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45"/>
  </p:notesMasterIdLst>
  <p:handoutMasterIdLst>
    <p:handoutMasterId r:id="rId46"/>
  </p:handoutMasterIdLst>
  <p:sldIdLst>
    <p:sldId id="262" r:id="rId2"/>
    <p:sldId id="267" r:id="rId3"/>
    <p:sldId id="324" r:id="rId4"/>
    <p:sldId id="302" r:id="rId5"/>
    <p:sldId id="315" r:id="rId6"/>
    <p:sldId id="342" r:id="rId7"/>
    <p:sldId id="369" r:id="rId8"/>
    <p:sldId id="329" r:id="rId9"/>
    <p:sldId id="327" r:id="rId10"/>
    <p:sldId id="328" r:id="rId11"/>
    <p:sldId id="331" r:id="rId12"/>
    <p:sldId id="332" r:id="rId13"/>
    <p:sldId id="370" r:id="rId14"/>
    <p:sldId id="358" r:id="rId15"/>
    <p:sldId id="333" r:id="rId16"/>
    <p:sldId id="334" r:id="rId17"/>
    <p:sldId id="371" r:id="rId18"/>
    <p:sldId id="345" r:id="rId19"/>
    <p:sldId id="337" r:id="rId20"/>
    <p:sldId id="372" r:id="rId21"/>
    <p:sldId id="335" r:id="rId22"/>
    <p:sldId id="373" r:id="rId23"/>
    <p:sldId id="336" r:id="rId24"/>
    <p:sldId id="346" r:id="rId25"/>
    <p:sldId id="348" r:id="rId26"/>
    <p:sldId id="349" r:id="rId27"/>
    <p:sldId id="338" r:id="rId28"/>
    <p:sldId id="339" r:id="rId29"/>
    <p:sldId id="340" r:id="rId30"/>
    <p:sldId id="341" r:id="rId31"/>
    <p:sldId id="350" r:id="rId32"/>
    <p:sldId id="351" r:id="rId33"/>
    <p:sldId id="356" r:id="rId34"/>
    <p:sldId id="352" r:id="rId35"/>
    <p:sldId id="353" r:id="rId36"/>
    <p:sldId id="354" r:id="rId37"/>
    <p:sldId id="357" r:id="rId38"/>
    <p:sldId id="359" r:id="rId39"/>
    <p:sldId id="366" r:id="rId40"/>
    <p:sldId id="367" r:id="rId41"/>
    <p:sldId id="368" r:id="rId42"/>
    <p:sldId id="365" r:id="rId43"/>
    <p:sldId id="266" r:id="rId44"/>
  </p:sldIdLst>
  <p:sldSz cx="9144000" cy="6858000" type="screen4x3"/>
  <p:notesSz cx="6735763" cy="9866313"/>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3B87605F-6347-4350-B173-1EE1CBAA3787}">
          <p14:sldIdLst>
            <p14:sldId id="262"/>
          </p14:sldIdLst>
        </p14:section>
        <p14:section name="Brand Statement" id="{E9B22BFF-877C-4AA1-9323-19B679BF99B1}">
          <p14:sldIdLst>
            <p14:sldId id="267"/>
          </p14:sldIdLst>
        </p14:section>
        <p14:section name="Body" id="{18FAE958-DF6E-4AAC-835E-E68BDECA82A9}">
          <p14:sldIdLst>
            <p14:sldId id="324"/>
            <p14:sldId id="302"/>
            <p14:sldId id="315"/>
            <p14:sldId id="342"/>
            <p14:sldId id="369"/>
            <p14:sldId id="329"/>
            <p14:sldId id="327"/>
            <p14:sldId id="328"/>
            <p14:sldId id="331"/>
            <p14:sldId id="332"/>
            <p14:sldId id="370"/>
            <p14:sldId id="358"/>
            <p14:sldId id="333"/>
            <p14:sldId id="334"/>
            <p14:sldId id="371"/>
            <p14:sldId id="345"/>
            <p14:sldId id="337"/>
            <p14:sldId id="372"/>
            <p14:sldId id="335"/>
            <p14:sldId id="373"/>
            <p14:sldId id="336"/>
            <p14:sldId id="346"/>
            <p14:sldId id="348"/>
            <p14:sldId id="349"/>
            <p14:sldId id="338"/>
            <p14:sldId id="339"/>
            <p14:sldId id="340"/>
            <p14:sldId id="341"/>
            <p14:sldId id="350"/>
            <p14:sldId id="351"/>
            <p14:sldId id="356"/>
            <p14:sldId id="352"/>
            <p14:sldId id="353"/>
            <p14:sldId id="354"/>
            <p14:sldId id="357"/>
            <p14:sldId id="359"/>
            <p14:sldId id="366"/>
            <p14:sldId id="367"/>
            <p14:sldId id="368"/>
          </p14:sldIdLst>
        </p14:section>
        <p14:section name="Revision History" id="{232D9CD4-7379-41C9-9F2C-8830C1EB65E6}">
          <p14:sldIdLst>
            <p14:sldId id="365"/>
          </p14:sldIdLst>
        </p14:section>
        <p14:section name="Corporate Mark" id="{043BD1DC-881F-4DDA-BE71-3D4C881D9A5E}">
          <p14:sldIdLst>
            <p14:sldId id="266"/>
          </p14:sldIdLst>
        </p14:section>
      </p14:sectionLst>
    </p:ext>
    <p:ext uri="{EFAFB233-063F-42B5-8137-9DF3F51BA10A}">
      <p15:sldGuideLst xmlns:p15="http://schemas.microsoft.com/office/powerpoint/2012/main" xmlns="">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xmlns="">
        <p15:guide id="1" orient="horz" pos="3107">
          <p15:clr>
            <a:srgbClr val="A4A3A4"/>
          </p15:clr>
        </p15:guide>
        <p15:guide id="2" pos="212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B62"/>
    <a:srgbClr val="0000FF"/>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27" autoAdjust="0"/>
    <p:restoredTop sz="86879" autoAdjust="0"/>
  </p:normalViewPr>
  <p:slideViewPr>
    <p:cSldViewPr snapToGrid="0" snapToObjects="1">
      <p:cViewPr>
        <p:scale>
          <a:sx n="66" d="100"/>
          <a:sy n="66" d="100"/>
        </p:scale>
        <p:origin x="-2850" y="-780"/>
      </p:cViewPr>
      <p:guideLst>
        <p:guide orient="horz" pos="527"/>
        <p:guide orient="horz" pos="73"/>
        <p:guide orient="horz" pos="4064"/>
        <p:guide pos="2880"/>
        <p:guide pos="113"/>
        <p:guide pos="5647"/>
      </p:guideLst>
    </p:cSldViewPr>
  </p:slideViewPr>
  <p:outlineViewPr>
    <p:cViewPr>
      <p:scale>
        <a:sx n="33" d="100"/>
        <a:sy n="33" d="100"/>
      </p:scale>
      <p:origin x="0" y="18078"/>
    </p:cViewPr>
  </p:outlineViewPr>
  <p:notesTextViewPr>
    <p:cViewPr>
      <p:scale>
        <a:sx n="1" d="1"/>
        <a:sy n="1" d="1"/>
      </p:scale>
      <p:origin x="0" y="0"/>
    </p:cViewPr>
  </p:notesTextViewPr>
  <p:sorterViewPr>
    <p:cViewPr varScale="1">
      <p:scale>
        <a:sx n="1" d="1"/>
        <a:sy n="1" d="1"/>
      </p:scale>
      <p:origin x="0" y="162"/>
    </p:cViewPr>
  </p:sorterViewPr>
  <p:notesViewPr>
    <p:cSldViewPr snapToGrid="0" snapToObjects="1">
      <p:cViewPr>
        <p:scale>
          <a:sx n="45" d="100"/>
          <a:sy n="45" d="100"/>
        </p:scale>
        <p:origin x="-4680" y="-1458"/>
      </p:cViewPr>
      <p:guideLst>
        <p:guide orient="horz" pos="3107"/>
        <p:guide pos="2122"/>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18831" cy="493316"/>
          </a:xfrm>
          <a:prstGeom prst="rect">
            <a:avLst/>
          </a:prstGeom>
        </p:spPr>
        <p:txBody>
          <a:bodyPr vert="horz" lIns="91426" tIns="45713" rIns="91426" bIns="45713"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15374" y="1"/>
            <a:ext cx="2918831" cy="493316"/>
          </a:xfrm>
          <a:prstGeom prst="rect">
            <a:avLst/>
          </a:prstGeom>
        </p:spPr>
        <p:txBody>
          <a:bodyPr vert="horz" lIns="91426" tIns="45713" rIns="91426" bIns="45713" rtlCol="0"/>
          <a:lstStyle>
            <a:lvl1pPr algn="r">
              <a:defRPr sz="1200"/>
            </a:lvl1pPr>
          </a:lstStyle>
          <a:p>
            <a:fld id="{D829EBEE-5DBD-45D0-BA62-80122688BEB8}" type="datetimeFigureOut">
              <a:rPr kumimoji="1" lang="ja-JP" altLang="en-US" smtClean="0">
                <a:ea typeface="メイリオ" panose="020B0604030504040204" pitchFamily="50" charset="-128"/>
              </a:rPr>
              <a:t>2017/12/15</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371286"/>
            <a:ext cx="2918831" cy="493316"/>
          </a:xfrm>
          <a:prstGeom prst="rect">
            <a:avLst/>
          </a:prstGeom>
        </p:spPr>
        <p:txBody>
          <a:bodyPr vert="horz" lIns="91426" tIns="45713" rIns="91426" bIns="45713"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15374" y="9371286"/>
            <a:ext cx="2918831" cy="493316"/>
          </a:xfrm>
          <a:prstGeom prst="rect">
            <a:avLst/>
          </a:prstGeom>
        </p:spPr>
        <p:txBody>
          <a:bodyPr vert="horz" lIns="91426" tIns="45713" rIns="91426" bIns="45713"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15374" y="1"/>
            <a:ext cx="2918831" cy="285884"/>
          </a:xfrm>
          <a:prstGeom prst="rect">
            <a:avLst/>
          </a:prstGeom>
        </p:spPr>
        <p:txBody>
          <a:bodyPr vert="horz" lIns="91426" tIns="45713" rIns="91426" bIns="45713" rtlCol="0"/>
          <a:lstStyle>
            <a:lvl1pPr algn="r">
              <a:defRPr sz="1000">
                <a:ea typeface="メイリオ" panose="020B0604030504040204" pitchFamily="50" charset="-128"/>
              </a:defRPr>
            </a:lvl1pPr>
          </a:lstStyle>
          <a:p>
            <a:fld id="{4B26993D-C081-44EB-B0F5-A9F467792B62}" type="datetimeFigureOut">
              <a:rPr lang="ja-JP" altLang="en-US" smtClean="0"/>
              <a:pPr/>
              <a:t>2017/12/15</a:t>
            </a:fld>
            <a:endParaRPr lang="ja-JP" altLang="en-US" dirty="0"/>
          </a:p>
        </p:txBody>
      </p:sp>
      <p:sp>
        <p:nvSpPr>
          <p:cNvPr id="7" name="スライド番号プレースホルダー 6"/>
          <p:cNvSpPr>
            <a:spLocks noGrp="1"/>
          </p:cNvSpPr>
          <p:nvPr>
            <p:ph type="sldNum" sz="quarter" idx="5"/>
          </p:nvPr>
        </p:nvSpPr>
        <p:spPr>
          <a:xfrm>
            <a:off x="3815374" y="9581235"/>
            <a:ext cx="2918831" cy="285884"/>
          </a:xfrm>
          <a:prstGeom prst="rect">
            <a:avLst/>
          </a:prstGeom>
        </p:spPr>
        <p:txBody>
          <a:bodyPr vert="horz" lIns="91426" tIns="45713" rIns="91426" bIns="45713"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03288" y="428625"/>
            <a:ext cx="4929187" cy="3698875"/>
          </a:xfrm>
          <a:prstGeom prst="rect">
            <a:avLst/>
          </a:prstGeom>
          <a:noFill/>
          <a:ln w="12700">
            <a:solidFill>
              <a:prstClr val="black"/>
            </a:solidFill>
          </a:ln>
        </p:spPr>
        <p:txBody>
          <a:bodyPr vert="horz" lIns="90644" tIns="45322" rIns="90644" bIns="45322" rtlCol="0" anchor="ctr"/>
          <a:lstStyle/>
          <a:p>
            <a:endParaRPr lang="ja-JP" altLang="en-US"/>
          </a:p>
        </p:txBody>
      </p:sp>
      <p:sp>
        <p:nvSpPr>
          <p:cNvPr id="9" name="ノート プレースホルダー 8"/>
          <p:cNvSpPr>
            <a:spLocks noGrp="1"/>
          </p:cNvSpPr>
          <p:nvPr>
            <p:ph type="body" sz="quarter" idx="3"/>
          </p:nvPr>
        </p:nvSpPr>
        <p:spPr>
          <a:xfrm>
            <a:off x="90639" y="4288261"/>
            <a:ext cx="6554486" cy="5181648"/>
          </a:xfrm>
          <a:prstGeom prst="rect">
            <a:avLst/>
          </a:prstGeom>
        </p:spPr>
        <p:txBody>
          <a:bodyPr vert="horz" lIns="0" tIns="45322" rIns="0" bIns="45322"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a:t>
            </a:fld>
            <a:endParaRPr lang="ja-JP" altLang="en-US" dirty="0"/>
          </a:p>
        </p:txBody>
      </p:sp>
    </p:spTree>
    <p:extLst>
      <p:ext uri="{BB962C8B-B14F-4D97-AF65-F5344CB8AC3E}">
        <p14:creationId xmlns:p14="http://schemas.microsoft.com/office/powerpoint/2010/main" val="3657999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3288" y="428625"/>
            <a:ext cx="4929187" cy="3698875"/>
          </a:xfrm>
        </p:spPr>
      </p:sp>
      <p:sp>
        <p:nvSpPr>
          <p:cNvPr id="3" name="ノート プレースホルダー 2"/>
          <p:cNvSpPr>
            <a:spLocks noGrp="1"/>
          </p:cNvSpPr>
          <p:nvPr>
            <p:ph type="body" idx="1"/>
          </p:nvPr>
        </p:nvSpPr>
        <p:spPr/>
        <p:txBody>
          <a:bodyPr/>
          <a:lstStyle/>
          <a:p>
            <a:r>
              <a:rPr kumimoji="1" lang="ja-JP" altLang="en-US" dirty="0" smtClean="0"/>
              <a:t>＃本スライドの活用について</a:t>
            </a:r>
          </a:p>
          <a:p>
            <a:endParaRPr kumimoji="1" lang="ja-JP" altLang="en-US" dirty="0" smtClean="0"/>
          </a:p>
          <a:p>
            <a:r>
              <a:rPr kumimoji="1" lang="en-US" altLang="ja-JP" dirty="0" smtClean="0"/>
              <a:t>NEC</a:t>
            </a:r>
            <a:r>
              <a:rPr kumimoji="1" lang="ja-JP" altLang="en-US" dirty="0" smtClean="0"/>
              <a:t>グループのブランドステートメント「</a:t>
            </a:r>
            <a:r>
              <a:rPr kumimoji="1" lang="en-US" altLang="ja-JP" dirty="0" smtClean="0"/>
              <a:t>Orchestrating a brighter world</a:t>
            </a:r>
            <a:r>
              <a:rPr kumimoji="1" lang="ja-JP" altLang="en-US" dirty="0" smtClean="0"/>
              <a:t>」は、ステークホルダーへの約束として、</a:t>
            </a:r>
            <a:r>
              <a:rPr kumimoji="1" lang="en-US" altLang="ja-JP" dirty="0" smtClean="0"/>
              <a:t>NEC</a:t>
            </a:r>
            <a:r>
              <a:rPr kumimoji="1" lang="ja-JP" altLang="en-US" dirty="0" smtClean="0"/>
              <a:t>グループの企業姿勢、実現したい世界観と、それに対する自らの「行動・能力」を表現したものです。</a:t>
            </a:r>
          </a:p>
          <a:p>
            <a:endParaRPr kumimoji="1" lang="ja-JP" altLang="en-US" dirty="0" smtClean="0"/>
          </a:p>
          <a:p>
            <a:r>
              <a:rPr kumimoji="1" lang="ja-JP" altLang="en-US" dirty="0" smtClean="0"/>
              <a:t>社外向け発信活動においては、必ず表紙の次ページに本スライドを挿入し、ブランドステートメントとともにどんなストーリーを展開するかを説明するように心掛けてください。</a:t>
            </a:r>
          </a:p>
          <a:p>
            <a:endParaRPr kumimoji="1" lang="ja-JP" altLang="en-US" dirty="0" smtClean="0"/>
          </a:p>
          <a:p>
            <a:r>
              <a:rPr kumimoji="1" lang="ja-JP" altLang="en-US" dirty="0" smtClean="0"/>
              <a:t>＜セリフ例＞</a:t>
            </a:r>
            <a:r>
              <a:rPr kumimoji="1" lang="en-US" altLang="ja-JP" dirty="0" smtClean="0"/>
              <a:t>-----</a:t>
            </a:r>
          </a:p>
          <a:p>
            <a:r>
              <a:rPr kumimoji="1" lang="ja-JP" altLang="en-US" dirty="0" smtClean="0"/>
              <a:t>私たち</a:t>
            </a:r>
            <a:r>
              <a:rPr kumimoji="1" lang="en-US" altLang="ja-JP" dirty="0" smtClean="0"/>
              <a:t>NEC</a:t>
            </a:r>
            <a:r>
              <a:rPr kumimoji="1" lang="ja-JP" altLang="en-US" dirty="0" smtClean="0"/>
              <a:t>グループは、お客さまや社会と共創して、社会価値を創造していきます。</a:t>
            </a:r>
          </a:p>
          <a:p>
            <a:r>
              <a:rPr kumimoji="1" lang="ja-JP" altLang="en-US" dirty="0" smtClean="0"/>
              <a:t>人が生きる、豊かに生きる、そして明るい未来につなげていくために。</a:t>
            </a:r>
          </a:p>
          <a:p>
            <a:r>
              <a:rPr kumimoji="1" lang="ja-JP" altLang="en-US" dirty="0" smtClean="0"/>
              <a:t>これをブランドステートメント「</a:t>
            </a:r>
            <a:r>
              <a:rPr kumimoji="1" lang="en-US" altLang="ja-JP" dirty="0" smtClean="0"/>
              <a:t>Orchestrating a brighter world</a:t>
            </a:r>
            <a:r>
              <a:rPr kumimoji="1" lang="ja-JP" altLang="en-US" dirty="0" smtClean="0"/>
              <a:t>」としました。</a:t>
            </a:r>
          </a:p>
          <a:p>
            <a:r>
              <a:rPr kumimoji="1" lang="en-US" altLang="ja-JP" dirty="0" smtClean="0"/>
              <a:t>NEC</a:t>
            </a:r>
            <a:r>
              <a:rPr kumimoji="1" lang="ja-JP" altLang="en-US" dirty="0" smtClean="0"/>
              <a:t>グループが目指しているこの方向性の中で、本日は、○○○を実現する具体的な取り組み（ソリューション、サービス、技術）についてご説明します。</a:t>
            </a:r>
          </a:p>
          <a:p>
            <a:r>
              <a:rPr kumimoji="1" lang="en-US" altLang="ja-JP" dirty="0" smtClean="0"/>
              <a:t>-----------------</a:t>
            </a:r>
          </a:p>
          <a:p>
            <a:endParaRPr kumimoji="1" lang="en-US" altLang="ja-JP" dirty="0" smtClean="0"/>
          </a:p>
          <a:p>
            <a:r>
              <a:rPr kumimoji="1" lang="en-US" altLang="ja-JP" dirty="0" smtClean="0"/>
              <a:t>※</a:t>
            </a:r>
            <a:r>
              <a:rPr kumimoji="1" lang="ja-JP" altLang="en-US" dirty="0" smtClean="0"/>
              <a:t>そのほか、言葉に込めた意味、マークデザインに込めた意味については、「</a:t>
            </a:r>
            <a:r>
              <a:rPr kumimoji="1" lang="en-US" altLang="ja-JP" dirty="0" smtClean="0"/>
              <a:t>NEC Brand Principles</a:t>
            </a:r>
            <a:r>
              <a:rPr kumimoji="1" lang="ja-JP" altLang="en-US" dirty="0" smtClean="0"/>
              <a:t>」で確認してください。</a:t>
            </a:r>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a:t>
            </a:fld>
            <a:endParaRPr lang="ja-JP" altLang="en-US" dirty="0"/>
          </a:p>
        </p:txBody>
      </p:sp>
    </p:spTree>
    <p:extLst>
      <p:ext uri="{BB962C8B-B14F-4D97-AF65-F5344CB8AC3E}">
        <p14:creationId xmlns:p14="http://schemas.microsoft.com/office/powerpoint/2010/main" val="4198408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BBA293-708C-4261-9FD1-AE04041D5F79}" type="slidenum">
              <a:rPr lang="ja-JP" altLang="en-US" smtClean="0"/>
              <a:pPr/>
              <a:t>12</a:t>
            </a:fld>
            <a:endParaRPr lang="ja-JP" altLang="en-US" dirty="0"/>
          </a:p>
        </p:txBody>
      </p:sp>
    </p:spTree>
    <p:extLst>
      <p:ext uri="{BB962C8B-B14F-4D97-AF65-F5344CB8AC3E}">
        <p14:creationId xmlns:p14="http://schemas.microsoft.com/office/powerpoint/2010/main" val="1529196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BBA293-708C-4261-9FD1-AE04041D5F79}" type="slidenum">
              <a:rPr lang="ja-JP" altLang="en-US" smtClean="0"/>
              <a:pPr/>
              <a:t>13</a:t>
            </a:fld>
            <a:endParaRPr lang="ja-JP" altLang="en-US" dirty="0"/>
          </a:p>
        </p:txBody>
      </p:sp>
    </p:spTree>
    <p:extLst>
      <p:ext uri="{BB962C8B-B14F-4D97-AF65-F5344CB8AC3E}">
        <p14:creationId xmlns:p14="http://schemas.microsoft.com/office/powerpoint/2010/main" val="1529196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BBA293-708C-4261-9FD1-AE04041D5F79}" type="slidenum">
              <a:rPr lang="ja-JP" altLang="en-US" smtClean="0"/>
              <a:pPr/>
              <a:t>16</a:t>
            </a:fld>
            <a:endParaRPr lang="ja-JP" altLang="en-US" dirty="0"/>
          </a:p>
        </p:txBody>
      </p:sp>
    </p:spTree>
    <p:extLst>
      <p:ext uri="{BB962C8B-B14F-4D97-AF65-F5344CB8AC3E}">
        <p14:creationId xmlns:p14="http://schemas.microsoft.com/office/powerpoint/2010/main" val="17942915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4" name="タイトル"/>
          <p:cNvSpPr>
            <a:spLocks noGrp="1"/>
          </p:cNvSpPr>
          <p:nvPr>
            <p:ph type="title" hasCustomPrompt="1"/>
          </p:nvPr>
        </p:nvSpPr>
        <p:spPr bwMode="gray">
          <a:xfrm>
            <a:off x="179513" y="2986499"/>
            <a:ext cx="8784000" cy="647664"/>
          </a:xfrm>
        </p:spPr>
        <p:txBody>
          <a:bodyPr anchor="b" anchorCtr="0">
            <a:spAutoFit/>
          </a:bodyPr>
          <a:lstStyle>
            <a:lvl1pP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179387" y="1800000"/>
            <a:ext cx="6372000" cy="360000"/>
          </a:xfrm>
        </p:spPr>
        <p:txBody>
          <a:bodyPr>
            <a:noAutofit/>
          </a:bodyPr>
          <a:lstStyle>
            <a:lvl1pPr marL="0" indent="0">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invGray">
          <a:xfrm>
            <a:off x="179513" y="403200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white)">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Tree>
    <p:extLst>
      <p:ext uri="{BB962C8B-B14F-4D97-AF65-F5344CB8AC3E}">
        <p14:creationId xmlns:p14="http://schemas.microsoft.com/office/powerpoint/2010/main" val="9430801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Brand Statement (still)">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175"/>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23358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7878563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2" name="タイトル"/>
          <p:cNvSpPr>
            <a:spLocks noGrp="1"/>
          </p:cNvSpPr>
          <p:nvPr>
            <p:ph type="title" hasCustomPrompt="1"/>
          </p:nvPr>
        </p:nvSpPr>
        <p:spPr bwMode="invGray">
          <a:xfrm>
            <a:off x="179388" y="2988000"/>
            <a:ext cx="8784000" cy="524311"/>
          </a:xfrm>
        </p:spPr>
        <p:txBody>
          <a:bodyPr wrap="square" anchor="b">
            <a:spAutoFit/>
          </a:bodyPr>
          <a:lstStyle>
            <a:lvl1pPr>
              <a:defRPr sz="28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79388" y="3852000"/>
            <a:ext cx="7200900" cy="1212640"/>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417625690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white)">
    <p:bg bwMode="gray">
      <p:bgPr>
        <a:solidFill>
          <a:schemeClr val="bg1"/>
        </a:solidFill>
        <a:effectLst/>
      </p:bgPr>
    </p:bg>
    <p:spTree>
      <p:nvGrpSpPr>
        <p:cNvPr id="1" name=""/>
        <p:cNvGrpSpPr/>
        <p:nvPr/>
      </p:nvGrpSpPr>
      <p:grpSpPr>
        <a:xfrm>
          <a:off x="0" y="0"/>
          <a:ext cx="0" cy="0"/>
          <a:chOff x="0" y="0"/>
          <a:chExt cx="0" cy="0"/>
        </a:xfrm>
      </p:grpSpPr>
      <p:pic>
        <p:nvPicPr>
          <p:cNvPr id="6" name="Background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white)">
    <p:bg bwMode="gray">
      <p:bgPr>
        <a:solidFill>
          <a:schemeClr val="bg1"/>
        </a:solidFill>
        <a:effectLst/>
      </p:bgPr>
    </p:bg>
    <p:spTree>
      <p:nvGrpSpPr>
        <p:cNvPr id="1" name=""/>
        <p:cNvGrpSpPr/>
        <p:nvPr/>
      </p:nvGrpSpPr>
      <p:grpSpPr>
        <a:xfrm>
          <a:off x="0" y="0"/>
          <a:ext cx="0" cy="0"/>
          <a:chOff x="0" y="0"/>
          <a:chExt cx="0" cy="0"/>
        </a:xfrm>
      </p:grpSpPr>
      <p:pic>
        <p:nvPicPr>
          <p:cNvPr id="6" name="Background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ad 1 line &amp; Content(white)">
    <p:bg bwMode="gray">
      <p:bgPr>
        <a:solidFill>
          <a:schemeClr val="bg1"/>
        </a:solidFill>
        <a:effectLst/>
      </p:bgPr>
    </p:bg>
    <p:spTree>
      <p:nvGrpSpPr>
        <p:cNvPr id="1" name=""/>
        <p:cNvGrpSpPr/>
        <p:nvPr/>
      </p:nvGrpSpPr>
      <p:grpSpPr>
        <a:xfrm>
          <a:off x="0" y="0"/>
          <a:ext cx="0" cy="0"/>
          <a:chOff x="0" y="0"/>
          <a:chExt cx="0" cy="0"/>
        </a:xfrm>
      </p:grpSpPr>
      <p:pic>
        <p:nvPicPr>
          <p:cNvPr id="1026" name="Background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lt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ad 2 lines &amp; Content(white)">
    <p:bg bwMode="gray">
      <p:bgPr>
        <a:solidFill>
          <a:schemeClr val="bg1"/>
        </a:solidFill>
        <a:effectLst/>
      </p:bgPr>
    </p:bg>
    <p:spTree>
      <p:nvGrpSpPr>
        <p:cNvPr id="1" name=""/>
        <p:cNvGrpSpPr/>
        <p:nvPr/>
      </p:nvGrpSpPr>
      <p:grpSpPr>
        <a:xfrm>
          <a:off x="0" y="0"/>
          <a:ext cx="0" cy="0"/>
          <a:chOff x="0" y="0"/>
          <a:chExt cx="0" cy="0"/>
        </a:xfrm>
      </p:grpSpPr>
      <p:pic>
        <p:nvPicPr>
          <p:cNvPr id="7" name="Background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lt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smtClean="0"/>
              <a:t>本文を入力</a:t>
            </a:r>
          </a:p>
          <a:p>
            <a:pPr marR="0" lvl="1" defTabSz="914400" eaLnBrk="0" latinLnBrk="0">
              <a:lnSpc>
                <a:spcPct val="100000"/>
              </a:lnSpc>
              <a:buClr>
                <a:srgbClr val="002B62"/>
              </a:buClr>
              <a:buSzTx/>
              <a:tabLst/>
            </a:pPr>
            <a:r>
              <a:rPr kumimoji="1" lang="ja-JP" altLang="en-US" dirty="0" smtClean="0"/>
              <a:t>第</a:t>
            </a:r>
            <a:r>
              <a:rPr kumimoji="1" lang="en-US" altLang="ja-JP" dirty="0" smtClean="0"/>
              <a:t>2</a:t>
            </a:r>
            <a:r>
              <a:rPr kumimoji="1" lang="ja-JP" altLang="en-US" dirty="0" smtClean="0"/>
              <a:t>レベル</a:t>
            </a:r>
          </a:p>
          <a:p>
            <a:pPr marR="0" lvl="2" defTabSz="914400" eaLnBrk="0" latinLnBrk="0">
              <a:lnSpc>
                <a:spcPct val="100000"/>
              </a:lnSpc>
              <a:buClr>
                <a:srgbClr val="002B62"/>
              </a:buClr>
              <a:buSzTx/>
              <a:tabLst/>
            </a:pPr>
            <a:r>
              <a:rPr kumimoji="1" lang="ja-JP" altLang="en-US" dirty="0" smtClean="0"/>
              <a:t>第</a:t>
            </a:r>
            <a:r>
              <a:rPr kumimoji="1" lang="en-US" altLang="ja-JP" dirty="0" smtClean="0"/>
              <a:t>3</a:t>
            </a:r>
            <a:r>
              <a:rPr kumimoji="1" lang="ja-JP" altLang="en-US" dirty="0" smtClean="0"/>
              <a:t>レベル</a:t>
            </a:r>
          </a:p>
          <a:p>
            <a:pPr marR="0" lvl="3" defTabSz="914400" eaLnBrk="0" latinLnBrk="0">
              <a:lnSpc>
                <a:spcPct val="100000"/>
              </a:lnSpc>
              <a:buClr>
                <a:srgbClr val="002B62"/>
              </a:buClr>
              <a:buSzTx/>
              <a:tabLst/>
            </a:pPr>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white)">
    <p:bg bwMode="gray">
      <p:bgPr>
        <a:solidFill>
          <a:schemeClr val="bg1"/>
        </a:solidFill>
        <a:effectLst/>
      </p:bgPr>
    </p:bg>
    <p:spTree>
      <p:nvGrpSpPr>
        <p:cNvPr id="1" name=""/>
        <p:cNvGrpSpPr/>
        <p:nvPr/>
      </p:nvGrpSpPr>
      <p:grpSpPr>
        <a:xfrm>
          <a:off x="0" y="0"/>
          <a:ext cx="0" cy="0"/>
          <a:chOff x="0" y="0"/>
          <a:chExt cx="0" cy="0"/>
        </a:xfrm>
      </p:grpSpPr>
      <p:pic>
        <p:nvPicPr>
          <p:cNvPr id="10" name="Background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4" name="Footer"/>
          <p:cNvPicPr>
            <a:picLocks noChangeAspect="1"/>
          </p:cNvPicPr>
          <p:nvPr/>
        </p:nvPicPr>
        <p:blipFill>
          <a:blip r:embed="rId13">
            <a:extLst>
              <a:ext uri="{28A0092B-C50C-407E-A947-70E740481C1C}">
                <a14:useLocalDpi xmlns:a14="http://schemas.microsoft.com/office/drawing/2010/main" val="0"/>
              </a:ext>
            </a:extLst>
          </a:blip>
          <a:stretch>
            <a:fillRect/>
          </a:stretch>
        </p:blipFill>
        <p:spPr bwMode="invGray">
          <a:xfrm>
            <a:off x="0" y="6549391"/>
            <a:ext cx="9143999" cy="308609"/>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p:nvSpPr>
        <p:spPr bwMode="black">
          <a:xfrm>
            <a:off x="168810" y="6597840"/>
            <a:ext cx="684000" cy="234000"/>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900" b="0" i="0" u="none" strike="noStrike" kern="1200" cap="none" spc="0" normalizeH="0" baseline="0" noProof="0" smtClean="0">
                <a:ln>
                  <a:noFill/>
                </a:ln>
                <a:solidFill>
                  <a:srgbClr val="FFFFFF"/>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1" lang="ja-JP" altLang="en-US" sz="900" b="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9" name="Credit"/>
          <p:cNvSpPr txBox="1"/>
          <p:nvPr/>
        </p:nvSpPr>
        <p:spPr bwMode="black">
          <a:xfrm>
            <a:off x="740595" y="6597840"/>
            <a:ext cx="262604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mn-lt"/>
                <a:ea typeface="+mn-ea"/>
                <a:cs typeface="+mn-cs"/>
              </a:rPr>
              <a:t>© NEC Communication</a:t>
            </a:r>
            <a:r>
              <a:rPr kumimoji="1" lang="ja-JP" altLang="en-US" sz="900" b="0" i="0" u="none" strike="noStrike" kern="1200" cap="none" spc="0" normalizeH="0" baseline="0" noProof="0" dirty="0" smtClean="0">
                <a:ln>
                  <a:noFill/>
                </a:ln>
                <a:solidFill>
                  <a:srgbClr val="FFFFFF"/>
                </a:solidFill>
                <a:effectLst/>
                <a:uLnTx/>
                <a:uFillTx/>
                <a:latin typeface="+mn-lt"/>
                <a:ea typeface="+mn-ea"/>
                <a:cs typeface="+mn-cs"/>
              </a:rPr>
              <a:t> </a:t>
            </a:r>
            <a:r>
              <a:rPr kumimoji="1" lang="en-US" altLang="ja-JP" sz="900" b="0" i="0" u="none" strike="noStrike" kern="1200" cap="none" spc="0" normalizeH="0" baseline="0" noProof="0" dirty="0" smtClean="0">
                <a:ln>
                  <a:noFill/>
                </a:ln>
                <a:solidFill>
                  <a:srgbClr val="FFFFFF"/>
                </a:solidFill>
                <a:effectLst/>
                <a:uLnTx/>
                <a:uFillTx/>
                <a:latin typeface="+mn-lt"/>
                <a:ea typeface="+mn-ea"/>
                <a:cs typeface="+mn-cs"/>
              </a:rPr>
              <a:t>Systems,</a:t>
            </a:r>
            <a:r>
              <a:rPr kumimoji="1" lang="ja-JP" altLang="en-US" sz="900" b="0" i="0" u="none" strike="noStrike" kern="1200" cap="none" spc="0" normalizeH="0" baseline="0" noProof="0" dirty="0" smtClean="0">
                <a:ln>
                  <a:noFill/>
                </a:ln>
                <a:solidFill>
                  <a:srgbClr val="FFFFFF"/>
                </a:solidFill>
                <a:effectLst/>
                <a:uLnTx/>
                <a:uFillTx/>
                <a:latin typeface="+mn-lt"/>
                <a:ea typeface="+mn-ea"/>
                <a:cs typeface="+mn-cs"/>
              </a:rPr>
              <a:t> </a:t>
            </a:r>
            <a:r>
              <a:rPr kumimoji="1" lang="en-US" altLang="ja-JP" sz="900" b="0" i="0" u="none" strike="noStrike" kern="1200" cap="none" spc="0" normalizeH="0" baseline="0" noProof="0" dirty="0" smtClean="0">
                <a:ln>
                  <a:noFill/>
                </a:ln>
                <a:solidFill>
                  <a:srgbClr val="FFFFFF"/>
                </a:solidFill>
                <a:effectLst/>
                <a:uLnTx/>
                <a:uFillTx/>
                <a:latin typeface="+mn-lt"/>
                <a:ea typeface="+mn-ea"/>
                <a:cs typeface="+mn-cs"/>
              </a:rPr>
              <a:t>Ltd. 2017</a:t>
            </a:r>
          </a:p>
        </p:txBody>
      </p:sp>
      <p:sp>
        <p:nvSpPr>
          <p:cNvPr id="10" name="Confidential"/>
          <p:cNvSpPr txBox="1"/>
          <p:nvPr/>
        </p:nvSpPr>
        <p:spPr bwMode="black">
          <a:xfrm>
            <a:off x="3819727" y="6597840"/>
            <a:ext cx="1532792"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mn-lt"/>
                <a:ea typeface="+mn-ea"/>
                <a:cs typeface="+mn-cs"/>
              </a:rPr>
              <a:t>NCOS Internal Use Only</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704" r:id="rId2"/>
    <p:sldLayoutId id="2147483682" r:id="rId3"/>
    <p:sldLayoutId id="2147483681" r:id="rId4"/>
    <p:sldLayoutId id="2147483699" r:id="rId5"/>
    <p:sldLayoutId id="2147483670" r:id="rId6"/>
    <p:sldLayoutId id="2147483672" r:id="rId7"/>
    <p:sldLayoutId id="2147483695" r:id="rId8"/>
    <p:sldLayoutId id="2147483673" r:id="rId9"/>
    <p:sldLayoutId id="2147483674" r:id="rId10"/>
    <p:sldLayoutId id="2147483693"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2400" b="0">
          <a:solidFill>
            <a:schemeClr val="tx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9.wmf"/><Relationship Id="rId5" Type="http://schemas.openxmlformats.org/officeDocument/2006/relationships/package" Target="../embeddings/Microsoft_Excel_Worksheet2.xlsx"/><Relationship Id="rId4" Type="http://schemas.openxmlformats.org/officeDocument/2006/relationships/image" Target="../media/image8.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hyperlink" Target="https://docs.oracle.com/javase/9/migrate/toc.htm" TargetMode="Externa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hyperlink" Target="http://www.oracle.com/technetwork/java/javase/downloads/index.html"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a:xfrm>
            <a:off x="179513" y="3127403"/>
            <a:ext cx="8784000" cy="528794"/>
          </a:xfrm>
        </p:spPr>
        <p:txBody>
          <a:bodyPr/>
          <a:lstStyle/>
          <a:p>
            <a:r>
              <a:rPr lang="en-US" altLang="ja-JP" dirty="0" smtClean="0"/>
              <a:t>Java 9 Migration Guide</a:t>
            </a:r>
            <a:endParaRPr kumimoji="1" lang="ja-JP" altLang="en-US" dirty="0"/>
          </a:p>
        </p:txBody>
      </p:sp>
      <p:sp>
        <p:nvSpPr>
          <p:cNvPr id="13" name="テキスト プレースホルダー 12"/>
          <p:cNvSpPr>
            <a:spLocks noGrp="1"/>
          </p:cNvSpPr>
          <p:nvPr>
            <p:ph type="body" sz="quarter" idx="10"/>
          </p:nvPr>
        </p:nvSpPr>
        <p:spPr>
          <a:xfrm>
            <a:off x="179513" y="4032000"/>
            <a:ext cx="6552727" cy="1143903"/>
          </a:xfrm>
        </p:spPr>
        <p:txBody>
          <a:bodyPr/>
          <a:lstStyle/>
          <a:p>
            <a:r>
              <a:rPr lang="en-US" altLang="ja-JP" dirty="0"/>
              <a:t>Global Delivery Center Philippines</a:t>
            </a:r>
          </a:p>
          <a:p>
            <a:r>
              <a:rPr lang="en-US" altLang="ja-JP" dirty="0"/>
              <a:t>NEC Telecom Software Philippines, Inc.</a:t>
            </a:r>
          </a:p>
          <a:p>
            <a:r>
              <a:rPr lang="en-US" altLang="ja-JP" dirty="0" smtClean="0"/>
              <a:t>December 14, 2017</a:t>
            </a:r>
            <a:endParaRPr lang="ja-JP" altLang="en-US" dirty="0"/>
          </a:p>
        </p:txBody>
      </p:sp>
      <p:sp>
        <p:nvSpPr>
          <p:cNvPr id="11" name="Text Box 7"/>
          <p:cNvSpPr txBox="1">
            <a:spLocks noChangeArrowheads="1"/>
          </p:cNvSpPr>
          <p:nvPr/>
        </p:nvSpPr>
        <p:spPr bwMode="ltGray">
          <a:xfrm>
            <a:off x="7135998" y="841705"/>
            <a:ext cx="2160935" cy="234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rgbClr val="00B4A0"/>
                </a:solidFill>
                <a:miter lim="800000"/>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wrap="square" lIns="36000" tIns="36000" rIns="36000" bIns="36000">
            <a:spAutoFit/>
          </a:bodyPr>
          <a:lstStyle/>
          <a:p>
            <a:pPr algn="ctr"/>
            <a:r>
              <a:rPr lang="en-US" altLang="ja-JP" sz="1050" dirty="0" smtClean="0">
                <a:solidFill>
                  <a:schemeClr val="accent2"/>
                </a:solidFill>
                <a:latin typeface="+mn-ea"/>
                <a:ea typeface="+mn-ea"/>
              </a:rPr>
              <a:t>【NCOS Internal </a:t>
            </a:r>
            <a:r>
              <a:rPr lang="en-US" altLang="ja-JP" sz="1050" dirty="0">
                <a:solidFill>
                  <a:schemeClr val="accent2"/>
                </a:solidFill>
                <a:latin typeface="+mn-ea"/>
                <a:ea typeface="+mn-ea"/>
              </a:rPr>
              <a:t>Use Only</a:t>
            </a:r>
            <a:r>
              <a:rPr lang="en-US" altLang="ja-JP" sz="1050" dirty="0" smtClean="0">
                <a:solidFill>
                  <a:schemeClr val="accent2"/>
                </a:solidFill>
                <a:latin typeface="+mn-ea"/>
                <a:ea typeface="+mn-ea"/>
              </a:rPr>
              <a:t>】</a:t>
            </a:r>
            <a:endParaRPr lang="en-US" altLang="ja-JP" sz="1050" dirty="0">
              <a:solidFill>
                <a:schemeClr val="accent2"/>
              </a:solidFill>
              <a:latin typeface="+mn-ea"/>
              <a:ea typeface="+mn-ea"/>
            </a:endParaRPr>
          </a:p>
        </p:txBody>
      </p:sp>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New Version-String</a:t>
            </a:r>
            <a:endParaRPr lang="en-US" dirty="0"/>
          </a:p>
        </p:txBody>
      </p:sp>
      <p:sp>
        <p:nvSpPr>
          <p:cNvPr id="3" name="Content Placeholder 2"/>
          <p:cNvSpPr>
            <a:spLocks noGrp="1"/>
          </p:cNvSpPr>
          <p:nvPr>
            <p:ph sz="quarter" idx="10"/>
          </p:nvPr>
        </p:nvSpPr>
        <p:spPr/>
        <p:txBody>
          <a:bodyPr>
            <a:normAutofit/>
          </a:bodyPr>
          <a:lstStyle/>
          <a:p>
            <a:r>
              <a:rPr lang="en-US" dirty="0" smtClean="0"/>
              <a:t>The new version string provides a new format that helps clearly distinguish major, minor, security, and path update releases. The new version-string format is as follows:</a:t>
            </a:r>
          </a:p>
          <a:p>
            <a:pPr marL="0" indent="0">
              <a:buNone/>
            </a:pPr>
            <a:endParaRPr lang="en-US" sz="900" dirty="0" smtClean="0"/>
          </a:p>
          <a:p>
            <a:pPr marL="454025" lvl="1" indent="0">
              <a:buNone/>
            </a:pPr>
            <a:r>
              <a:rPr lang="en-US" dirty="0" smtClean="0">
                <a:latin typeface="Courier" pitchFamily="49" charset="0"/>
                <a:ea typeface="Tahoma" panose="020B0604030504040204" pitchFamily="34" charset="0"/>
                <a:cs typeface="Tahoma" panose="020B0604030504040204" pitchFamily="34" charset="0"/>
              </a:rPr>
              <a:t>$MAJOR.$MINOR.$SECURITY.$PATCH</a:t>
            </a:r>
          </a:p>
          <a:p>
            <a:pPr marL="454025" lvl="1" indent="0">
              <a:buNone/>
            </a:pPr>
            <a:endParaRPr lang="en-US" sz="900" dirty="0">
              <a:latin typeface="Courier" pitchFamily="49" charset="0"/>
              <a:ea typeface="Tahoma" panose="020B0604030504040204" pitchFamily="34" charset="0"/>
              <a:cs typeface="Tahoma" panose="020B0604030504040204" pitchFamily="34" charset="0"/>
            </a:endParaRPr>
          </a:p>
          <a:p>
            <a:pPr marL="180000" lvl="1" indent="0">
              <a:buNone/>
            </a:pPr>
            <a:r>
              <a:rPr lang="en-US" sz="1800" dirty="0" smtClean="0"/>
              <a:t>If the code relies on the version-string format, it may need an update. </a:t>
            </a:r>
          </a:p>
          <a:p>
            <a:pPr marL="180000" lvl="1" indent="0">
              <a:buNone/>
            </a:pPr>
            <a:r>
              <a:rPr lang="en-US" sz="1800" dirty="0" smtClean="0"/>
              <a:t>For example, under the old scheme, the Java </a:t>
            </a:r>
            <a:r>
              <a:rPr lang="en-US" sz="1800" dirty="0" smtClean="0">
                <a:latin typeface="Courier" pitchFamily="49" charset="0"/>
              </a:rPr>
              <a:t>9u5</a:t>
            </a:r>
            <a:r>
              <a:rPr lang="en-US" sz="1800" dirty="0" smtClean="0"/>
              <a:t> release would have the version-string </a:t>
            </a:r>
            <a:r>
              <a:rPr lang="en-US" sz="1800" dirty="0" smtClean="0">
                <a:latin typeface="Courier" pitchFamily="49" charset="0"/>
              </a:rPr>
              <a:t>1.9.0_5-b20</a:t>
            </a:r>
            <a:r>
              <a:rPr lang="en-US" sz="1800" dirty="0" smtClean="0"/>
              <a:t>.</a:t>
            </a:r>
          </a:p>
          <a:p>
            <a:pPr marL="180000" lvl="1" indent="0">
              <a:buNone/>
            </a:pPr>
            <a:endParaRPr lang="en-US" sz="900" dirty="0" smtClean="0"/>
          </a:p>
          <a:p>
            <a:pPr marL="180000" lvl="1" indent="0">
              <a:buNone/>
            </a:pPr>
            <a:r>
              <a:rPr lang="en-US" sz="1800" dirty="0" smtClean="0"/>
              <a:t>Under the new scheme, the short version is </a:t>
            </a:r>
            <a:r>
              <a:rPr lang="en-US" sz="1800" dirty="0" smtClean="0">
                <a:latin typeface="Courier" pitchFamily="49" charset="0"/>
              </a:rPr>
              <a:t>9.0.1</a:t>
            </a:r>
            <a:r>
              <a:rPr lang="en-US" sz="1800" dirty="0" smtClean="0"/>
              <a:t> and the long version is </a:t>
            </a:r>
            <a:r>
              <a:rPr lang="en-US" sz="1800" dirty="0" smtClean="0">
                <a:latin typeface="Courier" pitchFamily="49" charset="0"/>
              </a:rPr>
              <a:t>9.0.1+20</a:t>
            </a:r>
            <a:r>
              <a:rPr lang="en-US" sz="1800" dirty="0" smtClean="0"/>
              <a:t>.</a:t>
            </a:r>
          </a:p>
          <a:p>
            <a:pPr marL="180000" lvl="1" indent="0">
              <a:buNone/>
            </a:pPr>
            <a:endParaRPr lang="en-US" sz="900" dirty="0" smtClean="0"/>
          </a:p>
          <a:p>
            <a:pPr marL="180000" lvl="1" indent="0">
              <a:buNone/>
            </a:pPr>
            <a:r>
              <a:rPr lang="en-US" sz="1800" dirty="0" smtClean="0"/>
              <a:t>This change affects the </a:t>
            </a:r>
            <a:r>
              <a:rPr lang="en-US" sz="1800" i="1" dirty="0" smtClean="0"/>
              <a:t>java –version</a:t>
            </a:r>
            <a:r>
              <a:rPr lang="en-US" sz="1800" dirty="0" smtClean="0"/>
              <a:t> and related system properties, such as </a:t>
            </a:r>
            <a:r>
              <a:rPr lang="en-US" sz="1800" i="1" dirty="0" smtClean="0"/>
              <a:t>java.runtime.version</a:t>
            </a:r>
            <a:r>
              <a:rPr lang="en-US" sz="1800" dirty="0" smtClean="0"/>
              <a:t>, </a:t>
            </a:r>
            <a:r>
              <a:rPr lang="en-US" sz="1800" i="1" dirty="0" smtClean="0"/>
              <a:t>java.vm.version</a:t>
            </a:r>
            <a:r>
              <a:rPr lang="en-US" sz="1800" dirty="0" smtClean="0"/>
              <a:t>, </a:t>
            </a:r>
            <a:r>
              <a:rPr lang="en-US" sz="1800" i="1" dirty="0" smtClean="0"/>
              <a:t>java.specification.version</a:t>
            </a:r>
            <a:r>
              <a:rPr lang="en-US" sz="1800" dirty="0" smtClean="0"/>
              <a:t>, and </a:t>
            </a:r>
            <a:r>
              <a:rPr lang="en-US" sz="1800" i="1" dirty="0" smtClean="0"/>
              <a:t>java.vm.specification.version</a:t>
            </a:r>
            <a:r>
              <a:rPr lang="en-US" sz="1800" dirty="0" smtClean="0"/>
              <a:t>.</a:t>
            </a:r>
            <a:endParaRPr lang="en-US" sz="1800" i="1" dirty="0" smtClean="0"/>
          </a:p>
        </p:txBody>
      </p:sp>
    </p:spTree>
    <p:extLst>
      <p:ext uri="{BB962C8B-B14F-4D97-AF65-F5344CB8AC3E}">
        <p14:creationId xmlns:p14="http://schemas.microsoft.com/office/powerpoint/2010/main" val="39702739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9388" y="2491074"/>
            <a:ext cx="8784000" cy="1021237"/>
          </a:xfrm>
        </p:spPr>
        <p:txBody>
          <a:bodyPr/>
          <a:lstStyle/>
          <a:p>
            <a:r>
              <a:rPr lang="en-US" sz="3200" dirty="0" smtClean="0"/>
              <a:t>3. Understanding Runtime Access Warnings</a:t>
            </a:r>
            <a:endParaRPr lang="en-US" sz="3200" dirty="0"/>
          </a:p>
        </p:txBody>
      </p:sp>
      <p:sp>
        <p:nvSpPr>
          <p:cNvPr id="7" name="Text Placeholder 6"/>
          <p:cNvSpPr>
            <a:spLocks noGrp="1"/>
          </p:cNvSpPr>
          <p:nvPr>
            <p:ph type="body" sz="quarter" idx="10"/>
          </p:nvPr>
        </p:nvSpPr>
        <p:spPr>
          <a:xfrm>
            <a:off x="179388" y="3852000"/>
            <a:ext cx="7200900" cy="400110"/>
          </a:xfrm>
        </p:spPr>
        <p:txBody>
          <a:bodyPr/>
          <a:lstStyle/>
          <a:p>
            <a:endParaRPr lang="en-US" dirty="0"/>
          </a:p>
        </p:txBody>
      </p:sp>
    </p:spTree>
    <p:extLst>
      <p:ext uri="{BB962C8B-B14F-4D97-AF65-F5344CB8AC3E}">
        <p14:creationId xmlns:p14="http://schemas.microsoft.com/office/powerpoint/2010/main" val="39886664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Understanding Runtime Access Warnings</a:t>
            </a:r>
          </a:p>
        </p:txBody>
      </p:sp>
      <p:sp>
        <p:nvSpPr>
          <p:cNvPr id="3" name="Content Placeholder 2"/>
          <p:cNvSpPr>
            <a:spLocks noGrp="1"/>
          </p:cNvSpPr>
          <p:nvPr>
            <p:ph sz="quarter" idx="10"/>
          </p:nvPr>
        </p:nvSpPr>
        <p:spPr/>
        <p:txBody>
          <a:bodyPr>
            <a:noAutofit/>
          </a:bodyPr>
          <a:lstStyle/>
          <a:p>
            <a:r>
              <a:rPr lang="en-US" dirty="0" smtClean="0"/>
              <a:t>By default, tools and libraries using reflection to access parts meant for internal use only are permitted but a warning will be issued. These are illegal access and will be disabled in future release.</a:t>
            </a:r>
          </a:p>
          <a:p>
            <a:endParaRPr lang="en-US" dirty="0" smtClean="0"/>
          </a:p>
          <a:p>
            <a:pPr marL="180000" lvl="1" indent="0">
              <a:buNone/>
            </a:pPr>
            <a:r>
              <a:rPr lang="en-US" dirty="0" smtClean="0"/>
              <a:t>The </a:t>
            </a:r>
            <a:r>
              <a:rPr lang="en-US" i="1" dirty="0" smtClean="0"/>
              <a:t>--illegal-access</a:t>
            </a:r>
            <a:r>
              <a:rPr lang="en-US" dirty="0" smtClean="0"/>
              <a:t> option can be used to better understand behaviors of tools and libraries:</a:t>
            </a:r>
          </a:p>
          <a:p>
            <a:pPr marL="180000" lvl="1" indent="0">
              <a:buNone/>
            </a:pPr>
            <a:endParaRPr lang="en-US" dirty="0"/>
          </a:p>
          <a:p>
            <a:pPr lvl="2">
              <a:buFont typeface="Wingdings" panose="05000000000000000000" pitchFamily="2" charset="2"/>
              <a:buChar char="§"/>
            </a:pPr>
            <a:r>
              <a:rPr lang="en-US" sz="1600" dirty="0" smtClean="0">
                <a:latin typeface="Courier" pitchFamily="49" charset="0"/>
              </a:rPr>
              <a:t>--illegal-access=warn</a:t>
            </a:r>
            <a:r>
              <a:rPr lang="en-US" sz="1600" dirty="0" smtClean="0"/>
              <a:t>: issues warning messages for every illegal-reflective-access operation.</a:t>
            </a:r>
            <a:endParaRPr lang="en-US" sz="1600" dirty="0"/>
          </a:p>
          <a:p>
            <a:pPr lvl="2">
              <a:buFont typeface="Wingdings" panose="05000000000000000000" pitchFamily="2" charset="2"/>
              <a:buChar char="§"/>
            </a:pPr>
            <a:r>
              <a:rPr lang="en-US" sz="1600" dirty="0" smtClean="0">
                <a:latin typeface="Courier" pitchFamily="49" charset="0"/>
              </a:rPr>
              <a:t>--illegal-access=debug</a:t>
            </a:r>
            <a:r>
              <a:rPr lang="en-US" sz="1600" dirty="0" smtClean="0"/>
              <a:t>: obtain detailed information about illegal reflective-access operations, including stack traces.</a:t>
            </a:r>
          </a:p>
          <a:p>
            <a:pPr lvl="2">
              <a:buFont typeface="Wingdings" panose="05000000000000000000" pitchFamily="2" charset="2"/>
              <a:buChar char="§"/>
            </a:pPr>
            <a:r>
              <a:rPr lang="en-US" sz="1600" dirty="0" smtClean="0">
                <a:latin typeface="Courier" pitchFamily="49" charset="0"/>
              </a:rPr>
              <a:t>--illegal-access=deny</a:t>
            </a:r>
            <a:r>
              <a:rPr lang="en-US" sz="1600" dirty="0" smtClean="0"/>
              <a:t>: disables all reflective-access operations except for those enabled by other command-line options, such as </a:t>
            </a:r>
            <a:r>
              <a:rPr lang="en-US" sz="1600" dirty="0" smtClean="0">
                <a:latin typeface="Courier" pitchFamily="49" charset="0"/>
              </a:rPr>
              <a:t>--add-opens</a:t>
            </a:r>
            <a:r>
              <a:rPr lang="en-US" sz="1600" dirty="0" smtClean="0"/>
              <a:t>.</a:t>
            </a:r>
            <a:endParaRPr lang="en-US" sz="1000" dirty="0" smtClean="0"/>
          </a:p>
        </p:txBody>
      </p:sp>
    </p:spTree>
    <p:extLst>
      <p:ext uri="{BB962C8B-B14F-4D97-AF65-F5344CB8AC3E}">
        <p14:creationId xmlns:p14="http://schemas.microsoft.com/office/powerpoint/2010/main" val="5178449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Understanding Runtime Access Warnings</a:t>
            </a:r>
          </a:p>
        </p:txBody>
      </p:sp>
      <p:sp>
        <p:nvSpPr>
          <p:cNvPr id="3" name="Content Placeholder 2"/>
          <p:cNvSpPr>
            <a:spLocks noGrp="1"/>
          </p:cNvSpPr>
          <p:nvPr>
            <p:ph sz="quarter" idx="10"/>
          </p:nvPr>
        </p:nvSpPr>
        <p:spPr/>
        <p:txBody>
          <a:bodyPr>
            <a:noAutofit/>
          </a:bodyPr>
          <a:lstStyle/>
          <a:p>
            <a:pPr marL="180000" lvl="1" indent="0">
              <a:buNone/>
            </a:pPr>
            <a:r>
              <a:rPr lang="en-US" dirty="0"/>
              <a:t>There are 2 options to break encapsulation. These can be used in combination with --</a:t>
            </a:r>
            <a:r>
              <a:rPr lang="en-US" dirty="0">
                <a:latin typeface="Courier" pitchFamily="49" charset="0"/>
              </a:rPr>
              <a:t>illegal-access=deny</a:t>
            </a:r>
            <a:r>
              <a:rPr lang="en-US" dirty="0"/>
              <a:t>, as mentioned, to suppress warnings</a:t>
            </a:r>
            <a:r>
              <a:rPr lang="en-US" dirty="0" smtClean="0"/>
              <a:t>.</a:t>
            </a:r>
          </a:p>
          <a:p>
            <a:pPr marL="180000" lvl="1" indent="0">
              <a:buNone/>
            </a:pPr>
            <a:endParaRPr lang="en-US" sz="900" dirty="0"/>
          </a:p>
          <a:p>
            <a:pPr lvl="2">
              <a:buFont typeface="Wingdings" panose="05000000000000000000" pitchFamily="2" charset="2"/>
              <a:buChar char="§"/>
            </a:pPr>
            <a:r>
              <a:rPr lang="en-US" dirty="0">
                <a:latin typeface="Courier" pitchFamily="49" charset="0"/>
              </a:rPr>
              <a:t>--add-exports: </a:t>
            </a:r>
            <a:r>
              <a:rPr lang="en-US" dirty="0">
                <a:latin typeface="+mn-ea"/>
              </a:rPr>
              <a:t>runtime command-line option for inaccessible internal APIs that are needed to be used. It can also be used at compile time to access internal APIs and break encapsulation with the JAR file manifest</a:t>
            </a:r>
            <a:r>
              <a:rPr lang="en-US" dirty="0" smtClean="0">
                <a:latin typeface="+mn-ea"/>
              </a:rPr>
              <a:t>.</a:t>
            </a:r>
          </a:p>
          <a:p>
            <a:pPr marL="360000" lvl="2" indent="0">
              <a:buNone/>
            </a:pPr>
            <a:endParaRPr lang="en-US" sz="900" dirty="0">
              <a:latin typeface="+mn-ea"/>
            </a:endParaRPr>
          </a:p>
          <a:p>
            <a:pPr marL="468000" lvl="3" indent="0">
              <a:buNone/>
            </a:pPr>
            <a:r>
              <a:rPr lang="en-US" sz="1400" dirty="0">
                <a:latin typeface="+mn-ea"/>
              </a:rPr>
              <a:t>Syntax for this option</a:t>
            </a:r>
            <a:r>
              <a:rPr lang="en-US" sz="1400" dirty="0" smtClean="0">
                <a:latin typeface="+mn-ea"/>
              </a:rPr>
              <a:t>:</a:t>
            </a:r>
            <a:endParaRPr lang="en-US" sz="900" b="1" dirty="0">
              <a:latin typeface="Courier" pitchFamily="49" charset="0"/>
              <a:ea typeface="Tahoma" panose="020B0604030504040204" pitchFamily="34" charset="0"/>
              <a:cs typeface="Tahoma" panose="020B0604030504040204" pitchFamily="34" charset="0"/>
            </a:endParaRPr>
          </a:p>
          <a:p>
            <a:pPr marL="579438" lvl="1" indent="-3175">
              <a:buNone/>
            </a:pPr>
            <a:r>
              <a:rPr lang="en-US" sz="1400" dirty="0">
                <a:latin typeface="Courier" pitchFamily="49" charset="0"/>
                <a:ea typeface="Tahoma" panose="020B0604030504040204" pitchFamily="34" charset="0"/>
                <a:cs typeface="Tahoma" panose="020B0604030504040204" pitchFamily="34" charset="0"/>
              </a:rPr>
              <a:t>--add-exports &lt;source-module&gt;/package=&lt;target-module&gt;(,&lt;target-module&gt;)*</a:t>
            </a:r>
            <a:endParaRPr lang="en-US" dirty="0">
              <a:latin typeface="+mn-ea"/>
            </a:endParaRPr>
          </a:p>
          <a:p>
            <a:pPr marL="468000" lvl="3" indent="0">
              <a:buNone/>
            </a:pPr>
            <a:r>
              <a:rPr lang="en-US" sz="1400" dirty="0">
                <a:latin typeface="+mn-ea"/>
                <a:cs typeface="Tahoma" panose="020B0604030504040204" pitchFamily="34" charset="0"/>
              </a:rPr>
              <a:t>where </a:t>
            </a:r>
            <a:r>
              <a:rPr lang="en-US" sz="1400" dirty="0">
                <a:latin typeface="Courier" pitchFamily="49" charset="0"/>
                <a:cs typeface="Tahoma" panose="020B0604030504040204" pitchFamily="34" charset="0"/>
              </a:rPr>
              <a:t>&lt;source-module&gt;</a:t>
            </a:r>
            <a:r>
              <a:rPr lang="en-US" sz="1400" dirty="0">
                <a:latin typeface="+mn-ea"/>
                <a:cs typeface="Tahoma" panose="020B0604030504040204" pitchFamily="34" charset="0"/>
              </a:rPr>
              <a:t> and </a:t>
            </a:r>
            <a:r>
              <a:rPr lang="en-US" sz="1400" dirty="0">
                <a:latin typeface="Courier" pitchFamily="49" charset="0"/>
                <a:cs typeface="Tahoma" panose="020B0604030504040204" pitchFamily="34" charset="0"/>
              </a:rPr>
              <a:t>&lt;target-module&gt;</a:t>
            </a:r>
            <a:r>
              <a:rPr lang="en-US" sz="1400" dirty="0">
                <a:latin typeface="+mn-ea"/>
                <a:cs typeface="Tahoma" panose="020B0604030504040204" pitchFamily="34" charset="0"/>
              </a:rPr>
              <a:t> are module names and </a:t>
            </a:r>
            <a:r>
              <a:rPr lang="en-US" sz="1400" dirty="0">
                <a:latin typeface="Courier" pitchFamily="49" charset="0"/>
                <a:cs typeface="Tahoma" panose="020B0604030504040204" pitchFamily="34" charset="0"/>
              </a:rPr>
              <a:t>&lt;package&gt;</a:t>
            </a:r>
            <a:r>
              <a:rPr lang="en-US" sz="1400" dirty="0">
                <a:latin typeface="+mn-ea"/>
                <a:cs typeface="Tahoma" panose="020B0604030504040204" pitchFamily="34" charset="0"/>
              </a:rPr>
              <a:t> is the package </a:t>
            </a:r>
            <a:r>
              <a:rPr lang="en-US" sz="1400" dirty="0" smtClean="0">
                <a:latin typeface="+mn-ea"/>
                <a:cs typeface="Tahoma" panose="020B0604030504040204" pitchFamily="34" charset="0"/>
              </a:rPr>
              <a:t>name.</a:t>
            </a:r>
          </a:p>
          <a:p>
            <a:pPr marL="468000" lvl="3" indent="0">
              <a:buNone/>
            </a:pPr>
            <a:endParaRPr lang="en-US" sz="900" dirty="0" smtClean="0">
              <a:latin typeface="+mn-ea"/>
              <a:cs typeface="Tahoma" panose="020B0604030504040204" pitchFamily="34" charset="0"/>
            </a:endParaRPr>
          </a:p>
          <a:p>
            <a:pPr marL="468000" lvl="3" indent="0">
              <a:buNone/>
            </a:pPr>
            <a:r>
              <a:rPr lang="en-US" sz="1400" b="1" dirty="0">
                <a:latin typeface="+mn-ea"/>
              </a:rPr>
              <a:t>Special case:</a:t>
            </a:r>
            <a:endParaRPr lang="en-US" b="1" dirty="0">
              <a:latin typeface="Courier" pitchFamily="49" charset="0"/>
            </a:endParaRPr>
          </a:p>
          <a:p>
            <a:pPr marL="468000" lvl="3" indent="0">
              <a:buNone/>
            </a:pPr>
            <a:r>
              <a:rPr lang="en-US" sz="1400" dirty="0">
                <a:latin typeface="+mn-ea"/>
                <a:cs typeface="Tahoma" panose="020B0604030504040204" pitchFamily="34" charset="0"/>
              </a:rPr>
              <a:t>If </a:t>
            </a:r>
            <a:r>
              <a:rPr lang="en-US" sz="1400" dirty="0">
                <a:latin typeface="Courier" pitchFamily="49" charset="0"/>
                <a:cs typeface="Tahoma" panose="020B0604030504040204" pitchFamily="34" charset="0"/>
              </a:rPr>
              <a:t>&lt;target-module&gt;</a:t>
            </a:r>
            <a:r>
              <a:rPr lang="en-US" sz="1400" dirty="0">
                <a:latin typeface="+mn-ea"/>
                <a:cs typeface="Tahoma" panose="020B0604030504040204" pitchFamily="34" charset="0"/>
              </a:rPr>
              <a:t> is </a:t>
            </a:r>
            <a:r>
              <a:rPr lang="en-US" sz="1400" dirty="0">
                <a:latin typeface="Courier" pitchFamily="49" charset="0"/>
                <a:cs typeface="Tahoma" panose="020B0604030504040204" pitchFamily="34" charset="0"/>
              </a:rPr>
              <a:t>ALL-UNNAMED</a:t>
            </a:r>
            <a:r>
              <a:rPr lang="en-US" sz="1400" dirty="0">
                <a:latin typeface="+mn-ea"/>
                <a:cs typeface="Tahoma" panose="020B0604030504040204" pitchFamily="34" charset="0"/>
              </a:rPr>
              <a:t>, the source package is exported to unnamed modules. Whether they exist initially or are created later on. Example:</a:t>
            </a:r>
            <a:endParaRPr lang="en-US" sz="1300" b="1" dirty="0">
              <a:latin typeface="Courier" pitchFamily="49" charset="0"/>
              <a:ea typeface="Tahoma" panose="020B0604030504040204" pitchFamily="34" charset="0"/>
              <a:cs typeface="Tahoma" panose="020B0604030504040204" pitchFamily="34" charset="0"/>
            </a:endParaRPr>
          </a:p>
          <a:p>
            <a:pPr marL="579438" lvl="1" indent="-3175">
              <a:buNone/>
            </a:pPr>
            <a:r>
              <a:rPr lang="en-US" sz="1400" dirty="0">
                <a:latin typeface="Courier" pitchFamily="49" charset="0"/>
                <a:ea typeface="Tahoma" panose="020B0604030504040204" pitchFamily="34" charset="0"/>
                <a:cs typeface="Tahoma" panose="020B0604030504040204" pitchFamily="34" charset="0"/>
              </a:rPr>
              <a:t>--add-exports </a:t>
            </a:r>
            <a:r>
              <a:rPr lang="en-US" sz="1400" dirty="0" err="1">
                <a:latin typeface="Courier" pitchFamily="49" charset="0"/>
                <a:ea typeface="Tahoma" panose="020B0604030504040204" pitchFamily="34" charset="0"/>
                <a:cs typeface="Tahoma" panose="020B0604030504040204" pitchFamily="34" charset="0"/>
              </a:rPr>
              <a:t>java.management</a:t>
            </a:r>
            <a:r>
              <a:rPr lang="en-US" sz="1400" dirty="0">
                <a:latin typeface="Courier" pitchFamily="49" charset="0"/>
                <a:ea typeface="Tahoma" panose="020B0604030504040204" pitchFamily="34" charset="0"/>
                <a:cs typeface="Tahoma" panose="020B0604030504040204" pitchFamily="34" charset="0"/>
              </a:rPr>
              <a:t>/</a:t>
            </a:r>
            <a:r>
              <a:rPr lang="en-US" sz="1400" dirty="0" err="1">
                <a:latin typeface="Courier" pitchFamily="49" charset="0"/>
                <a:ea typeface="Tahoma" panose="020B0604030504040204" pitchFamily="34" charset="0"/>
                <a:cs typeface="Tahoma" panose="020B0604030504040204" pitchFamily="34" charset="0"/>
              </a:rPr>
              <a:t>sun.management</a:t>
            </a:r>
            <a:r>
              <a:rPr lang="en-US" sz="1400" dirty="0">
                <a:latin typeface="Courier" pitchFamily="49" charset="0"/>
                <a:ea typeface="Tahoma" panose="020B0604030504040204" pitchFamily="34" charset="0"/>
                <a:cs typeface="Tahoma" panose="020B0604030504040204" pitchFamily="34" charset="0"/>
              </a:rPr>
              <a:t>=ALL-UNNAMED</a:t>
            </a:r>
            <a:endParaRPr lang="en-US" dirty="0">
              <a:latin typeface="+mn-ea"/>
            </a:endParaRPr>
          </a:p>
          <a:p>
            <a:pPr marL="468000" lvl="3" indent="0">
              <a:buNone/>
            </a:pPr>
            <a:r>
              <a:rPr lang="en-US" sz="1400" dirty="0">
                <a:latin typeface="+mn-ea"/>
                <a:cs typeface="Tahoma" panose="020B0604030504040204" pitchFamily="34" charset="0"/>
              </a:rPr>
              <a:t>Code in all unnamed modules (code on the class path) are allowed to access public members of public types in </a:t>
            </a:r>
            <a:r>
              <a:rPr lang="en-US" sz="1400" dirty="0" err="1">
                <a:latin typeface="Courier" pitchFamily="49" charset="0"/>
                <a:cs typeface="Tahoma" panose="020B0604030504040204" pitchFamily="34" charset="0"/>
              </a:rPr>
              <a:t>java.management</a:t>
            </a:r>
            <a:r>
              <a:rPr lang="en-US" sz="1400" dirty="0">
                <a:latin typeface="Courier" pitchFamily="49" charset="0"/>
                <a:cs typeface="Tahoma" panose="020B0604030504040204" pitchFamily="34" charset="0"/>
              </a:rPr>
              <a:t>/</a:t>
            </a:r>
            <a:r>
              <a:rPr lang="en-US" sz="1400" dirty="0" err="1">
                <a:latin typeface="Courier" pitchFamily="49" charset="0"/>
                <a:cs typeface="Tahoma" panose="020B0604030504040204" pitchFamily="34" charset="0"/>
              </a:rPr>
              <a:t>sun.management</a:t>
            </a:r>
            <a:r>
              <a:rPr lang="en-US" sz="1400" dirty="0">
                <a:latin typeface="+mn-ea"/>
                <a:cs typeface="Tahoma" panose="020B0604030504040204" pitchFamily="34" charset="0"/>
              </a:rPr>
              <a:t>. If it attempts to do deep reflection to nonpublic members, the code will fail.</a:t>
            </a:r>
            <a:endParaRPr lang="en-US" dirty="0">
              <a:latin typeface="Courier" pitchFamily="49" charset="0"/>
            </a:endParaRPr>
          </a:p>
          <a:p>
            <a:pPr marL="468000" lvl="3" indent="0">
              <a:buNone/>
            </a:pPr>
            <a:endParaRPr lang="en-US" sz="1300" b="1" dirty="0">
              <a:latin typeface="Courier" pitchFamily="49" charset="0"/>
              <a:ea typeface="Tahoma" panose="020B0604030504040204" pitchFamily="34" charset="0"/>
              <a:cs typeface="Tahoma" panose="020B0604030504040204" pitchFamily="34" charset="0"/>
            </a:endParaRPr>
          </a:p>
          <a:p>
            <a:endParaRPr lang="en-US" sz="1300" b="1" dirty="0">
              <a:latin typeface="Courier" pitchFamily="49"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561831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Understanding Runtime Access Warnings</a:t>
            </a:r>
          </a:p>
        </p:txBody>
      </p:sp>
      <p:sp>
        <p:nvSpPr>
          <p:cNvPr id="3" name="Content Placeholder 2"/>
          <p:cNvSpPr>
            <a:spLocks noGrp="1"/>
          </p:cNvSpPr>
          <p:nvPr>
            <p:ph sz="quarter" idx="10"/>
          </p:nvPr>
        </p:nvSpPr>
        <p:spPr/>
        <p:txBody>
          <a:bodyPr>
            <a:normAutofit/>
          </a:bodyPr>
          <a:lstStyle/>
          <a:p>
            <a:pPr lvl="2">
              <a:buFont typeface="Wingdings" panose="05000000000000000000" pitchFamily="2" charset="2"/>
              <a:buChar char="§"/>
            </a:pPr>
            <a:r>
              <a:rPr lang="en-US" dirty="0" smtClean="0">
                <a:latin typeface="Courier" pitchFamily="49" charset="0"/>
              </a:rPr>
              <a:t>--</a:t>
            </a:r>
            <a:r>
              <a:rPr lang="en-US" dirty="0">
                <a:latin typeface="Courier" pitchFamily="49" charset="0"/>
              </a:rPr>
              <a:t>add-opens: </a:t>
            </a:r>
            <a:r>
              <a:rPr lang="en-US" dirty="0" smtClean="0">
                <a:latin typeface="+mn-ea"/>
              </a:rPr>
              <a:t>runtime command-line option used </a:t>
            </a:r>
            <a:r>
              <a:rPr lang="en-US" dirty="0">
                <a:latin typeface="+mn-ea"/>
              </a:rPr>
              <a:t>to allow code on the class path to do deep reflection to access nonpublic members</a:t>
            </a:r>
            <a:r>
              <a:rPr lang="en-US" dirty="0" smtClean="0">
                <a:latin typeface="+mn-ea"/>
              </a:rPr>
              <a:t>.</a:t>
            </a:r>
          </a:p>
          <a:p>
            <a:pPr marL="468000" lvl="3" indent="0">
              <a:buNone/>
            </a:pPr>
            <a:r>
              <a:rPr lang="en-US" sz="1400" dirty="0" smtClean="0">
                <a:latin typeface="+mn-ea"/>
              </a:rPr>
              <a:t>When using this option, no warning messages are generated. </a:t>
            </a:r>
          </a:p>
          <a:p>
            <a:pPr marL="468000" lvl="3" indent="0">
              <a:buNone/>
            </a:pPr>
            <a:endParaRPr lang="en-US" sz="900" dirty="0">
              <a:latin typeface="+mn-ea"/>
            </a:endParaRPr>
          </a:p>
          <a:p>
            <a:pPr marL="468000" lvl="3" indent="0">
              <a:buNone/>
            </a:pPr>
            <a:r>
              <a:rPr lang="en-US" sz="1400" dirty="0" smtClean="0">
                <a:latin typeface="+mn-ea"/>
              </a:rPr>
              <a:t>The syntax for this option is:</a:t>
            </a:r>
            <a:endParaRPr lang="en-US" sz="1300" b="1" dirty="0">
              <a:latin typeface="Courier" pitchFamily="49" charset="0"/>
              <a:ea typeface="Tahoma" panose="020B0604030504040204" pitchFamily="34" charset="0"/>
              <a:cs typeface="Tahoma" panose="020B0604030504040204" pitchFamily="34" charset="0"/>
            </a:endParaRPr>
          </a:p>
          <a:p>
            <a:pPr marL="579438" lvl="1" indent="-3175">
              <a:buNone/>
            </a:pPr>
            <a:r>
              <a:rPr lang="en-US" sz="1400" dirty="0">
                <a:latin typeface="Courier" pitchFamily="49" charset="0"/>
                <a:ea typeface="Tahoma" panose="020B0604030504040204" pitchFamily="34" charset="0"/>
                <a:cs typeface="Tahoma" panose="020B0604030504040204" pitchFamily="34" charset="0"/>
              </a:rPr>
              <a:t>--</a:t>
            </a:r>
            <a:r>
              <a:rPr lang="en-US" sz="1400" dirty="0" smtClean="0">
                <a:latin typeface="Courier" pitchFamily="49" charset="0"/>
                <a:ea typeface="Tahoma" panose="020B0604030504040204" pitchFamily="34" charset="0"/>
                <a:cs typeface="Tahoma" panose="020B0604030504040204" pitchFamily="34" charset="0"/>
              </a:rPr>
              <a:t>add-opens module/package=target-module(,target-module)*</a:t>
            </a:r>
            <a:endParaRPr lang="en-US" sz="1400" dirty="0" smtClean="0">
              <a:latin typeface="+mn-ea"/>
            </a:endParaRPr>
          </a:p>
          <a:p>
            <a:pPr marL="468000" lvl="3" indent="0">
              <a:buNone/>
            </a:pPr>
            <a:r>
              <a:rPr lang="en-US" sz="1400" dirty="0" smtClean="0"/>
              <a:t>This option allows </a:t>
            </a:r>
            <a:r>
              <a:rPr lang="en-US" sz="1400" dirty="0" smtClean="0">
                <a:latin typeface="Courier" pitchFamily="49" charset="0"/>
              </a:rPr>
              <a:t>&lt;module&gt;</a:t>
            </a:r>
            <a:r>
              <a:rPr lang="en-US" sz="1400" dirty="0" smtClean="0"/>
              <a:t> to open </a:t>
            </a:r>
            <a:r>
              <a:rPr lang="en-US" sz="1400" dirty="0" smtClean="0">
                <a:latin typeface="Courier" pitchFamily="49" charset="0"/>
              </a:rPr>
              <a:t>&lt;package&gt;</a:t>
            </a:r>
            <a:r>
              <a:rPr lang="en-US" sz="1400" dirty="0" smtClean="0"/>
              <a:t> to </a:t>
            </a:r>
            <a:r>
              <a:rPr lang="en-US" sz="1400" dirty="0" smtClean="0">
                <a:latin typeface="Courier" pitchFamily="49" charset="0"/>
              </a:rPr>
              <a:t>&lt;target-module&gt;</a:t>
            </a:r>
            <a:r>
              <a:rPr lang="en-US" sz="1400" dirty="0" smtClean="0"/>
              <a:t>, regardless of the module declaration.</a:t>
            </a:r>
          </a:p>
          <a:p>
            <a:pPr marL="468000" lvl="3" indent="0">
              <a:buNone/>
            </a:pPr>
            <a:endParaRPr lang="en-US" sz="900" dirty="0" smtClean="0"/>
          </a:p>
          <a:p>
            <a:pPr marL="468000" lvl="3" indent="0">
              <a:buNone/>
            </a:pPr>
            <a:r>
              <a:rPr lang="en-US" sz="1400" b="1" dirty="0">
                <a:latin typeface="+mn-ea"/>
              </a:rPr>
              <a:t>Special case:</a:t>
            </a:r>
            <a:endParaRPr lang="en-US" sz="1400" b="1" dirty="0">
              <a:latin typeface="Courier" pitchFamily="49" charset="0"/>
            </a:endParaRPr>
          </a:p>
          <a:p>
            <a:pPr marL="468000" lvl="3" indent="0">
              <a:buNone/>
            </a:pPr>
            <a:r>
              <a:rPr lang="en-US" sz="1400" dirty="0">
                <a:latin typeface="+mn-ea"/>
                <a:cs typeface="Tahoma" panose="020B0604030504040204" pitchFamily="34" charset="0"/>
              </a:rPr>
              <a:t>If </a:t>
            </a:r>
            <a:r>
              <a:rPr lang="en-US" sz="1400" dirty="0">
                <a:latin typeface="Courier" pitchFamily="49" charset="0"/>
                <a:cs typeface="Tahoma" panose="020B0604030504040204" pitchFamily="34" charset="0"/>
              </a:rPr>
              <a:t>&lt;target-module&gt;</a:t>
            </a:r>
            <a:r>
              <a:rPr lang="en-US" sz="1400" dirty="0">
                <a:latin typeface="+mn-ea"/>
                <a:cs typeface="Tahoma" panose="020B0604030504040204" pitchFamily="34" charset="0"/>
              </a:rPr>
              <a:t> is </a:t>
            </a:r>
            <a:r>
              <a:rPr lang="en-US" sz="1400" dirty="0">
                <a:latin typeface="Courier" pitchFamily="49" charset="0"/>
                <a:cs typeface="Tahoma" panose="020B0604030504040204" pitchFamily="34" charset="0"/>
              </a:rPr>
              <a:t>ALL-UNNAMED</a:t>
            </a:r>
            <a:r>
              <a:rPr lang="en-US" sz="1400" dirty="0">
                <a:latin typeface="+mn-ea"/>
                <a:cs typeface="Tahoma" panose="020B0604030504040204" pitchFamily="34" charset="0"/>
              </a:rPr>
              <a:t>, the source package is exported to unnamed modules. Whether they exist initially or are created later on. Example</a:t>
            </a:r>
            <a:r>
              <a:rPr lang="en-US" sz="1400" dirty="0" smtClean="0">
                <a:latin typeface="+mn-ea"/>
                <a:cs typeface="Tahoma" panose="020B0604030504040204" pitchFamily="34" charset="0"/>
              </a:rPr>
              <a:t>:</a:t>
            </a:r>
            <a:endParaRPr lang="en-US" sz="1300" b="1" dirty="0">
              <a:latin typeface="Courier" pitchFamily="49" charset="0"/>
              <a:ea typeface="Tahoma" panose="020B0604030504040204" pitchFamily="34" charset="0"/>
              <a:cs typeface="Tahoma" panose="020B0604030504040204" pitchFamily="34" charset="0"/>
            </a:endParaRPr>
          </a:p>
          <a:p>
            <a:pPr marL="579438" lvl="1" indent="-3175">
              <a:buNone/>
            </a:pPr>
            <a:r>
              <a:rPr lang="en-US" sz="1400" dirty="0">
                <a:latin typeface="Courier" pitchFamily="49" charset="0"/>
                <a:ea typeface="Tahoma" panose="020B0604030504040204" pitchFamily="34" charset="0"/>
                <a:cs typeface="Tahoma" panose="020B0604030504040204" pitchFamily="34" charset="0"/>
              </a:rPr>
              <a:t>--add-opens </a:t>
            </a:r>
            <a:r>
              <a:rPr lang="en-US" sz="1400" dirty="0" err="1" smtClean="0">
                <a:latin typeface="Courier" pitchFamily="49" charset="0"/>
                <a:ea typeface="Tahoma" panose="020B0604030504040204" pitchFamily="34" charset="0"/>
                <a:cs typeface="Tahoma" panose="020B0604030504040204" pitchFamily="34" charset="0"/>
              </a:rPr>
              <a:t>java.management</a:t>
            </a:r>
            <a:r>
              <a:rPr lang="en-US" sz="1400" dirty="0" smtClean="0">
                <a:latin typeface="Courier" pitchFamily="49" charset="0"/>
                <a:ea typeface="Tahoma" panose="020B0604030504040204" pitchFamily="34" charset="0"/>
                <a:cs typeface="Tahoma" panose="020B0604030504040204" pitchFamily="34" charset="0"/>
              </a:rPr>
              <a:t>/</a:t>
            </a:r>
            <a:r>
              <a:rPr lang="en-US" sz="1400" dirty="0" err="1" smtClean="0">
                <a:latin typeface="Courier" pitchFamily="49" charset="0"/>
                <a:ea typeface="Tahoma" panose="020B0604030504040204" pitchFamily="34" charset="0"/>
                <a:cs typeface="Tahoma" panose="020B0604030504040204" pitchFamily="34" charset="0"/>
              </a:rPr>
              <a:t>sun.management</a:t>
            </a:r>
            <a:r>
              <a:rPr lang="en-US" sz="1400" dirty="0" smtClean="0">
                <a:latin typeface="Courier" pitchFamily="49" charset="0"/>
                <a:ea typeface="Tahoma" panose="020B0604030504040204" pitchFamily="34" charset="0"/>
                <a:cs typeface="Tahoma" panose="020B0604030504040204" pitchFamily="34" charset="0"/>
              </a:rPr>
              <a:t>=ALL-UNNAMED</a:t>
            </a:r>
            <a:endParaRPr lang="en-US" dirty="0">
              <a:latin typeface="+mn-ea"/>
            </a:endParaRPr>
          </a:p>
          <a:p>
            <a:pPr marL="468000" lvl="3" indent="0">
              <a:buNone/>
            </a:pPr>
            <a:r>
              <a:rPr lang="en-US" sz="1400" dirty="0" smtClean="0">
                <a:latin typeface="+mn-ea"/>
              </a:rPr>
              <a:t>All the code in the class path to access nonpublic members of public types in the </a:t>
            </a:r>
            <a:r>
              <a:rPr lang="en-US" sz="1400" dirty="0" err="1" smtClean="0">
                <a:latin typeface="Courier" pitchFamily="49" charset="0"/>
              </a:rPr>
              <a:t>java.management</a:t>
            </a:r>
            <a:r>
              <a:rPr lang="en-US" sz="1400" dirty="0" smtClean="0">
                <a:latin typeface="Courier" pitchFamily="49" charset="0"/>
              </a:rPr>
              <a:t>/</a:t>
            </a:r>
            <a:r>
              <a:rPr lang="en-US" sz="1400" dirty="0" err="1" smtClean="0">
                <a:latin typeface="Courier" pitchFamily="49" charset="0"/>
              </a:rPr>
              <a:t>sun.management</a:t>
            </a:r>
            <a:r>
              <a:rPr lang="en-US" sz="1400" dirty="0" smtClean="0">
                <a:latin typeface="+mn-ea"/>
              </a:rPr>
              <a:t> package.</a:t>
            </a:r>
            <a:endParaRPr lang="en-US" sz="1400" dirty="0">
              <a:latin typeface="+mn-ea"/>
            </a:endParaRPr>
          </a:p>
          <a:p>
            <a:pPr marL="468000" lvl="3" indent="0">
              <a:buNone/>
            </a:pPr>
            <a:endParaRPr lang="en-US" sz="1300" b="1" dirty="0">
              <a:latin typeface="Courier" pitchFamily="49" charset="0"/>
              <a:ea typeface="Tahoma" panose="020B0604030504040204" pitchFamily="34" charset="0"/>
              <a:cs typeface="Tahoma" panose="020B0604030504040204" pitchFamily="34" charset="0"/>
            </a:endParaRPr>
          </a:p>
          <a:p>
            <a:pPr marL="468000" lvl="3" indent="0">
              <a:buNone/>
            </a:pPr>
            <a:endParaRPr lang="en-US" sz="1400" dirty="0"/>
          </a:p>
          <a:p>
            <a:endParaRPr lang="en-US" dirty="0" smtClean="0"/>
          </a:p>
        </p:txBody>
      </p:sp>
    </p:spTree>
    <p:extLst>
      <p:ext uri="{BB962C8B-B14F-4D97-AF65-F5344CB8AC3E}">
        <p14:creationId xmlns:p14="http://schemas.microsoft.com/office/powerpoint/2010/main" val="31583759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9388" y="2983517"/>
            <a:ext cx="8784000" cy="528794"/>
          </a:xfrm>
        </p:spPr>
        <p:txBody>
          <a:bodyPr/>
          <a:lstStyle/>
          <a:p>
            <a:r>
              <a:rPr lang="en-US" sz="3200" dirty="0" smtClean="0"/>
              <a:t>4. Changes to the Installed JDK/JRE Image</a:t>
            </a:r>
            <a:endParaRPr lang="en-US" sz="3200" dirty="0"/>
          </a:p>
        </p:txBody>
      </p:sp>
      <p:sp>
        <p:nvSpPr>
          <p:cNvPr id="7" name="Text Placeholder 6"/>
          <p:cNvSpPr>
            <a:spLocks noGrp="1"/>
          </p:cNvSpPr>
          <p:nvPr>
            <p:ph type="body" sz="quarter" idx="10"/>
          </p:nvPr>
        </p:nvSpPr>
        <p:spPr>
          <a:xfrm>
            <a:off x="179388" y="3852000"/>
            <a:ext cx="7200900" cy="400110"/>
          </a:xfrm>
        </p:spPr>
        <p:txBody>
          <a:bodyPr/>
          <a:lstStyle/>
          <a:p>
            <a:endParaRPr lang="en-US" dirty="0"/>
          </a:p>
        </p:txBody>
      </p:sp>
    </p:spTree>
    <p:extLst>
      <p:ext uri="{BB962C8B-B14F-4D97-AF65-F5344CB8AC3E}">
        <p14:creationId xmlns:p14="http://schemas.microsoft.com/office/powerpoint/2010/main" val="29313900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Changes to the Installed JDK/JRE Image</a:t>
            </a:r>
          </a:p>
        </p:txBody>
      </p:sp>
      <p:sp>
        <p:nvSpPr>
          <p:cNvPr id="3" name="Content Placeholder 2"/>
          <p:cNvSpPr>
            <a:spLocks noGrp="1"/>
          </p:cNvSpPr>
          <p:nvPr>
            <p:ph sz="quarter" idx="10"/>
          </p:nvPr>
        </p:nvSpPr>
        <p:spPr/>
        <p:txBody>
          <a:bodyPr>
            <a:normAutofit/>
          </a:bodyPr>
          <a:lstStyle/>
          <a:p>
            <a:r>
              <a:rPr lang="en-US" dirty="0" smtClean="0"/>
              <a:t>Significant changes have been made to the JDK and JRE:</a:t>
            </a:r>
          </a:p>
          <a:p>
            <a:endParaRPr lang="en-US" sz="900" dirty="0" smtClean="0"/>
          </a:p>
          <a:p>
            <a:pPr lvl="1"/>
            <a:r>
              <a:rPr lang="en-US" dirty="0" smtClean="0"/>
              <a:t>Changed JDK and JRE Layout</a:t>
            </a:r>
          </a:p>
          <a:p>
            <a:pPr marL="360000" lvl="2" indent="0">
              <a:buNone/>
            </a:pPr>
            <a:r>
              <a:rPr lang="en-US" dirty="0" smtClean="0"/>
              <a:t>In previous release versions, there are 2 types of runtime images: JRE, which was a complete implementation of the Java SE Platform, and the JDK, which included the entire JRE in a </a:t>
            </a:r>
            <a:r>
              <a:rPr lang="en-US" i="1" dirty="0" smtClean="0"/>
              <a:t>jre/</a:t>
            </a:r>
            <a:r>
              <a:rPr lang="en-US" dirty="0" smtClean="0"/>
              <a:t> directory, plus development tools and libraries.</a:t>
            </a:r>
          </a:p>
          <a:p>
            <a:pPr marL="360000" lvl="2" indent="0">
              <a:buNone/>
            </a:pPr>
            <a:endParaRPr lang="en-US" sz="900" dirty="0" smtClean="0"/>
          </a:p>
          <a:p>
            <a:pPr marL="360000" lvl="2" indent="0">
              <a:buNone/>
            </a:pPr>
            <a:r>
              <a:rPr lang="en-US" dirty="0" smtClean="0"/>
              <a:t>In JDK 9, the JDK and JRE are 2 type of modular runtime images, where each contains the following directories:</a:t>
            </a:r>
          </a:p>
          <a:p>
            <a:pPr marL="360000" lvl="2" indent="0">
              <a:buNone/>
            </a:pPr>
            <a:endParaRPr lang="en-US" sz="900" dirty="0"/>
          </a:p>
          <a:p>
            <a:pPr lvl="2">
              <a:buFont typeface="Wingdings" panose="05000000000000000000" pitchFamily="2" charset="2"/>
              <a:buChar char="§"/>
            </a:pPr>
            <a:r>
              <a:rPr lang="en-US" dirty="0" smtClean="0"/>
              <a:t>bin – contains binary executables</a:t>
            </a:r>
          </a:p>
          <a:p>
            <a:pPr lvl="2">
              <a:buFont typeface="Wingdings" panose="05000000000000000000" pitchFamily="2" charset="2"/>
              <a:buChar char="§"/>
            </a:pPr>
            <a:endParaRPr lang="en-US" sz="600" dirty="0" smtClean="0"/>
          </a:p>
          <a:p>
            <a:pPr lvl="2">
              <a:buFont typeface="Wingdings" panose="05000000000000000000" pitchFamily="2" charset="2"/>
              <a:buChar char="§"/>
            </a:pPr>
            <a:r>
              <a:rPr lang="en-US" dirty="0" smtClean="0"/>
              <a:t>conf – contains </a:t>
            </a:r>
            <a:r>
              <a:rPr lang="en-US" i="1" dirty="0" smtClean="0"/>
              <a:t>.properties</a:t>
            </a:r>
            <a:r>
              <a:rPr lang="en-US" dirty="0" smtClean="0"/>
              <a:t>, </a:t>
            </a:r>
            <a:r>
              <a:rPr lang="en-US" i="1" dirty="0" smtClean="0"/>
              <a:t>.policy</a:t>
            </a:r>
            <a:r>
              <a:rPr lang="en-US" dirty="0" smtClean="0"/>
              <a:t>, and other kinds of files intended to be edited by developers, deployers, and end users. These files were formerly found in the </a:t>
            </a:r>
            <a:r>
              <a:rPr lang="en-US" i="1" dirty="0" smtClean="0"/>
              <a:t>lib</a:t>
            </a:r>
            <a:r>
              <a:rPr lang="en-US" dirty="0" smtClean="0"/>
              <a:t> directory or its subdirectories.</a:t>
            </a:r>
          </a:p>
          <a:p>
            <a:pPr marL="360000" lvl="2" indent="0">
              <a:buNone/>
            </a:pPr>
            <a:endParaRPr lang="en-US" sz="600" dirty="0" smtClean="0"/>
          </a:p>
          <a:p>
            <a:pPr lvl="2">
              <a:buFont typeface="Wingdings" panose="05000000000000000000" pitchFamily="2" charset="2"/>
              <a:buChar char="§"/>
            </a:pPr>
            <a:r>
              <a:rPr lang="en-US" dirty="0" smtClean="0"/>
              <a:t>lib – contains dynamically linked libraries and complete internal implementation of the JDK.</a:t>
            </a:r>
          </a:p>
          <a:p>
            <a:pPr marL="360000" lvl="2" indent="0">
              <a:buNone/>
            </a:pPr>
            <a:endParaRPr lang="en-US" dirty="0" smtClean="0"/>
          </a:p>
        </p:txBody>
      </p:sp>
    </p:spTree>
    <p:extLst>
      <p:ext uri="{BB962C8B-B14F-4D97-AF65-F5344CB8AC3E}">
        <p14:creationId xmlns:p14="http://schemas.microsoft.com/office/powerpoint/2010/main" val="20458367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Changes to the Installed JDK/JRE Image</a:t>
            </a:r>
          </a:p>
        </p:txBody>
      </p:sp>
      <p:sp>
        <p:nvSpPr>
          <p:cNvPr id="3" name="Content Placeholder 2"/>
          <p:cNvSpPr>
            <a:spLocks noGrp="1"/>
          </p:cNvSpPr>
          <p:nvPr>
            <p:ph sz="quarter" idx="10"/>
          </p:nvPr>
        </p:nvSpPr>
        <p:spPr/>
        <p:txBody>
          <a:bodyPr>
            <a:normAutofit/>
          </a:bodyPr>
          <a:lstStyle/>
          <a:p>
            <a:pPr lvl="1"/>
            <a:r>
              <a:rPr lang="en-US" dirty="0"/>
              <a:t>New class Loader Implementations</a:t>
            </a:r>
          </a:p>
          <a:p>
            <a:pPr marL="360000" lvl="2" indent="0">
              <a:buNone/>
            </a:pPr>
            <a:r>
              <a:rPr lang="en-US" dirty="0"/>
              <a:t>The following change have been made to implement the module system</a:t>
            </a:r>
            <a:r>
              <a:rPr lang="en-US" dirty="0" smtClean="0"/>
              <a:t>:</a:t>
            </a:r>
          </a:p>
          <a:p>
            <a:pPr marL="360000" lvl="2" indent="0">
              <a:buNone/>
            </a:pPr>
            <a:endParaRPr lang="en-US" dirty="0"/>
          </a:p>
          <a:p>
            <a:pPr lvl="2">
              <a:buFont typeface="Wingdings" panose="05000000000000000000" pitchFamily="2" charset="2"/>
              <a:buChar char="§"/>
            </a:pPr>
            <a:r>
              <a:rPr lang="en-US" dirty="0"/>
              <a:t>Application class loader is no longer an instance of </a:t>
            </a:r>
            <a:r>
              <a:rPr lang="en-US" dirty="0" err="1">
                <a:latin typeface="Courier" pitchFamily="49" charset="0"/>
              </a:rPr>
              <a:t>URLClassLoader</a:t>
            </a:r>
            <a:r>
              <a:rPr lang="en-US" dirty="0"/>
              <a:t>, but of an internal class</a:t>
            </a:r>
            <a:r>
              <a:rPr lang="en-US" dirty="0" smtClean="0"/>
              <a:t>.</a:t>
            </a:r>
          </a:p>
          <a:p>
            <a:pPr lvl="2">
              <a:buFont typeface="Wingdings" panose="05000000000000000000" pitchFamily="2" charset="2"/>
              <a:buChar char="§"/>
            </a:pPr>
            <a:endParaRPr lang="en-US" sz="600" dirty="0"/>
          </a:p>
          <a:p>
            <a:pPr lvl="2">
              <a:buFont typeface="Wingdings" panose="05000000000000000000" pitchFamily="2" charset="2"/>
              <a:buChar char="§"/>
            </a:pPr>
            <a:r>
              <a:rPr lang="en-US" dirty="0"/>
              <a:t>Extension class loader has been renamed to platform class loader. All classes in the Java SE Platform are guaranteed to be visible through the platform class loader</a:t>
            </a:r>
            <a:r>
              <a:rPr lang="en-US" dirty="0" smtClean="0"/>
              <a:t>.</a:t>
            </a:r>
          </a:p>
          <a:p>
            <a:pPr lvl="2">
              <a:buFont typeface="Wingdings" panose="05000000000000000000" pitchFamily="2" charset="2"/>
              <a:buChar char="§"/>
            </a:pPr>
            <a:endParaRPr lang="en-US" sz="600" dirty="0"/>
          </a:p>
          <a:p>
            <a:pPr lvl="2">
              <a:buFont typeface="Wingdings" panose="05000000000000000000" pitchFamily="2" charset="2"/>
              <a:buChar char="§"/>
            </a:pPr>
            <a:r>
              <a:rPr lang="en-US" dirty="0"/>
              <a:t>Bootstrap class loader is still built-in to the JVM and represented by </a:t>
            </a:r>
            <a:r>
              <a:rPr lang="en-US" i="1" dirty="0"/>
              <a:t>null</a:t>
            </a:r>
            <a:r>
              <a:rPr lang="en-US" dirty="0"/>
              <a:t> in the </a:t>
            </a:r>
            <a:r>
              <a:rPr lang="en-US" i="1" dirty="0" err="1"/>
              <a:t>ClassLoader</a:t>
            </a:r>
            <a:r>
              <a:rPr lang="en-US" dirty="0"/>
              <a:t> API. It defines far fewer classes than in JDK 8, so applications that are deployed with </a:t>
            </a:r>
            <a:r>
              <a:rPr lang="en-US" i="1" dirty="0"/>
              <a:t>–</a:t>
            </a:r>
            <a:r>
              <a:rPr lang="en-US" i="1" dirty="0" err="1"/>
              <a:t>Xbootclasspath</a:t>
            </a:r>
            <a:r>
              <a:rPr lang="en-US" i="1" dirty="0"/>
              <a:t>/a</a:t>
            </a:r>
            <a:r>
              <a:rPr lang="en-US" dirty="0"/>
              <a:t> or that creates class loaders with </a:t>
            </a:r>
            <a:r>
              <a:rPr lang="en-US" i="1" dirty="0"/>
              <a:t>null</a:t>
            </a:r>
            <a:r>
              <a:rPr lang="en-US" dirty="0"/>
              <a:t> as that parent may need to change</a:t>
            </a:r>
            <a:r>
              <a:rPr lang="en-US" dirty="0" smtClean="0"/>
              <a:t>.</a:t>
            </a:r>
          </a:p>
          <a:p>
            <a:pPr lvl="2">
              <a:buFont typeface="Wingdings" panose="05000000000000000000" pitchFamily="2" charset="2"/>
              <a:buChar char="§"/>
            </a:pPr>
            <a:endParaRPr lang="en-US" dirty="0"/>
          </a:p>
          <a:p>
            <a:pPr lvl="1"/>
            <a:r>
              <a:rPr lang="en-US" dirty="0"/>
              <a:t>Removed rt.jar and tools.jar</a:t>
            </a:r>
          </a:p>
          <a:p>
            <a:pPr marL="360000" lvl="2" indent="0">
              <a:buNone/>
            </a:pPr>
            <a:r>
              <a:rPr lang="en-US" i="1" dirty="0"/>
              <a:t>rt.jar</a:t>
            </a:r>
            <a:r>
              <a:rPr lang="en-US" dirty="0"/>
              <a:t> and </a:t>
            </a:r>
            <a:r>
              <a:rPr lang="en-US" i="1" dirty="0"/>
              <a:t>tools.jar</a:t>
            </a:r>
            <a:r>
              <a:rPr lang="en-US" dirty="0"/>
              <a:t> are removed together with various other internal JAR files which are now stored in a more efficient format. The removal of the </a:t>
            </a:r>
            <a:r>
              <a:rPr lang="en-US" i="1" dirty="0"/>
              <a:t>rt.jar</a:t>
            </a:r>
            <a:r>
              <a:rPr lang="en-US" dirty="0"/>
              <a:t> and similar files leads to issues in the following areas</a:t>
            </a:r>
            <a:r>
              <a:rPr lang="en-US" dirty="0" smtClean="0"/>
              <a:t>:</a:t>
            </a:r>
          </a:p>
          <a:p>
            <a:pPr marL="360000" lvl="2" indent="0">
              <a:buNone/>
            </a:pPr>
            <a:endParaRPr lang="en-US" sz="900" dirty="0"/>
          </a:p>
          <a:p>
            <a:pPr lvl="2">
              <a:buFont typeface="Wingdings" panose="05000000000000000000" pitchFamily="2" charset="2"/>
              <a:buChar char="§"/>
            </a:pPr>
            <a:r>
              <a:rPr lang="en-US" i="1" dirty="0" err="1"/>
              <a:t>ClassLoader.getSystemResource</a:t>
            </a:r>
            <a:r>
              <a:rPr lang="en-US" dirty="0"/>
              <a:t> does not return a URL pointing to a JAR file, but returns a </a:t>
            </a:r>
            <a:r>
              <a:rPr lang="en-US" i="1" dirty="0" err="1"/>
              <a:t>jrt</a:t>
            </a:r>
            <a:r>
              <a:rPr lang="en-US" dirty="0"/>
              <a:t> URL, which names the modules, classes, and resources stored in a runtime image without revealing the internal structure or format of the image</a:t>
            </a:r>
            <a:r>
              <a:rPr lang="en-US" dirty="0" smtClean="0"/>
              <a:t>.</a:t>
            </a:r>
          </a:p>
        </p:txBody>
      </p:sp>
    </p:spTree>
    <p:extLst>
      <p:ext uri="{BB962C8B-B14F-4D97-AF65-F5344CB8AC3E}">
        <p14:creationId xmlns:p14="http://schemas.microsoft.com/office/powerpoint/2010/main" val="35116918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Changes to the Installed JDK/JRE Image</a:t>
            </a:r>
          </a:p>
        </p:txBody>
      </p:sp>
      <p:sp>
        <p:nvSpPr>
          <p:cNvPr id="3" name="Content Placeholder 2"/>
          <p:cNvSpPr>
            <a:spLocks noGrp="1"/>
          </p:cNvSpPr>
          <p:nvPr>
            <p:ph sz="quarter" idx="10"/>
          </p:nvPr>
        </p:nvSpPr>
        <p:spPr/>
        <p:txBody>
          <a:bodyPr>
            <a:normAutofit/>
          </a:bodyPr>
          <a:lstStyle/>
          <a:p>
            <a:pPr lvl="2">
              <a:buFont typeface="Wingdings" panose="05000000000000000000" pitchFamily="2" charset="2"/>
              <a:buChar char="§"/>
            </a:pPr>
            <a:r>
              <a:rPr lang="en-US" dirty="0" smtClean="0"/>
              <a:t>The </a:t>
            </a:r>
            <a:r>
              <a:rPr lang="en-US" i="1" dirty="0" err="1"/>
              <a:t>java.security.CodeSource</a:t>
            </a:r>
            <a:r>
              <a:rPr lang="en-US" dirty="0"/>
              <a:t> API and security policy files use URLs to name the locations of code bases that are to be granted specific permissions</a:t>
            </a:r>
            <a:r>
              <a:rPr lang="en-US" dirty="0" smtClean="0"/>
              <a:t>.</a:t>
            </a:r>
          </a:p>
          <a:p>
            <a:pPr lvl="2">
              <a:buFont typeface="Wingdings" panose="05000000000000000000" pitchFamily="2" charset="2"/>
              <a:buChar char="§"/>
            </a:pPr>
            <a:endParaRPr lang="en-US" sz="900" dirty="0"/>
          </a:p>
          <a:p>
            <a:pPr lvl="2">
              <a:buFont typeface="Wingdings" panose="05000000000000000000" pitchFamily="2" charset="2"/>
              <a:buChar char="§"/>
            </a:pPr>
            <a:r>
              <a:rPr lang="en-US" dirty="0"/>
              <a:t>IDEs and other development tools require the ability to enumerate the class and resource files stored in a runtime image, and to read their contents directly by opening and reading rt.jar and similar files. This isn’t possible with a modular image.</a:t>
            </a:r>
          </a:p>
          <a:p>
            <a:pPr lvl="1"/>
            <a:endParaRPr lang="en-US" dirty="0" smtClean="0"/>
          </a:p>
          <a:p>
            <a:pPr lvl="1"/>
            <a:r>
              <a:rPr lang="en-US" dirty="0" smtClean="0"/>
              <a:t>Removed </a:t>
            </a:r>
            <a:r>
              <a:rPr lang="en-US" dirty="0"/>
              <a:t>Extension </a:t>
            </a:r>
            <a:r>
              <a:rPr lang="en-US" dirty="0" smtClean="0"/>
              <a:t>Mechanism</a:t>
            </a:r>
            <a:endParaRPr lang="en-US" dirty="0"/>
          </a:p>
          <a:p>
            <a:pPr marL="360000" lvl="2" indent="0">
              <a:buNone/>
            </a:pPr>
            <a:r>
              <a:rPr lang="en-US" dirty="0" smtClean="0"/>
              <a:t>If the use of extension is needed, ensure that  the JAR files are on the class path. The </a:t>
            </a:r>
            <a:r>
              <a:rPr lang="en-US" i="1" dirty="0" smtClean="0"/>
              <a:t>javac</a:t>
            </a:r>
            <a:r>
              <a:rPr lang="en-US" dirty="0" smtClean="0"/>
              <a:t> compiler and </a:t>
            </a:r>
            <a:r>
              <a:rPr lang="en-US" i="1" dirty="0" smtClean="0"/>
              <a:t>java</a:t>
            </a:r>
            <a:r>
              <a:rPr lang="en-US" dirty="0" smtClean="0"/>
              <a:t> launcher will exit if the </a:t>
            </a:r>
            <a:r>
              <a:rPr lang="en-US" i="1" dirty="0" smtClean="0"/>
              <a:t>java.ext.dirs</a:t>
            </a:r>
            <a:r>
              <a:rPr lang="en-US" dirty="0" smtClean="0"/>
              <a:t> system property is set, or if the </a:t>
            </a:r>
            <a:r>
              <a:rPr lang="en-US" i="1" dirty="0" smtClean="0"/>
              <a:t>lib/ext</a:t>
            </a:r>
            <a:r>
              <a:rPr lang="en-US" dirty="0" smtClean="0"/>
              <a:t> directory exists.</a:t>
            </a:r>
          </a:p>
          <a:p>
            <a:pPr marL="360000" lvl="2" indent="0">
              <a:buNone/>
            </a:pPr>
            <a:endParaRPr lang="en-US" dirty="0"/>
          </a:p>
          <a:p>
            <a:pPr lvl="1"/>
            <a:r>
              <a:rPr lang="en-US" dirty="0"/>
              <a:t>Removed </a:t>
            </a:r>
            <a:r>
              <a:rPr lang="en-US" dirty="0" smtClean="0"/>
              <a:t>Endorsed </a:t>
            </a:r>
            <a:r>
              <a:rPr lang="en-US" dirty="0"/>
              <a:t>Standards Override </a:t>
            </a:r>
            <a:r>
              <a:rPr lang="en-US" dirty="0" smtClean="0"/>
              <a:t>Mechanism</a:t>
            </a:r>
          </a:p>
          <a:p>
            <a:pPr marL="360000" lvl="2" indent="0">
              <a:buNone/>
            </a:pPr>
            <a:r>
              <a:rPr lang="en-US" dirty="0"/>
              <a:t>The </a:t>
            </a:r>
            <a:r>
              <a:rPr lang="en-US" i="1" dirty="0"/>
              <a:t>javac</a:t>
            </a:r>
            <a:r>
              <a:rPr lang="en-US" dirty="0"/>
              <a:t> compiler and </a:t>
            </a:r>
            <a:r>
              <a:rPr lang="en-US" i="1" dirty="0"/>
              <a:t>java</a:t>
            </a:r>
            <a:r>
              <a:rPr lang="en-US" dirty="0"/>
              <a:t> launcher will exit </a:t>
            </a:r>
            <a:r>
              <a:rPr lang="en-US" dirty="0" smtClean="0"/>
              <a:t>if the </a:t>
            </a:r>
            <a:r>
              <a:rPr lang="en-US" i="1" dirty="0" smtClean="0"/>
              <a:t>java.endorsed.dirs</a:t>
            </a:r>
            <a:r>
              <a:rPr lang="en-US" dirty="0" smtClean="0"/>
              <a:t> system property is set, or if the </a:t>
            </a:r>
            <a:r>
              <a:rPr lang="en-US" i="1" dirty="0" smtClean="0"/>
              <a:t>lib/endorsed</a:t>
            </a:r>
            <a:r>
              <a:rPr lang="en-US" dirty="0" smtClean="0"/>
              <a:t> directory exists. </a:t>
            </a:r>
            <a:endParaRPr lang="en-US" dirty="0"/>
          </a:p>
          <a:p>
            <a:endParaRPr lang="en-US" dirty="0" smtClean="0"/>
          </a:p>
        </p:txBody>
      </p:sp>
    </p:spTree>
    <p:extLst>
      <p:ext uri="{BB962C8B-B14F-4D97-AF65-F5344CB8AC3E}">
        <p14:creationId xmlns:p14="http://schemas.microsoft.com/office/powerpoint/2010/main" val="5550231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Changes to the Installed JDK/JRE Image</a:t>
            </a:r>
          </a:p>
        </p:txBody>
      </p:sp>
      <p:sp>
        <p:nvSpPr>
          <p:cNvPr id="3" name="Content Placeholder 2"/>
          <p:cNvSpPr>
            <a:spLocks noGrp="1"/>
          </p:cNvSpPr>
          <p:nvPr>
            <p:ph sz="quarter" idx="10"/>
          </p:nvPr>
        </p:nvSpPr>
        <p:spPr/>
        <p:txBody>
          <a:bodyPr>
            <a:noAutofit/>
          </a:bodyPr>
          <a:lstStyle/>
          <a:p>
            <a:pPr lvl="1"/>
            <a:r>
              <a:rPr lang="en-US" dirty="0" smtClean="0"/>
              <a:t>Windows </a:t>
            </a:r>
            <a:r>
              <a:rPr lang="en-US" dirty="0"/>
              <a:t>Registry Key Changes</a:t>
            </a:r>
          </a:p>
          <a:p>
            <a:pPr marL="360000" lvl="2" indent="0">
              <a:buNone/>
            </a:pPr>
            <a:r>
              <a:rPr lang="en-US" dirty="0"/>
              <a:t>Previous Windows registry created by the JRE installer may impact existing applications the use these keys. The new JRE installer now creates keys with different names</a:t>
            </a:r>
            <a:r>
              <a:rPr lang="en-US" dirty="0" smtClean="0"/>
              <a:t>.</a:t>
            </a:r>
          </a:p>
          <a:p>
            <a:pPr marL="360000" lvl="2" indent="0">
              <a:buNone/>
            </a:pPr>
            <a:endParaRPr lang="en-US" dirty="0" smtClean="0"/>
          </a:p>
          <a:p>
            <a:pPr marL="360000" lvl="2" indent="0">
              <a:buNone/>
            </a:pPr>
            <a:r>
              <a:rPr lang="en-US" dirty="0" smtClean="0"/>
              <a:t>In the Java 8u144 installer for example, created the following Windows registry keys when installing the JRE:</a:t>
            </a:r>
          </a:p>
          <a:p>
            <a:pPr marL="360000" lvl="2" indent="0">
              <a:buNone/>
            </a:pPr>
            <a:endParaRPr lang="en-US" sz="900" dirty="0" smtClean="0"/>
          </a:p>
          <a:p>
            <a:pPr lvl="2">
              <a:buFont typeface="Wingdings" panose="05000000000000000000" pitchFamily="2" charset="2"/>
              <a:buChar char="§"/>
            </a:pPr>
            <a:r>
              <a:rPr lang="en-US" sz="1500" dirty="0" smtClean="0"/>
              <a:t>“HKEY_LOCAL_MACHINE\SOFTWARE\JavaSoft\Java Runtime Environment”</a:t>
            </a:r>
          </a:p>
          <a:p>
            <a:pPr lvl="2">
              <a:buFont typeface="Wingdings" panose="05000000000000000000" pitchFamily="2" charset="2"/>
              <a:buChar char="§"/>
            </a:pPr>
            <a:r>
              <a:rPr lang="en-US" sz="1500" dirty="0" smtClean="0"/>
              <a:t>“HKEY_LOCAL_MACHINE\SOFTWARE\JavaSoft\Java Runtime Environment\1.8”</a:t>
            </a:r>
          </a:p>
          <a:p>
            <a:pPr lvl="2">
              <a:buFont typeface="Wingdings" panose="05000000000000000000" pitchFamily="2" charset="2"/>
              <a:buChar char="§"/>
            </a:pPr>
            <a:r>
              <a:rPr lang="en-US" sz="1500" dirty="0" smtClean="0"/>
              <a:t>“HKEY_LOCAL_MACHINE\SOFTWARE\JavaSoft\Java Runtime Environment\1.8.0_144”</a:t>
            </a:r>
          </a:p>
          <a:p>
            <a:pPr lvl="2">
              <a:buFont typeface="Wingdings" panose="05000000000000000000" pitchFamily="2" charset="2"/>
              <a:buChar char="§"/>
            </a:pPr>
            <a:r>
              <a:rPr lang="en-US" sz="1500" dirty="0" smtClean="0"/>
              <a:t>“HKEY_LOCAL_MACHINE\SOFTWARE\JavaSoft\Java Runtime Environement”</a:t>
            </a:r>
          </a:p>
          <a:p>
            <a:pPr marL="468000" lvl="3" indent="0">
              <a:buNone/>
            </a:pPr>
            <a:r>
              <a:rPr lang="en-US" sz="1400" dirty="0" smtClean="0"/>
              <a:t>“@CurrentVersion”=1.8</a:t>
            </a:r>
          </a:p>
          <a:p>
            <a:pPr marL="468000" lvl="3" indent="0">
              <a:buNone/>
            </a:pPr>
            <a:endParaRPr lang="en-US" sz="900" dirty="0"/>
          </a:p>
          <a:p>
            <a:pPr marL="468000" lvl="3" indent="0">
              <a:buNone/>
            </a:pPr>
            <a:r>
              <a:rPr lang="en-US" sz="1400" dirty="0" smtClean="0"/>
              <a:t>*If the JDK is installed, </a:t>
            </a:r>
            <a:r>
              <a:rPr lang="en-US" sz="1400" dirty="0" smtClean="0">
                <a:latin typeface="Courier" pitchFamily="49" charset="0"/>
              </a:rPr>
              <a:t>Java Runtime Environment</a:t>
            </a:r>
            <a:r>
              <a:rPr lang="en-US" sz="1400" dirty="0" smtClean="0"/>
              <a:t> key will be replaced with </a:t>
            </a:r>
            <a:r>
              <a:rPr lang="en-US" sz="1400" dirty="0" smtClean="0">
                <a:latin typeface="Courier" pitchFamily="49" charset="0"/>
              </a:rPr>
              <a:t>Java Development Kit</a:t>
            </a:r>
            <a:r>
              <a:rPr lang="en-US" sz="1400" dirty="0" smtClean="0"/>
              <a:t>.</a:t>
            </a:r>
          </a:p>
          <a:p>
            <a:pPr marL="360000" lvl="2" indent="0">
              <a:buNone/>
            </a:pPr>
            <a:endParaRPr lang="en-US" dirty="0"/>
          </a:p>
          <a:p>
            <a:endParaRPr lang="en-US" dirty="0" smtClean="0"/>
          </a:p>
        </p:txBody>
      </p:sp>
    </p:spTree>
    <p:extLst>
      <p:ext uri="{BB962C8B-B14F-4D97-AF65-F5344CB8AC3E}">
        <p14:creationId xmlns:p14="http://schemas.microsoft.com/office/powerpoint/2010/main" val="4796971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27816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Changes to the Installed JDK/JRE Image</a:t>
            </a:r>
          </a:p>
        </p:txBody>
      </p:sp>
      <p:sp>
        <p:nvSpPr>
          <p:cNvPr id="3" name="Content Placeholder 2"/>
          <p:cNvSpPr>
            <a:spLocks noGrp="1"/>
          </p:cNvSpPr>
          <p:nvPr>
            <p:ph sz="quarter" idx="10"/>
          </p:nvPr>
        </p:nvSpPr>
        <p:spPr>
          <a:xfrm>
            <a:off x="178537" y="836712"/>
            <a:ext cx="8784976" cy="5616476"/>
          </a:xfrm>
        </p:spPr>
        <p:txBody>
          <a:bodyPr>
            <a:noAutofit/>
          </a:bodyPr>
          <a:lstStyle/>
          <a:p>
            <a:pPr marL="344488" lvl="3" indent="0">
              <a:buNone/>
            </a:pPr>
            <a:r>
              <a:rPr lang="en-US" sz="1400" dirty="0" smtClean="0"/>
              <a:t>Now </a:t>
            </a:r>
            <a:r>
              <a:rPr lang="en-US" sz="1400" dirty="0"/>
              <a:t>in Java 9, the installer creates the following registry keys when installer the JRE</a:t>
            </a:r>
            <a:r>
              <a:rPr lang="en-US" sz="1400" dirty="0" smtClean="0"/>
              <a:t>:</a:t>
            </a:r>
          </a:p>
          <a:p>
            <a:pPr marL="344488" lvl="3" indent="0">
              <a:buNone/>
            </a:pPr>
            <a:endParaRPr lang="en-US" dirty="0"/>
          </a:p>
          <a:p>
            <a:pPr lvl="2">
              <a:buFont typeface="Wingdings" panose="05000000000000000000" pitchFamily="2" charset="2"/>
              <a:buChar char="§"/>
            </a:pPr>
            <a:r>
              <a:rPr lang="en-US" sz="1500" dirty="0"/>
              <a:t>“HKEY_LOCAL_MACHINE\SOFTWARE\</a:t>
            </a:r>
            <a:r>
              <a:rPr lang="en-US" sz="1500" dirty="0" err="1"/>
              <a:t>JavaSoft</a:t>
            </a:r>
            <a:r>
              <a:rPr lang="en-US" sz="1500" dirty="0"/>
              <a:t>\JRE”</a:t>
            </a:r>
          </a:p>
          <a:p>
            <a:pPr lvl="2">
              <a:buFont typeface="Wingdings" panose="05000000000000000000" pitchFamily="2" charset="2"/>
              <a:buChar char="§"/>
            </a:pPr>
            <a:r>
              <a:rPr lang="en-US" dirty="0"/>
              <a:t>“HKEY_LOCAL_MACHINE\SOFTWARE\</a:t>
            </a:r>
            <a:r>
              <a:rPr lang="en-US" dirty="0" err="1"/>
              <a:t>JavaSoft</a:t>
            </a:r>
            <a:r>
              <a:rPr lang="en-US" dirty="0"/>
              <a:t>\JRE\9”</a:t>
            </a:r>
          </a:p>
          <a:p>
            <a:pPr lvl="2">
              <a:buFont typeface="Wingdings" panose="05000000000000000000" pitchFamily="2" charset="2"/>
              <a:buChar char="§"/>
            </a:pPr>
            <a:r>
              <a:rPr lang="en-US" dirty="0"/>
              <a:t>“HKEY_LOCAL_MACHINE\SOFTWARE\</a:t>
            </a:r>
            <a:r>
              <a:rPr lang="en-US" dirty="0" err="1"/>
              <a:t>JavaSoft</a:t>
            </a:r>
            <a:r>
              <a:rPr lang="en-US" dirty="0"/>
              <a:t>\JRE”</a:t>
            </a:r>
          </a:p>
          <a:p>
            <a:pPr marL="468000" lvl="3" indent="0">
              <a:buNone/>
            </a:pPr>
            <a:r>
              <a:rPr lang="en-US" sz="1400" dirty="0"/>
              <a:t>“@</a:t>
            </a:r>
            <a:r>
              <a:rPr lang="en-US" sz="1400" dirty="0" err="1"/>
              <a:t>CurrentVersion</a:t>
            </a:r>
            <a:r>
              <a:rPr lang="en-US" sz="1400" dirty="0"/>
              <a:t>”=9</a:t>
            </a:r>
          </a:p>
          <a:p>
            <a:pPr marL="468000" lvl="3" indent="0">
              <a:buNone/>
            </a:pPr>
            <a:endParaRPr lang="en-US" sz="900" dirty="0"/>
          </a:p>
          <a:p>
            <a:pPr marL="468000" lvl="3" indent="0">
              <a:buNone/>
            </a:pPr>
            <a:r>
              <a:rPr lang="en-US" sz="1400" dirty="0"/>
              <a:t>*If the JDK is installed, </a:t>
            </a:r>
            <a:r>
              <a:rPr lang="en-US" sz="1400" dirty="0">
                <a:latin typeface="Courier" pitchFamily="49" charset="0"/>
              </a:rPr>
              <a:t>JRE</a:t>
            </a:r>
            <a:r>
              <a:rPr lang="en-US" sz="1400" dirty="0"/>
              <a:t> key will be replaced with </a:t>
            </a:r>
            <a:r>
              <a:rPr lang="en-US" sz="1400" dirty="0">
                <a:latin typeface="Courier" pitchFamily="49" charset="0"/>
              </a:rPr>
              <a:t>JDK</a:t>
            </a:r>
            <a:r>
              <a:rPr lang="en-US" sz="1400" dirty="0"/>
              <a:t>.</a:t>
            </a:r>
          </a:p>
        </p:txBody>
      </p:sp>
    </p:spTree>
    <p:extLst>
      <p:ext uri="{BB962C8B-B14F-4D97-AF65-F5344CB8AC3E}">
        <p14:creationId xmlns:p14="http://schemas.microsoft.com/office/powerpoint/2010/main" val="39050510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9388" y="2983517"/>
            <a:ext cx="8784000" cy="528794"/>
          </a:xfrm>
        </p:spPr>
        <p:txBody>
          <a:bodyPr/>
          <a:lstStyle/>
          <a:p>
            <a:r>
              <a:rPr lang="en-US" sz="3200" dirty="0" smtClean="0"/>
              <a:t>5. Removed or Changed APIs</a:t>
            </a:r>
            <a:endParaRPr lang="en-US" sz="3200" dirty="0"/>
          </a:p>
        </p:txBody>
      </p:sp>
      <p:sp>
        <p:nvSpPr>
          <p:cNvPr id="7" name="Text Placeholder 6"/>
          <p:cNvSpPr>
            <a:spLocks noGrp="1"/>
          </p:cNvSpPr>
          <p:nvPr>
            <p:ph type="body" sz="quarter" idx="10"/>
          </p:nvPr>
        </p:nvSpPr>
        <p:spPr>
          <a:xfrm>
            <a:off x="179388" y="3852000"/>
            <a:ext cx="7200900" cy="400110"/>
          </a:xfrm>
        </p:spPr>
        <p:txBody>
          <a:bodyPr/>
          <a:lstStyle/>
          <a:p>
            <a:endParaRPr lang="en-US" dirty="0"/>
          </a:p>
        </p:txBody>
      </p:sp>
    </p:spTree>
    <p:extLst>
      <p:ext uri="{BB962C8B-B14F-4D97-AF65-F5344CB8AC3E}">
        <p14:creationId xmlns:p14="http://schemas.microsoft.com/office/powerpoint/2010/main" val="8520144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Removed or Changed APIs</a:t>
            </a:r>
          </a:p>
        </p:txBody>
      </p:sp>
      <p:sp>
        <p:nvSpPr>
          <p:cNvPr id="3" name="Content Placeholder 2"/>
          <p:cNvSpPr>
            <a:spLocks noGrp="1"/>
          </p:cNvSpPr>
          <p:nvPr>
            <p:ph sz="quarter" idx="10"/>
          </p:nvPr>
        </p:nvSpPr>
        <p:spPr/>
        <p:txBody>
          <a:bodyPr>
            <a:normAutofit/>
          </a:bodyPr>
          <a:lstStyle/>
          <a:p>
            <a:r>
              <a:rPr lang="en-US" dirty="0" smtClean="0"/>
              <a:t>Issues described in this section may be encountered when compiling or running the application. </a:t>
            </a:r>
          </a:p>
          <a:p>
            <a:pPr marL="0" indent="0">
              <a:buNone/>
            </a:pPr>
            <a:endParaRPr lang="en-US" sz="900" dirty="0" smtClean="0"/>
          </a:p>
          <a:p>
            <a:pPr lvl="1"/>
            <a:r>
              <a:rPr lang="en-US" dirty="0" smtClean="0"/>
              <a:t>Removed in </a:t>
            </a:r>
            <a:r>
              <a:rPr lang="en-US" i="1" dirty="0" smtClean="0"/>
              <a:t>java.*</a:t>
            </a:r>
            <a:r>
              <a:rPr lang="en-US" dirty="0" smtClean="0"/>
              <a:t> APIs</a:t>
            </a:r>
          </a:p>
          <a:p>
            <a:pPr marL="360000" lvl="2" indent="0">
              <a:buNone/>
            </a:pPr>
            <a:r>
              <a:rPr lang="en-US" dirty="0" smtClean="0"/>
              <a:t>Applications that runs in JDK 8 will also run in JDK 9 as long as it uses APIs that are supported and intended for external use. These APIs include:</a:t>
            </a:r>
          </a:p>
          <a:p>
            <a:pPr marL="360000" lvl="2" indent="0">
              <a:buNone/>
            </a:pPr>
            <a:endParaRPr lang="en-US" sz="900" dirty="0" smtClean="0"/>
          </a:p>
          <a:p>
            <a:pPr lvl="2">
              <a:buFont typeface="Wingdings" panose="05000000000000000000" pitchFamily="2" charset="2"/>
              <a:buChar char="§"/>
            </a:pPr>
            <a:r>
              <a:rPr lang="en-US" dirty="0" smtClean="0"/>
              <a:t>JCP standard </a:t>
            </a:r>
            <a:r>
              <a:rPr lang="en-US" dirty="0" smtClean="0">
                <a:latin typeface="Courier" pitchFamily="49" charset="0"/>
              </a:rPr>
              <a:t>java.*</a:t>
            </a:r>
            <a:r>
              <a:rPr lang="en-US" dirty="0" smtClean="0"/>
              <a:t>, </a:t>
            </a:r>
            <a:r>
              <a:rPr lang="en-US" dirty="0" smtClean="0">
                <a:latin typeface="Courier" pitchFamily="49" charset="0"/>
              </a:rPr>
              <a:t>javax.*</a:t>
            </a:r>
          </a:p>
          <a:p>
            <a:pPr lvl="2">
              <a:buFont typeface="Wingdings" panose="05000000000000000000" pitchFamily="2" charset="2"/>
              <a:buChar char="§"/>
            </a:pPr>
            <a:r>
              <a:rPr lang="en-US" dirty="0" smtClean="0">
                <a:latin typeface="+mn-ea"/>
              </a:rPr>
              <a:t>JDK-specific APIs, some </a:t>
            </a:r>
            <a:r>
              <a:rPr lang="en-US" dirty="0" smtClean="0">
                <a:latin typeface="Courier" pitchFamily="49" charset="0"/>
              </a:rPr>
              <a:t>com.sun.*</a:t>
            </a:r>
            <a:r>
              <a:rPr lang="en-US" dirty="0" smtClean="0">
                <a:latin typeface="+mn-ea"/>
              </a:rPr>
              <a:t>, some </a:t>
            </a:r>
            <a:r>
              <a:rPr lang="en-US" dirty="0" smtClean="0">
                <a:latin typeface="Courier" pitchFamily="49" charset="0"/>
              </a:rPr>
              <a:t>jdk.*</a:t>
            </a:r>
            <a:endParaRPr lang="en-US" sz="900" dirty="0" smtClean="0">
              <a:latin typeface="Courier" pitchFamily="49" charset="0"/>
            </a:endParaRPr>
          </a:p>
          <a:p>
            <a:pPr marL="360000" lvl="2" indent="0">
              <a:buNone/>
            </a:pPr>
            <a:r>
              <a:rPr lang="en-US" dirty="0" smtClean="0"/>
              <a:t> The </a:t>
            </a:r>
            <a:r>
              <a:rPr lang="en-US" i="1" dirty="0" smtClean="0"/>
              <a:t>jdeprscan</a:t>
            </a:r>
            <a:r>
              <a:rPr lang="en-US" dirty="0" smtClean="0"/>
              <a:t> static analysis tool can be used to find out deprecated APIs used in code.</a:t>
            </a:r>
            <a:endParaRPr lang="en-US" dirty="0">
              <a:latin typeface="Courier" pitchFamily="49" charset="0"/>
            </a:endParaRPr>
          </a:p>
          <a:p>
            <a:pPr marL="360000" lvl="2" indent="0">
              <a:buNone/>
            </a:pPr>
            <a:endParaRPr lang="en-US" dirty="0"/>
          </a:p>
          <a:p>
            <a:pPr lvl="1"/>
            <a:r>
              <a:rPr lang="en-US" dirty="0"/>
              <a:t>Removal and Future Removal of </a:t>
            </a:r>
            <a:r>
              <a:rPr lang="en-US" i="1" dirty="0" err="1"/>
              <a:t>sun.misc</a:t>
            </a:r>
            <a:r>
              <a:rPr lang="en-US" dirty="0"/>
              <a:t> and </a:t>
            </a:r>
            <a:r>
              <a:rPr lang="en-US" i="1" dirty="0" err="1"/>
              <a:t>sun.reflect</a:t>
            </a:r>
            <a:r>
              <a:rPr lang="en-US" dirty="0"/>
              <a:t> APIs</a:t>
            </a:r>
          </a:p>
          <a:p>
            <a:pPr marL="360000" lvl="2" indent="0">
              <a:buNone/>
            </a:pPr>
            <a:r>
              <a:rPr lang="en-US" dirty="0">
                <a:latin typeface="+mn-ea"/>
              </a:rPr>
              <a:t>Most of the </a:t>
            </a:r>
            <a:r>
              <a:rPr lang="en-US" dirty="0">
                <a:latin typeface="Courier" pitchFamily="49" charset="0"/>
              </a:rPr>
              <a:t>sun.*</a:t>
            </a:r>
            <a:r>
              <a:rPr lang="en-US" dirty="0">
                <a:latin typeface="+mn-ea"/>
              </a:rPr>
              <a:t> APIs are unsupported and JDK-internal APIs will no longer be accessible, both compile time and runtime, in the future</a:t>
            </a:r>
            <a:r>
              <a:rPr lang="en-US" dirty="0" smtClean="0">
                <a:latin typeface="+mn-ea"/>
              </a:rPr>
              <a:t>.</a:t>
            </a:r>
          </a:p>
          <a:p>
            <a:pPr marL="360000" lvl="2" indent="0">
              <a:buNone/>
            </a:pPr>
            <a:endParaRPr lang="en-US" sz="900" dirty="0" smtClean="0">
              <a:latin typeface="+mn-ea"/>
            </a:endParaRPr>
          </a:p>
          <a:p>
            <a:pPr marL="360000" lvl="2" indent="0">
              <a:buNone/>
            </a:pPr>
            <a:r>
              <a:rPr lang="en-US" dirty="0">
                <a:latin typeface="+mn-ea"/>
              </a:rPr>
              <a:t>Few </a:t>
            </a:r>
            <a:r>
              <a:rPr lang="en-US" dirty="0">
                <a:latin typeface="Courier" pitchFamily="49" charset="0"/>
              </a:rPr>
              <a:t>sun.* </a:t>
            </a:r>
            <a:r>
              <a:rPr lang="en-US" dirty="0">
                <a:latin typeface="+mn-ea"/>
              </a:rPr>
              <a:t>APIs are already removed. Notably, the </a:t>
            </a:r>
            <a:r>
              <a:rPr lang="en-US" dirty="0">
                <a:latin typeface="Courier" pitchFamily="49" charset="0"/>
              </a:rPr>
              <a:t>sun.misc.Base64Encoder </a:t>
            </a:r>
            <a:r>
              <a:rPr lang="en-US" dirty="0">
                <a:latin typeface="+mn-ea"/>
              </a:rPr>
              <a:t>and </a:t>
            </a:r>
            <a:r>
              <a:rPr lang="en-US" dirty="0">
                <a:latin typeface="Courier" pitchFamily="49" charset="0"/>
                <a:ea typeface="Tahoma" panose="020B0604030504040204" pitchFamily="34" charset="0"/>
                <a:cs typeface="Tahoma" panose="020B0604030504040204" pitchFamily="34" charset="0"/>
              </a:rPr>
              <a:t>sun.misc.BASE64Decoder </a:t>
            </a:r>
            <a:r>
              <a:rPr lang="en-US" dirty="0">
                <a:latin typeface="+mn-ea"/>
                <a:cs typeface="Tahoma" panose="020B0604030504040204" pitchFamily="34" charset="0"/>
              </a:rPr>
              <a:t>have been removed with suggested replacement added in Java SE 8, the </a:t>
            </a:r>
            <a:r>
              <a:rPr lang="en-US" dirty="0">
                <a:latin typeface="Courier" pitchFamily="49" charset="0"/>
                <a:ea typeface="Tahoma" panose="020B0604030504040204" pitchFamily="34" charset="0"/>
                <a:cs typeface="Tahoma" panose="020B0604030504040204" pitchFamily="34" charset="0"/>
              </a:rPr>
              <a:t>java.util.Base64</a:t>
            </a:r>
            <a:r>
              <a:rPr lang="en-US" dirty="0">
                <a:latin typeface="+mn-ea"/>
                <a:cs typeface="Tahoma" panose="020B0604030504040204" pitchFamily="34" charset="0"/>
              </a:rPr>
              <a:t> to be used instead.</a:t>
            </a:r>
          </a:p>
          <a:p>
            <a:pPr marL="360000" lvl="2" indent="0">
              <a:buNone/>
            </a:pPr>
            <a:endParaRPr lang="en-US" dirty="0">
              <a:latin typeface="+mn-ea"/>
            </a:endParaRPr>
          </a:p>
          <a:p>
            <a:pPr marL="360000" lvl="2" indent="0">
              <a:buNone/>
            </a:pPr>
            <a:endParaRPr lang="en-US" dirty="0"/>
          </a:p>
        </p:txBody>
      </p:sp>
    </p:spTree>
    <p:extLst>
      <p:ext uri="{BB962C8B-B14F-4D97-AF65-F5344CB8AC3E}">
        <p14:creationId xmlns:p14="http://schemas.microsoft.com/office/powerpoint/2010/main" val="24315786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Removed or Changed APIs</a:t>
            </a:r>
          </a:p>
        </p:txBody>
      </p:sp>
      <p:sp>
        <p:nvSpPr>
          <p:cNvPr id="3" name="Content Placeholder 2"/>
          <p:cNvSpPr>
            <a:spLocks noGrp="1"/>
          </p:cNvSpPr>
          <p:nvPr>
            <p:ph sz="quarter" idx="10"/>
          </p:nvPr>
        </p:nvSpPr>
        <p:spPr/>
        <p:txBody>
          <a:bodyPr>
            <a:normAutofit/>
          </a:bodyPr>
          <a:lstStyle/>
          <a:p>
            <a:pPr marL="360000" lvl="2" indent="0">
              <a:buNone/>
            </a:pPr>
            <a:r>
              <a:rPr lang="en-US" dirty="0" smtClean="0">
                <a:latin typeface="+mn-ea"/>
              </a:rPr>
              <a:t>The following APIs are suggested to be migrated into their supported replacements:</a:t>
            </a:r>
          </a:p>
          <a:p>
            <a:pPr lvl="2">
              <a:buFont typeface="Wingdings" panose="05000000000000000000" pitchFamily="2" charset="2"/>
              <a:buChar char="§"/>
            </a:pPr>
            <a:r>
              <a:rPr lang="en-US" dirty="0" smtClean="0">
                <a:latin typeface="Courier" pitchFamily="49" charset="0"/>
              </a:rPr>
              <a:t>sun.misc.Unsafe</a:t>
            </a:r>
          </a:p>
          <a:p>
            <a:pPr marL="468000" lvl="3" indent="0">
              <a:buNone/>
            </a:pPr>
            <a:r>
              <a:rPr lang="en-US" sz="1400" dirty="0" smtClean="0">
                <a:latin typeface="+mn-ea"/>
              </a:rPr>
              <a:t>The functionality of many methods in this class is available by using variable handles.</a:t>
            </a:r>
          </a:p>
          <a:p>
            <a:pPr lvl="2">
              <a:buFont typeface="Wingdings" panose="05000000000000000000" pitchFamily="2" charset="2"/>
              <a:buChar char="§"/>
            </a:pPr>
            <a:r>
              <a:rPr lang="en-US" dirty="0" smtClean="0">
                <a:latin typeface="Courier" pitchFamily="49" charset="0"/>
              </a:rPr>
              <a:t>Sun.reflect.Reflection::getCallerClass(int)</a:t>
            </a:r>
            <a:endParaRPr lang="en-US" dirty="0">
              <a:latin typeface="Courier" pitchFamily="49" charset="0"/>
            </a:endParaRPr>
          </a:p>
          <a:p>
            <a:pPr marL="468000" lvl="3" indent="0">
              <a:buNone/>
            </a:pPr>
            <a:r>
              <a:rPr lang="en-US" sz="1400" dirty="0" smtClean="0">
                <a:latin typeface="+mn-ea"/>
              </a:rPr>
              <a:t>Use the stack-walking API instead.</a:t>
            </a:r>
            <a:endParaRPr lang="en-US" sz="1400" dirty="0">
              <a:latin typeface="+mn-ea"/>
            </a:endParaRPr>
          </a:p>
          <a:p>
            <a:pPr marL="360000" lvl="2" indent="0">
              <a:buNone/>
            </a:pPr>
            <a:endParaRPr lang="en-US" dirty="0" smtClean="0">
              <a:latin typeface="Courier" pitchFamily="49" charset="0"/>
            </a:endParaRPr>
          </a:p>
          <a:p>
            <a:pPr lvl="1"/>
            <a:r>
              <a:rPr lang="en-US" i="1" dirty="0" err="1"/>
              <a:t>java.awt.peer</a:t>
            </a:r>
            <a:r>
              <a:rPr lang="en-US" dirty="0"/>
              <a:t> Not Accessible</a:t>
            </a:r>
          </a:p>
          <a:p>
            <a:pPr marL="360000" lvl="2" indent="0">
              <a:buNone/>
            </a:pPr>
            <a:r>
              <a:rPr lang="en-US" dirty="0"/>
              <a:t>The </a:t>
            </a:r>
            <a:r>
              <a:rPr lang="en-US" dirty="0" err="1">
                <a:latin typeface="Courier" pitchFamily="49" charset="0"/>
              </a:rPr>
              <a:t>java.awt.peer</a:t>
            </a:r>
            <a:r>
              <a:rPr lang="en-US" dirty="0"/>
              <a:t> and </a:t>
            </a:r>
            <a:r>
              <a:rPr lang="en-US" dirty="0" err="1">
                <a:latin typeface="Courier" pitchFamily="49" charset="0"/>
              </a:rPr>
              <a:t>java.awt.dnd.peer</a:t>
            </a:r>
            <a:r>
              <a:rPr lang="en-US" dirty="0"/>
              <a:t> packages, that were never part of the Java SE API, are not accessible in JDK 9. The 2 common uses of the </a:t>
            </a:r>
            <a:r>
              <a:rPr lang="en-US" dirty="0" err="1">
                <a:latin typeface="Courier" pitchFamily="49" charset="0"/>
              </a:rPr>
              <a:t>java.awt.peer</a:t>
            </a:r>
            <a:r>
              <a:rPr lang="en-US" dirty="0"/>
              <a:t> classes should be replaced as follows</a:t>
            </a:r>
            <a:r>
              <a:rPr lang="en-US" dirty="0" smtClean="0"/>
              <a:t>:</a:t>
            </a:r>
          </a:p>
          <a:p>
            <a:pPr marL="360000" lvl="2" indent="0">
              <a:buNone/>
            </a:pPr>
            <a:endParaRPr lang="en-US" sz="900" dirty="0"/>
          </a:p>
          <a:p>
            <a:pPr lvl="2">
              <a:buFont typeface="Wingdings" panose="05000000000000000000" pitchFamily="2" charset="2"/>
              <a:buChar char="§"/>
            </a:pPr>
            <a:r>
              <a:rPr lang="en-US" dirty="0"/>
              <a:t>See if a peer has been set yet:</a:t>
            </a:r>
            <a:endParaRPr lang="en-US" sz="900" dirty="0"/>
          </a:p>
          <a:p>
            <a:pPr marL="579438" lvl="1" indent="-3175">
              <a:buNone/>
            </a:pPr>
            <a:r>
              <a:rPr lang="en-US" sz="1300" dirty="0">
                <a:latin typeface="Courier" pitchFamily="49" charset="0"/>
                <a:ea typeface="Tahoma" panose="020B0604030504040204" pitchFamily="34" charset="0"/>
                <a:cs typeface="Tahoma" panose="020B0604030504040204" pitchFamily="34" charset="0"/>
              </a:rPr>
              <a:t>if (</a:t>
            </a:r>
            <a:r>
              <a:rPr lang="en-US" sz="1300" dirty="0" err="1">
                <a:latin typeface="Courier" pitchFamily="49" charset="0"/>
                <a:ea typeface="Tahoma" panose="020B0604030504040204" pitchFamily="34" charset="0"/>
                <a:cs typeface="Tahoma" panose="020B0604030504040204" pitchFamily="34" charset="0"/>
              </a:rPr>
              <a:t>component.getPeer</a:t>
            </a:r>
            <a:r>
              <a:rPr lang="en-US" sz="1300" dirty="0">
                <a:latin typeface="Courier" pitchFamily="49" charset="0"/>
                <a:ea typeface="Tahoma" panose="020B0604030504040204" pitchFamily="34" charset="0"/>
                <a:cs typeface="Tahoma" panose="020B0604030504040204" pitchFamily="34" charset="0"/>
              </a:rPr>
              <a:t>() != null) { … }</a:t>
            </a:r>
          </a:p>
          <a:p>
            <a:pPr marL="468000" lvl="3" indent="0">
              <a:buNone/>
            </a:pPr>
            <a:r>
              <a:rPr lang="en-US" sz="1400" dirty="0"/>
              <a:t>Replace with </a:t>
            </a:r>
            <a:r>
              <a:rPr lang="en-US" sz="1400" dirty="0" err="1">
                <a:latin typeface="Courier" pitchFamily="49" charset="0"/>
              </a:rPr>
              <a:t>Component.isDisplayable</a:t>
            </a:r>
            <a:r>
              <a:rPr lang="en-US" sz="1400" dirty="0">
                <a:latin typeface="Courier" pitchFamily="49" charset="0"/>
              </a:rPr>
              <a:t>()</a:t>
            </a:r>
            <a:r>
              <a:rPr lang="en-US" sz="1400" dirty="0"/>
              <a:t> from the JDK1.1 API</a:t>
            </a:r>
            <a:r>
              <a:rPr lang="en-US" sz="1400" dirty="0" smtClean="0"/>
              <a:t>.</a:t>
            </a:r>
          </a:p>
          <a:p>
            <a:pPr marL="468000" lvl="3" indent="0">
              <a:buNone/>
            </a:pPr>
            <a:endParaRPr lang="en-US" sz="900" dirty="0"/>
          </a:p>
          <a:p>
            <a:pPr lvl="2">
              <a:buFont typeface="Wingdings" panose="05000000000000000000" pitchFamily="2" charset="2"/>
              <a:buChar char="§"/>
            </a:pPr>
            <a:r>
              <a:rPr lang="en-US" dirty="0"/>
              <a:t>Test if a component is lightweight:</a:t>
            </a:r>
            <a:endParaRPr lang="en-US" sz="900" dirty="0"/>
          </a:p>
          <a:p>
            <a:pPr marL="579438" lvl="1" indent="-3175">
              <a:buNone/>
            </a:pPr>
            <a:r>
              <a:rPr lang="en-US" sz="1300" dirty="0">
                <a:latin typeface="Courier" pitchFamily="49" charset="0"/>
                <a:ea typeface="Tahoma" panose="020B0604030504040204" pitchFamily="34" charset="0"/>
                <a:cs typeface="Tahoma" panose="020B0604030504040204" pitchFamily="34" charset="0"/>
              </a:rPr>
              <a:t>if (</a:t>
            </a:r>
            <a:r>
              <a:rPr lang="en-US" sz="1300" dirty="0" err="1">
                <a:latin typeface="Courier" pitchFamily="49" charset="0"/>
                <a:ea typeface="Tahoma" panose="020B0604030504040204" pitchFamily="34" charset="0"/>
                <a:cs typeface="Tahoma" panose="020B0604030504040204" pitchFamily="34" charset="0"/>
              </a:rPr>
              <a:t>component.getPeer</a:t>
            </a:r>
            <a:r>
              <a:rPr lang="en-US" sz="1300" dirty="0">
                <a:latin typeface="Courier" pitchFamily="49" charset="0"/>
                <a:ea typeface="Tahoma" panose="020B0604030504040204" pitchFamily="34" charset="0"/>
                <a:cs typeface="Tahoma" panose="020B0604030504040204" pitchFamily="34" charset="0"/>
              </a:rPr>
              <a:t>() </a:t>
            </a:r>
            <a:r>
              <a:rPr lang="en-US" sz="1300" dirty="0" err="1">
                <a:latin typeface="Courier" pitchFamily="49" charset="0"/>
                <a:ea typeface="Tahoma" panose="020B0604030504040204" pitchFamily="34" charset="0"/>
                <a:cs typeface="Tahoma" panose="020B0604030504040204" pitchFamily="34" charset="0"/>
              </a:rPr>
              <a:t>instanceof</a:t>
            </a:r>
            <a:r>
              <a:rPr lang="en-US" sz="1300" dirty="0">
                <a:latin typeface="Courier" pitchFamily="49" charset="0"/>
                <a:ea typeface="Tahoma" panose="020B0604030504040204" pitchFamily="34" charset="0"/>
                <a:cs typeface="Tahoma" panose="020B0604030504040204" pitchFamily="34" charset="0"/>
              </a:rPr>
              <a:t> </a:t>
            </a:r>
            <a:r>
              <a:rPr lang="en-US" sz="1300" dirty="0" err="1">
                <a:latin typeface="Courier" pitchFamily="49" charset="0"/>
                <a:ea typeface="Tahoma" panose="020B0604030504040204" pitchFamily="34" charset="0"/>
                <a:cs typeface="Tahoma" panose="020B0604030504040204" pitchFamily="34" charset="0"/>
              </a:rPr>
              <a:t>LightweightPeer</a:t>
            </a:r>
            <a:r>
              <a:rPr lang="en-US" sz="1300" dirty="0">
                <a:latin typeface="Courier" pitchFamily="49" charset="0"/>
                <a:ea typeface="Tahoma" panose="020B0604030504040204" pitchFamily="34" charset="0"/>
                <a:cs typeface="Tahoma" panose="020B0604030504040204" pitchFamily="34" charset="0"/>
              </a:rPr>
              <a:t>) …</a:t>
            </a:r>
          </a:p>
          <a:p>
            <a:pPr marL="468000" lvl="3" indent="0">
              <a:buNone/>
            </a:pPr>
            <a:r>
              <a:rPr lang="en-US" sz="1400" dirty="0"/>
              <a:t>Replace with </a:t>
            </a:r>
            <a:r>
              <a:rPr lang="en-US" sz="1400" dirty="0" err="1">
                <a:latin typeface="Courier" pitchFamily="49" charset="0"/>
              </a:rPr>
              <a:t>Component.isLightweight</a:t>
            </a:r>
            <a:r>
              <a:rPr lang="en-US" sz="1400" dirty="0">
                <a:latin typeface="Courier" pitchFamily="49" charset="0"/>
              </a:rPr>
              <a:t>()</a:t>
            </a:r>
            <a:r>
              <a:rPr lang="en-US" sz="1400" dirty="0"/>
              <a:t> from the JDK1.2 API.</a:t>
            </a:r>
            <a:endParaRPr lang="en-US" dirty="0"/>
          </a:p>
          <a:p>
            <a:pPr marL="360000" lvl="2" indent="0">
              <a:buNone/>
            </a:pPr>
            <a:endParaRPr lang="en-US" dirty="0">
              <a:latin typeface="+mn-ea"/>
            </a:endParaRPr>
          </a:p>
          <a:p>
            <a:pPr marL="360000" lvl="2" indent="0">
              <a:buNone/>
            </a:pPr>
            <a:endParaRPr lang="en-US" dirty="0"/>
          </a:p>
        </p:txBody>
      </p:sp>
    </p:spTree>
    <p:extLst>
      <p:ext uri="{BB962C8B-B14F-4D97-AF65-F5344CB8AC3E}">
        <p14:creationId xmlns:p14="http://schemas.microsoft.com/office/powerpoint/2010/main" val="34013293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Removed or Changed APIs</a:t>
            </a:r>
          </a:p>
        </p:txBody>
      </p:sp>
      <p:sp>
        <p:nvSpPr>
          <p:cNvPr id="3" name="Content Placeholder 2"/>
          <p:cNvSpPr>
            <a:spLocks noGrp="1"/>
          </p:cNvSpPr>
          <p:nvPr>
            <p:ph sz="quarter" idx="10"/>
          </p:nvPr>
        </p:nvSpPr>
        <p:spPr/>
        <p:txBody>
          <a:bodyPr>
            <a:noAutofit/>
          </a:bodyPr>
          <a:lstStyle/>
          <a:p>
            <a:pPr lvl="1"/>
            <a:r>
              <a:rPr lang="en-US" dirty="0" smtClean="0"/>
              <a:t>Removed </a:t>
            </a:r>
            <a:r>
              <a:rPr lang="en-US" i="1" dirty="0" smtClean="0"/>
              <a:t>com.sun.image.codec.jpeg</a:t>
            </a:r>
            <a:r>
              <a:rPr lang="en-US" dirty="0" smtClean="0"/>
              <a:t> Package</a:t>
            </a:r>
          </a:p>
          <a:p>
            <a:pPr marL="360000" lvl="2" indent="0">
              <a:buNone/>
            </a:pPr>
            <a:r>
              <a:rPr lang="en-US" dirty="0" smtClean="0"/>
              <a:t>The Java Image I/O API should be used instead of the nonstandard package </a:t>
            </a:r>
            <a:r>
              <a:rPr lang="en-US" dirty="0" smtClean="0">
                <a:latin typeface="Courier" pitchFamily="49" charset="0"/>
              </a:rPr>
              <a:t>com.sun.image.codec.jpeg</a:t>
            </a:r>
            <a:r>
              <a:rPr lang="en-US" dirty="0" smtClean="0"/>
              <a:t>, which has been removed. The </a:t>
            </a:r>
            <a:r>
              <a:rPr lang="en-US" dirty="0" smtClean="0">
                <a:latin typeface="Courier" pitchFamily="49" charset="0"/>
              </a:rPr>
              <a:t>com.sun.image.codec.jpeg</a:t>
            </a:r>
            <a:r>
              <a:rPr lang="en-US" dirty="0" smtClean="0">
                <a:latin typeface="+mn-ea"/>
              </a:rPr>
              <a:t> was added in JDK 1.2 as a nonstandard way of controlling the loading and saving JPEG format image file, but never part of the platform specification. </a:t>
            </a:r>
          </a:p>
          <a:p>
            <a:pPr marL="360000" lvl="2" indent="0">
              <a:buNone/>
            </a:pPr>
            <a:endParaRPr lang="en-US" sz="900" dirty="0" smtClean="0">
              <a:latin typeface="+mn-ea"/>
            </a:endParaRPr>
          </a:p>
          <a:p>
            <a:pPr marL="360000" lvl="2" indent="0">
              <a:buNone/>
            </a:pPr>
            <a:r>
              <a:rPr lang="en-US" dirty="0" smtClean="0">
                <a:latin typeface="+mn-ea"/>
              </a:rPr>
              <a:t>The Java Image I/O API was added as a standard API in </a:t>
            </a:r>
            <a:r>
              <a:rPr lang="en-US" dirty="0" smtClean="0">
                <a:latin typeface="Courier" pitchFamily="49" charset="0"/>
              </a:rPr>
              <a:t>javax.imageio</a:t>
            </a:r>
            <a:r>
              <a:rPr lang="en-US" dirty="0">
                <a:latin typeface="+mn-ea"/>
              </a:rPr>
              <a:t> package. It provides a standard mechanism for controlling the loading and saving of sampled image formats and requires all compliant Java SE implementations to support JPEG based on the Java Image I/O specification</a:t>
            </a:r>
            <a:r>
              <a:rPr lang="en-US" dirty="0" smtClean="0">
                <a:latin typeface="+mn-ea"/>
              </a:rPr>
              <a:t>.</a:t>
            </a:r>
          </a:p>
          <a:p>
            <a:pPr marL="360000" lvl="2" indent="0">
              <a:buNone/>
            </a:pPr>
            <a:endParaRPr lang="en-US" dirty="0">
              <a:latin typeface="+mn-ea"/>
            </a:endParaRPr>
          </a:p>
          <a:p>
            <a:pPr lvl="1"/>
            <a:r>
              <a:rPr lang="en-US" dirty="0"/>
              <a:t>Removed Tools Support for Compact Profiles</a:t>
            </a:r>
          </a:p>
          <a:p>
            <a:pPr marL="360000" lvl="2" indent="0">
              <a:buNone/>
            </a:pPr>
            <a:r>
              <a:rPr lang="en-US" dirty="0"/>
              <a:t>Compact Profiles was introduced Java SE 8 so that application that do not required the entire Java platform can be deployed on smaller devices. The tools in JDK 8 supports 3 profiles, each with specified packages</a:t>
            </a:r>
            <a:r>
              <a:rPr lang="en-US" dirty="0" smtClean="0"/>
              <a:t>:</a:t>
            </a:r>
          </a:p>
          <a:p>
            <a:pPr marL="360000" lvl="2" indent="0">
              <a:buNone/>
            </a:pPr>
            <a:endParaRPr lang="en-US" sz="900" dirty="0"/>
          </a:p>
          <a:p>
            <a:pPr lvl="2">
              <a:buFont typeface="Wingdings" panose="05000000000000000000" pitchFamily="2" charset="2"/>
              <a:buChar char="§"/>
            </a:pPr>
            <a:r>
              <a:rPr lang="en-US" dirty="0">
                <a:latin typeface="Courier" pitchFamily="49" charset="0"/>
              </a:rPr>
              <a:t>compact1</a:t>
            </a:r>
            <a:r>
              <a:rPr lang="en-US" dirty="0"/>
              <a:t> profile: </a:t>
            </a:r>
            <a:r>
              <a:rPr lang="en-US" dirty="0" err="1">
                <a:latin typeface="Courier" pitchFamily="49" charset="0"/>
              </a:rPr>
              <a:t>java.base</a:t>
            </a:r>
            <a:r>
              <a:rPr lang="en-US" dirty="0">
                <a:latin typeface="Courier" pitchFamily="49" charset="0"/>
              </a:rPr>
              <a:t>, </a:t>
            </a:r>
            <a:r>
              <a:rPr lang="en-US" dirty="0" err="1">
                <a:latin typeface="Courier" pitchFamily="49" charset="0"/>
              </a:rPr>
              <a:t>java.logging</a:t>
            </a:r>
            <a:r>
              <a:rPr lang="en-US" dirty="0">
                <a:latin typeface="Courier" pitchFamily="49" charset="0"/>
              </a:rPr>
              <a:t>, </a:t>
            </a:r>
            <a:r>
              <a:rPr lang="en-US" dirty="0" err="1">
                <a:latin typeface="Courier" pitchFamily="49" charset="0"/>
              </a:rPr>
              <a:t>java.scripting</a:t>
            </a:r>
            <a:endParaRPr lang="en-US" dirty="0">
              <a:latin typeface="Courier" pitchFamily="49" charset="0"/>
            </a:endParaRPr>
          </a:p>
          <a:p>
            <a:pPr lvl="2">
              <a:buFont typeface="Wingdings" panose="05000000000000000000" pitchFamily="2" charset="2"/>
              <a:buChar char="§"/>
            </a:pPr>
            <a:r>
              <a:rPr lang="en-US" dirty="0">
                <a:latin typeface="Courier" pitchFamily="49" charset="0"/>
              </a:rPr>
              <a:t>compact2</a:t>
            </a:r>
            <a:r>
              <a:rPr lang="en-US" dirty="0"/>
              <a:t> profile: </a:t>
            </a:r>
            <a:r>
              <a:rPr lang="en-US" dirty="0" err="1">
                <a:latin typeface="Courier" pitchFamily="49" charset="0"/>
              </a:rPr>
              <a:t>java.base</a:t>
            </a:r>
            <a:r>
              <a:rPr lang="en-US" dirty="0">
                <a:latin typeface="Courier" pitchFamily="49" charset="0"/>
              </a:rPr>
              <a:t>, </a:t>
            </a:r>
            <a:r>
              <a:rPr lang="en-US" dirty="0" err="1">
                <a:latin typeface="Courier" pitchFamily="49" charset="0"/>
              </a:rPr>
              <a:t>java.logging</a:t>
            </a:r>
            <a:r>
              <a:rPr lang="en-US" dirty="0">
                <a:latin typeface="Courier" pitchFamily="49" charset="0"/>
              </a:rPr>
              <a:t>, </a:t>
            </a:r>
            <a:r>
              <a:rPr lang="en-US" dirty="0" err="1">
                <a:latin typeface="Courier" pitchFamily="49" charset="0"/>
              </a:rPr>
              <a:t>java.scripting</a:t>
            </a:r>
            <a:r>
              <a:rPr lang="en-US" dirty="0">
                <a:latin typeface="Courier" pitchFamily="49" charset="0"/>
              </a:rPr>
              <a:t>, </a:t>
            </a:r>
            <a:r>
              <a:rPr lang="en-US" dirty="0" err="1">
                <a:latin typeface="Courier" pitchFamily="49" charset="0"/>
              </a:rPr>
              <a:t>java.rmi</a:t>
            </a:r>
            <a:r>
              <a:rPr lang="en-US" dirty="0">
                <a:latin typeface="Courier" pitchFamily="49" charset="0"/>
              </a:rPr>
              <a:t>, </a:t>
            </a:r>
            <a:r>
              <a:rPr lang="en-US" dirty="0" err="1">
                <a:latin typeface="Courier" pitchFamily="49" charset="0"/>
              </a:rPr>
              <a:t>java.sql</a:t>
            </a:r>
            <a:r>
              <a:rPr lang="en-US" dirty="0">
                <a:latin typeface="Courier" pitchFamily="49" charset="0"/>
              </a:rPr>
              <a:t>, java.xml</a:t>
            </a:r>
          </a:p>
          <a:p>
            <a:pPr lvl="2">
              <a:buFont typeface="Wingdings" panose="05000000000000000000" pitchFamily="2" charset="2"/>
              <a:buChar char="§"/>
            </a:pPr>
            <a:r>
              <a:rPr lang="en-US" dirty="0">
                <a:latin typeface="Courier" pitchFamily="49" charset="0"/>
              </a:rPr>
              <a:t>compact3</a:t>
            </a:r>
            <a:r>
              <a:rPr lang="en-US" dirty="0"/>
              <a:t> profile: </a:t>
            </a:r>
            <a:r>
              <a:rPr lang="en-US" dirty="0" err="1">
                <a:latin typeface="Courier" pitchFamily="49" charset="0"/>
              </a:rPr>
              <a:t>java.base</a:t>
            </a:r>
            <a:r>
              <a:rPr lang="en-US" dirty="0">
                <a:latin typeface="Courier" pitchFamily="49" charset="0"/>
              </a:rPr>
              <a:t>, </a:t>
            </a:r>
            <a:r>
              <a:rPr lang="en-US" dirty="0" err="1">
                <a:latin typeface="Courier" pitchFamily="49" charset="0"/>
              </a:rPr>
              <a:t>java.logging</a:t>
            </a:r>
            <a:r>
              <a:rPr lang="en-US" dirty="0">
                <a:latin typeface="Courier" pitchFamily="49" charset="0"/>
              </a:rPr>
              <a:t>, </a:t>
            </a:r>
            <a:r>
              <a:rPr lang="en-US" dirty="0" err="1">
                <a:latin typeface="Courier" pitchFamily="49" charset="0"/>
              </a:rPr>
              <a:t>java.scripting</a:t>
            </a:r>
            <a:r>
              <a:rPr lang="en-US" dirty="0">
                <a:latin typeface="Courier" pitchFamily="49" charset="0"/>
              </a:rPr>
              <a:t>, </a:t>
            </a:r>
            <a:r>
              <a:rPr lang="en-US" dirty="0" err="1">
                <a:latin typeface="Courier" pitchFamily="49" charset="0"/>
              </a:rPr>
              <a:t>java.rmi</a:t>
            </a:r>
            <a:r>
              <a:rPr lang="en-US" dirty="0">
                <a:latin typeface="Courier" pitchFamily="49" charset="0"/>
              </a:rPr>
              <a:t>, </a:t>
            </a:r>
            <a:r>
              <a:rPr lang="en-US" dirty="0" err="1">
                <a:latin typeface="Courier" pitchFamily="49" charset="0"/>
              </a:rPr>
              <a:t>java.sql</a:t>
            </a:r>
            <a:r>
              <a:rPr lang="en-US" dirty="0">
                <a:latin typeface="Courier" pitchFamily="49" charset="0"/>
              </a:rPr>
              <a:t>, java.xml, </a:t>
            </a:r>
            <a:r>
              <a:rPr lang="en-US" dirty="0" err="1">
                <a:latin typeface="Courier" pitchFamily="49" charset="0"/>
              </a:rPr>
              <a:t>java.compiler</a:t>
            </a:r>
            <a:r>
              <a:rPr lang="en-US" dirty="0">
                <a:latin typeface="Courier" pitchFamily="49" charset="0"/>
              </a:rPr>
              <a:t>, </a:t>
            </a:r>
            <a:r>
              <a:rPr lang="en-US" dirty="0" err="1">
                <a:latin typeface="Courier" pitchFamily="49" charset="0"/>
              </a:rPr>
              <a:t>java.instrument</a:t>
            </a:r>
            <a:r>
              <a:rPr lang="en-US" dirty="0">
                <a:latin typeface="Courier" pitchFamily="49" charset="0"/>
              </a:rPr>
              <a:t>, </a:t>
            </a:r>
            <a:r>
              <a:rPr lang="en-US" dirty="0" err="1">
                <a:latin typeface="Courier" pitchFamily="49" charset="0"/>
              </a:rPr>
              <a:t>java.management</a:t>
            </a:r>
            <a:r>
              <a:rPr lang="en-US" dirty="0">
                <a:latin typeface="Courier" pitchFamily="49" charset="0"/>
              </a:rPr>
              <a:t>, </a:t>
            </a:r>
            <a:r>
              <a:rPr lang="en-US" dirty="0" err="1">
                <a:latin typeface="Courier" pitchFamily="49" charset="0"/>
              </a:rPr>
              <a:t>java.naming</a:t>
            </a:r>
            <a:r>
              <a:rPr lang="en-US" dirty="0">
                <a:latin typeface="Courier" pitchFamily="49" charset="0"/>
              </a:rPr>
              <a:t>, </a:t>
            </a:r>
            <a:r>
              <a:rPr lang="en-US" dirty="0" err="1">
                <a:latin typeface="Courier" pitchFamily="49" charset="0"/>
              </a:rPr>
              <a:t>java.prefs</a:t>
            </a:r>
            <a:r>
              <a:rPr lang="en-US" dirty="0">
                <a:latin typeface="Courier" pitchFamily="49" charset="0"/>
              </a:rPr>
              <a:t>, </a:t>
            </a:r>
            <a:r>
              <a:rPr lang="en-US" dirty="0" err="1">
                <a:latin typeface="Courier" pitchFamily="49" charset="0"/>
              </a:rPr>
              <a:t>java.security.jgss</a:t>
            </a:r>
            <a:r>
              <a:rPr lang="en-US" dirty="0">
                <a:latin typeface="Courier" pitchFamily="49" charset="0"/>
              </a:rPr>
              <a:t>, </a:t>
            </a:r>
            <a:r>
              <a:rPr lang="en-US" dirty="0" err="1">
                <a:latin typeface="Courier" pitchFamily="49" charset="0"/>
              </a:rPr>
              <a:t>java.security.sasl</a:t>
            </a:r>
            <a:r>
              <a:rPr lang="en-US" dirty="0">
                <a:latin typeface="Courier" pitchFamily="49" charset="0"/>
              </a:rPr>
              <a:t>, </a:t>
            </a:r>
            <a:r>
              <a:rPr lang="en-US" dirty="0" err="1">
                <a:latin typeface="Courier" pitchFamily="49" charset="0"/>
              </a:rPr>
              <a:t>java.sql.rowset</a:t>
            </a:r>
            <a:r>
              <a:rPr lang="en-US" dirty="0">
                <a:latin typeface="Courier" pitchFamily="49" charset="0"/>
              </a:rPr>
              <a:t>, </a:t>
            </a:r>
            <a:r>
              <a:rPr lang="en-US" dirty="0" err="1">
                <a:latin typeface="Courier" pitchFamily="49" charset="0"/>
              </a:rPr>
              <a:t>java.xml.crypto</a:t>
            </a:r>
            <a:endParaRPr lang="en-US" dirty="0">
              <a:latin typeface="Courier" pitchFamily="49" charset="0"/>
            </a:endParaRPr>
          </a:p>
          <a:p>
            <a:pPr marL="360000" lvl="2" indent="0">
              <a:buNone/>
            </a:pPr>
            <a:endParaRPr lang="en-US" dirty="0" smtClean="0"/>
          </a:p>
        </p:txBody>
      </p:sp>
    </p:spTree>
    <p:extLst>
      <p:ext uri="{BB962C8B-B14F-4D97-AF65-F5344CB8AC3E}">
        <p14:creationId xmlns:p14="http://schemas.microsoft.com/office/powerpoint/2010/main" val="10383254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Removed or Changed APIs</a:t>
            </a:r>
          </a:p>
        </p:txBody>
      </p:sp>
      <p:sp>
        <p:nvSpPr>
          <p:cNvPr id="3" name="Content Placeholder 2"/>
          <p:cNvSpPr>
            <a:spLocks noGrp="1"/>
          </p:cNvSpPr>
          <p:nvPr>
            <p:ph sz="quarter" idx="10"/>
          </p:nvPr>
        </p:nvSpPr>
        <p:spPr/>
        <p:txBody>
          <a:bodyPr/>
          <a:lstStyle/>
          <a:p>
            <a:pPr marL="360000" lvl="2" indent="0">
              <a:buNone/>
            </a:pPr>
            <a:r>
              <a:rPr lang="en-US" dirty="0" smtClean="0"/>
              <a:t>In JDK 9, it is no longer needed to rely on these profiles because you can now choose to build and run applications against any subset of modules in the Java runtime image.</a:t>
            </a:r>
          </a:p>
          <a:p>
            <a:pPr marL="360000" lvl="2" indent="0">
              <a:buNone/>
            </a:pPr>
            <a:endParaRPr lang="en-US" dirty="0"/>
          </a:p>
          <a:p>
            <a:pPr lvl="1"/>
            <a:r>
              <a:rPr lang="en-US" dirty="0"/>
              <a:t>Use CLDR Locale Data by Default</a:t>
            </a:r>
          </a:p>
          <a:p>
            <a:pPr marL="360000" lvl="2" indent="0">
              <a:buNone/>
            </a:pPr>
            <a:r>
              <a:rPr lang="en-US" dirty="0"/>
              <a:t>The Common Locale Data Repository (CLDR) data was first was first added in JDK 8, and now enabled as the default locale data in JDK 9. In previous releases, the default was JRE.</a:t>
            </a:r>
          </a:p>
          <a:p>
            <a:endParaRPr lang="en-US" dirty="0"/>
          </a:p>
          <a:p>
            <a:r>
              <a:rPr lang="en-US" dirty="0"/>
              <a:t>JNLP Specification Update</a:t>
            </a:r>
          </a:p>
          <a:p>
            <a:pPr marL="180000" lvl="1" indent="0">
              <a:buNone/>
            </a:pPr>
            <a:r>
              <a:rPr lang="en-US" dirty="0"/>
              <a:t>The JNLP (Java Network Launch Protocol) has been updated to remove inconsistencies, easier code maintenance, and enhance security. The following has been updated:</a:t>
            </a:r>
          </a:p>
          <a:p>
            <a:pPr marL="360000" lvl="2" indent="0">
              <a:buNone/>
            </a:pPr>
            <a:endParaRPr lang="en-US" sz="900" dirty="0" smtClean="0"/>
          </a:p>
          <a:p>
            <a:pPr lvl="2">
              <a:buFont typeface="Wingdings" panose="05000000000000000000" pitchFamily="2" charset="2"/>
              <a:buChar char="§"/>
            </a:pPr>
            <a:r>
              <a:rPr lang="en-US" i="1" dirty="0"/>
              <a:t>&amp;amp;</a:t>
            </a:r>
            <a:r>
              <a:rPr lang="en-US" dirty="0"/>
              <a:t> instead of </a:t>
            </a:r>
            <a:r>
              <a:rPr lang="en-US" i="1" dirty="0"/>
              <a:t>&amp;</a:t>
            </a:r>
            <a:r>
              <a:rPr lang="en-US" dirty="0"/>
              <a:t> in JNLP files.</a:t>
            </a:r>
          </a:p>
          <a:p>
            <a:pPr marL="468000" lvl="3" indent="0">
              <a:buNone/>
            </a:pPr>
            <a:r>
              <a:rPr lang="en-US" sz="1400" dirty="0"/>
              <a:t>If </a:t>
            </a:r>
            <a:r>
              <a:rPr lang="en-US" sz="1400" i="1" dirty="0"/>
              <a:t>&amp;</a:t>
            </a:r>
            <a:r>
              <a:rPr lang="en-US" sz="1400" dirty="0"/>
              <a:t> is used to create complex comparisons, it should be replaced with </a:t>
            </a:r>
            <a:r>
              <a:rPr lang="en-US" sz="1400" i="1" dirty="0"/>
              <a:t>&amp;am;</a:t>
            </a:r>
            <a:r>
              <a:rPr lang="en-US" sz="1400" dirty="0"/>
              <a:t> in the JNLP file. </a:t>
            </a:r>
            <a:r>
              <a:rPr lang="en-US" sz="1400" i="1" dirty="0"/>
              <a:t>&amp;amp;</a:t>
            </a:r>
            <a:r>
              <a:rPr lang="en-US" sz="1400" dirty="0"/>
              <a:t> is compatible with all versions of JNLP.</a:t>
            </a:r>
          </a:p>
          <a:p>
            <a:pPr marL="360000" lvl="2" indent="0">
              <a:buNone/>
            </a:pPr>
            <a:endParaRPr lang="en-US" sz="900" dirty="0" smtClean="0"/>
          </a:p>
          <a:p>
            <a:pPr lvl="2">
              <a:buFont typeface="Wingdings" panose="05000000000000000000" pitchFamily="2" charset="2"/>
              <a:buChar char="§"/>
            </a:pPr>
            <a:r>
              <a:rPr lang="en-US" dirty="0"/>
              <a:t>Comparing numeric version element types against nonnumeric version element types.</a:t>
            </a:r>
          </a:p>
          <a:p>
            <a:pPr marL="468000" lvl="3" indent="0">
              <a:buNone/>
            </a:pPr>
            <a:r>
              <a:rPr lang="en-US" sz="1400" dirty="0"/>
              <a:t>If the element that can be parsed as an </a:t>
            </a:r>
            <a:r>
              <a:rPr lang="en-US" sz="1400" i="1" dirty="0" err="1"/>
              <a:t>int</a:t>
            </a:r>
            <a:r>
              <a:rPr lang="en-US" sz="1400" dirty="0"/>
              <a:t> is a shorter string that the other element, it will be padded with leading zeroes before adding lexicographically by ASCII value. This ensures there can be no </a:t>
            </a:r>
            <a:r>
              <a:rPr lang="en-US" sz="1400" dirty="0" err="1"/>
              <a:t>cicularity</a:t>
            </a:r>
            <a:r>
              <a:rPr lang="en-US" sz="1400" dirty="0"/>
              <a:t>.</a:t>
            </a:r>
          </a:p>
          <a:p>
            <a:pPr lvl="2">
              <a:buFont typeface="Wingdings" panose="05000000000000000000" pitchFamily="2" charset="2"/>
              <a:buChar char="§"/>
            </a:pPr>
            <a:endParaRPr lang="en-US" sz="900" dirty="0" smtClean="0"/>
          </a:p>
          <a:p>
            <a:pPr marL="360000" lvl="2" indent="0">
              <a:buNone/>
            </a:pPr>
            <a:endParaRPr lang="en-US" dirty="0" smtClean="0"/>
          </a:p>
          <a:p>
            <a:pPr marL="360000" lvl="2" indent="0">
              <a:buNone/>
            </a:pPr>
            <a:endParaRPr lang="en-US" dirty="0"/>
          </a:p>
        </p:txBody>
      </p:sp>
    </p:spTree>
    <p:extLst>
      <p:ext uri="{BB962C8B-B14F-4D97-AF65-F5344CB8AC3E}">
        <p14:creationId xmlns:p14="http://schemas.microsoft.com/office/powerpoint/2010/main" val="23722008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a:t>
            </a:r>
            <a:r>
              <a:rPr lang="en-US" dirty="0" smtClean="0"/>
              <a:t>Deployment</a:t>
            </a:r>
            <a:endParaRPr lang="en-US" dirty="0"/>
          </a:p>
        </p:txBody>
      </p:sp>
      <p:sp>
        <p:nvSpPr>
          <p:cNvPr id="3" name="Content Placeholder 2"/>
          <p:cNvSpPr>
            <a:spLocks noGrp="1"/>
          </p:cNvSpPr>
          <p:nvPr>
            <p:ph sz="quarter" idx="10"/>
          </p:nvPr>
        </p:nvSpPr>
        <p:spPr/>
        <p:txBody>
          <a:bodyPr>
            <a:normAutofit/>
          </a:bodyPr>
          <a:lstStyle/>
          <a:p>
            <a:pPr lvl="2">
              <a:buFont typeface="Wingdings" panose="05000000000000000000" pitchFamily="2" charset="2"/>
              <a:buChar char="§"/>
            </a:pPr>
            <a:r>
              <a:rPr lang="en-US" dirty="0" smtClean="0"/>
              <a:t>Component extensions with nested resources in </a:t>
            </a:r>
            <a:r>
              <a:rPr lang="en-US" i="1" dirty="0" smtClean="0"/>
              <a:t>java</a:t>
            </a:r>
            <a:r>
              <a:rPr lang="en-US" dirty="0" smtClean="0"/>
              <a:t> (or </a:t>
            </a:r>
            <a:r>
              <a:rPr lang="en-US" i="1" dirty="0" smtClean="0"/>
              <a:t>j2se</a:t>
            </a:r>
            <a:r>
              <a:rPr lang="en-US" dirty="0" smtClean="0"/>
              <a:t>) elements.</a:t>
            </a:r>
          </a:p>
          <a:p>
            <a:pPr marL="468000" lvl="3" indent="0">
              <a:buNone/>
            </a:pPr>
            <a:r>
              <a:rPr lang="en-US" sz="1400" dirty="0" smtClean="0"/>
              <a:t>This is permitted in the specification. It was previously supported, but this support wasn’t reflected in the specification.</a:t>
            </a:r>
          </a:p>
          <a:p>
            <a:pPr marL="468000" lvl="3" indent="0">
              <a:buNone/>
            </a:pPr>
            <a:endParaRPr lang="en-US" sz="900" dirty="0" smtClean="0"/>
          </a:p>
          <a:p>
            <a:pPr lvl="2">
              <a:buFont typeface="Wingdings" panose="05000000000000000000" pitchFamily="2" charset="2"/>
              <a:buChar char="§"/>
            </a:pPr>
            <a:r>
              <a:rPr lang="en-US" dirty="0" smtClean="0"/>
              <a:t>FX XML extension.</a:t>
            </a:r>
          </a:p>
          <a:p>
            <a:pPr marL="468000" lvl="3" indent="0">
              <a:buNone/>
            </a:pPr>
            <a:r>
              <a:rPr lang="en-US" sz="1400" dirty="0"/>
              <a:t>The JNLP specification has been enhanced to add a </a:t>
            </a:r>
            <a:r>
              <a:rPr lang="en-US" sz="1400" i="1" dirty="0"/>
              <a:t>type</a:t>
            </a:r>
            <a:r>
              <a:rPr lang="en-US" sz="1400" dirty="0"/>
              <a:t> attribute to </a:t>
            </a:r>
            <a:r>
              <a:rPr lang="en-US" sz="1400" i="1" dirty="0"/>
              <a:t>application-desc</a:t>
            </a:r>
            <a:r>
              <a:rPr lang="en-US" sz="1400" dirty="0"/>
              <a:t> element, and add the subelement </a:t>
            </a:r>
            <a:r>
              <a:rPr lang="en-US" sz="1400" i="1" dirty="0"/>
              <a:t>param</a:t>
            </a:r>
            <a:r>
              <a:rPr lang="en-US" sz="1400" dirty="0"/>
              <a:t> in </a:t>
            </a:r>
            <a:r>
              <a:rPr lang="en-US" sz="1400" i="1" dirty="0"/>
              <a:t>application-desc</a:t>
            </a:r>
            <a:r>
              <a:rPr lang="en-US" sz="1400" dirty="0"/>
              <a:t> (as it already is in </a:t>
            </a:r>
            <a:r>
              <a:rPr lang="en-US" sz="1400" i="1" dirty="0"/>
              <a:t>applet-desc</a:t>
            </a:r>
            <a:r>
              <a:rPr lang="en-US" sz="1400" dirty="0"/>
              <a:t>).</a:t>
            </a:r>
          </a:p>
          <a:p>
            <a:endParaRPr lang="en-US" dirty="0" smtClean="0"/>
          </a:p>
        </p:txBody>
      </p:sp>
    </p:spTree>
    <p:extLst>
      <p:ext uri="{BB962C8B-B14F-4D97-AF65-F5344CB8AC3E}">
        <p14:creationId xmlns:p14="http://schemas.microsoft.com/office/powerpoint/2010/main" val="35795392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9388" y="2983517"/>
            <a:ext cx="8784000" cy="528794"/>
          </a:xfrm>
        </p:spPr>
        <p:txBody>
          <a:bodyPr/>
          <a:lstStyle/>
          <a:p>
            <a:r>
              <a:rPr lang="en-US" sz="3200" dirty="0" smtClean="0"/>
              <a:t>6. Deployment</a:t>
            </a:r>
            <a:endParaRPr lang="en-US" sz="3200" dirty="0"/>
          </a:p>
        </p:txBody>
      </p:sp>
      <p:sp>
        <p:nvSpPr>
          <p:cNvPr id="7" name="Text Placeholder 6"/>
          <p:cNvSpPr>
            <a:spLocks noGrp="1"/>
          </p:cNvSpPr>
          <p:nvPr>
            <p:ph type="body" sz="quarter" idx="10"/>
          </p:nvPr>
        </p:nvSpPr>
        <p:spPr>
          <a:xfrm>
            <a:off x="179388" y="3852000"/>
            <a:ext cx="7200900" cy="400110"/>
          </a:xfrm>
        </p:spPr>
        <p:txBody>
          <a:bodyPr/>
          <a:lstStyle/>
          <a:p>
            <a:endParaRPr lang="en-US" dirty="0"/>
          </a:p>
        </p:txBody>
      </p:sp>
    </p:spTree>
    <p:extLst>
      <p:ext uri="{BB962C8B-B14F-4D97-AF65-F5344CB8AC3E}">
        <p14:creationId xmlns:p14="http://schemas.microsoft.com/office/powerpoint/2010/main" val="631336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a:t>
            </a:r>
            <a:r>
              <a:rPr lang="en-US" dirty="0" smtClean="0"/>
              <a:t>Deployment</a:t>
            </a:r>
            <a:endParaRPr lang="en-US" dirty="0"/>
          </a:p>
        </p:txBody>
      </p:sp>
      <p:sp>
        <p:nvSpPr>
          <p:cNvPr id="3" name="Content Placeholder 2"/>
          <p:cNvSpPr>
            <a:spLocks noGrp="1"/>
          </p:cNvSpPr>
          <p:nvPr>
            <p:ph sz="quarter" idx="10"/>
          </p:nvPr>
        </p:nvSpPr>
        <p:spPr/>
        <p:txBody>
          <a:bodyPr>
            <a:normAutofit/>
          </a:bodyPr>
          <a:lstStyle/>
          <a:p>
            <a:r>
              <a:rPr lang="en-US" dirty="0" smtClean="0"/>
              <a:t>Removed Launch-Time JRE Version Selection</a:t>
            </a:r>
          </a:p>
          <a:p>
            <a:pPr marL="180000" lvl="1" indent="0">
              <a:buNone/>
            </a:pPr>
            <a:r>
              <a:rPr lang="en-US" dirty="0" smtClean="0"/>
              <a:t>In previous releases, JRE version (or range of versions) can be specified to use in starting an application. This is possible using a command-line option or through manifest entry. </a:t>
            </a:r>
          </a:p>
          <a:p>
            <a:pPr marL="180000" lvl="1" indent="0">
              <a:buNone/>
            </a:pPr>
            <a:r>
              <a:rPr lang="en-US" dirty="0" smtClean="0"/>
              <a:t>In JDK 9, the </a:t>
            </a:r>
            <a:r>
              <a:rPr lang="en-US" i="1" dirty="0" smtClean="0"/>
              <a:t>java</a:t>
            </a:r>
            <a:r>
              <a:rPr lang="en-US" dirty="0" smtClean="0"/>
              <a:t> launcher is modified as follows:</a:t>
            </a:r>
          </a:p>
          <a:p>
            <a:pPr lvl="2">
              <a:buFont typeface="Wingdings" panose="05000000000000000000" pitchFamily="2" charset="2"/>
              <a:buChar char="§"/>
            </a:pPr>
            <a:r>
              <a:rPr lang="en-US" dirty="0" smtClean="0"/>
              <a:t>If </a:t>
            </a:r>
            <a:r>
              <a:rPr lang="en-US" i="1" dirty="0" smtClean="0"/>
              <a:t>–version:</a:t>
            </a:r>
            <a:r>
              <a:rPr lang="en-US" dirty="0" smtClean="0"/>
              <a:t> is given on the command-line, it produces an error message and exits.</a:t>
            </a:r>
          </a:p>
          <a:p>
            <a:pPr lvl="2">
              <a:buFont typeface="Wingdings" panose="05000000000000000000" pitchFamily="2" charset="2"/>
              <a:buChar char="§"/>
            </a:pPr>
            <a:r>
              <a:rPr lang="en-US" dirty="0" smtClean="0"/>
              <a:t>If the </a:t>
            </a:r>
            <a:r>
              <a:rPr lang="en-US" i="1" dirty="0" smtClean="0"/>
              <a:t>JRE-Version</a:t>
            </a:r>
            <a:r>
              <a:rPr lang="en-US" dirty="0" smtClean="0"/>
              <a:t> manifest entry is found in a JAR file, it produces a warning message and continues.</a:t>
            </a:r>
            <a:endParaRPr lang="en-US" dirty="0"/>
          </a:p>
          <a:p>
            <a:pPr marL="180000" lvl="1" indent="0">
              <a:buNone/>
            </a:pPr>
            <a:endParaRPr lang="en-US" sz="900" dirty="0" smtClean="0"/>
          </a:p>
          <a:p>
            <a:r>
              <a:rPr lang="en-US" dirty="0" smtClean="0"/>
              <a:t>Removed Support for Serialized Applets</a:t>
            </a:r>
          </a:p>
          <a:p>
            <a:pPr marL="180000" lvl="1" indent="0">
              <a:buNone/>
            </a:pPr>
            <a:r>
              <a:rPr lang="en-US" dirty="0" smtClean="0"/>
              <a:t>Deploying an applet as serialized object is no longer supported. The </a:t>
            </a:r>
            <a:r>
              <a:rPr lang="en-US" i="1" dirty="0" smtClean="0"/>
              <a:t>object</a:t>
            </a:r>
            <a:r>
              <a:rPr lang="en-US" dirty="0" smtClean="0"/>
              <a:t>  attribute of the </a:t>
            </a:r>
            <a:r>
              <a:rPr lang="en-US" i="1" dirty="0" smtClean="0"/>
              <a:t>applet</a:t>
            </a:r>
            <a:r>
              <a:rPr lang="en-US" dirty="0" smtClean="0"/>
              <a:t> tag and the </a:t>
            </a:r>
            <a:r>
              <a:rPr lang="en-US" i="1" dirty="0" smtClean="0"/>
              <a:t>object</a:t>
            </a:r>
            <a:r>
              <a:rPr lang="en-US" dirty="0" smtClean="0"/>
              <a:t> and </a:t>
            </a:r>
            <a:r>
              <a:rPr lang="en-US" i="1" dirty="0" smtClean="0"/>
              <a:t>java object</a:t>
            </a:r>
            <a:r>
              <a:rPr lang="en-US" dirty="0" smtClean="0"/>
              <a:t> applet parameter tags are ignored when starting applet</a:t>
            </a:r>
            <a:r>
              <a:rPr lang="en-US" dirty="0"/>
              <a:t>. Modern compression and JVM performance negate all benefits to this </a:t>
            </a:r>
            <a:r>
              <a:rPr lang="en-US" dirty="0" smtClean="0"/>
              <a:t>technology.</a:t>
            </a:r>
            <a:endParaRPr lang="en-US" dirty="0"/>
          </a:p>
          <a:p>
            <a:pPr marL="180000" lvl="1" indent="0">
              <a:buNone/>
            </a:pPr>
            <a:r>
              <a:rPr lang="en-US" dirty="0" smtClean="0"/>
              <a:t>Use standard deployment strategies instead of serializing applets.</a:t>
            </a:r>
          </a:p>
          <a:p>
            <a:pPr lvl="1"/>
            <a:endParaRPr lang="en-US" dirty="0" smtClean="0"/>
          </a:p>
          <a:p>
            <a:endParaRPr lang="en-US" dirty="0" smtClean="0"/>
          </a:p>
        </p:txBody>
      </p:sp>
    </p:spTree>
    <p:extLst>
      <p:ext uri="{BB962C8B-B14F-4D97-AF65-F5344CB8AC3E}">
        <p14:creationId xmlns:p14="http://schemas.microsoft.com/office/powerpoint/2010/main" val="42536865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9388" y="2983517"/>
            <a:ext cx="8784000" cy="528794"/>
          </a:xfrm>
        </p:spPr>
        <p:txBody>
          <a:bodyPr/>
          <a:lstStyle/>
          <a:p>
            <a:r>
              <a:rPr lang="en-US" sz="3200" dirty="0" smtClean="0"/>
              <a:t>7. Security Updates</a:t>
            </a:r>
            <a:endParaRPr lang="en-US" sz="3200" dirty="0"/>
          </a:p>
        </p:txBody>
      </p:sp>
      <p:sp>
        <p:nvSpPr>
          <p:cNvPr id="7" name="Text Placeholder 6"/>
          <p:cNvSpPr>
            <a:spLocks noGrp="1"/>
          </p:cNvSpPr>
          <p:nvPr>
            <p:ph type="body" sz="quarter" idx="10"/>
          </p:nvPr>
        </p:nvSpPr>
        <p:spPr>
          <a:xfrm>
            <a:off x="179388" y="3852000"/>
            <a:ext cx="7200900" cy="400110"/>
          </a:xfrm>
        </p:spPr>
        <p:txBody>
          <a:bodyPr/>
          <a:lstStyle/>
          <a:p>
            <a:endParaRPr lang="en-US" dirty="0"/>
          </a:p>
        </p:txBody>
      </p:sp>
    </p:spTree>
    <p:extLst>
      <p:ext uri="{BB962C8B-B14F-4D97-AF65-F5344CB8AC3E}">
        <p14:creationId xmlns:p14="http://schemas.microsoft.com/office/powerpoint/2010/main" val="631336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430930"/>
            <a:ext cx="7344000" cy="405683"/>
          </a:xfrm>
        </p:spPr>
        <p:txBody>
          <a:bodyPr/>
          <a:lstStyle/>
          <a:p>
            <a:r>
              <a:rPr lang="en-US" altLang="ja-JP" dirty="0" smtClean="0"/>
              <a:t>Java 9 Migration Guide</a:t>
            </a:r>
            <a:endParaRPr kumimoji="1" lang="ja-JP" altLang="en-US" dirty="0"/>
          </a:p>
        </p:txBody>
      </p:sp>
      <p:sp>
        <p:nvSpPr>
          <p:cNvPr id="5" name="テキスト プレースホルダー 2"/>
          <p:cNvSpPr>
            <a:spLocks noGrp="1"/>
          </p:cNvSpPr>
          <p:nvPr>
            <p:ph type="body" sz="quarter" idx="10"/>
          </p:nvPr>
        </p:nvSpPr>
        <p:spPr>
          <a:xfrm>
            <a:off x="1629197" y="1001700"/>
            <a:ext cx="7344000" cy="5112000"/>
          </a:xfrm>
        </p:spPr>
        <p:txBody>
          <a:bodyPr/>
          <a:lstStyle/>
          <a:p>
            <a:pPr>
              <a:spcBef>
                <a:spcPts val="400"/>
              </a:spcBef>
            </a:pPr>
            <a:r>
              <a:rPr kumimoji="1" lang="ja-JP" altLang="en-US" sz="1800" dirty="0" smtClean="0"/>
              <a:t>１</a:t>
            </a:r>
            <a:r>
              <a:rPr kumimoji="1" lang="en-US" altLang="ja-JP" sz="1800" dirty="0" smtClean="0"/>
              <a:t>. Prepare for Migration</a:t>
            </a:r>
          </a:p>
          <a:p>
            <a:pPr>
              <a:spcBef>
                <a:spcPts val="400"/>
              </a:spcBef>
            </a:pPr>
            <a:r>
              <a:rPr lang="en-US" altLang="ja-JP" sz="1800" dirty="0"/>
              <a:t> </a:t>
            </a:r>
            <a:r>
              <a:rPr lang="en-US" altLang="ja-JP" sz="1800" dirty="0" smtClean="0"/>
              <a:t>2. New Version-String</a:t>
            </a:r>
          </a:p>
          <a:p>
            <a:pPr>
              <a:spcBef>
                <a:spcPts val="400"/>
              </a:spcBef>
            </a:pPr>
            <a:r>
              <a:rPr lang="en-US" altLang="ja-JP" sz="1800" dirty="0"/>
              <a:t> 3</a:t>
            </a:r>
            <a:r>
              <a:rPr lang="en-US" altLang="ja-JP" sz="1800" dirty="0" smtClean="0"/>
              <a:t>. Understanding Runtime Access Warnings</a:t>
            </a:r>
          </a:p>
          <a:p>
            <a:pPr>
              <a:spcBef>
                <a:spcPts val="400"/>
              </a:spcBef>
            </a:pPr>
            <a:r>
              <a:rPr lang="en-US" altLang="ja-JP" sz="1800" dirty="0"/>
              <a:t> 4</a:t>
            </a:r>
            <a:r>
              <a:rPr lang="en-US" altLang="ja-JP" sz="1800" dirty="0" smtClean="0"/>
              <a:t>. Changes to the Installed JDK/JRE image</a:t>
            </a:r>
          </a:p>
          <a:p>
            <a:pPr>
              <a:spcBef>
                <a:spcPts val="400"/>
              </a:spcBef>
            </a:pPr>
            <a:r>
              <a:rPr lang="en-US" altLang="ja-JP" sz="1800" dirty="0"/>
              <a:t> 5</a:t>
            </a:r>
            <a:r>
              <a:rPr lang="en-US" altLang="ja-JP" sz="1800" dirty="0" smtClean="0"/>
              <a:t>. Removed or Changed APIs</a:t>
            </a:r>
          </a:p>
          <a:p>
            <a:pPr>
              <a:spcBef>
                <a:spcPts val="400"/>
              </a:spcBef>
            </a:pPr>
            <a:r>
              <a:rPr lang="en-US" altLang="ja-JP" sz="1800" dirty="0"/>
              <a:t> 6</a:t>
            </a:r>
            <a:r>
              <a:rPr lang="en-US" altLang="ja-JP" sz="1800" dirty="0" smtClean="0"/>
              <a:t>. Deployment</a:t>
            </a:r>
          </a:p>
          <a:p>
            <a:pPr>
              <a:spcBef>
                <a:spcPts val="400"/>
              </a:spcBef>
            </a:pPr>
            <a:r>
              <a:rPr lang="en-US" altLang="ja-JP" sz="1800" dirty="0"/>
              <a:t> 7</a:t>
            </a:r>
            <a:r>
              <a:rPr lang="en-US" altLang="ja-JP" sz="1800" dirty="0" smtClean="0"/>
              <a:t>. Security Updates</a:t>
            </a:r>
          </a:p>
          <a:p>
            <a:pPr>
              <a:spcBef>
                <a:spcPts val="400"/>
              </a:spcBef>
            </a:pPr>
            <a:r>
              <a:rPr lang="en-US" altLang="ja-JP" sz="1800" dirty="0"/>
              <a:t> 8</a:t>
            </a:r>
            <a:r>
              <a:rPr lang="en-US" altLang="ja-JP" sz="1800" dirty="0" smtClean="0"/>
              <a:t>. Changes to Garbage Collection</a:t>
            </a:r>
          </a:p>
          <a:p>
            <a:pPr>
              <a:spcBef>
                <a:spcPts val="400"/>
              </a:spcBef>
            </a:pPr>
            <a:r>
              <a:rPr lang="en-US" altLang="ja-JP" sz="1800" dirty="0" smtClean="0"/>
              <a:t> 9. Removed Tools and Components</a:t>
            </a:r>
          </a:p>
          <a:p>
            <a:pPr>
              <a:spcBef>
                <a:spcPts val="400"/>
              </a:spcBef>
            </a:pPr>
            <a:r>
              <a:rPr lang="en-US" altLang="ja-JP" sz="1800" dirty="0"/>
              <a:t> </a:t>
            </a:r>
            <a:r>
              <a:rPr lang="en-US" altLang="ja-JP" sz="1800" dirty="0" smtClean="0"/>
              <a:t>10. Removed </a:t>
            </a:r>
            <a:r>
              <a:rPr lang="en-US" altLang="ja-JP" sz="1800" dirty="0" err="1" smtClean="0"/>
              <a:t>macOS</a:t>
            </a:r>
            <a:r>
              <a:rPr lang="en-US" altLang="ja-JP" sz="1800" dirty="0" smtClean="0"/>
              <a:t>-Specific </a:t>
            </a:r>
            <a:r>
              <a:rPr lang="en-US" altLang="ja-JP" sz="1800" dirty="0"/>
              <a:t>Features</a:t>
            </a:r>
          </a:p>
          <a:p>
            <a:pPr>
              <a:spcBef>
                <a:spcPts val="400"/>
              </a:spcBef>
            </a:pPr>
            <a:r>
              <a:rPr lang="en-US" altLang="ja-JP" sz="1800" dirty="0"/>
              <a:t> </a:t>
            </a:r>
            <a:r>
              <a:rPr lang="en-US" altLang="ja-JP" sz="1800" dirty="0" smtClean="0"/>
              <a:t>11. Migration Procedure</a:t>
            </a:r>
          </a:p>
          <a:p>
            <a:pPr>
              <a:spcBef>
                <a:spcPts val="400"/>
              </a:spcBef>
            </a:pPr>
            <a:r>
              <a:rPr lang="en-US" altLang="ja-JP" sz="1800" dirty="0" smtClean="0"/>
              <a:t> 12. Reference</a:t>
            </a:r>
          </a:p>
        </p:txBody>
      </p:sp>
    </p:spTree>
    <p:extLst>
      <p:ext uri="{BB962C8B-B14F-4D97-AF65-F5344CB8AC3E}">
        <p14:creationId xmlns:p14="http://schemas.microsoft.com/office/powerpoint/2010/main" val="20026493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Security Updates</a:t>
            </a:r>
            <a:endParaRPr lang="en-US" dirty="0"/>
          </a:p>
        </p:txBody>
      </p:sp>
      <p:sp>
        <p:nvSpPr>
          <p:cNvPr id="3" name="Content Placeholder 2"/>
          <p:cNvSpPr>
            <a:spLocks noGrp="1"/>
          </p:cNvSpPr>
          <p:nvPr>
            <p:ph sz="quarter" idx="10"/>
          </p:nvPr>
        </p:nvSpPr>
        <p:spPr/>
        <p:txBody>
          <a:bodyPr>
            <a:normAutofit/>
          </a:bodyPr>
          <a:lstStyle/>
          <a:p>
            <a:r>
              <a:rPr lang="en-US" dirty="0" smtClean="0"/>
              <a:t>JCE Jurisdiction Policy File Default is Unlimited</a:t>
            </a:r>
          </a:p>
          <a:p>
            <a:pPr marL="180000" lvl="1" indent="0">
              <a:buNone/>
            </a:pPr>
            <a:r>
              <a:rPr lang="en-US" dirty="0" smtClean="0"/>
              <a:t>The Java Cryptography Extension (JCE) Unlimited Strength Jurisdiction Policy Files are included in JDK and are activated by default. It is no longer needed to be downloaded or install them.</a:t>
            </a:r>
          </a:p>
          <a:p>
            <a:pPr marL="180000" lvl="1" indent="0">
              <a:buNone/>
            </a:pPr>
            <a:r>
              <a:rPr lang="en-US" altLang="en-US" dirty="0"/>
              <a:t>If your country or usage requires a more restrictive policy, the limited Java cryptographic policy files are still available</a:t>
            </a:r>
            <a:r>
              <a:rPr lang="en-US" altLang="en-US" dirty="0" smtClean="0"/>
              <a:t>.</a:t>
            </a:r>
          </a:p>
          <a:p>
            <a:pPr marL="180000" lvl="1" indent="0">
              <a:buNone/>
            </a:pPr>
            <a:endParaRPr lang="en-US" sz="1400" dirty="0" smtClean="0"/>
          </a:p>
          <a:p>
            <a:r>
              <a:rPr lang="en-US" dirty="0" smtClean="0"/>
              <a:t>Create PKCS12 Keystores</a:t>
            </a:r>
          </a:p>
          <a:p>
            <a:pPr marL="180000" lvl="1" indent="0">
              <a:buNone/>
            </a:pPr>
            <a:r>
              <a:rPr lang="en-US" dirty="0" smtClean="0"/>
              <a:t>The PKCS12 format is the default keystore type. It is recommended to use this format for keystores. This is based on the RSA PKCS12 Personal Exchange Syntax Standard.</a:t>
            </a:r>
          </a:p>
        </p:txBody>
      </p:sp>
    </p:spTree>
    <p:extLst>
      <p:ext uri="{BB962C8B-B14F-4D97-AF65-F5344CB8AC3E}">
        <p14:creationId xmlns:p14="http://schemas.microsoft.com/office/powerpoint/2010/main" val="42536865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9388" y="2983517"/>
            <a:ext cx="8784000" cy="528794"/>
          </a:xfrm>
        </p:spPr>
        <p:txBody>
          <a:bodyPr/>
          <a:lstStyle/>
          <a:p>
            <a:r>
              <a:rPr lang="en-US" sz="3200" dirty="0" smtClean="0"/>
              <a:t>8. Changes to Garbage Collection</a:t>
            </a:r>
            <a:endParaRPr lang="en-US" sz="3200" dirty="0"/>
          </a:p>
        </p:txBody>
      </p:sp>
      <p:sp>
        <p:nvSpPr>
          <p:cNvPr id="7" name="Text Placeholder 6"/>
          <p:cNvSpPr>
            <a:spLocks noGrp="1"/>
          </p:cNvSpPr>
          <p:nvPr>
            <p:ph type="body" sz="quarter" idx="10"/>
          </p:nvPr>
        </p:nvSpPr>
        <p:spPr>
          <a:xfrm>
            <a:off x="179388" y="3852000"/>
            <a:ext cx="7200900" cy="400110"/>
          </a:xfrm>
        </p:spPr>
        <p:txBody>
          <a:bodyPr/>
          <a:lstStyle/>
          <a:p>
            <a:endParaRPr lang="en-US" dirty="0"/>
          </a:p>
        </p:txBody>
      </p:sp>
    </p:spTree>
    <p:extLst>
      <p:ext uri="{BB962C8B-B14F-4D97-AF65-F5344CB8AC3E}">
        <p14:creationId xmlns:p14="http://schemas.microsoft.com/office/powerpoint/2010/main" val="36607264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Changes to Garbage Collection</a:t>
            </a:r>
          </a:p>
        </p:txBody>
      </p:sp>
      <p:sp>
        <p:nvSpPr>
          <p:cNvPr id="3" name="Content Placeholder 2"/>
          <p:cNvSpPr>
            <a:spLocks noGrp="1"/>
          </p:cNvSpPr>
          <p:nvPr>
            <p:ph sz="quarter" idx="10"/>
          </p:nvPr>
        </p:nvSpPr>
        <p:spPr/>
        <p:txBody>
          <a:bodyPr>
            <a:normAutofit/>
          </a:bodyPr>
          <a:lstStyle/>
          <a:p>
            <a:r>
              <a:rPr lang="en-US" dirty="0" smtClean="0"/>
              <a:t>Default Garbage Collector</a:t>
            </a:r>
          </a:p>
          <a:p>
            <a:pPr marL="180000" lvl="1" indent="0">
              <a:buNone/>
            </a:pPr>
            <a:r>
              <a:rPr lang="en-US" dirty="0" smtClean="0"/>
              <a:t>Garbage-First </a:t>
            </a:r>
            <a:r>
              <a:rPr lang="en-US" dirty="0"/>
              <a:t>(G1) </a:t>
            </a:r>
            <a:r>
              <a:rPr lang="en-US" dirty="0" smtClean="0"/>
              <a:t>is now the </a:t>
            </a:r>
            <a:r>
              <a:rPr lang="en-US" dirty="0"/>
              <a:t>default garbage collector (GC) on 32- and 64-bit server </a:t>
            </a:r>
            <a:r>
              <a:rPr lang="en-US" dirty="0" smtClean="0"/>
              <a:t>configurations. </a:t>
            </a:r>
            <a:r>
              <a:rPr lang="en-US" altLang="en-US" dirty="0"/>
              <a:t>Using a low-pause collector such as G1 provides a better overall experience, for most users, than a throughput-oriented collector such as the Parallel GC, which was previously the default</a:t>
            </a:r>
            <a:r>
              <a:rPr lang="en-US" altLang="en-US" dirty="0" smtClean="0"/>
              <a:t>.</a:t>
            </a:r>
          </a:p>
          <a:p>
            <a:pPr marL="180000" lvl="1" indent="0">
              <a:buNone/>
            </a:pPr>
            <a:endParaRPr lang="en-US" sz="900" dirty="0" smtClean="0"/>
          </a:p>
          <a:p>
            <a:r>
              <a:rPr lang="en-US" dirty="0" smtClean="0"/>
              <a:t>Removed GC Options</a:t>
            </a:r>
          </a:p>
          <a:p>
            <a:pPr marL="180000" lvl="1" indent="0">
              <a:buNone/>
            </a:pPr>
            <a:r>
              <a:rPr lang="en-US" dirty="0" smtClean="0"/>
              <a:t>The following deprecated JDK 8 GC combinations are removed and no longer exists:</a:t>
            </a:r>
          </a:p>
          <a:p>
            <a:pPr lvl="2">
              <a:buFont typeface="Wingdings" panose="05000000000000000000" pitchFamily="2" charset="2"/>
              <a:buChar char="§"/>
            </a:pPr>
            <a:r>
              <a:rPr lang="en-US" dirty="0" smtClean="0"/>
              <a:t>DefNew + CMS</a:t>
            </a:r>
          </a:p>
          <a:p>
            <a:pPr lvl="2">
              <a:buFont typeface="Wingdings" panose="05000000000000000000" pitchFamily="2" charset="2"/>
              <a:buChar char="§"/>
            </a:pPr>
            <a:r>
              <a:rPr lang="en-US" dirty="0" smtClean="0"/>
              <a:t>ParNew + SerialOld</a:t>
            </a:r>
          </a:p>
          <a:p>
            <a:pPr lvl="2">
              <a:buFont typeface="Wingdings" panose="05000000000000000000" pitchFamily="2" charset="2"/>
              <a:buChar char="§"/>
            </a:pPr>
            <a:r>
              <a:rPr lang="en-US" dirty="0" smtClean="0"/>
              <a:t>Incremental CMS</a:t>
            </a:r>
          </a:p>
          <a:p>
            <a:pPr lvl="2">
              <a:buFont typeface="Wingdings" panose="05000000000000000000" pitchFamily="2" charset="2"/>
              <a:buChar char="§"/>
            </a:pPr>
            <a:endParaRPr lang="en-US" sz="900" dirty="0" smtClean="0"/>
          </a:p>
          <a:p>
            <a:pPr marL="360000" lvl="2" indent="0">
              <a:buNone/>
            </a:pPr>
            <a:r>
              <a:rPr lang="en-US" dirty="0"/>
              <a:t>The foreground mode for CMS has also been removed. The command-line flags that were removed are </a:t>
            </a:r>
            <a:r>
              <a:rPr lang="en-US" dirty="0">
                <a:latin typeface="Courier" pitchFamily="49" charset="0"/>
              </a:rPr>
              <a:t>-Xincgc</a:t>
            </a:r>
            <a:r>
              <a:rPr lang="en-US" dirty="0"/>
              <a:t>, </a:t>
            </a:r>
            <a:r>
              <a:rPr lang="en-US" dirty="0">
                <a:latin typeface="Courier" pitchFamily="49" charset="0"/>
              </a:rPr>
              <a:t>-XX:+CMSIncrementalMode</a:t>
            </a:r>
            <a:r>
              <a:rPr lang="en-US" dirty="0"/>
              <a:t>, </a:t>
            </a:r>
            <a:r>
              <a:rPr lang="en-US" dirty="0" smtClean="0">
                <a:latin typeface="Courier" pitchFamily="49" charset="0"/>
              </a:rPr>
              <a:t>-</a:t>
            </a:r>
            <a:r>
              <a:rPr lang="en-US" dirty="0">
                <a:latin typeface="Courier" pitchFamily="49" charset="0"/>
              </a:rPr>
              <a:t>XX:+UseCMSCompactAtFullCollection</a:t>
            </a:r>
            <a:r>
              <a:rPr lang="en-US" dirty="0"/>
              <a:t>, </a:t>
            </a:r>
            <a:r>
              <a:rPr lang="en-US" dirty="0">
                <a:latin typeface="Courier" pitchFamily="49" charset="0"/>
              </a:rPr>
              <a:t>-XX:+CMSFullGCsBeforeCompaction</a:t>
            </a:r>
            <a:r>
              <a:rPr lang="en-US" dirty="0"/>
              <a:t>, and </a:t>
            </a:r>
            <a:r>
              <a:rPr lang="en-US" dirty="0">
                <a:latin typeface="Courier" pitchFamily="49" charset="0"/>
              </a:rPr>
              <a:t>-XX:+</a:t>
            </a:r>
            <a:r>
              <a:rPr lang="en-US" dirty="0" err="1">
                <a:latin typeface="Courier" pitchFamily="49" charset="0"/>
              </a:rPr>
              <a:t>UseCMSCollectionPassing</a:t>
            </a:r>
            <a:r>
              <a:rPr lang="en-US" dirty="0" smtClean="0"/>
              <a:t>.</a:t>
            </a:r>
          </a:p>
          <a:p>
            <a:pPr marL="360000" lvl="2" indent="0">
              <a:buNone/>
            </a:pPr>
            <a:endParaRPr lang="en-US" sz="900" dirty="0" smtClean="0"/>
          </a:p>
          <a:p>
            <a:pPr marL="360000" lvl="2" indent="0">
              <a:buNone/>
            </a:pPr>
            <a:r>
              <a:rPr lang="en-US" dirty="0"/>
              <a:t>The command line flag -XX:+</a:t>
            </a:r>
            <a:r>
              <a:rPr lang="en-US" dirty="0" err="1"/>
              <a:t>UseParNewGC</a:t>
            </a:r>
            <a:r>
              <a:rPr lang="en-US" dirty="0"/>
              <a:t> no longer has an effect. </a:t>
            </a:r>
            <a:r>
              <a:rPr lang="en-US" dirty="0" err="1"/>
              <a:t>ParNew</a:t>
            </a:r>
            <a:r>
              <a:rPr lang="en-US" dirty="0"/>
              <a:t> can only be used with CMS and CMS requires </a:t>
            </a:r>
            <a:r>
              <a:rPr lang="en-US" dirty="0" err="1"/>
              <a:t>ParNew</a:t>
            </a:r>
            <a:r>
              <a:rPr lang="en-US" dirty="0"/>
              <a:t>. Thus, the -XX:+</a:t>
            </a:r>
            <a:r>
              <a:rPr lang="en-US" dirty="0" err="1"/>
              <a:t>UseParNewGC</a:t>
            </a:r>
            <a:r>
              <a:rPr lang="en-US" dirty="0"/>
              <a:t> flag has been deprecated and will likely be removed in a future release</a:t>
            </a:r>
            <a:r>
              <a:rPr lang="en-US" dirty="0" smtClean="0"/>
              <a:t>.</a:t>
            </a:r>
          </a:p>
          <a:p>
            <a:pPr marL="360000" lvl="2" indent="0">
              <a:buNone/>
            </a:pPr>
            <a:endParaRPr lang="en-US" dirty="0"/>
          </a:p>
          <a:p>
            <a:pPr marL="360000" lvl="2" indent="0">
              <a:buNone/>
            </a:pPr>
            <a:endParaRPr lang="en-US" dirty="0" smtClean="0"/>
          </a:p>
        </p:txBody>
      </p:sp>
    </p:spTree>
    <p:extLst>
      <p:ext uri="{BB962C8B-B14F-4D97-AF65-F5344CB8AC3E}">
        <p14:creationId xmlns:p14="http://schemas.microsoft.com/office/powerpoint/2010/main" val="23984416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Changes to Garbage Collection</a:t>
            </a:r>
          </a:p>
        </p:txBody>
      </p:sp>
      <p:sp>
        <p:nvSpPr>
          <p:cNvPr id="3" name="Content Placeholder 2"/>
          <p:cNvSpPr>
            <a:spLocks noGrp="1"/>
          </p:cNvSpPr>
          <p:nvPr>
            <p:ph sz="quarter" idx="10"/>
          </p:nvPr>
        </p:nvSpPr>
        <p:spPr/>
        <p:txBody>
          <a:bodyPr>
            <a:normAutofit/>
          </a:bodyPr>
          <a:lstStyle/>
          <a:p>
            <a:r>
              <a:rPr lang="en-US" dirty="0" smtClean="0"/>
              <a:t>Removed </a:t>
            </a:r>
            <a:r>
              <a:rPr lang="en-US" dirty="0"/>
              <a:t>Permanent </a:t>
            </a:r>
            <a:r>
              <a:rPr lang="en-US" dirty="0" smtClean="0"/>
              <a:t>Generation</a:t>
            </a:r>
          </a:p>
          <a:p>
            <a:pPr marL="180000" lvl="1" indent="0">
              <a:buNone/>
            </a:pPr>
            <a:r>
              <a:rPr lang="en-US" dirty="0" smtClean="0"/>
              <a:t>The permanent generation removed in JDK 8 causes a printed warning in related VM options. The following options should be removed from scripts:</a:t>
            </a:r>
            <a:endParaRPr lang="en-US" dirty="0"/>
          </a:p>
          <a:p>
            <a:pPr lvl="2">
              <a:buFont typeface="Wingdings" panose="05000000000000000000" pitchFamily="2" charset="2"/>
              <a:buChar char="§"/>
            </a:pPr>
            <a:r>
              <a:rPr lang="en-US" dirty="0" smtClean="0"/>
              <a:t>-</a:t>
            </a:r>
            <a:r>
              <a:rPr lang="en-US" dirty="0" err="1" smtClean="0"/>
              <a:t>XX:MaxPermSize</a:t>
            </a:r>
            <a:r>
              <a:rPr lang="en-US" dirty="0" smtClean="0"/>
              <a:t>=</a:t>
            </a:r>
            <a:r>
              <a:rPr lang="en-US" i="1" dirty="0" smtClean="0"/>
              <a:t>size</a:t>
            </a:r>
          </a:p>
          <a:p>
            <a:pPr lvl="2">
              <a:buFont typeface="Wingdings" panose="05000000000000000000" pitchFamily="2" charset="2"/>
              <a:buChar char="§"/>
            </a:pPr>
            <a:r>
              <a:rPr lang="en-US" dirty="0" smtClean="0"/>
              <a:t>-</a:t>
            </a:r>
            <a:r>
              <a:rPr lang="en-US" dirty="0" err="1" smtClean="0"/>
              <a:t>XX:PermSize</a:t>
            </a:r>
            <a:r>
              <a:rPr lang="en-US" dirty="0" smtClean="0"/>
              <a:t>=</a:t>
            </a:r>
            <a:r>
              <a:rPr lang="en-US" i="1" dirty="0" smtClean="0"/>
              <a:t>size</a:t>
            </a:r>
          </a:p>
          <a:p>
            <a:pPr marL="360000" lvl="2" indent="0">
              <a:buNone/>
            </a:pPr>
            <a:endParaRPr lang="en-US" sz="900" dirty="0" smtClean="0"/>
          </a:p>
          <a:p>
            <a:pPr marL="180000" lvl="1" indent="0">
              <a:buNone/>
            </a:pPr>
            <a:r>
              <a:rPr lang="en-US" altLang="en-US" dirty="0" smtClean="0"/>
              <a:t>The JDK 9 JVM would display a warning like below:</a:t>
            </a:r>
            <a:endParaRPr lang="en-US" sz="900" dirty="0"/>
          </a:p>
          <a:p>
            <a:pPr marL="579438" lvl="1" indent="-3175">
              <a:buNone/>
            </a:pPr>
            <a:r>
              <a:rPr lang="en-US" sz="1300" dirty="0" smtClean="0">
                <a:latin typeface="Courier" pitchFamily="49" charset="0"/>
                <a:ea typeface="Tahoma" panose="020B0604030504040204" pitchFamily="34" charset="0"/>
                <a:cs typeface="Tahoma" panose="020B0604030504040204" pitchFamily="34" charset="0"/>
              </a:rPr>
              <a:t>Java </a:t>
            </a:r>
            <a:r>
              <a:rPr lang="en-US" sz="1300" dirty="0" err="1" smtClean="0">
                <a:latin typeface="Courier" pitchFamily="49" charset="0"/>
                <a:ea typeface="Tahoma" panose="020B0604030504040204" pitchFamily="34" charset="0"/>
                <a:cs typeface="Tahoma" panose="020B0604030504040204" pitchFamily="34" charset="0"/>
              </a:rPr>
              <a:t>HotSpot</a:t>
            </a:r>
            <a:r>
              <a:rPr lang="en-US" sz="1300" dirty="0" smtClean="0">
                <a:latin typeface="Courier" pitchFamily="49" charset="0"/>
                <a:ea typeface="Tahoma" panose="020B0604030504040204" pitchFamily="34" charset="0"/>
                <a:cs typeface="Tahoma" panose="020B0604030504040204" pitchFamily="34" charset="0"/>
              </a:rPr>
              <a:t>(TM 64-Bit Server VM warning: Ignoring option </a:t>
            </a:r>
            <a:r>
              <a:rPr lang="en-US" sz="1300" dirty="0" err="1" smtClean="0">
                <a:latin typeface="Courier" pitchFamily="49" charset="0"/>
                <a:ea typeface="Tahoma" panose="020B0604030504040204" pitchFamily="34" charset="0"/>
                <a:cs typeface="Tahoma" panose="020B0604030504040204" pitchFamily="34" charset="0"/>
              </a:rPr>
              <a:t>MaxPermSize</a:t>
            </a:r>
            <a:r>
              <a:rPr lang="en-US" sz="1300" dirty="0" smtClean="0">
                <a:latin typeface="Courier" pitchFamily="49" charset="0"/>
                <a:ea typeface="Tahoma" panose="020B0604030504040204" pitchFamily="34" charset="0"/>
                <a:cs typeface="Tahoma" panose="020B0604030504040204" pitchFamily="34" charset="0"/>
              </a:rPr>
              <a:t>; support was removed in 8.0.</a:t>
            </a:r>
          </a:p>
          <a:p>
            <a:pPr marL="579438" lvl="1" indent="-3175">
              <a:buNone/>
            </a:pPr>
            <a:endParaRPr lang="en-US" altLang="en-US" sz="900" dirty="0" smtClean="0"/>
          </a:p>
          <a:p>
            <a:pPr marL="180000" lvl="1" indent="0">
              <a:buNone/>
            </a:pPr>
            <a:r>
              <a:rPr lang="en-US" altLang="en-US" dirty="0" smtClean="0"/>
              <a:t>Tools </a:t>
            </a:r>
            <a:r>
              <a:rPr lang="en-US" altLang="en-US" dirty="0"/>
              <a:t>that </a:t>
            </a:r>
            <a:r>
              <a:rPr lang="en-US" altLang="en-US" dirty="0" smtClean="0"/>
              <a:t>have knowledge of the permanent generation may have to be updated.</a:t>
            </a:r>
            <a:endParaRPr lang="en-US" dirty="0"/>
          </a:p>
          <a:p>
            <a:pPr marL="180000" lvl="1" indent="0">
              <a:buNone/>
            </a:pPr>
            <a:endParaRPr lang="en-US" sz="900" dirty="0" smtClean="0"/>
          </a:p>
          <a:p>
            <a:r>
              <a:rPr lang="en-US" dirty="0" smtClean="0"/>
              <a:t>Changes to GC Log Output</a:t>
            </a:r>
            <a:endParaRPr lang="en-US" dirty="0"/>
          </a:p>
          <a:p>
            <a:pPr marL="180000" lvl="1" indent="0">
              <a:buNone/>
            </a:pPr>
            <a:r>
              <a:rPr lang="en-US" altLang="en-US" dirty="0"/>
              <a:t>GC logging is re-implemented in a manner consistent with the current GC logging format; however, some differences exist between the new and old formats</a:t>
            </a:r>
            <a:r>
              <a:rPr lang="en-US" altLang="en-US" dirty="0" smtClean="0"/>
              <a:t>. GC logging uses the unified JVM logging framework.</a:t>
            </a:r>
          </a:p>
          <a:p>
            <a:pPr marL="180000" lvl="1" indent="0">
              <a:buNone/>
            </a:pPr>
            <a:endParaRPr lang="en-US" dirty="0" smtClean="0"/>
          </a:p>
        </p:txBody>
      </p:sp>
    </p:spTree>
    <p:extLst>
      <p:ext uri="{BB962C8B-B14F-4D97-AF65-F5344CB8AC3E}">
        <p14:creationId xmlns:p14="http://schemas.microsoft.com/office/powerpoint/2010/main" val="34750995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9388" y="2983517"/>
            <a:ext cx="8784000" cy="528794"/>
          </a:xfrm>
        </p:spPr>
        <p:txBody>
          <a:bodyPr/>
          <a:lstStyle/>
          <a:p>
            <a:r>
              <a:rPr lang="en-US" sz="3200" dirty="0" smtClean="0"/>
              <a:t>9. Removed Tools and Components </a:t>
            </a:r>
            <a:endParaRPr lang="en-US" sz="3200" dirty="0"/>
          </a:p>
        </p:txBody>
      </p:sp>
      <p:sp>
        <p:nvSpPr>
          <p:cNvPr id="7" name="Text Placeholder 6"/>
          <p:cNvSpPr>
            <a:spLocks noGrp="1"/>
          </p:cNvSpPr>
          <p:nvPr>
            <p:ph type="body" sz="quarter" idx="10"/>
          </p:nvPr>
        </p:nvSpPr>
        <p:spPr>
          <a:xfrm>
            <a:off x="179388" y="3852000"/>
            <a:ext cx="7200900" cy="400110"/>
          </a:xfrm>
        </p:spPr>
        <p:txBody>
          <a:bodyPr/>
          <a:lstStyle/>
          <a:p>
            <a:endParaRPr lang="en-US" dirty="0"/>
          </a:p>
        </p:txBody>
      </p:sp>
    </p:spTree>
    <p:extLst>
      <p:ext uri="{BB962C8B-B14F-4D97-AF65-F5344CB8AC3E}">
        <p14:creationId xmlns:p14="http://schemas.microsoft.com/office/powerpoint/2010/main" val="11722581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 Removed Tools and Components </a:t>
            </a:r>
          </a:p>
        </p:txBody>
      </p:sp>
      <p:sp>
        <p:nvSpPr>
          <p:cNvPr id="3" name="Content Placeholder 2"/>
          <p:cNvSpPr>
            <a:spLocks noGrp="1"/>
          </p:cNvSpPr>
          <p:nvPr>
            <p:ph sz="quarter" idx="10"/>
          </p:nvPr>
        </p:nvSpPr>
        <p:spPr/>
        <p:txBody>
          <a:bodyPr>
            <a:normAutofit/>
          </a:bodyPr>
          <a:lstStyle/>
          <a:p>
            <a:r>
              <a:rPr lang="en-US" dirty="0" smtClean="0"/>
              <a:t>The following items includes tools and components that are no longer bundled with JDK 9:</a:t>
            </a:r>
          </a:p>
          <a:p>
            <a:pPr lvl="1"/>
            <a:r>
              <a:rPr lang="en-US" dirty="0" smtClean="0"/>
              <a:t>Removed </a:t>
            </a:r>
            <a:r>
              <a:rPr lang="en-US" dirty="0" err="1" smtClean="0"/>
              <a:t>JavaDb</a:t>
            </a:r>
            <a:endParaRPr lang="en-US" dirty="0" smtClean="0"/>
          </a:p>
          <a:p>
            <a:pPr lvl="1"/>
            <a:r>
              <a:rPr lang="en-US" dirty="0" smtClean="0"/>
              <a:t>Removed JVM TI </a:t>
            </a:r>
            <a:r>
              <a:rPr lang="en-US" dirty="0" err="1" smtClean="0"/>
              <a:t>hprof</a:t>
            </a:r>
            <a:r>
              <a:rPr lang="en-US" dirty="0" smtClean="0"/>
              <a:t> Agent</a:t>
            </a:r>
          </a:p>
          <a:p>
            <a:pPr marL="360000" lvl="2" indent="0">
              <a:buNone/>
            </a:pPr>
            <a:r>
              <a:rPr lang="en-US" dirty="0"/>
              <a:t>The </a:t>
            </a:r>
            <a:r>
              <a:rPr lang="en-US" i="1" dirty="0" err="1"/>
              <a:t>hprof</a:t>
            </a:r>
            <a:r>
              <a:rPr lang="en-US" dirty="0"/>
              <a:t> agent was written as demonstration code for the JVM Tool Interface and not intended to be a production tool.</a:t>
            </a:r>
            <a:endParaRPr lang="en-US" dirty="0" smtClean="0"/>
          </a:p>
          <a:p>
            <a:pPr lvl="1"/>
            <a:r>
              <a:rPr lang="en-US" dirty="0" smtClean="0"/>
              <a:t>Removed </a:t>
            </a:r>
            <a:r>
              <a:rPr lang="en-US" i="1" dirty="0" err="1" smtClean="0"/>
              <a:t>jhat</a:t>
            </a:r>
            <a:r>
              <a:rPr lang="en-US" dirty="0" smtClean="0"/>
              <a:t> Tool</a:t>
            </a:r>
          </a:p>
          <a:p>
            <a:pPr marL="360000" lvl="2" indent="0">
              <a:buNone/>
            </a:pPr>
            <a:r>
              <a:rPr lang="en-US" dirty="0" smtClean="0"/>
              <a:t>The </a:t>
            </a:r>
            <a:r>
              <a:rPr lang="en-US" i="1" dirty="0" err="1" smtClean="0"/>
              <a:t>jhat</a:t>
            </a:r>
            <a:r>
              <a:rPr lang="en-US" dirty="0"/>
              <a:t> </a:t>
            </a:r>
            <a:r>
              <a:rPr lang="en-US" dirty="0" smtClean="0"/>
              <a:t>tool was an experimental and unsupported tool added in JDK 6. It is already out of date.</a:t>
            </a:r>
          </a:p>
          <a:p>
            <a:pPr lvl="1"/>
            <a:r>
              <a:rPr lang="en-US" dirty="0" smtClean="0"/>
              <a:t>Removed java-rmi.exe and java-</a:t>
            </a:r>
            <a:r>
              <a:rPr lang="en-US" dirty="0" err="1" smtClean="0"/>
              <a:t>rmi.cgi</a:t>
            </a:r>
            <a:r>
              <a:rPr lang="en-US" dirty="0" smtClean="0"/>
              <a:t> Launchers</a:t>
            </a:r>
          </a:p>
          <a:p>
            <a:pPr lvl="1"/>
            <a:r>
              <a:rPr lang="en-US" dirty="0" smtClean="0"/>
              <a:t>Removed support for the IIOP Transport from the </a:t>
            </a:r>
            <a:r>
              <a:rPr lang="en-US" dirty="0" err="1" smtClean="0"/>
              <a:t>RMIConnector</a:t>
            </a:r>
            <a:endParaRPr lang="en-US" dirty="0" smtClean="0"/>
          </a:p>
          <a:p>
            <a:pPr lvl="1"/>
            <a:r>
              <a:rPr lang="en-US" dirty="0" smtClean="0"/>
              <a:t>Dropped Windows 32-bit Client VM</a:t>
            </a:r>
          </a:p>
          <a:p>
            <a:pPr lvl="1"/>
            <a:r>
              <a:rPr lang="en-US" dirty="0" smtClean="0"/>
              <a:t>Removed Java </a:t>
            </a:r>
            <a:r>
              <a:rPr lang="en-US" dirty="0" err="1" smtClean="0"/>
              <a:t>VisualVM</a:t>
            </a:r>
            <a:endParaRPr lang="en-US" dirty="0" smtClean="0"/>
          </a:p>
          <a:p>
            <a:pPr lvl="1"/>
            <a:r>
              <a:rPr lang="en-US" dirty="0" smtClean="0"/>
              <a:t>Removed native2ascii Tool</a:t>
            </a:r>
          </a:p>
          <a:p>
            <a:pPr lvl="1"/>
            <a:endParaRPr lang="en-US" dirty="0" smtClean="0"/>
          </a:p>
        </p:txBody>
      </p:sp>
    </p:spTree>
    <p:extLst>
      <p:ext uri="{BB962C8B-B14F-4D97-AF65-F5344CB8AC3E}">
        <p14:creationId xmlns:p14="http://schemas.microsoft.com/office/powerpoint/2010/main" val="37529268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9388" y="2983517"/>
            <a:ext cx="8784000" cy="528794"/>
          </a:xfrm>
        </p:spPr>
        <p:txBody>
          <a:bodyPr/>
          <a:lstStyle/>
          <a:p>
            <a:r>
              <a:rPr lang="en-US" sz="3200" dirty="0" smtClean="0"/>
              <a:t>10. Removed </a:t>
            </a:r>
            <a:r>
              <a:rPr lang="en-US" sz="3200" dirty="0" err="1" smtClean="0"/>
              <a:t>macOS</a:t>
            </a:r>
            <a:r>
              <a:rPr lang="en-US" sz="3200" dirty="0" smtClean="0"/>
              <a:t>-Specific Features</a:t>
            </a:r>
            <a:endParaRPr lang="en-US" sz="3200" dirty="0"/>
          </a:p>
        </p:txBody>
      </p:sp>
      <p:sp>
        <p:nvSpPr>
          <p:cNvPr id="7" name="Text Placeholder 6"/>
          <p:cNvSpPr>
            <a:spLocks noGrp="1"/>
          </p:cNvSpPr>
          <p:nvPr>
            <p:ph type="body" sz="quarter" idx="10"/>
          </p:nvPr>
        </p:nvSpPr>
        <p:spPr>
          <a:xfrm>
            <a:off x="179388" y="3852000"/>
            <a:ext cx="7200900" cy="400110"/>
          </a:xfrm>
        </p:spPr>
        <p:txBody>
          <a:bodyPr/>
          <a:lstStyle/>
          <a:p>
            <a:endParaRPr lang="en-US" dirty="0"/>
          </a:p>
        </p:txBody>
      </p:sp>
    </p:spTree>
    <p:extLst>
      <p:ext uri="{BB962C8B-B14F-4D97-AF65-F5344CB8AC3E}">
        <p14:creationId xmlns:p14="http://schemas.microsoft.com/office/powerpoint/2010/main" val="10672138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Removed </a:t>
            </a:r>
            <a:r>
              <a:rPr lang="en-US" dirty="0" err="1" smtClean="0"/>
              <a:t>macOS</a:t>
            </a:r>
            <a:r>
              <a:rPr lang="en-US" dirty="0" smtClean="0"/>
              <a:t>-Specific Features</a:t>
            </a:r>
            <a:endParaRPr lang="en-US" dirty="0"/>
          </a:p>
        </p:txBody>
      </p:sp>
      <p:sp>
        <p:nvSpPr>
          <p:cNvPr id="3" name="Content Placeholder 2"/>
          <p:cNvSpPr>
            <a:spLocks noGrp="1"/>
          </p:cNvSpPr>
          <p:nvPr>
            <p:ph sz="quarter" idx="10"/>
          </p:nvPr>
        </p:nvSpPr>
        <p:spPr/>
        <p:txBody>
          <a:bodyPr>
            <a:normAutofit/>
          </a:bodyPr>
          <a:lstStyle/>
          <a:p>
            <a:r>
              <a:rPr lang="en-US" dirty="0" smtClean="0"/>
              <a:t>Platform-Specific Desktop Features</a:t>
            </a:r>
          </a:p>
          <a:p>
            <a:pPr marL="180000" lvl="1" indent="0">
              <a:buNone/>
            </a:pPr>
            <a:r>
              <a:rPr lang="en-US" dirty="0" smtClean="0"/>
              <a:t>The APIs for </a:t>
            </a:r>
            <a:r>
              <a:rPr lang="en-US" dirty="0" err="1" smtClean="0">
                <a:latin typeface="Courier" pitchFamily="49" charset="0"/>
              </a:rPr>
              <a:t>com.apple.eawt</a:t>
            </a:r>
            <a:r>
              <a:rPr lang="en-US" dirty="0" smtClean="0"/>
              <a:t> and </a:t>
            </a:r>
            <a:r>
              <a:rPr lang="en-US" dirty="0" err="1" smtClean="0">
                <a:latin typeface="Courier" pitchFamily="49" charset="0"/>
              </a:rPr>
              <a:t>apple.eio</a:t>
            </a:r>
            <a:r>
              <a:rPr lang="en-US" dirty="0" smtClean="0"/>
              <a:t> packages are encapsulated and cannot be compiled in JDK 9. However, they remain accessible at runtime so existing compiled in previous versions continues to run. Replacements for these APIs are found in the </a:t>
            </a:r>
            <a:r>
              <a:rPr lang="en-US" dirty="0" err="1" smtClean="0">
                <a:latin typeface="Courier" pitchFamily="49" charset="0"/>
              </a:rPr>
              <a:t>java.awt.Desktop</a:t>
            </a:r>
            <a:r>
              <a:rPr lang="en-US" dirty="0" smtClean="0"/>
              <a:t> class. </a:t>
            </a:r>
            <a:endParaRPr lang="en-US" dirty="0"/>
          </a:p>
          <a:p>
            <a:pPr marL="180000" lvl="1" indent="0">
              <a:buNone/>
            </a:pPr>
            <a:endParaRPr lang="en-US" sz="900" dirty="0" smtClean="0"/>
          </a:p>
          <a:p>
            <a:pPr marL="180000" lvl="1" indent="0">
              <a:buNone/>
            </a:pPr>
            <a:r>
              <a:rPr lang="en-US" dirty="0" smtClean="0"/>
              <a:t>Libraries and applications using internal classes in the </a:t>
            </a:r>
            <a:r>
              <a:rPr lang="en-US" dirty="0" smtClean="0">
                <a:latin typeface="Courier" pitchFamily="49" charset="0"/>
              </a:rPr>
              <a:t>apple</a:t>
            </a:r>
            <a:r>
              <a:rPr lang="en-US" dirty="0" smtClean="0"/>
              <a:t> and </a:t>
            </a:r>
            <a:r>
              <a:rPr lang="en-US" dirty="0" err="1" smtClean="0">
                <a:latin typeface="Courier" pitchFamily="49" charset="0"/>
              </a:rPr>
              <a:t>com.apple</a:t>
            </a:r>
            <a:r>
              <a:rPr lang="en-US" dirty="0" smtClean="0"/>
              <a:t> will eventually need to migrate to the new API. The </a:t>
            </a:r>
            <a:r>
              <a:rPr lang="en-US" dirty="0" err="1" smtClean="0">
                <a:latin typeface="Courier" pitchFamily="49" charset="0"/>
              </a:rPr>
              <a:t>com.apple.concurrent</a:t>
            </a:r>
            <a:r>
              <a:rPr lang="en-US" dirty="0" smtClean="0"/>
              <a:t> and </a:t>
            </a:r>
            <a:r>
              <a:rPr lang="en-US" dirty="0" err="1" smtClean="0">
                <a:latin typeface="Courier" pitchFamily="49" charset="0"/>
              </a:rPr>
              <a:t>apple.applescript</a:t>
            </a:r>
            <a:r>
              <a:rPr lang="en-US" dirty="0" smtClean="0"/>
              <a:t> packages are removed without replacements.</a:t>
            </a:r>
          </a:p>
          <a:p>
            <a:pPr marL="180000" lvl="1" indent="0">
              <a:buNone/>
            </a:pPr>
            <a:endParaRPr lang="en-US" dirty="0" smtClean="0"/>
          </a:p>
          <a:p>
            <a:r>
              <a:rPr lang="en-US" dirty="0" smtClean="0"/>
              <a:t>Removed AppleScript engine</a:t>
            </a:r>
          </a:p>
          <a:p>
            <a:pPr marL="180000" lvl="1" indent="0">
              <a:buNone/>
            </a:pPr>
            <a:r>
              <a:rPr lang="en-US" altLang="en-US" dirty="0"/>
              <a:t>The AppleScript engine implementing </a:t>
            </a:r>
            <a:r>
              <a:rPr lang="en-US" altLang="en-US" dirty="0">
                <a:latin typeface="Courier" pitchFamily="49" charset="0"/>
              </a:rPr>
              <a:t>javax.script</a:t>
            </a:r>
            <a:r>
              <a:rPr lang="en-US" altLang="en-US" dirty="0"/>
              <a:t> engine API has been </a:t>
            </a:r>
            <a:r>
              <a:rPr lang="en-US" altLang="en-US" b="1" dirty="0"/>
              <a:t>removed without replacement</a:t>
            </a:r>
            <a:r>
              <a:rPr lang="en-US" altLang="en-US" dirty="0" smtClean="0"/>
              <a:t>. This engine has worked inconsistently. Its functionality only worked by accident when installing JDK 7 or JDK 8 on systems that had Apple’s version of </a:t>
            </a:r>
            <a:r>
              <a:rPr lang="en-US" altLang="en-US" dirty="0" smtClean="0">
                <a:latin typeface="Courier" pitchFamily="49" charset="0"/>
              </a:rPr>
              <a:t>AppleScriptEngine.jar</a:t>
            </a:r>
            <a:r>
              <a:rPr lang="en-US" altLang="en-US" dirty="0" smtClean="0"/>
              <a:t> already on the system.</a:t>
            </a:r>
            <a:endParaRPr lang="en-US" dirty="0" smtClean="0"/>
          </a:p>
        </p:txBody>
      </p:sp>
    </p:spTree>
    <p:extLst>
      <p:ext uri="{BB962C8B-B14F-4D97-AF65-F5344CB8AC3E}">
        <p14:creationId xmlns:p14="http://schemas.microsoft.com/office/powerpoint/2010/main" val="20212005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9388" y="2983517"/>
            <a:ext cx="8784000" cy="528794"/>
          </a:xfrm>
        </p:spPr>
        <p:txBody>
          <a:bodyPr/>
          <a:lstStyle/>
          <a:p>
            <a:r>
              <a:rPr lang="en-US" sz="3200" dirty="0" smtClean="0"/>
              <a:t>11. Migration Procedure</a:t>
            </a:r>
            <a:endParaRPr lang="en-US" sz="3200" dirty="0"/>
          </a:p>
        </p:txBody>
      </p:sp>
      <p:sp>
        <p:nvSpPr>
          <p:cNvPr id="7" name="Text Placeholder 6"/>
          <p:cNvSpPr>
            <a:spLocks noGrp="1"/>
          </p:cNvSpPr>
          <p:nvPr>
            <p:ph type="body" sz="quarter" idx="10"/>
          </p:nvPr>
        </p:nvSpPr>
        <p:spPr>
          <a:xfrm>
            <a:off x="179388" y="3852000"/>
            <a:ext cx="7200900" cy="400110"/>
          </a:xfrm>
        </p:spPr>
        <p:txBody>
          <a:bodyPr/>
          <a:lstStyle/>
          <a:p>
            <a:endParaRPr lang="en-US" dirty="0"/>
          </a:p>
        </p:txBody>
      </p:sp>
    </p:spTree>
    <p:extLst>
      <p:ext uri="{BB962C8B-B14F-4D97-AF65-F5344CB8AC3E}">
        <p14:creationId xmlns:p14="http://schemas.microsoft.com/office/powerpoint/2010/main" val="37354660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Migration Procedure</a:t>
            </a:r>
            <a:endParaRPr lang="en-US" dirty="0"/>
          </a:p>
        </p:txBody>
      </p:sp>
      <p:sp>
        <p:nvSpPr>
          <p:cNvPr id="3" name="Content Placeholder 2"/>
          <p:cNvSpPr>
            <a:spLocks noGrp="1"/>
          </p:cNvSpPr>
          <p:nvPr>
            <p:ph sz="quarter" idx="10"/>
          </p:nvPr>
        </p:nvSpPr>
        <p:spPr/>
        <p:txBody>
          <a:bodyPr>
            <a:normAutofit/>
          </a:bodyPr>
          <a:lstStyle/>
          <a:p>
            <a:pPr marL="0" indent="0">
              <a:buNone/>
            </a:pPr>
            <a:r>
              <a:rPr lang="en-US" sz="1600" dirty="0" smtClean="0"/>
              <a:t>The attached files contains setup and code examples intended for migration.</a:t>
            </a:r>
          </a:p>
          <a:p>
            <a:pPr marL="0" indent="0">
              <a:buNone/>
            </a:pPr>
            <a:r>
              <a:rPr lang="en-US" sz="1600" dirty="0" smtClean="0"/>
              <a:t>The IDE used in the procedure is Eclipse Oxygen.</a:t>
            </a:r>
          </a:p>
          <a:p>
            <a:pPr marL="0" indent="0">
              <a:buNone/>
            </a:pPr>
            <a:endParaRPr lang="en-US" sz="1400" b="0" dirty="0">
              <a:latin typeface="+mn-ea"/>
            </a:endParaRPr>
          </a:p>
          <a:p>
            <a:pPr marL="1144588" lvl="4" indent="0">
              <a:buNone/>
            </a:pPr>
            <a:endParaRPr lang="en-US" dirty="0" smtClean="0"/>
          </a:p>
        </p:txBody>
      </p:sp>
      <p:graphicFrame>
        <p:nvGraphicFramePr>
          <p:cNvPr id="5" name="Object 4"/>
          <p:cNvGraphicFramePr>
            <a:graphicFrameLocks noChangeAspect="1"/>
          </p:cNvGraphicFramePr>
          <p:nvPr>
            <p:extLst>
              <p:ext uri="{D42A27DB-BD31-4B8C-83A1-F6EECF244321}">
                <p14:modId xmlns:p14="http://schemas.microsoft.com/office/powerpoint/2010/main" val="3976968201"/>
              </p:ext>
            </p:extLst>
          </p:nvPr>
        </p:nvGraphicFramePr>
        <p:xfrm>
          <a:off x="2735941" y="1736953"/>
          <a:ext cx="1400629" cy="1181781"/>
        </p:xfrm>
        <a:graphic>
          <a:graphicData uri="http://schemas.openxmlformats.org/presentationml/2006/ole">
            <mc:AlternateContent xmlns:mc="http://schemas.openxmlformats.org/markup-compatibility/2006">
              <mc:Choice xmlns:v="urn:schemas-microsoft-com:vml" Requires="v">
                <p:oleObj spid="_x0000_s1103"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2735941" y="1736953"/>
                        <a:ext cx="1400629" cy="1181781"/>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164486902"/>
              </p:ext>
            </p:extLst>
          </p:nvPr>
        </p:nvGraphicFramePr>
        <p:xfrm>
          <a:off x="5009846" y="1736953"/>
          <a:ext cx="1291770" cy="1089930"/>
        </p:xfrm>
        <a:graphic>
          <a:graphicData uri="http://schemas.openxmlformats.org/presentationml/2006/ole">
            <mc:AlternateContent xmlns:mc="http://schemas.openxmlformats.org/markup-compatibility/2006">
              <mc:Choice xmlns:v="urn:schemas-microsoft-com:vml" Requires="v">
                <p:oleObj spid="_x0000_s1104" name="Worksheet" showAsIcon="1" r:id="rId5" imgW="914400" imgH="771480" progId="Excel.Sheet.12">
                  <p:embed/>
                </p:oleObj>
              </mc:Choice>
              <mc:Fallback>
                <p:oleObj name="Worksheet" showAsIcon="1" r:id="rId5" imgW="914400" imgH="771480" progId="Excel.Sheet.12">
                  <p:embed/>
                  <p:pic>
                    <p:nvPicPr>
                      <p:cNvPr id="0" name=""/>
                      <p:cNvPicPr/>
                      <p:nvPr/>
                    </p:nvPicPr>
                    <p:blipFill>
                      <a:blip r:embed="rId6"/>
                      <a:stretch>
                        <a:fillRect/>
                      </a:stretch>
                    </p:blipFill>
                    <p:spPr>
                      <a:xfrm>
                        <a:off x="5009846" y="1736953"/>
                        <a:ext cx="1291770" cy="1089930"/>
                      </a:xfrm>
                      <a:prstGeom prst="rect">
                        <a:avLst/>
                      </a:prstGeom>
                    </p:spPr>
                  </p:pic>
                </p:oleObj>
              </mc:Fallback>
            </mc:AlternateContent>
          </a:graphicData>
        </a:graphic>
      </p:graphicFrame>
    </p:spTree>
    <p:extLst>
      <p:ext uri="{BB962C8B-B14F-4D97-AF65-F5344CB8AC3E}">
        <p14:creationId xmlns:p14="http://schemas.microsoft.com/office/powerpoint/2010/main" val="2605883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9388" y="2983517"/>
            <a:ext cx="8784000" cy="528794"/>
          </a:xfrm>
        </p:spPr>
        <p:txBody>
          <a:bodyPr/>
          <a:lstStyle/>
          <a:p>
            <a:r>
              <a:rPr lang="en-US" sz="3200" dirty="0" smtClean="0"/>
              <a:t>1. Prepare for Migration</a:t>
            </a:r>
            <a:endParaRPr lang="en-US" sz="3200" dirty="0"/>
          </a:p>
        </p:txBody>
      </p:sp>
      <p:sp>
        <p:nvSpPr>
          <p:cNvPr id="7" name="Text Placeholder 6"/>
          <p:cNvSpPr>
            <a:spLocks noGrp="1"/>
          </p:cNvSpPr>
          <p:nvPr>
            <p:ph type="body" sz="quarter" idx="10"/>
          </p:nvPr>
        </p:nvSpPr>
        <p:spPr>
          <a:xfrm>
            <a:off x="179388" y="3852000"/>
            <a:ext cx="7200900" cy="400110"/>
          </a:xfrm>
        </p:spPr>
        <p:txBody>
          <a:bodyPr/>
          <a:lstStyle/>
          <a:p>
            <a:endParaRPr lang="en-US" dirty="0"/>
          </a:p>
        </p:txBody>
      </p:sp>
    </p:spTree>
    <p:extLst>
      <p:ext uri="{BB962C8B-B14F-4D97-AF65-F5344CB8AC3E}">
        <p14:creationId xmlns:p14="http://schemas.microsoft.com/office/powerpoint/2010/main" val="41616398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9388" y="2983517"/>
            <a:ext cx="8784000" cy="528794"/>
          </a:xfrm>
        </p:spPr>
        <p:txBody>
          <a:bodyPr/>
          <a:lstStyle/>
          <a:p>
            <a:r>
              <a:rPr lang="en-US" sz="3200" dirty="0" smtClean="0"/>
              <a:t>12. Reference</a:t>
            </a:r>
            <a:endParaRPr lang="en-US" sz="3200" dirty="0"/>
          </a:p>
        </p:txBody>
      </p:sp>
      <p:sp>
        <p:nvSpPr>
          <p:cNvPr id="7" name="Text Placeholder 6"/>
          <p:cNvSpPr>
            <a:spLocks noGrp="1"/>
          </p:cNvSpPr>
          <p:nvPr>
            <p:ph type="body" sz="quarter" idx="10"/>
          </p:nvPr>
        </p:nvSpPr>
        <p:spPr>
          <a:xfrm>
            <a:off x="179388" y="3852000"/>
            <a:ext cx="7200900" cy="400110"/>
          </a:xfrm>
        </p:spPr>
        <p:txBody>
          <a:bodyPr/>
          <a:lstStyle/>
          <a:p>
            <a:endParaRPr lang="en-US" dirty="0"/>
          </a:p>
        </p:txBody>
      </p:sp>
    </p:spTree>
    <p:extLst>
      <p:ext uri="{BB962C8B-B14F-4D97-AF65-F5344CB8AC3E}">
        <p14:creationId xmlns:p14="http://schemas.microsoft.com/office/powerpoint/2010/main" val="27295261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Reference</a:t>
            </a:r>
          </a:p>
        </p:txBody>
      </p:sp>
      <p:sp>
        <p:nvSpPr>
          <p:cNvPr id="3" name="Content Placeholder 2"/>
          <p:cNvSpPr>
            <a:spLocks noGrp="1"/>
          </p:cNvSpPr>
          <p:nvPr>
            <p:ph sz="quarter" idx="10"/>
          </p:nvPr>
        </p:nvSpPr>
        <p:spPr/>
        <p:txBody>
          <a:bodyPr>
            <a:normAutofit/>
          </a:bodyPr>
          <a:lstStyle/>
          <a:p>
            <a:r>
              <a:rPr lang="en-US" sz="1800" dirty="0">
                <a:hlinkClick r:id="rId2"/>
              </a:rPr>
              <a:t>https://</a:t>
            </a:r>
            <a:r>
              <a:rPr lang="en-US" sz="1800" dirty="0" smtClean="0">
                <a:hlinkClick r:id="rId2"/>
              </a:rPr>
              <a:t>docs.oracle.com/javase/9/migrate/toc.htm</a:t>
            </a:r>
            <a:endParaRPr lang="en-US" sz="1800" dirty="0" smtClean="0"/>
          </a:p>
          <a:p>
            <a:endParaRPr lang="en-US" sz="1800" dirty="0"/>
          </a:p>
          <a:p>
            <a:pPr marL="0" indent="0">
              <a:buNone/>
            </a:pPr>
            <a:endParaRPr lang="en-US" sz="1400" b="0" dirty="0">
              <a:latin typeface="+mn-ea"/>
            </a:endParaRPr>
          </a:p>
          <a:p>
            <a:pPr marL="1144588" lvl="4" indent="0">
              <a:buNone/>
            </a:pPr>
            <a:endParaRPr lang="en-US" dirty="0" smtClean="0"/>
          </a:p>
        </p:txBody>
      </p:sp>
    </p:spTree>
    <p:extLst>
      <p:ext uri="{BB962C8B-B14F-4D97-AF65-F5344CB8AC3E}">
        <p14:creationId xmlns:p14="http://schemas.microsoft.com/office/powerpoint/2010/main" val="22005482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Revision History</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687045573"/>
              </p:ext>
            </p:extLst>
          </p:nvPr>
        </p:nvGraphicFramePr>
        <p:xfrm>
          <a:off x="179389" y="836613"/>
          <a:ext cx="8784125" cy="5704840"/>
        </p:xfrm>
        <a:graphic>
          <a:graphicData uri="http://schemas.openxmlformats.org/drawingml/2006/table">
            <a:tbl>
              <a:tblPr firstRow="1" bandRow="1">
                <a:tableStyleId>{93296810-A885-4BE3-A3E7-6D5BEEA58F35}</a:tableStyleId>
              </a:tblPr>
              <a:tblGrid>
                <a:gridCol w="907539"/>
                <a:gridCol w="1155940"/>
                <a:gridCol w="1397479"/>
                <a:gridCol w="1174623"/>
                <a:gridCol w="4148544"/>
              </a:tblGrid>
              <a:tr h="370840">
                <a:tc>
                  <a:txBody>
                    <a:bodyPr/>
                    <a:lstStyle/>
                    <a:p>
                      <a:pPr algn="ctr"/>
                      <a:r>
                        <a:rPr lang="en-US" sz="1400" b="1" dirty="0" smtClean="0"/>
                        <a:t>Version</a:t>
                      </a:r>
                    </a:p>
                    <a:p>
                      <a:pPr algn="ctr"/>
                      <a:r>
                        <a:rPr lang="en-US" sz="1400" b="1" dirty="0" smtClean="0"/>
                        <a:t>Number</a:t>
                      </a:r>
                      <a:endParaRPr lang="en-US" sz="1400" b="1" dirty="0"/>
                    </a:p>
                  </a:txBody>
                  <a:tcPr marL="45720" marR="45720" anchor="ctr"/>
                </a:tc>
                <a:tc>
                  <a:txBody>
                    <a:bodyPr/>
                    <a:lstStyle/>
                    <a:p>
                      <a:pPr algn="ctr"/>
                      <a:r>
                        <a:rPr lang="en-US" sz="1400" dirty="0" smtClean="0"/>
                        <a:t>Date</a:t>
                      </a:r>
                      <a:endParaRPr lang="en-US" sz="1400" b="0" dirty="0"/>
                    </a:p>
                  </a:txBody>
                  <a:tcPr marL="45720" marR="45720" anchor="ctr"/>
                </a:tc>
                <a:tc>
                  <a:txBody>
                    <a:bodyPr/>
                    <a:lstStyle/>
                    <a:p>
                      <a:pPr algn="ctr"/>
                      <a:r>
                        <a:rPr lang="en-US" sz="1400" dirty="0" smtClean="0"/>
                        <a:t>Author</a:t>
                      </a:r>
                      <a:endParaRPr lang="en-US" sz="1400" b="0" dirty="0"/>
                    </a:p>
                  </a:txBody>
                  <a:tcPr marL="45720" marR="45720" anchor="ctr"/>
                </a:tc>
                <a:tc>
                  <a:txBody>
                    <a:bodyPr/>
                    <a:lstStyle/>
                    <a:p>
                      <a:pPr algn="ctr"/>
                      <a:r>
                        <a:rPr lang="en-US" sz="1400" dirty="0" smtClean="0"/>
                        <a:t>Reviewer</a:t>
                      </a:r>
                      <a:endParaRPr lang="en-US" sz="1400" b="0" dirty="0"/>
                    </a:p>
                  </a:txBody>
                  <a:tcPr marL="45720" marR="45720" anchor="ctr"/>
                </a:tc>
                <a:tc>
                  <a:txBody>
                    <a:bodyPr/>
                    <a:lstStyle/>
                    <a:p>
                      <a:pPr algn="ctr"/>
                      <a:r>
                        <a:rPr lang="en-US" sz="1400" dirty="0" smtClean="0"/>
                        <a:t>Description</a:t>
                      </a:r>
                      <a:endParaRPr lang="en-US" sz="1400" b="0" dirty="0"/>
                    </a:p>
                  </a:txBody>
                  <a:tcPr marL="45720" marR="45720" anchor="ctr"/>
                </a:tc>
              </a:tr>
              <a:tr h="370840">
                <a:tc>
                  <a:txBody>
                    <a:bodyPr/>
                    <a:lstStyle/>
                    <a:p>
                      <a:pPr algn="ctr"/>
                      <a:r>
                        <a:rPr lang="en-US" sz="1400" dirty="0" smtClean="0"/>
                        <a:t>00.01</a:t>
                      </a:r>
                      <a:endParaRPr lang="en-US" sz="1400" b="0" dirty="0"/>
                    </a:p>
                  </a:txBody>
                  <a:tcPr marL="45720" marR="45720" anchor="ctr"/>
                </a:tc>
                <a:tc>
                  <a:txBody>
                    <a:bodyPr/>
                    <a:lstStyle/>
                    <a:p>
                      <a:pPr algn="ctr"/>
                      <a:r>
                        <a:rPr lang="en-US" sz="1400" dirty="0" smtClean="0"/>
                        <a:t>2017/11/16</a:t>
                      </a:r>
                      <a:endParaRPr lang="en-US" sz="1400" b="0" dirty="0"/>
                    </a:p>
                  </a:txBody>
                  <a:tcPr marL="45720" marR="45720" anchor="ctr"/>
                </a:tc>
                <a:tc>
                  <a:txBody>
                    <a:bodyPr/>
                    <a:lstStyle/>
                    <a:p>
                      <a:pPr algn="ctr"/>
                      <a:r>
                        <a:rPr lang="en-US" sz="1400" dirty="0" smtClean="0"/>
                        <a:t>NSP-</a:t>
                      </a:r>
                      <a:r>
                        <a:rPr lang="en-US" sz="1400" dirty="0" err="1" smtClean="0"/>
                        <a:t>arriesgado.ap</a:t>
                      </a:r>
                      <a:endParaRPr lang="en-US" sz="1400" b="0" dirty="0"/>
                    </a:p>
                  </a:txBody>
                  <a:tcPr marL="45720" marR="45720" anchor="ctr"/>
                </a:tc>
                <a:tc>
                  <a:txBody>
                    <a:bodyPr/>
                    <a:lstStyle/>
                    <a:p>
                      <a:pPr algn="ctr"/>
                      <a:endParaRPr lang="en-US" sz="1400" b="0" dirty="0"/>
                    </a:p>
                  </a:txBody>
                  <a:tcPr marL="45720" marR="45720" anchor="ctr"/>
                </a:tc>
                <a:tc>
                  <a:txBody>
                    <a:bodyPr/>
                    <a:lstStyle/>
                    <a:p>
                      <a:pPr algn="l"/>
                      <a:r>
                        <a:rPr lang="en-US" sz="1400" dirty="0" smtClean="0"/>
                        <a:t>Initial Creation</a:t>
                      </a:r>
                      <a:endParaRPr lang="en-US" sz="1400" b="0" dirty="0"/>
                    </a:p>
                  </a:txBody>
                  <a:tcPr marL="45720" marR="45720" anchor="ctr"/>
                </a:tc>
              </a:tr>
              <a:tr h="370840">
                <a:tc>
                  <a:txBody>
                    <a:bodyPr/>
                    <a:lstStyle/>
                    <a:p>
                      <a:pPr algn="ctr"/>
                      <a:r>
                        <a:rPr lang="en-US" sz="1400" b="0" dirty="0" smtClean="0"/>
                        <a:t>00.02</a:t>
                      </a:r>
                      <a:endParaRPr lang="en-US" sz="1400" b="0" dirty="0"/>
                    </a:p>
                  </a:txBody>
                  <a:tcPr marL="45720" marR="45720" anchor="ctr"/>
                </a:tc>
                <a:tc>
                  <a:txBody>
                    <a:bodyPr/>
                    <a:lstStyle/>
                    <a:p>
                      <a:pPr algn="ctr"/>
                      <a:r>
                        <a:rPr lang="en-US" sz="1400" b="0" dirty="0" smtClean="0"/>
                        <a:t>2017/11/21</a:t>
                      </a:r>
                      <a:endParaRPr lang="en-US" sz="1400" b="0" dirty="0"/>
                    </a:p>
                  </a:txBody>
                  <a:tcPr marL="45720" marR="4572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NSP-</a:t>
                      </a:r>
                      <a:r>
                        <a:rPr lang="en-US" sz="1400" dirty="0" err="1" smtClean="0"/>
                        <a:t>arriesgado.ap</a:t>
                      </a:r>
                      <a:endParaRPr lang="en-US" sz="1400" b="0" dirty="0" smtClean="0"/>
                    </a:p>
                  </a:txBody>
                  <a:tcPr marL="45720" marR="45720" anchor="ctr"/>
                </a:tc>
                <a:tc>
                  <a:txBody>
                    <a:bodyPr/>
                    <a:lstStyle/>
                    <a:p>
                      <a:pPr algn="l"/>
                      <a:endParaRPr lang="en-US" sz="1400" b="0" dirty="0"/>
                    </a:p>
                  </a:txBody>
                  <a:tcPr marL="45720" marR="45720" anchor="ctr"/>
                </a:tc>
                <a:tc>
                  <a:txBody>
                    <a:bodyPr/>
                    <a:lstStyle/>
                    <a:p>
                      <a:pPr algn="l"/>
                      <a:r>
                        <a:rPr lang="en-US" sz="1400" b="0" dirty="0" smtClean="0"/>
                        <a:t>Added code</a:t>
                      </a:r>
                      <a:r>
                        <a:rPr lang="en-US" sz="1400" b="0" baseline="0" dirty="0" smtClean="0"/>
                        <a:t> examples that need to be migrated</a:t>
                      </a:r>
                      <a:endParaRPr lang="en-US" sz="1400" b="0" dirty="0"/>
                    </a:p>
                  </a:txBody>
                  <a:tcPr marL="45720" marR="45720" anchor="ctr"/>
                </a:tc>
              </a:tr>
              <a:tr h="370840">
                <a:tc>
                  <a:txBody>
                    <a:bodyPr/>
                    <a:lstStyle/>
                    <a:p>
                      <a:pPr algn="ctr"/>
                      <a:r>
                        <a:rPr lang="en-US" sz="1400" b="0" dirty="0" smtClean="0"/>
                        <a:t>00.03</a:t>
                      </a:r>
                      <a:endParaRPr lang="en-US" sz="1400" b="0" dirty="0"/>
                    </a:p>
                  </a:txBody>
                  <a:tcPr marL="45720" marR="4572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smtClean="0"/>
                        <a:t>2017/11/29</a:t>
                      </a:r>
                    </a:p>
                  </a:txBody>
                  <a:tcPr marL="45720" marR="4572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NSP-</a:t>
                      </a:r>
                      <a:r>
                        <a:rPr lang="en-US" sz="1400" dirty="0" err="1" smtClean="0"/>
                        <a:t>arriesgado.ap</a:t>
                      </a:r>
                      <a:endParaRPr lang="en-US" sz="1400" b="0" dirty="0" smtClean="0"/>
                    </a:p>
                  </a:txBody>
                  <a:tcPr marL="45720" marR="45720" anchor="ctr"/>
                </a:tc>
                <a:tc>
                  <a:txBody>
                    <a:bodyPr/>
                    <a:lstStyle/>
                    <a:p>
                      <a:pPr algn="l"/>
                      <a:endParaRPr lang="en-US" sz="1400" b="0" dirty="0"/>
                    </a:p>
                  </a:txBody>
                  <a:tcPr marL="45720" marR="45720" anchor="ctr"/>
                </a:tc>
                <a:tc>
                  <a:txBody>
                    <a:bodyPr/>
                    <a:lstStyle/>
                    <a:p>
                      <a:pPr algn="l"/>
                      <a:r>
                        <a:rPr lang="en-US" sz="1400" b="0" dirty="0" smtClean="0"/>
                        <a:t>Removed</a:t>
                      </a:r>
                      <a:r>
                        <a:rPr lang="en-US" sz="1400" b="0" baseline="0" dirty="0" smtClean="0"/>
                        <a:t> code examples and attached migration procedure file.</a:t>
                      </a:r>
                      <a:endParaRPr lang="en-US" sz="1400" b="0" dirty="0"/>
                    </a:p>
                  </a:txBody>
                  <a:tcPr marL="45720" marR="45720" anchor="ctr"/>
                </a:tc>
              </a:tr>
              <a:tr h="370840">
                <a:tc>
                  <a:txBody>
                    <a:bodyPr/>
                    <a:lstStyle/>
                    <a:p>
                      <a:pPr algn="ctr"/>
                      <a:r>
                        <a:rPr lang="en-US" sz="1400" b="0" dirty="0" smtClean="0"/>
                        <a:t>00.04</a:t>
                      </a:r>
                      <a:endParaRPr lang="en-US" sz="1400" b="0" dirty="0"/>
                    </a:p>
                  </a:txBody>
                  <a:tcPr marL="45720" marR="45720" anchor="ctr"/>
                </a:tc>
                <a:tc>
                  <a:txBody>
                    <a:bodyPr/>
                    <a:lstStyle/>
                    <a:p>
                      <a:pPr algn="ctr"/>
                      <a:r>
                        <a:rPr lang="en-US" sz="1400" b="0" dirty="0" smtClean="0"/>
                        <a:t>2017/12/01</a:t>
                      </a:r>
                      <a:endParaRPr lang="en-US" sz="1400" b="0" dirty="0"/>
                    </a:p>
                  </a:txBody>
                  <a:tcPr marL="45720" marR="45720" anchor="ctr"/>
                </a:tc>
                <a:tc>
                  <a:txBody>
                    <a:bodyPr/>
                    <a:lstStyle/>
                    <a:p>
                      <a:pPr algn="ctr"/>
                      <a:r>
                        <a:rPr lang="en-US" sz="1400" dirty="0" smtClean="0"/>
                        <a:t>NSP-</a:t>
                      </a:r>
                      <a:r>
                        <a:rPr lang="en-US" sz="1400" dirty="0" err="1" smtClean="0"/>
                        <a:t>arriesgado.ap</a:t>
                      </a:r>
                      <a:endParaRPr lang="en-US" sz="1400" b="0" dirty="0"/>
                    </a:p>
                  </a:txBody>
                  <a:tcPr marL="45720" marR="45720" anchor="ctr"/>
                </a:tc>
                <a:tc>
                  <a:txBody>
                    <a:bodyPr/>
                    <a:lstStyle/>
                    <a:p>
                      <a:pPr algn="l"/>
                      <a:endParaRPr lang="en-US" sz="1400" b="0" dirty="0"/>
                    </a:p>
                  </a:txBody>
                  <a:tcPr marL="45720" marR="45720" anchor="ctr"/>
                </a:tc>
                <a:tc>
                  <a:txBody>
                    <a:bodyPr/>
                    <a:lstStyle/>
                    <a:p>
                      <a:pPr algn="l"/>
                      <a:r>
                        <a:rPr lang="en-US" sz="1400" b="0" dirty="0" smtClean="0"/>
                        <a:t>Updated attached procedure file.</a:t>
                      </a:r>
                      <a:endParaRPr lang="en-US" sz="1400" b="0" dirty="0"/>
                    </a:p>
                  </a:txBody>
                  <a:tcPr marL="45720" marR="45720" anchor="ct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smtClean="0"/>
                        <a:t>00.05</a:t>
                      </a:r>
                    </a:p>
                  </a:txBody>
                  <a:tcPr marL="45720" marR="45720" anchor="ctr"/>
                </a:tc>
                <a:tc>
                  <a:txBody>
                    <a:bodyPr/>
                    <a:lstStyle/>
                    <a:p>
                      <a:pPr algn="ctr"/>
                      <a:r>
                        <a:rPr lang="en-US" sz="1400" b="0" dirty="0" smtClean="0"/>
                        <a:t>2017/12/14</a:t>
                      </a:r>
                      <a:endParaRPr lang="en-US" sz="1400" b="0" dirty="0"/>
                    </a:p>
                  </a:txBody>
                  <a:tcPr marL="45720" marR="45720" anchor="ctr"/>
                </a:tc>
                <a:tc>
                  <a:txBody>
                    <a:bodyPr/>
                    <a:lstStyle/>
                    <a:p>
                      <a:pPr algn="ctr"/>
                      <a:r>
                        <a:rPr lang="en-US" sz="1400" dirty="0" smtClean="0"/>
                        <a:t>NSP-</a:t>
                      </a:r>
                      <a:r>
                        <a:rPr lang="en-US" sz="1400" dirty="0" err="1" smtClean="0"/>
                        <a:t>arriesgado.ap</a:t>
                      </a:r>
                      <a:endParaRPr lang="en-US" sz="1400" b="0" dirty="0"/>
                    </a:p>
                  </a:txBody>
                  <a:tcPr marL="45720" marR="45720" anchor="ctr"/>
                </a:tc>
                <a:tc>
                  <a:txBody>
                    <a:bodyPr/>
                    <a:lstStyle/>
                    <a:p>
                      <a:pPr algn="l"/>
                      <a:endParaRPr lang="en-US" sz="1400" b="0" dirty="0"/>
                    </a:p>
                  </a:txBody>
                  <a:tcPr marL="45720" marR="45720" anchor="ctr"/>
                </a:tc>
                <a:tc>
                  <a:txBody>
                    <a:bodyPr/>
                    <a:lstStyle/>
                    <a:p>
                      <a:pPr algn="l"/>
                      <a:r>
                        <a:rPr lang="en-US" sz="1400" b="0" dirty="0" smtClean="0"/>
                        <a:t>Added file</a:t>
                      </a:r>
                      <a:r>
                        <a:rPr lang="en-US" sz="1400" b="0" baseline="0" dirty="0" smtClean="0"/>
                        <a:t> for code fix.</a:t>
                      </a:r>
                      <a:endParaRPr lang="en-US" sz="1400" b="0" dirty="0"/>
                    </a:p>
                  </a:txBody>
                  <a:tcPr marL="45720" marR="45720" anchor="ctr"/>
                </a:tc>
              </a:tr>
              <a:tr h="370840">
                <a:tc>
                  <a:txBody>
                    <a:bodyPr/>
                    <a:lstStyle/>
                    <a:p>
                      <a:pPr algn="ctr"/>
                      <a:endParaRPr lang="en-US" sz="1400" b="0" dirty="0"/>
                    </a:p>
                  </a:txBody>
                  <a:tcPr marL="45720" marR="45720" anchor="ctr"/>
                </a:tc>
                <a:tc>
                  <a:txBody>
                    <a:bodyPr/>
                    <a:lstStyle/>
                    <a:p>
                      <a:pPr algn="ctr"/>
                      <a:endParaRPr lang="en-US" sz="1400" b="0"/>
                    </a:p>
                  </a:txBody>
                  <a:tcPr marL="45720" marR="45720" anchor="ctr"/>
                </a:tc>
                <a:tc>
                  <a:txBody>
                    <a:bodyPr/>
                    <a:lstStyle/>
                    <a:p>
                      <a:pPr algn="ctr"/>
                      <a:endParaRPr lang="en-US" sz="1400" b="0"/>
                    </a:p>
                  </a:txBody>
                  <a:tcPr marL="45720" marR="45720" anchor="ctr"/>
                </a:tc>
                <a:tc>
                  <a:txBody>
                    <a:bodyPr/>
                    <a:lstStyle/>
                    <a:p>
                      <a:pPr algn="l"/>
                      <a:endParaRPr lang="en-US" sz="1400" b="0" dirty="0"/>
                    </a:p>
                  </a:txBody>
                  <a:tcPr marL="45720" marR="45720" anchor="ctr"/>
                </a:tc>
                <a:tc>
                  <a:txBody>
                    <a:bodyPr/>
                    <a:lstStyle/>
                    <a:p>
                      <a:pPr algn="l"/>
                      <a:endParaRPr lang="en-US" sz="1400" b="0" dirty="0"/>
                    </a:p>
                  </a:txBody>
                  <a:tcPr marL="45720" marR="45720" anchor="ctr"/>
                </a:tc>
              </a:tr>
              <a:tr h="370840">
                <a:tc>
                  <a:txBody>
                    <a:bodyPr/>
                    <a:lstStyle/>
                    <a:p>
                      <a:pPr algn="ctr"/>
                      <a:endParaRPr lang="en-US" sz="1400" b="0" dirty="0"/>
                    </a:p>
                  </a:txBody>
                  <a:tcPr marL="45720" marR="45720" anchor="ctr"/>
                </a:tc>
                <a:tc>
                  <a:txBody>
                    <a:bodyPr/>
                    <a:lstStyle/>
                    <a:p>
                      <a:pPr algn="ctr"/>
                      <a:endParaRPr lang="en-US" sz="1400" b="0"/>
                    </a:p>
                  </a:txBody>
                  <a:tcPr marL="45720" marR="45720" anchor="ctr"/>
                </a:tc>
                <a:tc>
                  <a:txBody>
                    <a:bodyPr/>
                    <a:lstStyle/>
                    <a:p>
                      <a:pPr algn="ctr"/>
                      <a:endParaRPr lang="en-US" sz="1400" b="0"/>
                    </a:p>
                  </a:txBody>
                  <a:tcPr marL="45720" marR="45720" anchor="ctr"/>
                </a:tc>
                <a:tc>
                  <a:txBody>
                    <a:bodyPr/>
                    <a:lstStyle/>
                    <a:p>
                      <a:pPr algn="l"/>
                      <a:endParaRPr lang="en-US" sz="1400" b="0" dirty="0"/>
                    </a:p>
                  </a:txBody>
                  <a:tcPr marL="45720" marR="45720" anchor="ctr"/>
                </a:tc>
                <a:tc>
                  <a:txBody>
                    <a:bodyPr/>
                    <a:lstStyle/>
                    <a:p>
                      <a:pPr algn="l"/>
                      <a:endParaRPr lang="en-US" sz="1400" b="0" dirty="0"/>
                    </a:p>
                  </a:txBody>
                  <a:tcPr marL="45720" marR="45720" anchor="ctr"/>
                </a:tc>
              </a:tr>
              <a:tr h="370840">
                <a:tc>
                  <a:txBody>
                    <a:bodyPr/>
                    <a:lstStyle/>
                    <a:p>
                      <a:pPr algn="ctr"/>
                      <a:endParaRPr lang="en-US" sz="1400" b="0" dirty="0"/>
                    </a:p>
                  </a:txBody>
                  <a:tcPr marL="45720" marR="45720" anchor="ctr"/>
                </a:tc>
                <a:tc>
                  <a:txBody>
                    <a:bodyPr/>
                    <a:lstStyle/>
                    <a:p>
                      <a:pPr algn="ctr"/>
                      <a:endParaRPr lang="en-US" sz="1400" b="0" dirty="0"/>
                    </a:p>
                  </a:txBody>
                  <a:tcPr marL="45720" marR="45720" anchor="ctr"/>
                </a:tc>
                <a:tc>
                  <a:txBody>
                    <a:bodyPr/>
                    <a:lstStyle/>
                    <a:p>
                      <a:pPr algn="ctr"/>
                      <a:endParaRPr lang="en-US" sz="1400" b="0"/>
                    </a:p>
                  </a:txBody>
                  <a:tcPr marL="45720" marR="45720" anchor="ctr"/>
                </a:tc>
                <a:tc>
                  <a:txBody>
                    <a:bodyPr/>
                    <a:lstStyle/>
                    <a:p>
                      <a:pPr algn="l"/>
                      <a:endParaRPr lang="en-US" sz="1400" b="0" dirty="0"/>
                    </a:p>
                  </a:txBody>
                  <a:tcPr marL="45720" marR="45720" anchor="ctr"/>
                </a:tc>
                <a:tc>
                  <a:txBody>
                    <a:bodyPr/>
                    <a:lstStyle/>
                    <a:p>
                      <a:pPr algn="l"/>
                      <a:endParaRPr lang="en-US" sz="1400" b="0" dirty="0"/>
                    </a:p>
                  </a:txBody>
                  <a:tcPr marL="45720" marR="45720" anchor="ctr"/>
                </a:tc>
              </a:tr>
              <a:tr h="370840">
                <a:tc>
                  <a:txBody>
                    <a:bodyPr/>
                    <a:lstStyle/>
                    <a:p>
                      <a:pPr algn="ctr"/>
                      <a:endParaRPr lang="en-US" sz="1400" b="0"/>
                    </a:p>
                  </a:txBody>
                  <a:tcPr marL="45720" marR="45720" anchor="ctr"/>
                </a:tc>
                <a:tc>
                  <a:txBody>
                    <a:bodyPr/>
                    <a:lstStyle/>
                    <a:p>
                      <a:pPr algn="ctr"/>
                      <a:endParaRPr lang="en-US" sz="1400" b="0" dirty="0"/>
                    </a:p>
                  </a:txBody>
                  <a:tcPr marL="45720" marR="45720" anchor="ctr"/>
                </a:tc>
                <a:tc>
                  <a:txBody>
                    <a:bodyPr/>
                    <a:lstStyle/>
                    <a:p>
                      <a:pPr algn="ctr"/>
                      <a:endParaRPr lang="en-US" sz="1400" b="0" dirty="0"/>
                    </a:p>
                  </a:txBody>
                  <a:tcPr marL="45720" marR="45720" anchor="ctr"/>
                </a:tc>
                <a:tc>
                  <a:txBody>
                    <a:bodyPr/>
                    <a:lstStyle/>
                    <a:p>
                      <a:pPr algn="l"/>
                      <a:endParaRPr lang="en-US" sz="1400" b="0" dirty="0"/>
                    </a:p>
                  </a:txBody>
                  <a:tcPr marL="45720" marR="45720" anchor="ctr"/>
                </a:tc>
                <a:tc>
                  <a:txBody>
                    <a:bodyPr/>
                    <a:lstStyle/>
                    <a:p>
                      <a:pPr algn="l"/>
                      <a:endParaRPr lang="en-US" sz="1400" b="0" dirty="0"/>
                    </a:p>
                  </a:txBody>
                  <a:tcPr marL="45720" marR="45720" anchor="ctr"/>
                </a:tc>
              </a:tr>
              <a:tr h="370840">
                <a:tc>
                  <a:txBody>
                    <a:bodyPr/>
                    <a:lstStyle/>
                    <a:p>
                      <a:pPr algn="ctr"/>
                      <a:endParaRPr lang="en-US" sz="1400" b="0"/>
                    </a:p>
                  </a:txBody>
                  <a:tcPr marL="45720" marR="45720" anchor="ctr"/>
                </a:tc>
                <a:tc>
                  <a:txBody>
                    <a:bodyPr/>
                    <a:lstStyle/>
                    <a:p>
                      <a:pPr algn="ctr"/>
                      <a:endParaRPr lang="en-US" sz="1400" b="0"/>
                    </a:p>
                  </a:txBody>
                  <a:tcPr marL="45720" marR="45720" anchor="ctr"/>
                </a:tc>
                <a:tc>
                  <a:txBody>
                    <a:bodyPr/>
                    <a:lstStyle/>
                    <a:p>
                      <a:pPr algn="ctr"/>
                      <a:endParaRPr lang="en-US" sz="1400" b="0" dirty="0"/>
                    </a:p>
                  </a:txBody>
                  <a:tcPr marL="45720" marR="45720" anchor="ctr"/>
                </a:tc>
                <a:tc>
                  <a:txBody>
                    <a:bodyPr/>
                    <a:lstStyle/>
                    <a:p>
                      <a:pPr algn="l"/>
                      <a:endParaRPr lang="en-US" sz="1400" b="0" dirty="0"/>
                    </a:p>
                  </a:txBody>
                  <a:tcPr marL="45720" marR="45720" anchor="ctr"/>
                </a:tc>
                <a:tc>
                  <a:txBody>
                    <a:bodyPr/>
                    <a:lstStyle/>
                    <a:p>
                      <a:pPr algn="l"/>
                      <a:endParaRPr lang="en-US" sz="1400" b="0" dirty="0"/>
                    </a:p>
                  </a:txBody>
                  <a:tcPr marL="45720" marR="45720" anchor="ctr"/>
                </a:tc>
              </a:tr>
              <a:tr h="370840">
                <a:tc>
                  <a:txBody>
                    <a:bodyPr/>
                    <a:lstStyle/>
                    <a:p>
                      <a:pPr algn="ctr"/>
                      <a:endParaRPr lang="en-US" sz="1400" b="0"/>
                    </a:p>
                  </a:txBody>
                  <a:tcPr marL="45720" marR="45720" anchor="ctr"/>
                </a:tc>
                <a:tc>
                  <a:txBody>
                    <a:bodyPr/>
                    <a:lstStyle/>
                    <a:p>
                      <a:pPr algn="ctr"/>
                      <a:endParaRPr lang="en-US" sz="1400" b="0"/>
                    </a:p>
                  </a:txBody>
                  <a:tcPr marL="45720" marR="45720" anchor="ctr"/>
                </a:tc>
                <a:tc>
                  <a:txBody>
                    <a:bodyPr/>
                    <a:lstStyle/>
                    <a:p>
                      <a:pPr algn="ctr"/>
                      <a:endParaRPr lang="en-US" sz="1400" b="0" dirty="0"/>
                    </a:p>
                  </a:txBody>
                  <a:tcPr marL="45720" marR="45720" anchor="ctr"/>
                </a:tc>
                <a:tc>
                  <a:txBody>
                    <a:bodyPr/>
                    <a:lstStyle/>
                    <a:p>
                      <a:pPr algn="l"/>
                      <a:endParaRPr lang="en-US" sz="1400" b="0"/>
                    </a:p>
                  </a:txBody>
                  <a:tcPr marL="45720" marR="45720" anchor="ctr"/>
                </a:tc>
                <a:tc>
                  <a:txBody>
                    <a:bodyPr/>
                    <a:lstStyle/>
                    <a:p>
                      <a:pPr algn="l"/>
                      <a:endParaRPr lang="en-US" sz="1400" b="0" dirty="0"/>
                    </a:p>
                  </a:txBody>
                  <a:tcPr marL="45720" marR="45720" anchor="ctr"/>
                </a:tc>
              </a:tr>
              <a:tr h="370840">
                <a:tc>
                  <a:txBody>
                    <a:bodyPr/>
                    <a:lstStyle/>
                    <a:p>
                      <a:pPr algn="ctr"/>
                      <a:endParaRPr lang="en-US" sz="1400" b="0" dirty="0"/>
                    </a:p>
                  </a:txBody>
                  <a:tcPr marL="45720" marR="45720" anchor="ctr"/>
                </a:tc>
                <a:tc>
                  <a:txBody>
                    <a:bodyPr/>
                    <a:lstStyle/>
                    <a:p>
                      <a:pPr algn="ctr"/>
                      <a:endParaRPr lang="en-US" sz="1400" b="0" dirty="0"/>
                    </a:p>
                  </a:txBody>
                  <a:tcPr marL="45720" marR="45720" anchor="ctr"/>
                </a:tc>
                <a:tc>
                  <a:txBody>
                    <a:bodyPr/>
                    <a:lstStyle/>
                    <a:p>
                      <a:pPr algn="ctr"/>
                      <a:endParaRPr lang="en-US" sz="1400" b="0" dirty="0"/>
                    </a:p>
                  </a:txBody>
                  <a:tcPr marL="45720" marR="45720" anchor="ctr"/>
                </a:tc>
                <a:tc>
                  <a:txBody>
                    <a:bodyPr/>
                    <a:lstStyle/>
                    <a:p>
                      <a:pPr algn="l"/>
                      <a:endParaRPr lang="en-US" sz="1400" b="0" dirty="0"/>
                    </a:p>
                  </a:txBody>
                  <a:tcPr marL="45720" marR="45720" anchor="ctr"/>
                </a:tc>
                <a:tc>
                  <a:txBody>
                    <a:bodyPr/>
                    <a:lstStyle/>
                    <a:p>
                      <a:pPr algn="l"/>
                      <a:endParaRPr lang="en-US" sz="1400" b="0" dirty="0"/>
                    </a:p>
                  </a:txBody>
                  <a:tcPr marL="45720" marR="45720" anchor="ctr"/>
                </a:tc>
              </a:tr>
            </a:tbl>
          </a:graphicData>
        </a:graphic>
      </p:graphicFrame>
    </p:spTree>
    <p:extLst>
      <p:ext uri="{BB962C8B-B14F-4D97-AF65-F5344CB8AC3E}">
        <p14:creationId xmlns:p14="http://schemas.microsoft.com/office/powerpoint/2010/main" val="28967299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24183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Prepare for Migration</a:t>
            </a:r>
            <a:endParaRPr lang="en-US" dirty="0"/>
          </a:p>
        </p:txBody>
      </p:sp>
      <p:sp>
        <p:nvSpPr>
          <p:cNvPr id="3" name="Content Placeholder 2"/>
          <p:cNvSpPr>
            <a:spLocks noGrp="1"/>
          </p:cNvSpPr>
          <p:nvPr>
            <p:ph sz="quarter" idx="10"/>
          </p:nvPr>
        </p:nvSpPr>
        <p:spPr/>
        <p:txBody>
          <a:bodyPr>
            <a:normAutofit/>
          </a:bodyPr>
          <a:lstStyle/>
          <a:p>
            <a:r>
              <a:rPr lang="en-US" dirty="0" smtClean="0"/>
              <a:t>Following the steps below will help with migrating existing applications to Java 9:</a:t>
            </a:r>
          </a:p>
          <a:p>
            <a:pPr marL="0" indent="0">
              <a:buNone/>
            </a:pPr>
            <a:endParaRPr lang="en-US" sz="900" dirty="0" smtClean="0"/>
          </a:p>
          <a:p>
            <a:pPr marL="522900" lvl="1" indent="-342900">
              <a:buFont typeface="+mj-lt"/>
              <a:buAutoNum type="arabicPeriod"/>
            </a:pPr>
            <a:r>
              <a:rPr lang="en-US" dirty="0"/>
              <a:t>Download and install JDK </a:t>
            </a:r>
            <a:r>
              <a:rPr lang="en-US" dirty="0" smtClean="0"/>
              <a:t>9</a:t>
            </a:r>
          </a:p>
          <a:p>
            <a:pPr marL="390525" lvl="3" indent="0">
              <a:buNone/>
            </a:pPr>
            <a:r>
              <a:rPr lang="en-US" sz="1400" dirty="0" smtClean="0"/>
              <a:t>Download and install the JDK 9 release. It can be downloaded from the Oracle official website: </a:t>
            </a:r>
            <a:r>
              <a:rPr lang="en-US" sz="1400" dirty="0" smtClean="0">
                <a:hlinkClick r:id="rId2"/>
              </a:rPr>
              <a:t>http://www.oracle.com/technetwork/java/javase/downloads/index.html</a:t>
            </a:r>
            <a:endParaRPr lang="en-US" sz="1400" dirty="0" smtClean="0"/>
          </a:p>
          <a:p>
            <a:pPr marL="390525" lvl="3" indent="0">
              <a:buNone/>
            </a:pPr>
            <a:endParaRPr lang="en-US" sz="900" dirty="0" smtClean="0"/>
          </a:p>
          <a:p>
            <a:pPr marL="522900" lvl="1" indent="-342900">
              <a:buFont typeface="+mj-lt"/>
              <a:buAutoNum type="arabicPeriod"/>
            </a:pPr>
            <a:r>
              <a:rPr lang="en-US" dirty="0" smtClean="0"/>
              <a:t>Run Program before Recompiling</a:t>
            </a:r>
          </a:p>
          <a:p>
            <a:pPr marL="360000" lvl="2" indent="0">
              <a:buNone/>
            </a:pPr>
            <a:r>
              <a:rPr lang="en-US" dirty="0" smtClean="0"/>
              <a:t>Once JDK 9 is installed, try </a:t>
            </a:r>
            <a:r>
              <a:rPr lang="en-US" dirty="0"/>
              <a:t>running the </a:t>
            </a:r>
            <a:r>
              <a:rPr lang="en-US" dirty="0" smtClean="0"/>
              <a:t>application on JDK 9. </a:t>
            </a:r>
            <a:r>
              <a:rPr lang="en-US" dirty="0"/>
              <a:t>Most code and libraries should work on </a:t>
            </a:r>
            <a:r>
              <a:rPr lang="en-US" dirty="0" smtClean="0"/>
              <a:t>JDK 9 </a:t>
            </a:r>
            <a:r>
              <a:rPr lang="en-US" dirty="0"/>
              <a:t>without any changes, but there may be some libraries that need to be upgraded</a:t>
            </a:r>
            <a:r>
              <a:rPr lang="en-US" dirty="0" smtClean="0"/>
              <a:t>.</a:t>
            </a:r>
          </a:p>
          <a:p>
            <a:pPr marL="360000" lvl="2" indent="0">
              <a:buNone/>
            </a:pPr>
            <a:r>
              <a:rPr lang="en-US" dirty="0" smtClean="0"/>
              <a:t>When running the application, look for warnings from the JVM about obsolete VM options. If the VM fails to start, look for removed options. Some VM flags deprecated in JDK 9 have been removed in JDK 9.</a:t>
            </a:r>
          </a:p>
          <a:p>
            <a:pPr marL="360000" lvl="2" indent="0">
              <a:buNone/>
            </a:pPr>
            <a:r>
              <a:rPr lang="en-US" dirty="0" smtClean="0"/>
              <a:t>Note: Migrating is an iterative process. It is best to try running the program (this task) first, then complete the next 3 tasks more or less in parallel.</a:t>
            </a:r>
          </a:p>
          <a:p>
            <a:pPr marL="360000" lvl="2" indent="0">
              <a:buNone/>
            </a:pPr>
            <a:endParaRPr lang="en-US" sz="900" dirty="0" smtClean="0"/>
          </a:p>
          <a:p>
            <a:pPr marL="522900" lvl="1" indent="-342900">
              <a:buFont typeface="+mj-lt"/>
              <a:buAutoNum type="arabicPeriod"/>
            </a:pPr>
            <a:r>
              <a:rPr lang="en-US" dirty="0"/>
              <a:t>Update Third-Party </a:t>
            </a:r>
            <a:r>
              <a:rPr lang="en-US" dirty="0" smtClean="0"/>
              <a:t>Libraries</a:t>
            </a:r>
          </a:p>
          <a:p>
            <a:pPr marL="360000" lvl="2" indent="0">
              <a:buNone/>
            </a:pPr>
            <a:r>
              <a:rPr lang="en-US" dirty="0"/>
              <a:t>All third-party library used may need to have an updated version that supports JDK 9</a:t>
            </a:r>
            <a:r>
              <a:rPr lang="en-US" dirty="0" smtClean="0"/>
              <a:t>. Check for a version of each library or that’s designed to work on JDK 9. If one exists, then download and install the new version.</a:t>
            </a:r>
            <a:endParaRPr lang="en-US" sz="1400" dirty="0" smtClean="0"/>
          </a:p>
        </p:txBody>
      </p:sp>
    </p:spTree>
    <p:extLst>
      <p:ext uri="{BB962C8B-B14F-4D97-AF65-F5344CB8AC3E}">
        <p14:creationId xmlns:p14="http://schemas.microsoft.com/office/powerpoint/2010/main" val="39881429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Prepare for Migration</a:t>
            </a:r>
            <a:endParaRPr lang="en-US" dirty="0"/>
          </a:p>
        </p:txBody>
      </p:sp>
      <p:sp>
        <p:nvSpPr>
          <p:cNvPr id="3" name="Content Placeholder 2"/>
          <p:cNvSpPr>
            <a:spLocks noGrp="1"/>
          </p:cNvSpPr>
          <p:nvPr>
            <p:ph sz="quarter" idx="10"/>
          </p:nvPr>
        </p:nvSpPr>
        <p:spPr/>
        <p:txBody>
          <a:bodyPr>
            <a:normAutofit/>
          </a:bodyPr>
          <a:lstStyle/>
          <a:p>
            <a:pPr marL="522900" lvl="1" indent="-342900">
              <a:buFont typeface="+mj-lt"/>
              <a:buAutoNum type="arabicPeriod" startAt="4"/>
            </a:pPr>
            <a:r>
              <a:rPr lang="en-US" dirty="0" smtClean="0"/>
              <a:t>Compile </a:t>
            </a:r>
            <a:r>
              <a:rPr lang="en-US" dirty="0"/>
              <a:t>Application if </a:t>
            </a:r>
            <a:r>
              <a:rPr lang="en-US" dirty="0" smtClean="0"/>
              <a:t>needed</a:t>
            </a:r>
          </a:p>
          <a:p>
            <a:pPr marL="180000" lvl="1" indent="0">
              <a:buNone/>
            </a:pPr>
            <a:endParaRPr lang="en-US" sz="900" dirty="0" smtClean="0"/>
          </a:p>
          <a:p>
            <a:pPr marL="360000" lvl="2" indent="0">
              <a:buNone/>
            </a:pPr>
            <a:r>
              <a:rPr lang="en-US" dirty="0" smtClean="0"/>
              <a:t>If compiling code in JDK 9 compiler is needed, take note of the following:</a:t>
            </a:r>
          </a:p>
          <a:p>
            <a:pPr marL="360000" lvl="2" indent="0">
              <a:buNone/>
            </a:pPr>
            <a:endParaRPr lang="en-US" sz="900" dirty="0"/>
          </a:p>
          <a:p>
            <a:pPr lvl="2">
              <a:buFont typeface="Wingdings" panose="05000000000000000000" pitchFamily="2" charset="2"/>
              <a:buChar char="§"/>
            </a:pPr>
            <a:r>
              <a:rPr lang="en-US" dirty="0" smtClean="0"/>
              <a:t>If the underscore character (“_”) is used as a one-character identifier in source code, then the code will not compile and would generate a warning in JDK 8, and an error in JDK 9.</a:t>
            </a:r>
          </a:p>
          <a:p>
            <a:pPr lvl="2">
              <a:buFont typeface="Wingdings" panose="05000000000000000000" pitchFamily="2" charset="2"/>
              <a:buChar char="§"/>
            </a:pPr>
            <a:endParaRPr lang="en-US" sz="900" dirty="0" smtClean="0"/>
          </a:p>
          <a:p>
            <a:pPr lvl="2">
              <a:buFont typeface="Wingdings" panose="05000000000000000000" pitchFamily="2" charset="2"/>
              <a:buChar char="§"/>
            </a:pPr>
            <a:r>
              <a:rPr lang="en-US" dirty="0" smtClean="0"/>
              <a:t>The </a:t>
            </a:r>
            <a:r>
              <a:rPr lang="en-US" i="1" dirty="0" smtClean="0"/>
              <a:t>javac</a:t>
            </a:r>
            <a:r>
              <a:rPr lang="en-US" dirty="0" smtClean="0"/>
              <a:t> in JDK 9 uses a “one plus three back” policy of supporting </a:t>
            </a:r>
            <a:r>
              <a:rPr lang="en-US" i="1" dirty="0" smtClean="0"/>
              <a:t>–source</a:t>
            </a:r>
            <a:r>
              <a:rPr lang="en-US" dirty="0" smtClean="0"/>
              <a:t> and </a:t>
            </a:r>
            <a:r>
              <a:rPr lang="en-US" i="1" dirty="0" smtClean="0"/>
              <a:t>–target</a:t>
            </a:r>
            <a:r>
              <a:rPr lang="en-US" dirty="0" smtClean="0"/>
              <a:t> options. The supported </a:t>
            </a:r>
            <a:r>
              <a:rPr lang="en-US" i="1" dirty="0" smtClean="0"/>
              <a:t>–source/–target</a:t>
            </a:r>
            <a:r>
              <a:rPr lang="en-US" dirty="0" smtClean="0"/>
              <a:t> values are 9 (default), 8, 7 and 6 (deprecated, and a warning will be displayed when this value is used).</a:t>
            </a:r>
          </a:p>
          <a:p>
            <a:pPr lvl="2">
              <a:buFont typeface="Wingdings" panose="05000000000000000000" pitchFamily="2" charset="2"/>
              <a:buChar char="§"/>
            </a:pPr>
            <a:endParaRPr lang="en-US" sz="900" dirty="0" smtClean="0"/>
          </a:p>
          <a:p>
            <a:pPr marL="468000" lvl="3" indent="0">
              <a:buNone/>
            </a:pPr>
            <a:r>
              <a:rPr lang="en-US" sz="1400" dirty="0" smtClean="0"/>
              <a:t>In JDK 8, </a:t>
            </a:r>
            <a:r>
              <a:rPr lang="en-US" sz="1400" i="1" dirty="0" smtClean="0"/>
              <a:t>-source</a:t>
            </a:r>
            <a:r>
              <a:rPr lang="en-US" sz="1400" dirty="0" smtClean="0"/>
              <a:t> and </a:t>
            </a:r>
            <a:r>
              <a:rPr lang="en-US" sz="1400" i="1" dirty="0" smtClean="0"/>
              <a:t>–target </a:t>
            </a:r>
            <a:r>
              <a:rPr lang="en-US" sz="1400" dirty="0" smtClean="0"/>
              <a:t>values of 1.5/5 and earlier were deprecated and causes warning when used. In JDK 9, these values cause an error, for example:</a:t>
            </a:r>
          </a:p>
          <a:p>
            <a:pPr marL="468000" lvl="3" indent="0">
              <a:buNone/>
            </a:pPr>
            <a:endParaRPr lang="en-US" sz="900" dirty="0" smtClean="0"/>
          </a:p>
          <a:p>
            <a:pPr marL="579438" lvl="1" indent="-3175">
              <a:buNone/>
            </a:pPr>
            <a:r>
              <a:rPr lang="en-US" sz="1300" b="1" dirty="0" smtClean="0">
                <a:latin typeface="Courier" pitchFamily="49" charset="0"/>
                <a:ea typeface="Tahoma" panose="020B0604030504040204" pitchFamily="34" charset="0"/>
                <a:cs typeface="Tahoma" panose="020B0604030504040204" pitchFamily="34" charset="0"/>
              </a:rPr>
              <a:t>&gt;javac –source 5 –target 5 Sample.java</a:t>
            </a:r>
            <a:endParaRPr lang="en-US" sz="1300" b="1" dirty="0">
              <a:latin typeface="Courier" pitchFamily="49" charset="0"/>
              <a:ea typeface="Tahoma" panose="020B0604030504040204" pitchFamily="34" charset="0"/>
              <a:cs typeface="Tahoma" panose="020B0604030504040204" pitchFamily="34" charset="0"/>
            </a:endParaRPr>
          </a:p>
          <a:p>
            <a:pPr marL="579438" lvl="1" indent="-3175">
              <a:buNone/>
            </a:pPr>
            <a:r>
              <a:rPr lang="en-US" sz="1300" dirty="0" smtClean="0">
                <a:latin typeface="Courier" pitchFamily="49" charset="0"/>
                <a:ea typeface="Tahoma" panose="020B0604030504040204" pitchFamily="34" charset="0"/>
                <a:cs typeface="Tahoma" panose="020B0604030504040204" pitchFamily="34" charset="0"/>
              </a:rPr>
              <a:t>warning: [options] bootstrap class path not set in conjunction with –source 1.5</a:t>
            </a:r>
          </a:p>
          <a:p>
            <a:pPr marL="579438" lvl="1" indent="-3175">
              <a:buNone/>
            </a:pPr>
            <a:r>
              <a:rPr lang="en-US" sz="1300" dirty="0" smtClean="0">
                <a:latin typeface="Courier" pitchFamily="49" charset="0"/>
                <a:ea typeface="Tahoma" panose="020B0604030504040204" pitchFamily="34" charset="0"/>
                <a:cs typeface="Tahoma" panose="020B0604030504040204" pitchFamily="34" charset="0"/>
              </a:rPr>
              <a:t>error: Source option 1.5 is no longer supported. Use 1.6 or later.</a:t>
            </a:r>
          </a:p>
          <a:p>
            <a:pPr marL="579438" lvl="1" indent="-3175">
              <a:buNone/>
            </a:pPr>
            <a:r>
              <a:rPr lang="en-US" sz="1300" dirty="0" smtClean="0">
                <a:latin typeface="Courier" pitchFamily="49" charset="0"/>
                <a:ea typeface="Tahoma" panose="020B0604030504040204" pitchFamily="34" charset="0"/>
                <a:cs typeface="Tahoma" panose="020B0604030504040204" pitchFamily="34" charset="0"/>
              </a:rPr>
              <a:t>error: Target option 1.5 is no longer supported. Use 1.6 or later.</a:t>
            </a:r>
            <a:endParaRPr lang="en-US" dirty="0" smtClean="0"/>
          </a:p>
        </p:txBody>
      </p:sp>
    </p:spTree>
    <p:extLst>
      <p:ext uri="{BB962C8B-B14F-4D97-AF65-F5344CB8AC3E}">
        <p14:creationId xmlns:p14="http://schemas.microsoft.com/office/powerpoint/2010/main" val="28141404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Prepare for Migration</a:t>
            </a:r>
            <a:endParaRPr lang="en-US" dirty="0"/>
          </a:p>
        </p:txBody>
      </p:sp>
      <p:sp>
        <p:nvSpPr>
          <p:cNvPr id="3" name="Content Placeholder 2"/>
          <p:cNvSpPr>
            <a:spLocks noGrp="1"/>
          </p:cNvSpPr>
          <p:nvPr>
            <p:ph sz="quarter" idx="10"/>
          </p:nvPr>
        </p:nvSpPr>
        <p:spPr/>
        <p:txBody>
          <a:bodyPr>
            <a:normAutofit/>
          </a:bodyPr>
          <a:lstStyle/>
          <a:p>
            <a:pPr lvl="2">
              <a:buFont typeface="Wingdings" panose="05000000000000000000" pitchFamily="2" charset="2"/>
              <a:buChar char="§"/>
            </a:pPr>
            <a:r>
              <a:rPr lang="en-US" dirty="0" smtClean="0"/>
              <a:t>Critical </a:t>
            </a:r>
            <a:r>
              <a:rPr lang="en-US" dirty="0"/>
              <a:t>internal JDK APIs such as </a:t>
            </a:r>
            <a:r>
              <a:rPr lang="en-US" dirty="0" err="1">
                <a:latin typeface="Courier" pitchFamily="49" charset="0"/>
                <a:ea typeface="Tahoma" panose="020B0604030504040204" pitchFamily="34" charset="0"/>
                <a:cs typeface="Tahoma" panose="020B0604030504040204" pitchFamily="34" charset="0"/>
              </a:rPr>
              <a:t>sun.misc.Unsafe</a:t>
            </a:r>
            <a:r>
              <a:rPr lang="en-US" dirty="0">
                <a:latin typeface="+mn-ea"/>
                <a:cs typeface="Tahoma" panose="020B0604030504040204" pitchFamily="34" charset="0"/>
              </a:rPr>
              <a:t> are still accessible but most of the JDK’s internal APIs are not accessible at compile time. The </a:t>
            </a:r>
            <a:r>
              <a:rPr lang="en-US" i="1" dirty="0">
                <a:latin typeface="+mn-ea"/>
                <a:cs typeface="Tahoma" panose="020B0604030504040204" pitchFamily="34" charset="0"/>
              </a:rPr>
              <a:t>--add-exports</a:t>
            </a:r>
            <a:r>
              <a:rPr lang="en-US" dirty="0">
                <a:latin typeface="+mn-ea"/>
                <a:cs typeface="Tahoma" panose="020B0604030504040204" pitchFamily="34" charset="0"/>
              </a:rPr>
              <a:t> option may be used as a temporary workaround to compile source code with references to JDK internal classes. </a:t>
            </a:r>
            <a:endParaRPr lang="en-US" dirty="0" smtClean="0">
              <a:latin typeface="+mn-ea"/>
              <a:cs typeface="Tahoma" panose="020B0604030504040204" pitchFamily="34" charset="0"/>
            </a:endParaRPr>
          </a:p>
          <a:p>
            <a:pPr lvl="2">
              <a:buFont typeface="Wingdings" panose="05000000000000000000" pitchFamily="2" charset="2"/>
              <a:buChar char="§"/>
            </a:pPr>
            <a:endParaRPr lang="en-US" dirty="0"/>
          </a:p>
          <a:p>
            <a:pPr lvl="2">
              <a:buFont typeface="Wingdings" panose="05000000000000000000" pitchFamily="2" charset="2"/>
              <a:buChar char="§"/>
            </a:pPr>
            <a:r>
              <a:rPr lang="en-US" dirty="0" smtClean="0">
                <a:latin typeface="+mn-ea"/>
                <a:cs typeface="Tahoma" panose="020B0604030504040204" pitchFamily="34" charset="0"/>
              </a:rPr>
              <a:t>There </a:t>
            </a:r>
            <a:r>
              <a:rPr lang="en-US" dirty="0">
                <a:latin typeface="+mn-ea"/>
                <a:cs typeface="Tahoma" panose="020B0604030504040204" pitchFamily="34" charset="0"/>
              </a:rPr>
              <a:t>may be more deprecation warnings. Deprecation with removal warnings should be addresses to avoid future problems</a:t>
            </a:r>
            <a:r>
              <a:rPr lang="en-US" dirty="0" smtClean="0">
                <a:latin typeface="+mn-ea"/>
                <a:cs typeface="Tahoma" panose="020B0604030504040204" pitchFamily="34" charset="0"/>
              </a:rPr>
              <a:t>.</a:t>
            </a:r>
          </a:p>
          <a:p>
            <a:pPr lvl="2">
              <a:buFont typeface="Wingdings" panose="05000000000000000000" pitchFamily="2" charset="2"/>
              <a:buChar char="§"/>
            </a:pPr>
            <a:endParaRPr lang="en-US" sz="900" dirty="0">
              <a:latin typeface="+mn-ea"/>
              <a:cs typeface="Tahoma" panose="020B0604030504040204" pitchFamily="34" charset="0"/>
            </a:endParaRPr>
          </a:p>
          <a:p>
            <a:pPr lvl="2">
              <a:buFont typeface="Wingdings" panose="05000000000000000000" pitchFamily="2" charset="2"/>
              <a:buChar char="§"/>
            </a:pPr>
            <a:r>
              <a:rPr lang="en-US" dirty="0">
                <a:latin typeface="+mn-ea"/>
                <a:cs typeface="Tahoma" panose="020B0604030504040204" pitchFamily="34" charset="0"/>
              </a:rPr>
              <a:t>Small changes have been made to </a:t>
            </a:r>
            <a:r>
              <a:rPr lang="en-US" i="1" dirty="0" err="1">
                <a:latin typeface="+mn-ea"/>
                <a:cs typeface="Tahoma" panose="020B0604030504040204" pitchFamily="34" charset="0"/>
              </a:rPr>
              <a:t>javac</a:t>
            </a:r>
            <a:r>
              <a:rPr lang="en-US" dirty="0">
                <a:latin typeface="+mn-ea"/>
                <a:cs typeface="Tahoma" panose="020B0604030504040204" pitchFamily="34" charset="0"/>
              </a:rPr>
              <a:t> to align it with the Java SE 9 Language Specification</a:t>
            </a:r>
            <a:r>
              <a:rPr lang="en-US" dirty="0" smtClean="0">
                <a:latin typeface="+mn-ea"/>
                <a:cs typeface="Tahoma" panose="020B0604030504040204" pitchFamily="34" charset="0"/>
              </a:rPr>
              <a:t>.</a:t>
            </a:r>
          </a:p>
          <a:p>
            <a:pPr lvl="2">
              <a:buFont typeface="Wingdings" panose="05000000000000000000" pitchFamily="2" charset="2"/>
              <a:buChar char="§"/>
            </a:pPr>
            <a:endParaRPr lang="en-US" sz="900" dirty="0">
              <a:latin typeface="+mn-ea"/>
              <a:cs typeface="Tahoma" panose="020B0604030504040204" pitchFamily="34" charset="0"/>
            </a:endParaRPr>
          </a:p>
          <a:p>
            <a:pPr lvl="2">
              <a:buFont typeface="Wingdings" panose="05000000000000000000" pitchFamily="2" charset="2"/>
              <a:buChar char="§"/>
            </a:pPr>
            <a:r>
              <a:rPr lang="en-US" dirty="0">
                <a:latin typeface="+mn-ea"/>
                <a:cs typeface="Tahoma" panose="020B0604030504040204" pitchFamily="34" charset="0"/>
              </a:rPr>
              <a:t>Some source compatibility issues may be encountered when recompiling</a:t>
            </a:r>
            <a:r>
              <a:rPr lang="en-US" dirty="0" smtClean="0">
                <a:latin typeface="+mn-ea"/>
                <a:cs typeface="Tahoma" panose="020B0604030504040204" pitchFamily="34" charset="0"/>
              </a:rPr>
              <a:t>.</a:t>
            </a:r>
          </a:p>
          <a:p>
            <a:pPr lvl="2">
              <a:buFont typeface="Wingdings" panose="05000000000000000000" pitchFamily="2" charset="2"/>
              <a:buChar char="§"/>
            </a:pPr>
            <a:endParaRPr lang="en-US" dirty="0">
              <a:latin typeface="+mn-ea"/>
              <a:cs typeface="Tahoma" panose="020B0604030504040204" pitchFamily="34" charset="0"/>
            </a:endParaRPr>
          </a:p>
          <a:p>
            <a:pPr marL="522900" lvl="1" indent="-342900">
              <a:buFont typeface="+mj-lt"/>
              <a:buAutoNum type="arabicPeriod" startAt="5"/>
            </a:pPr>
            <a:r>
              <a:rPr lang="en-US" dirty="0"/>
              <a:t>Run </a:t>
            </a:r>
            <a:r>
              <a:rPr lang="en-US" i="1" dirty="0" err="1"/>
              <a:t>jdeps</a:t>
            </a:r>
            <a:r>
              <a:rPr lang="en-US" dirty="0"/>
              <a:t> on </a:t>
            </a:r>
            <a:r>
              <a:rPr lang="en-US" dirty="0" smtClean="0"/>
              <a:t>Code</a:t>
            </a:r>
          </a:p>
          <a:p>
            <a:pPr marL="180000" lvl="1" indent="0">
              <a:buNone/>
            </a:pPr>
            <a:endParaRPr lang="en-US" sz="900" dirty="0"/>
          </a:p>
          <a:p>
            <a:pPr marL="360000" lvl="2" indent="0">
              <a:buNone/>
            </a:pPr>
            <a:r>
              <a:rPr lang="en-US" dirty="0"/>
              <a:t>The </a:t>
            </a:r>
            <a:r>
              <a:rPr lang="en-US" i="1" dirty="0" err="1"/>
              <a:t>jdeps</a:t>
            </a:r>
            <a:r>
              <a:rPr lang="en-US" dirty="0"/>
              <a:t> command is used to launch the Java class dependency analyzer. When it is used on the applications, it can see what packages and classes the  applications and libraries depend on. If internal APIs are used, the </a:t>
            </a:r>
            <a:r>
              <a:rPr lang="en-US" i="1" dirty="0" err="1"/>
              <a:t>jdeps</a:t>
            </a:r>
            <a:r>
              <a:rPr lang="en-US" dirty="0"/>
              <a:t> may suggest replacements to help update the code.</a:t>
            </a:r>
          </a:p>
          <a:p>
            <a:pPr marL="360000" lvl="2" indent="0">
              <a:buNone/>
            </a:pPr>
            <a:r>
              <a:rPr lang="en-US" dirty="0"/>
              <a:t>The </a:t>
            </a:r>
            <a:r>
              <a:rPr lang="en-US" i="1" dirty="0"/>
              <a:t>–</a:t>
            </a:r>
            <a:r>
              <a:rPr lang="en-US" i="1" dirty="0" err="1"/>
              <a:t>jdkinternals</a:t>
            </a:r>
            <a:r>
              <a:rPr lang="en-US" dirty="0"/>
              <a:t> option is used to look for dependencies on internal JDK APIs.</a:t>
            </a:r>
          </a:p>
          <a:p>
            <a:pPr lvl="2">
              <a:buFont typeface="Wingdings" panose="05000000000000000000" pitchFamily="2" charset="2"/>
              <a:buChar char="§"/>
            </a:pPr>
            <a:endParaRPr lang="en-US" dirty="0" smtClean="0"/>
          </a:p>
        </p:txBody>
      </p:sp>
    </p:spTree>
    <p:extLst>
      <p:ext uri="{BB962C8B-B14F-4D97-AF65-F5344CB8AC3E}">
        <p14:creationId xmlns:p14="http://schemas.microsoft.com/office/powerpoint/2010/main" val="23359492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Prepare for Migration</a:t>
            </a:r>
            <a:endParaRPr lang="en-US" dirty="0"/>
          </a:p>
        </p:txBody>
      </p:sp>
      <p:sp>
        <p:nvSpPr>
          <p:cNvPr id="3" name="Content Placeholder 2"/>
          <p:cNvSpPr>
            <a:spLocks noGrp="1"/>
          </p:cNvSpPr>
          <p:nvPr>
            <p:ph sz="quarter" idx="10"/>
          </p:nvPr>
        </p:nvSpPr>
        <p:spPr/>
        <p:txBody>
          <a:bodyPr>
            <a:normAutofit/>
          </a:bodyPr>
          <a:lstStyle/>
          <a:p>
            <a:pPr marL="360000" lvl="2" indent="0">
              <a:buNone/>
            </a:pPr>
            <a:r>
              <a:rPr lang="en-US" dirty="0" smtClean="0"/>
              <a:t>For example, if </a:t>
            </a:r>
            <a:r>
              <a:rPr lang="en-US" i="1" dirty="0" smtClean="0"/>
              <a:t>jdeps</a:t>
            </a:r>
            <a:r>
              <a:rPr lang="en-US" dirty="0" smtClean="0"/>
              <a:t> is run on a class that calls </a:t>
            </a:r>
            <a:r>
              <a:rPr lang="en-US" dirty="0" smtClean="0">
                <a:latin typeface="Courier" pitchFamily="49" charset="0"/>
                <a:ea typeface="Tahoma" panose="020B0604030504040204" pitchFamily="34" charset="0"/>
                <a:cs typeface="Tahoma" panose="020B0604030504040204" pitchFamily="34" charset="0"/>
              </a:rPr>
              <a:t>sun.misc.BASE64Encoder</a:t>
            </a:r>
            <a:r>
              <a:rPr lang="en-US" dirty="0" smtClean="0">
                <a:latin typeface="+mn-ea"/>
                <a:cs typeface="Tahoma" panose="020B0604030504040204" pitchFamily="34" charset="0"/>
              </a:rPr>
              <a:t>:</a:t>
            </a:r>
          </a:p>
          <a:p>
            <a:pPr marL="360000" lvl="2" indent="0">
              <a:buNone/>
            </a:pPr>
            <a:endParaRPr lang="en-US" sz="900" dirty="0" smtClean="0"/>
          </a:p>
          <a:p>
            <a:pPr marL="579438" lvl="1" indent="-3175">
              <a:buNone/>
            </a:pPr>
            <a:r>
              <a:rPr lang="en-US" sz="1300" b="1" dirty="0" smtClean="0">
                <a:latin typeface="Courier" pitchFamily="49" charset="0"/>
                <a:ea typeface="Tahoma" panose="020B0604030504040204" pitchFamily="34" charset="0"/>
                <a:cs typeface="Tahoma" panose="020B0604030504040204" pitchFamily="34" charset="0"/>
              </a:rPr>
              <a:t>&gt;jdeps –jdkinternals Sample.class</a:t>
            </a:r>
          </a:p>
          <a:p>
            <a:pPr marL="579438" lvl="1" indent="-3175">
              <a:buNone/>
            </a:pPr>
            <a:r>
              <a:rPr lang="en-US" sz="1300" dirty="0" smtClean="0">
                <a:latin typeface="Courier" pitchFamily="49" charset="0"/>
                <a:ea typeface="Tahoma" panose="020B0604030504040204" pitchFamily="34" charset="0"/>
                <a:cs typeface="Tahoma" panose="020B0604030504040204" pitchFamily="34" charset="0"/>
              </a:rPr>
              <a:t>Sample.class -&gt; JDK removed internal API</a:t>
            </a:r>
          </a:p>
          <a:p>
            <a:pPr marL="808038" lvl="1" indent="-3175">
              <a:buNone/>
            </a:pPr>
            <a:r>
              <a:rPr lang="en-US" sz="1300" dirty="0" smtClean="0">
                <a:latin typeface="Courier" pitchFamily="49" charset="0"/>
                <a:ea typeface="Tahoma" panose="020B0604030504040204" pitchFamily="34" charset="0"/>
                <a:cs typeface="Tahoma" panose="020B0604030504040204" pitchFamily="34" charset="0"/>
              </a:rPr>
              <a:t>Sample -&gt; sun.misc.BASE64Encoder JDK internal API (JDK removed internal API)</a:t>
            </a:r>
          </a:p>
          <a:p>
            <a:pPr marL="808038" lvl="1" indent="-3175">
              <a:buNone/>
            </a:pPr>
            <a:endParaRPr lang="en-US" sz="1300" dirty="0" smtClean="0">
              <a:latin typeface="Courier" pitchFamily="49" charset="0"/>
              <a:ea typeface="Tahoma" panose="020B0604030504040204" pitchFamily="34" charset="0"/>
              <a:cs typeface="Tahoma" panose="020B0604030504040204" pitchFamily="34" charset="0"/>
            </a:endParaRPr>
          </a:p>
          <a:p>
            <a:pPr marL="579438" lvl="1" indent="-3175">
              <a:buNone/>
            </a:pPr>
            <a:r>
              <a:rPr lang="en-US" sz="1300" dirty="0" smtClean="0">
                <a:latin typeface="Courier" pitchFamily="49" charset="0"/>
                <a:ea typeface="Tahoma" panose="020B0604030504040204" pitchFamily="34" charset="0"/>
                <a:cs typeface="Tahoma" panose="020B0604030504040204" pitchFamily="34" charset="0"/>
              </a:rPr>
              <a:t>Warning: JDK internal APIs are unsupported and private to JDK implementation that are subject to be removed or changed incompatibility and could break your application. Please modify your code to eliminate dependency on any JDK internal APIs. For the most recent update on JDK internal API replacements, please check: </a:t>
            </a:r>
            <a:r>
              <a:rPr lang="en-US" sz="1300" dirty="0">
                <a:latin typeface="Courier" pitchFamily="49" charset="0"/>
              </a:rPr>
              <a:t>https://</a:t>
            </a:r>
            <a:r>
              <a:rPr lang="en-US" sz="1300" dirty="0" smtClean="0">
                <a:latin typeface="Courier" pitchFamily="49" charset="0"/>
              </a:rPr>
              <a:t>wiki.openjdk.java.net/display/JDK8/Java+Dependency+Analysis+Tool</a:t>
            </a:r>
          </a:p>
          <a:p>
            <a:pPr marL="579438" lvl="1" indent="-3175">
              <a:buNone/>
            </a:pPr>
            <a:endParaRPr lang="en-US" sz="1300" dirty="0">
              <a:latin typeface="Courier" pitchFamily="49" charset="0"/>
              <a:ea typeface="Tahoma" panose="020B0604030504040204" pitchFamily="34" charset="0"/>
              <a:cs typeface="Tahoma" panose="020B0604030504040204" pitchFamily="34" charset="0"/>
            </a:endParaRPr>
          </a:p>
          <a:p>
            <a:pPr marL="579438" lvl="1" indent="-3175">
              <a:buNone/>
            </a:pPr>
            <a:r>
              <a:rPr lang="en-US" sz="1300" dirty="0" smtClean="0">
                <a:latin typeface="Courier" pitchFamily="49" charset="0"/>
                <a:ea typeface="Tahoma" panose="020B0604030504040204" pitchFamily="34" charset="0"/>
                <a:cs typeface="Tahoma" panose="020B0604030504040204" pitchFamily="34" charset="0"/>
              </a:rPr>
              <a:t>JDK internal API			Suggested Replacement</a:t>
            </a:r>
          </a:p>
          <a:p>
            <a:pPr marL="579438" lvl="1" indent="-3175">
              <a:buNone/>
            </a:pPr>
            <a:r>
              <a:rPr lang="en-US" sz="1300" dirty="0" smtClean="0">
                <a:latin typeface="Courier" pitchFamily="49" charset="0"/>
                <a:ea typeface="Tahoma" panose="020B0604030504040204" pitchFamily="34" charset="0"/>
                <a:cs typeface="Tahoma" panose="020B0604030504040204" pitchFamily="34" charset="0"/>
              </a:rPr>
              <a:t>----------------			---------------------</a:t>
            </a:r>
          </a:p>
          <a:p>
            <a:pPr marL="579438" lvl="1" indent="-3175">
              <a:buNone/>
            </a:pPr>
            <a:r>
              <a:rPr lang="en-US" sz="1300" dirty="0" smtClean="0">
                <a:latin typeface="Courier" pitchFamily="49" charset="0"/>
                <a:ea typeface="Tahoma" panose="020B0604030504040204" pitchFamily="34" charset="0"/>
                <a:cs typeface="Tahoma" panose="020B0604030504040204" pitchFamily="34" charset="0"/>
              </a:rPr>
              <a:t>sun.misc.BASE64Encoder			Use java.util.Base64 @since 1.8</a:t>
            </a:r>
            <a:endParaRPr lang="en-US" sz="1300" dirty="0">
              <a:latin typeface="Courier" pitchFamily="49" charset="0"/>
              <a:ea typeface="Tahoma" panose="020B0604030504040204" pitchFamily="34" charset="0"/>
              <a:cs typeface="Tahoma" panose="020B0604030504040204" pitchFamily="34" charset="0"/>
            </a:endParaRPr>
          </a:p>
          <a:p>
            <a:pPr marL="360000" lvl="2" indent="0">
              <a:buNone/>
            </a:pPr>
            <a:endParaRPr lang="en-US" dirty="0">
              <a:latin typeface="Courier" pitchFamily="49" charset="0"/>
            </a:endParaRPr>
          </a:p>
          <a:p>
            <a:pPr marL="0" indent="0">
              <a:buNone/>
            </a:pPr>
            <a:endParaRPr lang="en-US" dirty="0" smtClean="0"/>
          </a:p>
        </p:txBody>
      </p:sp>
    </p:spTree>
    <p:extLst>
      <p:ext uri="{BB962C8B-B14F-4D97-AF65-F5344CB8AC3E}">
        <p14:creationId xmlns:p14="http://schemas.microsoft.com/office/powerpoint/2010/main" val="28280147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9388" y="2983517"/>
            <a:ext cx="8784000" cy="528794"/>
          </a:xfrm>
        </p:spPr>
        <p:txBody>
          <a:bodyPr/>
          <a:lstStyle/>
          <a:p>
            <a:r>
              <a:rPr lang="en-US" sz="3200" dirty="0" smtClean="0"/>
              <a:t>2. New Version-String </a:t>
            </a:r>
            <a:endParaRPr lang="en-US" sz="3200" dirty="0"/>
          </a:p>
        </p:txBody>
      </p:sp>
      <p:sp>
        <p:nvSpPr>
          <p:cNvPr id="7" name="Text Placeholder 6"/>
          <p:cNvSpPr>
            <a:spLocks noGrp="1"/>
          </p:cNvSpPr>
          <p:nvPr>
            <p:ph type="body" sz="quarter" idx="10"/>
          </p:nvPr>
        </p:nvSpPr>
        <p:spPr>
          <a:xfrm>
            <a:off x="179388" y="3852000"/>
            <a:ext cx="7200900" cy="400110"/>
          </a:xfrm>
        </p:spPr>
        <p:txBody>
          <a:bodyPr/>
          <a:lstStyle/>
          <a:p>
            <a:endParaRPr lang="en-US" dirty="0"/>
          </a:p>
        </p:txBody>
      </p:sp>
    </p:spTree>
    <p:extLst>
      <p:ext uri="{BB962C8B-B14F-4D97-AF65-F5344CB8AC3E}">
        <p14:creationId xmlns:p14="http://schemas.microsoft.com/office/powerpoint/2010/main" val="1587656908"/>
      </p:ext>
    </p:extLst>
  </p:cSld>
  <p:clrMapOvr>
    <a:masterClrMapping/>
  </p:clrMapOvr>
  <p:timing>
    <p:tnLst>
      <p:par>
        <p:cTn id="1" dur="indefinite" restart="never" nodeType="tmRoot"/>
      </p:par>
    </p:tnLst>
  </p:timing>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ln>
        <a:effectLs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b="1" dirty="0">
            <a:latin typeface="+mj-ea"/>
            <a:ea typeface="+mj-ea"/>
          </a:defRPr>
        </a:defPPr>
      </a:lstStyle>
    </a:spDef>
    <a:lnDef>
      <a:spPr bwMode="auto">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24943</TotalTime>
  <Words>4053</Words>
  <Application>Microsoft Office PowerPoint</Application>
  <PresentationFormat>On-screen Show (4:3)</PresentationFormat>
  <Paragraphs>366</Paragraphs>
  <Slides>43</Slides>
  <Notes>5</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43</vt:i4>
      </vt:variant>
    </vt:vector>
  </HeadingPairs>
  <TitlesOfParts>
    <vt:vector size="46" baseType="lpstr">
      <vt:lpstr>NEC_standard4_3</vt:lpstr>
      <vt:lpstr>Worksheet</vt:lpstr>
      <vt:lpstr>Microsoft Excel Worksheet</vt:lpstr>
      <vt:lpstr>Java 9 Migration Guide</vt:lpstr>
      <vt:lpstr>PowerPoint Presentation</vt:lpstr>
      <vt:lpstr>Java 9 Migration Guide</vt:lpstr>
      <vt:lpstr>1. Prepare for Migration</vt:lpstr>
      <vt:lpstr>1. Prepare for Migration</vt:lpstr>
      <vt:lpstr>1. Prepare for Migration</vt:lpstr>
      <vt:lpstr>1. Prepare for Migration</vt:lpstr>
      <vt:lpstr>1. Prepare for Migration</vt:lpstr>
      <vt:lpstr>2. New Version-String </vt:lpstr>
      <vt:lpstr>2. New Version-String</vt:lpstr>
      <vt:lpstr>3. Understanding Runtime Access Warnings</vt:lpstr>
      <vt:lpstr>3. Understanding Runtime Access Warnings</vt:lpstr>
      <vt:lpstr>3. Understanding Runtime Access Warnings</vt:lpstr>
      <vt:lpstr>3. Understanding Runtime Access Warnings</vt:lpstr>
      <vt:lpstr>4. Changes to the Installed JDK/JRE Image</vt:lpstr>
      <vt:lpstr>4. Changes to the Installed JDK/JRE Image</vt:lpstr>
      <vt:lpstr>4. Changes to the Installed JDK/JRE Image</vt:lpstr>
      <vt:lpstr>4. Changes to the Installed JDK/JRE Image</vt:lpstr>
      <vt:lpstr>4. Changes to the Installed JDK/JRE Image</vt:lpstr>
      <vt:lpstr>4. Changes to the Installed JDK/JRE Image</vt:lpstr>
      <vt:lpstr>5. Removed or Changed APIs</vt:lpstr>
      <vt:lpstr>5. Removed or Changed APIs</vt:lpstr>
      <vt:lpstr>5. Removed or Changed APIs</vt:lpstr>
      <vt:lpstr>5. Removed or Changed APIs</vt:lpstr>
      <vt:lpstr>5. Removed or Changed APIs</vt:lpstr>
      <vt:lpstr>6. Deployment</vt:lpstr>
      <vt:lpstr>6. Deployment</vt:lpstr>
      <vt:lpstr>6. Deployment</vt:lpstr>
      <vt:lpstr>7. Security Updates</vt:lpstr>
      <vt:lpstr>7. Security Updates</vt:lpstr>
      <vt:lpstr>8. Changes to Garbage Collection</vt:lpstr>
      <vt:lpstr>8. Changes to Garbage Collection</vt:lpstr>
      <vt:lpstr>8. Changes to Garbage Collection</vt:lpstr>
      <vt:lpstr>9. Removed Tools and Components </vt:lpstr>
      <vt:lpstr>9. Removed Tools and Components </vt:lpstr>
      <vt:lpstr>10. Removed macOS-Specific Features</vt:lpstr>
      <vt:lpstr>10. Removed macOS-Specific Features</vt:lpstr>
      <vt:lpstr>11. Migration Procedure</vt:lpstr>
      <vt:lpstr>11. Migration Procedure</vt:lpstr>
      <vt:lpstr>12. Reference</vt:lpstr>
      <vt:lpstr>12. Reference</vt:lpstr>
      <vt:lpstr>Revision History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fukushima</dc:creator>
  <cp:lastModifiedBy>arriesgado.ap</cp:lastModifiedBy>
  <cp:revision>1485</cp:revision>
  <cp:lastPrinted>2015-07-24T05:15:14Z</cp:lastPrinted>
  <dcterms:created xsi:type="dcterms:W3CDTF">2015-04-16T03:28:40Z</dcterms:created>
  <dcterms:modified xsi:type="dcterms:W3CDTF">2017-12-15T05:00:11Z</dcterms:modified>
</cp:coreProperties>
</file>