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705" r:id="rId1"/>
  </p:sldMasterIdLst>
  <p:notesMasterIdLst>
    <p:notesMasterId r:id="rId17"/>
  </p:notesMasterIdLst>
  <p:handoutMasterIdLst>
    <p:handoutMasterId r:id="rId18"/>
  </p:handoutMasterIdLst>
  <p:sldIdLst>
    <p:sldId id="262" r:id="rId2"/>
    <p:sldId id="267" r:id="rId3"/>
    <p:sldId id="268" r:id="rId4"/>
    <p:sldId id="263" r:id="rId5"/>
    <p:sldId id="264" r:id="rId6"/>
    <p:sldId id="285" r:id="rId7"/>
    <p:sldId id="276" r:id="rId8"/>
    <p:sldId id="297" r:id="rId9"/>
    <p:sldId id="313" r:id="rId10"/>
    <p:sldId id="295" r:id="rId11"/>
    <p:sldId id="309" r:id="rId12"/>
    <p:sldId id="307" r:id="rId13"/>
    <p:sldId id="296" r:id="rId14"/>
    <p:sldId id="311" r:id="rId15"/>
    <p:sldId id="266" r:id="rId16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>
            <p14:sldId id="262"/>
          </p14:sldIdLst>
        </p14:section>
        <p14:section name="Brand Statement" id="{E9B22BFF-877C-4AA1-9323-19B679BF99B1}">
          <p14:sldIdLst>
            <p14:sldId id="267"/>
            <p14:sldId id="268"/>
          </p14:sldIdLst>
        </p14:section>
        <p14:section name="Table of Contents" id="{0B1E2898-31BC-42F3-A5A5-141726087CC7}">
          <p14:sldIdLst>
            <p14:sldId id="263"/>
          </p14:sldIdLst>
        </p14:section>
        <p14:section name="Body" id="{18FAE958-DF6E-4AAC-835E-E68BDECA82A9}">
          <p14:sldIdLst>
            <p14:sldId id="264"/>
            <p14:sldId id="285"/>
            <p14:sldId id="276"/>
            <p14:sldId id="297"/>
            <p14:sldId id="313"/>
            <p14:sldId id="295"/>
            <p14:sldId id="309"/>
            <p14:sldId id="307"/>
            <p14:sldId id="296"/>
            <p14:sldId id="311"/>
          </p14:sldIdLst>
        </p14:section>
        <p14:section name="Corporate Mark" id="{043BD1DC-881F-4DDA-BE71-3D4C881D9A5E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294" autoAdjust="0"/>
    <p:restoredTop sz="91553" autoAdjust="0"/>
  </p:normalViewPr>
  <p:slideViewPr>
    <p:cSldViewPr snapToGrid="0" snapToObjects="1">
      <p:cViewPr varScale="1">
        <p:scale>
          <a:sx n="92" d="100"/>
          <a:sy n="92" d="100"/>
        </p:scale>
        <p:origin x="-1212" y="-10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5" d="100"/>
          <a:sy n="55" d="100"/>
        </p:scale>
        <p:origin x="-3054" y="-78"/>
      </p:cViewPr>
      <p:guideLst>
        <p:guide orient="horz" pos="3130"/>
        <p:guide pos="2145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787" cy="496967"/>
          </a:xfrm>
          <a:prstGeom prst="rect">
            <a:avLst/>
          </a:prstGeom>
        </p:spPr>
        <p:txBody>
          <a:bodyPr vert="horz" lIns="92221" tIns="46111" rIns="92221" bIns="46111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9" y="1"/>
            <a:ext cx="2949787" cy="496967"/>
          </a:xfrm>
          <a:prstGeom prst="rect">
            <a:avLst/>
          </a:prstGeom>
        </p:spPr>
        <p:txBody>
          <a:bodyPr vert="horz" lIns="92221" tIns="46111" rIns="92221" bIns="46111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2017/6/23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440647"/>
            <a:ext cx="2949787" cy="496967"/>
          </a:xfrm>
          <a:prstGeom prst="rect">
            <a:avLst/>
          </a:prstGeom>
        </p:spPr>
        <p:txBody>
          <a:bodyPr vert="horz" lIns="92221" tIns="46111" rIns="92221" bIns="46111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9" y="9440647"/>
            <a:ext cx="2949787" cy="496967"/>
          </a:xfrm>
          <a:prstGeom prst="rect">
            <a:avLst/>
          </a:prstGeom>
        </p:spPr>
        <p:txBody>
          <a:bodyPr vert="horz" lIns="92221" tIns="46111" rIns="92221" bIns="46111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7" cy="288000"/>
          </a:xfrm>
          <a:prstGeom prst="rect">
            <a:avLst/>
          </a:prstGeom>
        </p:spPr>
        <p:txBody>
          <a:bodyPr vert="horz" lIns="92221" tIns="46111" rIns="92221" bIns="46111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2017/6/23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9" y="9652150"/>
            <a:ext cx="2949787" cy="288000"/>
          </a:xfrm>
          <a:prstGeom prst="rect">
            <a:avLst/>
          </a:prstGeom>
        </p:spPr>
        <p:txBody>
          <a:bodyPr vert="horz" lIns="92221" tIns="46111" rIns="92221" bIns="46111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431800"/>
            <a:ext cx="496887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6" rIns="91433" bIns="45716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1" y="4320000"/>
            <a:ext cx="6624000" cy="5220000"/>
          </a:xfrm>
          <a:prstGeom prst="rect">
            <a:avLst/>
          </a:prstGeom>
        </p:spPr>
        <p:txBody>
          <a:bodyPr vert="horz" lIns="0" tIns="45716" rIns="0" bIns="45716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Verdana" panose="020B0604030504040204" pitchFamily="34" charset="0"/>
        <a:ea typeface="メイリオ" panose="020B0604030504040204" pitchFamily="50" charset="-128"/>
        <a:cs typeface="Verdana" panose="020B0604030504040204" pitchFamily="34" charset="0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19163" y="431800"/>
            <a:ext cx="4968875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4622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19163" y="431800"/>
            <a:ext cx="4968875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74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049388"/>
            <a:ext cx="8784000" cy="584775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  <a:latin typeface="+mj-lt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+mj-lt"/>
                <a:cs typeface="Verdana" panose="020B0604030504040204" pitchFamily="34" charset="0"/>
              </a:defRPr>
            </a:lvl1pPr>
          </a:lstStyle>
          <a:p>
            <a:r>
              <a:rPr lang="en-US" altLang="ja-JP" dirty="0" smtClean="0"/>
              <a:t>Enter the addressee as required.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707886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n-lt"/>
                <a:cs typeface="Verdana" panose="020B0604030504040204" pitchFamily="34" charset="0"/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  <a:br>
              <a:rPr kumimoji="1" lang="en-US" altLang="ja-JP" dirty="0" smtClean="0"/>
            </a:br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two-line headline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5720" rIns="90000" bIns="4572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0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1 lin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when the leading sentence is written on one line.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4801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2 lines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4974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6280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3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513" y="2905844"/>
            <a:ext cx="8760432" cy="585866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3926256"/>
            <a:ext cx="6768975" cy="772006"/>
          </a:xfrm>
        </p:spPr>
        <p:txBody>
          <a:bodyPr wrap="square" tIns="4572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</a:p>
          <a:p>
            <a:pPr lvl="0"/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 (m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18" name="グループ化 17"/>
          <p:cNvGrpSpPr/>
          <p:nvPr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9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0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21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7" name="orchest_blue_bas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" name="逆光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3" name="縦ライン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4" name="右上へ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5" name="左下へ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6" name="最後右へ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27" name="グループ化 26"/>
          <p:cNvGrpSpPr/>
          <p:nvPr userDrawn="1"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28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9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30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7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 (sti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126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430930"/>
            <a:ext cx="7344000" cy="405683"/>
          </a:xfrm>
        </p:spPr>
        <p:txBody>
          <a:bodyPr wrap="square" anchor="b">
            <a:spAutoFit/>
          </a:bodyPr>
          <a:lstStyle>
            <a:lvl1pPr>
              <a:defRPr b="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dirty="0" smtClean="0"/>
              <a:t>Enter the title of the table of contents.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 baseline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items in the table of contents.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388" y="3045072"/>
            <a:ext cx="8784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69578"/>
          </a:xfrm>
        </p:spPr>
        <p:txBody>
          <a:bodyPr>
            <a:spAutoFit/>
          </a:bodyPr>
          <a:lstStyle>
            <a:lvl1pPr marL="0" indent="0">
              <a:buNone/>
              <a:defRPr b="0">
                <a:latin typeface="+mn-lt"/>
              </a:defRPr>
            </a:lvl1pPr>
            <a:lvl2pPr marL="72000" indent="0">
              <a:buNone/>
              <a:defRPr sz="1800" b="0">
                <a:latin typeface="+mn-lt"/>
              </a:defRPr>
            </a:lvl2pPr>
            <a:lvl3pPr marL="222962" indent="0">
              <a:buNone/>
              <a:defRPr b="0">
                <a:latin typeface="+mn-lt"/>
              </a:defRPr>
            </a:lvl3pPr>
            <a:lvl4pPr marL="327787" indent="0">
              <a:buNone/>
              <a:defRPr b="0">
                <a:latin typeface="+mn-lt"/>
              </a:defRPr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subtitle.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45720" bIns="4572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+mj-lt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  <a:latin typeface="+mj-lt"/>
                <a:cs typeface="Verdana" panose="020B0604030504040204" pitchFamily="34" charset="0"/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ooter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6549391"/>
            <a:ext cx="9143999" cy="308609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ja-JP" dirty="0" smtClean="0"/>
              <a:t>Formatting for the master title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 smtClean="0"/>
              <a:t>Formatting for the master text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  <p:sp>
        <p:nvSpPr>
          <p:cNvPr id="8" name="PageNumber"/>
          <p:cNvSpPr txBox="1"/>
          <p:nvPr/>
        </p:nvSpPr>
        <p:spPr bwMode="black">
          <a:xfrm>
            <a:off x="168810" y="6597840"/>
            <a:ext cx="684000" cy="234000"/>
          </a:xfrm>
          <a:prstGeom prst="rect">
            <a:avLst/>
          </a:prstGeom>
          <a:noFill/>
        </p:spPr>
        <p:txBody>
          <a:bodyPr wrap="none" tIns="4572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Verdana" panose="020B060403050404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Verdana" panose="020B0604030504040204" pitchFamily="34" charset="0"/>
            </a:endParaRPr>
          </a:p>
        </p:txBody>
      </p:sp>
      <p:sp>
        <p:nvSpPr>
          <p:cNvPr id="9" name="Credit"/>
          <p:cNvSpPr txBox="1"/>
          <p:nvPr/>
        </p:nvSpPr>
        <p:spPr bwMode="black">
          <a:xfrm>
            <a:off x="1096858" y="6597840"/>
            <a:ext cx="1638590" cy="2308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NEC Corporation 2015</a:t>
            </a:r>
          </a:p>
        </p:txBody>
      </p:sp>
      <p:sp>
        <p:nvSpPr>
          <p:cNvPr id="10" name="Confidential"/>
          <p:cNvSpPr txBox="1"/>
          <p:nvPr/>
        </p:nvSpPr>
        <p:spPr bwMode="black">
          <a:xfrm>
            <a:off x="3621250" y="6597840"/>
            <a:ext cx="1882247" cy="2308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NEC Group Internal Use Only</a:t>
            </a:r>
          </a:p>
        </p:txBody>
      </p:sp>
      <p:pic>
        <p:nvPicPr>
          <p:cNvPr id="11" name="Footer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6549391"/>
            <a:ext cx="9143999" cy="308609"/>
          </a:xfrm>
          <a:prstGeom prst="rect">
            <a:avLst/>
          </a:prstGeom>
        </p:spPr>
      </p:pic>
      <p:sp>
        <p:nvSpPr>
          <p:cNvPr id="12" name="PageNumber"/>
          <p:cNvSpPr txBox="1"/>
          <p:nvPr userDrawn="1"/>
        </p:nvSpPr>
        <p:spPr bwMode="black">
          <a:xfrm>
            <a:off x="168810" y="6597840"/>
            <a:ext cx="684000" cy="234000"/>
          </a:xfrm>
          <a:prstGeom prst="rect">
            <a:avLst/>
          </a:prstGeom>
          <a:noFill/>
        </p:spPr>
        <p:txBody>
          <a:bodyPr wrap="none" tIns="4572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Verdana" panose="020B060403050404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Verdana" panose="020B0604030504040204" pitchFamily="34" charset="0"/>
            </a:endParaRPr>
          </a:p>
        </p:txBody>
      </p:sp>
      <p:sp>
        <p:nvSpPr>
          <p:cNvPr id="13" name="Credit"/>
          <p:cNvSpPr txBox="1"/>
          <p:nvPr userDrawn="1"/>
        </p:nvSpPr>
        <p:spPr bwMode="black">
          <a:xfrm>
            <a:off x="1096858" y="6597840"/>
            <a:ext cx="1638590" cy="2308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© NEC Corporation 2016</a:t>
            </a:r>
          </a:p>
        </p:txBody>
      </p:sp>
      <p:sp>
        <p:nvSpPr>
          <p:cNvPr id="14" name="Confidential"/>
          <p:cNvSpPr txBox="1"/>
          <p:nvPr userDrawn="1"/>
        </p:nvSpPr>
        <p:spPr bwMode="black">
          <a:xfrm>
            <a:off x="3621250" y="6597840"/>
            <a:ext cx="1882247" cy="2308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NEC Group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07" r:id="rId2"/>
    <p:sldLayoutId id="2147483708" r:id="rId3"/>
    <p:sldLayoutId id="2147483709" r:id="rId4"/>
    <p:sldLayoutId id="2147483710" r:id="rId5"/>
    <p:sldLayoutId id="2147483726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0" baseline="0">
          <a:solidFill>
            <a:schemeClr val="tx1"/>
          </a:solidFill>
          <a:latin typeface="+mj-lt"/>
          <a:ea typeface="+mj-ea"/>
          <a:cs typeface="Verdan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1pPr>
      <a:lvl2pPr marL="36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2pPr>
      <a:lvl3pPr marL="468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3pPr>
      <a:lvl4pPr marL="576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4pPr>
      <a:lvl5pPr marL="735013" indent="-157163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3049388"/>
            <a:ext cx="8784000" cy="584775"/>
          </a:xfrm>
        </p:spPr>
        <p:txBody>
          <a:bodyPr/>
          <a:lstStyle/>
          <a:p>
            <a:r>
              <a:rPr lang="en-US" altLang="ja-JP" dirty="0"/>
              <a:t>MySQL</a:t>
            </a:r>
            <a:r>
              <a:rPr lang="ja-JP" altLang="en-US" dirty="0"/>
              <a:t>クラスタ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4032000"/>
            <a:ext cx="6552727" cy="772006"/>
          </a:xfrm>
        </p:spPr>
        <p:txBody>
          <a:bodyPr/>
          <a:lstStyle/>
          <a:p>
            <a:r>
              <a:rPr lang="en-US" altLang="ja-JP" dirty="0"/>
              <a:t>OSS</a:t>
            </a:r>
            <a:r>
              <a:rPr lang="ja-JP" altLang="en-US" dirty="0"/>
              <a:t>技術センター</a:t>
            </a:r>
            <a:endParaRPr lang="en-US" altLang="ja-JP" dirty="0"/>
          </a:p>
          <a:p>
            <a:r>
              <a:rPr lang="en-US" altLang="ja-JP" dirty="0"/>
              <a:t>NEC</a:t>
            </a:r>
            <a:r>
              <a:rPr lang="ja-JP" altLang="en-US" dirty="0"/>
              <a:t>テレコムソフトウェアフィリピン (</a:t>
            </a:r>
            <a:r>
              <a:rPr lang="en-US" altLang="ja-JP" dirty="0"/>
              <a:t>NSP)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ltGray">
          <a:xfrm>
            <a:off x="6269746" y="841705"/>
            <a:ext cx="2623429" cy="2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B4A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/>
          <a:p>
            <a:pPr algn="r"/>
            <a:r>
              <a:rPr lang="en-US" altLang="ja-JP" sz="105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【</a:t>
            </a:r>
            <a:r>
              <a:rPr lang="en-US" altLang="ja-JP" sz="1050" dirty="0"/>
              <a:t>NEC</a:t>
            </a:r>
            <a:r>
              <a:rPr lang="ja-JP" altLang="en-US" sz="1050" dirty="0"/>
              <a:t>グループ外秘</a:t>
            </a:r>
            <a:r>
              <a:rPr lang="en-US" altLang="ja-JP" sz="1050" dirty="0"/>
              <a:t>】</a:t>
            </a:r>
            <a:endParaRPr lang="en-US" altLang="ja-JP" sz="105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MySQL</a:t>
            </a:r>
            <a:r>
              <a:rPr lang="ja-JP" altLang="en-US" dirty="0"/>
              <a:t>クラスタ</a:t>
            </a:r>
            <a:r>
              <a:rPr lang="en-US" dirty="0"/>
              <a:t>:</a:t>
            </a:r>
            <a:r>
              <a:rPr lang="ja-JP" altLang="en-US" dirty="0"/>
              <a:t>障害検出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600" b="1" dirty="0"/>
              <a:t>障害シナリオ</a:t>
            </a:r>
            <a:endParaRPr lang="en-US" altLang="ja-JP" sz="1600" b="1" dirty="0"/>
          </a:p>
          <a:p>
            <a:r>
              <a:rPr lang="ja-JP" altLang="en-US" sz="1600" b="1" dirty="0"/>
              <a:t>ストレージノードクラッシ</a:t>
            </a:r>
            <a:r>
              <a:rPr lang="ja-JP" altLang="en-US" sz="1600" b="1" dirty="0" smtClean="0"/>
              <a:t>ュ</a:t>
            </a:r>
            <a:endParaRPr lang="en-US" altLang="ja-JP" sz="1600" dirty="0" smtClean="0">
              <a:latin typeface="+mj-lt"/>
            </a:endParaRPr>
          </a:p>
          <a:p>
            <a:pPr lvl="1"/>
            <a:r>
              <a:rPr lang="ja-JP" altLang="en-US" sz="1200" dirty="0"/>
              <a:t>ストレージノードがクラッシュした場合、他のすべてのストレージノードには、ノード間の通信リンクが失われたことが通知されます。ストレージノードクラッシュの場合、クラッシュシナリオは次のようにシミュレートされました：</a:t>
            </a:r>
            <a:endParaRPr lang="en-US" altLang="ja-JP" sz="1200" dirty="0"/>
          </a:p>
          <a:p>
            <a:pPr lvl="2"/>
            <a:r>
              <a:rPr lang="en-US" altLang="ja-JP" sz="1000" dirty="0" err="1"/>
              <a:t>ndbd</a:t>
            </a:r>
            <a:r>
              <a:rPr lang="ja-JP" altLang="en-US" sz="1000" dirty="0"/>
              <a:t>プロセスを強制終了する：</a:t>
            </a:r>
            <a:r>
              <a:rPr lang="en-US" altLang="ja-JP" sz="1000" dirty="0"/>
              <a:t>kill &lt;</a:t>
            </a:r>
            <a:r>
              <a:rPr lang="en-US" altLang="ja-JP" sz="1000" dirty="0" err="1"/>
              <a:t>ndbd</a:t>
            </a:r>
            <a:r>
              <a:rPr lang="en-US" altLang="ja-JP" sz="1000" dirty="0"/>
              <a:t> PID&gt;</a:t>
            </a:r>
          </a:p>
          <a:p>
            <a:pPr lvl="2"/>
            <a:r>
              <a:rPr lang="en-US" altLang="ja-JP" sz="1000" dirty="0" err="1"/>
              <a:t>ndb</a:t>
            </a:r>
            <a:r>
              <a:rPr lang="ja-JP" altLang="en-US" sz="1000" dirty="0"/>
              <a:t>ノードサーバのシャットダウン：</a:t>
            </a:r>
            <a:r>
              <a:rPr lang="en-US" altLang="ja-JP" sz="1000" dirty="0"/>
              <a:t>shutdown –h now</a:t>
            </a:r>
          </a:p>
          <a:p>
            <a:pPr lvl="2"/>
            <a:endParaRPr lang="en-US" altLang="ja-JP" sz="1000" dirty="0" smtClean="0">
              <a:latin typeface="+mj-lt"/>
            </a:endParaRPr>
          </a:p>
          <a:p>
            <a:pPr lvl="1"/>
            <a:r>
              <a:rPr lang="ja-JP" altLang="en-US" sz="1200" dirty="0"/>
              <a:t>ノードクラッシュがシミュレートされたときのサンプルログ：</a:t>
            </a:r>
            <a:endParaRPr lang="en-US" altLang="ja-JP" sz="1200" dirty="0" smtClean="0">
              <a:latin typeface="+mj-lt"/>
            </a:endParaRPr>
          </a:p>
          <a:p>
            <a:pPr lvl="2"/>
            <a:r>
              <a:rPr lang="ja-JP" altLang="en-US" sz="1000" dirty="0" smtClean="0">
                <a:latin typeface="+mj-lt"/>
              </a:rPr>
              <a:t>設定</a:t>
            </a:r>
            <a:r>
              <a:rPr lang="en-US" altLang="ja-JP" sz="1000" dirty="0" smtClean="0">
                <a:latin typeface="+mj-lt"/>
              </a:rPr>
              <a:t>: </a:t>
            </a:r>
            <a:r>
              <a:rPr lang="en-US" altLang="ja-JP" sz="1000" dirty="0" smtClean="0">
                <a:latin typeface="+mj-lt"/>
              </a:rPr>
              <a:t>1 MGM, 2 SQL, 4 NDB</a:t>
            </a:r>
          </a:p>
          <a:p>
            <a:pPr marL="358775" lvl="2" indent="0">
              <a:buNone/>
            </a:pPr>
            <a:r>
              <a:rPr lang="en-US" altLang="en-US" sz="1000" b="1" dirty="0">
                <a:latin typeface="+mj-lt"/>
              </a:rPr>
              <a:t>[SQL </a:t>
            </a:r>
            <a:r>
              <a:rPr lang="ja-JP" altLang="en-US" sz="1000" b="1" dirty="0" smtClean="0">
                <a:latin typeface="+mj-lt"/>
              </a:rPr>
              <a:t>ノード</a:t>
            </a:r>
            <a:r>
              <a:rPr lang="en-US" altLang="en-US" sz="1000" b="1" dirty="0" smtClean="0">
                <a:latin typeface="+mj-lt"/>
              </a:rPr>
              <a:t>: </a:t>
            </a:r>
            <a:r>
              <a:rPr lang="en-US" altLang="en-US" sz="1000" dirty="0" smtClean="0">
                <a:latin typeface="+mj-lt"/>
              </a:rPr>
              <a:t>mysqld.log</a:t>
            </a:r>
            <a:r>
              <a:rPr lang="en-US" altLang="en-US" sz="1000" b="1" dirty="0" smtClean="0">
                <a:latin typeface="+mj-lt"/>
              </a:rPr>
              <a:t>]</a:t>
            </a:r>
            <a:endParaRPr lang="en-US" altLang="en-US" sz="1000" b="1" dirty="0">
              <a:latin typeface="+mj-lt"/>
            </a:endParaRPr>
          </a:p>
          <a:p>
            <a:pPr lvl="2"/>
            <a:endParaRPr lang="en-US" altLang="ja-JP" sz="1000" dirty="0" smtClean="0">
              <a:latin typeface="+mj-lt"/>
            </a:endParaRPr>
          </a:p>
          <a:p>
            <a:pPr marL="358775" lvl="2" indent="0">
              <a:buNone/>
            </a:pPr>
            <a:endParaRPr lang="en-US" altLang="ja-JP" sz="1200" dirty="0" smtClean="0">
              <a:latin typeface="+mj-lt"/>
            </a:endParaRPr>
          </a:p>
          <a:p>
            <a:pPr marL="358775" lvl="2" indent="0">
              <a:buNone/>
            </a:pPr>
            <a:r>
              <a:rPr lang="en-US" altLang="ja-JP" sz="1000" b="1" dirty="0" smtClean="0">
                <a:latin typeface="+mj-lt"/>
              </a:rPr>
              <a:t>[</a:t>
            </a:r>
            <a:r>
              <a:rPr lang="ja-JP" altLang="en-US" sz="1000" b="1" dirty="0" smtClean="0">
                <a:latin typeface="+mj-lt"/>
              </a:rPr>
              <a:t>他の</a:t>
            </a:r>
            <a:r>
              <a:rPr lang="en-US" altLang="ja-JP" sz="1000" b="1" dirty="0" smtClean="0">
                <a:latin typeface="+mj-lt"/>
              </a:rPr>
              <a:t>SQL </a:t>
            </a:r>
            <a:r>
              <a:rPr lang="ja-JP" altLang="en-US" sz="1000" b="1" dirty="0" smtClean="0">
                <a:latin typeface="+mj-lt"/>
              </a:rPr>
              <a:t>ノード</a:t>
            </a:r>
            <a:r>
              <a:rPr lang="en-US" altLang="ja-JP" sz="1000" b="1" dirty="0" smtClean="0">
                <a:latin typeface="+mj-lt"/>
              </a:rPr>
              <a:t>: </a:t>
            </a:r>
            <a:r>
              <a:rPr lang="ja-JP" altLang="en-US" sz="1000" dirty="0" smtClean="0">
                <a:latin typeface="+mj-lt"/>
              </a:rPr>
              <a:t>ログ変更は</a:t>
            </a:r>
            <a:r>
              <a:rPr lang="en-US" altLang="ja-JP" sz="1000" dirty="0" smtClean="0">
                <a:latin typeface="+mj-lt"/>
              </a:rPr>
              <a:t>SQL </a:t>
            </a:r>
            <a:r>
              <a:rPr lang="ja-JP" altLang="en-US" sz="1000" dirty="0" smtClean="0">
                <a:latin typeface="+mj-lt"/>
              </a:rPr>
              <a:t>ノード</a:t>
            </a:r>
            <a:r>
              <a:rPr lang="en-US" altLang="ja-JP" sz="1000" dirty="0" smtClean="0">
                <a:latin typeface="+mj-lt"/>
              </a:rPr>
              <a:t>1</a:t>
            </a:r>
            <a:r>
              <a:rPr lang="ja-JP" altLang="en-US" sz="1000" dirty="0" smtClean="0">
                <a:latin typeface="+mj-lt"/>
              </a:rPr>
              <a:t>と同じ</a:t>
            </a:r>
            <a:r>
              <a:rPr lang="en-US" altLang="ja-JP" sz="1000" b="1" dirty="0" smtClean="0">
                <a:latin typeface="+mj-lt"/>
              </a:rPr>
              <a:t>]</a:t>
            </a:r>
            <a:endParaRPr lang="en-US" altLang="ja-JP" sz="1000" b="1" dirty="0" smtClean="0">
              <a:latin typeface="+mj-lt"/>
            </a:endParaRPr>
          </a:p>
          <a:p>
            <a:pPr marL="358775" lvl="2" indent="0">
              <a:buNone/>
            </a:pPr>
            <a:endParaRPr lang="en-US" altLang="ja-JP" sz="1000" b="1" dirty="0" smtClean="0">
              <a:latin typeface="+mj-lt"/>
            </a:endParaRPr>
          </a:p>
          <a:p>
            <a:pPr marL="358775" lvl="2" indent="0">
              <a:buNone/>
            </a:pPr>
            <a:r>
              <a:rPr lang="en-US" altLang="ja-JP" sz="1000" b="1" dirty="0" smtClean="0">
                <a:latin typeface="+mj-lt"/>
              </a:rPr>
              <a:t>[NDB </a:t>
            </a:r>
            <a:r>
              <a:rPr lang="ja-JP" altLang="en-US" sz="1000" b="1" dirty="0" smtClean="0">
                <a:latin typeface="+mj-lt"/>
              </a:rPr>
              <a:t>ノード</a:t>
            </a:r>
            <a:r>
              <a:rPr lang="en-US" altLang="ja-JP" sz="1000" b="1" dirty="0" smtClean="0">
                <a:latin typeface="+mj-lt"/>
              </a:rPr>
              <a:t>: </a:t>
            </a:r>
            <a:r>
              <a:rPr lang="en-US" altLang="ja-JP" sz="1000" dirty="0" smtClean="0">
                <a:latin typeface="+mj-lt"/>
              </a:rPr>
              <a:t>ndb_10_out.log</a:t>
            </a:r>
            <a:r>
              <a:rPr lang="en-US" altLang="ja-JP" sz="1000" b="1" dirty="0" smtClean="0">
                <a:latin typeface="+mj-lt"/>
              </a:rPr>
              <a:t>]</a:t>
            </a:r>
          </a:p>
          <a:p>
            <a:pPr marL="358775" lvl="2" indent="0">
              <a:buNone/>
            </a:pPr>
            <a:endParaRPr lang="en-US" altLang="ja-JP" sz="1000" b="1" dirty="0" smtClean="0">
              <a:latin typeface="+mj-lt"/>
            </a:endParaRPr>
          </a:p>
          <a:p>
            <a:pPr marL="358775" lvl="2" indent="0">
              <a:buNone/>
            </a:pPr>
            <a:endParaRPr lang="en-US" altLang="ja-JP" sz="1000" b="1" dirty="0" smtClean="0"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09600" y="3332480"/>
            <a:ext cx="7378973" cy="284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latin typeface="Calibri" panose="020F0502020204030204" pitchFamily="34" charset="0"/>
                <a:ea typeface="+mj-ea"/>
              </a:rPr>
              <a:t>2017-05-26T07:32:32.302281Z 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1 [Note] NDB Schema 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dist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: Data node: 13 failed, subscriber bitmask 000000000</a:t>
            </a:r>
            <a:endParaRPr kumimoji="1" lang="en-US" sz="1000" dirty="0">
              <a:latin typeface="Calibri" panose="020F0502020204030204" pitchFamily="34" charset="0"/>
              <a:ea typeface="+mj-ea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09600" y="4480560"/>
            <a:ext cx="7378973" cy="13512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19:49:29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ndbd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INFO     -- 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findNeighbours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 from: 5090 old (left: 12 right: 13) new (12 11)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19:49:29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ndbd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INFO     -- NR Status: node=13,OLD=Restart 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completed,NEW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=Node failed, fail handling ongoing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19:49:29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ndbd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INFO     -- DBTC instance 0: Inserting failed node 13 into takeover queue, length now=1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19:49:29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ndbd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INFO     -- DBTC instance 0: Removed node 13 from takeover queue, 0 failed nodes remaining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19:49:29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ndbd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INFO     -- Adjusting disk write speed bounds due to : Node restart ongoing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19:49:29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ndbd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INFO     -- NR Status: node=13,OLD=Node failed, fail handling 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ongoing,NEW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=Node failure handling complete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19:49:29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ndbd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INFO     -- Node 13 has completed node fail handling</a:t>
            </a:r>
            <a:endParaRPr kumimoji="1" lang="en-US" sz="1000" dirty="0">
              <a:latin typeface="Calibri" panose="020F050202020403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8850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MySQL</a:t>
            </a:r>
            <a:r>
              <a:rPr lang="ja-JP" altLang="en-US" dirty="0"/>
              <a:t>クラスタ</a:t>
            </a:r>
            <a:r>
              <a:rPr lang="en-US" dirty="0"/>
              <a:t>:</a:t>
            </a:r>
            <a:r>
              <a:rPr lang="ja-JP" altLang="en-US" dirty="0"/>
              <a:t>障害検出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268288" lvl="4" indent="0">
              <a:buNone/>
            </a:pPr>
            <a:r>
              <a:rPr lang="en-US" altLang="ja-JP" sz="1000" b="1" dirty="0" smtClean="0"/>
              <a:t>[NDB </a:t>
            </a:r>
            <a:r>
              <a:rPr lang="ja-JP" altLang="en-US" sz="1000" b="1" dirty="0" smtClean="0"/>
              <a:t>ノード</a:t>
            </a:r>
            <a:r>
              <a:rPr lang="en-US" altLang="ja-JP" sz="1000" b="1" dirty="0" smtClean="0"/>
              <a:t>: </a:t>
            </a:r>
            <a:r>
              <a:rPr lang="en-US" altLang="ja-JP" sz="1000" b="0" dirty="0" smtClean="0"/>
              <a:t>ndb_11_out.log</a:t>
            </a:r>
            <a:r>
              <a:rPr lang="en-US" altLang="ja-JP" sz="1000" b="1" dirty="0" smtClean="0"/>
              <a:t>]</a:t>
            </a:r>
          </a:p>
          <a:p>
            <a:pPr marL="0" indent="0">
              <a:buNone/>
            </a:pPr>
            <a:endParaRPr kumimoji="1"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kumimoji="1"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kumimoji="1"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kumimoji="1" lang="en-US" altLang="ja-JP" sz="1000" dirty="0" smtClean="0"/>
          </a:p>
          <a:p>
            <a:pPr marL="284163" lvl="4" indent="0">
              <a:spcBef>
                <a:spcPts val="500"/>
              </a:spcBef>
              <a:buNone/>
            </a:pPr>
            <a:r>
              <a:rPr lang="en-US" altLang="ja-JP" sz="1000" dirty="0" smtClean="0"/>
              <a:t>[</a:t>
            </a:r>
            <a:r>
              <a:rPr lang="en-US" altLang="ja-JP" sz="1000" dirty="0"/>
              <a:t>NDB </a:t>
            </a:r>
            <a:r>
              <a:rPr lang="ja-JP" altLang="en-US" sz="1000" dirty="0" smtClean="0"/>
              <a:t>ノード</a:t>
            </a:r>
            <a:r>
              <a:rPr lang="en-US" altLang="ja-JP" sz="1000" dirty="0" smtClean="0"/>
              <a:t>: </a:t>
            </a:r>
            <a:r>
              <a:rPr lang="en-US" altLang="ja-JP" sz="1000" b="0" dirty="0" smtClean="0"/>
              <a:t>ndb_12_out.log</a:t>
            </a:r>
            <a:r>
              <a:rPr lang="en-US" altLang="ja-JP" sz="1000" dirty="0"/>
              <a:t>]</a:t>
            </a:r>
          </a:p>
          <a:p>
            <a:pPr marL="0" indent="0">
              <a:buNone/>
            </a:pPr>
            <a:endParaRPr kumimoji="1"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kumimoji="1"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kumimoji="1" lang="en-US" altLang="ja-JP" sz="800" dirty="0" smtClean="0"/>
          </a:p>
          <a:p>
            <a:pPr marL="284163" lvl="4" indent="0">
              <a:spcBef>
                <a:spcPts val="500"/>
              </a:spcBef>
              <a:buNone/>
            </a:pPr>
            <a:r>
              <a:rPr lang="en-US" altLang="ja-JP" sz="1000" dirty="0"/>
              <a:t>[NDB </a:t>
            </a:r>
            <a:r>
              <a:rPr lang="ja-JP" altLang="en-US" sz="1000" dirty="0" smtClean="0"/>
              <a:t>ノード</a:t>
            </a:r>
            <a:r>
              <a:rPr lang="en-US" altLang="ja-JP" sz="1000" dirty="0" smtClean="0"/>
              <a:t>: </a:t>
            </a:r>
            <a:r>
              <a:rPr lang="en-US" altLang="ja-JP" sz="1000" b="0" dirty="0"/>
              <a:t>ndb_12_out.log</a:t>
            </a:r>
            <a:r>
              <a:rPr lang="en-US" altLang="ja-JP" sz="1000" dirty="0"/>
              <a:t>]</a:t>
            </a:r>
          </a:p>
          <a:p>
            <a:pPr marL="0" indent="0">
              <a:buNone/>
            </a:pPr>
            <a:endParaRPr kumimoji="1" lang="ja-JP" altLang="en-US" sz="1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8480" y="1107440"/>
            <a:ext cx="7450093" cy="1940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19:49:29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ndbd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INFO     -- 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findNeighbours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 from: 5090 old (left: 13 right: 12) new (10 12)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19:49:29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ndbd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ALERT    -- Arbitration check won - node group majority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19:49:29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ndbd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INFO     -- President restarts arbitration thread [state=6]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19:49:29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ndbd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INFO     -- NR Status: node=13,OLD=Restart 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completed,NEW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=Node failed, fail handling ongoing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19:49:29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ndbd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INFO     -- DBTC instance 0: Starting take over of node 13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execGCP_NOMORETRANS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(90300/13) 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c_ongoing_take_over_cnt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 -&gt; seize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19:49:29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ndbd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INFO     -- DBTC instance 0: Completed take over of failed node 13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completing 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gcp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 90300/13 in 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execTAKE_OVERTCCONF</a:t>
            </a:r>
            <a:endParaRPr lang="en-US" sz="1000" dirty="0">
              <a:latin typeface="Calibri" panose="020F0502020204030204" pitchFamily="34" charset="0"/>
              <a:ea typeface="+mj-ea"/>
            </a:endParaRP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19:49:29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ndbd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INFO     -- NR Status: node=13,OLD=Node failed, fail handling 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ongoing,NEW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=Node failure handling complete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19:49:29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ndbd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INFO     -- Node 13 has completed node fail handling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19:49:30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ndbd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INFO     -- Adjusting disk write speed bounds due to : Node restart ongoing</a:t>
            </a:r>
            <a:endParaRPr kumimoji="1" lang="en-US" sz="1000" dirty="0">
              <a:latin typeface="Calibri" panose="020F0502020204030204" pitchFamily="34" charset="0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38480" y="3434080"/>
            <a:ext cx="7450093" cy="1473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19:49:30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ndbd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INFO     -- 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findNeighbours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 from: 5090 old (left: 11 right: 10) new (11 10)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19:49:30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ndbd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INFO     -- NR Status: node=13,OLD=Restart 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completed,NEW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=Node failed, fail handling ongoing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start_resend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(1, empty bucket (90300/13 90300/12) -&gt; active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19:49:30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ndbd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INFO     -- DBTC instance 0: Inserting failed node 13 into takeover queue, length now=1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19:49:30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ndbd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INFO     -- DBTC instance 0: Removed node 13 from takeover queue, 0 failed nodes remaining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19:49:30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ndbd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INFO     -- NR Status: node=13,OLD=Node failed, fail handling 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ongoing,NEW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=Node failure handling complete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19:49:30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ndbd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INFO     -- Node 13 has completed node fail handling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19:49:30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ndbd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INFO     -- Adjusting disk write speed bounds due to : Node restart ongoing</a:t>
            </a:r>
            <a:endParaRPr kumimoji="1" lang="en-US" sz="1000" dirty="0">
              <a:latin typeface="Calibri" panose="020F0502020204030204" pitchFamily="34" charset="0"/>
              <a:ea typeface="+mj-ea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38480" y="5334000"/>
            <a:ext cx="7450093" cy="1068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19:49:29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ndbd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INFO     -- Received signal 15. Performing stop.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19:49:29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ndbd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INFO     -- The data node run-time environment has been stopped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19:49:29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ndbd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INFO     -- Shutdown initiated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19:49:29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ndbd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INFO     -- Shutdown completed - exiting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19:49:30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ndbd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INFO     -- Angel shutting down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19:49:30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ndbd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INFO     -- Node 13: Node shutdown completed. Initiated by signal 15.</a:t>
            </a:r>
            <a:endParaRPr kumimoji="1" lang="en-US" sz="1000" dirty="0">
              <a:latin typeface="Calibri" panose="020F050202020403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54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MySQL</a:t>
            </a:r>
            <a:r>
              <a:rPr lang="ja-JP" altLang="en-US" dirty="0"/>
              <a:t>クラスタ</a:t>
            </a:r>
            <a:r>
              <a:rPr lang="en-US" dirty="0"/>
              <a:t>:</a:t>
            </a:r>
            <a:r>
              <a:rPr lang="ja-JP" altLang="en-US" dirty="0"/>
              <a:t>障害検出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173038" indent="0">
              <a:buNone/>
            </a:pPr>
            <a:r>
              <a:rPr kumimoji="1" lang="en-US" altLang="ja-JP" sz="1000" b="1" dirty="0" smtClean="0"/>
              <a:t>[MGM </a:t>
            </a:r>
            <a:r>
              <a:rPr kumimoji="1" lang="ja-JP" altLang="en-US" sz="1000" b="1" dirty="0" smtClean="0"/>
              <a:t>ノード</a:t>
            </a:r>
            <a:r>
              <a:rPr kumimoji="1" lang="en-US" altLang="ja-JP" sz="1000" b="1" dirty="0" smtClean="0"/>
              <a:t>: </a:t>
            </a:r>
            <a:r>
              <a:rPr kumimoji="1" lang="en-US" altLang="ja-JP" sz="1000" dirty="0" smtClean="0"/>
              <a:t>ndb_1_cluster.log</a:t>
            </a:r>
            <a:r>
              <a:rPr kumimoji="1" lang="en-US" altLang="ja-JP" sz="1000" b="1" dirty="0" smtClean="0"/>
              <a:t>]</a:t>
            </a:r>
            <a:endParaRPr kumimoji="1" lang="ja-JP" altLang="en-US" sz="1000" b="1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26720" y="1239520"/>
            <a:ext cx="8280400" cy="3434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latin typeface="Calibri" panose="020F0502020204030204" pitchFamily="34" charset="0"/>
                <a:ea typeface="+mj-ea"/>
              </a:rPr>
              <a:t>2017-06-16 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19:30:40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INFO     -- Node 13: Node shutdown completed. Initiated by signal 15.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19:30:40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ALERT    -- Node 1: Node 13 Disconnected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19:30:40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ALERT    -- Node 10: Node 13 Disconnected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19:30:40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INFO     -- Node 10: Communication to Node 13 closed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19:30:40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INFO     -- Node 10: NR Status: node=13,OLD=Restart 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completed,NEW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=Node failed, fail handling ongoing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19:30:40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INFO     -- Node 11: Communication to Node 13 closed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19:30:40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ALERT    -- Node 11: Arbitration check won - node group majority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19:30:40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INFO     -- Node 11: President restarts arbitration thread [state=6]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19:30:40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INFO     -- Node 11: NR Status: node=13,OLD=Restart 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completed,NEW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=Node failed, fail handling ongoing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19:30:40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ALERT    -- Node 11: Node 13 Disconnected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19:30:40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INFO     -- Node 12: Communication to Node 13 closed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19:30:40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INFO     -- Node 12: NR Status: node=13,OLD=Restart 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completed,NEW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=Node failed, fail handling ongoing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19:30:40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ALERT    -- Node 12: Node 13 Disconnected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19:30:40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INFO     -- Node 10: NR Status: node=13,OLD=Node failed, fail handling 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ongoing,NEW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=Node failure handling complete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19:30:40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INFO     -- Node 11: NR Status: node=13,OLD=Node failed, fail handling 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ongoing,NEW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=Node failure handling complete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19:30:40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INFO     -- Node 12: NR Status: node=13,OLD=Node failed, fail handling 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ongoing,NEW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=Node failure handling complete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19:30:43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INFO     -- Node 11: Communication to Node 13 opened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19:30:43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INFO     -- Node 12: Communication to Node 13 opened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</a:rPr>
              <a:t> 2017-06-16 19:30:44 [</a:t>
            </a:r>
            <a:r>
              <a:rPr lang="en-US" sz="1000" dirty="0" err="1">
                <a:latin typeface="Calibri" panose="020F0502020204030204" pitchFamily="34" charset="0"/>
                <a:ea typeface="+mj-ea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</a:rPr>
              <a:t>] INFO     -- Node 10: Communication to Node 13 opened</a:t>
            </a:r>
            <a:endParaRPr kumimoji="1" lang="en-US" sz="1000" dirty="0">
              <a:latin typeface="Calibri" panose="020F050202020403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607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MySQL</a:t>
            </a:r>
            <a:r>
              <a:rPr lang="ja-JP" altLang="en-US" dirty="0"/>
              <a:t>クラスタ</a:t>
            </a:r>
            <a:r>
              <a:rPr lang="en-US" dirty="0"/>
              <a:t>:</a:t>
            </a:r>
            <a:r>
              <a:rPr lang="ja-JP" altLang="en-US" dirty="0"/>
              <a:t>障害検出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8/9)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sz="1600" b="1" dirty="0"/>
              <a:t>SQL</a:t>
            </a:r>
            <a:r>
              <a:rPr lang="ja-JP" altLang="en-US" sz="1600" b="1" dirty="0"/>
              <a:t>ノードクラッシ</a:t>
            </a:r>
            <a:r>
              <a:rPr lang="ja-JP" altLang="en-US" sz="1600" b="1" dirty="0" smtClean="0"/>
              <a:t>ュ</a:t>
            </a:r>
            <a:endParaRPr lang="en-US" altLang="ja-JP" sz="1600" dirty="0" smtClean="0"/>
          </a:p>
          <a:p>
            <a:pPr lvl="1"/>
            <a:r>
              <a:rPr lang="en-US" altLang="ja-JP" sz="1200" dirty="0"/>
              <a:t>SQL</a:t>
            </a:r>
            <a:r>
              <a:rPr lang="ja-JP" altLang="en-US" sz="1200" dirty="0"/>
              <a:t>ノードがクラッシュした場合、管理ノード（および他の</a:t>
            </a:r>
            <a:r>
              <a:rPr lang="en-US" altLang="ja-JP" sz="1200" dirty="0"/>
              <a:t>SQL</a:t>
            </a:r>
            <a:r>
              <a:rPr lang="ja-JP" altLang="en-US" sz="1200" dirty="0"/>
              <a:t>ノード）に損失とログが適切に通知されます。ただし、どのストレージノードでもアクティビティは検出されません（ログの更新は検出されません）。</a:t>
            </a:r>
            <a:r>
              <a:rPr lang="en-US" altLang="ja-JP" sz="1200" dirty="0"/>
              <a:t>SQL</a:t>
            </a:r>
            <a:r>
              <a:rPr lang="ja-JP" altLang="en-US" sz="1200" dirty="0"/>
              <a:t>ノードクラッシュの場合、クラッシュシナリオは次のようにシミュレートされました：</a:t>
            </a:r>
            <a:endParaRPr lang="en-US" altLang="ja-JP" sz="1200" dirty="0"/>
          </a:p>
          <a:p>
            <a:pPr lvl="2"/>
            <a:r>
              <a:rPr lang="en-US" altLang="ja-JP" sz="1000" dirty="0" err="1"/>
              <a:t>mysqld</a:t>
            </a:r>
            <a:r>
              <a:rPr lang="ja-JP" altLang="en-US" sz="1000" dirty="0"/>
              <a:t>プロセスを強制終了する：</a:t>
            </a:r>
            <a:r>
              <a:rPr lang="en-US" altLang="ja-JP" sz="1000" dirty="0"/>
              <a:t>kill &lt;</a:t>
            </a:r>
            <a:r>
              <a:rPr lang="en-US" altLang="ja-JP" sz="1000" dirty="0" err="1"/>
              <a:t>mysqld</a:t>
            </a:r>
            <a:r>
              <a:rPr lang="en-US" altLang="ja-JP" sz="1000" dirty="0"/>
              <a:t> PID&gt;</a:t>
            </a:r>
          </a:p>
          <a:p>
            <a:pPr lvl="2"/>
            <a:r>
              <a:rPr lang="en-US" altLang="ja-JP" sz="1000" dirty="0" err="1"/>
              <a:t>mysqld</a:t>
            </a:r>
            <a:r>
              <a:rPr lang="ja-JP" altLang="en-US" sz="1000" dirty="0"/>
              <a:t>ノードサーバのシャットダウン：</a:t>
            </a:r>
            <a:r>
              <a:rPr lang="en-US" altLang="ja-JP" sz="1000" dirty="0"/>
              <a:t>shutdown –h now</a:t>
            </a:r>
          </a:p>
          <a:p>
            <a:pPr lvl="1"/>
            <a:endParaRPr lang="en-US" altLang="ja-JP" sz="1200" dirty="0" smtClean="0"/>
          </a:p>
          <a:p>
            <a:pPr lvl="1"/>
            <a:r>
              <a:rPr lang="ja-JP" altLang="en-US" sz="1200" dirty="0"/>
              <a:t>ノードクラッシュがシミュレートされたときのサンプルログ：</a:t>
            </a:r>
            <a:endParaRPr lang="en-US" altLang="ja-JP" sz="1200" dirty="0"/>
          </a:p>
          <a:p>
            <a:pPr lvl="2"/>
            <a:r>
              <a:rPr lang="ja-JP" altLang="en-US" sz="1000" dirty="0" smtClean="0"/>
              <a:t>設定</a:t>
            </a:r>
            <a:r>
              <a:rPr lang="en-US" altLang="ja-JP" sz="1000" dirty="0" smtClean="0"/>
              <a:t>: </a:t>
            </a:r>
            <a:r>
              <a:rPr lang="en-US" altLang="ja-JP" sz="1000" dirty="0"/>
              <a:t>1 MGM, 2 SQL, 4 </a:t>
            </a:r>
            <a:r>
              <a:rPr lang="en-US" altLang="ja-JP" sz="1000" dirty="0" smtClean="0"/>
              <a:t>NDB</a:t>
            </a:r>
            <a:endParaRPr lang="en-US" altLang="ja-JP" sz="1000" dirty="0"/>
          </a:p>
          <a:p>
            <a:pPr marL="358775" lvl="2" indent="0">
              <a:buNone/>
            </a:pPr>
            <a:r>
              <a:rPr lang="en-US" altLang="en-US" sz="1000" b="1" dirty="0"/>
              <a:t>[SQL </a:t>
            </a:r>
            <a:r>
              <a:rPr lang="ja-JP" altLang="en-US" sz="1000" b="1" dirty="0" smtClean="0"/>
              <a:t>ノード</a:t>
            </a:r>
            <a:r>
              <a:rPr lang="en-US" altLang="en-US" sz="1000" b="1" dirty="0" smtClean="0"/>
              <a:t>: </a:t>
            </a:r>
            <a:r>
              <a:rPr lang="en-US" altLang="en-US" sz="1000" dirty="0" smtClean="0"/>
              <a:t>mysqld.log; </a:t>
            </a:r>
            <a:r>
              <a:rPr lang="ja-JP" altLang="en-US" sz="1000" dirty="0"/>
              <a:t>このノードはクラスタに他の実行中するノード</a:t>
            </a:r>
            <a:r>
              <a:rPr lang="en-US" altLang="en-US" sz="1000" b="1" dirty="0" smtClean="0"/>
              <a:t>]</a:t>
            </a:r>
            <a:endParaRPr lang="en-US" altLang="en-US" sz="1000" b="1" dirty="0"/>
          </a:p>
          <a:p>
            <a:pPr lvl="2"/>
            <a:endParaRPr lang="en-US" altLang="ja-JP" sz="1000" dirty="0" smtClean="0"/>
          </a:p>
          <a:p>
            <a:pPr lvl="2"/>
            <a:endParaRPr lang="en-US" altLang="ja-JP" sz="1000" dirty="0"/>
          </a:p>
          <a:p>
            <a:pPr lvl="2"/>
            <a:endParaRPr lang="en-US" altLang="ja-JP" sz="1000" dirty="0" smtClean="0"/>
          </a:p>
          <a:p>
            <a:pPr lvl="2"/>
            <a:endParaRPr lang="en-US" altLang="ja-JP" sz="1000" dirty="0" smtClean="0"/>
          </a:p>
          <a:p>
            <a:pPr lvl="2"/>
            <a:endParaRPr lang="en-US" altLang="ja-JP" sz="1000" dirty="0"/>
          </a:p>
          <a:p>
            <a:pPr marL="358775" lvl="2" indent="0">
              <a:buNone/>
            </a:pPr>
            <a:r>
              <a:rPr lang="en-US" altLang="ja-JP" sz="1000" b="1" dirty="0" smtClean="0"/>
              <a:t>[MGM </a:t>
            </a:r>
            <a:r>
              <a:rPr lang="ja-JP" altLang="en-US" sz="1000" b="1" dirty="0" smtClean="0"/>
              <a:t>ノード</a:t>
            </a:r>
            <a:r>
              <a:rPr lang="en-US" altLang="ja-JP" sz="1000" b="1" dirty="0" smtClean="0"/>
              <a:t>: </a:t>
            </a:r>
            <a:r>
              <a:rPr lang="en-US" altLang="ja-JP" sz="1000" dirty="0" smtClean="0"/>
              <a:t>ndb_1_cluster.log</a:t>
            </a:r>
            <a:r>
              <a:rPr lang="en-US" altLang="ja-JP" sz="1000" b="1" dirty="0" smtClean="0"/>
              <a:t>]</a:t>
            </a:r>
          </a:p>
          <a:p>
            <a:pPr marL="358775" lvl="2" indent="0">
              <a:buNone/>
            </a:pPr>
            <a:endParaRPr lang="en-US" altLang="ja-JP" sz="1000" dirty="0" smtClean="0"/>
          </a:p>
          <a:p>
            <a:pPr marL="358775" lvl="2" indent="0">
              <a:buNone/>
            </a:pPr>
            <a:endParaRPr lang="en-US" altLang="ja-JP" sz="1000" b="1" dirty="0"/>
          </a:p>
          <a:p>
            <a:pPr marL="0" indent="0">
              <a:buNone/>
            </a:pPr>
            <a:endParaRPr kumimoji="1" lang="ja-JP" altLang="en-US" sz="1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29920" y="3210560"/>
            <a:ext cx="8138160" cy="8432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2017-06-08T18:06:37.652758Z 1 [Note] NDB Schema </a:t>
            </a:r>
            <a:r>
              <a:rPr lang="en-US" sz="1000" dirty="0" err="1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dist</a:t>
            </a:r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: Data node: 10 reports unsubscribe from node 60, subscriber bitmask 2000000000000000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2017-06-08T18:06:37.652846Z 1 [Note] NDB Schema </a:t>
            </a:r>
            <a:r>
              <a:rPr lang="en-US" sz="1000" dirty="0" err="1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dist</a:t>
            </a:r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: Data node: 13 reports unsubscribe from node 60, subscriber bitmask 2000000000000000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2017-06-08T18:06:37.652854Z 1 [Note] NDB Schema </a:t>
            </a:r>
            <a:r>
              <a:rPr lang="en-US" sz="1000" dirty="0" err="1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dist</a:t>
            </a:r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: Data node: 12 reports unsubscribe from node 60, subscriber bitmask 2000000000000000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2017-06-08T18:06:37.652859Z 1 [Note] NDB Schema </a:t>
            </a:r>
            <a:r>
              <a:rPr lang="en-US" sz="1000" dirty="0" err="1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dist</a:t>
            </a:r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: Data node: 11 reports unsubscribe from node 60, subscriber bitmask 2000000000000000</a:t>
            </a:r>
            <a:endParaRPr kumimoji="1" lang="en-US" sz="1000" dirty="0">
              <a:latin typeface="Calibri" panose="020F0502020204030204" pitchFamily="34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29920" y="4451668"/>
            <a:ext cx="8138160" cy="2001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2017-06-14 17:01:47 [</a:t>
            </a:r>
            <a:r>
              <a:rPr lang="en-US" sz="1000" dirty="0" err="1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] ALERT    -- Node 10: Node 60 Disconnected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2017-06-14 17:01:47 [</a:t>
            </a:r>
            <a:r>
              <a:rPr lang="en-US" sz="1000" dirty="0" err="1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] INFO     -- Node 10: Communication to Node 60 closed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2017-06-14 17:01:47 [</a:t>
            </a:r>
            <a:r>
              <a:rPr lang="en-US" sz="1000" dirty="0" err="1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] INFO     -- Node 11: Communication to Node 60 closed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2017-06-14 17:01:47 [</a:t>
            </a:r>
            <a:r>
              <a:rPr lang="en-US" sz="1000" dirty="0" err="1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] ALERT    -- Node 11: Node 60 Disconnected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2017-06-14 17:01:47 [</a:t>
            </a:r>
            <a:r>
              <a:rPr lang="en-US" sz="1000" dirty="0" err="1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] ALERT    -- Node 12: Node 60 Disconnected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2017-06-14 17:01:47 [</a:t>
            </a:r>
            <a:r>
              <a:rPr lang="en-US" sz="1000" dirty="0" err="1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] INFO     -- Node 12: Communication to Node 60 closed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2017-06-14 17:01:47 [</a:t>
            </a:r>
            <a:r>
              <a:rPr lang="en-US" sz="1000" dirty="0" err="1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] INFO     -- Node 13: Communication to Node 60 closed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2017-06-14 17:01:47 [</a:t>
            </a:r>
            <a:r>
              <a:rPr lang="en-US" sz="1000" dirty="0" err="1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] ALERT    -- Node 13: Node 60 Disconnected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2017-06-14 17:01:50 [</a:t>
            </a:r>
            <a:r>
              <a:rPr lang="en-US" sz="1000" dirty="0" err="1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] INFO     -- Node 11: Communication to Node 60 opened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2017-06-14 17:01:50 [</a:t>
            </a:r>
            <a:r>
              <a:rPr lang="en-US" sz="1000" dirty="0" err="1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] INFO     -- Node 12: Communication to Node 60 opened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2017-06-14 17:01:50 [</a:t>
            </a:r>
            <a:r>
              <a:rPr lang="en-US" sz="1000" dirty="0" err="1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] INFO     -- Node 13: Communication to Node 60 opened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2017-06-14 17:01:51 [</a:t>
            </a:r>
            <a:r>
              <a:rPr lang="en-US" sz="1000" dirty="0" err="1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] INFO     -- Node 10: Communication to Node 60 opened</a:t>
            </a:r>
            <a:endParaRPr kumimoji="1" lang="en-US" sz="1000" dirty="0">
              <a:latin typeface="Calibri" panose="020F0502020204030204" pitchFamily="34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50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MySQL</a:t>
            </a:r>
            <a:r>
              <a:rPr lang="ja-JP" altLang="en-US" dirty="0"/>
              <a:t>クラスタ</a:t>
            </a:r>
            <a:r>
              <a:rPr lang="en-US" dirty="0"/>
              <a:t>:</a:t>
            </a:r>
            <a:r>
              <a:rPr lang="ja-JP" altLang="en-US" dirty="0"/>
              <a:t>障害検出　</a:t>
            </a:r>
            <a:r>
              <a:rPr lang="ja-JP" altLang="en-US" dirty="0" smtClean="0"/>
              <a:t>（</a:t>
            </a:r>
            <a:r>
              <a:rPr lang="en-US" altLang="ja-JP" dirty="0"/>
              <a:t>9</a:t>
            </a:r>
            <a:r>
              <a:rPr lang="en-US" altLang="ja-JP" dirty="0" smtClean="0"/>
              <a:t>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sz="1600" b="1" dirty="0"/>
              <a:t>接続障害</a:t>
            </a:r>
            <a:endParaRPr lang="en-US" altLang="ja-JP" sz="1600" b="1" dirty="0"/>
          </a:p>
          <a:p>
            <a:pPr lvl="1"/>
            <a:r>
              <a:rPr lang="ja-JP" altLang="en-US" sz="1200" dirty="0"/>
              <a:t>接続障害のシナリオは、ノードがクラスタとのネットワーク接続を失った場合です。このシナリオは、次のようにシミュレートされました：</a:t>
            </a:r>
            <a:endParaRPr lang="en-US" altLang="ja-JP" sz="1200" dirty="0"/>
          </a:p>
          <a:p>
            <a:pPr lvl="2"/>
            <a:r>
              <a:rPr lang="ja-JP" altLang="en-US" sz="1000" dirty="0"/>
              <a:t>他のノードから受信したパケットを破棄する： </a:t>
            </a:r>
            <a:r>
              <a:rPr lang="en-US" altLang="ja-JP" sz="1000" dirty="0" err="1"/>
              <a:t>iptables</a:t>
            </a:r>
            <a:r>
              <a:rPr lang="en-US" altLang="ja-JP" sz="1000" dirty="0"/>
              <a:t> –I INPUT –s &lt;IP</a:t>
            </a:r>
            <a:r>
              <a:rPr lang="ja-JP" altLang="en-US" sz="1000" dirty="0"/>
              <a:t>番号</a:t>
            </a:r>
            <a:r>
              <a:rPr lang="en-US" altLang="ja-JP" sz="1000" dirty="0"/>
              <a:t>&gt; -</a:t>
            </a:r>
            <a:r>
              <a:rPr lang="en-US" altLang="ja-JP" sz="1000" dirty="0" err="1"/>
              <a:t>i</a:t>
            </a:r>
            <a:r>
              <a:rPr lang="en-US" altLang="ja-JP" sz="1000" dirty="0"/>
              <a:t> &lt;</a:t>
            </a:r>
            <a:r>
              <a:rPr lang="ja-JP" altLang="en-US" sz="1000" dirty="0"/>
              <a:t>インタフェース名</a:t>
            </a:r>
            <a:r>
              <a:rPr lang="en-US" altLang="ja-JP" sz="1000" dirty="0"/>
              <a:t>&gt;  -j DROP</a:t>
            </a:r>
          </a:p>
          <a:p>
            <a:pPr lvl="2"/>
            <a:r>
              <a:rPr lang="ja-JP" altLang="en-US" sz="1000" dirty="0"/>
              <a:t>インタフェースをシャットダウンする： </a:t>
            </a:r>
            <a:r>
              <a:rPr lang="en-US" altLang="ja-JP" sz="1000" dirty="0" err="1"/>
              <a:t>ifdown</a:t>
            </a:r>
            <a:r>
              <a:rPr lang="en-US" altLang="ja-JP" sz="1000" dirty="0"/>
              <a:t> &lt;</a:t>
            </a:r>
            <a:r>
              <a:rPr lang="ja-JP" altLang="en-US" sz="1000" dirty="0"/>
              <a:t>インタフェース名</a:t>
            </a:r>
            <a:r>
              <a:rPr lang="en-US" altLang="ja-JP" sz="1000" dirty="0"/>
              <a:t>&gt;</a:t>
            </a:r>
            <a:endParaRPr lang="ja-JP" altLang="en-US" sz="800" dirty="0"/>
          </a:p>
          <a:p>
            <a:pPr lvl="1"/>
            <a:endParaRPr lang="en-US" altLang="ja-JP" sz="1200" dirty="0"/>
          </a:p>
          <a:p>
            <a:pPr lvl="1"/>
            <a:r>
              <a:rPr lang="en-US" altLang="ja-JP" sz="1200" dirty="0"/>
              <a:t>DB</a:t>
            </a:r>
            <a:r>
              <a:rPr lang="ja-JP" altLang="en-US" sz="1200" dirty="0"/>
              <a:t>ノードがクラスタとのネットワーク接続を失ったときのサンプルログ：</a:t>
            </a:r>
            <a:endParaRPr lang="en-US" altLang="ja-JP" sz="1200" dirty="0" smtClean="0"/>
          </a:p>
          <a:p>
            <a:pPr lvl="2"/>
            <a:r>
              <a:rPr lang="ja-JP" altLang="en-US" sz="1000" dirty="0" smtClean="0"/>
              <a:t>設定</a:t>
            </a:r>
            <a:r>
              <a:rPr lang="en-US" altLang="ja-JP" sz="1000" dirty="0" smtClean="0"/>
              <a:t>: </a:t>
            </a:r>
            <a:r>
              <a:rPr lang="en-US" altLang="ja-JP" sz="1000" dirty="0" smtClean="0"/>
              <a:t>1 MGM, 2 SQL, 2 NDB</a:t>
            </a:r>
          </a:p>
          <a:p>
            <a:pPr lvl="2"/>
            <a:endParaRPr lang="en-US" altLang="ja-JP" sz="1000" dirty="0" smtClean="0"/>
          </a:p>
          <a:p>
            <a:pPr lvl="2"/>
            <a:r>
              <a:rPr lang="en-US" altLang="ja-JP" sz="1000" b="1" dirty="0"/>
              <a:t>[MGM </a:t>
            </a:r>
            <a:r>
              <a:rPr lang="ja-JP" altLang="en-US" sz="1000" b="1" dirty="0" smtClean="0"/>
              <a:t>ノード</a:t>
            </a:r>
            <a:r>
              <a:rPr lang="en-US" altLang="ja-JP" sz="1000" b="1" dirty="0" smtClean="0"/>
              <a:t>: </a:t>
            </a:r>
            <a:r>
              <a:rPr lang="en-US" altLang="ja-JP" sz="1000" dirty="0"/>
              <a:t>ndb_1_cluster.log</a:t>
            </a:r>
            <a:r>
              <a:rPr lang="en-US" altLang="ja-JP" sz="1000" b="1" dirty="0"/>
              <a:t>]</a:t>
            </a:r>
          </a:p>
          <a:p>
            <a:pPr marL="358775" lvl="2" indent="0">
              <a:buNone/>
            </a:pPr>
            <a:endParaRPr lang="en-US" altLang="ja-JP" sz="1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29920" y="3201988"/>
            <a:ext cx="8138160" cy="2873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 2017-06-19 00:55:30 [</a:t>
            </a:r>
            <a:r>
              <a:rPr lang="en-US" sz="1000" dirty="0" err="1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] WARNING  -- Node 3: Node 1 missed heartbeat 2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 2017-06-19 00:55:30 [</a:t>
            </a:r>
            <a:r>
              <a:rPr lang="en-US" sz="1000" dirty="0" err="1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] WARNING  -- Node 3: Node 4 missed heartbeat 2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 2017-06-19 00:55:30 [</a:t>
            </a:r>
            <a:r>
              <a:rPr lang="en-US" sz="1000" dirty="0" err="1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] WARNING  -- Node 3: Node 5 missed heartbeat 2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 2017-06-19 00:55:33 [</a:t>
            </a:r>
            <a:r>
              <a:rPr lang="en-US" sz="1000" dirty="0" err="1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] WARNING  -- Node 3: Node 1 missed heartbeat 3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 2017-06-19 00:55:33 [</a:t>
            </a:r>
            <a:r>
              <a:rPr lang="en-US" sz="1000" dirty="0" err="1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] WARNING  -- Node 3: Node 4 missed heartbeat 3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 2017-06-19 00:55:33 [</a:t>
            </a:r>
            <a:r>
              <a:rPr lang="en-US" sz="1000" dirty="0" err="1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] WARNING  -- Node 3: Node 5 missed heartbeat 3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 2017-06-19 00:55:33 [</a:t>
            </a:r>
            <a:r>
              <a:rPr lang="en-US" sz="1000" dirty="0" err="1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] ALERT    -- Node 1: Node 3 Disconnected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 2017-06-19 00:55:36 [</a:t>
            </a:r>
            <a:r>
              <a:rPr lang="en-US" sz="1000" dirty="0" err="1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] WARNING  -- Node 2: Node 3 missed heartbeat 2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 2017-06-19 00:55:41 [</a:t>
            </a:r>
            <a:r>
              <a:rPr lang="en-US" sz="1000" dirty="0" err="1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] WARNING  -- Node 2: Node 3 missed heartbeat 3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 2017-06-19 00:55:46 [</a:t>
            </a:r>
            <a:r>
              <a:rPr lang="en-US" sz="1000" dirty="0" err="1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] WARNING  -- Node 2: Node 3 missed heartbeat 4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 2017-06-19 00:55:46 [</a:t>
            </a:r>
            <a:r>
              <a:rPr lang="en-US" sz="1000" dirty="0" err="1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] ALERT    -- Node 2: Node 3 declared dead due to missed heartbeat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 2017-06-19 00:55:46 [</a:t>
            </a:r>
            <a:r>
              <a:rPr lang="en-US" sz="1000" dirty="0" err="1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] INFO     -- Node 2: Communication to Node 3 closed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 2017-06-19 00:55:46 [</a:t>
            </a:r>
            <a:r>
              <a:rPr lang="en-US" sz="1000" dirty="0" err="1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] ALERT    -- Node 2: Network partitioning - arbitration required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 2017-06-19 00:55:46 [</a:t>
            </a:r>
            <a:r>
              <a:rPr lang="en-US" sz="1000" dirty="0" err="1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] INFO     -- Node 2: President restarts arbitration thread [state=7]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 2017-06-19 00:55:46 [</a:t>
            </a:r>
            <a:r>
              <a:rPr lang="en-US" sz="1000" dirty="0" err="1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] ALERT    -- Node 2: Arbitration won - positive reply from node 1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 2017-06-19 00:55:46 [</a:t>
            </a:r>
            <a:r>
              <a:rPr lang="en-US" sz="1000" dirty="0" err="1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] INFO     -- Node 2: NR Status: node=3,OLD=Initial </a:t>
            </a:r>
            <a:r>
              <a:rPr lang="en-US" sz="1000" dirty="0" err="1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state,NEW</a:t>
            </a:r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=Node failed, fail handling ongoing</a:t>
            </a:r>
          </a:p>
          <a:p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 2017-06-19 00:55:46 [</a:t>
            </a:r>
            <a:r>
              <a:rPr lang="en-US" sz="1000" dirty="0" err="1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MgmtSrvr</a:t>
            </a:r>
            <a:r>
              <a:rPr lang="en-US" sz="1000" dirty="0">
                <a:latin typeface="Calibri" panose="020F0502020204030204" pitchFamily="34" charset="0"/>
                <a:ea typeface="+mj-ea"/>
                <a:cs typeface="Courier New" panose="02070309020205020404" pitchFamily="49" charset="0"/>
              </a:rPr>
              <a:t>] INFO     -- Node 2: LCP Take over started</a:t>
            </a:r>
            <a:endParaRPr kumimoji="1" lang="en-US" sz="1000" dirty="0">
              <a:latin typeface="Calibri" panose="020F0502020204030204" pitchFamily="34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79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41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54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78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374948"/>
            <a:ext cx="7344000" cy="461665"/>
          </a:xfrm>
        </p:spPr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ja-JP" altLang="en-US" sz="1600" dirty="0"/>
              <a:t>障害検出</a:t>
            </a:r>
            <a:endParaRPr lang="en-US" altLang="ja-JP" sz="1600" dirty="0" smtClean="0"/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ja-JP" altLang="en-US" sz="1400" dirty="0"/>
              <a:t>通信ロス</a:t>
            </a:r>
            <a:endParaRPr lang="en-US" altLang="ja-JP" sz="1400" dirty="0" smtClean="0"/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ja-JP" altLang="en-US" sz="1400" dirty="0"/>
              <a:t>ハートビート障害</a:t>
            </a:r>
            <a:endParaRPr lang="en-US" altLang="ja-JP" sz="1400" dirty="0" smtClean="0"/>
          </a:p>
          <a:p>
            <a:pPr marL="346075" indent="-346075">
              <a:buFont typeface="+mj-lt"/>
              <a:buAutoNum type="arabicPeriod"/>
            </a:pPr>
            <a:r>
              <a:rPr lang="ja-JP" altLang="en-US" sz="1600" dirty="0"/>
              <a:t>障</a:t>
            </a:r>
            <a:r>
              <a:rPr lang="ja-JP" altLang="en-US" sz="1600" dirty="0" smtClean="0"/>
              <a:t>害のシナリオ</a:t>
            </a:r>
            <a:endParaRPr lang="en-US" altLang="ja-JP" sz="1600" dirty="0" smtClean="0"/>
          </a:p>
          <a:p>
            <a:pPr marL="526075" lvl="1" indent="-346075">
              <a:buFont typeface="Arial" panose="020B0604020202020204" pitchFamily="34" charset="0"/>
              <a:buChar char="•"/>
            </a:pPr>
            <a:r>
              <a:rPr lang="ja-JP" altLang="en-US" sz="1400" dirty="0" smtClean="0"/>
              <a:t>ストレ</a:t>
            </a:r>
            <a:r>
              <a:rPr lang="ja-JP" altLang="en-US" sz="1400" dirty="0"/>
              <a:t>ージノードクラッシ</a:t>
            </a:r>
            <a:r>
              <a:rPr lang="ja-JP" altLang="en-US" sz="1400" dirty="0" smtClean="0"/>
              <a:t>ュ</a:t>
            </a:r>
            <a:endParaRPr lang="en-US" altLang="ja-JP" sz="1400" dirty="0" smtClean="0"/>
          </a:p>
          <a:p>
            <a:pPr marL="526075" lvl="1" indent="-346075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SQL </a:t>
            </a:r>
            <a:r>
              <a:rPr lang="ja-JP" altLang="en-US" sz="1400" dirty="0" smtClean="0"/>
              <a:t>ノードクラッシュ</a:t>
            </a:r>
            <a:endParaRPr lang="en-US" altLang="ja-JP" sz="1400" dirty="0" smtClean="0"/>
          </a:p>
          <a:p>
            <a:pPr marL="526075" lvl="1" indent="-346075">
              <a:buFont typeface="Arial" panose="020B0604020202020204" pitchFamily="34" charset="0"/>
              <a:buChar char="•"/>
            </a:pPr>
            <a:r>
              <a:rPr lang="ja-JP" altLang="en-US" sz="1400" dirty="0"/>
              <a:t>接続障</a:t>
            </a:r>
            <a:r>
              <a:rPr lang="ja-JP" altLang="en-US" sz="1400" dirty="0" smtClean="0"/>
              <a:t>害</a:t>
            </a:r>
            <a:endParaRPr lang="en-US" altLang="ja-JP" sz="1400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82370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989091"/>
            <a:ext cx="8784000" cy="523220"/>
          </a:xfrm>
        </p:spPr>
        <p:txBody>
          <a:bodyPr/>
          <a:lstStyle/>
          <a:p>
            <a:r>
              <a:rPr lang="en-US" altLang="ja-JP" dirty="0"/>
              <a:t>MySQL</a:t>
            </a:r>
            <a:r>
              <a:rPr lang="ja-JP" altLang="en-US" dirty="0"/>
              <a:t>クラスタの調査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179388" y="3852000"/>
            <a:ext cx="7200900" cy="400110"/>
          </a:xfrm>
        </p:spPr>
        <p:txBody>
          <a:bodyPr/>
          <a:lstStyle/>
          <a:p>
            <a:r>
              <a:rPr lang="ja-JP" altLang="en-US" dirty="0"/>
              <a:t>調査報告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54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MySQL</a:t>
            </a:r>
            <a:r>
              <a:rPr lang="ja-JP" altLang="en-US" dirty="0"/>
              <a:t>クラスタ</a:t>
            </a:r>
            <a:r>
              <a:rPr lang="en-US" dirty="0"/>
              <a:t>:</a:t>
            </a:r>
            <a:r>
              <a:rPr lang="ja-JP" altLang="en-US" dirty="0"/>
              <a:t>障害検出　（</a:t>
            </a:r>
            <a:r>
              <a:rPr lang="en-US" altLang="ja-JP" dirty="0" smtClean="0"/>
              <a:t>1/9)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sz="1600" dirty="0"/>
              <a:t>障害が発生したノードを検出するには、通信ロスとハートビート障害の</a:t>
            </a:r>
            <a:r>
              <a:rPr lang="en-US" altLang="ja-JP" sz="1600" dirty="0"/>
              <a:t>2</a:t>
            </a:r>
            <a:r>
              <a:rPr lang="ja-JP" altLang="en-US" sz="1600" dirty="0"/>
              <a:t>つの方法があります。 いずれの場合も、メッセージはすべてのストレージノードに送信され、ネットワークパーティションプロトコルは、</a:t>
            </a:r>
            <a:r>
              <a:rPr lang="en-US" altLang="ja-JP" sz="1600" dirty="0"/>
              <a:t>MySQL </a:t>
            </a:r>
            <a:r>
              <a:rPr lang="ja-JP" altLang="en-US" sz="1600" dirty="0"/>
              <a:t>クラスタの実行を継続するのに十分なノードが残っているかどうかを判断するために使用されます。</a:t>
            </a:r>
            <a:r>
              <a:rPr lang="en-US" altLang="ja-JP" sz="1600" dirty="0"/>
              <a:t> 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173038" indent="0">
              <a:buNone/>
            </a:pPr>
            <a:r>
              <a:rPr lang="ja-JP" altLang="en-US" sz="1600" dirty="0"/>
              <a:t>一部のノードが障害として報告された場合、実際には、クラスタ間にすべての接続が失われたクラスタの</a:t>
            </a:r>
            <a:r>
              <a:rPr lang="en-US" altLang="ja-JP" sz="1600" dirty="0"/>
              <a:t>2</a:t>
            </a:r>
            <a:r>
              <a:rPr lang="ja-JP" altLang="en-US" sz="1600" dirty="0"/>
              <a:t>つの部分が存在する場合があります。 この場合、データベースの不一致が発生する可能性があるため、両方を存続させることはできません。</a:t>
            </a:r>
            <a:endParaRPr lang="en-US" altLang="ja-JP" sz="1600" dirty="0"/>
          </a:p>
          <a:p>
            <a:pPr marL="173038" indent="0">
              <a:buNone/>
            </a:pPr>
            <a:endParaRPr lang="en-US" altLang="ja-JP" sz="1600" dirty="0"/>
          </a:p>
          <a:p>
            <a:pPr marL="173038" indent="0">
              <a:buNone/>
            </a:pPr>
            <a:r>
              <a:rPr lang="en-US" altLang="ja-JP" sz="1600" dirty="0"/>
              <a:t>MySQL </a:t>
            </a:r>
            <a:r>
              <a:rPr lang="ja-JP" altLang="en-US" sz="1600" dirty="0"/>
              <a:t>クラスタは、ネットワークパーティショニングプロトコルを使用してアプリケーションの利用可能性を確保し、実行を継続するクラスタの一部を自動的に選択します。 クラスタの他の部分にあるすべてのノードが自動的に再起動され、新しいノードとしてクラスタに接続されます。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28212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MySQL</a:t>
            </a:r>
            <a:r>
              <a:rPr lang="ja-JP" altLang="en-US" dirty="0"/>
              <a:t>クラスタ</a:t>
            </a:r>
            <a:r>
              <a:rPr lang="en-US" dirty="0"/>
              <a:t>:</a:t>
            </a:r>
            <a:r>
              <a:rPr lang="ja-JP" altLang="en-US" dirty="0"/>
              <a:t>障害検出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sz="1600" dirty="0"/>
              <a:t>通信ロス</a:t>
            </a:r>
            <a:r>
              <a:rPr lang="en-US" altLang="ja-JP" sz="1600" b="1" dirty="0"/>
              <a:t>	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173038" indent="0">
              <a:buNone/>
            </a:pPr>
            <a:r>
              <a:rPr lang="en-US" altLang="ja-JP" sz="1600" dirty="0"/>
              <a:t>MySQL </a:t>
            </a:r>
            <a:r>
              <a:rPr lang="ja-JP" altLang="en-US" sz="1600" dirty="0"/>
              <a:t>クラスタノードは、異なる通信プロトコルで接続されています。 現在、</a:t>
            </a:r>
            <a:r>
              <a:rPr lang="en-US" altLang="ja-JP" sz="1600" dirty="0"/>
              <a:t>TCP</a:t>
            </a:r>
            <a:r>
              <a:rPr lang="ja-JP" altLang="en-US" sz="1600" dirty="0"/>
              <a:t>、スケーラブルなコヒーレントインタフェース、</a:t>
            </a:r>
            <a:r>
              <a:rPr lang="en-US" altLang="ja-JP" sz="1600" dirty="0"/>
              <a:t>OSE</a:t>
            </a:r>
            <a:r>
              <a:rPr lang="ja-JP" altLang="en-US" sz="1600" dirty="0"/>
              <a:t>、および共有メモリはすべて実装され、使用されています。 通常、すべてのストレージノードは相互に接続されており、各アプリケーションノードはすべてのストレージノードに接続されています。 （共有メモリを除いて、これらの接続を使用して、異なるコンピュータに存在するノードを接続することができます）。</a:t>
            </a:r>
            <a:endParaRPr lang="en-US" altLang="ja-JP" sz="1600" dirty="0"/>
          </a:p>
          <a:p>
            <a:pPr marL="173038" indent="0">
              <a:buNone/>
            </a:pPr>
            <a:endParaRPr lang="en-US" altLang="ja-JP" sz="1600" dirty="0"/>
          </a:p>
          <a:p>
            <a:pPr marL="173038" indent="0">
              <a:buNone/>
            </a:pPr>
            <a:r>
              <a:rPr lang="ja-JP" altLang="en-US" sz="1600" dirty="0"/>
              <a:t>ストレージノードが</a:t>
            </a:r>
            <a:r>
              <a:rPr lang="en-US" altLang="ja-JP" sz="1600" dirty="0"/>
              <a:t>2</a:t>
            </a:r>
            <a:r>
              <a:rPr lang="ja-JP" altLang="en-US" sz="1600" dirty="0"/>
              <a:t>つのノード間の接続が失われたことに気づいた場合、他のすべてのストレージノードには直ちに通知され、それらは失敗としてノードを共同で分類します。 障害が発生したノードは自動的に再起動し、新しいノードとして</a:t>
            </a:r>
            <a:r>
              <a:rPr lang="en-US" altLang="ja-JP" sz="1600" dirty="0"/>
              <a:t>MySQL</a:t>
            </a:r>
            <a:r>
              <a:rPr lang="ja-JP" altLang="en-US" sz="1600" dirty="0"/>
              <a:t> クラスタに接続し、アプリケーションは影響を受けません。 通信損失は、ノードが故障したことを検出する最速の方法です。</a:t>
            </a:r>
            <a:endParaRPr lang="en-US" altLang="ja-JP" sz="1600" dirty="0"/>
          </a:p>
          <a:p>
            <a:pPr marL="173038" indent="0">
              <a:buNone/>
            </a:pPr>
            <a:endParaRPr lang="en-US" altLang="ja-JP" sz="1600" dirty="0"/>
          </a:p>
          <a:p>
            <a:r>
              <a:rPr lang="ja-JP" altLang="en-US" sz="1600" dirty="0"/>
              <a:t>ハートビート障害</a:t>
            </a:r>
            <a:endParaRPr lang="en-US" altLang="ja-JP" sz="1600" b="1" dirty="0"/>
          </a:p>
          <a:p>
            <a:endParaRPr lang="en-US" altLang="ja-JP" sz="1600" b="1" dirty="0"/>
          </a:p>
          <a:p>
            <a:pPr marL="173038" indent="0">
              <a:buNone/>
            </a:pPr>
            <a:r>
              <a:rPr lang="ja-JP" altLang="en-US" sz="1600" dirty="0"/>
              <a:t>通信損失によって検出できないノード障害も存在する。 ディスクの問題、メモリの問題、プロセッサの枯渇などがあります。 これらの障害によりノードが正常に動作しませんが、残りの</a:t>
            </a:r>
            <a:r>
              <a:rPr lang="en-US" altLang="ja-JP" sz="1600" dirty="0"/>
              <a:t>MySQL </a:t>
            </a:r>
            <a:r>
              <a:rPr lang="ja-JP" altLang="en-US" sz="1600" dirty="0"/>
              <a:t>クラスタへのノード接続は破棄されません。 この種の障害を検出するには、ハートビートプロトコルが使用されます。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60503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MySQL</a:t>
            </a:r>
            <a:r>
              <a:rPr lang="ja-JP" altLang="en-US" dirty="0"/>
              <a:t>クラスタ</a:t>
            </a:r>
            <a:r>
              <a:rPr lang="en-US" dirty="0"/>
              <a:t>:</a:t>
            </a:r>
            <a:r>
              <a:rPr lang="ja-JP" altLang="en-US" dirty="0"/>
              <a:t>障害検出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173038" indent="0">
              <a:buNone/>
            </a:pPr>
            <a:r>
              <a:rPr lang="ja-JP" altLang="en-US" sz="1600" dirty="0"/>
              <a:t>ストレージノードは論理円で構成されています（図</a:t>
            </a:r>
            <a:r>
              <a:rPr lang="en-US" altLang="ja-JP" sz="1600" dirty="0"/>
              <a:t>3</a:t>
            </a:r>
            <a:r>
              <a:rPr lang="ja-JP" altLang="en-US" sz="1600" dirty="0"/>
              <a:t>）。各ストレージノードは、サークル内の次のストレージノードにハートビート信号を送信します。ストレージノードが</a:t>
            </a:r>
            <a:r>
              <a:rPr lang="en-US" altLang="ja-JP" sz="1600" dirty="0"/>
              <a:t>3</a:t>
            </a:r>
            <a:r>
              <a:rPr lang="ja-JP" altLang="en-US" sz="1600" dirty="0"/>
              <a:t>つの連続したハートビート信号を送信できない場合、次のストレージノードはストレージノードをデッドとして特徴付ける。障害が発生したノードは、すべてのストレージノードに報告され、ノードは失敗したものとして共同で分類されます。</a:t>
            </a:r>
            <a:endParaRPr lang="en-US" altLang="ja-JP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190" y="2379529"/>
            <a:ext cx="2847619" cy="29523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886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MySQL</a:t>
            </a:r>
            <a:r>
              <a:rPr lang="ja-JP" altLang="en-US" dirty="0"/>
              <a:t>クラスタ</a:t>
            </a:r>
            <a:r>
              <a:rPr lang="en-US" dirty="0"/>
              <a:t>:</a:t>
            </a:r>
            <a:r>
              <a:rPr lang="ja-JP" altLang="en-US" dirty="0"/>
              <a:t>障害検出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sz="1600" b="1" dirty="0"/>
              <a:t>確認するログファイ</a:t>
            </a:r>
            <a:r>
              <a:rPr lang="ja-JP" altLang="en-US" sz="1600" b="1" dirty="0" smtClean="0"/>
              <a:t>ル</a:t>
            </a:r>
            <a:endParaRPr lang="en-US" altLang="ja-JP" sz="1600" b="1" dirty="0"/>
          </a:p>
          <a:p>
            <a:pPr lvl="1"/>
            <a:r>
              <a:rPr lang="en-US" altLang="ja-JP" sz="1200" dirty="0" smtClean="0"/>
              <a:t>MGM </a:t>
            </a:r>
            <a:r>
              <a:rPr lang="ja-JP" altLang="en-US" sz="1200" dirty="0" smtClean="0"/>
              <a:t>ノードでは</a:t>
            </a:r>
            <a:r>
              <a:rPr lang="en-US" altLang="ja-JP" sz="1200" dirty="0" smtClean="0"/>
              <a:t>: </a:t>
            </a:r>
            <a:endParaRPr lang="en-US" altLang="ja-JP" sz="1200" dirty="0" smtClean="0"/>
          </a:p>
          <a:p>
            <a:pPr lvl="2"/>
            <a:r>
              <a:rPr lang="en-US" altLang="ja-JP" sz="1000" dirty="0"/>
              <a:t>MySQL </a:t>
            </a:r>
            <a:r>
              <a:rPr lang="ja-JP" altLang="en-US" sz="1000" dirty="0" smtClean="0"/>
              <a:t>クラスタの</a:t>
            </a:r>
            <a:r>
              <a:rPr lang="ja-JP" altLang="en-US" sz="1000" dirty="0"/>
              <a:t>インストール時に作成されたデータディレクトリにあり、</a:t>
            </a:r>
            <a:r>
              <a:rPr lang="en-US" altLang="ja-JP" sz="1000" dirty="0"/>
              <a:t>[</a:t>
            </a:r>
            <a:r>
              <a:rPr lang="en-US" altLang="ja-JP" sz="1000" dirty="0" err="1"/>
              <a:t>ndb_mgmd</a:t>
            </a:r>
            <a:r>
              <a:rPr lang="en-US" altLang="ja-JP" sz="1000" dirty="0"/>
              <a:t>]</a:t>
            </a:r>
            <a:r>
              <a:rPr lang="ja-JP" altLang="en-US" sz="1000" dirty="0"/>
              <a:t>セクションの</a:t>
            </a:r>
            <a:r>
              <a:rPr lang="en-US" altLang="ja-JP" sz="1000" dirty="0"/>
              <a:t>config.ini</a:t>
            </a:r>
            <a:r>
              <a:rPr lang="ja-JP" altLang="en-US" sz="1000" dirty="0"/>
              <a:t>設定ファイルの</a:t>
            </a:r>
            <a:r>
              <a:rPr lang="en-US" altLang="ja-JP" sz="1000" dirty="0" err="1"/>
              <a:t>DataDir</a:t>
            </a:r>
            <a:r>
              <a:rPr lang="ja-JP" altLang="en-US" sz="1000" dirty="0"/>
              <a:t>パラメータに設定されています。</a:t>
            </a:r>
            <a:endParaRPr lang="en-US" altLang="ja-JP" sz="1000" dirty="0"/>
          </a:p>
          <a:p>
            <a:pPr lvl="2"/>
            <a:endParaRPr lang="en-US" altLang="ja-JP" sz="1000" dirty="0" smtClean="0"/>
          </a:p>
          <a:p>
            <a:pPr lvl="2"/>
            <a:endParaRPr lang="en-US" altLang="ja-JP" sz="1000" dirty="0"/>
          </a:p>
          <a:p>
            <a:pPr lvl="2"/>
            <a:endParaRPr lang="en-US" altLang="ja-JP" sz="1000" dirty="0" smtClean="0"/>
          </a:p>
          <a:p>
            <a:pPr marL="358775" lvl="2" indent="0">
              <a:buNone/>
            </a:pPr>
            <a:endParaRPr lang="en-US" altLang="ja-JP" sz="1000" dirty="0"/>
          </a:p>
          <a:p>
            <a:pPr marL="358775" lvl="2" indent="0">
              <a:buNone/>
            </a:pPr>
            <a:endParaRPr lang="en-US" altLang="ja-JP" sz="1000" dirty="0" smtClean="0"/>
          </a:p>
          <a:p>
            <a:pPr lvl="2"/>
            <a:r>
              <a:rPr lang="en-US" altLang="ja-JP" sz="1000" dirty="0" err="1" smtClean="0"/>
              <a:t>ndb</a:t>
            </a:r>
            <a:r>
              <a:rPr lang="en-US" altLang="ja-JP" sz="1000" dirty="0"/>
              <a:t>_&lt;cluster number&gt;_</a:t>
            </a:r>
            <a:r>
              <a:rPr lang="en-US" altLang="ja-JP" sz="1000" dirty="0" smtClean="0"/>
              <a:t>cluster.log</a:t>
            </a:r>
            <a:endParaRPr lang="en-US" altLang="ja-JP" sz="1000" dirty="0"/>
          </a:p>
          <a:p>
            <a:pPr lvl="1"/>
            <a:r>
              <a:rPr lang="en-US" altLang="ja-JP" sz="1200" dirty="0" smtClean="0"/>
              <a:t>SQL </a:t>
            </a:r>
            <a:r>
              <a:rPr lang="ja-JP" altLang="en-US" sz="1200" dirty="0"/>
              <a:t>ノードでは</a:t>
            </a:r>
            <a:r>
              <a:rPr lang="en-US" altLang="ja-JP" sz="1200" dirty="0" smtClean="0"/>
              <a:t>:</a:t>
            </a:r>
          </a:p>
          <a:p>
            <a:pPr lvl="2"/>
            <a:r>
              <a:rPr lang="ja-JP" altLang="en-US" sz="1000" dirty="0"/>
              <a:t>ローカル設定ファイル</a:t>
            </a:r>
            <a:r>
              <a:rPr lang="en-US" altLang="ja-JP" sz="1000" dirty="0" err="1"/>
              <a:t>my.cnf</a:t>
            </a:r>
            <a:r>
              <a:rPr lang="ja-JP" altLang="en-US" sz="1000" dirty="0"/>
              <a:t>のログエラーパラメータに設定されている値にあります。</a:t>
            </a:r>
            <a:endParaRPr lang="en-US" altLang="ja-JP" sz="1000" dirty="0" smtClean="0"/>
          </a:p>
          <a:p>
            <a:pPr lvl="2"/>
            <a:endParaRPr lang="en-US" altLang="ja-JP" sz="1000" dirty="0"/>
          </a:p>
          <a:p>
            <a:pPr lvl="2"/>
            <a:endParaRPr lang="en-US" altLang="ja-JP" sz="1000" dirty="0" smtClean="0"/>
          </a:p>
          <a:p>
            <a:pPr lvl="2"/>
            <a:r>
              <a:rPr lang="en-US" altLang="ja-JP" sz="1000" dirty="0" smtClean="0"/>
              <a:t>mysqld.log</a:t>
            </a:r>
            <a:endParaRPr lang="en-US" altLang="ja-JP" sz="1000" dirty="0"/>
          </a:p>
          <a:p>
            <a:pPr lvl="1"/>
            <a:r>
              <a:rPr lang="en-US" altLang="ja-JP" sz="1200" dirty="0" smtClean="0"/>
              <a:t>NDBD </a:t>
            </a:r>
            <a:r>
              <a:rPr lang="ja-JP" altLang="en-US" sz="1200" dirty="0"/>
              <a:t>ノードでは</a:t>
            </a:r>
            <a:r>
              <a:rPr lang="en-US" altLang="ja-JP" sz="1200" dirty="0" smtClean="0"/>
              <a:t>: </a:t>
            </a:r>
            <a:endParaRPr lang="en-US" altLang="ja-JP" sz="1200" dirty="0" smtClean="0"/>
          </a:p>
          <a:p>
            <a:pPr lvl="2"/>
            <a:r>
              <a:rPr lang="ja-JP" altLang="en-US" sz="1000" dirty="0"/>
              <a:t>グローバルコンフィグレーションファイル</a:t>
            </a:r>
            <a:r>
              <a:rPr lang="en-US" altLang="ja-JP" sz="1000" dirty="0"/>
              <a:t>config.ini</a:t>
            </a:r>
            <a:r>
              <a:rPr lang="ja-JP" altLang="en-US" sz="1000" dirty="0"/>
              <a:t>で指定されたとおりに作成されたデータディレクトリにあり、</a:t>
            </a:r>
            <a:r>
              <a:rPr lang="en-US" altLang="ja-JP" sz="1000" dirty="0"/>
              <a:t>[</a:t>
            </a:r>
            <a:r>
              <a:rPr lang="en-US" altLang="ja-JP" sz="1000" dirty="0" err="1"/>
              <a:t>ndbd</a:t>
            </a:r>
            <a:r>
              <a:rPr lang="en-US" altLang="ja-JP" sz="1000" dirty="0"/>
              <a:t>]</a:t>
            </a:r>
            <a:r>
              <a:rPr lang="ja-JP" altLang="en-US" sz="1000" dirty="0"/>
              <a:t>セクションの</a:t>
            </a:r>
            <a:r>
              <a:rPr lang="en-US" altLang="ja-JP" sz="1000" dirty="0" err="1"/>
              <a:t>DataDir</a:t>
            </a:r>
            <a:r>
              <a:rPr lang="ja-JP" altLang="en-US" sz="1000" dirty="0"/>
              <a:t>パラメータを使用して設定されます。</a:t>
            </a:r>
            <a:endParaRPr lang="en-US" altLang="ja-JP" sz="1000" dirty="0" smtClean="0"/>
          </a:p>
          <a:p>
            <a:pPr lvl="2"/>
            <a:endParaRPr lang="en-US" altLang="ja-JP" sz="1000" dirty="0"/>
          </a:p>
          <a:p>
            <a:pPr lvl="2"/>
            <a:endParaRPr lang="en-US" altLang="ja-JP" sz="1000" dirty="0" smtClean="0"/>
          </a:p>
          <a:p>
            <a:pPr lvl="2"/>
            <a:endParaRPr lang="en-US" altLang="ja-JP" sz="1000" dirty="0"/>
          </a:p>
          <a:p>
            <a:pPr lvl="2"/>
            <a:endParaRPr lang="en-US" altLang="ja-JP" sz="1000" dirty="0" smtClean="0"/>
          </a:p>
          <a:p>
            <a:pPr lvl="2"/>
            <a:endParaRPr lang="en-US" altLang="ja-JP" sz="1000" dirty="0" smtClean="0"/>
          </a:p>
          <a:p>
            <a:pPr lvl="2"/>
            <a:r>
              <a:rPr lang="en-US" altLang="ja-JP" sz="1000" dirty="0" err="1" smtClean="0"/>
              <a:t>ndb</a:t>
            </a:r>
            <a:r>
              <a:rPr lang="en-US" altLang="ja-JP" sz="1000" dirty="0"/>
              <a:t>_&lt;ndb node id&gt;_out.log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70560" y="1776845"/>
            <a:ext cx="6370320" cy="955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0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[</a:t>
            </a:r>
            <a:r>
              <a:rPr lang="en-US" sz="100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ndb_mgmd</a:t>
            </a:r>
            <a:r>
              <a:rPr lang="en-US" sz="10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]</a:t>
            </a:r>
          </a:p>
          <a:p>
            <a:pPr algn="just"/>
            <a:r>
              <a:rPr lang="en-US" sz="10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# Management process options:</a:t>
            </a:r>
          </a:p>
          <a:p>
            <a:pPr algn="just"/>
            <a:r>
              <a:rPr lang="en-US" sz="100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HostName</a:t>
            </a:r>
            <a:r>
              <a:rPr lang="en-US" sz="10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=192.168.50.51           # Hostname or IP address of MGM node</a:t>
            </a:r>
          </a:p>
          <a:p>
            <a:pPr algn="just"/>
            <a:r>
              <a:rPr lang="en-US" sz="10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DataDir</a:t>
            </a:r>
            <a:r>
              <a:rPr lang="en-US" sz="10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=/</a:t>
            </a:r>
            <a:r>
              <a:rPr lang="en-US" sz="10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var</a:t>
            </a:r>
            <a:r>
              <a:rPr lang="en-US" sz="10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/lib/</a:t>
            </a:r>
            <a:r>
              <a:rPr lang="en-US" sz="10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mysql</a:t>
            </a:r>
            <a:r>
              <a:rPr lang="en-US" sz="10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-cluster   </a:t>
            </a:r>
            <a:r>
              <a:rPr lang="en-US" sz="10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# Directory for MGM node log files</a:t>
            </a:r>
          </a:p>
          <a:p>
            <a:pPr algn="just"/>
            <a:r>
              <a:rPr lang="en-US" sz="100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ArbitrationRank</a:t>
            </a:r>
            <a:r>
              <a:rPr lang="en-US" sz="10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=1</a:t>
            </a:r>
            <a:endParaRPr kumimoji="1" lang="en-US" sz="100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70560" y="3586480"/>
            <a:ext cx="6370320" cy="345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log-error=</a:t>
            </a:r>
            <a:r>
              <a:rPr lang="en-US" sz="10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</a:t>
            </a:r>
            <a:r>
              <a:rPr lang="en-US" sz="10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var</a:t>
            </a:r>
            <a:r>
              <a:rPr lang="en-US" sz="10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/log/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mysqld.log</a:t>
            </a:r>
            <a:endParaRPr kumimoji="1" lang="en-US" sz="100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70560" y="4856480"/>
            <a:ext cx="6370320" cy="955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[</a:t>
            </a:r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ndbd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]</a:t>
            </a:r>
          </a:p>
          <a:p>
            <a:pPr algn="just"/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# Options for data node "A":</a:t>
            </a:r>
          </a:p>
          <a:p>
            <a:pPr algn="just"/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                              # (one [</a:t>
            </a:r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ndbd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] section per data node)</a:t>
            </a:r>
          </a:p>
          <a:p>
            <a:pPr algn="just"/>
            <a:r>
              <a:rPr lang="en-US" sz="10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…# 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Node ID for this data node</a:t>
            </a:r>
          </a:p>
          <a:p>
            <a:pPr algn="just"/>
            <a:r>
              <a:rPr lang="en-US" sz="10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DataDir</a:t>
            </a:r>
            <a:r>
              <a:rPr lang="en-US" sz="10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=/</a:t>
            </a:r>
            <a:r>
              <a:rPr lang="en-US" sz="10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var</a:t>
            </a:r>
            <a:r>
              <a:rPr lang="en-US" sz="10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/lib/</a:t>
            </a:r>
            <a:r>
              <a:rPr lang="en-US" sz="10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mysql</a:t>
            </a:r>
            <a:r>
              <a:rPr lang="en-US" sz="10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-cluster        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# Directory for this data node's data files</a:t>
            </a:r>
            <a:endParaRPr kumimoji="1" lang="en-US" sz="100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55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_4_3_en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_font">
      <a:majorFont>
        <a:latin typeface="Verdana"/>
        <a:ea typeface="メイリオ"/>
        <a:cs typeface=""/>
        <a:font script="Jpan" typeface="メイリオ"/>
        <a:font script="Hans" typeface="微軟雅黒"/>
        <a:font script="Hant" typeface="微軟雅黒"/>
      </a:majorFont>
      <a:minorFont>
        <a:latin typeface="Verdana"/>
        <a:ea typeface="メイリオ"/>
        <a:cs typeface=""/>
        <a:font script="Jpan" typeface="メイリオ"/>
        <a:font script="Hans" typeface="微軟雅黒"/>
        <a:font script="Hant" typeface="微軟雅黒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en_2015">
      <a:majorFont>
        <a:latin typeface="Verdana"/>
        <a:ea typeface="メイリオ"/>
        <a:cs typeface=""/>
        <a:font script="Jpan" typeface="メイリオ"/>
        <a:font script="Hans" typeface="微軟雅黒"/>
        <a:font script="Hant" typeface="微軟雅黒"/>
      </a:majorFont>
      <a:minorFont>
        <a:latin typeface="Verdana"/>
        <a:ea typeface="メイリオ"/>
        <a:cs typeface=""/>
        <a:font script="Jpan" typeface="メイリオ"/>
        <a:font script="Hans" typeface="微軟雅黒"/>
        <a:font script="Hant" typeface="微軟雅黒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NEC_standard_4_3_en</Template>
  <TotalTime>0</TotalTime>
  <Words>3240</Words>
  <Application>Microsoft Office PowerPoint</Application>
  <PresentationFormat>On-screen Show (4:3)</PresentationFormat>
  <Paragraphs>214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NEC_standard_4_3_en</vt:lpstr>
      <vt:lpstr>MySQLクラスタ</vt:lpstr>
      <vt:lpstr>PowerPoint Presentation</vt:lpstr>
      <vt:lpstr>PowerPoint Presentation</vt:lpstr>
      <vt:lpstr>目次</vt:lpstr>
      <vt:lpstr>MySQLクラスタの調査</vt:lpstr>
      <vt:lpstr>MySQLクラスタ:障害検出　（1/9)</vt:lpstr>
      <vt:lpstr>MySQLクラスタ:障害検出　（2/9)</vt:lpstr>
      <vt:lpstr>MySQLクラスタ:障害検出　（3/9)</vt:lpstr>
      <vt:lpstr>MySQLクラスタ:障害検出　（4/9)</vt:lpstr>
      <vt:lpstr>MySQLクラスタ:障害検出　（5/9)</vt:lpstr>
      <vt:lpstr>MySQLクラスタ:障害検出　（6/9)</vt:lpstr>
      <vt:lpstr>MySQLクラスタ:障害検出　（7/9)</vt:lpstr>
      <vt:lpstr>MySQLクラスタ:障害検出　（8/9)</vt:lpstr>
      <vt:lpstr>MySQLクラスタ:障害検出　（9/9)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2015-07-21T05:37:26Z</dcterms:created>
  <dcterms:modified xsi:type="dcterms:W3CDTF">2017-06-23T10:03:22Z</dcterms:modified>
</cp:coreProperties>
</file>