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22"/>
  </p:notesMasterIdLst>
  <p:handoutMasterIdLst>
    <p:handoutMasterId r:id="rId23"/>
  </p:handoutMasterIdLst>
  <p:sldIdLst>
    <p:sldId id="262" r:id="rId2"/>
    <p:sldId id="267" r:id="rId3"/>
    <p:sldId id="268" r:id="rId4"/>
    <p:sldId id="342" r:id="rId5"/>
    <p:sldId id="263" r:id="rId6"/>
    <p:sldId id="340" r:id="rId7"/>
    <p:sldId id="285" r:id="rId8"/>
    <p:sldId id="312" r:id="rId9"/>
    <p:sldId id="344" r:id="rId10"/>
    <p:sldId id="345" r:id="rId11"/>
    <p:sldId id="346" r:id="rId12"/>
    <p:sldId id="339" r:id="rId13"/>
    <p:sldId id="332" r:id="rId14"/>
    <p:sldId id="349" r:id="rId15"/>
    <p:sldId id="348" r:id="rId16"/>
    <p:sldId id="341" r:id="rId17"/>
    <p:sldId id="352" r:id="rId18"/>
    <p:sldId id="350" r:id="rId19"/>
    <p:sldId id="351" r:id="rId20"/>
    <p:sldId id="266" r:id="rId21"/>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7"/>
            <p14:sldId id="268"/>
            <p14:sldId id="342"/>
          </p14:sldIdLst>
        </p14:section>
        <p14:section name="Table of Contents" id="{0B1E2898-31BC-42F3-A5A5-141726087CC7}">
          <p14:sldIdLst>
            <p14:sldId id="263"/>
          </p14:sldIdLst>
        </p14:section>
        <p14:section name="Body" id="{18FAE958-DF6E-4AAC-835E-E68BDECA82A9}">
          <p14:sldIdLst>
            <p14:sldId id="340"/>
            <p14:sldId id="285"/>
            <p14:sldId id="312"/>
            <p14:sldId id="344"/>
            <p14:sldId id="345"/>
            <p14:sldId id="346"/>
            <p14:sldId id="339"/>
            <p14:sldId id="332"/>
            <p14:sldId id="349"/>
            <p14:sldId id="348"/>
            <p14:sldId id="341"/>
            <p14:sldId id="352"/>
            <p14:sldId id="350"/>
            <p14:sldId id="351"/>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94" autoAdjust="0"/>
    <p:restoredTop sz="91553" autoAdjust="0"/>
  </p:normalViewPr>
  <p:slideViewPr>
    <p:cSldViewPr snapToGrid="0" snapToObjects="1">
      <p:cViewPr>
        <p:scale>
          <a:sx n="100" d="100"/>
          <a:sy n="100" d="100"/>
        </p:scale>
        <p:origin x="-972"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2017/8/15</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2017/8/15</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20</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Parameter </a:t>
            </a:r>
            <a:r>
              <a:rPr lang="en-US" altLang="ja-JP" sz="1600" b="1" dirty="0" smtClean="0"/>
              <a:t>Tuning: </a:t>
            </a:r>
            <a:r>
              <a:rPr lang="en-US" altLang="ja-JP" sz="1600" b="1" dirty="0" err="1" smtClean="0"/>
              <a:t>thread_cache_size</a:t>
            </a:r>
            <a:endParaRPr lang="en-US" altLang="ja-JP" sz="1600" b="1" dirty="0"/>
          </a:p>
          <a:p>
            <a:pPr marL="0" indent="0">
              <a:buNone/>
            </a:pPr>
            <a:endParaRPr lang="en-US" altLang="ja-JP" sz="1200" dirty="0" smtClean="0"/>
          </a:p>
          <a:p>
            <a:pPr marL="0" indent="0">
              <a:buNone/>
            </a:pPr>
            <a:r>
              <a:rPr lang="en-US" altLang="ja-JP" sz="1200" dirty="0" smtClean="0"/>
              <a:t>When there are fewer connections expected at a given time (simultaneous connections), the effects of </a:t>
            </a:r>
            <a:r>
              <a:rPr lang="en-US" altLang="ja-JP" sz="1200" i="1" dirty="0" err="1" smtClean="0"/>
              <a:t>thread_cache_size</a:t>
            </a:r>
            <a:r>
              <a:rPr lang="en-US" altLang="ja-JP" sz="1200" dirty="0" smtClean="0"/>
              <a:t> are not significant. However, hundreds of connections at once can noticeably impact system resource consumption, as new threads are generated on the fly.</a:t>
            </a:r>
          </a:p>
          <a:p>
            <a:pPr marL="0" indent="0">
              <a:buNone/>
            </a:pPr>
            <a:r>
              <a:rPr lang="en-US" altLang="ja-JP" sz="1200" dirty="0" smtClean="0"/>
              <a:t> </a:t>
            </a:r>
            <a:endParaRPr lang="en-US" altLang="ja-JP" sz="1200" dirty="0" smtClean="0"/>
          </a:p>
          <a:p>
            <a:pPr marL="0" indent="0">
              <a:buNone/>
            </a:pPr>
            <a:r>
              <a:rPr lang="en-US" altLang="ja-JP" sz="1200" dirty="0" smtClean="0"/>
              <a:t>Although there is no official MySQL reference on the ideal </a:t>
            </a:r>
            <a:r>
              <a:rPr lang="en-US" altLang="ja-JP" sz="1200" i="1" dirty="0" err="1" smtClean="0"/>
              <a:t>thread_cache_size</a:t>
            </a:r>
            <a:r>
              <a:rPr lang="en-US" altLang="ja-JP" sz="1200" dirty="0" smtClean="0"/>
              <a:t> value, the trigger to increase </a:t>
            </a:r>
            <a:r>
              <a:rPr lang="en-US" altLang="ja-JP" sz="1200" i="1" dirty="0" err="1" smtClean="0"/>
              <a:t>thread_cache_size</a:t>
            </a:r>
            <a:r>
              <a:rPr lang="en-US" altLang="ja-JP" sz="1200" dirty="0" smtClean="0"/>
              <a:t> is when there are a lot of new connections. This means that the </a:t>
            </a:r>
            <a:r>
              <a:rPr lang="en-US" altLang="ja-JP" sz="1200" dirty="0" err="1" smtClean="0"/>
              <a:t>thread_cache_size</a:t>
            </a:r>
            <a:r>
              <a:rPr lang="en-US" altLang="ja-JP" sz="1200" dirty="0" smtClean="0"/>
              <a:t> should be high enough to cater to the anticipated number of (concurrent) connections.</a:t>
            </a:r>
          </a:p>
          <a:p>
            <a:pPr marL="0" indent="0">
              <a:buNone/>
            </a:pPr>
            <a:endParaRPr lang="en-US" altLang="ja-JP" sz="1200" dirty="0"/>
          </a:p>
          <a:p>
            <a:pPr marL="0" indent="0">
              <a:buNone/>
            </a:pPr>
            <a:r>
              <a:rPr lang="en-US" altLang="ja-JP" sz="1200" dirty="0" smtClean="0"/>
              <a:t>This can also mean that setting the </a:t>
            </a:r>
            <a:r>
              <a:rPr lang="en-US" altLang="ja-JP" sz="1200" i="1" dirty="0" err="1" smtClean="0"/>
              <a:t>thread_cache_size</a:t>
            </a:r>
            <a:r>
              <a:rPr lang="en-US" altLang="ja-JP" sz="1200" dirty="0" smtClean="0"/>
              <a:t> equal to the value of </a:t>
            </a:r>
            <a:r>
              <a:rPr lang="en-US" altLang="ja-JP" sz="1200" i="1" dirty="0" err="1" smtClean="0"/>
              <a:t>max_used_connections</a:t>
            </a:r>
            <a:r>
              <a:rPr lang="en-US" altLang="ja-JP" sz="1200" dirty="0" smtClean="0"/>
              <a:t> (which is the highest number of concurrent connections recorded for the lifetime of the SQL node) will not trigger </a:t>
            </a:r>
            <a:r>
              <a:rPr lang="en-US" altLang="ja-JP" sz="1200" dirty="0" smtClean="0"/>
              <a:t>the generation of new threads on the fly, and the associated overhead and latency costs. However, this value will should be increased as </a:t>
            </a:r>
            <a:r>
              <a:rPr lang="en-US" altLang="ja-JP" sz="1200" i="1" dirty="0" err="1" smtClean="0"/>
              <a:t>max_used_connections</a:t>
            </a:r>
            <a:r>
              <a:rPr lang="en-US" altLang="ja-JP" sz="1200" dirty="0" smtClean="0"/>
              <a:t> increases to keep the optimum performance.</a:t>
            </a:r>
            <a:endParaRPr lang="en-US" altLang="ja-JP" sz="100" dirty="0" smtClean="0"/>
          </a:p>
          <a:p>
            <a:pPr lvl="1">
              <a:buFont typeface="Wingdings" panose="05000000000000000000" pitchFamily="2" charset="2"/>
              <a:buChar char="q"/>
            </a:pPr>
            <a:endParaRPr lang="en-US" altLang="ja-JP" sz="100" dirty="0"/>
          </a:p>
          <a:p>
            <a:pPr marL="180000" lvl="1" indent="0">
              <a:buNone/>
            </a:pPr>
            <a:endParaRPr lang="en-US" altLang="ja-JP" sz="100" dirty="0" smtClean="0"/>
          </a:p>
        </p:txBody>
      </p:sp>
    </p:spTree>
    <p:extLst>
      <p:ext uri="{BB962C8B-B14F-4D97-AF65-F5344CB8AC3E}">
        <p14:creationId xmlns:p14="http://schemas.microsoft.com/office/powerpoint/2010/main" val="3946291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Parameter </a:t>
            </a:r>
            <a:r>
              <a:rPr lang="en-US" altLang="ja-JP" sz="1600" b="1" dirty="0" smtClean="0"/>
              <a:t>Tuning: </a:t>
            </a:r>
            <a:r>
              <a:rPr lang="en-US" altLang="ja-JP" sz="1600" b="1" dirty="0" err="1" smtClean="0"/>
              <a:t>thread_cache_size</a:t>
            </a:r>
            <a:endParaRPr lang="en-US" altLang="ja-JP" sz="1600" b="1" dirty="0"/>
          </a:p>
          <a:p>
            <a:pPr marL="0" indent="0">
              <a:buNone/>
            </a:pPr>
            <a:endParaRPr lang="en-US" altLang="ja-JP" sz="1200" dirty="0" smtClean="0"/>
          </a:p>
          <a:p>
            <a:pPr marL="0" indent="0">
              <a:buNone/>
            </a:pPr>
            <a:r>
              <a:rPr lang="en-US" altLang="ja-JP" sz="1200" dirty="0"/>
              <a:t>The value of the </a:t>
            </a:r>
            <a:r>
              <a:rPr lang="en-US" altLang="ja-JP" sz="1200" i="1" dirty="0" err="1"/>
              <a:t>thread_cache_size</a:t>
            </a:r>
            <a:r>
              <a:rPr lang="en-US" altLang="ja-JP" sz="1200" dirty="0"/>
              <a:t> can be set </a:t>
            </a:r>
            <a:r>
              <a:rPr lang="en-US" altLang="ja-JP" sz="1200" dirty="0" smtClean="0"/>
              <a:t>when </a:t>
            </a:r>
            <a:r>
              <a:rPr lang="en-US" altLang="ja-JP" sz="1200" dirty="0"/>
              <a:t>starting the SQL node, </a:t>
            </a:r>
            <a:r>
              <a:rPr lang="en-US" altLang="ja-JP" sz="1200" dirty="0" smtClean="0"/>
              <a:t>in the </a:t>
            </a:r>
            <a:r>
              <a:rPr lang="en-US" altLang="ja-JP" sz="1200" dirty="0"/>
              <a:t>configuration </a:t>
            </a:r>
            <a:r>
              <a:rPr lang="en-US" altLang="ja-JP" sz="1200" dirty="0" smtClean="0"/>
              <a:t>file or </a:t>
            </a:r>
            <a:r>
              <a:rPr lang="en-US" altLang="ja-JP" sz="1200" dirty="0"/>
              <a:t>from </a:t>
            </a:r>
            <a:r>
              <a:rPr lang="en-US" altLang="ja-JP" sz="1200" dirty="0" smtClean="0"/>
              <a:t>within the SQL server </a:t>
            </a:r>
            <a:r>
              <a:rPr lang="en-US" altLang="ja-JP" sz="1200" dirty="0"/>
              <a:t>itself.</a:t>
            </a:r>
          </a:p>
          <a:p>
            <a:pPr marL="0" indent="0">
              <a:buNone/>
            </a:pPr>
            <a:endParaRPr lang="en-US" altLang="ja-JP" sz="1200" dirty="0"/>
          </a:p>
          <a:p>
            <a:pPr lvl="1">
              <a:buFont typeface="Wingdings" panose="05000000000000000000" pitchFamily="2" charset="2"/>
              <a:buChar char="Ø"/>
            </a:pPr>
            <a:r>
              <a:rPr lang="en-US" altLang="ja-JP" sz="1200" dirty="0"/>
              <a:t>At SQL Node Startup:</a:t>
            </a:r>
          </a:p>
          <a:p>
            <a:pPr marL="0" indent="0">
              <a:buNone/>
            </a:pPr>
            <a:endParaRPr lang="en-US" altLang="ja-JP" sz="1200" dirty="0" smtClean="0"/>
          </a:p>
          <a:p>
            <a:pPr marL="0" indent="0">
              <a:buNone/>
            </a:pPr>
            <a:endParaRPr lang="en-US" altLang="ja-JP" sz="1200" dirty="0" smtClean="0"/>
          </a:p>
          <a:p>
            <a:pPr marL="0" indent="0">
              <a:buNone/>
            </a:pPr>
            <a:endParaRPr lang="en-US" altLang="ja-JP" sz="1200" dirty="0" smtClean="0"/>
          </a:p>
          <a:p>
            <a:pPr lvl="1">
              <a:buFont typeface="Wingdings" panose="05000000000000000000" pitchFamily="2" charset="2"/>
              <a:buChar char="Ø"/>
            </a:pPr>
            <a:r>
              <a:rPr lang="en-US" altLang="ja-JP" sz="1200" dirty="0" smtClean="0"/>
              <a:t>In </a:t>
            </a:r>
            <a:r>
              <a:rPr lang="en-US" altLang="ja-JP" sz="1200" dirty="0"/>
              <a:t>SQL Node </a:t>
            </a:r>
            <a:r>
              <a:rPr lang="en-US" altLang="ja-JP" sz="1200" dirty="0" smtClean="0"/>
              <a:t>Configuration File (</a:t>
            </a:r>
            <a:r>
              <a:rPr lang="en-US" altLang="ja-JP" sz="1200" dirty="0" err="1" smtClean="0"/>
              <a:t>my.cnf</a:t>
            </a:r>
            <a:r>
              <a:rPr lang="en-US" altLang="ja-JP" sz="1200" dirty="0" smtClean="0"/>
              <a:t>):</a:t>
            </a:r>
            <a:endParaRPr lang="en-US" altLang="ja-JP" sz="1200" dirty="0"/>
          </a:p>
          <a:p>
            <a:pPr marL="0" indent="0">
              <a:buNone/>
            </a:pPr>
            <a:endParaRPr lang="en-US" altLang="ja-JP" sz="1200" dirty="0" smtClean="0"/>
          </a:p>
          <a:p>
            <a:pPr lvl="1">
              <a:buFont typeface="Wingdings" panose="05000000000000000000" pitchFamily="2" charset="2"/>
              <a:buChar char="q"/>
            </a:pPr>
            <a:endParaRPr lang="en-US" altLang="ja-JP" sz="100" dirty="0" smtClean="0"/>
          </a:p>
          <a:p>
            <a:pPr lvl="1">
              <a:buFont typeface="Wingdings" panose="05000000000000000000" pitchFamily="2" charset="2"/>
              <a:buChar char="q"/>
            </a:pPr>
            <a:endParaRPr lang="en-US" altLang="ja-JP" sz="100" dirty="0"/>
          </a:p>
          <a:p>
            <a:pPr lvl="1">
              <a:buFont typeface="Wingdings" panose="05000000000000000000" pitchFamily="2" charset="2"/>
              <a:buChar char="q"/>
            </a:pPr>
            <a:endParaRPr lang="en-US" altLang="ja-JP" sz="100" dirty="0" smtClean="0"/>
          </a:p>
          <a:p>
            <a:pPr lvl="1">
              <a:buFont typeface="Wingdings" panose="05000000000000000000" pitchFamily="2" charset="2"/>
              <a:buChar char="q"/>
            </a:pPr>
            <a:endParaRPr lang="en-US" altLang="ja-JP" sz="100" dirty="0" smtClean="0"/>
          </a:p>
          <a:p>
            <a:pPr lvl="1">
              <a:buFont typeface="Wingdings" panose="05000000000000000000" pitchFamily="2" charset="2"/>
              <a:buChar char="q"/>
            </a:pPr>
            <a:endParaRPr lang="en-US" altLang="ja-JP" sz="100" dirty="0" smtClean="0"/>
          </a:p>
          <a:p>
            <a:pPr lvl="1">
              <a:buFont typeface="Wingdings" panose="05000000000000000000" pitchFamily="2" charset="2"/>
              <a:buChar char="q"/>
            </a:pPr>
            <a:endParaRPr lang="en-US" altLang="ja-JP" sz="100" dirty="0"/>
          </a:p>
          <a:p>
            <a:pPr lvl="1">
              <a:buFont typeface="Wingdings" panose="05000000000000000000" pitchFamily="2" charset="2"/>
              <a:buChar char="Ø"/>
            </a:pPr>
            <a:r>
              <a:rPr lang="en-US" altLang="ja-JP" sz="1200" dirty="0" smtClean="0"/>
              <a:t>From within SQL server:</a:t>
            </a:r>
            <a:endParaRPr lang="en-US" altLang="ja-JP" sz="1200" dirty="0"/>
          </a:p>
          <a:p>
            <a:pPr marL="0" indent="0">
              <a:buNone/>
            </a:pPr>
            <a:endParaRPr lang="en-US" altLang="ja-JP" sz="1200" dirty="0"/>
          </a:p>
          <a:p>
            <a:pPr lvl="1">
              <a:buFont typeface="Wingdings" panose="05000000000000000000" pitchFamily="2" charset="2"/>
              <a:buChar char="q"/>
            </a:pPr>
            <a:endParaRPr lang="en-US" altLang="ja-JP" sz="100" dirty="0" smtClean="0"/>
          </a:p>
          <a:p>
            <a:pPr marL="180000" lvl="1" indent="0">
              <a:buNone/>
            </a:pPr>
            <a:r>
              <a:rPr lang="en-US" altLang="ja-JP" sz="1000" dirty="0" smtClean="0"/>
              <a:t>   Note: this is the only approach that can change the value in real-time, though the value is discarded on shutdown of SQL node</a:t>
            </a:r>
          </a:p>
          <a:p>
            <a:pPr marL="180000" lvl="1" indent="0">
              <a:buNone/>
            </a:pPr>
            <a:endParaRPr lang="en-US" altLang="ja-JP" sz="1000" dirty="0"/>
          </a:p>
          <a:p>
            <a:pPr marL="180000" lvl="1" indent="0">
              <a:buNone/>
            </a:pPr>
            <a:endParaRPr lang="en-US" altLang="ja-JP" sz="1000" dirty="0"/>
          </a:p>
          <a:p>
            <a:pPr marL="180000" lvl="1" indent="0">
              <a:buNone/>
            </a:pPr>
            <a:endParaRPr lang="en-US" altLang="ja-JP" sz="100" dirty="0" smtClean="0"/>
          </a:p>
        </p:txBody>
      </p:sp>
      <p:sp>
        <p:nvSpPr>
          <p:cNvPr id="4" name="TextBox 3"/>
          <p:cNvSpPr txBox="1"/>
          <p:nvPr/>
        </p:nvSpPr>
        <p:spPr>
          <a:xfrm>
            <a:off x="592280" y="3327703"/>
            <a:ext cx="7803573" cy="400110"/>
          </a:xfrm>
          <a:prstGeom prst="rect">
            <a:avLst/>
          </a:prstGeom>
          <a:solidFill>
            <a:schemeClr val="bg1">
              <a:lumMod val="75000"/>
            </a:schemeClr>
          </a:solidFill>
        </p:spPr>
        <p:txBody>
          <a:bodyPr wrap="square" rtlCol="0">
            <a:spAutoFit/>
          </a:bodyPr>
          <a:lstStyle/>
          <a:p>
            <a:r>
              <a:rPr lang="en-US" altLang="ja-JP" sz="1000" dirty="0">
                <a:latin typeface="Calibri" panose="020F0502020204030204" pitchFamily="34" charset="0"/>
                <a:cs typeface="Calibri" panose="020F0502020204030204" pitchFamily="34" charset="0"/>
              </a:rPr>
              <a:t>[</a:t>
            </a:r>
            <a:r>
              <a:rPr lang="en-US" altLang="ja-JP" sz="1000" dirty="0" err="1">
                <a:latin typeface="Calibri" panose="020F0502020204030204" pitchFamily="34" charset="0"/>
                <a:cs typeface="Calibri" panose="020F0502020204030204" pitchFamily="34" charset="0"/>
              </a:rPr>
              <a:t>mysqld</a:t>
            </a:r>
            <a:r>
              <a:rPr lang="en-US" altLang="ja-JP" sz="1000" dirty="0">
                <a:latin typeface="Calibri" panose="020F0502020204030204" pitchFamily="34" charset="0"/>
                <a:cs typeface="Calibri" panose="020F0502020204030204" pitchFamily="34" charset="0"/>
              </a:rPr>
              <a:t>]</a:t>
            </a:r>
          </a:p>
          <a:p>
            <a:r>
              <a:rPr lang="en-US" altLang="ja-JP" sz="1000" dirty="0" err="1">
                <a:latin typeface="Calibri" panose="020F0502020204030204" pitchFamily="34" charset="0"/>
                <a:cs typeface="Calibri" panose="020F0502020204030204" pitchFamily="34" charset="0"/>
              </a:rPr>
              <a:t>thread_cache_size</a:t>
            </a:r>
            <a:r>
              <a:rPr lang="en-US" altLang="ja-JP" sz="1000" dirty="0">
                <a:latin typeface="Calibri" panose="020F0502020204030204" pitchFamily="34" charset="0"/>
                <a:cs typeface="Calibri" panose="020F0502020204030204" pitchFamily="34" charset="0"/>
              </a:rPr>
              <a:t>=</a:t>
            </a:r>
            <a:r>
              <a:rPr lang="en-US" altLang="ja-JP" sz="1000" dirty="0">
                <a:solidFill>
                  <a:srgbClr val="0000FF"/>
                </a:solidFill>
                <a:latin typeface="Calibri" panose="020F0502020204030204" pitchFamily="34" charset="0"/>
                <a:cs typeface="Calibri" panose="020F0502020204030204" pitchFamily="34" charset="0"/>
              </a:rPr>
              <a:t>&lt;value&gt;</a:t>
            </a:r>
            <a:endParaRPr lang="en-US" altLang="ja-JP" sz="1000" dirty="0">
              <a:solidFill>
                <a:srgbClr val="0000FF"/>
              </a:solidFill>
              <a:latin typeface="Calibri" panose="020F0502020204030204" pitchFamily="34" charset="0"/>
              <a:cs typeface="Calibri" panose="020F0502020204030204" pitchFamily="34" charset="0"/>
            </a:endParaRPr>
          </a:p>
        </p:txBody>
      </p:sp>
      <p:sp>
        <p:nvSpPr>
          <p:cNvPr id="5" name="TextBox 4"/>
          <p:cNvSpPr txBox="1"/>
          <p:nvPr/>
        </p:nvSpPr>
        <p:spPr>
          <a:xfrm>
            <a:off x="592280" y="4318303"/>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set </a:t>
            </a:r>
            <a:r>
              <a:rPr lang="en-US" altLang="ja-JP" sz="1000" dirty="0" smtClean="0">
                <a:latin typeface="Calibri" panose="020F0502020204030204" pitchFamily="34" charset="0"/>
                <a:cs typeface="Calibri" panose="020F0502020204030204" pitchFamily="34" charset="0"/>
              </a:rPr>
              <a:t>global </a:t>
            </a:r>
            <a:r>
              <a:rPr lang="en-US" altLang="ja-JP" sz="1000" dirty="0" err="1" smtClean="0">
                <a:latin typeface="Calibri" panose="020F0502020204030204" pitchFamily="34" charset="0"/>
                <a:cs typeface="Calibri" panose="020F0502020204030204" pitchFamily="34" charset="0"/>
              </a:rPr>
              <a:t>thread_cache_size</a:t>
            </a:r>
            <a:r>
              <a:rPr lang="en-US" altLang="ja-JP" sz="1000" dirty="0" smtClean="0">
                <a:latin typeface="Calibri" panose="020F0502020204030204" pitchFamily="34" charset="0"/>
                <a:cs typeface="Calibri" panose="020F0502020204030204" pitchFamily="34" charset="0"/>
              </a:rPr>
              <a:t>=</a:t>
            </a:r>
            <a:r>
              <a:rPr lang="en-US" altLang="ja-JP" sz="1000" dirty="0" smtClean="0">
                <a:solidFill>
                  <a:srgbClr val="0000FF"/>
                </a:solidFill>
                <a:latin typeface="Calibri" panose="020F0502020204030204" pitchFamily="34" charset="0"/>
                <a:cs typeface="Calibri" panose="020F0502020204030204" pitchFamily="34" charset="0"/>
              </a:rPr>
              <a:t>&lt;value&gt; </a:t>
            </a:r>
            <a:r>
              <a:rPr lang="en-US" altLang="ja-JP" sz="1000" dirty="0" smtClean="0">
                <a:latin typeface="Calibri" panose="020F0502020204030204" pitchFamily="34" charset="0"/>
                <a:cs typeface="Calibri" panose="020F0502020204030204" pitchFamily="34" charset="0"/>
              </a:rPr>
              <a:t>;</a:t>
            </a:r>
            <a:endParaRPr lang="en-US" altLang="ja-JP" sz="1000" dirty="0">
              <a:latin typeface="Calibri" panose="020F0502020204030204" pitchFamily="34" charset="0"/>
              <a:cs typeface="Calibri" panose="020F0502020204030204" pitchFamily="34" charset="0"/>
            </a:endParaRPr>
          </a:p>
        </p:txBody>
      </p:sp>
      <p:sp>
        <p:nvSpPr>
          <p:cNvPr id="6" name="TextBox 5"/>
          <p:cNvSpPr txBox="1"/>
          <p:nvPr/>
        </p:nvSpPr>
        <p:spPr>
          <a:xfrm>
            <a:off x="592280" y="2356153"/>
            <a:ext cx="7803573" cy="246221"/>
          </a:xfrm>
          <a:prstGeom prst="rect">
            <a:avLst/>
          </a:prstGeom>
          <a:solidFill>
            <a:schemeClr val="bg1">
              <a:lumMod val="75000"/>
            </a:schemeClr>
          </a:solidFill>
        </p:spPr>
        <p:txBody>
          <a:bodyPr wrap="square" rtlCol="0">
            <a:spAutoFit/>
          </a:bodyPr>
          <a:lstStyle/>
          <a:p>
            <a:r>
              <a:rPr lang="en-US" sz="1000" dirty="0">
                <a:latin typeface="Calibri" panose="020F0502020204030204" pitchFamily="34" charset="0"/>
                <a:cs typeface="Calibri" panose="020F0502020204030204" pitchFamily="34" charset="0"/>
              </a:rPr>
              <a:t> #</a:t>
            </a:r>
            <a:r>
              <a:rPr lang="en-US" sz="1000" dirty="0" err="1">
                <a:latin typeface="Calibri" panose="020F0502020204030204" pitchFamily="34" charset="0"/>
                <a:cs typeface="Calibri" panose="020F0502020204030204" pitchFamily="34" charset="0"/>
              </a:rPr>
              <a:t>mysqld</a:t>
            </a:r>
            <a:r>
              <a:rPr lang="en-US" sz="1000" dirty="0">
                <a:latin typeface="Calibri" panose="020F0502020204030204" pitchFamily="34" charset="0"/>
                <a:cs typeface="Calibri" panose="020F0502020204030204" pitchFamily="34" charset="0"/>
              </a:rPr>
              <a:t> --thread-cache-size=</a:t>
            </a:r>
            <a:r>
              <a:rPr lang="en-US" sz="1000" dirty="0">
                <a:solidFill>
                  <a:srgbClr val="0000FF"/>
                </a:solidFill>
                <a:latin typeface="Calibri" panose="020F0502020204030204" pitchFamily="34" charset="0"/>
                <a:cs typeface="Calibri" panose="020F0502020204030204" pitchFamily="34" charset="0"/>
              </a:rPr>
              <a:t>&lt;value&gt;</a:t>
            </a:r>
            <a:endParaRPr lang="en-US" altLang="ja-JP" sz="1000" dirty="0">
              <a:solidFill>
                <a:srgbClr val="0000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1369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en-US" altLang="ja-JP" dirty="0" smtClean="0">
                <a:solidFill>
                  <a:schemeClr val="accent6">
                    <a:lumMod val="90000"/>
                    <a:lumOff val="10000"/>
                  </a:schemeClr>
                </a:solidFill>
              </a:rPr>
              <a:t>Performance Optimization: Connection Pools</a:t>
            </a:r>
            <a:endParaRPr lang="ja-JP" altLang="en-US" dirty="0">
              <a:solidFill>
                <a:schemeClr val="accent6">
                  <a:lumMod val="90000"/>
                  <a:lumOff val="10000"/>
                </a:schemeClr>
              </a:solidFill>
            </a:endParaRPr>
          </a:p>
        </p:txBody>
      </p:sp>
    </p:spTree>
    <p:extLst>
      <p:ext uri="{BB962C8B-B14F-4D97-AF65-F5344CB8AC3E}">
        <p14:creationId xmlns:p14="http://schemas.microsoft.com/office/powerpoint/2010/main" val="3865323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kumimoji="1"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Connection Pools</a:t>
            </a:r>
          </a:p>
          <a:p>
            <a:endParaRPr lang="en-US" altLang="ja-JP" sz="1600" b="1" dirty="0"/>
          </a:p>
          <a:p>
            <a:pPr lvl="1"/>
            <a:r>
              <a:rPr lang="en-US" altLang="ja-JP" sz="1200" dirty="0" smtClean="0"/>
              <a:t>MySQL Cluster can take advantage of a multi-core or multi-CPU (or both) environment with Connection Pools through the </a:t>
            </a:r>
            <a:r>
              <a:rPr lang="en-US" altLang="ja-JP" sz="1200" i="1" dirty="0" err="1" smtClean="0"/>
              <a:t>ndb</a:t>
            </a:r>
            <a:r>
              <a:rPr lang="en-US" altLang="ja-JP" sz="1200" i="1" dirty="0" smtClean="0"/>
              <a:t>-cluster-connection-pool</a:t>
            </a:r>
            <a:r>
              <a:rPr lang="en-US" altLang="ja-JP" sz="1200" dirty="0" smtClean="0"/>
              <a:t> option</a:t>
            </a:r>
            <a:r>
              <a:rPr lang="en-US" altLang="ja-JP" sz="1200" dirty="0" smtClean="0"/>
              <a:t>. </a:t>
            </a:r>
            <a:r>
              <a:rPr lang="en-US" altLang="ja-JP" sz="1200" dirty="0"/>
              <a:t>By setting this option to a value greater than 1 (the </a:t>
            </a:r>
            <a:r>
              <a:rPr lang="en-US" altLang="ja-JP" sz="1200" dirty="0" smtClean="0"/>
              <a:t>default), </a:t>
            </a:r>
            <a:r>
              <a:rPr lang="en-US" altLang="ja-JP" sz="1200" dirty="0"/>
              <a:t>a </a:t>
            </a:r>
            <a:r>
              <a:rPr lang="en-US" altLang="ja-JP" sz="1200" b="1" dirty="0" err="1"/>
              <a:t>mysqld</a:t>
            </a:r>
            <a:r>
              <a:rPr lang="en-US" altLang="ja-JP" sz="1200" dirty="0"/>
              <a:t> process </a:t>
            </a:r>
            <a:r>
              <a:rPr lang="en-US" altLang="ja-JP" sz="1200" dirty="0" smtClean="0"/>
              <a:t>(a single SQL node) can </a:t>
            </a:r>
            <a:r>
              <a:rPr lang="en-US" altLang="ja-JP" sz="1200" dirty="0"/>
              <a:t>use multiple connections to the cluster, effectively mimicking several SQL nodes</a:t>
            </a:r>
            <a:r>
              <a:rPr lang="en-US" altLang="ja-JP" sz="1200" dirty="0" smtClean="0"/>
              <a:t>.</a:t>
            </a:r>
          </a:p>
          <a:p>
            <a:pPr lvl="1"/>
            <a:endParaRPr lang="en-US" altLang="ja-JP" sz="1200" dirty="0"/>
          </a:p>
          <a:p>
            <a:pPr lvl="1"/>
            <a:r>
              <a:rPr lang="en-US" altLang="ja-JP" sz="1200" dirty="0" smtClean="0"/>
              <a:t>In Figure 1, multiple clients are connected but there is only one NDB API access to the Data Nodes at a time. In Figure 2, Connection Pooling allows for </a:t>
            </a:r>
            <a:r>
              <a:rPr lang="en-US" altLang="ja-JP" sz="1200" dirty="0"/>
              <a:t>concurrent NDB API </a:t>
            </a:r>
            <a:r>
              <a:rPr lang="en-US" altLang="ja-JP" sz="1200" dirty="0" smtClean="0"/>
              <a:t>access to </a:t>
            </a:r>
            <a:r>
              <a:rPr lang="en-US" altLang="ja-JP" sz="1200" dirty="0"/>
              <a:t>Data Nodes </a:t>
            </a:r>
            <a:r>
              <a:rPr lang="en-US" altLang="ja-JP" sz="1200" dirty="0" smtClean="0"/>
              <a:t>at </a:t>
            </a:r>
            <a:r>
              <a:rPr lang="en-US" altLang="ja-JP" sz="1200" dirty="0"/>
              <a:t>a given time, </a:t>
            </a:r>
            <a:r>
              <a:rPr lang="en-US" altLang="ja-JP" sz="1200" dirty="0" smtClean="0"/>
              <a:t>resulting in parallel </a:t>
            </a:r>
            <a:r>
              <a:rPr lang="en-US" altLang="ja-JP" sz="1200" dirty="0"/>
              <a:t>processing of requests.</a:t>
            </a:r>
          </a:p>
          <a:p>
            <a:endParaRPr lang="en-US" altLang="ja-JP" sz="1000" dirty="0"/>
          </a:p>
          <a:p>
            <a:pPr marL="180000" lvl="1" indent="0">
              <a:buNone/>
            </a:pPr>
            <a:endParaRPr lang="en-US" altLang="ja-JP" sz="1200" dirty="0"/>
          </a:p>
          <a:p>
            <a:pPr lvl="1">
              <a:buFont typeface="Arial" panose="020B0604020202020204" pitchFamily="34" charset="0"/>
              <a:buChar char="•"/>
            </a:pPr>
            <a:endParaRPr lang="en-US" altLang="ja-JP" sz="1200" dirty="0" smtClean="0"/>
          </a:p>
          <a:p>
            <a:pPr marL="180000" lvl="1">
              <a:buFont typeface="Arial" panose="020B0604020202020204" pitchFamily="34" charset="0"/>
              <a:buChar char="•"/>
            </a:pPr>
            <a:endParaRPr lang="en-US" altLang="ja-JP" sz="1200" dirty="0"/>
          </a:p>
          <a:p>
            <a:pPr>
              <a:buFont typeface="Arial" panose="020B0604020202020204" pitchFamily="34" charset="0"/>
              <a:buChar char="•"/>
            </a:pPr>
            <a:endParaRPr lang="en-US" altLang="ja-JP" sz="16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3371848"/>
            <a:ext cx="1574436" cy="237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537" y="3371847"/>
            <a:ext cx="1559814" cy="2357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73143" y="5729095"/>
            <a:ext cx="762000" cy="246221"/>
          </a:xfrm>
          <a:prstGeom prst="rect">
            <a:avLst/>
          </a:prstGeom>
          <a:noFill/>
        </p:spPr>
        <p:txBody>
          <a:bodyPr wrap="square" rtlCol="0">
            <a:spAutoFit/>
          </a:bodyPr>
          <a:lstStyle/>
          <a:p>
            <a:r>
              <a:rPr lang="en-US" sz="1000" dirty="0" smtClean="0"/>
              <a:t>Figure 1</a:t>
            </a:r>
            <a:endParaRPr lang="en-US" sz="1000" dirty="0"/>
          </a:p>
        </p:txBody>
      </p:sp>
      <p:sp>
        <p:nvSpPr>
          <p:cNvPr id="8" name="TextBox 7"/>
          <p:cNvSpPr txBox="1"/>
          <p:nvPr/>
        </p:nvSpPr>
        <p:spPr>
          <a:xfrm>
            <a:off x="5462397" y="5700520"/>
            <a:ext cx="762000" cy="246221"/>
          </a:xfrm>
          <a:prstGeom prst="rect">
            <a:avLst/>
          </a:prstGeom>
          <a:noFill/>
        </p:spPr>
        <p:txBody>
          <a:bodyPr wrap="square" rtlCol="0">
            <a:spAutoFit/>
          </a:bodyPr>
          <a:lstStyle/>
          <a:p>
            <a:r>
              <a:rPr lang="en-US" sz="1000" dirty="0" smtClean="0"/>
              <a:t>Figure 2</a:t>
            </a:r>
            <a:endParaRPr lang="en-US" sz="1000" dirty="0"/>
          </a:p>
        </p:txBody>
      </p:sp>
    </p:spTree>
    <p:extLst>
      <p:ext uri="{BB962C8B-B14F-4D97-AF65-F5344CB8AC3E}">
        <p14:creationId xmlns:p14="http://schemas.microsoft.com/office/powerpoint/2010/main" val="4183109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a:t>Connection Pools</a:t>
            </a:r>
          </a:p>
          <a:p>
            <a:endParaRPr lang="en-US" altLang="ja-JP" sz="1600" dirty="0" smtClean="0"/>
          </a:p>
          <a:p>
            <a:pPr lvl="1"/>
            <a:r>
              <a:rPr lang="en-US" altLang="ja-JP" sz="1200" dirty="0" smtClean="0"/>
              <a:t>To </a:t>
            </a:r>
            <a:r>
              <a:rPr lang="en-US" altLang="ja-JP" sz="1200" dirty="0"/>
              <a:t>enable Connection Pooling, the option must be </a:t>
            </a:r>
            <a:r>
              <a:rPr lang="en-US" altLang="ja-JP" sz="1200" dirty="0" smtClean="0"/>
              <a:t>set in </a:t>
            </a:r>
            <a:r>
              <a:rPr lang="en-US" altLang="ja-JP" sz="1200" dirty="0"/>
              <a:t>the configuration </a:t>
            </a:r>
            <a:r>
              <a:rPr lang="en-US" altLang="ja-JP" sz="1200" dirty="0" smtClean="0"/>
              <a:t>file of </a:t>
            </a:r>
            <a:r>
              <a:rPr lang="en-US" altLang="ja-JP" sz="1200" dirty="0"/>
              <a:t>the </a:t>
            </a:r>
            <a:r>
              <a:rPr lang="en-US" altLang="ja-JP" sz="1200" dirty="0" smtClean="0"/>
              <a:t>MGM node, and in the configuration file of the SQL node or when starting </a:t>
            </a:r>
            <a:r>
              <a:rPr lang="en-US" altLang="ja-JP" sz="1200" b="1" dirty="0" err="1" smtClean="0"/>
              <a:t>mysqld</a:t>
            </a:r>
            <a:r>
              <a:rPr lang="en-US" altLang="ja-JP" sz="1200" dirty="0" smtClean="0"/>
              <a:t>. Other than a value greater than 1, there is provision of an ideal value for connection pool. However, there are suggestions to use twice the number of CPU’s/Cores on the SQL node host for connection pooling</a:t>
            </a:r>
            <a:r>
              <a:rPr lang="en-US" altLang="ja-JP" sz="1200" dirty="0"/>
              <a:t> </a:t>
            </a:r>
            <a:r>
              <a:rPr lang="en-US" altLang="ja-JP" sz="1200" dirty="0" smtClean="0"/>
              <a:t>-- with a 2-CPU host, the expected value is 4.</a:t>
            </a:r>
            <a:endParaRPr lang="en-US" altLang="ja-JP" sz="1200" dirty="0"/>
          </a:p>
          <a:p>
            <a:pPr marL="0" indent="0">
              <a:buNone/>
            </a:pPr>
            <a:endParaRPr lang="en-US" altLang="ja-JP" sz="1600" dirty="0" smtClean="0"/>
          </a:p>
          <a:p>
            <a:pPr lvl="2">
              <a:buFont typeface="Wingdings" panose="05000000000000000000" pitchFamily="2" charset="2"/>
              <a:buChar char="Ø"/>
            </a:pPr>
            <a:r>
              <a:rPr lang="en-US" altLang="ja-JP" sz="1200" dirty="0" smtClean="0"/>
              <a:t>In the MGM Node Configuration File (config.ini), host “host.name” can have up to 4 </a:t>
            </a:r>
            <a:r>
              <a:rPr lang="en-US" altLang="ja-JP" sz="1200" dirty="0"/>
              <a:t>[</a:t>
            </a:r>
            <a:r>
              <a:rPr lang="en-US" altLang="ja-JP" sz="1200" dirty="0" err="1"/>
              <a:t>mysqld</a:t>
            </a:r>
            <a:r>
              <a:rPr lang="en-US" altLang="ja-JP" sz="1200" dirty="0" smtClean="0"/>
              <a:t>]:</a:t>
            </a:r>
          </a:p>
          <a:p>
            <a:pPr lvl="1">
              <a:buFont typeface="Wingdings" panose="05000000000000000000" pitchFamily="2" charset="2"/>
              <a:buChar char="Ø"/>
            </a:pPr>
            <a:endParaRPr lang="en-US" altLang="ja-JP" sz="1200" dirty="0" smtClean="0"/>
          </a:p>
          <a:p>
            <a:pPr marL="0" indent="0">
              <a:buNone/>
            </a:pPr>
            <a:endParaRPr lang="en-US" altLang="ja-JP" sz="1200" dirty="0" smtClean="0"/>
          </a:p>
          <a:p>
            <a:pPr marL="0" indent="0">
              <a:buNone/>
            </a:pPr>
            <a:endParaRPr lang="en-US" altLang="ja-JP" sz="1200" dirty="0" smtClean="0"/>
          </a:p>
          <a:p>
            <a:pPr marL="0" indent="0">
              <a:buNone/>
            </a:pPr>
            <a:endParaRPr lang="en-US" altLang="ja-JP" sz="1200" dirty="0"/>
          </a:p>
          <a:p>
            <a:pPr marL="0" indent="0">
              <a:buNone/>
            </a:pPr>
            <a:endParaRPr lang="en-US" altLang="ja-JP" sz="1200" dirty="0" smtClean="0"/>
          </a:p>
          <a:p>
            <a:pPr marL="0" indent="0">
              <a:buNone/>
            </a:pPr>
            <a:endParaRPr lang="en-US" altLang="ja-JP" sz="1200" dirty="0" smtClean="0"/>
          </a:p>
          <a:p>
            <a:pPr marL="0" indent="0">
              <a:buNone/>
            </a:pPr>
            <a:endParaRPr lang="en-US" altLang="ja-JP" sz="1200" dirty="0" smtClean="0"/>
          </a:p>
          <a:p>
            <a:pPr marL="0" indent="0">
              <a:buNone/>
            </a:pPr>
            <a:endParaRPr lang="en-US" altLang="ja-JP" sz="1200" dirty="0" smtClean="0"/>
          </a:p>
          <a:p>
            <a:pPr lvl="2">
              <a:buFont typeface="Wingdings" panose="05000000000000000000" pitchFamily="2" charset="2"/>
              <a:buChar char="Ø"/>
            </a:pPr>
            <a:r>
              <a:rPr lang="en-US" altLang="ja-JP" sz="1200" dirty="0" smtClean="0"/>
              <a:t>In the SQL Node, it can be set in the Configuration File (</a:t>
            </a:r>
            <a:r>
              <a:rPr lang="en-US" altLang="ja-JP" sz="1200" dirty="0" err="1" smtClean="0"/>
              <a:t>my.cnf</a:t>
            </a:r>
            <a:r>
              <a:rPr lang="en-US" altLang="ja-JP" sz="1200" dirty="0" smtClean="0"/>
              <a:t>) or as a parameter of </a:t>
            </a:r>
            <a:r>
              <a:rPr lang="en-US" altLang="ja-JP" sz="1200" b="1" dirty="0" err="1" smtClean="0"/>
              <a:t>mysqld</a:t>
            </a:r>
            <a:r>
              <a:rPr lang="en-US" altLang="ja-JP" sz="1200" dirty="0" smtClean="0"/>
              <a:t>:</a:t>
            </a:r>
          </a:p>
          <a:p>
            <a:pPr lvl="1">
              <a:buFont typeface="Wingdings" panose="05000000000000000000" pitchFamily="2" charset="2"/>
              <a:buChar char="Ø"/>
            </a:pPr>
            <a:endParaRPr lang="en-US" altLang="ja-JP" sz="1200" dirty="0"/>
          </a:p>
          <a:p>
            <a:pPr marL="0" indent="0">
              <a:buNone/>
            </a:pPr>
            <a:endParaRPr lang="en-US" altLang="ja-JP" sz="1200" dirty="0"/>
          </a:p>
          <a:p>
            <a:pPr marL="0" indent="0" algn="ctr">
              <a:buNone/>
            </a:pPr>
            <a:r>
              <a:rPr lang="en-US" altLang="ja-JP" sz="1200" dirty="0" smtClean="0"/>
              <a:t>- OR -</a:t>
            </a:r>
          </a:p>
          <a:p>
            <a:pPr marL="180000" lvl="1" indent="0">
              <a:buNone/>
            </a:pPr>
            <a:endParaRPr lang="en-US" altLang="ja-JP" sz="100" dirty="0" smtClean="0"/>
          </a:p>
        </p:txBody>
      </p:sp>
      <p:sp>
        <p:nvSpPr>
          <p:cNvPr id="4" name="TextBox 3"/>
          <p:cNvSpPr txBox="1"/>
          <p:nvPr/>
        </p:nvSpPr>
        <p:spPr>
          <a:xfrm>
            <a:off x="592280" y="5099353"/>
            <a:ext cx="7803573" cy="400110"/>
          </a:xfrm>
          <a:prstGeom prst="rect">
            <a:avLst/>
          </a:prstGeom>
          <a:solidFill>
            <a:schemeClr val="bg1">
              <a:lumMod val="75000"/>
            </a:schemeClr>
          </a:solidFill>
        </p:spPr>
        <p:txBody>
          <a:bodyPr wrap="square" rtlCol="0">
            <a:spAutoFit/>
          </a:bodyPr>
          <a:lstStyle/>
          <a:p>
            <a:r>
              <a:rPr lang="en-US" altLang="ja-JP" sz="1000" dirty="0">
                <a:latin typeface="Calibri" panose="020F0502020204030204" pitchFamily="34" charset="0"/>
                <a:cs typeface="Calibri" panose="020F0502020204030204" pitchFamily="34" charset="0"/>
              </a:rPr>
              <a:t>[</a:t>
            </a:r>
            <a:r>
              <a:rPr lang="en-US" altLang="ja-JP" sz="1000" dirty="0" err="1">
                <a:latin typeface="Calibri" panose="020F0502020204030204" pitchFamily="34" charset="0"/>
                <a:cs typeface="Calibri" panose="020F0502020204030204" pitchFamily="34" charset="0"/>
              </a:rPr>
              <a:t>mysqld</a:t>
            </a:r>
            <a:r>
              <a:rPr lang="en-US" altLang="ja-JP" sz="1000" dirty="0">
                <a:latin typeface="Calibri" panose="020F0502020204030204" pitchFamily="34" charset="0"/>
                <a:cs typeface="Calibri" panose="020F0502020204030204" pitchFamily="34" charset="0"/>
              </a:rPr>
              <a:t>]</a:t>
            </a:r>
          </a:p>
          <a:p>
            <a:r>
              <a:rPr lang="en-US" altLang="ja-JP" sz="1000" dirty="0" err="1" smtClean="0">
                <a:latin typeface="Calibri" panose="020F0502020204030204" pitchFamily="34" charset="0"/>
                <a:cs typeface="Calibri" panose="020F0502020204030204" pitchFamily="34" charset="0"/>
              </a:rPr>
              <a:t>ndb</a:t>
            </a:r>
            <a:r>
              <a:rPr lang="en-US" altLang="ja-JP" sz="1000" dirty="0" smtClean="0">
                <a:latin typeface="Calibri" panose="020F0502020204030204" pitchFamily="34" charset="0"/>
                <a:cs typeface="Calibri" panose="020F0502020204030204" pitchFamily="34" charset="0"/>
              </a:rPr>
              <a:t>-cluster-connection-pool=</a:t>
            </a:r>
            <a:r>
              <a:rPr lang="en-US" altLang="ja-JP" sz="1000" dirty="0">
                <a:solidFill>
                  <a:srgbClr val="0000FF"/>
                </a:solidFill>
                <a:latin typeface="Calibri" panose="020F0502020204030204" pitchFamily="34" charset="0"/>
                <a:cs typeface="Calibri" panose="020F0502020204030204" pitchFamily="34" charset="0"/>
              </a:rPr>
              <a:t>4</a:t>
            </a:r>
            <a:endParaRPr lang="en-US" altLang="ja-JP" sz="1000" dirty="0">
              <a:solidFill>
                <a:srgbClr val="0000FF"/>
              </a:solidFill>
              <a:latin typeface="Calibri" panose="020F0502020204030204" pitchFamily="34" charset="0"/>
              <a:cs typeface="Calibri" panose="020F0502020204030204" pitchFamily="34" charset="0"/>
            </a:endParaRPr>
          </a:p>
        </p:txBody>
      </p:sp>
      <p:sp>
        <p:nvSpPr>
          <p:cNvPr id="6" name="TextBox 5"/>
          <p:cNvSpPr txBox="1"/>
          <p:nvPr/>
        </p:nvSpPr>
        <p:spPr>
          <a:xfrm>
            <a:off x="592280" y="2880028"/>
            <a:ext cx="7803573" cy="1785104"/>
          </a:xfrm>
          <a:prstGeom prst="rect">
            <a:avLst/>
          </a:prstGeom>
          <a:solidFill>
            <a:schemeClr val="bg1">
              <a:lumMod val="75000"/>
            </a:schemeClr>
          </a:solidFill>
        </p:spPr>
        <p:txBody>
          <a:bodyPr wrap="square" rtlCol="0">
            <a:spAutoFit/>
          </a:bodyPr>
          <a:lstStyle/>
          <a:p>
            <a:r>
              <a:rPr lang="en-US" altLang="ja-JP" sz="1000" dirty="0" smtClean="0">
                <a:latin typeface="Calibri" panose="020F0502020204030204" pitchFamily="34" charset="0"/>
                <a:cs typeface="Calibri" panose="020F0502020204030204" pitchFamily="34" charset="0"/>
              </a:rPr>
              <a:t>[</a:t>
            </a:r>
            <a:r>
              <a:rPr lang="en-US" altLang="ja-JP" sz="1000" dirty="0" err="1" smtClean="0">
                <a:latin typeface="Calibri" panose="020F0502020204030204" pitchFamily="34" charset="0"/>
                <a:cs typeface="Calibri" panose="020F0502020204030204" pitchFamily="34" charset="0"/>
              </a:rPr>
              <a:t>mysqld</a:t>
            </a:r>
            <a:r>
              <a:rPr lang="en-US" altLang="ja-JP" sz="1000" dirty="0" smtClean="0">
                <a:latin typeface="Calibri" panose="020F0502020204030204" pitchFamily="34" charset="0"/>
                <a:cs typeface="Calibri" panose="020F0502020204030204" pitchFamily="34" charset="0"/>
              </a:rPr>
              <a:t>]</a:t>
            </a:r>
          </a:p>
          <a:p>
            <a:r>
              <a:rPr lang="en-US" altLang="ja-JP" sz="1000" dirty="0" smtClean="0">
                <a:latin typeface="Calibri" panose="020F0502020204030204" pitchFamily="34" charset="0"/>
                <a:cs typeface="Calibri" panose="020F0502020204030204" pitchFamily="34" charset="0"/>
              </a:rPr>
              <a:t>HostName=</a:t>
            </a:r>
            <a:r>
              <a:rPr lang="en-US" altLang="ja-JP" sz="1000" dirty="0" smtClean="0">
                <a:solidFill>
                  <a:srgbClr val="0000FF"/>
                </a:solidFill>
                <a:latin typeface="Calibri" panose="020F0502020204030204" pitchFamily="34" charset="0"/>
                <a:cs typeface="Calibri" panose="020F0502020204030204" pitchFamily="34" charset="0"/>
              </a:rPr>
              <a:t>host.name</a:t>
            </a:r>
            <a:endParaRPr lang="en-US" altLang="ja-JP" sz="1000" dirty="0" smtClean="0">
              <a:solidFill>
                <a:srgbClr val="0000FF"/>
              </a:solidFill>
              <a:latin typeface="Calibri" panose="020F0502020204030204" pitchFamily="34" charset="0"/>
              <a:cs typeface="Calibri" panose="020F0502020204030204" pitchFamily="34" charset="0"/>
            </a:endParaRPr>
          </a:p>
          <a:p>
            <a:endParaRPr lang="en-US" altLang="ja-JP" sz="1000" dirty="0">
              <a:latin typeface="Calibri" panose="020F0502020204030204" pitchFamily="34" charset="0"/>
              <a:cs typeface="Calibri" panose="020F0502020204030204" pitchFamily="34" charset="0"/>
            </a:endParaRPr>
          </a:p>
          <a:p>
            <a:r>
              <a:rPr lang="en-US" altLang="ja-JP" sz="1000" dirty="0" smtClean="0">
                <a:latin typeface="Calibri" panose="020F0502020204030204" pitchFamily="34" charset="0"/>
                <a:cs typeface="Calibri" panose="020F0502020204030204" pitchFamily="34" charset="0"/>
              </a:rPr>
              <a:t>[</a:t>
            </a:r>
            <a:r>
              <a:rPr lang="en-US" altLang="ja-JP" sz="1000" dirty="0" err="1" smtClean="0">
                <a:latin typeface="Calibri" panose="020F0502020204030204" pitchFamily="34" charset="0"/>
                <a:cs typeface="Calibri" panose="020F0502020204030204" pitchFamily="34" charset="0"/>
              </a:rPr>
              <a:t>mysqld</a:t>
            </a:r>
            <a:r>
              <a:rPr lang="en-US" altLang="ja-JP" sz="1000" dirty="0" smtClean="0">
                <a:latin typeface="Calibri" panose="020F0502020204030204" pitchFamily="34" charset="0"/>
                <a:cs typeface="Calibri" panose="020F0502020204030204" pitchFamily="34" charset="0"/>
              </a:rPr>
              <a:t>]</a:t>
            </a:r>
          </a:p>
          <a:p>
            <a:r>
              <a:rPr lang="en-US" altLang="ja-JP" sz="1000" dirty="0" smtClean="0">
                <a:latin typeface="Calibri" panose="020F0502020204030204" pitchFamily="34" charset="0"/>
                <a:cs typeface="Calibri" panose="020F0502020204030204" pitchFamily="34" charset="0"/>
              </a:rPr>
              <a:t>HostName=</a:t>
            </a:r>
            <a:r>
              <a:rPr lang="en-US" altLang="ja-JP" sz="1000" dirty="0" smtClean="0">
                <a:solidFill>
                  <a:srgbClr val="0000FF"/>
                </a:solidFill>
                <a:latin typeface="Calibri" panose="020F0502020204030204" pitchFamily="34" charset="0"/>
                <a:cs typeface="Calibri" panose="020F0502020204030204" pitchFamily="34" charset="0"/>
              </a:rPr>
              <a:t>host.name</a:t>
            </a:r>
          </a:p>
          <a:p>
            <a:endParaRPr lang="en-US" altLang="ja-JP" sz="1000" dirty="0">
              <a:latin typeface="Calibri" panose="020F0502020204030204" pitchFamily="34" charset="0"/>
              <a:cs typeface="Calibri" panose="020F0502020204030204" pitchFamily="34" charset="0"/>
            </a:endParaRPr>
          </a:p>
          <a:p>
            <a:r>
              <a:rPr lang="en-US" altLang="ja-JP" sz="1000" dirty="0" smtClean="0">
                <a:latin typeface="Calibri" panose="020F0502020204030204" pitchFamily="34" charset="0"/>
                <a:cs typeface="Calibri" panose="020F0502020204030204" pitchFamily="34" charset="0"/>
              </a:rPr>
              <a:t>[</a:t>
            </a:r>
            <a:r>
              <a:rPr lang="en-US" altLang="ja-JP" sz="1000" dirty="0" err="1" smtClean="0">
                <a:latin typeface="Calibri" panose="020F0502020204030204" pitchFamily="34" charset="0"/>
                <a:cs typeface="Calibri" panose="020F0502020204030204" pitchFamily="34" charset="0"/>
              </a:rPr>
              <a:t>mysqld</a:t>
            </a:r>
            <a:r>
              <a:rPr lang="en-US" altLang="ja-JP" sz="1000" dirty="0" smtClean="0">
                <a:latin typeface="Calibri" panose="020F0502020204030204" pitchFamily="34" charset="0"/>
                <a:cs typeface="Calibri" panose="020F0502020204030204" pitchFamily="34" charset="0"/>
              </a:rPr>
              <a:t>]</a:t>
            </a:r>
          </a:p>
          <a:p>
            <a:r>
              <a:rPr lang="en-US" altLang="ja-JP" sz="1000" dirty="0">
                <a:latin typeface="Calibri" panose="020F0502020204030204" pitchFamily="34" charset="0"/>
                <a:cs typeface="Calibri" panose="020F0502020204030204" pitchFamily="34" charset="0"/>
              </a:rPr>
              <a:t>HostName=</a:t>
            </a:r>
            <a:r>
              <a:rPr lang="en-US" altLang="ja-JP" sz="1000" dirty="0">
                <a:solidFill>
                  <a:srgbClr val="0000FF"/>
                </a:solidFill>
                <a:latin typeface="Calibri" panose="020F0502020204030204" pitchFamily="34" charset="0"/>
                <a:cs typeface="Calibri" panose="020F0502020204030204" pitchFamily="34" charset="0"/>
              </a:rPr>
              <a:t>host.name</a:t>
            </a:r>
            <a:endParaRPr lang="en-US" altLang="ja-JP" sz="1000" dirty="0" smtClean="0">
              <a:latin typeface="Calibri" panose="020F0502020204030204" pitchFamily="34" charset="0"/>
              <a:cs typeface="Calibri" panose="020F0502020204030204" pitchFamily="34" charset="0"/>
            </a:endParaRPr>
          </a:p>
          <a:p>
            <a:endParaRPr lang="en-US" altLang="ja-JP" sz="1000" dirty="0">
              <a:latin typeface="Calibri" panose="020F0502020204030204" pitchFamily="34" charset="0"/>
              <a:cs typeface="Calibri" panose="020F0502020204030204" pitchFamily="34" charset="0"/>
            </a:endParaRPr>
          </a:p>
          <a:p>
            <a:r>
              <a:rPr lang="en-US" altLang="ja-JP" sz="1000" dirty="0" smtClean="0">
                <a:latin typeface="Calibri" panose="020F0502020204030204" pitchFamily="34" charset="0"/>
                <a:cs typeface="Calibri" panose="020F0502020204030204" pitchFamily="34" charset="0"/>
              </a:rPr>
              <a:t>[</a:t>
            </a:r>
            <a:r>
              <a:rPr lang="en-US" altLang="ja-JP" sz="1000" dirty="0" err="1" smtClean="0">
                <a:latin typeface="Calibri" panose="020F0502020204030204" pitchFamily="34" charset="0"/>
                <a:cs typeface="Calibri" panose="020F0502020204030204" pitchFamily="34" charset="0"/>
              </a:rPr>
              <a:t>mysqld</a:t>
            </a:r>
            <a:r>
              <a:rPr lang="en-US" altLang="ja-JP" sz="1000" dirty="0" smtClean="0">
                <a:latin typeface="Calibri" panose="020F0502020204030204" pitchFamily="34" charset="0"/>
                <a:cs typeface="Calibri" panose="020F0502020204030204" pitchFamily="34" charset="0"/>
              </a:rPr>
              <a:t>]</a:t>
            </a:r>
          </a:p>
          <a:p>
            <a:r>
              <a:rPr lang="en-US" altLang="ja-JP" sz="1000" dirty="0">
                <a:latin typeface="Calibri" panose="020F0502020204030204" pitchFamily="34" charset="0"/>
                <a:cs typeface="Calibri" panose="020F0502020204030204" pitchFamily="34" charset="0"/>
              </a:rPr>
              <a:t>HostName=</a:t>
            </a:r>
            <a:r>
              <a:rPr lang="en-US" altLang="ja-JP" sz="1000" dirty="0">
                <a:solidFill>
                  <a:srgbClr val="0000FF"/>
                </a:solidFill>
                <a:latin typeface="Calibri" panose="020F0502020204030204" pitchFamily="34" charset="0"/>
                <a:cs typeface="Calibri" panose="020F0502020204030204" pitchFamily="34" charset="0"/>
              </a:rPr>
              <a:t>host.name</a:t>
            </a:r>
            <a:endParaRPr lang="en-US" altLang="ja-JP" sz="1000" dirty="0">
              <a:latin typeface="Calibri" panose="020F0502020204030204" pitchFamily="34" charset="0"/>
              <a:cs typeface="Calibri" panose="020F0502020204030204" pitchFamily="34" charset="0"/>
            </a:endParaRPr>
          </a:p>
        </p:txBody>
      </p:sp>
      <p:sp>
        <p:nvSpPr>
          <p:cNvPr id="7" name="TextBox 6"/>
          <p:cNvSpPr txBox="1"/>
          <p:nvPr/>
        </p:nvSpPr>
        <p:spPr>
          <a:xfrm>
            <a:off x="592280" y="5880403"/>
            <a:ext cx="7803573" cy="246221"/>
          </a:xfrm>
          <a:prstGeom prst="rect">
            <a:avLst/>
          </a:prstGeom>
          <a:solidFill>
            <a:schemeClr val="bg1">
              <a:lumMod val="75000"/>
            </a:schemeClr>
          </a:solidFill>
        </p:spPr>
        <p:txBody>
          <a:bodyPr wrap="square" rtlCol="0">
            <a:spAutoFit/>
          </a:bodyPr>
          <a:lstStyle/>
          <a:p>
            <a:r>
              <a:rPr lang="en-US" sz="1000" dirty="0">
                <a:latin typeface="Calibri" panose="020F0502020204030204" pitchFamily="34" charset="0"/>
                <a:cs typeface="Calibri" panose="020F0502020204030204" pitchFamily="34" charset="0"/>
              </a:rPr>
              <a:t> #</a:t>
            </a:r>
            <a:r>
              <a:rPr lang="en-US" sz="1000" dirty="0" err="1">
                <a:latin typeface="Calibri" panose="020F0502020204030204" pitchFamily="34" charset="0"/>
                <a:cs typeface="Calibri" panose="020F0502020204030204" pitchFamily="34" charset="0"/>
              </a:rPr>
              <a:t>mysqld</a:t>
            </a:r>
            <a:r>
              <a:rPr lang="en-US" sz="1000" dirty="0">
                <a:latin typeface="Calibri" panose="020F0502020204030204" pitchFamily="34" charset="0"/>
                <a:cs typeface="Calibri" panose="020F0502020204030204" pitchFamily="34" charset="0"/>
              </a:rPr>
              <a:t> </a:t>
            </a:r>
            <a:r>
              <a:rPr lang="en-US" sz="1000" dirty="0" smtClean="0">
                <a:latin typeface="Calibri" panose="020F0502020204030204" pitchFamily="34" charset="0"/>
                <a:cs typeface="Calibri" panose="020F0502020204030204" pitchFamily="34" charset="0"/>
              </a:rPr>
              <a:t>--</a:t>
            </a:r>
            <a:r>
              <a:rPr lang="en-US" sz="1000" dirty="0" err="1" smtClean="0">
                <a:latin typeface="Calibri" panose="020F0502020204030204" pitchFamily="34" charset="0"/>
                <a:cs typeface="Calibri" panose="020F0502020204030204" pitchFamily="34" charset="0"/>
              </a:rPr>
              <a:t>ndb</a:t>
            </a:r>
            <a:r>
              <a:rPr lang="en-US" sz="1000" dirty="0" smtClean="0">
                <a:latin typeface="Calibri" panose="020F0502020204030204" pitchFamily="34" charset="0"/>
                <a:cs typeface="Calibri" panose="020F0502020204030204" pitchFamily="34" charset="0"/>
              </a:rPr>
              <a:t>-cluster-connection-pool=</a:t>
            </a:r>
            <a:r>
              <a:rPr lang="en-US" sz="1000" dirty="0" smtClean="0">
                <a:solidFill>
                  <a:srgbClr val="0000FF"/>
                </a:solidFill>
                <a:latin typeface="Calibri" panose="020F0502020204030204" pitchFamily="34" charset="0"/>
                <a:cs typeface="Calibri" panose="020F0502020204030204" pitchFamily="34" charset="0"/>
              </a:rPr>
              <a:t>4</a:t>
            </a:r>
            <a:endParaRPr lang="en-US" altLang="ja-JP" sz="1000" dirty="0">
              <a:solidFill>
                <a:srgbClr val="0000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5918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a:t>Connection Pools</a:t>
            </a:r>
          </a:p>
          <a:p>
            <a:endParaRPr lang="en-US" altLang="ja-JP" sz="1600" dirty="0" smtClean="0"/>
          </a:p>
          <a:p>
            <a:pPr lvl="1"/>
            <a:r>
              <a:rPr lang="en-US" altLang="ja-JP" sz="1200" dirty="0" smtClean="0"/>
              <a:t>This </a:t>
            </a:r>
            <a:r>
              <a:rPr lang="en-US" altLang="ja-JP" sz="1200" dirty="0"/>
              <a:t>option is useful only when running </a:t>
            </a:r>
            <a:r>
              <a:rPr lang="en-US" altLang="ja-JP" sz="1200" b="1" dirty="0" err="1"/>
              <a:t>mysqld</a:t>
            </a:r>
            <a:r>
              <a:rPr lang="en-US" altLang="ja-JP" sz="1200" dirty="0"/>
              <a:t> on host machines having multiple CPUs, multiple cores, or both. For best results, the value should be smaller than the total number of cores available on the host machine. Setting it to a value greater than this is likely to degrade performance severely. </a:t>
            </a:r>
            <a:endParaRPr lang="en-US" altLang="ja-JP" sz="1200" dirty="0" smtClean="0"/>
          </a:p>
          <a:p>
            <a:pPr lvl="1"/>
            <a:endParaRPr lang="en-US" altLang="ja-JP" sz="1200" dirty="0"/>
          </a:p>
          <a:p>
            <a:pPr lvl="1"/>
            <a:r>
              <a:rPr lang="en-US" altLang="ja-JP" sz="1200" dirty="0" smtClean="0"/>
              <a:t>When </a:t>
            </a:r>
            <a:r>
              <a:rPr lang="en-US" sz="1200" i="1" dirty="0" err="1" smtClean="0"/>
              <a:t>ndb</a:t>
            </a:r>
            <a:r>
              <a:rPr lang="en-US" sz="1200" i="1" dirty="0" smtClean="0"/>
              <a:t>-cluster-connection-pool</a:t>
            </a:r>
            <a:r>
              <a:rPr lang="en-US" sz="1200" dirty="0" smtClean="0"/>
              <a:t> </a:t>
            </a:r>
            <a:r>
              <a:rPr lang="en-US" altLang="ja-JP" sz="1200" dirty="0" smtClean="0"/>
              <a:t>is not set or when the value set is 1, only one instance of the SQL node is started, and all other instances (as set in the MGM node configuration file) are not.</a:t>
            </a:r>
          </a:p>
          <a:p>
            <a:pPr lvl="1"/>
            <a:endParaRPr lang="en-US" altLang="ja-JP" sz="1200" dirty="0"/>
          </a:p>
          <a:p>
            <a:pPr lvl="1"/>
            <a:r>
              <a:rPr lang="en-US" sz="1200" dirty="0"/>
              <a:t>Because each SQL node using connection pooling occupies multiple API node slots—each slot having its own node ID in the </a:t>
            </a:r>
            <a:r>
              <a:rPr lang="en-US" sz="1200" dirty="0" smtClean="0"/>
              <a:t>cluster—a </a:t>
            </a:r>
            <a:r>
              <a:rPr lang="en-US" sz="1200" dirty="0"/>
              <a:t>node ID </a:t>
            </a:r>
            <a:r>
              <a:rPr lang="en-US" sz="1200" dirty="0" smtClean="0"/>
              <a:t>must not be used as </a:t>
            </a:r>
            <a:r>
              <a:rPr lang="en-US" sz="1200" dirty="0"/>
              <a:t>part of the cluster connection string when starting any </a:t>
            </a:r>
            <a:r>
              <a:rPr lang="en-US" sz="1200" b="1" dirty="0" err="1"/>
              <a:t>mysqld</a:t>
            </a:r>
            <a:r>
              <a:rPr lang="en-US" sz="1200" dirty="0"/>
              <a:t> process that employs connection pooling. </a:t>
            </a:r>
          </a:p>
          <a:p>
            <a:pPr lvl="1"/>
            <a:endParaRPr lang="en-US" sz="1200" dirty="0"/>
          </a:p>
          <a:p>
            <a:pPr lvl="1"/>
            <a:r>
              <a:rPr lang="en-US" sz="1200" dirty="0"/>
              <a:t>Setting a node ID in the connection string when using the --</a:t>
            </a:r>
            <a:r>
              <a:rPr lang="en-US" sz="1200" dirty="0" err="1"/>
              <a:t>ndb</a:t>
            </a:r>
            <a:r>
              <a:rPr lang="en-US" sz="1200" dirty="0"/>
              <a:t>-cluster-connection-pool option causes node ID allocation errors when the SQL node attempts to connect to the cluster. </a:t>
            </a:r>
          </a:p>
          <a:p>
            <a:endParaRPr lang="en-US" altLang="ja-JP" sz="1600" dirty="0" smtClean="0"/>
          </a:p>
          <a:p>
            <a:pPr marL="0" indent="0">
              <a:buNone/>
            </a:pPr>
            <a:endParaRPr lang="en-US" altLang="ja-JP" sz="1200" dirty="0" smtClean="0"/>
          </a:p>
          <a:p>
            <a:pPr lvl="1">
              <a:buFont typeface="Wingdings" panose="05000000000000000000" pitchFamily="2" charset="2"/>
              <a:buChar char="q"/>
            </a:pPr>
            <a:endParaRPr lang="en-US" altLang="ja-JP" sz="100" dirty="0" smtClean="0"/>
          </a:p>
          <a:p>
            <a:pPr marL="180000" lvl="1" indent="0">
              <a:buNone/>
            </a:pPr>
            <a:endParaRPr lang="en-US" altLang="ja-JP" sz="1000" dirty="0"/>
          </a:p>
          <a:p>
            <a:pPr marL="180000" lvl="1" indent="0">
              <a:buNone/>
            </a:pPr>
            <a:endParaRPr lang="en-US" altLang="ja-JP" sz="1000" dirty="0"/>
          </a:p>
          <a:p>
            <a:pPr marL="180000" lvl="1" indent="0">
              <a:buNone/>
            </a:pPr>
            <a:endParaRPr lang="en-US" altLang="ja-JP" sz="100" dirty="0" smtClean="0"/>
          </a:p>
        </p:txBody>
      </p:sp>
    </p:spTree>
    <p:extLst>
      <p:ext uri="{BB962C8B-B14F-4D97-AF65-F5344CB8AC3E}">
        <p14:creationId xmlns:p14="http://schemas.microsoft.com/office/powerpoint/2010/main" val="3732802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en-US" altLang="ja-JP" dirty="0">
                <a:solidFill>
                  <a:schemeClr val="accent6">
                    <a:lumMod val="90000"/>
                    <a:lumOff val="10000"/>
                  </a:schemeClr>
                </a:solidFill>
              </a:rPr>
              <a:t>Performance Optimization: Multi-threaded </a:t>
            </a:r>
            <a:r>
              <a:rPr lang="en-US" altLang="ja-JP" dirty="0" smtClean="0">
                <a:solidFill>
                  <a:schemeClr val="accent6">
                    <a:lumMod val="90000"/>
                    <a:lumOff val="10000"/>
                  </a:schemeClr>
                </a:solidFill>
              </a:rPr>
              <a:t>Data Nodes</a:t>
            </a:r>
            <a:endParaRPr lang="ja-JP" altLang="en-US" dirty="0">
              <a:solidFill>
                <a:schemeClr val="accent6">
                  <a:lumMod val="90000"/>
                  <a:lumOff val="10000"/>
                </a:schemeClr>
              </a:solidFill>
            </a:endParaRPr>
          </a:p>
        </p:txBody>
      </p:sp>
    </p:spTree>
    <p:extLst>
      <p:ext uri="{BB962C8B-B14F-4D97-AF65-F5344CB8AC3E}">
        <p14:creationId xmlns:p14="http://schemas.microsoft.com/office/powerpoint/2010/main" val="4267365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kumimoji="1"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Multi-threaded Data Nodes</a:t>
            </a:r>
          </a:p>
          <a:p>
            <a:endParaRPr lang="en-US" altLang="ja-JP" sz="1600" b="1" dirty="0"/>
          </a:p>
          <a:p>
            <a:pPr lvl="1"/>
            <a:r>
              <a:rPr lang="en-US" altLang="ja-JP" sz="1200" dirty="0"/>
              <a:t>Multi-threaded data nodes add the option of “scaling-up” on larger computer hardware by allowing the </a:t>
            </a:r>
            <a:r>
              <a:rPr lang="en-US" altLang="ja-JP" sz="1200" dirty="0" smtClean="0"/>
              <a:t>data nodes </a:t>
            </a:r>
            <a:r>
              <a:rPr lang="en-US" altLang="ja-JP" sz="1200" dirty="0"/>
              <a:t>to better exploit multiple CPU cores/threads in a single host. This design maximizes the amount of </a:t>
            </a:r>
            <a:r>
              <a:rPr lang="en-US" altLang="ja-JP" sz="1200" dirty="0" smtClean="0"/>
              <a:t>work that </a:t>
            </a:r>
            <a:r>
              <a:rPr lang="en-US" altLang="ja-JP" sz="1200" dirty="0"/>
              <a:t>can be performed independently by threads and minimizes their communication.</a:t>
            </a:r>
          </a:p>
          <a:p>
            <a:pPr lvl="1"/>
            <a:endParaRPr lang="en-US" altLang="ja-JP" sz="1200" dirty="0"/>
          </a:p>
          <a:p>
            <a:pPr lvl="1"/>
            <a:r>
              <a:rPr lang="en-US" altLang="ja-JP" sz="1200" b="1" dirty="0" err="1"/>
              <a:t>ndbmtd</a:t>
            </a:r>
            <a:r>
              <a:rPr lang="en-US" altLang="ja-JP" sz="1200" dirty="0"/>
              <a:t> is the equivalent of </a:t>
            </a:r>
            <a:r>
              <a:rPr lang="en-US" altLang="ja-JP" sz="1200" b="1" dirty="0" err="1"/>
              <a:t>ndbd</a:t>
            </a:r>
            <a:r>
              <a:rPr lang="en-US" altLang="ja-JP" sz="1200" dirty="0"/>
              <a:t> but for multi-threaded data nodes, the process that is used to handle all </a:t>
            </a:r>
            <a:r>
              <a:rPr lang="en-US" altLang="ja-JP" sz="1200" dirty="0" smtClean="0"/>
              <a:t>the data </a:t>
            </a:r>
            <a:r>
              <a:rPr lang="en-US" altLang="ja-JP" sz="1200" dirty="0"/>
              <a:t>in tables using the MySQL Cluster NDB data node. </a:t>
            </a:r>
            <a:r>
              <a:rPr lang="en-US" altLang="ja-JP" sz="1200" b="1" dirty="0" err="1"/>
              <a:t>ndbmtd</a:t>
            </a:r>
            <a:r>
              <a:rPr lang="en-US" altLang="ja-JP" sz="1200" dirty="0"/>
              <a:t> is intended for use on host </a:t>
            </a:r>
            <a:r>
              <a:rPr lang="en-US" altLang="ja-JP" sz="1200" dirty="0" smtClean="0"/>
              <a:t>computers having </a:t>
            </a:r>
            <a:r>
              <a:rPr lang="en-US" altLang="ja-JP" sz="1200" dirty="0"/>
              <a:t>multiple CPU </a:t>
            </a:r>
            <a:r>
              <a:rPr lang="en-US" altLang="ja-JP" sz="1200" dirty="0" smtClean="0"/>
              <a:t>cores/threads.</a:t>
            </a:r>
          </a:p>
          <a:p>
            <a:pPr lvl="1"/>
            <a:endParaRPr lang="en-US" altLang="ja-JP" sz="1200" dirty="0" smtClean="0"/>
          </a:p>
          <a:p>
            <a:pPr lvl="1"/>
            <a:r>
              <a:rPr lang="en-US" altLang="ja-JP" sz="1200" dirty="0" smtClean="0"/>
              <a:t>In almost every way, </a:t>
            </a:r>
            <a:r>
              <a:rPr lang="en-US" altLang="ja-JP" sz="1200" b="1" dirty="0" err="1" smtClean="0"/>
              <a:t>ndbmtd</a:t>
            </a:r>
            <a:r>
              <a:rPr lang="en-US" altLang="ja-JP" sz="1200" dirty="0" smtClean="0"/>
              <a:t> functions in the same manner as </a:t>
            </a:r>
            <a:r>
              <a:rPr lang="en-US" altLang="ja-JP" sz="1200" b="1" dirty="0" err="1" smtClean="0"/>
              <a:t>ndbd</a:t>
            </a:r>
            <a:r>
              <a:rPr lang="en-US" altLang="ja-JP" sz="1200" dirty="0" smtClean="0"/>
              <a:t>; and the application therefore does not need </a:t>
            </a:r>
            <a:r>
              <a:rPr lang="en-US" altLang="ja-JP" sz="1200" dirty="0"/>
              <a:t>to be aware of the change. Command-line options and configuration parameters used with </a:t>
            </a:r>
            <a:r>
              <a:rPr lang="en-US" altLang="ja-JP" sz="1200" b="1" dirty="0" err="1"/>
              <a:t>ndbd</a:t>
            </a:r>
            <a:r>
              <a:rPr lang="en-US" altLang="ja-JP" sz="1200" dirty="0"/>
              <a:t> </a:t>
            </a:r>
            <a:r>
              <a:rPr lang="en-US" altLang="ja-JP" sz="1200" dirty="0" smtClean="0"/>
              <a:t>also apply </a:t>
            </a:r>
            <a:r>
              <a:rPr lang="en-US" altLang="ja-JP" sz="1200" dirty="0"/>
              <a:t>to </a:t>
            </a:r>
            <a:r>
              <a:rPr lang="en-US" altLang="ja-JP" sz="1200" b="1" dirty="0" err="1"/>
              <a:t>ndbmtd</a:t>
            </a:r>
            <a:r>
              <a:rPr lang="en-US" altLang="ja-JP" sz="1200" dirty="0"/>
              <a:t>. </a:t>
            </a:r>
            <a:r>
              <a:rPr lang="en-US" altLang="ja-JP" sz="1200" b="1" dirty="0" err="1"/>
              <a:t>ndbmtd</a:t>
            </a:r>
            <a:r>
              <a:rPr lang="en-US" altLang="ja-JP" sz="1200" dirty="0"/>
              <a:t> is also file system-compatible with </a:t>
            </a:r>
            <a:r>
              <a:rPr lang="en-US" altLang="ja-JP" sz="1200" b="1" dirty="0" err="1"/>
              <a:t>ndbd</a:t>
            </a:r>
            <a:r>
              <a:rPr lang="en-US" altLang="ja-JP" sz="1200" dirty="0"/>
              <a:t>. In other words, a data node running </a:t>
            </a:r>
            <a:r>
              <a:rPr lang="en-US" altLang="ja-JP" sz="1200" b="1" dirty="0" err="1"/>
              <a:t>ndbd</a:t>
            </a:r>
            <a:r>
              <a:rPr lang="en-US" altLang="ja-JP" sz="1200" dirty="0"/>
              <a:t> can be stopped, the binary replaced with </a:t>
            </a:r>
            <a:r>
              <a:rPr lang="en-US" altLang="ja-JP" sz="1200" b="1" dirty="0" err="1"/>
              <a:t>ndbmtd</a:t>
            </a:r>
            <a:r>
              <a:rPr lang="en-US" altLang="ja-JP" sz="1200" dirty="0"/>
              <a:t>, and then restarted without any loss of data. This all makes it extremely simple for developers or administrators to switch to the multi-threaded version</a:t>
            </a:r>
            <a:r>
              <a:rPr lang="en-US" altLang="ja-JP" sz="1200" dirty="0" smtClean="0"/>
              <a:t>.</a:t>
            </a:r>
          </a:p>
          <a:p>
            <a:pPr lvl="1"/>
            <a:endParaRPr lang="en-US" altLang="ja-JP" sz="1200" dirty="0"/>
          </a:p>
          <a:p>
            <a:pPr lvl="1"/>
            <a:r>
              <a:rPr lang="en-US" altLang="ja-JP" sz="1200" dirty="0" smtClean="0"/>
              <a:t>Multi-threaded Data Nodes also increase the number of available (default) partitions for tables, based on the expected number of LDM (Local Data Manager) Threads </a:t>
            </a:r>
            <a:r>
              <a:rPr lang="en-US" altLang="ja-JP" sz="1200" dirty="0" smtClean="0">
                <a:solidFill>
                  <a:schemeClr val="accent6">
                    <a:lumMod val="90000"/>
                    <a:lumOff val="10000"/>
                  </a:schemeClr>
                </a:solidFill>
              </a:rPr>
              <a:t>(see Figure 3)</a:t>
            </a:r>
            <a:r>
              <a:rPr lang="en-US" altLang="ja-JP" sz="1200" dirty="0" smtClean="0"/>
              <a:t>.</a:t>
            </a:r>
          </a:p>
          <a:p>
            <a:pPr lvl="1"/>
            <a:endParaRPr lang="en-US" altLang="ja-JP" sz="1200" dirty="0"/>
          </a:p>
          <a:p>
            <a:pPr lvl="1"/>
            <a:r>
              <a:rPr lang="en-US" sz="1200" dirty="0"/>
              <a:t>It is possible to use </a:t>
            </a:r>
            <a:r>
              <a:rPr lang="en-US" sz="1200" b="1" dirty="0" err="1"/>
              <a:t>ndbd</a:t>
            </a:r>
            <a:r>
              <a:rPr lang="en-US" sz="1200" dirty="0"/>
              <a:t> and </a:t>
            </a:r>
            <a:r>
              <a:rPr lang="en-US" sz="1200" b="1" dirty="0" err="1"/>
              <a:t>ndbmtd</a:t>
            </a:r>
            <a:r>
              <a:rPr lang="en-US" sz="1200" dirty="0"/>
              <a:t> concurrently on different data nodes in the same MySQL Cluster.</a:t>
            </a:r>
            <a:r>
              <a:rPr lang="en-US" sz="1200" dirty="0">
                <a:solidFill>
                  <a:srgbClr val="FF0000"/>
                </a:solidFill>
              </a:rPr>
              <a:t> However, such configurations have not been tested </a:t>
            </a:r>
            <a:r>
              <a:rPr lang="en-US" sz="1200" dirty="0" smtClean="0">
                <a:solidFill>
                  <a:srgbClr val="FF0000"/>
                </a:solidFill>
              </a:rPr>
              <a:t>extensively and is no recommended in </a:t>
            </a:r>
            <a:r>
              <a:rPr lang="en-US" sz="1200" dirty="0">
                <a:solidFill>
                  <a:srgbClr val="FF0000"/>
                </a:solidFill>
              </a:rPr>
              <a:t>a production setting at this time.</a:t>
            </a:r>
            <a:endParaRPr lang="en-US" altLang="ja-JP" sz="1200" dirty="0">
              <a:solidFill>
                <a:srgbClr val="FF0000"/>
              </a:solidFill>
            </a:endParaRPr>
          </a:p>
          <a:p>
            <a:pPr marL="180000" lvl="1" indent="0">
              <a:buNone/>
            </a:pPr>
            <a:endParaRPr lang="en-US" altLang="ja-JP" sz="1200" dirty="0"/>
          </a:p>
          <a:p>
            <a:pPr lvl="1">
              <a:buFont typeface="Arial" panose="020B0604020202020204" pitchFamily="34" charset="0"/>
              <a:buChar char="•"/>
            </a:pPr>
            <a:endParaRPr lang="en-US" altLang="ja-JP" sz="1200" dirty="0" smtClean="0"/>
          </a:p>
          <a:p>
            <a:pPr marL="180000" lvl="1">
              <a:buFont typeface="Arial" panose="020B0604020202020204" pitchFamily="34" charset="0"/>
              <a:buChar char="•"/>
            </a:pPr>
            <a:endParaRPr lang="en-US" altLang="ja-JP" sz="1200" dirty="0"/>
          </a:p>
          <a:p>
            <a:pPr>
              <a:buFont typeface="Arial" panose="020B0604020202020204" pitchFamily="34" charset="0"/>
              <a:buChar char="•"/>
            </a:pPr>
            <a:endParaRPr lang="en-US" altLang="ja-JP" sz="1600" dirty="0" smtClean="0"/>
          </a:p>
        </p:txBody>
      </p:sp>
    </p:spTree>
    <p:extLst>
      <p:ext uri="{BB962C8B-B14F-4D97-AF65-F5344CB8AC3E}">
        <p14:creationId xmlns:p14="http://schemas.microsoft.com/office/powerpoint/2010/main" val="451749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t>
            </a:r>
            <a:r>
              <a:rPr kumimoji="1"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Multi-threaded Data Nodes</a:t>
            </a:r>
          </a:p>
          <a:p>
            <a:endParaRPr lang="en-US" altLang="ja-JP" sz="1600" b="1" dirty="0"/>
          </a:p>
          <a:p>
            <a:pPr lvl="1"/>
            <a:r>
              <a:rPr lang="en-US" altLang="ja-JP" sz="1200" dirty="0" smtClean="0"/>
              <a:t>The table below lists the recommended value of </a:t>
            </a:r>
            <a:r>
              <a:rPr lang="en-US" altLang="ja-JP" sz="1200" i="1" dirty="0" err="1" smtClean="0"/>
              <a:t>MaxNoOfExecutionThreads</a:t>
            </a:r>
            <a:r>
              <a:rPr lang="en-US" altLang="ja-JP" sz="1200" dirty="0" smtClean="0"/>
              <a:t> relative to the number of CPU Cores, as well as </a:t>
            </a:r>
            <a:r>
              <a:rPr lang="en-US" altLang="ja-JP" sz="1200" dirty="0"/>
              <a:t>t</a:t>
            </a:r>
            <a:r>
              <a:rPr lang="en-US" altLang="ja-JP" sz="1200" dirty="0" smtClean="0"/>
              <a:t>he expected number of LDM Threads</a:t>
            </a:r>
            <a:r>
              <a:rPr lang="en-US" sz="1200" dirty="0" smtClean="0"/>
              <a:t>.</a:t>
            </a:r>
            <a:endParaRPr lang="en-US" altLang="ja-JP" sz="1200" dirty="0"/>
          </a:p>
          <a:p>
            <a:pPr lvl="1"/>
            <a:endParaRPr lang="en-US" altLang="ja-JP" sz="1200" dirty="0" smtClean="0"/>
          </a:p>
          <a:p>
            <a:pPr lvl="1"/>
            <a:endParaRPr lang="en-US" altLang="ja-JP" sz="1200" dirty="0"/>
          </a:p>
          <a:p>
            <a:pPr lvl="1"/>
            <a:endParaRPr lang="en-US" altLang="ja-JP" sz="1200" dirty="0" smtClean="0"/>
          </a:p>
          <a:p>
            <a:pPr lvl="1"/>
            <a:endParaRPr lang="en-US" altLang="ja-JP" sz="1200" dirty="0"/>
          </a:p>
          <a:p>
            <a:pPr lvl="1"/>
            <a:endParaRPr lang="en-US" altLang="ja-JP" sz="1200" dirty="0" smtClean="0"/>
          </a:p>
          <a:p>
            <a:pPr lvl="1"/>
            <a:endParaRPr lang="en-US" altLang="ja-JP" sz="1200" dirty="0"/>
          </a:p>
          <a:p>
            <a:pPr lvl="1"/>
            <a:endParaRPr lang="en-US" altLang="ja-JP" sz="1200" dirty="0" smtClean="0"/>
          </a:p>
          <a:p>
            <a:pPr lvl="1"/>
            <a:endParaRPr lang="en-US" altLang="ja-JP" sz="1200" dirty="0"/>
          </a:p>
          <a:p>
            <a:pPr marL="0" lvl="1" indent="0">
              <a:buNone/>
            </a:pPr>
            <a:endParaRPr lang="en-US" altLang="ja-JP" sz="1200" dirty="0"/>
          </a:p>
          <a:p>
            <a:pPr>
              <a:buFont typeface="Arial" panose="020B0604020202020204" pitchFamily="34" charset="0"/>
              <a:buChar char="•"/>
            </a:pPr>
            <a:endParaRPr lang="en-US" altLang="ja-JP" sz="1600" dirty="0" smtClean="0"/>
          </a:p>
        </p:txBody>
      </p:sp>
      <p:graphicFrame>
        <p:nvGraphicFramePr>
          <p:cNvPr id="11" name="Table 10"/>
          <p:cNvGraphicFramePr>
            <a:graphicFrameLocks noGrp="1"/>
          </p:cNvGraphicFramePr>
          <p:nvPr>
            <p:extLst>
              <p:ext uri="{D42A27DB-BD31-4B8C-83A1-F6EECF244321}">
                <p14:modId xmlns:p14="http://schemas.microsoft.com/office/powerpoint/2010/main" val="1235972918"/>
              </p:ext>
            </p:extLst>
          </p:nvPr>
        </p:nvGraphicFramePr>
        <p:xfrm>
          <a:off x="2133600" y="2107883"/>
          <a:ext cx="4876800" cy="1537335"/>
        </p:xfrm>
        <a:graphic>
          <a:graphicData uri="http://schemas.openxmlformats.org/drawingml/2006/table">
            <a:tbl>
              <a:tblPr firstRow="1" bandRow="1">
                <a:tableStyleId>{5C22544A-7EE6-4342-B048-85BDC9FD1C3A}</a:tableStyleId>
              </a:tblPr>
              <a:tblGrid>
                <a:gridCol w="1405666"/>
                <a:gridCol w="2147159"/>
                <a:gridCol w="1323975"/>
              </a:tblGrid>
              <a:tr h="424815">
                <a:tc>
                  <a:txBody>
                    <a:bodyPr/>
                    <a:lstStyle/>
                    <a:p>
                      <a:pPr algn="ctr"/>
                      <a:r>
                        <a:rPr lang="en-US" sz="1000" dirty="0" smtClean="0"/>
                        <a:t>Number of Cores</a:t>
                      </a:r>
                      <a:endParaRPr lang="en-US" sz="1000" dirty="0"/>
                    </a:p>
                  </a:txBody>
                  <a:tcPr anchor="ctr">
                    <a:solidFill>
                      <a:schemeClr val="accent6">
                        <a:lumMod val="90000"/>
                        <a:lumOff val="10000"/>
                      </a:schemeClr>
                    </a:solidFill>
                  </a:tcPr>
                </a:tc>
                <a:tc>
                  <a:txBody>
                    <a:bodyPr/>
                    <a:lstStyle/>
                    <a:p>
                      <a:pPr algn="ctr"/>
                      <a:r>
                        <a:rPr lang="en-US" sz="1000" b="1" dirty="0" err="1" smtClean="0"/>
                        <a:t>MaxNoOfExecutionThreads</a:t>
                      </a:r>
                      <a:endParaRPr lang="en-US" sz="1000" dirty="0"/>
                    </a:p>
                  </a:txBody>
                  <a:tcPr anchor="ctr">
                    <a:solidFill>
                      <a:schemeClr val="accent2">
                        <a:lumMod val="60000"/>
                        <a:lumOff val="40000"/>
                      </a:schemeClr>
                    </a:solidFill>
                  </a:tcPr>
                </a:tc>
                <a:tc>
                  <a:txBody>
                    <a:bodyPr/>
                    <a:lstStyle/>
                    <a:p>
                      <a:pPr algn="ctr"/>
                      <a:r>
                        <a:rPr lang="en-US" sz="1000" b="1" dirty="0" smtClean="0"/>
                        <a:t>LDM Threads</a:t>
                      </a:r>
                      <a:endParaRPr lang="en-US" sz="1000" dirty="0"/>
                    </a:p>
                  </a:txBody>
                  <a:tcPr anchor="ctr">
                    <a:solidFill>
                      <a:schemeClr val="accent1">
                        <a:lumMod val="60000"/>
                        <a:lumOff val="40000"/>
                      </a:schemeClr>
                    </a:solidFill>
                  </a:tcPr>
                </a:tc>
              </a:tr>
              <a:tr h="370840">
                <a:tc>
                  <a:txBody>
                    <a:bodyPr/>
                    <a:lstStyle/>
                    <a:p>
                      <a:pPr algn="ctr"/>
                      <a:r>
                        <a:rPr lang="en-US" sz="1000" dirty="0" smtClean="0"/>
                        <a:t>2</a:t>
                      </a:r>
                      <a:endParaRPr lang="en-US" sz="1000" dirty="0"/>
                    </a:p>
                  </a:txBody>
                  <a:tcPr anchor="ctr"/>
                </a:tc>
                <a:tc>
                  <a:txBody>
                    <a:bodyPr/>
                    <a:lstStyle/>
                    <a:p>
                      <a:pPr algn="ctr"/>
                      <a:r>
                        <a:rPr lang="en-US" sz="1000" dirty="0" smtClean="0"/>
                        <a:t>2</a:t>
                      </a:r>
                      <a:endParaRPr lang="en-US" sz="1000" dirty="0"/>
                    </a:p>
                  </a:txBody>
                  <a:tcPr anchor="ctr"/>
                </a:tc>
                <a:tc>
                  <a:txBody>
                    <a:bodyPr/>
                    <a:lstStyle/>
                    <a:p>
                      <a:pPr algn="ctr"/>
                      <a:r>
                        <a:rPr lang="en-US" sz="1000" dirty="0" smtClean="0"/>
                        <a:t>1</a:t>
                      </a:r>
                      <a:endParaRPr lang="en-US" sz="1000" dirty="0"/>
                    </a:p>
                  </a:txBody>
                  <a:tcPr anchor="ctr"/>
                </a:tc>
              </a:tr>
              <a:tr h="370840">
                <a:tc>
                  <a:txBody>
                    <a:bodyPr/>
                    <a:lstStyle/>
                    <a:p>
                      <a:pPr algn="ctr"/>
                      <a:r>
                        <a:rPr lang="en-US" sz="1000" dirty="0" smtClean="0"/>
                        <a:t>4</a:t>
                      </a:r>
                      <a:endParaRPr lang="en-US" sz="1000" dirty="0"/>
                    </a:p>
                  </a:txBody>
                  <a:tcPr anchor="ctr"/>
                </a:tc>
                <a:tc>
                  <a:txBody>
                    <a:bodyPr/>
                    <a:lstStyle/>
                    <a:p>
                      <a:pPr algn="ctr"/>
                      <a:r>
                        <a:rPr lang="en-US" sz="1000" dirty="0" smtClean="0"/>
                        <a:t>4</a:t>
                      </a:r>
                      <a:endParaRPr lang="en-US" sz="1000" dirty="0"/>
                    </a:p>
                  </a:txBody>
                  <a:tcPr anchor="ctr"/>
                </a:tc>
                <a:tc>
                  <a:txBody>
                    <a:bodyPr/>
                    <a:lstStyle/>
                    <a:p>
                      <a:pPr algn="ctr"/>
                      <a:r>
                        <a:rPr lang="en-US" sz="1000" dirty="0" smtClean="0"/>
                        <a:t>2</a:t>
                      </a:r>
                      <a:endParaRPr lang="en-US" sz="1000" dirty="0"/>
                    </a:p>
                  </a:txBody>
                  <a:tcPr anchor="ctr"/>
                </a:tc>
              </a:tr>
              <a:tr h="370840">
                <a:tc>
                  <a:txBody>
                    <a:bodyPr/>
                    <a:lstStyle/>
                    <a:p>
                      <a:pPr algn="ctr"/>
                      <a:r>
                        <a:rPr lang="en-US" sz="1000" dirty="0" smtClean="0"/>
                        <a:t>8 or more</a:t>
                      </a:r>
                      <a:endParaRPr lang="en-US" sz="1000" dirty="0"/>
                    </a:p>
                  </a:txBody>
                  <a:tcPr anchor="ctr"/>
                </a:tc>
                <a:tc>
                  <a:txBody>
                    <a:bodyPr/>
                    <a:lstStyle/>
                    <a:p>
                      <a:pPr algn="ctr"/>
                      <a:r>
                        <a:rPr lang="en-US" sz="1000" dirty="0" smtClean="0"/>
                        <a:t>8</a:t>
                      </a:r>
                      <a:endParaRPr lang="en-US" sz="1000" dirty="0"/>
                    </a:p>
                  </a:txBody>
                  <a:tcPr anchor="ctr"/>
                </a:tc>
                <a:tc>
                  <a:txBody>
                    <a:bodyPr/>
                    <a:lstStyle/>
                    <a:p>
                      <a:pPr algn="ctr"/>
                      <a:r>
                        <a:rPr lang="en-US" sz="1000" dirty="0" smtClean="0"/>
                        <a:t>4</a:t>
                      </a:r>
                      <a:endParaRPr lang="en-US" sz="1000" dirty="0"/>
                    </a:p>
                  </a:txBody>
                  <a:tcPr anchor="ctr"/>
                </a:tc>
              </a:tr>
            </a:tbl>
          </a:graphicData>
        </a:graphic>
      </p:graphicFrame>
      <p:sp>
        <p:nvSpPr>
          <p:cNvPr id="12" name="TextBox 11"/>
          <p:cNvSpPr txBox="1"/>
          <p:nvPr/>
        </p:nvSpPr>
        <p:spPr>
          <a:xfrm>
            <a:off x="4191000" y="3681220"/>
            <a:ext cx="762000" cy="246221"/>
          </a:xfrm>
          <a:prstGeom prst="rect">
            <a:avLst/>
          </a:prstGeom>
          <a:noFill/>
        </p:spPr>
        <p:txBody>
          <a:bodyPr wrap="square" rtlCol="0">
            <a:spAutoFit/>
          </a:bodyPr>
          <a:lstStyle/>
          <a:p>
            <a:r>
              <a:rPr lang="en-US" sz="1000" dirty="0" smtClean="0"/>
              <a:t>Figure 3</a:t>
            </a:r>
            <a:endParaRPr lang="en-US" sz="1000" dirty="0"/>
          </a:p>
        </p:txBody>
      </p:sp>
    </p:spTree>
    <p:extLst>
      <p:ext uri="{BB962C8B-B14F-4D97-AF65-F5344CB8AC3E}">
        <p14:creationId xmlns:p14="http://schemas.microsoft.com/office/powerpoint/2010/main" val="1571283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a:t>Multi-threaded Data Nodes</a:t>
            </a:r>
          </a:p>
          <a:p>
            <a:endParaRPr lang="en-US" altLang="ja-JP" sz="1600" dirty="0" smtClean="0"/>
          </a:p>
          <a:p>
            <a:pPr lvl="1"/>
            <a:r>
              <a:rPr lang="en-US" altLang="ja-JP" sz="1200" dirty="0" smtClean="0"/>
              <a:t>To </a:t>
            </a:r>
            <a:r>
              <a:rPr lang="en-US" altLang="ja-JP" sz="1200" dirty="0"/>
              <a:t>enable </a:t>
            </a:r>
            <a:r>
              <a:rPr lang="en-US" altLang="ja-JP" sz="1200" dirty="0" smtClean="0"/>
              <a:t>multi-threaded data nodes</a:t>
            </a:r>
            <a:r>
              <a:rPr lang="en-US" altLang="ja-JP" sz="1200" dirty="0"/>
              <a:t>, </a:t>
            </a:r>
            <a:r>
              <a:rPr lang="en-US" altLang="ja-JP" sz="1200" dirty="0" smtClean="0"/>
              <a:t>simply add </a:t>
            </a:r>
            <a:r>
              <a:rPr lang="en-US" altLang="ja-JP" sz="1200" i="1" dirty="0" err="1" smtClean="0"/>
              <a:t>MaxNoOfExecutionThreads</a:t>
            </a:r>
            <a:r>
              <a:rPr lang="en-US" altLang="ja-JP" sz="1200" dirty="0" smtClean="0"/>
              <a:t> with the </a:t>
            </a:r>
            <a:r>
              <a:rPr lang="en-US" altLang="ja-JP" sz="1200" dirty="0"/>
              <a:t>appropriate number of threads to be run in the </a:t>
            </a:r>
            <a:r>
              <a:rPr lang="en-US" altLang="ja-JP" sz="1200" dirty="0" smtClean="0"/>
              <a:t>data node, </a:t>
            </a:r>
            <a:r>
              <a:rPr lang="en-US" altLang="ja-JP" sz="1200" dirty="0"/>
              <a:t>based on the number of threads presented by the processors used in the host or </a:t>
            </a:r>
            <a:r>
              <a:rPr lang="en-US" altLang="ja-JP" sz="1200" dirty="0" smtClean="0"/>
              <a:t>VM </a:t>
            </a:r>
            <a:r>
              <a:rPr lang="en-US" altLang="ja-JP" sz="1200" dirty="0" smtClean="0">
                <a:solidFill>
                  <a:schemeClr val="accent6">
                    <a:lumMod val="90000"/>
                    <a:lumOff val="10000"/>
                  </a:schemeClr>
                </a:solidFill>
              </a:rPr>
              <a:t>(</a:t>
            </a:r>
            <a:r>
              <a:rPr lang="en-US" altLang="ja-JP" sz="1200" dirty="0">
                <a:solidFill>
                  <a:schemeClr val="accent6">
                    <a:lumMod val="90000"/>
                    <a:lumOff val="10000"/>
                  </a:schemeClr>
                </a:solidFill>
              </a:rPr>
              <a:t>see Figure 3)</a:t>
            </a:r>
            <a:r>
              <a:rPr lang="en-US" altLang="ja-JP" sz="1200" dirty="0" smtClean="0"/>
              <a:t>.</a:t>
            </a:r>
            <a:endParaRPr lang="en-US" altLang="ja-JP" sz="1200" dirty="0"/>
          </a:p>
          <a:p>
            <a:pPr marL="0" indent="0">
              <a:buNone/>
            </a:pPr>
            <a:endParaRPr lang="en-US" altLang="ja-JP" sz="1600" dirty="0" smtClean="0"/>
          </a:p>
          <a:p>
            <a:pPr lvl="2">
              <a:buFont typeface="Wingdings" panose="05000000000000000000" pitchFamily="2" charset="2"/>
              <a:buChar char="Ø"/>
            </a:pPr>
            <a:r>
              <a:rPr lang="en-US" altLang="ja-JP" sz="1200" dirty="0" smtClean="0"/>
              <a:t>In the MGM Node Configuration File (config.ini), </a:t>
            </a:r>
            <a:r>
              <a:rPr lang="en-US" altLang="ja-JP" sz="1200" i="1" dirty="0" err="1"/>
              <a:t>MaxNoOfExecutionThreads</a:t>
            </a:r>
            <a:r>
              <a:rPr lang="en-US" altLang="ja-JP" sz="1200" dirty="0" smtClean="0"/>
              <a:t> must be set under [</a:t>
            </a:r>
            <a:r>
              <a:rPr lang="en-US" altLang="ja-JP" sz="1200" dirty="0" err="1" smtClean="0"/>
              <a:t>ndbd</a:t>
            </a:r>
            <a:r>
              <a:rPr lang="en-US" altLang="ja-JP" sz="1200" dirty="0" smtClean="0"/>
              <a:t> default]:</a:t>
            </a:r>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2">
              <a:buFont typeface="Wingdings" panose="05000000000000000000" pitchFamily="2" charset="2"/>
              <a:buChar char="Ø"/>
            </a:pPr>
            <a:r>
              <a:rPr lang="en-US" altLang="ja-JP" sz="1200" dirty="0"/>
              <a:t>In </a:t>
            </a:r>
            <a:r>
              <a:rPr lang="en-US" altLang="ja-JP" sz="1200" dirty="0" smtClean="0"/>
              <a:t>all Data Nodes, start the </a:t>
            </a:r>
            <a:r>
              <a:rPr lang="en-US" altLang="ja-JP" sz="1200" b="1" dirty="0" err="1" smtClean="0"/>
              <a:t>ndbmtd</a:t>
            </a:r>
            <a:r>
              <a:rPr lang="en-US" altLang="ja-JP" sz="1200" dirty="0" smtClean="0"/>
              <a:t> (not </a:t>
            </a:r>
            <a:r>
              <a:rPr lang="en-US" altLang="ja-JP" sz="1200" b="1" dirty="0" err="1" smtClean="0"/>
              <a:t>ndbd</a:t>
            </a:r>
            <a:r>
              <a:rPr lang="en-US" altLang="ja-JP" sz="1200" dirty="0" smtClean="0"/>
              <a:t>) process:</a:t>
            </a:r>
            <a:endParaRPr lang="en-US" altLang="ja-JP" sz="1200" dirty="0" smtClean="0"/>
          </a:p>
          <a:p>
            <a:pPr marL="0" indent="0">
              <a:buNone/>
            </a:pPr>
            <a:endParaRPr lang="en-US" altLang="ja-JP" sz="1200" dirty="0" smtClean="0"/>
          </a:p>
          <a:p>
            <a:pPr marL="0" indent="0">
              <a:buNone/>
            </a:pPr>
            <a:endParaRPr lang="en-US" altLang="ja-JP" sz="1200" dirty="0" smtClean="0"/>
          </a:p>
          <a:p>
            <a:pPr marL="0" indent="0">
              <a:buNone/>
            </a:pPr>
            <a:endParaRPr lang="en-US" altLang="ja-JP" sz="1200" dirty="0"/>
          </a:p>
          <a:p>
            <a:pPr marL="0" indent="0">
              <a:buNone/>
            </a:pPr>
            <a:endParaRPr lang="en-US" altLang="ja-JP" sz="1200" dirty="0" smtClean="0"/>
          </a:p>
          <a:p>
            <a:pPr marL="0" indent="0">
              <a:buNone/>
            </a:pPr>
            <a:endParaRPr lang="en-US" altLang="ja-JP" sz="1200" dirty="0" smtClean="0"/>
          </a:p>
          <a:p>
            <a:pPr marL="0" indent="0">
              <a:buNone/>
            </a:pPr>
            <a:endParaRPr lang="en-US" altLang="ja-JP" sz="1200" dirty="0" smtClean="0"/>
          </a:p>
          <a:p>
            <a:pPr marL="0" indent="0">
              <a:buNone/>
            </a:pPr>
            <a:endParaRPr lang="en-US" altLang="ja-JP" sz="1200" dirty="0" smtClean="0"/>
          </a:p>
          <a:p>
            <a:pPr lvl="1">
              <a:buFont typeface="Wingdings" panose="05000000000000000000" pitchFamily="2" charset="2"/>
              <a:buChar char="Ø"/>
            </a:pPr>
            <a:endParaRPr lang="en-US" altLang="ja-JP" sz="1200" dirty="0"/>
          </a:p>
          <a:p>
            <a:pPr marL="0" indent="0">
              <a:buNone/>
            </a:pPr>
            <a:endParaRPr lang="en-US" altLang="ja-JP" sz="1200" dirty="0"/>
          </a:p>
          <a:p>
            <a:pPr marL="180000" lvl="1" indent="0">
              <a:buNone/>
            </a:pPr>
            <a:endParaRPr lang="en-US" altLang="ja-JP" sz="100" dirty="0" smtClean="0"/>
          </a:p>
        </p:txBody>
      </p:sp>
      <p:sp>
        <p:nvSpPr>
          <p:cNvPr id="6" name="TextBox 5"/>
          <p:cNvSpPr txBox="1"/>
          <p:nvPr/>
        </p:nvSpPr>
        <p:spPr>
          <a:xfrm>
            <a:off x="592280" y="2880028"/>
            <a:ext cx="7803573" cy="400110"/>
          </a:xfrm>
          <a:prstGeom prst="rect">
            <a:avLst/>
          </a:prstGeom>
          <a:solidFill>
            <a:schemeClr val="bg1">
              <a:lumMod val="75000"/>
            </a:schemeClr>
          </a:solidFill>
        </p:spPr>
        <p:txBody>
          <a:bodyPr wrap="square" rtlCol="0">
            <a:spAutoFit/>
          </a:bodyPr>
          <a:lstStyle/>
          <a:p>
            <a:r>
              <a:rPr lang="en-US" altLang="ja-JP" sz="1000" dirty="0" smtClean="0">
                <a:latin typeface="Calibri" panose="020F0502020204030204" pitchFamily="34" charset="0"/>
                <a:cs typeface="Calibri" panose="020F0502020204030204" pitchFamily="34" charset="0"/>
              </a:rPr>
              <a:t>[</a:t>
            </a:r>
            <a:r>
              <a:rPr lang="en-US" altLang="ja-JP" sz="1000" dirty="0" err="1" smtClean="0">
                <a:latin typeface="Calibri" panose="020F0502020204030204" pitchFamily="34" charset="0"/>
                <a:cs typeface="Calibri" panose="020F0502020204030204" pitchFamily="34" charset="0"/>
              </a:rPr>
              <a:t>ndbd</a:t>
            </a:r>
            <a:r>
              <a:rPr lang="en-US" altLang="ja-JP" sz="1000" dirty="0" smtClean="0">
                <a:latin typeface="Calibri" panose="020F0502020204030204" pitchFamily="34" charset="0"/>
                <a:cs typeface="Calibri" panose="020F0502020204030204" pitchFamily="34" charset="0"/>
              </a:rPr>
              <a:t> default]</a:t>
            </a:r>
          </a:p>
          <a:p>
            <a:r>
              <a:rPr lang="en-US" altLang="ja-JP" sz="1000" dirty="0" err="1" smtClean="0">
                <a:latin typeface="Calibri" panose="020F0502020204030204" pitchFamily="34" charset="0"/>
                <a:cs typeface="Calibri" panose="020F0502020204030204" pitchFamily="34" charset="0"/>
              </a:rPr>
              <a:t>MaxNoOfExecutionThreads</a:t>
            </a:r>
            <a:r>
              <a:rPr lang="en-US" altLang="ja-JP" sz="1000" dirty="0" smtClean="0">
                <a:latin typeface="Calibri" panose="020F0502020204030204" pitchFamily="34" charset="0"/>
                <a:cs typeface="Calibri" panose="020F0502020204030204" pitchFamily="34" charset="0"/>
              </a:rPr>
              <a:t>=</a:t>
            </a:r>
            <a:r>
              <a:rPr lang="en-US" altLang="ja-JP" sz="1000" dirty="0" smtClean="0">
                <a:solidFill>
                  <a:srgbClr val="0000FF"/>
                </a:solidFill>
                <a:latin typeface="Calibri" panose="020F0502020204030204" pitchFamily="34" charset="0"/>
                <a:cs typeface="Calibri" panose="020F0502020204030204" pitchFamily="34" charset="0"/>
              </a:rPr>
              <a:t>&lt;</a:t>
            </a:r>
            <a:r>
              <a:rPr lang="en-US" sz="1000" dirty="0" err="1" smtClean="0">
                <a:solidFill>
                  <a:srgbClr val="0000FF"/>
                </a:solidFill>
                <a:latin typeface="Calibri" panose="020F0502020204030204" pitchFamily="34" charset="0"/>
                <a:cs typeface="Calibri" panose="020F0502020204030204" pitchFamily="34" charset="0"/>
              </a:rPr>
              <a:t>MaxNoOfExecutionThreads</a:t>
            </a:r>
            <a:r>
              <a:rPr lang="en-US" sz="1000" dirty="0" smtClean="0">
                <a:solidFill>
                  <a:srgbClr val="0000FF"/>
                </a:solidFill>
                <a:latin typeface="Calibri" panose="020F0502020204030204" pitchFamily="34" charset="0"/>
                <a:cs typeface="Calibri" panose="020F0502020204030204" pitchFamily="34" charset="0"/>
              </a:rPr>
              <a:t>&gt;</a:t>
            </a:r>
            <a:endParaRPr lang="en-US" sz="1000" dirty="0">
              <a:solidFill>
                <a:srgbClr val="0000FF"/>
              </a:solidFill>
              <a:latin typeface="Calibri" panose="020F0502020204030204" pitchFamily="34" charset="0"/>
              <a:cs typeface="Calibri" panose="020F0502020204030204" pitchFamily="34" charset="0"/>
            </a:endParaRPr>
          </a:p>
        </p:txBody>
      </p:sp>
      <p:sp>
        <p:nvSpPr>
          <p:cNvPr id="7" name="TextBox 6"/>
          <p:cNvSpPr txBox="1"/>
          <p:nvPr/>
        </p:nvSpPr>
        <p:spPr>
          <a:xfrm>
            <a:off x="592280" y="3842053"/>
            <a:ext cx="7803573" cy="246221"/>
          </a:xfrm>
          <a:prstGeom prst="rect">
            <a:avLst/>
          </a:prstGeom>
          <a:solidFill>
            <a:schemeClr val="bg1">
              <a:lumMod val="75000"/>
            </a:schemeClr>
          </a:solidFill>
        </p:spPr>
        <p:txBody>
          <a:bodyPr wrap="square" rtlCol="0">
            <a:spAutoFit/>
          </a:bodyPr>
          <a:lstStyle/>
          <a:p>
            <a:r>
              <a:rPr lang="en-US" sz="1000" dirty="0">
                <a:latin typeface="Calibri" panose="020F0502020204030204" pitchFamily="34" charset="0"/>
                <a:cs typeface="Calibri" panose="020F0502020204030204" pitchFamily="34" charset="0"/>
              </a:rPr>
              <a:t> </a:t>
            </a:r>
            <a:r>
              <a:rPr lang="en-US" sz="1000" dirty="0" smtClean="0">
                <a:latin typeface="Calibri" panose="020F0502020204030204" pitchFamily="34" charset="0"/>
                <a:cs typeface="Calibri" panose="020F0502020204030204" pitchFamily="34" charset="0"/>
              </a:rPr>
              <a:t>#</a:t>
            </a:r>
            <a:r>
              <a:rPr lang="en-US" sz="1000" dirty="0" err="1" smtClean="0">
                <a:latin typeface="Calibri" panose="020F0502020204030204" pitchFamily="34" charset="0"/>
                <a:cs typeface="Calibri" panose="020F0502020204030204" pitchFamily="34" charset="0"/>
              </a:rPr>
              <a:t>ndbmtd</a:t>
            </a:r>
            <a:endParaRPr lang="en-US" altLang="ja-JP" sz="1000" dirty="0">
              <a:solidFill>
                <a:srgbClr val="0000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3048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40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Revision History</a:t>
            </a:r>
            <a:endParaRPr kumimoji="1" lang="ja-JP" altLang="en-US" dirty="0"/>
          </a:p>
        </p:txBody>
      </p:sp>
      <p:graphicFrame>
        <p:nvGraphicFramePr>
          <p:cNvPr id="10" name="Table 9"/>
          <p:cNvGraphicFramePr>
            <a:graphicFrameLocks noGrp="1"/>
          </p:cNvGraphicFramePr>
          <p:nvPr>
            <p:extLst>
              <p:ext uri="{D42A27DB-BD31-4B8C-83A1-F6EECF244321}">
                <p14:modId xmlns:p14="http://schemas.microsoft.com/office/powerpoint/2010/main" val="679573120"/>
              </p:ext>
            </p:extLst>
          </p:nvPr>
        </p:nvGraphicFramePr>
        <p:xfrm>
          <a:off x="342898" y="1141400"/>
          <a:ext cx="8458204" cy="4079240"/>
        </p:xfrm>
        <a:graphic>
          <a:graphicData uri="http://schemas.openxmlformats.org/drawingml/2006/table">
            <a:tbl>
              <a:tblPr firstRow="1" bandRow="1">
                <a:tableStyleId>{93296810-A885-4BE3-A3E7-6D5BEEA58F35}</a:tableStyleId>
              </a:tblPr>
              <a:tblGrid>
                <a:gridCol w="1095377"/>
                <a:gridCol w="1104900"/>
                <a:gridCol w="1514475"/>
                <a:gridCol w="4743452"/>
              </a:tblGrid>
              <a:tr h="370840">
                <a:tc>
                  <a:txBody>
                    <a:bodyPr/>
                    <a:lstStyle/>
                    <a:p>
                      <a:r>
                        <a:rPr lang="en-US" sz="1200" b="0" dirty="0" smtClean="0">
                          <a:latin typeface="+mj-lt"/>
                          <a:cs typeface="Calibri" panose="020F0502020204030204" pitchFamily="34" charset="0"/>
                        </a:rPr>
                        <a:t>Version</a:t>
                      </a:r>
                      <a:r>
                        <a:rPr lang="en-US" sz="1200" b="0" baseline="0" dirty="0" smtClean="0">
                          <a:latin typeface="+mj-lt"/>
                          <a:cs typeface="Calibri" panose="020F0502020204030204" pitchFamily="34" charset="0"/>
                        </a:rPr>
                        <a:t> No.</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Date</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Author</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Summary</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00.01.00</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2017/08/15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pgarcia</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Draft version</a:t>
                      </a:r>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3450785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sz="1600" dirty="0" smtClean="0"/>
              <a:t>Performance Optimization</a:t>
            </a:r>
          </a:p>
          <a:p>
            <a:pPr marL="465750" lvl="1" indent="-285750">
              <a:buFont typeface="Wingdings" panose="05000000000000000000" pitchFamily="2" charset="2"/>
              <a:buChar char="v"/>
            </a:pPr>
            <a:r>
              <a:rPr lang="en-US" altLang="ja-JP" sz="1200" dirty="0" smtClean="0"/>
              <a:t>Overview</a:t>
            </a:r>
          </a:p>
          <a:p>
            <a:pPr marL="465750" lvl="1" indent="-285750">
              <a:buFont typeface="Wingdings" panose="05000000000000000000" pitchFamily="2" charset="2"/>
              <a:buChar char="v"/>
            </a:pPr>
            <a:r>
              <a:rPr lang="en-US" altLang="ja-JP" sz="1200" dirty="0" smtClean="0"/>
              <a:t>Parameter Tuning</a:t>
            </a:r>
          </a:p>
          <a:p>
            <a:pPr marL="645750" lvl="2" indent="-285750">
              <a:buFont typeface="Arial" panose="020B0604020202020204" pitchFamily="34" charset="0"/>
              <a:buChar char="•"/>
            </a:pPr>
            <a:r>
              <a:rPr lang="en-US" altLang="ja-JP" sz="1100" dirty="0" err="1" smtClean="0"/>
              <a:t>thread_cache_size</a:t>
            </a:r>
            <a:endParaRPr lang="en-US" altLang="ja-JP" sz="1100" dirty="0" smtClean="0"/>
          </a:p>
          <a:p>
            <a:pPr marL="645750" lvl="2" indent="-285750">
              <a:buFont typeface="Arial" panose="020B0604020202020204" pitchFamily="34" charset="0"/>
              <a:buChar char="•"/>
            </a:pPr>
            <a:endParaRPr lang="en-US" altLang="ja-JP" sz="1200" dirty="0" smtClean="0"/>
          </a:p>
          <a:p>
            <a:pPr marL="465750" lvl="1" indent="-285750">
              <a:buFont typeface="Wingdings" panose="05000000000000000000" pitchFamily="2" charset="2"/>
              <a:buChar char="v"/>
            </a:pPr>
            <a:r>
              <a:rPr lang="en-US" altLang="ja-JP" sz="1200" dirty="0" smtClean="0"/>
              <a:t>Connection </a:t>
            </a:r>
            <a:r>
              <a:rPr lang="en-US" altLang="ja-JP" sz="1200" dirty="0" smtClean="0"/>
              <a:t>Pools</a:t>
            </a:r>
            <a:endParaRPr lang="en-US" altLang="ja-JP" sz="1200" dirty="0" smtClean="0"/>
          </a:p>
          <a:p>
            <a:pPr marL="465750" lvl="1" indent="-285750">
              <a:buFont typeface="Wingdings" panose="05000000000000000000" pitchFamily="2" charset="2"/>
              <a:buChar char="v"/>
            </a:pPr>
            <a:r>
              <a:rPr lang="en-US" altLang="ja-JP" sz="1200" dirty="0" smtClean="0"/>
              <a:t>Multi-threaded Data Nodes</a:t>
            </a:r>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en-US" altLang="ja-JP" dirty="0" smtClean="0">
                <a:solidFill>
                  <a:schemeClr val="accent6">
                    <a:lumMod val="90000"/>
                    <a:lumOff val="10000"/>
                  </a:schemeClr>
                </a:solidFill>
              </a:rPr>
              <a:t>Performance </a:t>
            </a:r>
            <a:r>
              <a:rPr lang="en-US" altLang="ja-JP" dirty="0" smtClean="0">
                <a:solidFill>
                  <a:schemeClr val="accent6">
                    <a:lumMod val="90000"/>
                    <a:lumOff val="10000"/>
                  </a:schemeClr>
                </a:solidFill>
              </a:rPr>
              <a:t>Optimization: Parameter Tuning</a:t>
            </a:r>
            <a:endParaRPr lang="ja-JP" altLang="en-US" dirty="0">
              <a:solidFill>
                <a:schemeClr val="accent6">
                  <a:lumMod val="90000"/>
                  <a:lumOff val="10000"/>
                </a:schemeClr>
              </a:solidFill>
            </a:endParaRPr>
          </a:p>
        </p:txBody>
      </p:sp>
    </p:spTree>
    <p:extLst>
      <p:ext uri="{BB962C8B-B14F-4D97-AF65-F5344CB8AC3E}">
        <p14:creationId xmlns:p14="http://schemas.microsoft.com/office/powerpoint/2010/main" val="1168686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smtClean="0"/>
              <a:t>Improving MySQL Cluster performance can be achieved through various means. </a:t>
            </a:r>
            <a:r>
              <a:rPr lang="en-US" altLang="en-US" sz="1600" dirty="0" smtClean="0"/>
              <a:t>Access Patterns, AQL </a:t>
            </a:r>
            <a:r>
              <a:rPr lang="en-US" altLang="en-US" sz="1600" dirty="0"/>
              <a:t>(Adaptive Query Localization</a:t>
            </a:r>
            <a:r>
              <a:rPr lang="en-US" altLang="en-US" sz="1600" dirty="0" smtClean="0"/>
              <a:t>), Distribution </a:t>
            </a:r>
            <a:r>
              <a:rPr lang="en-US" altLang="en-US" sz="1600" dirty="0"/>
              <a:t>Aware </a:t>
            </a:r>
            <a:r>
              <a:rPr lang="en-US" altLang="en-US" sz="1600" dirty="0" smtClean="0"/>
              <a:t>Applications, Batching Operations as well as  Alternative APIs are application-level methods can be employed. Hardware too, in particular CPU and Memory, can be upgraded to yield better performance. The DB Schema itself can be optimized by trading a normalized DB structure for performance (</a:t>
            </a:r>
            <a:r>
              <a:rPr lang="en-US" altLang="en-US" sz="1600" dirty="0" err="1" smtClean="0"/>
              <a:t>Denormalization</a:t>
            </a:r>
            <a:r>
              <a:rPr lang="en-US" altLang="en-US" sz="1600" dirty="0" smtClean="0"/>
              <a:t>). Inefficiently designed queries themselves may also lead to poor performance, so identifying the bottlenecks through available MySQL configuration parameters can aid in identifying the causes of the bottleneck or lengthy execution times. These methods, though enumerated, will not be discussed in this investigation report.</a:t>
            </a:r>
          </a:p>
          <a:p>
            <a:endParaRPr lang="en-US" altLang="en-US" sz="1600" dirty="0"/>
          </a:p>
          <a:p>
            <a:r>
              <a:rPr lang="en-US" altLang="en-US" sz="1600" dirty="0" smtClean="0"/>
              <a:t>Tuning MySQL parameters/configuration settings can also yield better performance. </a:t>
            </a:r>
            <a:r>
              <a:rPr lang="en-US" altLang="en-US" sz="1600" dirty="0" smtClean="0"/>
              <a:t>Parameters like </a:t>
            </a:r>
            <a:r>
              <a:rPr lang="en-US" altLang="en-US" sz="1600" i="1" dirty="0" err="1" smtClean="0"/>
              <a:t>thread_cache_size</a:t>
            </a:r>
            <a:r>
              <a:rPr lang="en-US" altLang="en-US" sz="1600" dirty="0" smtClean="0"/>
              <a:t> determine </a:t>
            </a:r>
            <a:r>
              <a:rPr lang="en-US" altLang="en-US" sz="1600" dirty="0" smtClean="0"/>
              <a:t>the number of threads to </a:t>
            </a:r>
            <a:r>
              <a:rPr lang="en-US" altLang="en-US" sz="1600" dirty="0" smtClean="0"/>
              <a:t>pre-generate at Cluster startup – those threads are used </a:t>
            </a:r>
            <a:r>
              <a:rPr lang="en-US" altLang="en-US" sz="1600" dirty="0" smtClean="0"/>
              <a:t>to handle the many </a:t>
            </a:r>
            <a:r>
              <a:rPr lang="en-US" altLang="en-US" sz="1600" dirty="0" smtClean="0"/>
              <a:t>requests (</a:t>
            </a:r>
            <a:r>
              <a:rPr lang="en-US" altLang="en-US" sz="1600" dirty="0" smtClean="0"/>
              <a:t>inserts, </a:t>
            </a:r>
            <a:r>
              <a:rPr lang="en-US" altLang="en-US" sz="1600" dirty="0" smtClean="0"/>
              <a:t>updates, queries</a:t>
            </a:r>
            <a:r>
              <a:rPr lang="en-US" altLang="en-US" sz="1600" dirty="0" smtClean="0"/>
              <a:t>, etc.) from client </a:t>
            </a:r>
            <a:r>
              <a:rPr lang="en-US" altLang="en-US" sz="1600" dirty="0" smtClean="0"/>
              <a:t>connections; </a:t>
            </a:r>
            <a:r>
              <a:rPr lang="en-US" altLang="en-US" sz="1600" dirty="0"/>
              <a:t>w</a:t>
            </a:r>
            <a:r>
              <a:rPr lang="en-US" altLang="en-US" sz="1600" dirty="0" smtClean="0"/>
              <a:t>hen the cache is void of threads and there are still requests, new ones are generated at the cost of some latency or overhead during thread creation. However, it should be considered that too large a thread cache size can unnecessarily consume resources for the lifetime of the Cluster.</a:t>
            </a:r>
            <a:endParaRPr lang="en-US" altLang="en-US" sz="1600" dirty="0"/>
          </a:p>
          <a:p>
            <a:pPr marL="0" indent="0">
              <a:buNone/>
            </a:pPr>
            <a:r>
              <a:rPr lang="en-US" altLang="ja-JP" sz="1600" dirty="0" smtClean="0"/>
              <a:t> </a:t>
            </a:r>
            <a:endParaRPr lang="en-US" altLang="ja-JP" sz="1600" dirty="0"/>
          </a:p>
          <a:p>
            <a:pPr marL="180000" lvl="1" indent="0">
              <a:buNone/>
            </a:pPr>
            <a:endParaRPr lang="en-US" altLang="ja-JP" sz="1200" dirty="0"/>
          </a:p>
          <a:p>
            <a:pPr lvl="1">
              <a:buFont typeface="Arial" panose="020B0604020202020204" pitchFamily="34" charset="0"/>
              <a:buChar char="•"/>
            </a:pPr>
            <a:endParaRPr lang="en-US" altLang="ja-JP" sz="1200" dirty="0" smtClean="0"/>
          </a:p>
          <a:p>
            <a:pPr marL="180000" lvl="1">
              <a:buFont typeface="Arial" panose="020B0604020202020204" pitchFamily="34" charset="0"/>
              <a:buChar char="•"/>
            </a:pPr>
            <a:endParaRPr lang="en-US" altLang="ja-JP" sz="1200" dirty="0"/>
          </a:p>
          <a:p>
            <a:pPr>
              <a:buFont typeface="Arial" panose="020B0604020202020204" pitchFamily="34" charset="0"/>
              <a:buChar char="•"/>
            </a:pPr>
            <a:endParaRPr lang="en-US" altLang="ja-JP" sz="1600" dirty="0" smtClean="0"/>
          </a:p>
        </p:txBody>
      </p:sp>
    </p:spTree>
    <p:extLst>
      <p:ext uri="{BB962C8B-B14F-4D97-AF65-F5344CB8AC3E}">
        <p14:creationId xmlns:p14="http://schemas.microsoft.com/office/powerpoint/2010/main" val="2282123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Threads and Connections</a:t>
            </a:r>
          </a:p>
          <a:p>
            <a:endParaRPr lang="en-US" altLang="ja-JP" sz="1600" b="1" dirty="0" smtClean="0"/>
          </a:p>
          <a:p>
            <a:pPr lvl="1"/>
            <a:r>
              <a:rPr lang="en-US" altLang="ja-JP" sz="1200" dirty="0" smtClean="0"/>
              <a:t>Connection </a:t>
            </a:r>
            <a:r>
              <a:rPr lang="en-US" altLang="ja-JP" sz="1200" dirty="0"/>
              <a:t>manager threads handle client connection requests on the network interfaces that the server listens to. On all platforms, one manager thread handles TCP/IP connection requests. On Unix, this manager thread also handles Unix socket file connection requests. On Windows, a manager thread handles shared-memory connection requests, and another handles named-pipe connection requests. The server does not create threads to handle interfaces that it does not listen to. For example, a Windows server that does not have support for named-pipe connections enabled does not create a thread to handle them.</a:t>
            </a:r>
          </a:p>
          <a:p>
            <a:pPr lvl="1"/>
            <a:endParaRPr lang="en-US" altLang="ja-JP" sz="1200" dirty="0"/>
          </a:p>
          <a:p>
            <a:pPr lvl="1"/>
            <a:r>
              <a:rPr lang="en-US" altLang="ja-JP" sz="1200" dirty="0"/>
              <a:t>By default, connection manager threads associate each client connection with a thread dedicated to it that handles authentication and request processing for that connection. Manager threads create a new thread when necessary but try to avoid doing so by consulting the thread cache first to see whether it contains a thread that can be used for the connection. When a connection ends, its thread is returned to the thread cache if the cache is not full.</a:t>
            </a:r>
          </a:p>
          <a:p>
            <a:pPr lvl="1"/>
            <a:endParaRPr lang="en-US" altLang="ja-JP" sz="1200" dirty="0"/>
          </a:p>
          <a:p>
            <a:pPr lvl="1"/>
            <a:r>
              <a:rPr lang="en-US" altLang="ja-JP" sz="1200" dirty="0"/>
              <a:t>In the default connection thread model, there are as many threads as there are clients currently connected, which has some disadvantages when server workload must scale to handle large numbers of connections. For example, thread creation and disposal becomes expensive. Also, each thread requires server and kernel resources, such as stack space. To accommodate a large number of simultaneous connections, the stack size per thread must be kept small, leading to a situation where it is either too small or the server consumes large amounts of memory. Exhaustion of other resources can occur as well, and scheduling overhead can become significant. </a:t>
            </a:r>
            <a:endParaRPr lang="en-US" altLang="ja-JP" sz="1200" dirty="0"/>
          </a:p>
          <a:p>
            <a:pPr marL="0" indent="0">
              <a:buNone/>
            </a:pPr>
            <a:endParaRPr lang="en-US" altLang="ja-JP" sz="1200" dirty="0" smtClean="0"/>
          </a:p>
        </p:txBody>
      </p:sp>
    </p:spTree>
    <p:extLst>
      <p:ext uri="{BB962C8B-B14F-4D97-AF65-F5344CB8AC3E}">
        <p14:creationId xmlns:p14="http://schemas.microsoft.com/office/powerpoint/2010/main" val="1861656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Performance Optimization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Parameter </a:t>
            </a:r>
            <a:r>
              <a:rPr lang="en-US" altLang="ja-JP" sz="1600" b="1" dirty="0" smtClean="0"/>
              <a:t>Tuning: </a:t>
            </a:r>
            <a:r>
              <a:rPr lang="en-US" altLang="ja-JP" sz="1600" b="1" dirty="0" err="1" smtClean="0"/>
              <a:t>thread_cache_size</a:t>
            </a:r>
            <a:endParaRPr lang="en-US" altLang="ja-JP" sz="1600" b="1" dirty="0"/>
          </a:p>
          <a:p>
            <a:pPr marL="0" indent="0">
              <a:buNone/>
            </a:pPr>
            <a:endParaRPr lang="en-US" altLang="ja-JP" sz="1200" dirty="0" smtClean="0"/>
          </a:p>
          <a:p>
            <a:pPr marL="0" indent="0">
              <a:buNone/>
            </a:pPr>
            <a:r>
              <a:rPr lang="en-US" altLang="ja-JP" sz="1200" dirty="0" smtClean="0"/>
              <a:t>To </a:t>
            </a:r>
            <a:r>
              <a:rPr lang="en-US" altLang="ja-JP" sz="1200" dirty="0" smtClean="0"/>
              <a:t>determine the </a:t>
            </a:r>
            <a:r>
              <a:rPr lang="en-US" altLang="ja-JP" sz="1200" dirty="0" smtClean="0"/>
              <a:t>sufficient number of threads to pre-generate at startup, the following SQL node variables must be considered: </a:t>
            </a:r>
          </a:p>
          <a:p>
            <a:pPr lvl="1">
              <a:buFont typeface="Wingdings" panose="05000000000000000000" pitchFamily="2" charset="2"/>
              <a:buChar char="q"/>
            </a:pPr>
            <a:endParaRPr lang="en-US" altLang="ja-JP" sz="100" dirty="0" smtClean="0"/>
          </a:p>
          <a:p>
            <a:pPr lvl="1">
              <a:buFont typeface="Wingdings" panose="05000000000000000000" pitchFamily="2" charset="2"/>
              <a:buChar char="q"/>
            </a:pPr>
            <a:r>
              <a:rPr lang="en-US" altLang="ja-JP" sz="1200" dirty="0" err="1" smtClean="0"/>
              <a:t>max_connections</a:t>
            </a:r>
            <a:endParaRPr lang="en-US" altLang="ja-JP" sz="1200" dirty="0" smtClean="0"/>
          </a:p>
          <a:p>
            <a:pPr marL="180000" lvl="1" indent="0">
              <a:buNone/>
            </a:pPr>
            <a:r>
              <a:rPr lang="en-US" altLang="ja-JP" sz="1000" dirty="0" smtClean="0"/>
              <a:t>    </a:t>
            </a:r>
            <a:r>
              <a:rPr lang="en-US" altLang="ja-JP" sz="1000" b="1" dirty="0" smtClean="0"/>
              <a:t>Type:</a:t>
            </a:r>
            <a:r>
              <a:rPr lang="en-US" altLang="ja-JP" sz="1000" dirty="0" smtClean="0"/>
              <a:t> global status</a:t>
            </a:r>
          </a:p>
          <a:p>
            <a:pPr marL="180000" lvl="1" indent="0">
              <a:buNone/>
            </a:pPr>
            <a:r>
              <a:rPr lang="en-US" altLang="ja-JP" sz="1000" dirty="0" smtClean="0"/>
              <a:t>    The incremental number of connections made to SQL server for the lifetime of the SQL node</a:t>
            </a:r>
          </a:p>
          <a:p>
            <a:pPr marL="180000" lvl="1" indent="0">
              <a:buNone/>
            </a:pPr>
            <a:endParaRPr lang="en-US" altLang="ja-JP" sz="1000" dirty="0"/>
          </a:p>
          <a:p>
            <a:pPr lvl="1">
              <a:buFont typeface="Wingdings" panose="05000000000000000000" pitchFamily="2" charset="2"/>
              <a:buChar char="q"/>
            </a:pPr>
            <a:r>
              <a:rPr lang="en-US" altLang="ja-JP" sz="1200" dirty="0" err="1" smtClean="0"/>
              <a:t>threads_created</a:t>
            </a:r>
            <a:endParaRPr lang="en-US" altLang="ja-JP" sz="1200" dirty="0"/>
          </a:p>
          <a:p>
            <a:pPr marL="180000" lvl="1" indent="0">
              <a:buNone/>
            </a:pPr>
            <a:r>
              <a:rPr lang="en-US" altLang="ja-JP" sz="1000" dirty="0" smtClean="0"/>
              <a:t>    </a:t>
            </a:r>
            <a:r>
              <a:rPr lang="en-US" altLang="ja-JP" sz="1000" b="1" dirty="0" smtClean="0"/>
              <a:t>Type:</a:t>
            </a:r>
            <a:r>
              <a:rPr lang="en-US" altLang="ja-JP" sz="1000" dirty="0" smtClean="0"/>
              <a:t> global status</a:t>
            </a:r>
          </a:p>
          <a:p>
            <a:pPr marL="180000" lvl="1" indent="0">
              <a:buNone/>
            </a:pPr>
            <a:r>
              <a:rPr lang="en-US" altLang="ja-JP" sz="1000" dirty="0" smtClean="0"/>
              <a:t>    The incremental number of threads created for the lifetime of the SQL node.</a:t>
            </a:r>
          </a:p>
          <a:p>
            <a:pPr marL="180000" lvl="1" indent="0">
              <a:buNone/>
            </a:pPr>
            <a:endParaRPr lang="en-US" altLang="ja-JP" sz="1000" dirty="0" smtClean="0"/>
          </a:p>
          <a:p>
            <a:pPr marL="180000" lvl="1" indent="0">
              <a:buNone/>
            </a:pPr>
            <a:endParaRPr lang="en-US" altLang="ja-JP" sz="1000" dirty="0" smtClean="0"/>
          </a:p>
          <a:p>
            <a:pPr lvl="1">
              <a:buFont typeface="Wingdings" panose="05000000000000000000" pitchFamily="2" charset="2"/>
              <a:buChar char="q"/>
            </a:pPr>
            <a:r>
              <a:rPr lang="en-US" altLang="ja-JP" sz="1200" dirty="0" err="1" smtClean="0"/>
              <a:t>max_used_connections</a:t>
            </a:r>
            <a:endParaRPr lang="en-US" altLang="ja-JP" sz="1200" dirty="0" smtClean="0"/>
          </a:p>
          <a:p>
            <a:pPr marL="180000" lvl="1" indent="0">
              <a:buNone/>
            </a:pPr>
            <a:r>
              <a:rPr lang="en-US" altLang="ja-JP" sz="1000" dirty="0"/>
              <a:t> </a:t>
            </a:r>
            <a:r>
              <a:rPr lang="en-US" altLang="ja-JP" sz="1000" dirty="0" smtClean="0"/>
              <a:t>   </a:t>
            </a:r>
            <a:r>
              <a:rPr lang="en-US" altLang="ja-JP" sz="1000" b="1" dirty="0" smtClean="0"/>
              <a:t>Type:</a:t>
            </a:r>
            <a:r>
              <a:rPr lang="en-US" altLang="ja-JP" sz="1000" dirty="0" smtClean="0"/>
              <a:t> global status</a:t>
            </a:r>
          </a:p>
          <a:p>
            <a:pPr marL="180000" lvl="1" indent="0">
              <a:buNone/>
            </a:pPr>
            <a:r>
              <a:rPr lang="en-US" altLang="ja-JP" sz="1000" dirty="0" smtClean="0"/>
              <a:t>    The highest number of connections to SQL server at a given time for the lifetime of the SQL node</a:t>
            </a:r>
          </a:p>
          <a:p>
            <a:pPr marL="180000" lvl="1" indent="0">
              <a:buNone/>
            </a:pPr>
            <a:endParaRPr lang="en-US" altLang="ja-JP" sz="1000" dirty="0"/>
          </a:p>
          <a:p>
            <a:pPr marL="180000" lvl="1" indent="0">
              <a:buNone/>
            </a:pPr>
            <a:endParaRPr lang="en-US" altLang="ja-JP" sz="1000" dirty="0" smtClean="0"/>
          </a:p>
          <a:p>
            <a:pPr lvl="1">
              <a:buFont typeface="Wingdings" panose="05000000000000000000" pitchFamily="2" charset="2"/>
              <a:buChar char="q"/>
            </a:pPr>
            <a:r>
              <a:rPr lang="en-US" altLang="ja-JP" sz="1200" dirty="0" err="1" smtClean="0"/>
              <a:t>thread_cache_size</a:t>
            </a:r>
            <a:endParaRPr lang="en-US" altLang="ja-JP" sz="1200" dirty="0" smtClean="0"/>
          </a:p>
          <a:p>
            <a:pPr marL="180000" lvl="1" indent="0">
              <a:buNone/>
            </a:pPr>
            <a:r>
              <a:rPr lang="en-US" altLang="ja-JP" sz="1000" dirty="0" smtClean="0"/>
              <a:t>    </a:t>
            </a:r>
            <a:r>
              <a:rPr lang="en-US" altLang="ja-JP" sz="1000" b="1" dirty="0" smtClean="0"/>
              <a:t>Type:</a:t>
            </a:r>
            <a:r>
              <a:rPr lang="en-US" altLang="ja-JP" sz="1000" dirty="0" smtClean="0"/>
              <a:t> session variable</a:t>
            </a:r>
            <a:endParaRPr lang="en-US" altLang="ja-JP" sz="1000" dirty="0"/>
          </a:p>
          <a:p>
            <a:pPr marL="180000" lvl="1" indent="0">
              <a:buNone/>
            </a:pPr>
            <a:r>
              <a:rPr lang="en-US" altLang="ja-JP" sz="1000" dirty="0" smtClean="0"/>
              <a:t>    The current size of the thread cache for the lifetime of the SQL node</a:t>
            </a:r>
          </a:p>
          <a:p>
            <a:pPr marL="180000" lvl="1" indent="0">
              <a:buNone/>
            </a:pPr>
            <a:r>
              <a:rPr lang="en-US" altLang="ja-JP" sz="1000" dirty="0" smtClean="0"/>
              <a:t>    (</a:t>
            </a:r>
            <a:r>
              <a:rPr lang="en-US" altLang="ja-JP" sz="1000" dirty="0" smtClean="0">
                <a:solidFill>
                  <a:srgbClr val="0000FF"/>
                </a:solidFill>
              </a:rPr>
              <a:t>default value is [</a:t>
            </a:r>
            <a:r>
              <a:rPr lang="en-US" sz="1000" dirty="0" smtClean="0">
                <a:solidFill>
                  <a:srgbClr val="0000FF"/>
                </a:solidFill>
              </a:rPr>
              <a:t>8 </a:t>
            </a:r>
            <a:r>
              <a:rPr lang="en-US" sz="1000" dirty="0">
                <a:solidFill>
                  <a:srgbClr val="0000FF"/>
                </a:solidFill>
              </a:rPr>
              <a:t>+ (</a:t>
            </a:r>
            <a:r>
              <a:rPr lang="en-US" sz="1000" i="1" dirty="0" err="1" smtClean="0">
                <a:solidFill>
                  <a:srgbClr val="0000FF"/>
                </a:solidFill>
              </a:rPr>
              <a:t>max_connections</a:t>
            </a:r>
            <a:r>
              <a:rPr lang="en-US" sz="1000" dirty="0" smtClean="0">
                <a:solidFill>
                  <a:srgbClr val="0000FF"/>
                </a:solidFill>
              </a:rPr>
              <a:t> </a:t>
            </a:r>
            <a:r>
              <a:rPr lang="en-US" sz="1000" dirty="0">
                <a:solidFill>
                  <a:srgbClr val="0000FF"/>
                </a:solidFill>
              </a:rPr>
              <a:t>/ 100</a:t>
            </a:r>
            <a:r>
              <a:rPr lang="en-US" sz="1000" dirty="0" smtClean="0">
                <a:solidFill>
                  <a:srgbClr val="0000FF"/>
                </a:solidFill>
              </a:rPr>
              <a:t>)], with </a:t>
            </a:r>
            <a:r>
              <a:rPr lang="en-US" sz="1000" i="1" dirty="0" err="1" smtClean="0">
                <a:solidFill>
                  <a:srgbClr val="0000FF"/>
                </a:solidFill>
              </a:rPr>
              <a:t>max_connections</a:t>
            </a:r>
            <a:r>
              <a:rPr lang="en-US" sz="1000" dirty="0" smtClean="0">
                <a:solidFill>
                  <a:srgbClr val="0000FF"/>
                </a:solidFill>
              </a:rPr>
              <a:t> capped at 100</a:t>
            </a:r>
            <a:r>
              <a:rPr lang="en-US" sz="1000" dirty="0" smtClean="0"/>
              <a:t>)</a:t>
            </a:r>
            <a:endParaRPr lang="en-US" altLang="ja-JP" sz="1000" dirty="0" smtClean="0"/>
          </a:p>
          <a:p>
            <a:pPr marL="0" indent="0">
              <a:buNone/>
            </a:pPr>
            <a:endParaRPr lang="en-US" altLang="ja-JP" sz="1200" dirty="0"/>
          </a:p>
        </p:txBody>
      </p:sp>
      <p:sp>
        <p:nvSpPr>
          <p:cNvPr id="4" name="TextBox 3"/>
          <p:cNvSpPr txBox="1"/>
          <p:nvPr/>
        </p:nvSpPr>
        <p:spPr>
          <a:xfrm>
            <a:off x="592280" y="2375203"/>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show global status like ‘</a:t>
            </a:r>
            <a:r>
              <a:rPr lang="en-US" altLang="ja-JP" sz="1000" dirty="0" err="1" smtClean="0">
                <a:latin typeface="Calibri" panose="020F0502020204030204" pitchFamily="34" charset="0"/>
                <a:cs typeface="Calibri" panose="020F0502020204030204" pitchFamily="34" charset="0"/>
              </a:rPr>
              <a:t>max_connections</a:t>
            </a:r>
            <a:r>
              <a:rPr lang="en-US" altLang="ja-JP" sz="1000" dirty="0" smtClean="0">
                <a:latin typeface="Calibri" panose="020F0502020204030204" pitchFamily="34" charset="0"/>
                <a:cs typeface="Calibri" panose="020F0502020204030204" pitchFamily="34" charset="0"/>
              </a:rPr>
              <a:t>’; </a:t>
            </a:r>
            <a:endParaRPr lang="en-US" altLang="ja-JP" sz="1000" dirty="0">
              <a:latin typeface="Calibri" panose="020F0502020204030204" pitchFamily="34" charset="0"/>
              <a:cs typeface="Calibri" panose="020F0502020204030204" pitchFamily="34" charset="0"/>
            </a:endParaRPr>
          </a:p>
        </p:txBody>
      </p:sp>
      <p:sp>
        <p:nvSpPr>
          <p:cNvPr id="5" name="TextBox 4"/>
          <p:cNvSpPr txBox="1"/>
          <p:nvPr/>
        </p:nvSpPr>
        <p:spPr>
          <a:xfrm>
            <a:off x="592280" y="3461053"/>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show global status like ‘</a:t>
            </a:r>
            <a:r>
              <a:rPr lang="en-US" altLang="ja-JP" sz="1000" dirty="0" err="1" smtClean="0">
                <a:latin typeface="Calibri" panose="020F0502020204030204" pitchFamily="34" charset="0"/>
                <a:cs typeface="Calibri" panose="020F0502020204030204" pitchFamily="34" charset="0"/>
              </a:rPr>
              <a:t>threads_created</a:t>
            </a:r>
            <a:r>
              <a:rPr lang="en-US" altLang="ja-JP" sz="1000" dirty="0" smtClean="0">
                <a:latin typeface="Calibri" panose="020F0502020204030204" pitchFamily="34" charset="0"/>
                <a:cs typeface="Calibri" panose="020F0502020204030204" pitchFamily="34" charset="0"/>
              </a:rPr>
              <a:t>’; </a:t>
            </a:r>
            <a:endParaRPr lang="en-US" altLang="ja-JP" sz="1000" dirty="0">
              <a:latin typeface="Calibri" panose="020F0502020204030204" pitchFamily="34" charset="0"/>
              <a:cs typeface="Calibri" panose="020F0502020204030204" pitchFamily="34" charset="0"/>
            </a:endParaRPr>
          </a:p>
        </p:txBody>
      </p:sp>
      <p:sp>
        <p:nvSpPr>
          <p:cNvPr id="6" name="TextBox 5"/>
          <p:cNvSpPr txBox="1"/>
          <p:nvPr/>
        </p:nvSpPr>
        <p:spPr>
          <a:xfrm>
            <a:off x="592280" y="4575478"/>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show global status like ‘</a:t>
            </a:r>
            <a:r>
              <a:rPr lang="en-US" altLang="ja-JP" sz="1000" dirty="0" err="1" smtClean="0">
                <a:latin typeface="Calibri" panose="020F0502020204030204" pitchFamily="34" charset="0"/>
                <a:cs typeface="Calibri" panose="020F0502020204030204" pitchFamily="34" charset="0"/>
              </a:rPr>
              <a:t>max_used_connections</a:t>
            </a:r>
            <a:r>
              <a:rPr lang="en-US" altLang="ja-JP" sz="1000" dirty="0" smtClean="0">
                <a:latin typeface="Calibri" panose="020F0502020204030204" pitchFamily="34" charset="0"/>
                <a:cs typeface="Calibri" panose="020F0502020204030204" pitchFamily="34" charset="0"/>
              </a:rPr>
              <a:t>’; </a:t>
            </a:r>
            <a:endParaRPr lang="en-US" altLang="ja-JP" sz="1000" dirty="0">
              <a:latin typeface="Calibri" panose="020F0502020204030204" pitchFamily="34" charset="0"/>
              <a:cs typeface="Calibri" panose="020F0502020204030204" pitchFamily="34" charset="0"/>
            </a:endParaRPr>
          </a:p>
        </p:txBody>
      </p:sp>
      <p:sp>
        <p:nvSpPr>
          <p:cNvPr id="7" name="TextBox 6"/>
          <p:cNvSpPr txBox="1"/>
          <p:nvPr/>
        </p:nvSpPr>
        <p:spPr>
          <a:xfrm>
            <a:off x="592280" y="5937553"/>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show session variable like ‘</a:t>
            </a:r>
            <a:r>
              <a:rPr lang="en-US" altLang="ja-JP" sz="1000" dirty="0" err="1" smtClean="0">
                <a:latin typeface="Calibri" panose="020F0502020204030204" pitchFamily="34" charset="0"/>
                <a:cs typeface="Calibri" panose="020F0502020204030204" pitchFamily="34" charset="0"/>
              </a:rPr>
              <a:t>thread_cache_size</a:t>
            </a:r>
            <a:r>
              <a:rPr lang="en-US" altLang="ja-JP" sz="1000" dirty="0" smtClean="0">
                <a:latin typeface="Calibri" panose="020F0502020204030204" pitchFamily="34" charset="0"/>
                <a:cs typeface="Calibri" panose="020F0502020204030204" pitchFamily="34" charset="0"/>
              </a:rPr>
              <a:t>’; </a:t>
            </a:r>
            <a:endParaRPr lang="en-US" altLang="ja-JP"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3975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1935</Words>
  <Application>Microsoft Office PowerPoint</Application>
  <PresentationFormat>On-screen Show (4:3)</PresentationFormat>
  <Paragraphs>223</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NEC_standard_4_3_en</vt:lpstr>
      <vt:lpstr>MySQL Cluster</vt:lpstr>
      <vt:lpstr>PowerPoint Presentation</vt:lpstr>
      <vt:lpstr>PowerPoint Presentation</vt:lpstr>
      <vt:lpstr>Revision History</vt:lpstr>
      <vt:lpstr>Table of Contents</vt:lpstr>
      <vt:lpstr>MySQL Cluster Investigation</vt:lpstr>
      <vt:lpstr>MySQL Cluster: Performance Optimization</vt:lpstr>
      <vt:lpstr>MySQL Cluster: Performance Optimization</vt:lpstr>
      <vt:lpstr>MySQL Cluster: Performance Optimization</vt:lpstr>
      <vt:lpstr>MySQL Cluster: Performance Optimization</vt:lpstr>
      <vt:lpstr>MySQL Cluster: Performance Optimization</vt:lpstr>
      <vt:lpstr>MySQL Cluster Investigation</vt:lpstr>
      <vt:lpstr>MySQL Cluster: Performance Optimization</vt:lpstr>
      <vt:lpstr>MySQL Cluster: Performance Optimization</vt:lpstr>
      <vt:lpstr>MySQL Cluster: Performance Optimization</vt:lpstr>
      <vt:lpstr>MySQL Cluster Investigation</vt:lpstr>
      <vt:lpstr>MySQL Cluster: Performance Optimization</vt:lpstr>
      <vt:lpstr>MySQL Cluster: Performance Optimization</vt:lpstr>
      <vt:lpstr>MySQL Cluster: Performance Optimization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2017-08-15T10:00:04Z</dcterms:modified>
</cp:coreProperties>
</file>