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15"/>
  </p:notesMasterIdLst>
  <p:handoutMasterIdLst>
    <p:handoutMasterId r:id="rId16"/>
  </p:handoutMasterIdLst>
  <p:sldIdLst>
    <p:sldId id="262" r:id="rId2"/>
    <p:sldId id="268" r:id="rId3"/>
    <p:sldId id="272" r:id="rId4"/>
    <p:sldId id="263" r:id="rId5"/>
    <p:sldId id="264" r:id="rId6"/>
    <p:sldId id="269" r:id="rId7"/>
    <p:sldId id="270" r:id="rId8"/>
    <p:sldId id="273" r:id="rId9"/>
    <p:sldId id="276" r:id="rId10"/>
    <p:sldId id="275" r:id="rId11"/>
    <p:sldId id="274" r:id="rId12"/>
    <p:sldId id="271" r:id="rId13"/>
    <p:sldId id="266" r:id="rId1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272"/>
            <p14:sldId id="263"/>
          </p14:sldIdLst>
        </p14:section>
        <p14:section name="Body" id="{18FAE958-DF6E-4AAC-835E-E68BDECA82A9}">
          <p14:sldIdLst>
            <p14:sldId id="264"/>
            <p14:sldId id="269"/>
            <p14:sldId id="270"/>
            <p14:sldId id="273"/>
            <p14:sldId id="276"/>
            <p14:sldId id="275"/>
            <p14:sldId id="274"/>
            <p14:sldId id="271"/>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294" autoAdjust="0"/>
    <p:restoredTop sz="91553" autoAdjust="0"/>
  </p:normalViewPr>
  <p:slideViewPr>
    <p:cSldViewPr snapToGrid="0" snapToObjects="1">
      <p:cViewPr varScale="1">
        <p:scale>
          <a:sx n="123" d="100"/>
          <a:sy n="123" d="100"/>
        </p:scale>
        <p:origin x="-1272" y="-90"/>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2017/9/15</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2017/9/15</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13</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dirty="0"/>
              <a:t>Recovery and Escalation </a:t>
            </a:r>
            <a:r>
              <a:rPr lang="en-US" altLang="ja-JP" dirty="0" smtClean="0"/>
              <a:t>Procedures</a:t>
            </a:r>
            <a:endParaRPr lang="en-US" dirty="0"/>
          </a:p>
        </p:txBody>
      </p:sp>
      <p:sp>
        <p:nvSpPr>
          <p:cNvPr id="3" name="Content Placeholder 2"/>
          <p:cNvSpPr>
            <a:spLocks noGrp="1"/>
          </p:cNvSpPr>
          <p:nvPr>
            <p:ph sz="quarter" idx="10"/>
          </p:nvPr>
        </p:nvSpPr>
        <p:spPr/>
        <p:txBody>
          <a:bodyPr>
            <a:normAutofit/>
          </a:bodyPr>
          <a:lstStyle/>
          <a:p>
            <a:r>
              <a:rPr lang="en-US" sz="1600" dirty="0" smtClean="0"/>
              <a:t>Escalation steps to recover failed data nodes – in this case Cluster is still STARTED</a:t>
            </a:r>
          </a:p>
          <a:p>
            <a:pPr lvl="1"/>
            <a:r>
              <a:rPr lang="en-US" sz="1200" dirty="0" smtClean="0"/>
              <a:t>Optimized Node Recovery (NR)</a:t>
            </a:r>
          </a:p>
          <a:p>
            <a:pPr lvl="2"/>
            <a:r>
              <a:rPr lang="en-US" sz="1000" dirty="0" smtClean="0"/>
              <a:t>A failed node can be recovered using Optimized Node Recovery</a:t>
            </a:r>
          </a:p>
          <a:p>
            <a:pPr lvl="3"/>
            <a:r>
              <a:rPr lang="en-US" sz="800" dirty="0" smtClean="0"/>
              <a:t>This is the fastest way to recover a failed node.</a:t>
            </a:r>
          </a:p>
          <a:p>
            <a:pPr lvl="3"/>
            <a:r>
              <a:rPr lang="en-US" sz="800" dirty="0"/>
              <a:t>N</a:t>
            </a:r>
            <a:r>
              <a:rPr lang="en-US" sz="800" dirty="0" smtClean="0"/>
              <a:t>ode will recover from Local Checkpoint and apply REDO Log then copy changes from the other node in the same node group.</a:t>
            </a:r>
          </a:p>
          <a:p>
            <a:pPr lvl="2"/>
            <a:r>
              <a:rPr lang="en-US" sz="1000" dirty="0" smtClean="0"/>
              <a:t>Multiple failed nodes can be recovered by parallel</a:t>
            </a:r>
          </a:p>
          <a:p>
            <a:pPr lvl="2"/>
            <a:r>
              <a:rPr lang="en-US" sz="1000" dirty="0" smtClean="0"/>
              <a:t>First step is to try restarting the failed node</a:t>
            </a:r>
          </a:p>
          <a:p>
            <a:pPr lvl="1"/>
            <a:r>
              <a:rPr lang="en-US" sz="1200" dirty="0" smtClean="0"/>
              <a:t>Initial Node Recovery (INR)</a:t>
            </a:r>
          </a:p>
          <a:p>
            <a:pPr lvl="2"/>
            <a:r>
              <a:rPr lang="en-US" sz="1000" dirty="0" smtClean="0"/>
              <a:t>If a node fails to complete Optimized Node Recovery, the next step in the escalation chain is to perform an Initial Node Recovery.</a:t>
            </a:r>
          </a:p>
          <a:p>
            <a:pPr lvl="3"/>
            <a:r>
              <a:rPr lang="en-US" sz="800" dirty="0" smtClean="0"/>
              <a:t>This can be because of a corrupted filesystem</a:t>
            </a:r>
          </a:p>
          <a:p>
            <a:pPr lvl="2"/>
            <a:r>
              <a:rPr lang="en-US" sz="1000" dirty="0" smtClean="0"/>
              <a:t>During INR, the data node will:</a:t>
            </a:r>
          </a:p>
          <a:p>
            <a:pPr lvl="3"/>
            <a:r>
              <a:rPr lang="en-US" sz="800" dirty="0" smtClean="0"/>
              <a:t>Clear out its local filesystem (</a:t>
            </a:r>
            <a:r>
              <a:rPr lang="en-US" sz="800" dirty="0" err="1" smtClean="0"/>
              <a:t>rm</a:t>
            </a:r>
            <a:r>
              <a:rPr lang="en-US" sz="800" dirty="0" smtClean="0"/>
              <a:t> –</a:t>
            </a:r>
            <a:r>
              <a:rPr lang="en-US" sz="800" dirty="0" err="1" smtClean="0"/>
              <a:t>rf</a:t>
            </a:r>
            <a:r>
              <a:rPr lang="en-US" sz="800" dirty="0" smtClean="0"/>
              <a:t> /</a:t>
            </a:r>
            <a:r>
              <a:rPr lang="en-US" sz="800" dirty="0" err="1" smtClean="0"/>
              <a:t>datadir</a:t>
            </a:r>
            <a:r>
              <a:rPr lang="en-US" sz="800" dirty="0" smtClean="0"/>
              <a:t>/</a:t>
            </a:r>
            <a:r>
              <a:rPr lang="en-US" sz="800" dirty="0" err="1" smtClean="0"/>
              <a:t>ndbd</a:t>
            </a:r>
            <a:r>
              <a:rPr lang="en-US" sz="800" dirty="0" smtClean="0"/>
              <a:t>/*)</a:t>
            </a:r>
          </a:p>
          <a:p>
            <a:pPr lvl="3"/>
            <a:r>
              <a:rPr lang="en-US" sz="800" dirty="0" smtClean="0"/>
              <a:t>Recreate the REDO Log</a:t>
            </a:r>
          </a:p>
          <a:p>
            <a:pPr lvl="3"/>
            <a:r>
              <a:rPr lang="en-US" sz="800" dirty="0" smtClean="0"/>
              <a:t>Copy all data from the other node in the node group</a:t>
            </a:r>
          </a:p>
          <a:p>
            <a:pPr lvl="2"/>
            <a:r>
              <a:rPr lang="en-US" sz="1000" dirty="0" smtClean="0"/>
              <a:t>Usually, this recovery takes a lot longer than NR</a:t>
            </a:r>
          </a:p>
          <a:p>
            <a:r>
              <a:rPr lang="en-US" sz="1600" dirty="0" smtClean="0"/>
              <a:t>Recovery</a:t>
            </a:r>
          </a:p>
          <a:p>
            <a:pPr lvl="1"/>
            <a:r>
              <a:rPr lang="en-US" sz="1200" dirty="0" smtClean="0"/>
              <a:t>System Restart</a:t>
            </a:r>
          </a:p>
          <a:p>
            <a:pPr lvl="2"/>
            <a:r>
              <a:rPr lang="en-US" sz="1000" dirty="0" smtClean="0"/>
              <a:t>Individual restart of nodes in a combination of NR and INR</a:t>
            </a:r>
          </a:p>
          <a:p>
            <a:pPr lvl="3"/>
            <a:r>
              <a:rPr lang="en-US" sz="800" dirty="0" smtClean="0"/>
              <a:t>Every data node can be restarted by executing </a:t>
            </a:r>
            <a:r>
              <a:rPr lang="en-US" sz="800" i="1" dirty="0" err="1" smtClean="0"/>
              <a:t>ndbd</a:t>
            </a:r>
            <a:endParaRPr lang="en-US" sz="800" dirty="0" smtClean="0"/>
          </a:p>
          <a:p>
            <a:pPr lvl="2"/>
            <a:r>
              <a:rPr lang="en-US" sz="1000" dirty="0" smtClean="0"/>
              <a:t>If one node fails during the system restart, the system restart is aborted</a:t>
            </a:r>
          </a:p>
          <a:p>
            <a:pPr lvl="3"/>
            <a:r>
              <a:rPr lang="en-US" sz="800" dirty="0" smtClean="0"/>
              <a:t>All nodes crashes again</a:t>
            </a:r>
          </a:p>
          <a:p>
            <a:pPr lvl="3"/>
            <a:r>
              <a:rPr lang="en-US" sz="800" dirty="0" smtClean="0"/>
              <a:t>In this case, error logs must be inspected</a:t>
            </a:r>
          </a:p>
          <a:p>
            <a:pPr lvl="2"/>
            <a:r>
              <a:rPr lang="en-US" sz="1000" dirty="0" smtClean="0"/>
              <a:t>Some data node will write out in the error log</a:t>
            </a:r>
          </a:p>
          <a:p>
            <a:pPr lvl="3"/>
            <a:r>
              <a:rPr lang="en-US" sz="800" dirty="0" smtClean="0"/>
              <a:t>“Another data node failed during system restart…”</a:t>
            </a:r>
          </a:p>
        </p:txBody>
      </p:sp>
    </p:spTree>
    <p:extLst>
      <p:ext uri="{BB962C8B-B14F-4D97-AF65-F5344CB8AC3E}">
        <p14:creationId xmlns:p14="http://schemas.microsoft.com/office/powerpoint/2010/main" val="909002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Recovery and Escalation Procedures</a:t>
            </a:r>
            <a:endParaRPr lang="en-US" dirty="0"/>
          </a:p>
        </p:txBody>
      </p:sp>
      <p:sp>
        <p:nvSpPr>
          <p:cNvPr id="3" name="Content Placeholder 2"/>
          <p:cNvSpPr>
            <a:spLocks noGrp="1"/>
          </p:cNvSpPr>
          <p:nvPr>
            <p:ph sz="quarter" idx="10"/>
          </p:nvPr>
        </p:nvSpPr>
        <p:spPr/>
        <p:txBody>
          <a:bodyPr>
            <a:normAutofit/>
          </a:bodyPr>
          <a:lstStyle/>
          <a:p>
            <a:pPr lvl="3"/>
            <a:r>
              <a:rPr lang="en-US" sz="800" dirty="0" smtClean="0"/>
              <a:t>Start these nodes with: </a:t>
            </a:r>
            <a:r>
              <a:rPr lang="en-US" sz="800" i="1" dirty="0" err="1" smtClean="0"/>
              <a:t>ndbd</a:t>
            </a:r>
            <a:r>
              <a:rPr lang="en-US" sz="800" dirty="0" smtClean="0"/>
              <a:t> (</a:t>
            </a:r>
            <a:r>
              <a:rPr lang="en-US" sz="800" i="1" dirty="0" err="1" smtClean="0"/>
              <a:t>ndbmtd</a:t>
            </a:r>
            <a:r>
              <a:rPr lang="en-US" sz="800" dirty="0" smtClean="0"/>
              <a:t>)</a:t>
            </a:r>
          </a:p>
          <a:p>
            <a:pPr lvl="3"/>
            <a:r>
              <a:rPr lang="en-US" sz="800" dirty="0" smtClean="0"/>
              <a:t>Let the cluster perform a partial start (start with the nodes that are ok that completes a cluster, at least one from each node group)</a:t>
            </a:r>
          </a:p>
          <a:p>
            <a:pPr lvl="4"/>
            <a:r>
              <a:rPr lang="en-US" sz="800" dirty="0" smtClean="0"/>
              <a:t>The goal is to find the “Another data node” mentioned in the error log.</a:t>
            </a:r>
          </a:p>
          <a:p>
            <a:pPr lvl="4"/>
            <a:endParaRPr lang="en-US" sz="800" dirty="0" smtClean="0"/>
          </a:p>
          <a:p>
            <a:pPr lvl="3"/>
            <a:r>
              <a:rPr lang="en-US" sz="800" dirty="0" smtClean="0"/>
              <a:t>“Filesystem inconsistency”, “DBDIH pointer too large”</a:t>
            </a:r>
          </a:p>
          <a:p>
            <a:pPr lvl="3"/>
            <a:r>
              <a:rPr lang="en-US" sz="800" dirty="0" smtClean="0"/>
              <a:t>Start this node with: </a:t>
            </a:r>
            <a:r>
              <a:rPr lang="en-US" sz="800" i="1" dirty="0" err="1" smtClean="0"/>
              <a:t>ndbd</a:t>
            </a:r>
            <a:r>
              <a:rPr lang="en-US" sz="800" i="1" dirty="0" smtClean="0"/>
              <a:t> –initial</a:t>
            </a:r>
            <a:r>
              <a:rPr lang="en-US" sz="800" dirty="0" smtClean="0"/>
              <a:t> (</a:t>
            </a:r>
            <a:r>
              <a:rPr lang="en-US" sz="800" i="1" dirty="0" err="1" smtClean="0"/>
              <a:t>ndbmtd</a:t>
            </a:r>
            <a:r>
              <a:rPr lang="en-US" sz="800" i="1" dirty="0" smtClean="0"/>
              <a:t> –initial</a:t>
            </a:r>
            <a:r>
              <a:rPr lang="en-US" sz="800" dirty="0" smtClean="0"/>
              <a:t>)</a:t>
            </a:r>
          </a:p>
          <a:p>
            <a:pPr lvl="2"/>
            <a:r>
              <a:rPr lang="en-US" sz="1000" dirty="0" smtClean="0"/>
              <a:t>If all nodes in one node group has written out something like:</a:t>
            </a:r>
          </a:p>
          <a:p>
            <a:pPr lvl="3"/>
            <a:r>
              <a:rPr lang="en-US" sz="800" dirty="0"/>
              <a:t>“Filesystem inconsistency”, “DBDIH pointer too large”</a:t>
            </a:r>
          </a:p>
          <a:p>
            <a:pPr lvl="3"/>
            <a:r>
              <a:rPr lang="en-US" sz="800" dirty="0" smtClean="0"/>
              <a:t>System restart is not possible</a:t>
            </a:r>
          </a:p>
          <a:p>
            <a:pPr lvl="2"/>
            <a:r>
              <a:rPr lang="en-US" sz="1000" dirty="0" smtClean="0"/>
              <a:t>If system restart is not possible, then Initial System Restart is needed</a:t>
            </a:r>
          </a:p>
          <a:p>
            <a:pPr lvl="3"/>
            <a:r>
              <a:rPr lang="en-US" sz="800" dirty="0" smtClean="0"/>
              <a:t>Restoration from backup is needed</a:t>
            </a:r>
          </a:p>
          <a:p>
            <a:pPr lvl="1"/>
            <a:r>
              <a:rPr lang="en-US" sz="1200" dirty="0" smtClean="0"/>
              <a:t>Initial System Restart</a:t>
            </a:r>
          </a:p>
          <a:p>
            <a:pPr lvl="2"/>
            <a:r>
              <a:rPr lang="en-US" sz="1000" dirty="0" smtClean="0"/>
              <a:t>If all nodes in one node group have failed in such a way they are impossible to restart</a:t>
            </a:r>
          </a:p>
          <a:p>
            <a:pPr lvl="3"/>
            <a:r>
              <a:rPr lang="en-US" sz="800" dirty="0" smtClean="0"/>
              <a:t>Restart all nodes with: </a:t>
            </a:r>
            <a:r>
              <a:rPr lang="en-US" sz="800" i="1" dirty="0" err="1" smtClean="0"/>
              <a:t>ndbd</a:t>
            </a:r>
            <a:r>
              <a:rPr lang="en-US" sz="800" i="1" dirty="0" smtClean="0"/>
              <a:t> –initial</a:t>
            </a:r>
            <a:r>
              <a:rPr lang="en-US" sz="800" dirty="0" smtClean="0"/>
              <a:t> (</a:t>
            </a:r>
            <a:r>
              <a:rPr lang="en-US" sz="800" i="1" dirty="0" err="1" smtClean="0"/>
              <a:t>ndbmtd</a:t>
            </a:r>
            <a:r>
              <a:rPr lang="en-US" sz="800" i="1" dirty="0" smtClean="0"/>
              <a:t> –initial</a:t>
            </a:r>
            <a:r>
              <a:rPr lang="en-US" sz="800" dirty="0" smtClean="0"/>
              <a:t>)</a:t>
            </a:r>
          </a:p>
          <a:p>
            <a:pPr lvl="3"/>
            <a:r>
              <a:rPr lang="en-US" sz="800" dirty="0" smtClean="0"/>
              <a:t>Restore from backup</a:t>
            </a:r>
            <a:endParaRPr lang="en-US" sz="800" dirty="0"/>
          </a:p>
        </p:txBody>
      </p:sp>
    </p:spTree>
    <p:extLst>
      <p:ext uri="{BB962C8B-B14F-4D97-AF65-F5344CB8AC3E}">
        <p14:creationId xmlns:p14="http://schemas.microsoft.com/office/powerpoint/2010/main" val="2391494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References</a:t>
            </a:r>
            <a:endParaRPr kumimoji="1" lang="ja-JP" altLang="en-US" dirty="0"/>
          </a:p>
        </p:txBody>
      </p:sp>
      <p:sp>
        <p:nvSpPr>
          <p:cNvPr id="3" name="コンテンツ プレースホルダー 2"/>
          <p:cNvSpPr>
            <a:spLocks noGrp="1"/>
          </p:cNvSpPr>
          <p:nvPr>
            <p:ph sz="quarter" idx="10"/>
          </p:nvPr>
        </p:nvSpPr>
        <p:spPr/>
        <p:txBody>
          <a:bodyPr vert="horz" lIns="91440" tIns="45720" rIns="91440" bIns="45720" rtlCol="0">
            <a:noAutofit/>
          </a:bodyPr>
          <a:lstStyle/>
          <a:p>
            <a:pPr>
              <a:buFont typeface="Wingdings" panose="05000000000000000000" pitchFamily="2" charset="2"/>
              <a:buChar char="§"/>
            </a:pPr>
            <a:r>
              <a:rPr lang="en-US" sz="1200" dirty="0" err="1"/>
              <a:t>Severalnines</a:t>
            </a:r>
            <a:r>
              <a:rPr lang="en-US" sz="1200" dirty="0"/>
              <a:t> Training: MySQL Cluster - Part </a:t>
            </a:r>
            <a:r>
              <a:rPr lang="en-US" sz="1200" dirty="0" smtClean="0"/>
              <a:t>X</a:t>
            </a:r>
          </a:p>
          <a:p>
            <a:pPr>
              <a:buFont typeface="Wingdings" panose="05000000000000000000" pitchFamily="2" charset="2"/>
              <a:buChar char="§"/>
            </a:pPr>
            <a:r>
              <a:rPr lang="en-US" sz="1200" dirty="0"/>
              <a:t>mysql-cluster-technical-whitepaper.pdf</a:t>
            </a:r>
          </a:p>
          <a:p>
            <a:pPr>
              <a:buFont typeface="Wingdings" panose="05000000000000000000" pitchFamily="2" charset="2"/>
              <a:buChar char="§"/>
            </a:pPr>
            <a:endParaRPr lang="en-US" sz="1200" dirty="0"/>
          </a:p>
        </p:txBody>
      </p:sp>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Revision History</a:t>
            </a:r>
            <a:endParaRPr kumimoji="1" lang="ja-JP" altLang="en-US" dirty="0"/>
          </a:p>
        </p:txBody>
      </p:sp>
      <p:graphicFrame>
        <p:nvGraphicFramePr>
          <p:cNvPr id="10" name="Table 9"/>
          <p:cNvGraphicFramePr>
            <a:graphicFrameLocks noGrp="1"/>
          </p:cNvGraphicFramePr>
          <p:nvPr>
            <p:extLst>
              <p:ext uri="{D42A27DB-BD31-4B8C-83A1-F6EECF244321}">
                <p14:modId xmlns:p14="http://schemas.microsoft.com/office/powerpoint/2010/main" val="3853755461"/>
              </p:ext>
            </p:extLst>
          </p:nvPr>
        </p:nvGraphicFramePr>
        <p:xfrm>
          <a:off x="342898" y="1141400"/>
          <a:ext cx="8458204" cy="4079240"/>
        </p:xfrm>
        <a:graphic>
          <a:graphicData uri="http://schemas.openxmlformats.org/drawingml/2006/table">
            <a:tbl>
              <a:tblPr firstRow="1" bandRow="1">
                <a:tableStyleId>{93296810-A885-4BE3-A3E7-6D5BEEA58F35}</a:tableStyleId>
              </a:tblPr>
              <a:tblGrid>
                <a:gridCol w="1095377"/>
                <a:gridCol w="1104900"/>
                <a:gridCol w="1514475"/>
                <a:gridCol w="4743452"/>
              </a:tblGrid>
              <a:tr h="370840">
                <a:tc>
                  <a:txBody>
                    <a:bodyPr/>
                    <a:lstStyle/>
                    <a:p>
                      <a:r>
                        <a:rPr lang="en-US" sz="1200" b="0" dirty="0" smtClean="0">
                          <a:latin typeface="+mj-lt"/>
                          <a:cs typeface="Calibri" panose="020F0502020204030204" pitchFamily="34" charset="0"/>
                        </a:rPr>
                        <a:t>Version</a:t>
                      </a:r>
                      <a:r>
                        <a:rPr lang="en-US" sz="1200" b="0" baseline="0" dirty="0" smtClean="0">
                          <a:latin typeface="+mj-lt"/>
                          <a:cs typeface="Calibri" panose="020F0502020204030204" pitchFamily="34" charset="0"/>
                        </a:rPr>
                        <a:t> No.</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Date</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Author</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Summary</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00.01.00</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2017/09/05</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Draft version</a:t>
                      </a:r>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2926166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600" dirty="0" smtClean="0"/>
              <a:t>Recovery Overview</a:t>
            </a:r>
          </a:p>
          <a:p>
            <a:pPr marL="522900" lvl="1" indent="-342900">
              <a:buAutoNum type="arabicPeriod"/>
            </a:pPr>
            <a:r>
              <a:rPr lang="en-US" altLang="ja-JP" sz="1200" dirty="0" smtClean="0"/>
              <a:t>Node Recovery</a:t>
            </a:r>
          </a:p>
          <a:p>
            <a:pPr marL="702900" lvl="2" indent="-342900">
              <a:buAutoNum type="arabicPeriod"/>
            </a:pPr>
            <a:r>
              <a:rPr lang="en-US" altLang="ja-JP" sz="800" dirty="0" smtClean="0"/>
              <a:t>Single Node Recovery</a:t>
            </a:r>
          </a:p>
          <a:p>
            <a:pPr marL="702900" lvl="2" indent="-342900">
              <a:buAutoNum type="arabicPeriod"/>
            </a:pPr>
            <a:r>
              <a:rPr lang="en-US" altLang="ja-JP" sz="800" dirty="0" smtClean="0"/>
              <a:t>Multiple Node Recovery</a:t>
            </a:r>
          </a:p>
          <a:p>
            <a:pPr marL="522900" lvl="1" indent="-342900">
              <a:buAutoNum type="arabicPeriod"/>
            </a:pPr>
            <a:r>
              <a:rPr lang="en-US" altLang="ja-JP" sz="1200" dirty="0" smtClean="0"/>
              <a:t>System Recovery </a:t>
            </a:r>
            <a:endParaRPr lang="en-US" altLang="ja-JP" sz="1600" dirty="0"/>
          </a:p>
          <a:p>
            <a:pPr marL="342900" indent="-342900">
              <a:buAutoNum type="arabicPeriod"/>
            </a:pPr>
            <a:r>
              <a:rPr lang="en-US" altLang="ja-JP" sz="1600" dirty="0" smtClean="0"/>
              <a:t>Troubleshooting Guide</a:t>
            </a:r>
          </a:p>
          <a:p>
            <a:pPr marL="522900" lvl="1" indent="-342900">
              <a:buAutoNum type="arabicPeriod"/>
            </a:pPr>
            <a:r>
              <a:rPr lang="en-US" altLang="ja-JP" sz="1200" dirty="0" smtClean="0"/>
              <a:t>Localizing the problem</a:t>
            </a:r>
          </a:p>
          <a:p>
            <a:pPr marL="522900" lvl="1" indent="-342900">
              <a:buAutoNum type="arabicPeriod"/>
            </a:pPr>
            <a:r>
              <a:rPr lang="en-US" altLang="ja-JP" sz="1200" dirty="0" smtClean="0"/>
              <a:t>Error Logs</a:t>
            </a:r>
          </a:p>
          <a:p>
            <a:pPr marL="522900" lvl="1" indent="-342900">
              <a:buAutoNum type="arabicPeriod"/>
            </a:pPr>
            <a:r>
              <a:rPr lang="en-US" altLang="ja-JP" sz="1200" dirty="0" smtClean="0"/>
              <a:t>Example</a:t>
            </a:r>
          </a:p>
          <a:p>
            <a:pPr marL="342900" indent="-342900">
              <a:buAutoNum type="arabicPeriod"/>
            </a:pPr>
            <a:r>
              <a:rPr lang="en-US" altLang="ja-JP" sz="1600" dirty="0" smtClean="0"/>
              <a:t>Recovery and Escalation Procedures</a:t>
            </a:r>
          </a:p>
          <a:p>
            <a:pPr marL="522900" lvl="1" indent="-342900">
              <a:buAutoNum type="arabicPeriod"/>
            </a:pPr>
            <a:r>
              <a:rPr lang="en-US" altLang="ja-JP" sz="1200" dirty="0" smtClean="0"/>
              <a:t>Escalation steps to recover failed data nodes</a:t>
            </a:r>
          </a:p>
          <a:p>
            <a:pPr marL="702900" lvl="2" indent="-342900">
              <a:buAutoNum type="arabicPeriod"/>
            </a:pPr>
            <a:r>
              <a:rPr lang="en-US" altLang="ja-JP" sz="800" dirty="0" smtClean="0"/>
              <a:t>Optimized Node Recovery</a:t>
            </a:r>
          </a:p>
          <a:p>
            <a:pPr marL="702900" lvl="2" indent="-342900">
              <a:buAutoNum type="arabicPeriod"/>
            </a:pPr>
            <a:r>
              <a:rPr lang="en-US" altLang="ja-JP" sz="800" dirty="0" smtClean="0"/>
              <a:t>Initial Node Recovery</a:t>
            </a:r>
          </a:p>
          <a:p>
            <a:pPr marL="522900" lvl="1" indent="-342900">
              <a:buAutoNum type="arabicPeriod"/>
            </a:pPr>
            <a:r>
              <a:rPr lang="en-US" altLang="ja-JP" sz="1200" dirty="0" smtClean="0"/>
              <a:t>Recovery</a:t>
            </a:r>
          </a:p>
          <a:p>
            <a:pPr marL="702900" lvl="2" indent="-342900">
              <a:buAutoNum type="arabicPeriod"/>
            </a:pPr>
            <a:r>
              <a:rPr lang="en-US" altLang="ja-JP" sz="800" dirty="0" smtClean="0"/>
              <a:t>System Restart</a:t>
            </a:r>
          </a:p>
          <a:p>
            <a:pPr marL="702900" lvl="2" indent="-342900">
              <a:buAutoNum type="arabicPeriod"/>
            </a:pPr>
            <a:r>
              <a:rPr lang="en-US" altLang="ja-JP" sz="800" dirty="0" smtClean="0"/>
              <a:t>Initial System Restart + Restore Backup</a:t>
            </a:r>
          </a:p>
          <a:p>
            <a:pPr marL="522900" lvl="1" indent="-342900">
              <a:buAutoNum type="arabicPeriod"/>
            </a:pPr>
            <a:endParaRPr lang="en-US" altLang="ja-JP" sz="1200" dirty="0" smtClean="0"/>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Node Recovery Overview</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smtClean="0"/>
              <a:t>Single Node Recovery</a:t>
            </a:r>
          </a:p>
          <a:p>
            <a:pPr lvl="1"/>
            <a:r>
              <a:rPr lang="en-US" sz="1200" dirty="0" smtClean="0"/>
              <a:t>If one storage node fails, that node gets restarted by asking a backup node for the partitioned data it should store. The backup node sends this information partition-by-partition to the restarting node.</a:t>
            </a:r>
          </a:p>
          <a:p>
            <a:pPr lvl="1"/>
            <a:endParaRPr lang="en-US" sz="1200" dirty="0"/>
          </a:p>
          <a:p>
            <a:pPr lvl="1"/>
            <a:r>
              <a:rPr lang="en-US" sz="1200" dirty="0"/>
              <a:t>The restarting node is ready to start serving transactions immediately when it restarts. If a transaction wants to read data from a partition, then it is already automatically directed to the primary node for that partition, i.e. the node mainly responsible for the partition. Since this node is restarting it is not primary and need not concern </a:t>
            </a:r>
            <a:r>
              <a:rPr lang="en-US" sz="1200" dirty="0" smtClean="0"/>
              <a:t>itself </a:t>
            </a:r>
            <a:r>
              <a:rPr lang="en-US" sz="1200" dirty="0"/>
              <a:t>with this request.</a:t>
            </a:r>
          </a:p>
          <a:p>
            <a:pPr lvl="1"/>
            <a:endParaRPr lang="en-US" sz="1200" dirty="0"/>
          </a:p>
          <a:p>
            <a:pPr lvl="1"/>
            <a:r>
              <a:rPr lang="en-US" sz="1200" dirty="0"/>
              <a:t>If a transaction wants to update a partition not already copied to the restarting node, then this is being done in the standard way. That is, firstly the primary partition is updated and then the backup partition.</a:t>
            </a:r>
          </a:p>
          <a:p>
            <a:pPr lvl="1"/>
            <a:endParaRPr lang="en-US" sz="1200" dirty="0"/>
          </a:p>
          <a:p>
            <a:pPr lvl="1"/>
            <a:r>
              <a:rPr lang="en-US" sz="1200" dirty="0"/>
              <a:t>If the transaction wants to update a partition not already transferred to the starting node, then this gets updated in the primary node only, since the partition will be transferred to the restarting node later anyway. Since information is only required to be </a:t>
            </a:r>
            <a:r>
              <a:rPr lang="en-US" sz="1200" dirty="0" smtClean="0"/>
              <a:t>updated </a:t>
            </a:r>
            <a:r>
              <a:rPr lang="en-US" sz="1200" dirty="0"/>
              <a:t>in one place, this may actually make the database faster compared to when the node has recovered and is up and running </a:t>
            </a:r>
            <a:r>
              <a:rPr lang="en-US" sz="1200" dirty="0" smtClean="0"/>
              <a:t>again</a:t>
            </a:r>
          </a:p>
          <a:p>
            <a:pPr lvl="1"/>
            <a:endParaRPr lang="en-US" sz="1200" dirty="0"/>
          </a:p>
          <a:p>
            <a:r>
              <a:rPr lang="en-US" sz="1600" dirty="0" smtClean="0"/>
              <a:t>Multiple Node Recovery</a:t>
            </a:r>
          </a:p>
          <a:p>
            <a:pPr lvl="1"/>
            <a:r>
              <a:rPr lang="en-US" sz="1200" dirty="0"/>
              <a:t>If multiple nodes need to be recovered, then the order determined by the failure determination protocol is used to determine the order in which they should be recovered. The master node then instructs one node at a time to do a node recovery in the same way as for single node recovery.</a:t>
            </a:r>
          </a:p>
          <a:p>
            <a:pPr lvl="1"/>
            <a:endParaRPr lang="en-US" sz="1200" dirty="0"/>
          </a:p>
        </p:txBody>
      </p:sp>
    </p:spTree>
    <p:extLst>
      <p:ext uri="{BB962C8B-B14F-4D97-AF65-F5344CB8AC3E}">
        <p14:creationId xmlns:p14="http://schemas.microsoft.com/office/powerpoint/2010/main" val="452785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System Recovery Overview</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a:t>System recovery is the process of recovering the whole system after a system failure</a:t>
            </a:r>
            <a:r>
              <a:rPr lang="en-US" sz="1600" dirty="0" smtClean="0"/>
              <a:t>.</a:t>
            </a:r>
          </a:p>
          <a:p>
            <a:endParaRPr lang="en-US" sz="1600" dirty="0"/>
          </a:p>
          <a:p>
            <a:pPr lvl="1"/>
            <a:r>
              <a:rPr lang="en-US" sz="1200" dirty="0" smtClean="0"/>
              <a:t>Logging</a:t>
            </a:r>
          </a:p>
          <a:p>
            <a:pPr lvl="2"/>
            <a:r>
              <a:rPr lang="en-US" sz="1000" dirty="0" smtClean="0"/>
              <a:t>During </a:t>
            </a:r>
            <a:r>
              <a:rPr lang="en-US" sz="1000" dirty="0"/>
              <a:t>normal operation a log is written to disk storing all </a:t>
            </a:r>
            <a:r>
              <a:rPr lang="en-US" sz="1000" dirty="0" smtClean="0"/>
              <a:t>database </a:t>
            </a:r>
            <a:r>
              <a:rPr lang="en-US" sz="1000" dirty="0"/>
              <a:t>operations (inserts, deletes, updates, etc.). The log is stored on the file system for each storage node and is only used in case of system failures, i.e. if all storage nodes fail at the same time. Since the log contains all database operations, it is used </a:t>
            </a:r>
            <a:r>
              <a:rPr lang="en-US" sz="1000" dirty="0" smtClean="0"/>
              <a:t>to replay </a:t>
            </a:r>
            <a:r>
              <a:rPr lang="en-US" sz="1000" dirty="0"/>
              <a:t>history to get the database up-to-date during a system recovery</a:t>
            </a:r>
            <a:r>
              <a:rPr lang="en-US" sz="1000" dirty="0" smtClean="0"/>
              <a:t>. </a:t>
            </a:r>
          </a:p>
          <a:p>
            <a:pPr lvl="2"/>
            <a:endParaRPr lang="en-US" sz="1200" dirty="0"/>
          </a:p>
          <a:p>
            <a:pPr lvl="1"/>
            <a:r>
              <a:rPr lang="en-US" sz="1200" dirty="0"/>
              <a:t>Local </a:t>
            </a:r>
            <a:r>
              <a:rPr lang="en-US" sz="1200" dirty="0" smtClean="0"/>
              <a:t>Checkpoints</a:t>
            </a:r>
          </a:p>
          <a:p>
            <a:pPr lvl="2"/>
            <a:r>
              <a:rPr lang="en-US" sz="1000" dirty="0" smtClean="0"/>
              <a:t>Since </a:t>
            </a:r>
            <a:r>
              <a:rPr lang="en-US" sz="1000" dirty="0"/>
              <a:t>the log quickly grows with the number of operations, a local checkpoint protocol is used to remove the tail of the log. The local checkpoint algorithm creates a transaction consistent snapshot of all node data to disk. Applying the log after loading this snapshot gets the database up-to-date</a:t>
            </a:r>
            <a:r>
              <a:rPr lang="en-US" sz="1000" dirty="0" smtClean="0"/>
              <a:t>.</a:t>
            </a:r>
          </a:p>
          <a:p>
            <a:pPr lvl="2"/>
            <a:endParaRPr lang="en-US" sz="1000" dirty="0"/>
          </a:p>
          <a:p>
            <a:pPr lvl="1"/>
            <a:r>
              <a:rPr lang="en-US" sz="1200" dirty="0" smtClean="0"/>
              <a:t>Global </a:t>
            </a:r>
            <a:r>
              <a:rPr lang="en-US" sz="1200" dirty="0"/>
              <a:t>Checkpoints	</a:t>
            </a:r>
            <a:endParaRPr lang="en-US" sz="1200" dirty="0" smtClean="0"/>
          </a:p>
          <a:p>
            <a:pPr lvl="2"/>
            <a:r>
              <a:rPr lang="en-US" sz="1000" dirty="0" smtClean="0"/>
              <a:t>Since </a:t>
            </a:r>
            <a:r>
              <a:rPr lang="en-US" sz="1000" dirty="0"/>
              <a:t>MySQL Cluster is a main-memory database, transactions are first committed to main memory. As long as there are still live nodes in all node groups, the replication makes the data secure. To recover from system failures (when all nodes fail), MySQL Cluster flushes the log to disk during a global checkpoint, sometimes called a group commit. After the global checkpoint, all transactions are also committed to disk</a:t>
            </a:r>
            <a:r>
              <a:rPr lang="en-US" sz="1000" dirty="0" smtClean="0"/>
              <a:t>.</a:t>
            </a:r>
          </a:p>
          <a:p>
            <a:pPr lvl="2"/>
            <a:endParaRPr lang="en-US" sz="1000" dirty="0" smtClean="0"/>
          </a:p>
          <a:p>
            <a:pPr lvl="2"/>
            <a:r>
              <a:rPr lang="en-US" sz="1000" dirty="0" smtClean="0"/>
              <a:t>To </a:t>
            </a:r>
            <a:r>
              <a:rPr lang="en-US" sz="1000" dirty="0"/>
              <a:t>control the commit state of a transaction, MySQL Cluster assigns a global checkpoint identity to each committed transaction. The global checkpoint </a:t>
            </a:r>
            <a:r>
              <a:rPr lang="en-US" sz="1000" dirty="0" smtClean="0"/>
              <a:t>identity </a:t>
            </a:r>
            <a:r>
              <a:rPr lang="en-US" sz="1000" dirty="0"/>
              <a:t>specifies which global checkpoint the transaction belongs to and can be used to verify that the transaction has been committed to disk. If, for instance, global checkpoint 15 is finished, then the result of all transactions with GCI less than or equal to 15 have been saved to disk.</a:t>
            </a:r>
            <a:endParaRPr lang="en-US" sz="1000" dirty="0" smtClean="0"/>
          </a:p>
          <a:p>
            <a:endParaRPr lang="en-US" sz="1600" dirty="0"/>
          </a:p>
          <a:p>
            <a:endParaRPr lang="en-US" sz="1600" dirty="0"/>
          </a:p>
        </p:txBody>
      </p:sp>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
        <p:nvSpPr>
          <p:cNvPr id="3" name="Content Placeholder 2"/>
          <p:cNvSpPr>
            <a:spLocks noGrp="1"/>
          </p:cNvSpPr>
          <p:nvPr>
            <p:ph sz="quarter" idx="10"/>
          </p:nvPr>
        </p:nvSpPr>
        <p:spPr/>
        <p:txBody>
          <a:bodyPr>
            <a:normAutofit/>
          </a:bodyPr>
          <a:lstStyle/>
          <a:p>
            <a:pPr marL="342900" indent="-342900">
              <a:buFont typeface="+mj-lt"/>
              <a:buAutoNum type="arabicPeriod"/>
            </a:pPr>
            <a:r>
              <a:rPr lang="en-US" sz="1600" dirty="0" smtClean="0"/>
              <a:t>Localizing the problem</a:t>
            </a:r>
          </a:p>
          <a:p>
            <a:pPr marL="522900" lvl="1" indent="-342900">
              <a:buFont typeface="+mj-lt"/>
              <a:buAutoNum type="romanLcPeriod"/>
            </a:pPr>
            <a:r>
              <a:rPr lang="en-US" sz="1200" dirty="0" smtClean="0"/>
              <a:t>Look in the cluster log on the management node</a:t>
            </a:r>
          </a:p>
          <a:p>
            <a:pPr marL="522900" lvl="1" indent="-342900">
              <a:buFont typeface="+mj-lt"/>
              <a:buAutoNum type="romanLcPeriod"/>
            </a:pPr>
            <a:r>
              <a:rPr lang="en-US" sz="1200" dirty="0" smtClean="0"/>
              <a:t>Check what node/nodes crashes and in what order</a:t>
            </a:r>
          </a:p>
          <a:p>
            <a:pPr marL="522900" lvl="1" indent="-342900">
              <a:buFont typeface="+mj-lt"/>
              <a:buAutoNum type="romanLcPeriod"/>
            </a:pPr>
            <a:r>
              <a:rPr lang="en-US" sz="1200" dirty="0" smtClean="0"/>
              <a:t>Go to those node/nodes</a:t>
            </a:r>
          </a:p>
          <a:p>
            <a:pPr marL="629625" lvl="2" indent="-342900">
              <a:buFont typeface="+mj-lt"/>
              <a:buAutoNum type="alphaLcPeriod"/>
            </a:pPr>
            <a:r>
              <a:rPr lang="en-US" sz="1000" dirty="0" smtClean="0"/>
              <a:t>View error log file for each node</a:t>
            </a:r>
          </a:p>
          <a:p>
            <a:pPr marL="629625" lvl="2" indent="-342900">
              <a:buFont typeface="+mj-lt"/>
              <a:buAutoNum type="alphaLcPeriod"/>
            </a:pPr>
            <a:r>
              <a:rPr lang="en-US" sz="1000" dirty="0" smtClean="0"/>
              <a:t>Look at the recommended restart action</a:t>
            </a:r>
          </a:p>
          <a:p>
            <a:pPr marL="738900" lvl="3" indent="-342900">
              <a:buFont typeface="Wingdings" panose="05000000000000000000" pitchFamily="2" charset="2"/>
              <a:buChar char="Ø"/>
            </a:pPr>
            <a:r>
              <a:rPr lang="en-US" sz="800" dirty="0" smtClean="0"/>
              <a:t>Initial node recovery</a:t>
            </a:r>
          </a:p>
          <a:p>
            <a:pPr marL="738900" lvl="3" indent="-342900">
              <a:buFont typeface="Wingdings" panose="05000000000000000000" pitchFamily="2" charset="2"/>
              <a:buChar char="Ø"/>
            </a:pPr>
            <a:r>
              <a:rPr lang="en-US" sz="800" dirty="0" smtClean="0"/>
              <a:t>Node recovery</a:t>
            </a:r>
          </a:p>
          <a:p>
            <a:pPr marL="286725" lvl="2" indent="0">
              <a:buNone/>
            </a:pPr>
            <a:r>
              <a:rPr lang="en-US" sz="800" dirty="0" smtClean="0"/>
              <a:t>NOTE: Error could be permanent, like Filesystem is full or directory does not exist.</a:t>
            </a:r>
          </a:p>
          <a:p>
            <a:pPr marL="396000" lvl="3" indent="0">
              <a:buNone/>
            </a:pPr>
            <a:endParaRPr lang="en-US" sz="1000" dirty="0"/>
          </a:p>
          <a:p>
            <a:pPr marL="228600" indent="-228600">
              <a:buFont typeface="+mj-lt"/>
              <a:buAutoNum type="arabicPeriod"/>
            </a:pPr>
            <a:r>
              <a:rPr lang="en-US" sz="1600" dirty="0" smtClean="0"/>
              <a:t>Error Logs</a:t>
            </a:r>
          </a:p>
          <a:p>
            <a:pPr marL="465750" lvl="1" indent="-285750">
              <a:buFont typeface="+mj-lt"/>
              <a:buAutoNum type="romanLcPeriod"/>
            </a:pPr>
            <a:r>
              <a:rPr lang="en-US" sz="1200" dirty="0" smtClean="0"/>
              <a:t>Error Log</a:t>
            </a:r>
          </a:p>
          <a:p>
            <a:pPr marL="572475" lvl="2" indent="-285750"/>
            <a:r>
              <a:rPr lang="en-US" sz="1000" dirty="0" smtClean="0"/>
              <a:t>Filename: ndb_</a:t>
            </a:r>
            <a:r>
              <a:rPr lang="en-US" sz="1000" i="1" dirty="0" smtClean="0"/>
              <a:t>node_id</a:t>
            </a:r>
            <a:r>
              <a:rPr lang="en-US" sz="1000" dirty="0" smtClean="0"/>
              <a:t>_error.log</a:t>
            </a:r>
          </a:p>
          <a:p>
            <a:pPr marL="572475" lvl="2" indent="-285750"/>
            <a:r>
              <a:rPr lang="en-US" sz="1000" dirty="0" smtClean="0"/>
              <a:t>Contains records of all crashes which the referenced </a:t>
            </a:r>
            <a:r>
              <a:rPr lang="en-US" sz="1000" i="1" dirty="0" err="1" smtClean="0"/>
              <a:t>ndbd</a:t>
            </a:r>
            <a:r>
              <a:rPr lang="en-US" sz="1000" dirty="0" smtClean="0"/>
              <a:t> process has encountered.</a:t>
            </a:r>
          </a:p>
          <a:p>
            <a:pPr marL="572475" lvl="2" indent="-285750"/>
            <a:r>
              <a:rPr lang="en-US" sz="1000" dirty="0" smtClean="0"/>
              <a:t>Each record in this file contains a brief error string and a reference to a trace file for this crash.</a:t>
            </a:r>
          </a:p>
          <a:p>
            <a:pPr marL="465750" lvl="1" indent="-285750">
              <a:buFont typeface="+mj-lt"/>
              <a:buAutoNum type="romanLcPeriod"/>
            </a:pPr>
            <a:r>
              <a:rPr lang="en-US" sz="1200" dirty="0" smtClean="0"/>
              <a:t>Debug Logs</a:t>
            </a:r>
          </a:p>
          <a:p>
            <a:pPr marL="572475" lvl="2" indent="-285750"/>
            <a:r>
              <a:rPr lang="en-US" sz="1000" dirty="0" smtClean="0"/>
              <a:t>Filename: ndb_</a:t>
            </a:r>
            <a:r>
              <a:rPr lang="en-US" sz="1000" i="1" dirty="0" smtClean="0"/>
              <a:t>node_id_</a:t>
            </a:r>
            <a:r>
              <a:rPr lang="en-US" sz="1000" dirty="0" smtClean="0"/>
              <a:t>out.log</a:t>
            </a:r>
          </a:p>
          <a:p>
            <a:pPr marL="572475" lvl="2" indent="-285750"/>
            <a:r>
              <a:rPr lang="en-US" sz="1000" dirty="0" smtClean="0"/>
              <a:t>Contains debug messages and node information like node is being shutdown, etc.</a:t>
            </a:r>
          </a:p>
          <a:p>
            <a:pPr marL="572475" lvl="2" indent="-285750"/>
            <a:r>
              <a:rPr lang="en-US" sz="1000" dirty="0" smtClean="0"/>
              <a:t>Is a file containing any data output by the </a:t>
            </a:r>
            <a:r>
              <a:rPr lang="en-US" sz="1000" i="1" dirty="0" err="1" smtClean="0"/>
              <a:t>ndbd</a:t>
            </a:r>
            <a:r>
              <a:rPr lang="en-US" sz="1000" dirty="0" smtClean="0"/>
              <a:t> process. This file is created only if </a:t>
            </a:r>
            <a:r>
              <a:rPr lang="en-US" sz="1000" i="1" dirty="0" err="1" smtClean="0"/>
              <a:t>ndbd</a:t>
            </a:r>
            <a:r>
              <a:rPr lang="en-US" sz="1000" dirty="0" smtClean="0"/>
              <a:t> is started as a daemon, which is the default behavior.</a:t>
            </a:r>
          </a:p>
          <a:p>
            <a:pPr marL="465750" lvl="1" indent="-285750">
              <a:buFont typeface="+mj-lt"/>
              <a:buAutoNum type="romanLcPeriod"/>
            </a:pPr>
            <a:r>
              <a:rPr lang="en-US" sz="1200" dirty="0" smtClean="0"/>
              <a:t>Trace Logs</a:t>
            </a:r>
          </a:p>
          <a:p>
            <a:pPr marL="572475" lvl="2" indent="-285750"/>
            <a:r>
              <a:rPr lang="en-US" sz="1000" dirty="0" smtClean="0"/>
              <a:t>Filename: </a:t>
            </a:r>
            <a:r>
              <a:rPr lang="en-US" sz="1000" dirty="0" err="1" smtClean="0"/>
              <a:t>ndb_</a:t>
            </a:r>
            <a:r>
              <a:rPr lang="en-US" sz="1000" i="1" dirty="0" err="1" smtClean="0"/>
              <a:t>node_id_</a:t>
            </a:r>
            <a:r>
              <a:rPr lang="en-US" sz="1000" dirty="0" err="1" smtClean="0"/>
              <a:t>trace.log.n</a:t>
            </a:r>
            <a:endParaRPr lang="en-US" sz="1000" dirty="0" smtClean="0"/>
          </a:p>
          <a:p>
            <a:pPr marL="572475" lvl="2" indent="-285750"/>
            <a:r>
              <a:rPr lang="en-US" sz="1000" dirty="0" smtClean="0"/>
              <a:t>Contains the last execution steps before the date node stopped/crashed.</a:t>
            </a:r>
          </a:p>
          <a:p>
            <a:pPr marL="572475" lvl="2" indent="-285750"/>
            <a:r>
              <a:rPr lang="en-US" sz="1000" dirty="0" smtClean="0"/>
              <a:t>Is a trace file describing exactly what happened just before the error occurred. This information is useful for analysis by the NDB Cluster development team.</a:t>
            </a:r>
          </a:p>
          <a:p>
            <a:pPr marL="572475" lvl="2" indent="-285750"/>
            <a:endParaRPr lang="en-US" sz="800" dirty="0"/>
          </a:p>
          <a:p>
            <a:pPr marL="572475" lvl="2" indent="-285750">
              <a:buFont typeface="+mj-lt"/>
              <a:buAutoNum type="romanLcPeriod"/>
            </a:pPr>
            <a:endParaRPr lang="en-US" sz="800" dirty="0" smtClean="0"/>
          </a:p>
        </p:txBody>
      </p:sp>
    </p:spTree>
    <p:extLst>
      <p:ext uri="{BB962C8B-B14F-4D97-AF65-F5344CB8AC3E}">
        <p14:creationId xmlns:p14="http://schemas.microsoft.com/office/powerpoint/2010/main" val="146768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
        <p:nvSpPr>
          <p:cNvPr id="3" name="Content Placeholder 2"/>
          <p:cNvSpPr>
            <a:spLocks noGrp="1"/>
          </p:cNvSpPr>
          <p:nvPr>
            <p:ph sz="quarter" idx="10"/>
          </p:nvPr>
        </p:nvSpPr>
        <p:spPr/>
        <p:txBody>
          <a:bodyPr/>
          <a:lstStyle/>
          <a:p>
            <a:pPr marL="346075" lvl="1" indent="-346075">
              <a:buFont typeface="+mj-lt"/>
              <a:buAutoNum type="arabicPeriod" startAt="3"/>
            </a:pPr>
            <a:r>
              <a:rPr lang="en-US" dirty="0" smtClean="0"/>
              <a:t>Example</a:t>
            </a:r>
          </a:p>
          <a:p>
            <a:pPr marL="506775" lvl="2" indent="-400050">
              <a:buFont typeface="+mj-lt"/>
              <a:buAutoNum type="romanLcPeriod"/>
            </a:pPr>
            <a:r>
              <a:rPr lang="en-US" sz="1200" dirty="0" smtClean="0"/>
              <a:t>Ongoing system restart</a:t>
            </a:r>
          </a:p>
          <a:p>
            <a:pPr marL="616050" lvl="3" indent="-400050">
              <a:buFont typeface="Wingdings" panose="05000000000000000000" pitchFamily="2" charset="2"/>
              <a:buChar char="§"/>
            </a:pPr>
            <a:r>
              <a:rPr lang="en-US" sz="1000" dirty="0" smtClean="0"/>
              <a:t>Node 3 crashed</a:t>
            </a:r>
          </a:p>
          <a:p>
            <a:pPr marL="775063" lvl="4" indent="-400050">
              <a:buFont typeface="Wingdings" panose="05000000000000000000" pitchFamily="2" charset="2"/>
              <a:buChar char="Ø"/>
            </a:pPr>
            <a:r>
              <a:rPr lang="en-US" sz="1000" b="0" dirty="0" smtClean="0"/>
              <a:t>“Forced node shutdown completed. Occurred during </a:t>
            </a:r>
            <a:r>
              <a:rPr lang="en-US" sz="1000" b="0" dirty="0" err="1" smtClean="0"/>
              <a:t>startphase</a:t>
            </a:r>
            <a:r>
              <a:rPr lang="en-US" sz="1000" b="0" dirty="0" smtClean="0"/>
              <a:t> 4…”</a:t>
            </a:r>
          </a:p>
          <a:p>
            <a:pPr marL="616050" lvl="3" indent="-400050">
              <a:buFont typeface="Wingdings" panose="05000000000000000000" pitchFamily="2" charset="2"/>
              <a:buChar char="§"/>
            </a:pPr>
            <a:r>
              <a:rPr lang="en-US" sz="1000" dirty="0" smtClean="0"/>
              <a:t>Node 4</a:t>
            </a:r>
          </a:p>
          <a:p>
            <a:pPr marL="775063" lvl="4" indent="-400050">
              <a:buFont typeface="Wingdings" panose="05000000000000000000" pitchFamily="2" charset="2"/>
              <a:buChar char="Ø"/>
            </a:pPr>
            <a:r>
              <a:rPr lang="en-US" sz="1000" b="0" dirty="0" smtClean="0"/>
              <a:t>“Forced node shutdown completed. Occurred during </a:t>
            </a:r>
            <a:r>
              <a:rPr lang="en-US" sz="1000" b="0" dirty="0" err="1" smtClean="0"/>
              <a:t>startphase</a:t>
            </a:r>
            <a:r>
              <a:rPr lang="en-US" sz="1000" b="0" dirty="0" smtClean="0"/>
              <a:t> 4…Another node failed during system restart…”</a:t>
            </a:r>
          </a:p>
          <a:p>
            <a:pPr marL="506775" lvl="2" indent="-400050">
              <a:buFont typeface="+mj-lt"/>
              <a:buAutoNum type="romanLcPeriod"/>
            </a:pPr>
            <a:r>
              <a:rPr lang="en-US" sz="1200" dirty="0" smtClean="0"/>
              <a:t>Check the error logs of the data nodes that crashed</a:t>
            </a:r>
            <a:endParaRPr lang="en-US" sz="1200" b="0" dirty="0" smtClean="0"/>
          </a:p>
          <a:p>
            <a:pPr marL="562075" lvl="3" indent="-346075">
              <a:buFont typeface="Wingdings" panose="05000000000000000000" pitchFamily="2" charset="2"/>
              <a:buChar char="§"/>
            </a:pPr>
            <a:r>
              <a:rPr lang="en-US" dirty="0" smtClean="0"/>
              <a:t>Ndb_3_error.log</a:t>
            </a:r>
          </a:p>
          <a:p>
            <a:pPr marL="562075" lvl="3" indent="-346075">
              <a:buFont typeface="Wingdings" panose="05000000000000000000" pitchFamily="2" charset="2"/>
              <a:buChar char="§"/>
            </a:pPr>
            <a:r>
              <a:rPr lang="en-US" dirty="0" smtClean="0"/>
              <a:t>Ndb_4_error.log</a:t>
            </a:r>
          </a:p>
          <a:p>
            <a:pPr marL="562075" lvl="3" indent="-346075">
              <a:buFont typeface="Wingdings" panose="05000000000000000000" pitchFamily="2" charset="2"/>
              <a:buChar char="q"/>
            </a:pPr>
            <a:r>
              <a:rPr lang="en-US" dirty="0" smtClean="0"/>
              <a:t>In the error log, check the “Message” and “error data” value.</a:t>
            </a:r>
          </a:p>
          <a:p>
            <a:pPr marL="743925" lvl="2" indent="-457200">
              <a:buFont typeface="+mj-lt"/>
              <a:buAutoNum type="romanLcPeriod"/>
            </a:pPr>
            <a:endParaRPr lang="en-US" dirty="0"/>
          </a:p>
        </p:txBody>
      </p:sp>
    </p:spTree>
    <p:extLst>
      <p:ext uri="{BB962C8B-B14F-4D97-AF65-F5344CB8AC3E}">
        <p14:creationId xmlns:p14="http://schemas.microsoft.com/office/powerpoint/2010/main" val="1844728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1190</Words>
  <Application>Microsoft Office PowerPoint</Application>
  <PresentationFormat>On-screen Show (4:3)</PresentationFormat>
  <Paragraphs>138</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NEC_standard_4_3_en</vt:lpstr>
      <vt:lpstr>MySQL Cluster</vt:lpstr>
      <vt:lpstr>PowerPoint Presentation</vt:lpstr>
      <vt:lpstr>Revision History</vt:lpstr>
      <vt:lpstr>Table of Contents</vt:lpstr>
      <vt:lpstr>MySQL Cluster Investigation</vt:lpstr>
      <vt:lpstr>Node Recovery Overview</vt:lpstr>
      <vt:lpstr>System Recovery Overview</vt:lpstr>
      <vt:lpstr>Troubleshooting</vt:lpstr>
      <vt:lpstr>Troubleshooting</vt:lpstr>
      <vt:lpstr>Recovery and Escalation Procedures</vt:lpstr>
      <vt:lpstr>Recovery and Escalation Procedures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2017-09-15T06:04:51Z</dcterms:modified>
</cp:coreProperties>
</file>