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1"/>
  </p:notesMasterIdLst>
  <p:handoutMasterIdLst>
    <p:handoutMasterId r:id="rId22"/>
  </p:handoutMasterIdLst>
  <p:sldIdLst>
    <p:sldId id="262" r:id="rId2"/>
    <p:sldId id="268" r:id="rId3"/>
    <p:sldId id="272" r:id="rId4"/>
    <p:sldId id="263" r:id="rId5"/>
    <p:sldId id="264" r:id="rId6"/>
    <p:sldId id="269" r:id="rId7"/>
    <p:sldId id="270" r:id="rId8"/>
    <p:sldId id="273" r:id="rId9"/>
    <p:sldId id="271" r:id="rId10"/>
    <p:sldId id="276" r:id="rId11"/>
    <p:sldId id="277" r:id="rId12"/>
    <p:sldId id="278" r:id="rId13"/>
    <p:sldId id="279" r:id="rId14"/>
    <p:sldId id="280" r:id="rId15"/>
    <p:sldId id="281" r:id="rId16"/>
    <p:sldId id="282" r:id="rId17"/>
    <p:sldId id="275" r:id="rId18"/>
    <p:sldId id="274" r:id="rId19"/>
    <p:sldId id="266" r:id="rId2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72"/>
            <p14:sldId id="263"/>
          </p14:sldIdLst>
        </p14:section>
        <p14:section name="Body" id="{18FAE958-DF6E-4AAC-835E-E68BDECA82A9}">
          <p14:sldIdLst>
            <p14:sldId id="264"/>
            <p14:sldId id="269"/>
            <p14:sldId id="270"/>
            <p14:sldId id="273"/>
            <p14:sldId id="271"/>
            <p14:sldId id="276"/>
            <p14:sldId id="277"/>
            <p14:sldId id="278"/>
            <p14:sldId id="279"/>
            <p14:sldId id="280"/>
            <p14:sldId id="281"/>
            <p14:sldId id="282"/>
            <p14:sldId id="275"/>
            <p14:sldId id="274"/>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88" d="100"/>
          <a:sy n="88" d="100"/>
        </p:scale>
        <p:origin x="-546"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dev.mysql.com/doc/refman/5.7/en/mysql-cluster-online-add-node-example.html"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www.tokiwinter.com/mysql-cluster-adding-new-data-nodes-online/" TargetMode="External"/><Relationship Id="rId2" Type="http://schemas.openxmlformats.org/officeDocument/2006/relationships/hyperlink" Target="https://dev.mysql.com/doc/mysql-cluster-excerpt/5.7/en/mysql-cluster-online-add-node.html"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1600" dirty="0" smtClean="0"/>
              <a:t>Example</a:t>
            </a:r>
          </a:p>
          <a:p>
            <a:pPr lvl="1"/>
            <a:r>
              <a:rPr lang="en-US" sz="1000" dirty="0"/>
              <a:t>Edit the cluster configuration config.ini </a:t>
            </a:r>
            <a:r>
              <a:rPr lang="en-US" sz="1000" dirty="0" smtClean="0"/>
              <a:t>file</a:t>
            </a:r>
          </a:p>
          <a:p>
            <a:pPr lvl="1"/>
            <a:endParaRPr lang="en-US" sz="1000" dirty="0"/>
          </a:p>
        </p:txBody>
      </p:sp>
      <p:sp>
        <p:nvSpPr>
          <p:cNvPr id="4" name="Rectangle 3"/>
          <p:cNvSpPr/>
          <p:nvPr/>
        </p:nvSpPr>
        <p:spPr bwMode="auto">
          <a:xfrm>
            <a:off x="511629" y="1447800"/>
            <a:ext cx="8153400" cy="4833257"/>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"A":</a:t>
            </a: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=192.168.50.55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=11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=50501</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"B":</a:t>
            </a: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=192.168.50.56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=12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=50502</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"C</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&lt;&lt;&lt; Add NEW NODE</a:t>
            </a:r>
            <a:r>
              <a:rPr lang="en-US" sz="1000" dirty="0" smtClean="0">
                <a:latin typeface="Courier New" panose="02070309020205020404" pitchFamily="49" charset="0"/>
                <a:ea typeface="+mj-ea"/>
                <a:cs typeface="Courier New" panose="02070309020205020404" pitchFamily="49" charset="0"/>
              </a:rPr>
              <a:t>    </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=192.168.50.59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=13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=50503</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Options for data node "D</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Add NEW NODE</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r>
              <a:rPr lang="en-US" sz="1000" dirty="0" err="1">
                <a:latin typeface="Courier New" panose="02070309020205020404" pitchFamily="49" charset="0"/>
                <a:ea typeface="+mj-ea"/>
                <a:cs typeface="Courier New" panose="02070309020205020404" pitchFamily="49" charset="0"/>
              </a:rPr>
              <a:t>HostName</a:t>
            </a:r>
            <a:r>
              <a:rPr lang="en-US" sz="1000" dirty="0">
                <a:latin typeface="Courier New" panose="02070309020205020404" pitchFamily="49" charset="0"/>
                <a:ea typeface="+mj-ea"/>
                <a:cs typeface="Courier New" panose="02070309020205020404" pitchFamily="49" charset="0"/>
              </a:rPr>
              <a:t>=192.168.50.60                # Hostname or IP address</a:t>
            </a:r>
          </a:p>
          <a:p>
            <a:r>
              <a:rPr lang="en-US" sz="1000" dirty="0" err="1">
                <a:latin typeface="Courier New" panose="02070309020205020404" pitchFamily="49" charset="0"/>
                <a:ea typeface="+mj-ea"/>
                <a:cs typeface="Courier New" panose="02070309020205020404" pitchFamily="49" charset="0"/>
              </a:rPr>
              <a:t>NodeId</a:t>
            </a:r>
            <a:r>
              <a:rPr lang="en-US" sz="1000" dirty="0">
                <a:latin typeface="Courier New" panose="02070309020205020404" pitchFamily="49" charset="0"/>
                <a:ea typeface="+mj-ea"/>
                <a:cs typeface="Courier New" panose="02070309020205020404" pitchFamily="49" charset="0"/>
              </a:rPr>
              <a:t>=14                              # Node ID for this data node</a:t>
            </a:r>
          </a:p>
          <a:p>
            <a:r>
              <a:rPr lang="en-US" sz="1000" dirty="0" err="1">
                <a:latin typeface="Courier New" panose="02070309020205020404" pitchFamily="49" charset="0"/>
                <a:ea typeface="+mj-ea"/>
                <a:cs typeface="Courier New" panose="02070309020205020404" pitchFamily="49" charset="0"/>
              </a:rPr>
              <a:t>DataDir</a:t>
            </a:r>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        # Directory for this data node's data files</a:t>
            </a:r>
          </a:p>
          <a:p>
            <a:r>
              <a:rPr lang="en-US" sz="1000" dirty="0" err="1">
                <a:latin typeface="Courier New" panose="02070309020205020404" pitchFamily="49" charset="0"/>
                <a:ea typeface="+mj-ea"/>
                <a:cs typeface="Courier New" panose="02070309020205020404" pitchFamily="49" charset="0"/>
              </a:rPr>
              <a:t>ServerPort</a:t>
            </a:r>
            <a:r>
              <a:rPr lang="en-US" sz="1000" dirty="0">
                <a:latin typeface="Courier New" panose="02070309020205020404" pitchFamily="49" charset="0"/>
                <a:ea typeface="+mj-ea"/>
                <a:cs typeface="Courier New" panose="02070309020205020404" pitchFamily="49" charset="0"/>
              </a:rPr>
              <a:t>=50504</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57747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Perform a rolling restart of all NDB Cluster management servers.</a:t>
            </a:r>
          </a:p>
          <a:p>
            <a:pPr lvl="1"/>
            <a:endParaRPr lang="en-US" sz="1200" dirty="0"/>
          </a:p>
        </p:txBody>
      </p:sp>
      <p:sp>
        <p:nvSpPr>
          <p:cNvPr id="4" name="Rectangle 3"/>
          <p:cNvSpPr/>
          <p:nvPr/>
        </p:nvSpPr>
        <p:spPr bwMode="auto">
          <a:xfrm>
            <a:off x="511629" y="1164772"/>
            <a:ext cx="8153400" cy="2862942"/>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[root@mgm-node-01 ~]# </a:t>
            </a:r>
            <a:r>
              <a:rPr lang="en-US" sz="1000" dirty="0" err="1">
                <a:latin typeface="Courier New" panose="02070309020205020404" pitchFamily="49" charset="0"/>
                <a:ea typeface="+mj-ea"/>
                <a:cs typeface="Courier New" panose="02070309020205020404" pitchFamily="49" charset="0"/>
              </a:rPr>
              <a:t>ndb_mgm</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 NDB Cluster -- Management Client --</a:t>
            </a:r>
          </a:p>
          <a:p>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 show</a:t>
            </a:r>
          </a:p>
          <a:p>
            <a:r>
              <a:rPr lang="en-US" sz="1000" dirty="0">
                <a:latin typeface="Courier New" panose="02070309020205020404" pitchFamily="49" charset="0"/>
                <a:ea typeface="+mj-ea"/>
                <a:cs typeface="Courier New" panose="02070309020205020404" pitchFamily="49" charset="0"/>
              </a:rPr>
              <a:t>Connected to Management Server at: localhost:1186</a:t>
            </a:r>
          </a:p>
          <a:p>
            <a:r>
              <a:rPr lang="en-US" sz="1000" dirty="0">
                <a:latin typeface="Courier New" panose="02070309020205020404" pitchFamily="49" charset="0"/>
                <a:ea typeface="+mj-ea"/>
                <a:cs typeface="Courier New" panose="02070309020205020404" pitchFamily="49" charset="0"/>
              </a:rPr>
              <a:t>Cluster Configuration</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(NDB)]     </a:t>
            </a:r>
            <a:r>
              <a:rPr lang="en-US" sz="1000" dirty="0" smtClean="0">
                <a:latin typeface="Courier New" panose="02070309020205020404" pitchFamily="49" charset="0"/>
                <a:ea typeface="+mj-ea"/>
                <a:cs typeface="Courier New" panose="02070309020205020404" pitchFamily="49" charset="0"/>
              </a:rPr>
              <a:t>2 </a:t>
            </a:r>
            <a:r>
              <a:rPr lang="en-US" sz="1000" dirty="0">
                <a:latin typeface="Courier New" panose="02070309020205020404" pitchFamily="49" charset="0"/>
                <a:ea typeface="+mj-ea"/>
                <a:cs typeface="Courier New" panose="02070309020205020404" pitchFamily="49" charset="0"/>
              </a:rPr>
              <a:t>node(s</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&lt;&lt;&lt; BEFORE rolling restart</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id=11   @192.168.50.55  (mysql-5.7.18 ndb-7.5.6, </a:t>
            </a:r>
            <a:r>
              <a:rPr lang="en-US" sz="1000" dirty="0" err="1">
                <a:latin typeface="Courier New" panose="02070309020205020404" pitchFamily="49" charset="0"/>
                <a:ea typeface="+mj-ea"/>
                <a:cs typeface="Courier New" panose="02070309020205020404" pitchFamily="49" charset="0"/>
              </a:rPr>
              <a:t>Nodegroup</a:t>
            </a:r>
            <a:r>
              <a:rPr lang="en-US" sz="1000" dirty="0">
                <a:latin typeface="Courier New" panose="02070309020205020404" pitchFamily="49" charset="0"/>
                <a:ea typeface="+mj-ea"/>
                <a:cs typeface="Courier New" panose="02070309020205020404" pitchFamily="49" charset="0"/>
              </a:rPr>
              <a:t>: 0)</a:t>
            </a:r>
          </a:p>
          <a:p>
            <a:r>
              <a:rPr lang="en-US" sz="1000" dirty="0">
                <a:latin typeface="Courier New" panose="02070309020205020404" pitchFamily="49" charset="0"/>
                <a:ea typeface="+mj-ea"/>
                <a:cs typeface="Courier New" panose="02070309020205020404" pitchFamily="49" charset="0"/>
              </a:rPr>
              <a:t>id=12   @192.168.50.56  (mysql-5.7.18 ndb-7.5.6, </a:t>
            </a:r>
            <a:r>
              <a:rPr lang="en-US" sz="1000" dirty="0" err="1">
                <a:latin typeface="Courier New" panose="02070309020205020404" pitchFamily="49" charset="0"/>
                <a:ea typeface="+mj-ea"/>
                <a:cs typeface="Courier New" panose="02070309020205020404" pitchFamily="49" charset="0"/>
              </a:rPr>
              <a:t>Nodegroup</a:t>
            </a:r>
            <a:r>
              <a:rPr lang="en-US" sz="1000" dirty="0">
                <a:latin typeface="Courier New" panose="02070309020205020404" pitchFamily="49" charset="0"/>
                <a:ea typeface="+mj-ea"/>
                <a:cs typeface="Courier New" panose="02070309020205020404" pitchFamily="49" charset="0"/>
              </a:rPr>
              <a:t>: 0, </a:t>
            </a:r>
            <a:r>
              <a:rPr lang="en-US" sz="1000" dirty="0" smtClean="0">
                <a:latin typeface="Courier New" panose="02070309020205020404" pitchFamily="49" charset="0"/>
                <a:ea typeface="+mj-ea"/>
                <a:cs typeface="Courier New" panose="02070309020205020404" pitchFamily="49" charset="0"/>
              </a:rPr>
              <a:t>*)</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ndb_mgmd</a:t>
            </a:r>
            <a:r>
              <a:rPr lang="en-US" sz="1000" dirty="0">
                <a:latin typeface="Courier New" panose="02070309020205020404" pitchFamily="49" charset="0"/>
                <a:ea typeface="+mj-ea"/>
                <a:cs typeface="Courier New" panose="02070309020205020404" pitchFamily="49" charset="0"/>
              </a:rPr>
              <a:t>(MGM)] 1 node(s)</a:t>
            </a:r>
          </a:p>
          <a:p>
            <a:r>
              <a:rPr lang="en-US" sz="1000" dirty="0">
                <a:latin typeface="Courier New" panose="02070309020205020404" pitchFamily="49" charset="0"/>
                <a:ea typeface="+mj-ea"/>
                <a:cs typeface="Courier New" panose="02070309020205020404" pitchFamily="49" charset="0"/>
              </a:rPr>
              <a:t>id=1    @192.168.50.51  (mysql-5.7.18 ndb-7.5.6)</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mysqld</a:t>
            </a:r>
            <a:r>
              <a:rPr lang="en-US" sz="1000" dirty="0">
                <a:latin typeface="Courier New" panose="02070309020205020404" pitchFamily="49" charset="0"/>
                <a:ea typeface="+mj-ea"/>
                <a:cs typeface="Courier New" panose="02070309020205020404" pitchFamily="49" charset="0"/>
              </a:rPr>
              <a:t>(API)]   3 node(s)</a:t>
            </a:r>
          </a:p>
          <a:p>
            <a:r>
              <a:rPr lang="en-US" sz="1000" dirty="0">
                <a:latin typeface="Courier New" panose="02070309020205020404" pitchFamily="49" charset="0"/>
                <a:ea typeface="+mj-ea"/>
                <a:cs typeface="Courier New" panose="02070309020205020404" pitchFamily="49" charset="0"/>
              </a:rPr>
              <a:t>id=51   @192.168.50.53  (mysql-5.7.18 ndb-7.5.6)</a:t>
            </a:r>
          </a:p>
          <a:p>
            <a:r>
              <a:rPr lang="en-US" sz="1000" dirty="0" smtClean="0">
                <a:latin typeface="Courier New" panose="02070309020205020404" pitchFamily="49" charset="0"/>
                <a:ea typeface="+mj-ea"/>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lang="en-US" sz="1000" dirty="0">
              <a:latin typeface="Courier New" panose="02070309020205020404" pitchFamily="49" charset="0"/>
              <a:ea typeface="+mj-ea"/>
              <a:cs typeface="Courier New" panose="02070309020205020404" pitchFamily="49" charset="0"/>
            </a:endParaRPr>
          </a:p>
          <a:p>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511629" y="4169228"/>
            <a:ext cx="8153400" cy="153488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root # </a:t>
            </a:r>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 -e "1 </a:t>
            </a:r>
            <a:r>
              <a:rPr lang="en-US" sz="1000" dirty="0" smtClean="0">
                <a:latin typeface="Courier New" panose="02070309020205020404" pitchFamily="49" charset="0"/>
                <a:ea typeface="+mj-ea"/>
                <a:cs typeface="Courier New" panose="02070309020205020404" pitchFamily="49" charset="0"/>
              </a:rPr>
              <a:t>STOP“       </a:t>
            </a:r>
            <a:r>
              <a:rPr lang="en-US" sz="1000" b="1" dirty="0" smtClean="0">
                <a:latin typeface="Courier New" panose="02070309020205020404" pitchFamily="49" charset="0"/>
                <a:ea typeface="+mj-ea"/>
                <a:cs typeface="Courier New" panose="02070309020205020404" pitchFamily="49" charset="0"/>
              </a:rPr>
              <a:t>&lt;&lt;&lt; STOP MGM node</a:t>
            </a:r>
          </a:p>
          <a:p>
            <a:r>
              <a:rPr lang="en-US" sz="1000" dirty="0">
                <a:latin typeface="Courier New" panose="02070309020205020404" pitchFamily="49" charset="0"/>
                <a:ea typeface="+mj-ea"/>
                <a:cs typeface="Courier New" panose="02070309020205020404" pitchFamily="49" charset="0"/>
              </a:rPr>
              <a:t>Connected to Management Server at: localhost:1186</a:t>
            </a:r>
          </a:p>
          <a:p>
            <a:r>
              <a:rPr lang="en-US" sz="1000" dirty="0">
                <a:latin typeface="Courier New" panose="02070309020205020404" pitchFamily="49" charset="0"/>
                <a:ea typeface="+mj-ea"/>
                <a:cs typeface="Courier New" panose="02070309020205020404" pitchFamily="49" charset="0"/>
              </a:rPr>
              <a:t>Node 1 has shutdown.</a:t>
            </a:r>
          </a:p>
          <a:p>
            <a:r>
              <a:rPr lang="en-US" sz="1000" dirty="0">
                <a:latin typeface="Courier New" panose="02070309020205020404" pitchFamily="49" charset="0"/>
                <a:ea typeface="+mj-ea"/>
                <a:cs typeface="Courier New" panose="02070309020205020404" pitchFamily="49" charset="0"/>
              </a:rPr>
              <a:t>Disconnecting to allow Management Server to </a:t>
            </a:r>
            <a:r>
              <a:rPr lang="en-US" sz="1000" dirty="0" smtClean="0">
                <a:latin typeface="Courier New" panose="02070309020205020404" pitchFamily="49" charset="0"/>
                <a:ea typeface="+mj-ea"/>
                <a:cs typeface="Courier New" panose="02070309020205020404" pitchFamily="49" charset="0"/>
              </a:rPr>
              <a:t>shutdown</a:t>
            </a:r>
          </a:p>
          <a:p>
            <a:endParaRPr lang="en-US" sz="1000" b="1" dirty="0" smtClean="0">
              <a:latin typeface="Courier New" panose="02070309020205020404" pitchFamily="49" charset="0"/>
              <a:ea typeface="+mj-ea"/>
              <a:cs typeface="Courier New" panose="02070309020205020404" pitchFamily="49" charset="0"/>
            </a:endParaRPr>
          </a:p>
          <a:p>
            <a:r>
              <a:rPr kumimoji="1" lang="en-US" sz="1000" dirty="0" smtClean="0">
                <a:latin typeface="Courier New" panose="02070309020205020404" pitchFamily="49" charset="0"/>
                <a:ea typeface="+mj-ea"/>
                <a:cs typeface="Courier New" panose="02070309020205020404" pitchFamily="49" charset="0"/>
              </a:rPr>
              <a:t>root # </a:t>
            </a:r>
          </a:p>
          <a:p>
            <a:r>
              <a:rPr lang="en-US" sz="1000" dirty="0">
                <a:latin typeface="Courier New" panose="02070309020205020404" pitchFamily="49" charset="0"/>
                <a:ea typeface="+mj-ea"/>
                <a:cs typeface="Courier New" panose="02070309020205020404" pitchFamily="49" charset="0"/>
              </a:rPr>
              <a:t>root # </a:t>
            </a:r>
            <a:r>
              <a:rPr lang="en-US" sz="1000" dirty="0" err="1">
                <a:latin typeface="Courier New" panose="02070309020205020404" pitchFamily="49" charset="0"/>
                <a:ea typeface="+mj-ea"/>
                <a:cs typeface="Courier New" panose="02070309020205020404" pitchFamily="49" charset="0"/>
              </a:rPr>
              <a:t>ndb_mgmd</a:t>
            </a:r>
            <a:r>
              <a:rPr lang="en-US" sz="1000" dirty="0">
                <a:latin typeface="Courier New" panose="02070309020205020404" pitchFamily="49" charset="0"/>
                <a:ea typeface="+mj-ea"/>
                <a:cs typeface="Courier New" panose="02070309020205020404" pitchFamily="49" charset="0"/>
              </a:rPr>
              <a:t> -f /</a:t>
            </a:r>
            <a:r>
              <a:rPr lang="en-US" sz="1000" dirty="0" err="1">
                <a:latin typeface="Courier New" panose="02070309020205020404" pitchFamily="49" charset="0"/>
                <a:ea typeface="+mj-ea"/>
                <a:cs typeface="Courier New" panose="02070309020205020404" pitchFamily="49" charset="0"/>
              </a:rPr>
              <a:t>var</a:t>
            </a:r>
            <a:r>
              <a:rPr lang="en-US" sz="1000" dirty="0">
                <a:latin typeface="Courier New" panose="02070309020205020404" pitchFamily="49" charset="0"/>
                <a:ea typeface="+mj-ea"/>
                <a:cs typeface="Courier New" panose="02070309020205020404" pitchFamily="49" charset="0"/>
              </a:rPr>
              <a:t>/lib/</a:t>
            </a:r>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-cluster/config.ini --skip-</a:t>
            </a:r>
            <a:r>
              <a:rPr lang="en-US" sz="1000" dirty="0" err="1">
                <a:latin typeface="Courier New" panose="02070309020205020404" pitchFamily="49" charset="0"/>
                <a:ea typeface="+mj-ea"/>
                <a:cs typeface="Courier New" panose="02070309020205020404" pitchFamily="49" charset="0"/>
              </a:rPr>
              <a:t>config</a:t>
            </a:r>
            <a:r>
              <a:rPr lang="en-US" sz="1000" dirty="0">
                <a:latin typeface="Courier New" panose="02070309020205020404" pitchFamily="49" charset="0"/>
                <a:ea typeface="+mj-ea"/>
                <a:cs typeface="Courier New" panose="02070309020205020404" pitchFamily="49" charset="0"/>
              </a:rPr>
              <a:t>-cache </a:t>
            </a:r>
            <a:r>
              <a:rPr lang="en-US" sz="1000" dirty="0" smtClean="0">
                <a:latin typeface="Courier New" panose="02070309020205020404" pitchFamily="49" charset="0"/>
                <a:ea typeface="+mj-ea"/>
                <a:cs typeface="Courier New" panose="02070309020205020404" pitchFamily="49" charset="0"/>
              </a:rPr>
              <a:t>–initial  </a:t>
            </a:r>
            <a:r>
              <a:rPr lang="en-US" sz="1000" b="1" dirty="0" smtClean="0">
                <a:latin typeface="Courier New" panose="02070309020205020404" pitchFamily="49" charset="0"/>
                <a:ea typeface="+mj-ea"/>
                <a:cs typeface="Courier New" panose="02070309020205020404" pitchFamily="49" charset="0"/>
              </a:rPr>
              <a:t>&lt;&lt;&lt; START with new </a:t>
            </a:r>
          </a:p>
          <a:p>
            <a:r>
              <a:rPr lang="en-US" sz="1000" b="1" dirty="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                                                                                  &lt;&lt;&lt; </a:t>
            </a:r>
            <a:r>
              <a:rPr lang="en-US" sz="1000" b="1" dirty="0" err="1" smtClean="0">
                <a:latin typeface="Courier New" panose="02070309020205020404" pitchFamily="49" charset="0"/>
                <a:ea typeface="+mj-ea"/>
                <a:cs typeface="Courier New" panose="02070309020205020404" pitchFamily="49" charset="0"/>
              </a:rPr>
              <a:t>config</a:t>
            </a:r>
            <a:endParaRPr kumimoji="1" lang="en-US" sz="1000" b="1"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35061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r>
              <a:rPr lang="en-US" sz="1200" dirty="0" smtClean="0"/>
              <a:t>Perform </a:t>
            </a:r>
            <a:r>
              <a:rPr lang="en-US" sz="1200" dirty="0"/>
              <a:t>a rolling restart of all existing NDB Cluster data </a:t>
            </a:r>
            <a:r>
              <a:rPr lang="en-US" sz="1200" dirty="0" smtClean="0"/>
              <a:t>nodes</a:t>
            </a:r>
          </a:p>
          <a:p>
            <a:pPr lvl="1"/>
            <a:endParaRPr lang="en-US" sz="1200" dirty="0"/>
          </a:p>
          <a:p>
            <a:pPr lvl="1"/>
            <a:endParaRPr lang="en-US" sz="1200" dirty="0" smtClean="0"/>
          </a:p>
          <a:p>
            <a:pPr lvl="1"/>
            <a:endParaRPr lang="en-US" sz="1200" dirty="0"/>
          </a:p>
          <a:p>
            <a:pPr lvl="1"/>
            <a:endParaRPr lang="en-US" sz="1200" dirty="0"/>
          </a:p>
        </p:txBody>
      </p:sp>
      <p:sp>
        <p:nvSpPr>
          <p:cNvPr id="4" name="Rectangle 3"/>
          <p:cNvSpPr/>
          <p:nvPr/>
        </p:nvSpPr>
        <p:spPr bwMode="auto">
          <a:xfrm>
            <a:off x="511629" y="836711"/>
            <a:ext cx="8153400" cy="290797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 show</a:t>
            </a:r>
          </a:p>
          <a:p>
            <a:r>
              <a:rPr lang="en-US" sz="1000" dirty="0">
                <a:latin typeface="Courier New" panose="02070309020205020404" pitchFamily="49" charset="0"/>
                <a:ea typeface="+mj-ea"/>
                <a:cs typeface="Courier New" panose="02070309020205020404" pitchFamily="49" charset="0"/>
              </a:rPr>
              <a:t>Connected to Management Server at: localhost:1186</a:t>
            </a:r>
          </a:p>
          <a:p>
            <a:r>
              <a:rPr lang="en-US" sz="1000" dirty="0">
                <a:latin typeface="Courier New" panose="02070309020205020404" pitchFamily="49" charset="0"/>
                <a:ea typeface="+mj-ea"/>
                <a:cs typeface="Courier New" panose="02070309020205020404" pitchFamily="49" charset="0"/>
              </a:rPr>
              <a:t>Cluster Configuration</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(NDB)]     </a:t>
            </a:r>
            <a:r>
              <a:rPr lang="en-US" sz="1000" dirty="0" smtClean="0">
                <a:latin typeface="Courier New" panose="02070309020205020404" pitchFamily="49" charset="0"/>
                <a:ea typeface="+mj-ea"/>
                <a:cs typeface="Courier New" panose="02070309020205020404" pitchFamily="49" charset="0"/>
              </a:rPr>
              <a:t>4 </a:t>
            </a:r>
            <a:r>
              <a:rPr lang="en-US" sz="1000" dirty="0">
                <a:latin typeface="Courier New" panose="02070309020205020404" pitchFamily="49" charset="0"/>
                <a:ea typeface="+mj-ea"/>
                <a:cs typeface="Courier New" panose="02070309020205020404" pitchFamily="49" charset="0"/>
              </a:rPr>
              <a:t>node(s</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&lt;&lt;&lt; AFTER rolling restart</a:t>
            </a:r>
            <a:endParaRPr lang="en-US" sz="1000" dirty="0" smtClean="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id=11   @192.168.50.55  (mysql-5.7.18 ndb-7.5.6, </a:t>
            </a:r>
            <a:r>
              <a:rPr lang="en-US" sz="1000" dirty="0" err="1" smtClean="0">
                <a:latin typeface="Courier New" panose="02070309020205020404" pitchFamily="49" charset="0"/>
                <a:ea typeface="+mj-ea"/>
                <a:cs typeface="Courier New" panose="02070309020205020404" pitchFamily="49" charset="0"/>
              </a:rPr>
              <a:t>Nodegroup</a:t>
            </a:r>
            <a:r>
              <a:rPr lang="en-US" sz="1000" dirty="0" smtClean="0">
                <a:latin typeface="Courier New" panose="02070309020205020404" pitchFamily="49" charset="0"/>
                <a:ea typeface="+mj-ea"/>
                <a:cs typeface="Courier New" panose="02070309020205020404" pitchFamily="49" charset="0"/>
              </a:rPr>
              <a:t>: 0)</a:t>
            </a:r>
          </a:p>
          <a:p>
            <a:r>
              <a:rPr lang="en-US" sz="1000" dirty="0" smtClean="0">
                <a:latin typeface="Courier New" panose="02070309020205020404" pitchFamily="49" charset="0"/>
                <a:ea typeface="+mj-ea"/>
                <a:cs typeface="Courier New" panose="02070309020205020404" pitchFamily="49" charset="0"/>
              </a:rPr>
              <a:t>id=12   </a:t>
            </a:r>
            <a:r>
              <a:rPr lang="en-US" sz="1000" dirty="0">
                <a:latin typeface="Courier New" panose="02070309020205020404" pitchFamily="49" charset="0"/>
                <a:ea typeface="+mj-ea"/>
                <a:cs typeface="Courier New" panose="02070309020205020404" pitchFamily="49" charset="0"/>
              </a:rPr>
              <a:t>@192.168.50.56  (mysql-5.7.18 ndb-7.5.6, </a:t>
            </a:r>
            <a:r>
              <a:rPr lang="en-US" sz="1000" dirty="0" err="1">
                <a:latin typeface="Courier New" panose="02070309020205020404" pitchFamily="49" charset="0"/>
                <a:ea typeface="+mj-ea"/>
                <a:cs typeface="Courier New" panose="02070309020205020404" pitchFamily="49" charset="0"/>
              </a:rPr>
              <a:t>Nodegroup</a:t>
            </a:r>
            <a:r>
              <a:rPr lang="en-US" sz="1000" dirty="0">
                <a:latin typeface="Courier New" panose="02070309020205020404" pitchFamily="49" charset="0"/>
                <a:ea typeface="+mj-ea"/>
                <a:cs typeface="Courier New" panose="02070309020205020404" pitchFamily="49" charset="0"/>
              </a:rPr>
              <a:t>: 0, *)</a:t>
            </a:r>
          </a:p>
          <a:p>
            <a:r>
              <a:rPr lang="en-US" sz="1000" dirty="0">
                <a:latin typeface="Courier New" panose="02070309020205020404" pitchFamily="49" charset="0"/>
                <a:ea typeface="+mj-ea"/>
                <a:cs typeface="Courier New" panose="02070309020205020404" pitchFamily="49" charset="0"/>
              </a:rPr>
              <a:t>id=13 (not connected, accepting connect from 192.168.50.59)</a:t>
            </a:r>
          </a:p>
          <a:p>
            <a:r>
              <a:rPr lang="en-US" sz="1000" dirty="0">
                <a:latin typeface="Courier New" panose="02070309020205020404" pitchFamily="49" charset="0"/>
                <a:ea typeface="+mj-ea"/>
                <a:cs typeface="Courier New" panose="02070309020205020404" pitchFamily="49" charset="0"/>
              </a:rPr>
              <a:t>id=14 (not connected, accepting connect from 192.168.50.60</a:t>
            </a:r>
            <a:r>
              <a:rPr lang="en-US" sz="1000" dirty="0" smtClean="0">
                <a:latin typeface="Courier New" panose="02070309020205020404" pitchFamily="49" charset="0"/>
                <a:ea typeface="+mj-ea"/>
                <a:cs typeface="Courier New" panose="02070309020205020404" pitchFamily="49" charset="0"/>
              </a:rPr>
              <a:t>)</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ndb_mgmd</a:t>
            </a:r>
            <a:r>
              <a:rPr lang="en-US" sz="1000" dirty="0">
                <a:latin typeface="Courier New" panose="02070309020205020404" pitchFamily="49" charset="0"/>
                <a:ea typeface="+mj-ea"/>
                <a:cs typeface="Courier New" panose="02070309020205020404" pitchFamily="49" charset="0"/>
              </a:rPr>
              <a:t>(MGM)] 1 node(s)</a:t>
            </a:r>
          </a:p>
          <a:p>
            <a:r>
              <a:rPr lang="en-US" sz="1000" dirty="0">
                <a:latin typeface="Courier New" panose="02070309020205020404" pitchFamily="49" charset="0"/>
                <a:ea typeface="+mj-ea"/>
                <a:cs typeface="Courier New" panose="02070309020205020404" pitchFamily="49" charset="0"/>
              </a:rPr>
              <a:t>id=1    @192.168.50.51  (mysql-5.7.18 ndb-7.5.6)</a:t>
            </a:r>
          </a:p>
          <a:p>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mysqld</a:t>
            </a:r>
            <a:r>
              <a:rPr lang="en-US" sz="1000" dirty="0">
                <a:latin typeface="Courier New" panose="02070309020205020404" pitchFamily="49" charset="0"/>
                <a:ea typeface="+mj-ea"/>
                <a:cs typeface="Courier New" panose="02070309020205020404" pitchFamily="49" charset="0"/>
              </a:rPr>
              <a:t>(API)]   3 node(s)</a:t>
            </a:r>
          </a:p>
          <a:p>
            <a:r>
              <a:rPr lang="en-US" sz="1000" dirty="0">
                <a:latin typeface="Courier New" panose="02070309020205020404" pitchFamily="49" charset="0"/>
                <a:ea typeface="+mj-ea"/>
                <a:cs typeface="Courier New" panose="02070309020205020404" pitchFamily="49" charset="0"/>
              </a:rPr>
              <a:t>id=51   @192.168.50.53  (mysql-5.7.18 ndb-7.5.6)</a:t>
            </a:r>
          </a:p>
          <a:p>
            <a:r>
              <a:rPr lang="en-US" sz="1000" dirty="0" smtClean="0">
                <a:latin typeface="Courier New" panose="02070309020205020404" pitchFamily="49" charset="0"/>
                <a:ea typeface="+mj-ea"/>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lang="en-US" sz="1000" dirty="0">
              <a:latin typeface="Courier New" panose="02070309020205020404" pitchFamily="49" charset="0"/>
              <a:ea typeface="+mj-ea"/>
              <a:cs typeface="Courier New" panose="02070309020205020404" pitchFamily="49" charset="0"/>
            </a:endParaRPr>
          </a:p>
          <a:p>
            <a:r>
              <a:rPr lang="en-US" sz="1000" dirty="0" err="1">
                <a:latin typeface="Courier New" panose="02070309020205020404" pitchFamily="49" charset="0"/>
                <a:ea typeface="+mj-ea"/>
                <a:cs typeface="Courier New" panose="02070309020205020404" pitchFamily="49" charset="0"/>
              </a:rPr>
              <a:t>ndb_mgm</a:t>
            </a:r>
            <a:r>
              <a:rPr lang="en-US" sz="1000" dirty="0">
                <a:latin typeface="Courier New" panose="02070309020205020404" pitchFamily="49" charset="0"/>
                <a:ea typeface="+mj-ea"/>
                <a:cs typeface="Courier New" panose="02070309020205020404" pitchFamily="49" charset="0"/>
              </a:rPr>
              <a:t>&gt;</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511629" y="4093029"/>
            <a:ext cx="8153400" cy="236015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a:t>
            </a:r>
            <a:r>
              <a:rPr lang="en-US" sz="1000" dirty="0" smtClean="0">
                <a:latin typeface="Courier New" panose="02070309020205020404" pitchFamily="49" charset="0"/>
                <a:cs typeface="Courier New" panose="02070309020205020404" pitchFamily="49" charset="0"/>
              </a:rPr>
              <a:t>11 RESTART</a:t>
            </a:r>
          </a:p>
          <a:p>
            <a:r>
              <a:rPr lang="en-US" sz="1000" dirty="0">
                <a:latin typeface="Courier New" panose="02070309020205020404" pitchFamily="49" charset="0"/>
                <a:cs typeface="Courier New" panose="02070309020205020404" pitchFamily="49" charset="0"/>
              </a:rPr>
              <a:t>Node 11: Node shutdown initiated</a:t>
            </a:r>
          </a:p>
          <a:p>
            <a:r>
              <a:rPr lang="en-US" sz="1000" dirty="0">
                <a:latin typeface="Courier New" panose="02070309020205020404" pitchFamily="49" charset="0"/>
                <a:cs typeface="Courier New" panose="02070309020205020404" pitchFamily="49" charset="0"/>
              </a:rPr>
              <a:t>Node 11: Node shutdown completed, restarting, no start.</a:t>
            </a:r>
          </a:p>
          <a:p>
            <a:r>
              <a:rPr lang="en-US" sz="1000" dirty="0">
                <a:latin typeface="Courier New" panose="02070309020205020404" pitchFamily="49" charset="0"/>
                <a:cs typeface="Courier New" panose="02070309020205020404" pitchFamily="49" charset="0"/>
              </a:rPr>
              <a:t>Node 11 is being restarted</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Node 11: Start initiated (version 7.5.6</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Node </a:t>
            </a:r>
            <a:r>
              <a:rPr lang="en-US" sz="1000" dirty="0">
                <a:latin typeface="Courier New" panose="02070309020205020404" pitchFamily="49" charset="0"/>
                <a:cs typeface="Courier New" panose="02070309020205020404" pitchFamily="49" charset="0"/>
              </a:rPr>
              <a:t>11: Started (version 7.5.6)</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smtClean="0">
                <a:latin typeface="Courier New" panose="02070309020205020404" pitchFamily="49" charset="0"/>
                <a:cs typeface="Courier New" panose="02070309020205020404" pitchFamily="49" charset="0"/>
              </a:rPr>
              <a:t>&gt; 12 RESTART</a:t>
            </a:r>
          </a:p>
          <a:p>
            <a:r>
              <a:rPr lang="en-US" sz="1000" dirty="0">
                <a:latin typeface="Courier New" panose="02070309020205020404" pitchFamily="49" charset="0"/>
                <a:cs typeface="Courier New" panose="02070309020205020404" pitchFamily="49" charset="0"/>
              </a:rPr>
              <a:t>Node 12: Node shutdown initiated</a:t>
            </a:r>
          </a:p>
          <a:p>
            <a:r>
              <a:rPr lang="en-US" sz="1000" dirty="0">
                <a:latin typeface="Courier New" panose="02070309020205020404" pitchFamily="49" charset="0"/>
                <a:cs typeface="Courier New" panose="02070309020205020404" pitchFamily="49" charset="0"/>
              </a:rPr>
              <a:t>Node 12: Node shutdown completed, restarting, no start.</a:t>
            </a:r>
          </a:p>
          <a:p>
            <a:r>
              <a:rPr lang="en-US" sz="1000" dirty="0">
                <a:latin typeface="Courier New" panose="02070309020205020404" pitchFamily="49" charset="0"/>
                <a:cs typeface="Courier New" panose="02070309020205020404" pitchFamily="49" charset="0"/>
              </a:rPr>
              <a:t>Node 12 is being restarted</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Node 12: Start initiated (version 7.5.6)</a:t>
            </a:r>
          </a:p>
          <a:p>
            <a:r>
              <a:rPr lang="en-US" sz="1000" dirty="0">
                <a:latin typeface="Courier New" panose="02070309020205020404" pitchFamily="49" charset="0"/>
                <a:cs typeface="Courier New" panose="02070309020205020404" pitchFamily="49" charset="0"/>
              </a:rPr>
              <a:t>Node 12: Started (version 7.5.6)</a:t>
            </a:r>
          </a:p>
        </p:txBody>
      </p:sp>
    </p:spTree>
    <p:extLst>
      <p:ext uri="{BB962C8B-B14F-4D97-AF65-F5344CB8AC3E}">
        <p14:creationId xmlns:p14="http://schemas.microsoft.com/office/powerpoint/2010/main" val="196792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Perform a rolling restart of any SQL or API nodes connected to the NDB Cluster</a:t>
            </a:r>
            <a:r>
              <a:rPr lang="en-US" sz="1200" dirty="0" smtClean="0"/>
              <a:t>.</a:t>
            </a:r>
          </a:p>
          <a:p>
            <a:pPr lvl="1"/>
            <a:endParaRPr lang="en-US" sz="1200" dirty="0"/>
          </a:p>
          <a:p>
            <a:pPr lvl="1"/>
            <a:endParaRPr lang="en-US" sz="1200" dirty="0" smtClean="0"/>
          </a:p>
          <a:p>
            <a:pPr marL="180000" lvl="1" indent="0">
              <a:buNone/>
            </a:pPr>
            <a:endParaRPr lang="en-US" sz="1200" dirty="0" smtClean="0"/>
          </a:p>
          <a:p>
            <a:pPr lvl="1"/>
            <a:r>
              <a:rPr lang="en-US" sz="1200" dirty="0"/>
              <a:t>Start the new data nodes</a:t>
            </a:r>
            <a:r>
              <a:rPr lang="en-US" sz="1200" dirty="0" smtClean="0"/>
              <a:t>.</a:t>
            </a:r>
          </a:p>
          <a:p>
            <a:pPr lvl="2"/>
            <a:r>
              <a:rPr lang="en-US" sz="800" dirty="0" smtClean="0"/>
              <a:t>NODE 13</a:t>
            </a:r>
          </a:p>
          <a:p>
            <a:pPr lvl="2"/>
            <a:endParaRPr lang="en-US" sz="800" dirty="0"/>
          </a:p>
          <a:p>
            <a:pPr lvl="2"/>
            <a:endParaRPr lang="en-US" sz="1000" dirty="0" smtClean="0"/>
          </a:p>
          <a:p>
            <a:pPr lvl="2"/>
            <a:endParaRPr lang="en-US" sz="1000" dirty="0" smtClean="0"/>
          </a:p>
          <a:p>
            <a:pPr lvl="2"/>
            <a:endParaRPr lang="en-US" sz="1000" dirty="0" smtClean="0"/>
          </a:p>
          <a:p>
            <a:pPr lvl="2"/>
            <a:r>
              <a:rPr lang="en-US" sz="800" dirty="0" smtClean="0"/>
              <a:t>NODE 14</a:t>
            </a:r>
          </a:p>
          <a:p>
            <a:pPr lvl="2"/>
            <a:endParaRPr lang="en-US" sz="800" dirty="0" smtClean="0"/>
          </a:p>
          <a:p>
            <a:pPr lvl="2"/>
            <a:endParaRPr lang="en-US" sz="1000" dirty="0"/>
          </a:p>
          <a:p>
            <a:pPr lvl="1"/>
            <a:endParaRPr lang="en-US" sz="1200" dirty="0" smtClean="0"/>
          </a:p>
          <a:p>
            <a:pPr lvl="1"/>
            <a:endParaRPr lang="en-US" sz="800" dirty="0"/>
          </a:p>
          <a:p>
            <a:pPr lvl="2"/>
            <a:r>
              <a:rPr lang="en-US" sz="800" dirty="0" smtClean="0"/>
              <a:t>MGM Node</a:t>
            </a:r>
          </a:p>
          <a:p>
            <a:pPr lvl="1"/>
            <a:endParaRPr lang="en-US" sz="1200" dirty="0" smtClean="0"/>
          </a:p>
          <a:p>
            <a:pPr lvl="1"/>
            <a:endParaRPr lang="en-US" sz="1200" dirty="0"/>
          </a:p>
          <a:p>
            <a:pPr lvl="1"/>
            <a:endParaRPr lang="en-US" sz="1200" dirty="0"/>
          </a:p>
        </p:txBody>
      </p:sp>
      <p:sp>
        <p:nvSpPr>
          <p:cNvPr id="4" name="Rectangle 3"/>
          <p:cNvSpPr/>
          <p:nvPr/>
        </p:nvSpPr>
        <p:spPr bwMode="auto">
          <a:xfrm>
            <a:off x="511629" y="1110343"/>
            <a:ext cx="8153400" cy="7184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ourier New" panose="02070309020205020404" pitchFamily="49" charset="0"/>
                <a:cs typeface="Courier New" panose="02070309020205020404" pitchFamily="49" charset="0"/>
              </a:rPr>
              <a:t>root #</a:t>
            </a:r>
            <a:r>
              <a:rPr lang="nl-NL" sz="1000" dirty="0" smtClean="0">
                <a:latin typeface="Courier New" panose="02070309020205020404" pitchFamily="49" charset="0"/>
                <a:cs typeface="Courier New" panose="02070309020205020404" pitchFamily="49" charset="0"/>
              </a:rPr>
              <a:t> </a:t>
            </a:r>
            <a:r>
              <a:rPr lang="nl-NL" sz="1000" dirty="0">
                <a:latin typeface="Courier New" panose="02070309020205020404" pitchFamily="49" charset="0"/>
                <a:cs typeface="Courier New" panose="02070309020205020404" pitchFamily="49" charset="0"/>
              </a:rPr>
              <a:t>mysqladmin -u root -proot </a:t>
            </a:r>
            <a:r>
              <a:rPr lang="nl-NL" sz="1000" dirty="0" smtClean="0">
                <a:latin typeface="Courier New" panose="02070309020205020404" pitchFamily="49" charset="0"/>
                <a:cs typeface="Courier New" panose="02070309020205020404" pitchFamily="49" charset="0"/>
              </a:rPr>
              <a:t>shutdown</a:t>
            </a:r>
          </a:p>
          <a:p>
            <a:r>
              <a:rPr lang="en-US" sz="1000" dirty="0" err="1">
                <a:latin typeface="Courier New" panose="02070309020205020404" pitchFamily="49" charset="0"/>
                <a:cs typeface="Courier New" panose="02070309020205020404" pitchFamily="49" charset="0"/>
              </a:rPr>
              <a:t>mysqladmin</a:t>
            </a:r>
            <a:r>
              <a:rPr lang="en-US" sz="1000" dirty="0">
                <a:latin typeface="Courier New" panose="02070309020205020404" pitchFamily="49" charset="0"/>
                <a:cs typeface="Courier New" panose="02070309020205020404" pitchFamily="49" charset="0"/>
              </a:rPr>
              <a:t>: [Warning] Using a password on the command line interface can be insecure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root #</a:t>
            </a:r>
          </a:p>
          <a:p>
            <a:r>
              <a:rPr lang="en-US" sz="1000" dirty="0" smtClean="0">
                <a:latin typeface="Courier New" panose="02070309020205020404" pitchFamily="49" charset="0"/>
                <a:cs typeface="Courier New" panose="02070309020205020404" pitchFamily="49" charset="0"/>
              </a:rPr>
              <a:t>root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mysqld</a:t>
            </a:r>
            <a:r>
              <a:rPr lang="en-US" sz="1000" dirty="0">
                <a:latin typeface="Courier New" panose="02070309020205020404" pitchFamily="49" charset="0"/>
                <a:cs typeface="Courier New" panose="02070309020205020404" pitchFamily="49" charset="0"/>
              </a:rPr>
              <a:t> --user="</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 &amp;</a:t>
            </a:r>
          </a:p>
        </p:txBody>
      </p:sp>
      <p:sp>
        <p:nvSpPr>
          <p:cNvPr id="5" name="Rectangle 4"/>
          <p:cNvSpPr/>
          <p:nvPr/>
        </p:nvSpPr>
        <p:spPr bwMode="auto">
          <a:xfrm>
            <a:off x="511629" y="2275114"/>
            <a:ext cx="8153400" cy="7184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ourier New" panose="02070309020205020404" pitchFamily="49" charset="0"/>
                <a:cs typeface="Courier New" panose="02070309020205020404" pitchFamily="49" charset="0"/>
              </a:rPr>
              <a:t>root # </a:t>
            </a:r>
            <a:r>
              <a:rPr lang="en-US" sz="1000" dirty="0" err="1" smtClean="0">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intial</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2017-09-11 19:12:41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connected to '192.168.50.51:1186'</a:t>
            </a:r>
          </a:p>
          <a:p>
            <a:r>
              <a:rPr lang="en-US" sz="1000" dirty="0">
                <a:latin typeface="Courier New" panose="02070309020205020404" pitchFamily="49" charset="0"/>
                <a:cs typeface="Courier New" panose="02070309020205020404" pitchFamily="49" charset="0"/>
              </a:rPr>
              <a:t>2017-09-11 19:12:41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allocated </a:t>
            </a:r>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13</a:t>
            </a:r>
          </a:p>
          <a:p>
            <a:r>
              <a:rPr lang="en-US" sz="1000" dirty="0" smtClean="0">
                <a:latin typeface="Courier New" panose="02070309020205020404" pitchFamily="49" charset="0"/>
                <a:cs typeface="Courier New" panose="02070309020205020404" pitchFamily="49" charset="0"/>
              </a:rPr>
              <a:t>root #</a:t>
            </a:r>
            <a:endParaRPr lang="en-US" sz="1000" dirty="0">
              <a:latin typeface="Courier New" panose="02070309020205020404" pitchFamily="49" charset="0"/>
              <a:cs typeface="Courier New" panose="02070309020205020404" pitchFamily="49" charset="0"/>
            </a:endParaRPr>
          </a:p>
        </p:txBody>
      </p:sp>
      <p:sp>
        <p:nvSpPr>
          <p:cNvPr id="8" name="Rectangle 7"/>
          <p:cNvSpPr/>
          <p:nvPr/>
        </p:nvSpPr>
        <p:spPr bwMode="auto">
          <a:xfrm>
            <a:off x="511629" y="3309259"/>
            <a:ext cx="8153400" cy="71845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ourier New" panose="02070309020205020404" pitchFamily="49" charset="0"/>
                <a:cs typeface="Courier New" panose="02070309020205020404" pitchFamily="49" charset="0"/>
              </a:rPr>
              <a:t>root # </a:t>
            </a:r>
            <a:r>
              <a:rPr lang="en-US" sz="1000" dirty="0" err="1" smtClean="0">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intial</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2017-09-11 19:13:27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connected to '192.168.50.51:1186'</a:t>
            </a:r>
          </a:p>
          <a:p>
            <a:r>
              <a:rPr lang="en-US" sz="1000" dirty="0">
                <a:latin typeface="Courier New" panose="02070309020205020404" pitchFamily="49" charset="0"/>
                <a:cs typeface="Courier New" panose="02070309020205020404" pitchFamily="49" charset="0"/>
              </a:rPr>
              <a:t>2017-09-11 19:13:27 [</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 INFO     -- Angel allocated </a:t>
            </a:r>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14</a:t>
            </a:r>
          </a:p>
          <a:p>
            <a:r>
              <a:rPr lang="en-US" sz="1000" dirty="0" smtClean="0">
                <a:latin typeface="Courier New" panose="02070309020205020404" pitchFamily="49" charset="0"/>
                <a:cs typeface="Courier New" panose="02070309020205020404" pitchFamily="49" charset="0"/>
              </a:rPr>
              <a:t>root #</a:t>
            </a:r>
            <a:endParaRPr lang="en-US" sz="1000" dirty="0">
              <a:latin typeface="Courier New" panose="02070309020205020404" pitchFamily="49" charset="0"/>
              <a:cs typeface="Courier New" panose="02070309020205020404" pitchFamily="49" charset="0"/>
            </a:endParaRPr>
          </a:p>
        </p:txBody>
      </p:sp>
      <p:sp>
        <p:nvSpPr>
          <p:cNvPr id="11" name="Rectangle 10"/>
          <p:cNvSpPr/>
          <p:nvPr/>
        </p:nvSpPr>
        <p:spPr bwMode="auto">
          <a:xfrm>
            <a:off x="511629" y="4354283"/>
            <a:ext cx="8153400" cy="161108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show</a:t>
            </a:r>
          </a:p>
          <a:p>
            <a:r>
              <a:rPr lang="en-US" sz="1000" dirty="0">
                <a:latin typeface="Courier New" panose="02070309020205020404" pitchFamily="49" charset="0"/>
                <a:cs typeface="Courier New" panose="02070309020205020404" pitchFamily="49" charset="0"/>
              </a:rPr>
              <a:t>Cluster Configuration</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(NDB)]     4 node(s)</a:t>
            </a:r>
          </a:p>
          <a:p>
            <a:r>
              <a:rPr lang="en-US" sz="1000" dirty="0">
                <a:latin typeface="Courier New" panose="02070309020205020404" pitchFamily="49" charset="0"/>
                <a:cs typeface="Courier New" panose="02070309020205020404" pitchFamily="49" charset="0"/>
              </a:rPr>
              <a:t>id=11   @192.168.50.55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 *)</a:t>
            </a:r>
          </a:p>
          <a:p>
            <a:r>
              <a:rPr lang="en-US" sz="1000" dirty="0">
                <a:latin typeface="Courier New" panose="02070309020205020404" pitchFamily="49" charset="0"/>
                <a:cs typeface="Courier New" panose="02070309020205020404" pitchFamily="49" charset="0"/>
              </a:rPr>
              <a:t>id=12   @192.168.50.56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a:t>
            </a:r>
          </a:p>
          <a:p>
            <a:r>
              <a:rPr lang="en-US" sz="1000" dirty="0">
                <a:latin typeface="Courier New" panose="02070309020205020404" pitchFamily="49" charset="0"/>
                <a:cs typeface="Courier New" panose="02070309020205020404" pitchFamily="49" charset="0"/>
              </a:rPr>
              <a:t>id=13   @192.168.50.59  (mysql-5.7.18 ndb-7.5.6, no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id=14   @192.168.50.60  (mysql-5.7.18 ndb-7.5.6, no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408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Execute one or more </a:t>
            </a:r>
            <a:r>
              <a:rPr lang="en-US" sz="1200" i="1" dirty="0"/>
              <a:t>CREATE NODEGROUP </a:t>
            </a:r>
            <a:r>
              <a:rPr lang="en-US" sz="1200" dirty="0"/>
              <a:t>commands in the NDB Cluster management client to create the new node group or node groups to which the new data nodes will belong</a:t>
            </a:r>
            <a:r>
              <a:rPr lang="en-US" sz="1200" dirty="0" smtClean="0"/>
              <a:t>.</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r>
              <a:rPr lang="en-US" sz="1200" dirty="0"/>
              <a:t>Redistribute the cluster's data among all data nodes, including the new ones</a:t>
            </a:r>
            <a:r>
              <a:rPr lang="en-US" sz="1200" dirty="0" smtClean="0"/>
              <a:t>.</a:t>
            </a:r>
          </a:p>
          <a:p>
            <a:pPr lvl="1"/>
            <a:endParaRPr lang="en-US" sz="1200" dirty="0"/>
          </a:p>
          <a:p>
            <a:pPr lvl="1"/>
            <a:endParaRPr lang="en-US" sz="1200" dirty="0"/>
          </a:p>
        </p:txBody>
      </p:sp>
      <p:sp>
        <p:nvSpPr>
          <p:cNvPr id="4" name="Rectangle 3"/>
          <p:cNvSpPr/>
          <p:nvPr/>
        </p:nvSpPr>
        <p:spPr bwMode="auto">
          <a:xfrm>
            <a:off x="511629" y="1349828"/>
            <a:ext cx="8153400" cy="349431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CREATE NODEGROUP 13,14</a:t>
            </a:r>
          </a:p>
          <a:p>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1 created</a:t>
            </a: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a:t>
            </a: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a:t>
            </a: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 show</a:t>
            </a:r>
          </a:p>
          <a:p>
            <a:r>
              <a:rPr lang="en-US" sz="1000" dirty="0">
                <a:latin typeface="Courier New" panose="02070309020205020404" pitchFamily="49" charset="0"/>
                <a:cs typeface="Courier New" panose="02070309020205020404" pitchFamily="49" charset="0"/>
              </a:rPr>
              <a:t>Cluster Configuration</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ndbd</a:t>
            </a:r>
            <a:r>
              <a:rPr lang="en-US" sz="1000" dirty="0">
                <a:latin typeface="Courier New" panose="02070309020205020404" pitchFamily="49" charset="0"/>
                <a:cs typeface="Courier New" panose="02070309020205020404" pitchFamily="49" charset="0"/>
              </a:rPr>
              <a:t>(NDB)]     4 node(s)</a:t>
            </a:r>
          </a:p>
          <a:p>
            <a:r>
              <a:rPr lang="en-US" sz="1000" dirty="0">
                <a:latin typeface="Courier New" panose="02070309020205020404" pitchFamily="49" charset="0"/>
                <a:cs typeface="Courier New" panose="02070309020205020404" pitchFamily="49" charset="0"/>
              </a:rPr>
              <a:t>id=11   @192.168.50.55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 *)</a:t>
            </a:r>
          </a:p>
          <a:p>
            <a:r>
              <a:rPr lang="en-US" sz="1000" dirty="0">
                <a:latin typeface="Courier New" panose="02070309020205020404" pitchFamily="49" charset="0"/>
                <a:cs typeface="Courier New" panose="02070309020205020404" pitchFamily="49" charset="0"/>
              </a:rPr>
              <a:t>id=12   @192.168.50.56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0)</a:t>
            </a:r>
          </a:p>
          <a:p>
            <a:r>
              <a:rPr lang="en-US" sz="1000" dirty="0">
                <a:latin typeface="Courier New" panose="02070309020205020404" pitchFamily="49" charset="0"/>
                <a:cs typeface="Courier New" panose="02070309020205020404" pitchFamily="49" charset="0"/>
              </a:rPr>
              <a:t>id=13   @192.168.50.59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1)</a:t>
            </a:r>
          </a:p>
          <a:p>
            <a:r>
              <a:rPr lang="en-US" sz="1000" dirty="0">
                <a:latin typeface="Courier New" panose="02070309020205020404" pitchFamily="49" charset="0"/>
                <a:cs typeface="Courier New" panose="02070309020205020404" pitchFamily="49" charset="0"/>
              </a:rPr>
              <a:t>id=14   @192.168.50.60  (mysql-5.7.18 ndb-7.5.6, </a:t>
            </a:r>
            <a:r>
              <a:rPr lang="en-US" sz="1000" dirty="0" err="1">
                <a:latin typeface="Courier New" panose="02070309020205020404" pitchFamily="49" charset="0"/>
                <a:cs typeface="Courier New" panose="02070309020205020404" pitchFamily="49" charset="0"/>
              </a:rPr>
              <a:t>Nodegroup</a:t>
            </a:r>
            <a:r>
              <a:rPr lang="en-US" sz="1000" dirty="0">
                <a:latin typeface="Courier New" panose="02070309020205020404" pitchFamily="49" charset="0"/>
                <a:cs typeface="Courier New" panose="02070309020205020404" pitchFamily="49" charset="0"/>
              </a:rPr>
              <a:t>: 1)</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ndb_mgmd</a:t>
            </a:r>
            <a:r>
              <a:rPr lang="en-US" sz="1000" dirty="0">
                <a:latin typeface="Courier New" panose="02070309020205020404" pitchFamily="49" charset="0"/>
                <a:cs typeface="Courier New" panose="02070309020205020404" pitchFamily="49" charset="0"/>
              </a:rPr>
              <a:t>(MGM)] 1 node(s)</a:t>
            </a:r>
          </a:p>
          <a:p>
            <a:r>
              <a:rPr lang="en-US" sz="1000" dirty="0">
                <a:latin typeface="Courier New" panose="02070309020205020404" pitchFamily="49" charset="0"/>
                <a:cs typeface="Courier New" panose="02070309020205020404" pitchFamily="49" charset="0"/>
              </a:rPr>
              <a:t>id=1    @192.168.50.51  (mysql-5.7.18 ndb-7.5.6)</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mysqld</a:t>
            </a:r>
            <a:r>
              <a:rPr lang="en-US" sz="1000" dirty="0">
                <a:latin typeface="Courier New" panose="02070309020205020404" pitchFamily="49" charset="0"/>
                <a:cs typeface="Courier New" panose="02070309020205020404" pitchFamily="49" charset="0"/>
              </a:rPr>
              <a:t>(API)]   3 node(s)</a:t>
            </a:r>
          </a:p>
          <a:p>
            <a:r>
              <a:rPr lang="en-US" sz="1000" dirty="0">
                <a:latin typeface="Courier New" panose="02070309020205020404" pitchFamily="49" charset="0"/>
                <a:cs typeface="Courier New" panose="02070309020205020404" pitchFamily="49" charset="0"/>
              </a:rPr>
              <a:t>id=51   @192.168.50.53  (mysql-5.7.18 ndb-7.5.6)</a:t>
            </a:r>
          </a:p>
          <a:p>
            <a:r>
              <a:rPr lang="en-US" sz="1000" dirty="0">
                <a:latin typeface="Courier New" panose="02070309020205020404" pitchFamily="49" charset="0"/>
                <a:cs typeface="Courier New" panose="02070309020205020404" pitchFamily="49" charset="0"/>
              </a:rPr>
              <a:t>id=52 (not connected, accepting connect from 192.168.50.54)</a:t>
            </a:r>
          </a:p>
          <a:p>
            <a:r>
              <a:rPr lang="en-US" sz="1000" dirty="0">
                <a:latin typeface="Courier New" panose="02070309020205020404" pitchFamily="49" charset="0"/>
                <a:cs typeface="Courier New" panose="02070309020205020404" pitchFamily="49" charset="0"/>
              </a:rPr>
              <a:t>id=53 (not connected, accepting connect from any host)</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ndb_mgm</a:t>
            </a:r>
            <a:r>
              <a:rPr lang="en-US" sz="1000" dirty="0">
                <a:latin typeface="Courier New" panose="02070309020205020404" pitchFamily="49" charset="0"/>
                <a:cs typeface="Courier New" panose="02070309020205020404" pitchFamily="49" charset="0"/>
              </a:rPr>
              <a:t>&gt;</a:t>
            </a:r>
          </a:p>
        </p:txBody>
      </p:sp>
      <p:sp>
        <p:nvSpPr>
          <p:cNvPr id="5" name="Rectangle 4"/>
          <p:cNvSpPr/>
          <p:nvPr/>
        </p:nvSpPr>
        <p:spPr bwMode="auto">
          <a:xfrm>
            <a:off x="511629" y="5312229"/>
            <a:ext cx="8153400" cy="114095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cs typeface="Courier New" panose="02070309020205020404" pitchFamily="49" charset="0"/>
              </a:rPr>
              <a:t>[root@sql-node-01 ~]#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 -u root -</a:t>
            </a:r>
            <a:r>
              <a:rPr lang="en-US" sz="1000" dirty="0" err="1">
                <a:latin typeface="Courier New" panose="02070309020205020404" pitchFamily="49" charset="0"/>
                <a:cs typeface="Courier New" panose="02070309020205020404" pitchFamily="49" charset="0"/>
              </a:rPr>
              <a:t>proot</a:t>
            </a:r>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 [Warning] Using a password on the command line interface can be insecure.</a:t>
            </a:r>
          </a:p>
          <a:p>
            <a:r>
              <a:rPr lang="en-US" sz="1000" dirty="0">
                <a:latin typeface="Courier New" panose="02070309020205020404" pitchFamily="49" charset="0"/>
                <a:cs typeface="Courier New" panose="02070309020205020404" pitchFamily="49" charset="0"/>
              </a:rPr>
              <a:t>Welcome to the MySQL monitor.  Commands end with ; or \g.</a:t>
            </a:r>
          </a:p>
          <a:p>
            <a:r>
              <a:rPr lang="en-US" sz="1000" dirty="0">
                <a:latin typeface="Courier New" panose="02070309020205020404" pitchFamily="49" charset="0"/>
                <a:cs typeface="Courier New" panose="02070309020205020404" pitchFamily="49" charset="0"/>
              </a:rPr>
              <a:t>Your MySQL connection id is 5</a:t>
            </a:r>
          </a:p>
          <a:p>
            <a:r>
              <a:rPr lang="en-US" sz="1000" dirty="0">
                <a:latin typeface="Courier New" panose="02070309020205020404" pitchFamily="49" charset="0"/>
                <a:cs typeface="Courier New" panose="02070309020205020404" pitchFamily="49" charset="0"/>
              </a:rPr>
              <a:t>Server version: 5.7.18-ndb-7.5.6-cluster-gpl-log MySQL Cluster Community Server (GPL)</a:t>
            </a:r>
          </a:p>
          <a:p>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236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endParaRPr lang="en-US" sz="1200" dirty="0" smtClean="0"/>
          </a:p>
          <a:p>
            <a:pPr lvl="1"/>
            <a:endParaRPr lang="en-US" sz="1200" dirty="0"/>
          </a:p>
        </p:txBody>
      </p:sp>
      <p:sp>
        <p:nvSpPr>
          <p:cNvPr id="8" name="Rectangle 7"/>
          <p:cNvSpPr/>
          <p:nvPr/>
        </p:nvSpPr>
        <p:spPr bwMode="auto">
          <a:xfrm>
            <a:off x="511629" y="836713"/>
            <a:ext cx="8153400" cy="561647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50" dirty="0" smtClean="0">
                <a:latin typeface="Courier New" panose="02070309020205020404" pitchFamily="49" charset="0"/>
                <a:cs typeface="Courier New" panose="02070309020205020404" pitchFamily="49" charset="0"/>
              </a:rPr>
              <a:t>Copyright </a:t>
            </a:r>
            <a:r>
              <a:rPr lang="en-US" sz="950" dirty="0">
                <a:latin typeface="Courier New" panose="02070309020205020404" pitchFamily="49" charset="0"/>
                <a:cs typeface="Courier New" panose="02070309020205020404" pitchFamily="49" charset="0"/>
              </a:rPr>
              <a:t>(c) 2000, 2017, Oracle and/or its affiliates. All rights reserved.</a:t>
            </a:r>
          </a:p>
          <a:p>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Oracle is a registered trademark of Oracle Corporation and/or its</a:t>
            </a:r>
          </a:p>
          <a:p>
            <a:r>
              <a:rPr lang="en-US" sz="950" dirty="0">
                <a:latin typeface="Courier New" panose="02070309020205020404" pitchFamily="49" charset="0"/>
                <a:cs typeface="Courier New" panose="02070309020205020404" pitchFamily="49" charset="0"/>
              </a:rPr>
              <a:t>affiliates. Other names may be trademarks of their respective</a:t>
            </a:r>
          </a:p>
          <a:p>
            <a:r>
              <a:rPr lang="en-US" sz="950" dirty="0">
                <a:latin typeface="Courier New" panose="02070309020205020404" pitchFamily="49" charset="0"/>
                <a:cs typeface="Courier New" panose="02070309020205020404" pitchFamily="49" charset="0"/>
              </a:rPr>
              <a:t>owners.</a:t>
            </a:r>
          </a:p>
          <a:p>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Type 'help;' or '\h' for help. Type '\c' to clear the current input statement.</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show databases;</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Database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information_schema</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ndbinfo</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a:t>
            </a:r>
            <a:r>
              <a:rPr lang="en-US" sz="950" dirty="0" err="1">
                <a:latin typeface="Courier New" panose="02070309020205020404" pitchFamily="49" charset="0"/>
                <a:cs typeface="Courier New" panose="02070309020205020404" pitchFamily="49" charset="0"/>
              </a:rPr>
              <a:t>performance_schema</a:t>
            </a:r>
            <a:r>
              <a:rPr lang="en-US" sz="950" dirty="0">
                <a:latin typeface="Courier New" panose="02070309020205020404" pitchFamily="49" charset="0"/>
                <a:cs typeface="Courier New" panose="02070309020205020404" pitchFamily="49" charset="0"/>
              </a:rPr>
              <a:t> |</a:t>
            </a:r>
          </a:p>
          <a:p>
            <a:r>
              <a:rPr lang="en-US" sz="950" dirty="0">
                <a:latin typeface="Courier New" panose="02070309020205020404" pitchFamily="49" charset="0"/>
                <a:cs typeface="Courier New" panose="02070309020205020404" pitchFamily="49" charset="0"/>
              </a:rPr>
              <a:t>| sys                |</a:t>
            </a:r>
          </a:p>
          <a:p>
            <a:r>
              <a:rPr lang="en-US" sz="950" dirty="0">
                <a:latin typeface="Courier New" panose="02070309020205020404" pitchFamily="49" charset="0"/>
                <a:cs typeface="Courier New" panose="02070309020205020404" pitchFamily="49" charset="0"/>
              </a:rPr>
              <a:t>| test_db1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6 rows in set (0.00 sec)</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use test_db1</a:t>
            </a:r>
          </a:p>
          <a:p>
            <a:r>
              <a:rPr lang="en-US" sz="950" dirty="0">
                <a:latin typeface="Courier New" panose="02070309020205020404" pitchFamily="49" charset="0"/>
                <a:cs typeface="Courier New" panose="02070309020205020404" pitchFamily="49" charset="0"/>
              </a:rPr>
              <a:t>Reading table information for completion of table and column names</a:t>
            </a:r>
          </a:p>
          <a:p>
            <a:r>
              <a:rPr lang="en-US" sz="950" dirty="0">
                <a:latin typeface="Courier New" panose="02070309020205020404" pitchFamily="49" charset="0"/>
                <a:cs typeface="Courier New" panose="02070309020205020404" pitchFamily="49" charset="0"/>
              </a:rPr>
              <a:t>You can turn off this feature to get a quicker startup with -A</a:t>
            </a:r>
          </a:p>
          <a:p>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Database changed</a:t>
            </a: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show tables;</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Tables_in_test_db1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 test_table1        |</a:t>
            </a:r>
          </a:p>
          <a:p>
            <a:r>
              <a:rPr lang="en-US" sz="950" dirty="0">
                <a:latin typeface="Courier New" panose="02070309020205020404" pitchFamily="49" charset="0"/>
                <a:cs typeface="Courier New" panose="02070309020205020404" pitchFamily="49" charset="0"/>
              </a:rPr>
              <a:t>+--------------------+</a:t>
            </a:r>
          </a:p>
          <a:p>
            <a:r>
              <a:rPr lang="en-US" sz="950" dirty="0">
                <a:latin typeface="Courier New" panose="02070309020205020404" pitchFamily="49" charset="0"/>
                <a:cs typeface="Courier New" panose="02070309020205020404" pitchFamily="49" charset="0"/>
              </a:rPr>
              <a:t>1 row in set (0.00 sec)</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 ALTER TABLE test_table1 ALGORITHM=INPLACE, REORGANIZE </a:t>
            </a:r>
            <a:r>
              <a:rPr lang="en-US" sz="950" dirty="0" smtClean="0">
                <a:latin typeface="Courier New" panose="02070309020205020404" pitchFamily="49" charset="0"/>
                <a:cs typeface="Courier New" panose="02070309020205020404" pitchFamily="49" charset="0"/>
              </a:rPr>
              <a:t>PARTITION;</a:t>
            </a:r>
            <a:endParaRPr lang="en-US" sz="950" dirty="0">
              <a:latin typeface="Courier New" panose="02070309020205020404" pitchFamily="49" charset="0"/>
              <a:cs typeface="Courier New" panose="02070309020205020404" pitchFamily="49" charset="0"/>
            </a:endParaRPr>
          </a:p>
          <a:p>
            <a:r>
              <a:rPr lang="en-US" sz="950" dirty="0">
                <a:latin typeface="Courier New" panose="02070309020205020404" pitchFamily="49" charset="0"/>
                <a:cs typeface="Courier New" panose="02070309020205020404" pitchFamily="49" charset="0"/>
              </a:rPr>
              <a:t>Query OK, 0 rows affected (7.48 sec)</a:t>
            </a:r>
          </a:p>
          <a:p>
            <a:r>
              <a:rPr lang="en-US" sz="950" dirty="0">
                <a:latin typeface="Courier New" panose="02070309020205020404" pitchFamily="49" charset="0"/>
                <a:cs typeface="Courier New" panose="02070309020205020404" pitchFamily="49" charset="0"/>
              </a:rPr>
              <a:t>Records: 0  Duplicates: 0  Warnings: 0</a:t>
            </a:r>
          </a:p>
          <a:p>
            <a:endParaRPr lang="en-US" sz="950" dirty="0">
              <a:latin typeface="Courier New" panose="02070309020205020404" pitchFamily="49" charset="0"/>
              <a:cs typeface="Courier New" panose="02070309020205020404" pitchFamily="49" charset="0"/>
            </a:endParaRPr>
          </a:p>
          <a:p>
            <a:r>
              <a:rPr lang="en-US" sz="950" dirty="0" err="1">
                <a:latin typeface="Courier New" panose="02070309020205020404" pitchFamily="49" charset="0"/>
                <a:cs typeface="Courier New" panose="02070309020205020404" pitchFamily="49" charset="0"/>
              </a:rPr>
              <a:t>mysql</a:t>
            </a:r>
            <a:r>
              <a:rPr lang="en-US" sz="95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8632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pPr lvl="1"/>
            <a:r>
              <a:rPr lang="en-US" sz="1200" dirty="0"/>
              <a:t>Reclaim the space freed on the “old” nodes by issuing, for each NDBCLUSTER table, an </a:t>
            </a:r>
            <a:r>
              <a:rPr lang="en-US" sz="1200" i="1" dirty="0"/>
              <a:t>OPTIMIZE TABLE </a:t>
            </a:r>
            <a:r>
              <a:rPr lang="en-US" sz="1200" dirty="0"/>
              <a:t>statement in the </a:t>
            </a:r>
            <a:r>
              <a:rPr lang="en-US" sz="1200" dirty="0" err="1"/>
              <a:t>mysql</a:t>
            </a:r>
            <a:r>
              <a:rPr lang="en-US" sz="1200" dirty="0"/>
              <a:t> client.</a:t>
            </a:r>
          </a:p>
          <a:p>
            <a:pPr lvl="1"/>
            <a:endParaRPr lang="en-US" sz="1200" dirty="0"/>
          </a:p>
        </p:txBody>
      </p:sp>
      <p:sp>
        <p:nvSpPr>
          <p:cNvPr id="4" name="Rectangle 3"/>
          <p:cNvSpPr/>
          <p:nvPr/>
        </p:nvSpPr>
        <p:spPr bwMode="auto">
          <a:xfrm>
            <a:off x="511629" y="1360716"/>
            <a:ext cx="8153400" cy="3701142"/>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&gt; OPTIMIZE TABLE test_table1</a:t>
            </a:r>
          </a:p>
          <a:p>
            <a:r>
              <a:rPr lang="en-US" sz="1000" dirty="0">
                <a:latin typeface="Courier New" panose="02070309020205020404" pitchFamily="49" charset="0"/>
                <a:cs typeface="Courier New" panose="02070309020205020404" pitchFamily="49" charset="0"/>
              </a:rPr>
              <a:t>    -&gt;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Table                | Op       | </a:t>
            </a:r>
            <a:r>
              <a:rPr lang="en-US" sz="1000" dirty="0" err="1">
                <a:latin typeface="Courier New" panose="02070309020205020404" pitchFamily="49" charset="0"/>
                <a:cs typeface="Courier New" panose="02070309020205020404" pitchFamily="49" charset="0"/>
              </a:rPr>
              <a:t>Msg_type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Msg_text</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test_db1.test_table1 | optimize | status   | OK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1 row in set (0.00 sec)</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mysql</a:t>
            </a:r>
            <a:r>
              <a:rPr lang="en-US" sz="1000" dirty="0" smtClean="0">
                <a:latin typeface="Courier New" panose="02070309020205020404" pitchFamily="49" charset="0"/>
                <a:cs typeface="Courier New" panose="02070309020205020404" pitchFamily="49" charset="0"/>
              </a:rPr>
              <a:t>&gt;</a:t>
            </a:r>
          </a:p>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&gt; SELECT TABLE_NAME, PARTITION_NAME, TABLE_ROWS FROM INFORMATION_SCHEMA.PARTITIONS WHERE TABLE_SCHEMA = 'test_db1' AND TABLE_NAME LIKE 'test_table1';</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TABLE_NAME  | PARTITION_NAME | TABLE_ROWS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test_table1 | p0             |         34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Records are distributed in four partitions</a:t>
            </a:r>
            <a:endParaRPr lang="en-US" sz="1000" b="1"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test_table1 | p1             |         35 </a:t>
            </a: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Records are distributed in four partitions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test_table1 | p2             |         38 </a:t>
            </a: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Records are distributed in four partitions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test_table1 | p3             |         33 </a:t>
            </a: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&lt;&lt;&lt; </a:t>
            </a:r>
            <a:r>
              <a:rPr lang="en-US" sz="1000" b="1" dirty="0">
                <a:latin typeface="Courier New" panose="02070309020205020404" pitchFamily="49" charset="0"/>
                <a:cs typeface="Courier New" panose="02070309020205020404" pitchFamily="49" charset="0"/>
              </a:rPr>
              <a:t>Records are distributed in four </a:t>
            </a:r>
            <a:r>
              <a:rPr lang="en-US" sz="1000" b="1" dirty="0" smtClean="0">
                <a:latin typeface="Courier New" panose="02070309020205020404" pitchFamily="49" charset="0"/>
                <a:cs typeface="Courier New" panose="02070309020205020404" pitchFamily="49" charset="0"/>
              </a:rPr>
              <a:t>partitions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4 rows in set (0.00 sec)</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13624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1600" dirty="0" smtClean="0"/>
              <a:t>Example</a:t>
            </a:r>
          </a:p>
          <a:p>
            <a:pPr lvl="1"/>
            <a:r>
              <a:rPr lang="en-US" altLang="en-US" sz="1000" dirty="0" smtClean="0">
                <a:latin typeface="+mj-lt"/>
                <a:cs typeface="Courier New" panose="02070309020205020404" pitchFamily="49" charset="0"/>
              </a:rPr>
              <a:t>Please refer to the following link for the detailed example of </a:t>
            </a:r>
            <a:r>
              <a:rPr lang="en-US" altLang="en-US" sz="1000" dirty="0">
                <a:latin typeface="+mj-lt"/>
                <a:cs typeface="Courier New" panose="02070309020205020404" pitchFamily="49" charset="0"/>
              </a:rPr>
              <a:t>adding data nodes: </a:t>
            </a:r>
            <a:r>
              <a:rPr lang="en-US" altLang="en-US" sz="1200" dirty="0">
                <a:latin typeface="Courier New" panose="02070309020205020404" pitchFamily="49" charset="0"/>
                <a:cs typeface="Courier New" panose="02070309020205020404" pitchFamily="49" charset="0"/>
                <a:hlinkClick r:id="rId2"/>
              </a:rPr>
              <a:t>https://</a:t>
            </a:r>
            <a:r>
              <a:rPr lang="en-US" altLang="en-US" sz="1200" dirty="0" smtClean="0">
                <a:latin typeface="Courier New" panose="02070309020205020404" pitchFamily="49" charset="0"/>
                <a:cs typeface="Courier New" panose="02070309020205020404" pitchFamily="49" charset="0"/>
                <a:hlinkClick r:id="rId2"/>
              </a:rPr>
              <a:t>dev.mysql.com/doc/refman/5.7/en/mysql-cluster-online-add-node-example.html</a:t>
            </a:r>
            <a:endParaRPr lang="en-US" altLang="en-US" sz="1200" dirty="0" smtClean="0">
              <a:latin typeface="Courier New" panose="02070309020205020404" pitchFamily="49" charset="0"/>
              <a:cs typeface="Courier New" panose="02070309020205020404" pitchFamily="49" charset="0"/>
            </a:endParaRPr>
          </a:p>
          <a:p>
            <a:pPr lvl="1"/>
            <a:endParaRPr lang="en-US" altLang="en-US" sz="1200" dirty="0">
              <a:latin typeface="Courier New" panose="02070309020205020404" pitchFamily="49" charset="0"/>
              <a:cs typeface="Courier New" panose="02070309020205020404" pitchFamily="49" charset="0"/>
            </a:endParaRPr>
          </a:p>
          <a:p>
            <a:pPr lvl="1"/>
            <a:endParaRPr lang="en-US" altLang="en-US" sz="1200" dirty="0" smtClean="0">
              <a:latin typeface="Courier New" panose="02070309020205020404" pitchFamily="49" charset="0"/>
              <a:cs typeface="Courier New" panose="02070309020205020404" pitchFamily="49" charset="0"/>
            </a:endParaRPr>
          </a:p>
          <a:p>
            <a:pPr lvl="1"/>
            <a:endParaRPr lang="en-US" sz="1200" dirty="0"/>
          </a:p>
        </p:txBody>
      </p:sp>
    </p:spTree>
    <p:extLst>
      <p:ext uri="{BB962C8B-B14F-4D97-AF65-F5344CB8AC3E}">
        <p14:creationId xmlns:p14="http://schemas.microsoft.com/office/powerpoint/2010/main" val="138546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References</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200" dirty="0">
                <a:hlinkClick r:id="rId2"/>
              </a:rPr>
              <a:t>https://</a:t>
            </a:r>
            <a:r>
              <a:rPr lang="en-US" sz="1200" dirty="0" smtClean="0">
                <a:hlinkClick r:id="rId2"/>
              </a:rPr>
              <a:t>dev.mysql.com/doc/refman/5.7/en/mysql-cluster-online-add-node.html</a:t>
            </a:r>
          </a:p>
          <a:p>
            <a:pPr>
              <a:buFont typeface="Wingdings" panose="05000000000000000000" pitchFamily="2" charset="2"/>
              <a:buChar char="§"/>
            </a:pPr>
            <a:r>
              <a:rPr lang="en-US" sz="1200" dirty="0" smtClean="0">
                <a:hlinkClick r:id="rId2"/>
              </a:rPr>
              <a:t>https</a:t>
            </a:r>
            <a:r>
              <a:rPr lang="en-US" sz="1200" dirty="0">
                <a:hlinkClick r:id="rId2"/>
              </a:rPr>
              <a:t>://</a:t>
            </a:r>
            <a:r>
              <a:rPr lang="en-US" sz="1200" dirty="0" smtClean="0">
                <a:hlinkClick r:id="rId2"/>
              </a:rPr>
              <a:t>dev.mysql.com/doc/mysql-cluster-excerpt/5.7/en/mysql-cluster-online-add-node.html</a:t>
            </a:r>
            <a:endParaRPr lang="en-US" sz="1200" dirty="0" smtClean="0"/>
          </a:p>
          <a:p>
            <a:pPr>
              <a:buFont typeface="Wingdings" panose="05000000000000000000" pitchFamily="2" charset="2"/>
              <a:buChar char="§"/>
            </a:pPr>
            <a:r>
              <a:rPr lang="en-US" sz="1200" dirty="0" smtClean="0"/>
              <a:t>refman-5.7-en.a4.pdf</a:t>
            </a:r>
          </a:p>
          <a:p>
            <a:pPr>
              <a:buFont typeface="Wingdings" panose="05000000000000000000" pitchFamily="2" charset="2"/>
              <a:buChar char="§"/>
            </a:pPr>
            <a:r>
              <a:rPr lang="en-US" sz="1200" dirty="0">
                <a:hlinkClick r:id="rId3"/>
              </a:rPr>
              <a:t>http://www.tokiwinter.com/mysql-cluster-adding-new-data-nodes-online</a:t>
            </a:r>
            <a:r>
              <a:rPr lang="en-US" sz="1200" dirty="0" smtClean="0">
                <a:hlinkClick r:id="rId3"/>
              </a:rPr>
              <a:t>/</a:t>
            </a:r>
            <a:endParaRPr lang="en-US" sz="1200" dirty="0" smtClean="0"/>
          </a:p>
          <a:p>
            <a:pPr>
              <a:buFont typeface="Wingdings" panose="05000000000000000000" pitchFamily="2" charset="2"/>
              <a:buChar char="§"/>
            </a:pPr>
            <a:endParaRPr lang="en-US" sz="1200" dirty="0"/>
          </a:p>
          <a:p>
            <a:pPr>
              <a:buFont typeface="Wingdings" panose="05000000000000000000" pitchFamily="2" charset="2"/>
              <a:buChar char="§"/>
            </a:pPr>
            <a:endParaRPr lang="en-US" sz="1200" dirty="0"/>
          </a:p>
        </p:txBody>
      </p:sp>
    </p:spTree>
    <p:extLst>
      <p:ext uri="{BB962C8B-B14F-4D97-AF65-F5344CB8AC3E}">
        <p14:creationId xmlns:p14="http://schemas.microsoft.com/office/powerpoint/2010/main" val="4065588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Revision History</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1530831367"/>
              </p:ext>
            </p:extLst>
          </p:nvPr>
        </p:nvGraphicFramePr>
        <p:xfrm>
          <a:off x="342898" y="1141400"/>
          <a:ext cx="8458204" cy="4079240"/>
        </p:xfrm>
        <a:graphic>
          <a:graphicData uri="http://schemas.openxmlformats.org/drawingml/2006/table">
            <a:tbl>
              <a:tblPr firstRow="1" bandRow="1">
                <a:tableStyleId>{93296810-A885-4BE3-A3E7-6D5BEEA58F35}</a:tableStyleId>
              </a:tblPr>
              <a:tblGrid>
                <a:gridCol w="1095377"/>
                <a:gridCol w="1104900"/>
                <a:gridCol w="1514475"/>
                <a:gridCol w="4743452"/>
              </a:tblGrid>
              <a:tr h="370840">
                <a:tc>
                  <a:txBody>
                    <a:bodyPr/>
                    <a:lstStyle/>
                    <a:p>
                      <a:r>
                        <a:rPr lang="en-US" sz="1200" b="0" dirty="0" smtClean="0">
                          <a:latin typeface="+mj-lt"/>
                          <a:cs typeface="Calibri" panose="020F0502020204030204" pitchFamily="34" charset="0"/>
                        </a:rPr>
                        <a:t>Version</a:t>
                      </a:r>
                      <a:r>
                        <a:rPr lang="en-US" sz="1200" b="0" baseline="0" dirty="0" smtClean="0">
                          <a:latin typeface="+mj-lt"/>
                          <a:cs typeface="Calibri" panose="020F0502020204030204" pitchFamily="34" charset="0"/>
                        </a:rPr>
                        <a:t> No.</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Date</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Author</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Summary</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00.01.00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3642561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Overview</a:t>
            </a:r>
          </a:p>
          <a:p>
            <a:pPr marL="522900" lvl="1" indent="-342900">
              <a:buFont typeface="Wingdings" pitchFamily="2" charset="2"/>
              <a:buAutoNum type="arabicPeriod"/>
            </a:pPr>
            <a:r>
              <a:rPr lang="en-US" altLang="ja-JP" sz="1200" dirty="0"/>
              <a:t>General Issues</a:t>
            </a:r>
          </a:p>
          <a:p>
            <a:pPr marL="342900" indent="-342900">
              <a:buAutoNum type="arabicPeriod"/>
            </a:pPr>
            <a:r>
              <a:rPr lang="en-US" altLang="ja-JP" sz="1600" dirty="0" smtClean="0"/>
              <a:t>Scale Out</a:t>
            </a:r>
          </a:p>
          <a:p>
            <a:pPr marL="522900" lvl="1" indent="-342900">
              <a:buAutoNum type="arabicPeriod"/>
            </a:pPr>
            <a:r>
              <a:rPr lang="en-US" altLang="ja-JP" sz="1200" dirty="0" smtClean="0"/>
              <a:t>Addition of Data (NDB) Nodes in the Cluster Procedure</a:t>
            </a:r>
          </a:p>
          <a:p>
            <a:pPr marL="522900" lvl="1" indent="-342900">
              <a:buAutoNum type="arabicPeriod"/>
            </a:pPr>
            <a:r>
              <a:rPr lang="en-US" altLang="ja-JP" sz="1200" dirty="0" smtClean="0"/>
              <a:t>Example of Addition of Data Nodes</a:t>
            </a:r>
          </a:p>
          <a:p>
            <a:pPr marL="342900" indent="-342900">
              <a:buAutoNum type="arabicPeriod"/>
            </a:pPr>
            <a:r>
              <a:rPr lang="en-US" altLang="ja-JP" sz="1600" dirty="0" smtClean="0"/>
              <a:t>Scale In (TBD)</a:t>
            </a:r>
          </a:p>
          <a:p>
            <a:pPr marL="522900" lvl="1" indent="-342900">
              <a:buAutoNum type="arabicPeriod"/>
            </a:pPr>
            <a:r>
              <a:rPr lang="en-US" altLang="ja-JP" sz="1200" dirty="0" smtClean="0"/>
              <a:t>Removal of Data (NDB) Nodes</a:t>
            </a:r>
            <a:r>
              <a:rPr lang="en-US" altLang="ja-JP" sz="1200" dirty="0"/>
              <a:t>  in the </a:t>
            </a:r>
            <a:r>
              <a:rPr lang="en-US" altLang="ja-JP" sz="1200" dirty="0" smtClean="0"/>
              <a:t>Cluster</a:t>
            </a:r>
            <a:r>
              <a:rPr lang="en-US" altLang="ja-JP" sz="1200" dirty="0"/>
              <a:t> Procedure</a:t>
            </a:r>
            <a:endParaRPr lang="en-US" altLang="ja-JP" sz="12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MySQL Cluster</a:t>
            </a:r>
            <a:r>
              <a:rPr lang="en-US" dirty="0" smtClean="0"/>
              <a:t>: Adding NDB Cluster Data Nodes Online</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General </a:t>
            </a:r>
            <a:r>
              <a:rPr lang="en-US" sz="1600" dirty="0" smtClean="0"/>
              <a:t>Issues</a:t>
            </a:r>
          </a:p>
          <a:p>
            <a:pPr lvl="1"/>
            <a:r>
              <a:rPr lang="en-US" sz="1200" dirty="0"/>
              <a:t>Redistribution of </a:t>
            </a:r>
            <a:r>
              <a:rPr lang="en-US" sz="1200" dirty="0" smtClean="0"/>
              <a:t>Data</a:t>
            </a:r>
          </a:p>
          <a:p>
            <a:pPr lvl="2">
              <a:buFont typeface="Wingdings" panose="05000000000000000000" pitchFamily="2" charset="2"/>
              <a:buChar char="Ø"/>
            </a:pPr>
            <a:r>
              <a:rPr lang="en-US" sz="1000" dirty="0" smtClean="0"/>
              <a:t> The </a:t>
            </a:r>
            <a:r>
              <a:rPr lang="en-US" sz="1000" dirty="0"/>
              <a:t>ability to add new nodes online includes a means to reorganize NDBCLUSTER table data and indexes so that they are distributed across all data nodes, including the new ones, by means of the ALTER TABLE … REORGANIZE PARTITION statement. Table </a:t>
            </a:r>
            <a:r>
              <a:rPr lang="en-US" sz="1000" dirty="0" smtClean="0"/>
              <a:t>reorganization of both </a:t>
            </a:r>
            <a:r>
              <a:rPr lang="en-US" sz="1000" dirty="0"/>
              <a:t>in-memory and Disk Data tables is supported. This redistribution does not currently include unique indexes (only ordered indexes are redistributed</a:t>
            </a:r>
            <a:r>
              <a:rPr lang="en-US" sz="1000" dirty="0" smtClean="0"/>
              <a:t>).</a:t>
            </a:r>
          </a:p>
          <a:p>
            <a:pPr lvl="2">
              <a:buFont typeface="Wingdings" panose="05000000000000000000" pitchFamily="2" charset="2"/>
              <a:buChar char="Ø"/>
            </a:pPr>
            <a:endParaRPr lang="en-US" sz="1200" dirty="0"/>
          </a:p>
          <a:p>
            <a:pPr lvl="2">
              <a:buFont typeface="Wingdings" panose="05000000000000000000" pitchFamily="2" charset="2"/>
              <a:buChar char="Ø"/>
            </a:pPr>
            <a:r>
              <a:rPr lang="en-US" sz="1000" dirty="0" smtClean="0"/>
              <a:t> The </a:t>
            </a:r>
            <a:r>
              <a:rPr lang="en-US" sz="1000" dirty="0"/>
              <a:t>redistribution for NDBCLUSTER tables already </a:t>
            </a:r>
            <a:r>
              <a:rPr lang="en-US" sz="1000" dirty="0" smtClean="0"/>
              <a:t>existing </a:t>
            </a:r>
            <a:r>
              <a:rPr lang="en-US" sz="1000" dirty="0"/>
              <a:t>before the new data nodes were added is not automatic, but can be accomplished using simple SQL statements in </a:t>
            </a:r>
            <a:r>
              <a:rPr lang="en-US" sz="1000" dirty="0" err="1"/>
              <a:t>mysql</a:t>
            </a:r>
            <a:r>
              <a:rPr lang="en-US" sz="1000" dirty="0"/>
              <a:t> or another MySQL client application. However, all data and indexes added to tables created after a </a:t>
            </a:r>
            <a:r>
              <a:rPr lang="en-US" sz="1000" dirty="0" smtClean="0"/>
              <a:t>new node </a:t>
            </a:r>
            <a:r>
              <a:rPr lang="en-US" sz="1000" dirty="0"/>
              <a:t>group has been added are distributed automatically among all cluster data nodes, including those added as part of the new node group</a:t>
            </a:r>
            <a:r>
              <a:rPr lang="en-US" sz="1000" dirty="0" smtClean="0"/>
              <a:t>.</a:t>
            </a:r>
          </a:p>
          <a:p>
            <a:pPr lvl="2">
              <a:buFont typeface="Wingdings" panose="05000000000000000000" pitchFamily="2" charset="2"/>
              <a:buChar char="Ø"/>
            </a:pPr>
            <a:endParaRPr lang="en-US" sz="1000" dirty="0" smtClean="0"/>
          </a:p>
          <a:p>
            <a:pPr lvl="1"/>
            <a:r>
              <a:rPr lang="en-US" altLang="en-US" sz="1200" dirty="0"/>
              <a:t>Partial </a:t>
            </a:r>
            <a:r>
              <a:rPr lang="en-US" altLang="en-US" sz="1200" dirty="0" smtClean="0"/>
              <a:t>starts</a:t>
            </a:r>
          </a:p>
          <a:p>
            <a:pPr lvl="2">
              <a:buFont typeface="Wingdings" panose="05000000000000000000" pitchFamily="2" charset="2"/>
              <a:buChar char="Ø"/>
            </a:pPr>
            <a:r>
              <a:rPr lang="en-US" altLang="en-US" sz="1000" dirty="0" smtClean="0"/>
              <a:t> It </a:t>
            </a:r>
            <a:r>
              <a:rPr lang="en-US" altLang="en-US" sz="1000" dirty="0"/>
              <a:t>is possible to add new node group without all of the new data nodes being started. It is also possible to add a new node group to a degraded	cluster-that is, a cluster that is only partially started, or where one or more data nodes are not running. In the latter case, the cluster must have enough nodes running to be viable before the new node group can be added</a:t>
            </a:r>
            <a:r>
              <a:rPr lang="en-US" altLang="en-US" sz="1000" dirty="0" smtClean="0"/>
              <a:t>.</a:t>
            </a:r>
          </a:p>
          <a:p>
            <a:pPr lvl="2">
              <a:buFont typeface="Wingdings" panose="05000000000000000000" pitchFamily="2" charset="2"/>
              <a:buChar char="Ø"/>
            </a:pPr>
            <a:endParaRPr lang="en-US" altLang="en-US" sz="1000" dirty="0"/>
          </a:p>
          <a:p>
            <a:pPr lvl="1"/>
            <a:r>
              <a:rPr lang="en-US" altLang="en-US" sz="1200" dirty="0"/>
              <a:t>Effects on ongoing operations</a:t>
            </a:r>
            <a:endParaRPr lang="en-US" altLang="en-US" sz="1200" dirty="0" smtClean="0"/>
          </a:p>
          <a:p>
            <a:pPr lvl="2">
              <a:buFont typeface="Wingdings" panose="05000000000000000000" pitchFamily="2" charset="2"/>
              <a:buChar char="Ø"/>
            </a:pPr>
            <a:r>
              <a:rPr lang="en-US" altLang="en-US" sz="1000" dirty="0" smtClean="0"/>
              <a:t> Normal </a:t>
            </a:r>
            <a:r>
              <a:rPr lang="en-US" altLang="en-US" sz="1000" dirty="0"/>
              <a:t>DML operations using NDB Cluster data are not prevented by the creation or addition of a new node group, or by table </a:t>
            </a:r>
            <a:r>
              <a:rPr lang="en-US" altLang="en-US" sz="1000" dirty="0" smtClean="0"/>
              <a:t>reorganization. However</a:t>
            </a:r>
            <a:r>
              <a:rPr lang="en-US" altLang="en-US" sz="1000" dirty="0"/>
              <a:t>, it is not possible to perform DDL concurrently with table reorganization-that is, no other DDL statements can be issued while an </a:t>
            </a:r>
            <a:r>
              <a:rPr lang="en-US" altLang="en-US" sz="1000" dirty="0" smtClean="0"/>
              <a:t>ALTER TABLE </a:t>
            </a:r>
            <a:r>
              <a:rPr lang="en-US" altLang="en-US" sz="1000" dirty="0"/>
              <a:t>... REORGANIZE statement is executing. In addition, during the execution of ALTER TABLE … REORGANIZE PARTITION (or the execution of any other DDL statement), it is not possible to restart cluster data nodes</a:t>
            </a:r>
            <a:r>
              <a:rPr lang="en-US" altLang="en-US" sz="1000" dirty="0" smtClean="0"/>
              <a:t>.</a:t>
            </a:r>
          </a:p>
          <a:p>
            <a:pPr lvl="2">
              <a:buFont typeface="Wingdings" panose="05000000000000000000" pitchFamily="2" charset="2"/>
              <a:buChar char="Ø"/>
            </a:pPr>
            <a:endParaRPr lang="en-US" altLang="en-US" sz="1000" dirty="0"/>
          </a:p>
          <a:p>
            <a:pPr lvl="1"/>
            <a:r>
              <a:rPr lang="en-US" altLang="en-US" sz="1200" dirty="0"/>
              <a:t>Failure </a:t>
            </a:r>
            <a:r>
              <a:rPr lang="en-US" altLang="en-US" sz="1200" dirty="0" smtClean="0"/>
              <a:t>handling</a:t>
            </a:r>
          </a:p>
          <a:p>
            <a:pPr lvl="2">
              <a:buFont typeface="Wingdings" panose="05000000000000000000" pitchFamily="2" charset="2"/>
              <a:buChar char="Ø"/>
            </a:pPr>
            <a:r>
              <a:rPr lang="en-US" altLang="en-US" sz="1000" dirty="0" smtClean="0"/>
              <a:t> Failures </a:t>
            </a:r>
            <a:r>
              <a:rPr lang="en-US" altLang="en-US" sz="1000" dirty="0"/>
              <a:t>of data nodes during node group creation and table reorganization are handled as shown in the following table:</a:t>
            </a:r>
          </a:p>
        </p:txBody>
      </p:sp>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MySQL Cluster: Adding NDB Cluster Data Nodes Online</a:t>
            </a:r>
            <a:endParaRPr kumimoji="1" lang="ja-JP" alt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28432454"/>
              </p:ext>
            </p:extLst>
          </p:nvPr>
        </p:nvGraphicFramePr>
        <p:xfrm>
          <a:off x="833120" y="1274837"/>
          <a:ext cx="7487920" cy="5039924"/>
        </p:xfrm>
        <a:graphic>
          <a:graphicData uri="http://schemas.openxmlformats.org/drawingml/2006/table">
            <a:tbl>
              <a:tblPr>
                <a:tableStyleId>{5C22544A-7EE6-4342-B048-85BDC9FD1C3A}</a:tableStyleId>
              </a:tblPr>
              <a:tblGrid>
                <a:gridCol w="1871980"/>
                <a:gridCol w="1871980"/>
                <a:gridCol w="1871980"/>
                <a:gridCol w="1871980"/>
              </a:tblGrid>
              <a:tr h="167118">
                <a:tc rowSpan="2">
                  <a:txBody>
                    <a:bodyPr/>
                    <a:lstStyle/>
                    <a:p>
                      <a:pPr algn="ctr" fontAlgn="ctr"/>
                      <a:r>
                        <a:rPr lang="en-US" sz="1100" b="1" u="none" strike="noStrike" dirty="0">
                          <a:effectLst/>
                        </a:rPr>
                        <a:t>Failure occurs during:</a:t>
                      </a:r>
                      <a:endParaRPr lang="en-US" sz="1100" b="1"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en-US" sz="1100" b="1" u="none" strike="noStrike" dirty="0">
                          <a:effectLst/>
                        </a:rPr>
                        <a:t>Failure occurs in:</a:t>
                      </a:r>
                      <a:endParaRPr lang="en-US" sz="1100" b="1"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67118">
                <a:tc vMerge="1">
                  <a:txBody>
                    <a:bodyPr/>
                    <a:lstStyle/>
                    <a:p>
                      <a:endParaRPr lang="en-US"/>
                    </a:p>
                  </a:txBody>
                  <a:tcPr/>
                </a:tc>
                <a:tc>
                  <a:txBody>
                    <a:bodyPr/>
                    <a:lstStyle/>
                    <a:p>
                      <a:pPr algn="ctr" fontAlgn="ctr"/>
                      <a:r>
                        <a:rPr lang="en-US" sz="1100" b="1" u="none" strike="noStrike" dirty="0">
                          <a:effectLst/>
                        </a:rPr>
                        <a:t>“Old” data nodes</a:t>
                      </a:r>
                      <a:endParaRPr lang="en-US" sz="1100" b="1"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u="none" strike="noStrike" dirty="0">
                          <a:effectLst/>
                        </a:rPr>
                        <a:t>“New” data nodes</a:t>
                      </a:r>
                      <a:endParaRPr lang="en-US" sz="1100" b="1"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u="none" strike="noStrike" dirty="0">
                          <a:effectLst/>
                        </a:rPr>
                        <a:t>System</a:t>
                      </a:r>
                      <a:endParaRPr lang="en-US" sz="1100" b="1"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945">
                <a:tc>
                  <a:txBody>
                    <a:bodyPr/>
                    <a:lstStyle/>
                    <a:p>
                      <a:pPr algn="ctr" fontAlgn="ctr"/>
                      <a:r>
                        <a:rPr lang="en-US" sz="1100" u="none" strike="noStrike" dirty="0">
                          <a:effectLst/>
                        </a:rPr>
                        <a:t>Node group creation</a:t>
                      </a:r>
                      <a:endParaRPr lang="en-US" sz="11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u="none" strike="noStrike" dirty="0">
                          <a:effectLst/>
                        </a:rPr>
                        <a:t>If a node other than the master fails: </a:t>
                      </a:r>
                      <a:r>
                        <a:rPr lang="en-US" sz="800" u="none" strike="noStrike" dirty="0">
                          <a:effectLst/>
                        </a:rPr>
                        <a:t> The creation of the node group is always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a:effectLst/>
                        </a:rPr>
                        <a:t>If the master fails: </a:t>
                      </a:r>
                      <a:br>
                        <a:rPr lang="en-US" sz="800" b="1" u="none" strike="noStrike" dirty="0">
                          <a:effectLst/>
                        </a:rPr>
                      </a:br>
                      <a:r>
                        <a:rPr lang="en-US" sz="800" u="none" strike="noStrike" dirty="0">
                          <a:effectLst/>
                        </a:rPr>
                        <a:t/>
                      </a:r>
                      <a:br>
                        <a:rPr lang="en-US" sz="800" u="none" strike="noStrike" dirty="0">
                          <a:effectLst/>
                        </a:rPr>
                      </a:br>
                      <a:r>
                        <a:rPr lang="en-US" sz="800" u="none" strike="noStrike" dirty="0">
                          <a:effectLst/>
                        </a:rPr>
                        <a:t>    </a:t>
                      </a:r>
                      <a:r>
                        <a:rPr lang="en-US" sz="800" b="1" u="none" strike="noStrike" dirty="0">
                          <a:effectLst/>
                        </a:rPr>
                        <a:t>If the internal commit point has been reached:  </a:t>
                      </a:r>
                      <a:r>
                        <a:rPr lang="en-US" sz="800" u="none" strike="noStrike" dirty="0">
                          <a:effectLst/>
                        </a:rPr>
                        <a:t>The creation of the node group is rolled forward.</a:t>
                      </a:r>
                      <a:br>
                        <a:rPr lang="en-US" sz="800" u="none" strike="noStrike" dirty="0">
                          <a:effectLst/>
                        </a:rPr>
                      </a:br>
                      <a:r>
                        <a:rPr lang="en-US" sz="800" u="none" strike="noStrike" dirty="0">
                          <a:effectLst/>
                        </a:rPr>
                        <a:t/>
                      </a:r>
                      <a:br>
                        <a:rPr lang="en-US" sz="800" u="none" strike="noStrike" dirty="0">
                          <a:effectLst/>
                        </a:rPr>
                      </a:br>
                      <a:r>
                        <a:rPr lang="en-US" sz="800" u="none" strike="noStrike" dirty="0">
                          <a:effectLst/>
                        </a:rPr>
                        <a:t>    </a:t>
                      </a:r>
                      <a:r>
                        <a:rPr lang="en-US" sz="800" b="1" u="none" strike="noStrike" dirty="0">
                          <a:effectLst/>
                        </a:rPr>
                        <a:t>If the internal commit point has not yet been reached.  </a:t>
                      </a:r>
                      <a:r>
                        <a:rPr lang="en-US" sz="800" u="none" strike="noStrike" dirty="0">
                          <a:effectLst/>
                        </a:rPr>
                        <a:t>The creation of the node group is rolled back </a:t>
                      </a:r>
                      <a:br>
                        <a:rPr lang="en-US" sz="800" u="none" strike="noStrike" dirty="0">
                          <a:effectLst/>
                        </a:rPr>
                      </a:br>
                      <a:r>
                        <a:rPr lang="en-US" sz="800" u="none" strike="noStrike" dirty="0">
                          <a:effectLst/>
                        </a:rPr>
                        <a:t/>
                      </a:r>
                      <a:br>
                        <a:rPr lang="en-US" sz="800" u="none" strike="noStrike" dirty="0">
                          <a:effectLst/>
                        </a:rPr>
                      </a:br>
                      <a:endParaRPr lang="en-US" sz="800" b="1"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u="none" strike="noStrike" dirty="0" smtClean="0">
                          <a:effectLst/>
                        </a:rPr>
                        <a:t>If </a:t>
                      </a:r>
                      <a:r>
                        <a:rPr lang="en-US" sz="800" b="1" u="none" strike="noStrike" dirty="0">
                          <a:effectLst/>
                        </a:rPr>
                        <a:t>a node other than the master fails: </a:t>
                      </a:r>
                      <a:r>
                        <a:rPr lang="en-US" sz="800" u="none" strike="noStrike" dirty="0">
                          <a:effectLst/>
                        </a:rPr>
                        <a:t> The creation of the node group is always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smtClean="0">
                          <a:effectLst/>
                        </a:rPr>
                        <a:t>If </a:t>
                      </a:r>
                      <a:r>
                        <a:rPr lang="en-US" sz="800" b="1" u="none" strike="noStrike" dirty="0">
                          <a:effectLst/>
                        </a:rPr>
                        <a:t>the master fails: </a:t>
                      </a:r>
                      <a:r>
                        <a:rPr lang="en-US" sz="800" u="none" strike="noStrike" dirty="0">
                          <a:effectLst/>
                        </a:rPr>
                        <a:t/>
                      </a:r>
                      <a:br>
                        <a:rPr lang="en-US" sz="800" u="none" strike="noStrike" dirty="0">
                          <a:effectLst/>
                        </a:rPr>
                      </a:br>
                      <a:r>
                        <a:rPr lang="en-US" sz="800" u="none" strike="noStrike" dirty="0">
                          <a:effectLst/>
                        </a:rPr>
                        <a:t/>
                      </a:r>
                      <a:br>
                        <a:rPr lang="en-US" sz="800" u="none" strike="noStrike" dirty="0">
                          <a:effectLst/>
                        </a:rPr>
                      </a:br>
                      <a:r>
                        <a:rPr lang="en-US" sz="800" b="1" u="none" strike="noStrike" dirty="0">
                          <a:effectLst/>
                        </a:rPr>
                        <a:t>        If the internal commit point has been reached: </a:t>
                      </a:r>
                      <a:r>
                        <a:rPr lang="en-US" sz="800" u="none" strike="noStrike" dirty="0">
                          <a:effectLst/>
                        </a:rPr>
                        <a:t> The creation of the node group is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a:effectLst/>
                        </a:rPr>
                        <a:t>        If the internal commit point has not yet been reached. </a:t>
                      </a:r>
                      <a:r>
                        <a:rPr lang="en-US" sz="800" u="none" strike="noStrike" dirty="0">
                          <a:effectLst/>
                        </a:rPr>
                        <a:t> The creation of the node group is rolled back </a:t>
                      </a:r>
                      <a:endParaRPr lang="en-US" sz="8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u="none" strike="noStrike" dirty="0" smtClean="0">
                          <a:effectLst/>
                        </a:rPr>
                        <a:t>If </a:t>
                      </a:r>
                      <a:r>
                        <a:rPr lang="en-US" sz="800" b="1" u="none" strike="noStrike" dirty="0">
                          <a:effectLst/>
                        </a:rPr>
                        <a:t>the execution of CREATE NODEGROUP has reached the internal commit point:</a:t>
                      </a:r>
                      <a:r>
                        <a:rPr lang="en-US" sz="800" u="none" strike="noStrike" dirty="0">
                          <a:effectLst/>
                        </a:rPr>
                        <a:t>  When restarted, the cluster includes the new node group. Otherwise it without.</a:t>
                      </a:r>
                      <a:br>
                        <a:rPr lang="en-US" sz="800" u="none" strike="noStrike" dirty="0">
                          <a:effectLst/>
                        </a:rPr>
                      </a:br>
                      <a:r>
                        <a:rPr lang="en-US" sz="800" u="none" strike="noStrike" dirty="0">
                          <a:effectLst/>
                        </a:rPr>
                        <a:t/>
                      </a:r>
                      <a:br>
                        <a:rPr lang="en-US" sz="800" u="none" strike="noStrike" dirty="0">
                          <a:effectLst/>
                        </a:rPr>
                      </a:br>
                      <a:r>
                        <a:rPr lang="en-US" sz="800" b="1" u="none" strike="noStrike" dirty="0" smtClean="0">
                          <a:effectLst/>
                        </a:rPr>
                        <a:t>If </a:t>
                      </a:r>
                      <a:r>
                        <a:rPr lang="en-US" sz="800" b="1" u="none" strike="noStrike" dirty="0">
                          <a:effectLst/>
                        </a:rPr>
                        <a:t>the execution of CREATE NODEGROUP has not yet reached the internal commit point:</a:t>
                      </a:r>
                      <a:r>
                        <a:rPr lang="en-US" sz="800" u="none" strike="noStrike" dirty="0">
                          <a:effectLst/>
                        </a:rPr>
                        <a:t>  When restarted, the cluster does not include the new node group. </a:t>
                      </a:r>
                      <a:endParaRPr lang="en-US" sz="8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261">
                <a:tc>
                  <a:txBody>
                    <a:bodyPr/>
                    <a:lstStyle/>
                    <a:p>
                      <a:pPr algn="ctr" fontAlgn="ctr"/>
                      <a:r>
                        <a:rPr lang="en-US" sz="1100" u="none" strike="noStrike" dirty="0">
                          <a:effectLst/>
                        </a:rPr>
                        <a:t>Table reorganization</a:t>
                      </a:r>
                      <a:endParaRPr lang="en-US" sz="11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u="none" strike="noStrike" dirty="0" smtClean="0">
                          <a:effectLst/>
                        </a:rPr>
                        <a:t>If </a:t>
                      </a:r>
                      <a:r>
                        <a:rPr lang="en-US" sz="800" b="1" u="none" strike="noStrike" dirty="0">
                          <a:effectLst/>
                        </a:rPr>
                        <a:t>a node other than the master fails: </a:t>
                      </a:r>
                      <a:r>
                        <a:rPr lang="en-US" sz="800" u="none" strike="noStrike" dirty="0">
                          <a:effectLst/>
                        </a:rPr>
                        <a:t> The table reorganization is always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smtClean="0">
                          <a:effectLst/>
                        </a:rPr>
                        <a:t>If the master fails: </a:t>
                      </a:r>
                      <a:r>
                        <a:rPr lang="en-US" sz="800" u="none" strike="noStrike" dirty="0" smtClean="0">
                          <a:effectLst/>
                        </a:rPr>
                        <a:t/>
                      </a:r>
                      <a:br>
                        <a:rPr lang="en-US" sz="800" u="none" strike="noStrike" dirty="0" smtClean="0">
                          <a:effectLst/>
                        </a:rPr>
                      </a:br>
                      <a:r>
                        <a:rPr lang="en-US" sz="800" u="none" strike="noStrike" dirty="0">
                          <a:effectLst/>
                        </a:rPr>
                        <a:t/>
                      </a:r>
                      <a:br>
                        <a:rPr lang="en-US" sz="800" u="none" strike="noStrike" dirty="0">
                          <a:effectLst/>
                        </a:rPr>
                      </a:br>
                      <a:r>
                        <a:rPr lang="en-US" sz="800" b="1" u="none" strike="noStrike" dirty="0">
                          <a:effectLst/>
                        </a:rPr>
                        <a:t>    </a:t>
                      </a:r>
                      <a:r>
                        <a:rPr lang="en-US" sz="800" b="1" u="none" strike="noStrike" dirty="0" smtClean="0">
                          <a:effectLst/>
                        </a:rPr>
                        <a:t>If </a:t>
                      </a:r>
                      <a:r>
                        <a:rPr lang="en-US" sz="800" b="1" u="none" strike="noStrike" dirty="0">
                          <a:effectLst/>
                        </a:rPr>
                        <a:t>the internal commit point has been reached: </a:t>
                      </a:r>
                      <a:r>
                        <a:rPr lang="en-US" sz="800" u="none" strike="noStrike" dirty="0">
                          <a:effectLst/>
                        </a:rPr>
                        <a:t> The table reorganization is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a:effectLst/>
                        </a:rPr>
                        <a:t>    </a:t>
                      </a:r>
                      <a:r>
                        <a:rPr lang="en-US" sz="800" b="1" u="none" strike="noStrike" dirty="0" smtClean="0">
                          <a:effectLst/>
                        </a:rPr>
                        <a:t>If </a:t>
                      </a:r>
                      <a:r>
                        <a:rPr lang="en-US" sz="800" b="1" u="none" strike="noStrike" dirty="0">
                          <a:effectLst/>
                        </a:rPr>
                        <a:t>the internal commit point has not yet been reached. </a:t>
                      </a:r>
                      <a:r>
                        <a:rPr lang="en-US" sz="800" u="none" strike="noStrike" dirty="0">
                          <a:effectLst/>
                        </a:rPr>
                        <a:t> The table reorganization is rolled back. </a:t>
                      </a:r>
                      <a:endParaRPr lang="en-US" sz="8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u="none" strike="noStrike" dirty="0" smtClean="0">
                          <a:effectLst/>
                        </a:rPr>
                        <a:t>If </a:t>
                      </a:r>
                      <a:r>
                        <a:rPr lang="en-US" sz="800" b="1" u="none" strike="noStrike" dirty="0">
                          <a:effectLst/>
                        </a:rPr>
                        <a:t>a node other than the master fails:  </a:t>
                      </a:r>
                      <a:r>
                        <a:rPr lang="en-US" sz="800" u="none" strike="noStrike" dirty="0">
                          <a:effectLst/>
                        </a:rPr>
                        <a:t>The table reorganization is always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smtClean="0">
                          <a:effectLst/>
                        </a:rPr>
                        <a:t>If </a:t>
                      </a:r>
                      <a:r>
                        <a:rPr lang="en-US" sz="800" b="1" u="none" strike="noStrike" dirty="0">
                          <a:effectLst/>
                        </a:rPr>
                        <a:t>the master fails: </a:t>
                      </a:r>
                      <a:r>
                        <a:rPr lang="en-US" sz="800" u="none" strike="noStrike" dirty="0">
                          <a:effectLst/>
                        </a:rPr>
                        <a:t/>
                      </a:r>
                      <a:br>
                        <a:rPr lang="en-US" sz="800" u="none" strike="noStrike" dirty="0">
                          <a:effectLst/>
                        </a:rPr>
                      </a:br>
                      <a:r>
                        <a:rPr lang="en-US" sz="800" u="none" strike="noStrike" dirty="0">
                          <a:effectLst/>
                        </a:rPr>
                        <a:t/>
                      </a:r>
                      <a:br>
                        <a:rPr lang="en-US" sz="800" u="none" strike="noStrike" dirty="0">
                          <a:effectLst/>
                        </a:rPr>
                      </a:br>
                      <a:r>
                        <a:rPr lang="en-US" sz="800" b="1" u="none" strike="noStrike" dirty="0">
                          <a:effectLst/>
                        </a:rPr>
                        <a:t>    </a:t>
                      </a:r>
                      <a:r>
                        <a:rPr lang="en-US" sz="800" b="1" u="none" strike="noStrike" dirty="0" smtClean="0">
                          <a:effectLst/>
                        </a:rPr>
                        <a:t>If </a:t>
                      </a:r>
                      <a:r>
                        <a:rPr lang="en-US" sz="800" b="1" u="none" strike="noStrike" dirty="0">
                          <a:effectLst/>
                        </a:rPr>
                        <a:t>the internal commit point has been reached: </a:t>
                      </a:r>
                      <a:r>
                        <a:rPr lang="en-US" sz="800" u="none" strike="noStrike" dirty="0">
                          <a:effectLst/>
                        </a:rPr>
                        <a:t> The table reorganization is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a:effectLst/>
                        </a:rPr>
                        <a:t>    </a:t>
                      </a:r>
                      <a:r>
                        <a:rPr lang="en-US" sz="800" b="1" u="none" strike="noStrike" dirty="0" smtClean="0">
                          <a:effectLst/>
                        </a:rPr>
                        <a:t>If </a:t>
                      </a:r>
                      <a:r>
                        <a:rPr lang="en-US" sz="800" b="1" u="none" strike="noStrike" dirty="0">
                          <a:effectLst/>
                        </a:rPr>
                        <a:t>the internal commit point has not yet been reached. </a:t>
                      </a:r>
                      <a:r>
                        <a:rPr lang="en-US" sz="800" u="none" strike="noStrike" dirty="0">
                          <a:effectLst/>
                        </a:rPr>
                        <a:t> The table reorganization is rolled back. </a:t>
                      </a:r>
                      <a:endParaRPr lang="en-US" sz="8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u="none" strike="noStrike" dirty="0" smtClean="0">
                          <a:effectLst/>
                        </a:rPr>
                        <a:t>If </a:t>
                      </a:r>
                      <a:r>
                        <a:rPr lang="en-US" sz="800" b="1" u="none" strike="noStrike" dirty="0">
                          <a:effectLst/>
                        </a:rPr>
                        <a:t>a node other than the master fails:  </a:t>
                      </a:r>
                      <a:r>
                        <a:rPr lang="en-US" sz="800" u="none" strike="noStrike" dirty="0">
                          <a:effectLst/>
                        </a:rPr>
                        <a:t>The table reorganization is always rolled forward.</a:t>
                      </a:r>
                      <a:br>
                        <a:rPr lang="en-US" sz="800" u="none" strike="noStrike" dirty="0">
                          <a:effectLst/>
                        </a:rPr>
                      </a:br>
                      <a:r>
                        <a:rPr lang="en-US" sz="800" u="none" strike="noStrike" dirty="0">
                          <a:effectLst/>
                        </a:rPr>
                        <a:t/>
                      </a:r>
                      <a:br>
                        <a:rPr lang="en-US" sz="800" u="none" strike="noStrike" dirty="0">
                          <a:effectLst/>
                        </a:rPr>
                      </a:br>
                      <a:r>
                        <a:rPr lang="en-US" sz="800" b="1" u="none" strike="noStrike" dirty="0" smtClean="0">
                          <a:effectLst/>
                        </a:rPr>
                        <a:t>If </a:t>
                      </a:r>
                      <a:r>
                        <a:rPr lang="en-US" sz="800" b="1" u="none" strike="noStrike" dirty="0">
                          <a:effectLst/>
                        </a:rPr>
                        <a:t>the master fails: </a:t>
                      </a:r>
                      <a:r>
                        <a:rPr lang="en-US" sz="800" u="none" strike="noStrike" dirty="0">
                          <a:effectLst/>
                        </a:rPr>
                        <a:t/>
                      </a:r>
                      <a:br>
                        <a:rPr lang="en-US" sz="800" u="none" strike="noStrike" dirty="0">
                          <a:effectLst/>
                        </a:rPr>
                      </a:br>
                      <a:r>
                        <a:rPr lang="en-US" sz="800" u="none" strike="noStrike" dirty="0">
                          <a:effectLst/>
                        </a:rPr>
                        <a:t/>
                      </a:r>
                      <a:br>
                        <a:rPr lang="en-US" sz="800" u="none" strike="noStrike" dirty="0">
                          <a:effectLst/>
                        </a:rPr>
                      </a:br>
                      <a:r>
                        <a:rPr lang="en-US" sz="800" u="none" strike="noStrike" dirty="0">
                          <a:effectLst/>
                        </a:rPr>
                        <a:t>    </a:t>
                      </a:r>
                      <a:r>
                        <a:rPr lang="en-US" sz="800" b="1" u="none" strike="noStrike" dirty="0" smtClean="0">
                          <a:effectLst/>
                        </a:rPr>
                        <a:t>If </a:t>
                      </a:r>
                      <a:r>
                        <a:rPr lang="en-US" sz="800" b="1" u="none" strike="noStrike" dirty="0">
                          <a:effectLst/>
                        </a:rPr>
                        <a:t>the internal commit point has been reached</a:t>
                      </a:r>
                      <a:r>
                        <a:rPr lang="en-US" sz="800" b="1" u="none" strike="noStrike" dirty="0" smtClean="0">
                          <a:effectLst/>
                        </a:rPr>
                        <a:t>:</a:t>
                      </a:r>
                      <a:r>
                        <a:rPr lang="en-US" sz="800" u="none" strike="noStrike" dirty="0" smtClean="0">
                          <a:effectLst/>
                        </a:rPr>
                        <a:t>  </a:t>
                      </a:r>
                      <a:r>
                        <a:rPr lang="en-US" sz="800" u="none" strike="noStrike" dirty="0">
                          <a:effectLst/>
                        </a:rPr>
                        <a:t>The table reorganization is rolled forward.</a:t>
                      </a:r>
                      <a:br>
                        <a:rPr lang="en-US" sz="800" u="none" strike="noStrike" dirty="0">
                          <a:effectLst/>
                        </a:rPr>
                      </a:br>
                      <a:r>
                        <a:rPr lang="en-US" sz="800" u="none" strike="noStrike" dirty="0">
                          <a:effectLst/>
                        </a:rPr>
                        <a:t/>
                      </a:r>
                      <a:br>
                        <a:rPr lang="en-US" sz="800" u="none" strike="noStrike" dirty="0">
                          <a:effectLst/>
                        </a:rPr>
                      </a:br>
                      <a:r>
                        <a:rPr lang="en-US" sz="800" u="none" strike="noStrike" dirty="0">
                          <a:effectLst/>
                        </a:rPr>
                        <a:t>    </a:t>
                      </a:r>
                      <a:r>
                        <a:rPr lang="en-US" sz="800" b="1" u="none" strike="noStrike" dirty="0" smtClean="0">
                          <a:effectLst/>
                        </a:rPr>
                        <a:t>If </a:t>
                      </a:r>
                      <a:r>
                        <a:rPr lang="en-US" sz="800" b="1" u="none" strike="noStrike" dirty="0">
                          <a:effectLst/>
                        </a:rPr>
                        <a:t>the internal commit point has not yet been reached</a:t>
                      </a:r>
                      <a:r>
                        <a:rPr lang="en-US" sz="800" u="none" strike="noStrike" dirty="0">
                          <a:effectLst/>
                        </a:rPr>
                        <a:t>.  The table reorganization is rolled back. </a:t>
                      </a:r>
                      <a:endParaRPr lang="en-US" sz="800" b="0" i="0" u="none" strike="noStrike" dirty="0">
                        <a:solidFill>
                          <a:srgbClr val="000000"/>
                        </a:solidFill>
                        <a:effectLst/>
                        <a:latin typeface="Calibri"/>
                      </a:endParaRPr>
                    </a:p>
                  </a:txBody>
                  <a:tcPr marL="7219" marR="7219" marT="72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33120" y="924560"/>
            <a:ext cx="998991" cy="276999"/>
          </a:xfrm>
          <a:prstGeom prst="rect">
            <a:avLst/>
          </a:prstGeom>
          <a:noFill/>
        </p:spPr>
        <p:txBody>
          <a:bodyPr wrap="none" rtlCol="0">
            <a:spAutoFit/>
          </a:bodyPr>
          <a:lstStyle/>
          <a:p>
            <a:r>
              <a:rPr lang="en-US" sz="1200" b="1" dirty="0" smtClean="0"/>
              <a:t>Table 1-1</a:t>
            </a:r>
            <a:endParaRPr lang="en-US" sz="1200" b="1"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MySQL Cluster</a:t>
            </a:r>
            <a:r>
              <a:rPr lang="en-US" dirty="0" smtClean="0"/>
              <a:t>: Scale Out</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Basic </a:t>
            </a:r>
            <a:r>
              <a:rPr lang="en-US" sz="1600" dirty="0" smtClean="0"/>
              <a:t>Procedure</a:t>
            </a:r>
          </a:p>
          <a:p>
            <a:pPr lvl="1"/>
            <a:r>
              <a:rPr lang="en-US" sz="1200" dirty="0"/>
              <a:t>Assuming that you already have a running NDB Cluster, adding data nodes online requires the following steps</a:t>
            </a:r>
            <a:r>
              <a:rPr lang="en-US" sz="1200" dirty="0" smtClean="0"/>
              <a:t>:</a:t>
            </a:r>
          </a:p>
          <a:p>
            <a:pPr marL="515325" lvl="2" indent="-228600">
              <a:buFont typeface="+mj-lt"/>
              <a:buAutoNum type="arabicPeriod"/>
            </a:pPr>
            <a:r>
              <a:rPr lang="en-US" sz="1000" dirty="0"/>
              <a:t>Edit the cluster configuration config.ini file, adding new [</a:t>
            </a:r>
            <a:r>
              <a:rPr lang="en-US" sz="1000" i="1" dirty="0" err="1"/>
              <a:t>ndbd</a:t>
            </a:r>
            <a:r>
              <a:rPr lang="en-US" sz="1000" dirty="0"/>
              <a:t>] sections corresponding to the nodes to be added. In the case where the cluster uses multiple management servers, these changes need to be made to all config.ini files used by the management </a:t>
            </a:r>
            <a:r>
              <a:rPr lang="en-US" sz="1000" dirty="0" smtClean="0"/>
              <a:t>servers.</a:t>
            </a:r>
            <a:endParaRPr lang="en-US" sz="1000" dirty="0"/>
          </a:p>
          <a:p>
            <a:pPr marL="519113" lvl="2" indent="0">
              <a:buNone/>
            </a:pPr>
            <a:r>
              <a:rPr lang="en-US" sz="1000" dirty="0" smtClean="0"/>
              <a:t>You </a:t>
            </a:r>
            <a:r>
              <a:rPr lang="en-US" sz="1000" dirty="0"/>
              <a:t>must be careful that node IDs for any new data nodes added in the config.ini file do not overlap node IDs used by existing nodes. In the event that you have API nodes using dynamically allocated node IDs and these IDs match node IDs that you want to use for new data nodes, it is possible to force any such API nodes to “migrate”, as described later in this </a:t>
            </a:r>
            <a:r>
              <a:rPr lang="en-US" sz="1000" dirty="0" smtClean="0"/>
              <a:t>procedure.</a:t>
            </a:r>
          </a:p>
          <a:p>
            <a:pPr marL="286725" lvl="2" indent="0">
              <a:buNone/>
            </a:pPr>
            <a:endParaRPr lang="en-US" sz="1000" dirty="0" smtClean="0"/>
          </a:p>
          <a:p>
            <a:pPr marL="515325" lvl="2" indent="-228600">
              <a:buFont typeface="+mj-lt"/>
              <a:buAutoNum type="arabicPeriod" startAt="2"/>
            </a:pPr>
            <a:r>
              <a:rPr lang="en-US" sz="1000" dirty="0" smtClean="0"/>
              <a:t>Perform a rolling restart of all NDB Cluster management servers.</a:t>
            </a:r>
          </a:p>
          <a:p>
            <a:pPr marL="519113" lvl="2" indent="0">
              <a:buNone/>
            </a:pPr>
            <a:r>
              <a:rPr lang="en-US" sz="900" dirty="0" smtClean="0"/>
              <a:t>NOTE</a:t>
            </a:r>
            <a:r>
              <a:rPr lang="en-US" sz="900" dirty="0"/>
              <a:t>: All management servers must be restarted with the --</a:t>
            </a:r>
            <a:r>
              <a:rPr lang="en-US" sz="900" i="1" dirty="0"/>
              <a:t>reload</a:t>
            </a:r>
            <a:r>
              <a:rPr lang="en-US" sz="900" dirty="0"/>
              <a:t> or --</a:t>
            </a:r>
            <a:r>
              <a:rPr lang="en-US" sz="900" i="1" dirty="0"/>
              <a:t>initial</a:t>
            </a:r>
            <a:r>
              <a:rPr lang="en-US" sz="900" dirty="0"/>
              <a:t> option to force the reading of the new configuration.</a:t>
            </a:r>
          </a:p>
          <a:p>
            <a:pPr marL="515325" lvl="2" indent="-228600">
              <a:buFont typeface="+mj-lt"/>
              <a:buAutoNum type="arabicPeriod" startAt="2"/>
            </a:pPr>
            <a:endParaRPr lang="en-US" sz="1000" dirty="0" smtClean="0"/>
          </a:p>
          <a:p>
            <a:pPr marL="515325" lvl="2" indent="-228600">
              <a:buFont typeface="+mj-lt"/>
              <a:buAutoNum type="arabicPeriod" startAt="3"/>
            </a:pPr>
            <a:r>
              <a:rPr lang="en-US" sz="1000" dirty="0" smtClean="0"/>
              <a:t>Perform </a:t>
            </a:r>
            <a:r>
              <a:rPr lang="en-US" sz="1000" dirty="0"/>
              <a:t>a rolling restart of all existing NDB Cluster data nodes. It is not necessary (or usually even desirable) to use --</a:t>
            </a:r>
            <a:r>
              <a:rPr lang="en-US" sz="1000" i="1" dirty="0"/>
              <a:t>initial</a:t>
            </a:r>
            <a:r>
              <a:rPr lang="en-US" sz="1000" dirty="0"/>
              <a:t> when restarting the existing data nodes</a:t>
            </a:r>
            <a:r>
              <a:rPr lang="en-US" sz="1000" dirty="0" smtClean="0"/>
              <a:t>.</a:t>
            </a:r>
            <a:endParaRPr lang="en-US" sz="1000" dirty="0"/>
          </a:p>
          <a:p>
            <a:pPr marL="519113" lvl="2" indent="0">
              <a:buNone/>
            </a:pPr>
            <a:r>
              <a:rPr lang="en-US" sz="1000" dirty="0"/>
              <a:t>If you are using API nodes with dynamically allocated IDs matching any node IDs that you wish to assign to new data nodes, you must restart all API nodes (including SQL nodes) before restarting any of the data nodes processes in this step. This causes any API nodes with node IDs that were previously not explicitly assigned to relinquish those node IDs and acquire new ones</a:t>
            </a:r>
            <a:r>
              <a:rPr lang="en-US" sz="1000" dirty="0" smtClean="0"/>
              <a:t>.</a:t>
            </a:r>
          </a:p>
          <a:p>
            <a:pPr marL="519113" lvl="2" indent="0">
              <a:buNone/>
            </a:pPr>
            <a:endParaRPr lang="en-US" sz="1000" dirty="0" smtClean="0"/>
          </a:p>
          <a:p>
            <a:pPr marL="515325" lvl="2" indent="-228600">
              <a:buFont typeface="+mj-lt"/>
              <a:buAutoNum type="arabicPeriod" startAt="4"/>
            </a:pPr>
            <a:r>
              <a:rPr lang="en-US" sz="1000" dirty="0"/>
              <a:t>Perform a rolling restart of any SQL or API nodes connected to the NDB Cluster.</a:t>
            </a:r>
          </a:p>
          <a:p>
            <a:pPr marL="515325" lvl="2" indent="-228600">
              <a:buFont typeface="+mj-lt"/>
              <a:buAutoNum type="arabicPeriod" startAt="4"/>
            </a:pPr>
            <a:endParaRPr lang="en-US" sz="1000" dirty="0"/>
          </a:p>
          <a:p>
            <a:pPr marL="515325" lvl="2" indent="-228600">
              <a:buFont typeface="+mj-lt"/>
              <a:buAutoNum type="arabicPeriod" startAt="4"/>
            </a:pPr>
            <a:r>
              <a:rPr lang="en-US" sz="1000" dirty="0"/>
              <a:t>Start the new data nodes.</a:t>
            </a:r>
          </a:p>
          <a:p>
            <a:pPr marL="519113" lvl="2" indent="0">
              <a:buNone/>
            </a:pPr>
            <a:r>
              <a:rPr lang="en-US" sz="1000" dirty="0"/>
              <a:t>The new data nodes may be started in any order. They can also be started concurrently, as long as they are started after the rolling restarts of all existing data nodes have been completed, and before proceeding to the next step.</a:t>
            </a:r>
          </a:p>
          <a:p>
            <a:pPr marL="515325" lvl="2" indent="-228600">
              <a:buFont typeface="+mj-lt"/>
              <a:buAutoNum type="arabicPeriod" startAt="4"/>
            </a:pPr>
            <a:endParaRPr lang="en-US" sz="1000" dirty="0"/>
          </a:p>
          <a:p>
            <a:pPr marL="515325" lvl="2" indent="-228600">
              <a:buFont typeface="+mj-lt"/>
              <a:buAutoNum type="arabicPeriod" startAt="6"/>
            </a:pPr>
            <a:r>
              <a:rPr lang="en-US" sz="1000" dirty="0"/>
              <a:t>Execute one or more </a:t>
            </a:r>
            <a:r>
              <a:rPr lang="en-US" sz="1000" i="1" dirty="0"/>
              <a:t>CREATE NODEGROUP </a:t>
            </a:r>
            <a:r>
              <a:rPr lang="en-US" sz="1000" dirty="0"/>
              <a:t>commands in the NDB Cluster management client to create the new node group or node groups to which the new data nodes will belong</a:t>
            </a:r>
            <a:r>
              <a:rPr lang="en-US" sz="1000" dirty="0" smtClean="0"/>
              <a:t>.</a:t>
            </a:r>
            <a:endParaRPr lang="en-US" sz="1000" dirty="0"/>
          </a:p>
          <a:p>
            <a:pPr marL="515325" lvl="2" indent="-228600">
              <a:buFont typeface="+mj-lt"/>
              <a:buAutoNum type="arabicPeriod" startAt="2"/>
            </a:pPr>
            <a:endParaRPr lang="en-US" sz="1000" dirty="0"/>
          </a:p>
        </p:txBody>
      </p:sp>
    </p:spTree>
    <p:extLst>
      <p:ext uri="{BB962C8B-B14F-4D97-AF65-F5344CB8AC3E}">
        <p14:creationId xmlns:p14="http://schemas.microsoft.com/office/powerpoint/2010/main" val="155043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MySQL Cluster</a:t>
            </a:r>
            <a:r>
              <a:rPr lang="en-US" dirty="0" smtClean="0"/>
              <a:t>: Scale Out</a:t>
            </a:r>
            <a:endParaRPr kumimoji="1" lang="ja-JP" altLang="en-US" dirty="0"/>
          </a:p>
        </p:txBody>
      </p:sp>
      <p:sp>
        <p:nvSpPr>
          <p:cNvPr id="3" name="コンテンツ プレースホルダー 2"/>
          <p:cNvSpPr>
            <a:spLocks noGrp="1"/>
          </p:cNvSpPr>
          <p:nvPr>
            <p:ph sz="quarter" idx="10"/>
          </p:nvPr>
        </p:nvSpPr>
        <p:spPr/>
        <p:txBody>
          <a:bodyPr>
            <a:noAutofit/>
          </a:bodyPr>
          <a:lstStyle/>
          <a:p>
            <a:pPr marL="511175" lvl="2" indent="-228600">
              <a:buFont typeface="+mj-lt"/>
              <a:buAutoNum type="arabicPeriod" startAt="7"/>
            </a:pPr>
            <a:r>
              <a:rPr lang="en-US" sz="1000" dirty="0" smtClean="0"/>
              <a:t>Redistribute </a:t>
            </a:r>
            <a:r>
              <a:rPr lang="en-US" sz="1000" dirty="0"/>
              <a:t>the cluster's data among all data nodes, including the new ones. Normally this is done by issuing an </a:t>
            </a:r>
            <a:r>
              <a:rPr lang="en-US" sz="1000" i="1" dirty="0"/>
              <a:t>ALTER TABLE ... ALGORITHM=INPLACE, REORGANIZE PARTITION</a:t>
            </a:r>
            <a:r>
              <a:rPr lang="en-US" sz="1000" dirty="0"/>
              <a:t> statement in the </a:t>
            </a:r>
            <a:r>
              <a:rPr lang="en-US" sz="1000" dirty="0" err="1"/>
              <a:t>mysql</a:t>
            </a:r>
            <a:r>
              <a:rPr lang="en-US" sz="1000" dirty="0"/>
              <a:t> client for each NDBCLUSTER table</a:t>
            </a:r>
            <a:r>
              <a:rPr lang="en-US" sz="1000" dirty="0" smtClean="0"/>
              <a:t>.</a:t>
            </a:r>
            <a:endParaRPr lang="en-US" sz="1000" dirty="0"/>
          </a:p>
          <a:p>
            <a:pPr marL="511175" lvl="2" indent="-228600">
              <a:buNone/>
            </a:pPr>
            <a:r>
              <a:rPr lang="en-US" sz="1000" dirty="0" smtClean="0"/>
              <a:t>	Exception</a:t>
            </a:r>
            <a:r>
              <a:rPr lang="en-US" sz="1000" dirty="0"/>
              <a:t>: For tables created using the </a:t>
            </a:r>
            <a:r>
              <a:rPr lang="en-US" sz="1000" i="1" dirty="0"/>
              <a:t>MAX_ROWS</a:t>
            </a:r>
            <a:r>
              <a:rPr lang="en-US" sz="1000" dirty="0"/>
              <a:t> option, this statement does not work; instead, use </a:t>
            </a:r>
            <a:r>
              <a:rPr lang="en-US" sz="1000" i="1" dirty="0"/>
              <a:t>ALTER TABLE ... ALGORITHM=INPLACE MAX_ROWS=...</a:t>
            </a:r>
            <a:r>
              <a:rPr lang="en-US" sz="1000" dirty="0"/>
              <a:t> to reorganize such tables. You should also bear in mind that using MAX_ROWS to set the number of partitions in this fashion is deprecated in NDB 7.5.4 and later, where you should use </a:t>
            </a:r>
            <a:r>
              <a:rPr lang="en-US" sz="1000" i="1" dirty="0"/>
              <a:t>PARTITION_BALANCE</a:t>
            </a:r>
            <a:r>
              <a:rPr lang="en-US" sz="1000" dirty="0"/>
              <a:t> instead; see Setting NDB_TABLE Options, for more information</a:t>
            </a:r>
            <a:r>
              <a:rPr lang="en-US" sz="1000" dirty="0" smtClean="0"/>
              <a:t>.</a:t>
            </a:r>
            <a:endParaRPr lang="en-US" sz="1000" dirty="0"/>
          </a:p>
          <a:p>
            <a:pPr marL="511175" lvl="2" indent="-228600">
              <a:buNone/>
            </a:pPr>
            <a:r>
              <a:rPr lang="en-US" sz="900" dirty="0" smtClean="0"/>
              <a:t>	NOTE</a:t>
            </a:r>
            <a:r>
              <a:rPr lang="en-US" sz="900" dirty="0"/>
              <a:t>: This needs to be done only for tables already existing at the time the new node group is added. Data in tables created after the new node group is added is distributed automatically; however, data added to any given table </a:t>
            </a:r>
            <a:r>
              <a:rPr lang="en-US" sz="900" dirty="0" err="1"/>
              <a:t>tbl</a:t>
            </a:r>
            <a:r>
              <a:rPr lang="en-US" sz="900" dirty="0"/>
              <a:t> that existed before the new nodes were added is not distributed using the new nodes until that table has been reorganized.</a:t>
            </a:r>
          </a:p>
          <a:p>
            <a:pPr marL="511175" lvl="2" indent="-228600">
              <a:buFont typeface="+mj-lt"/>
              <a:buAutoNum type="arabicPeriod" startAt="7"/>
            </a:pPr>
            <a:endParaRPr lang="en-US" sz="1000" dirty="0" smtClean="0"/>
          </a:p>
          <a:p>
            <a:pPr marL="511175" lvl="2" indent="-228600">
              <a:buFont typeface="+mj-lt"/>
              <a:buAutoNum type="arabicPeriod" startAt="8"/>
            </a:pPr>
            <a:r>
              <a:rPr lang="en-US" sz="1000" dirty="0"/>
              <a:t>Reclaim the space freed on the “old” nodes by issuing, for each NDBCLUSTER table, an </a:t>
            </a:r>
            <a:r>
              <a:rPr lang="en-US" sz="1000" i="1" dirty="0"/>
              <a:t>OPTIMIZE TABLE </a:t>
            </a:r>
            <a:r>
              <a:rPr lang="en-US" sz="1000" dirty="0"/>
              <a:t>statement in the </a:t>
            </a:r>
            <a:r>
              <a:rPr lang="en-US" sz="1000" dirty="0" err="1"/>
              <a:t>mysql</a:t>
            </a:r>
            <a:r>
              <a:rPr lang="en-US" sz="1000" dirty="0"/>
              <a:t> client</a:t>
            </a:r>
            <a:r>
              <a:rPr lang="en-US" sz="1000" dirty="0" smtClean="0"/>
              <a:t>.</a:t>
            </a:r>
          </a:p>
          <a:p>
            <a:pPr marL="571500" lvl="2" indent="0">
              <a:buNone/>
            </a:pPr>
            <a:endParaRPr lang="en-US" sz="1000" dirty="0"/>
          </a:p>
          <a:p>
            <a:pPr marL="571500" lvl="2" indent="0">
              <a:buNone/>
            </a:pPr>
            <a:endParaRPr lang="en-US" sz="10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2174</Words>
  <Application>Microsoft Office PowerPoint</Application>
  <PresentationFormat>On-screen Show (4:3)</PresentationFormat>
  <Paragraphs>338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NEC_standard_4_3_en</vt:lpstr>
      <vt:lpstr>MySQL Cluster</vt:lpstr>
      <vt:lpstr>PowerPoint Presentation</vt:lpstr>
      <vt:lpstr>Revision History</vt:lpstr>
      <vt:lpstr>Table of Contents</vt:lpstr>
      <vt:lpstr>MySQL Cluster Investigation</vt:lpstr>
      <vt:lpstr>MySQL Cluster: Adding NDB Cluster Data Nodes Online</vt:lpstr>
      <vt:lpstr>MySQL Cluster: Adding NDB Cluster Data Nodes Online</vt:lpstr>
      <vt:lpstr>MySQL Cluster: Scale Out</vt:lpstr>
      <vt:lpstr>MySQL Cluster: Scale 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2017-09-11T11:43:54Z</dcterms:modified>
</cp:coreProperties>
</file>