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05" r:id="rId1"/>
  </p:sldMasterIdLst>
  <p:notesMasterIdLst>
    <p:notesMasterId r:id="rId24"/>
  </p:notesMasterIdLst>
  <p:handoutMasterIdLst>
    <p:handoutMasterId r:id="rId25"/>
  </p:handoutMasterIdLst>
  <p:sldIdLst>
    <p:sldId id="262" r:id="rId2"/>
    <p:sldId id="267" r:id="rId3"/>
    <p:sldId id="268" r:id="rId4"/>
    <p:sldId id="344" r:id="rId5"/>
    <p:sldId id="263" r:id="rId6"/>
    <p:sldId id="340" r:id="rId7"/>
    <p:sldId id="285" r:id="rId8"/>
    <p:sldId id="276" r:id="rId9"/>
    <p:sldId id="312" r:id="rId10"/>
    <p:sldId id="313" r:id="rId11"/>
    <p:sldId id="314" r:id="rId12"/>
    <p:sldId id="315" r:id="rId13"/>
    <p:sldId id="339" r:id="rId14"/>
    <p:sldId id="332" r:id="rId15"/>
    <p:sldId id="333" r:id="rId16"/>
    <p:sldId id="334" r:id="rId17"/>
    <p:sldId id="335" r:id="rId18"/>
    <p:sldId id="336" r:id="rId19"/>
    <p:sldId id="341" r:id="rId20"/>
    <p:sldId id="337" r:id="rId21"/>
    <p:sldId id="343" r:id="rId22"/>
    <p:sldId id="266" r:id="rId2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267"/>
            <p14:sldId id="268"/>
            <p14:sldId id="344"/>
          </p14:sldIdLst>
        </p14:section>
        <p14:section name="Table of Contents" id="{0B1E2898-31BC-42F3-A5A5-141726087CC7}">
          <p14:sldIdLst>
            <p14:sldId id="263"/>
          </p14:sldIdLst>
        </p14:section>
        <p14:section name="Body" id="{18FAE958-DF6E-4AAC-835E-E68BDECA82A9}">
          <p14:sldIdLst>
            <p14:sldId id="340"/>
            <p14:sldId id="285"/>
            <p14:sldId id="276"/>
            <p14:sldId id="312"/>
            <p14:sldId id="313"/>
            <p14:sldId id="314"/>
            <p14:sldId id="315"/>
            <p14:sldId id="339"/>
            <p14:sldId id="332"/>
            <p14:sldId id="333"/>
            <p14:sldId id="334"/>
            <p14:sldId id="335"/>
            <p14:sldId id="336"/>
            <p14:sldId id="341"/>
            <p14:sldId id="337"/>
            <p14:sldId id="343"/>
          </p14:sldIdLst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294" autoAdjust="0"/>
    <p:restoredTop sz="91553" autoAdjust="0"/>
  </p:normalViewPr>
  <p:slideViewPr>
    <p:cSldViewPr snapToGrid="0" snapToObjects="1">
      <p:cViewPr>
        <p:scale>
          <a:sx n="100" d="100"/>
          <a:sy n="100" d="100"/>
        </p:scale>
        <p:origin x="-972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3054" y="-78"/>
      </p:cViewPr>
      <p:guideLst>
        <p:guide orient="horz" pos="3130"/>
        <p:guide pos="2145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2017/8/14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2017/8/14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Verdana" panose="020B0604030504040204" pitchFamily="34" charset="0"/>
        <a:ea typeface="メイリオ" panose="020B0604030504040204" pitchFamily="50" charset="-128"/>
        <a:cs typeface="Verdana" panose="020B0604030504040204" pitchFamily="34" charset="0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2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NEC Corporation 2016</a:t>
            </a:r>
          </a:p>
        </p:txBody>
      </p:sp>
      <p:sp>
        <p:nvSpPr>
          <p:cNvPr id="14" name="Confidential"/>
          <p:cNvSpPr txBox="1"/>
          <p:nvPr userDrawn="1"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7" r:id="rId2"/>
    <p:sldLayoutId id="2147483708" r:id="rId3"/>
    <p:sldLayoutId id="2147483709" r:id="rId4"/>
    <p:sldLayoutId id="2147483710" r:id="rId5"/>
    <p:sldLayoutId id="2147483726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luster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luster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3049388"/>
            <a:ext cx="8784000" cy="584775"/>
          </a:xfrm>
        </p:spPr>
        <p:txBody>
          <a:bodyPr/>
          <a:lstStyle/>
          <a:p>
            <a:r>
              <a:rPr kumimoji="1" lang="en-US" altLang="ja-JP" dirty="0" smtClean="0"/>
              <a:t>MySQL Cluster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725840"/>
          </a:xfrm>
        </p:spPr>
        <p:txBody>
          <a:bodyPr/>
          <a:lstStyle/>
          <a:p>
            <a:r>
              <a:rPr kumimoji="1" lang="en-US" altLang="ja-JP" dirty="0" smtClean="0"/>
              <a:t>OSS Technical Center</a:t>
            </a:r>
          </a:p>
          <a:p>
            <a:r>
              <a:rPr kumimoji="1" lang="en-US" altLang="ja-JP" sz="1700" dirty="0" smtClean="0"/>
              <a:t>NEC Telecom Software Philippines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05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[NEC </a:t>
            </a:r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Internal Use </a:t>
            </a:r>
            <a:r>
              <a:rPr lang="en-US" altLang="ja-JP" sz="105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600" dirty="0" smtClean="0"/>
              <a:t>Shut down all nodes.</a:t>
            </a:r>
            <a:endParaRPr lang="en-US" altLang="ja-JP" sz="1600" i="1" dirty="0" smtClean="0"/>
          </a:p>
          <a:p>
            <a:pPr marL="0" indent="0">
              <a:buNone/>
            </a:pPr>
            <a:r>
              <a:rPr lang="en-US" altLang="ja-JP" sz="1100" dirty="0" smtClean="0"/>
              <a:t>    [In Management Node]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[In SQL </a:t>
            </a:r>
            <a:r>
              <a:rPr lang="en-US" altLang="ja-JP" sz="1100" dirty="0"/>
              <a:t>Node</a:t>
            </a:r>
            <a:r>
              <a:rPr lang="en-US" altLang="ja-JP" sz="1100" dirty="0" smtClean="0"/>
              <a:t>]</a:t>
            </a:r>
          </a:p>
          <a:p>
            <a:pPr marL="0" indent="0">
              <a:buNone/>
            </a:pPr>
            <a:r>
              <a:rPr lang="en-US" altLang="ja-JP" sz="1100" dirty="0" smtClean="0"/>
              <a:t>        </a:t>
            </a:r>
            <a:r>
              <a:rPr lang="en-US" altLang="ja-JP" sz="1100" dirty="0" err="1" smtClean="0"/>
              <a:t>mysqladmin</a:t>
            </a:r>
            <a:r>
              <a:rPr lang="en-US" altLang="ja-JP" sz="1100" dirty="0" smtClean="0"/>
              <a:t> –u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</a:t>
            </a:r>
            <a:r>
              <a:rPr lang="en-US" altLang="ja-JP" sz="1100" dirty="0">
                <a:solidFill>
                  <a:srgbClr val="0000FF"/>
                </a:solidFill>
              </a:rPr>
              <a:t>1&gt;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-p shutdown</a:t>
            </a:r>
          </a:p>
          <a:p>
            <a:pPr marL="0" indent="0">
              <a:buNone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where</a:t>
            </a:r>
            <a:r>
              <a:rPr lang="en-US" altLang="ja-JP" sz="1000" dirty="0"/>
              <a:t>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</a:t>
            </a:r>
            <a:r>
              <a:rPr lang="en-US" altLang="ja-JP" sz="1000" dirty="0" smtClean="0">
                <a:solidFill>
                  <a:srgbClr val="0000FF"/>
                </a:solidFill>
              </a:rPr>
              <a:t>1: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MySQL </a:t>
            </a:r>
            <a:r>
              <a:rPr lang="en-US" altLang="ja-JP" sz="1000" dirty="0" smtClean="0"/>
              <a:t>username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000" dirty="0" smtClean="0"/>
          </a:p>
          <a:p>
            <a:pPr marL="0" indent="0">
              <a:buNone/>
            </a:pPr>
            <a:endParaRPr lang="en-US" altLang="ja-JP" sz="1000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ja-JP" sz="1600" dirty="0" smtClean="0"/>
              <a:t>Install the MySQL 7.5 RPM packages.</a:t>
            </a:r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[In </a:t>
            </a:r>
            <a:r>
              <a:rPr lang="en-US" altLang="ja-JP" sz="1100" dirty="0" smtClean="0"/>
              <a:t>MGM Node</a:t>
            </a:r>
            <a:r>
              <a:rPr lang="en-US" altLang="ja-JP" sz="1100" dirty="0"/>
              <a:t>]</a:t>
            </a:r>
            <a:endParaRPr lang="en-US" altLang="ja-JP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4681" y="1743428"/>
            <a:ext cx="7803573" cy="253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ndb_mgm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-e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shutdown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057" y="3280736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-u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 shutdown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983" y="4356205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 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mysql-cluster-community-data-node-7.5.7-1.el7.x86_64.rpm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18" y="518402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 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mysql-cluster-community-management-server-7.5.7-1.el7.x86_64.rpm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SQL Node (in the order below)]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lvl="1" indent="0">
              <a:buNone/>
            </a:pPr>
            <a:r>
              <a:rPr lang="en-US" altLang="ja-JP" sz="1200" dirty="0" smtClean="0"/>
              <a:t>         </a:t>
            </a:r>
            <a:r>
              <a:rPr lang="en-US" altLang="ja-JP" sz="1000" dirty="0" smtClean="0"/>
              <a:t>[</a:t>
            </a:r>
            <a:r>
              <a:rPr lang="en-US" altLang="ja-JP" sz="1000" dirty="0"/>
              <a:t>Note</a:t>
            </a:r>
            <a:r>
              <a:rPr lang="en-US" altLang="ja-JP" sz="1000" dirty="0" smtClean="0"/>
              <a:t>]</a:t>
            </a:r>
          </a:p>
          <a:p>
            <a:pPr marL="0" lvl="1" indent="0">
              <a:buNone/>
            </a:pPr>
            <a:r>
              <a:rPr lang="ja-JP" altLang="en-US" sz="1000" dirty="0" smtClean="0"/>
              <a:t>           ● </a:t>
            </a:r>
            <a:r>
              <a:rPr lang="en-US" altLang="ja-JP" sz="1000" dirty="0" smtClean="0"/>
              <a:t>--</a:t>
            </a:r>
            <a:r>
              <a:rPr lang="en-US" altLang="ja-JP" sz="1000" dirty="0" err="1" smtClean="0"/>
              <a:t>replacefiles</a:t>
            </a:r>
            <a:r>
              <a:rPr lang="en-US" altLang="ja-JP" sz="1000" dirty="0" smtClean="0"/>
              <a:t> option will force writing over existing MySQL files</a:t>
            </a:r>
          </a:p>
          <a:p>
            <a:pPr marL="0" lvl="1" indent="0">
              <a:buNone/>
            </a:pPr>
            <a:endParaRPr lang="en-US" altLang="ja-JP" sz="1000" dirty="0"/>
          </a:p>
          <a:p>
            <a:pPr marL="342900" indent="-342900">
              <a:buFont typeface="+mj-lt"/>
              <a:buAutoNum type="arabicPeriod" startAt="6"/>
            </a:pPr>
            <a:r>
              <a:rPr lang="en-US" altLang="ja-JP" sz="1600" dirty="0" smtClean="0"/>
              <a:t>Start all nodes.</a:t>
            </a:r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Management Node]</a:t>
            </a:r>
          </a:p>
          <a:p>
            <a:pPr marL="0" lvl="1" indent="0">
              <a:buNone/>
            </a:pPr>
            <a:endParaRPr lang="en-US" altLang="ja-JP" sz="1000" dirty="0" smtClean="0"/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 smtClean="0"/>
          </a:p>
          <a:p>
            <a:pPr marL="0" indent="0">
              <a:buNone/>
            </a:pPr>
            <a:r>
              <a:rPr lang="en-US" altLang="ja-JP" sz="1100" dirty="0" smtClean="0"/>
              <a:t>    [In </a:t>
            </a:r>
            <a:r>
              <a:rPr lang="en-US" altLang="ja-JP" sz="1100" dirty="0"/>
              <a:t>SQL Node]</a:t>
            </a:r>
          </a:p>
          <a:p>
            <a:pPr marL="0" indent="0">
              <a:buNone/>
            </a:pPr>
            <a:r>
              <a:rPr lang="en-US" altLang="ja-JP" sz="1100" dirty="0"/>
              <a:t>        </a:t>
            </a:r>
            <a:r>
              <a:rPr lang="en-US" altLang="ja-JP" sz="1100" dirty="0" err="1"/>
              <a:t>mysqladmin</a:t>
            </a:r>
            <a:r>
              <a:rPr lang="en-US" altLang="ja-JP" sz="1100" dirty="0"/>
              <a:t> –u </a:t>
            </a:r>
            <a:r>
              <a:rPr lang="en-US" altLang="ja-JP" sz="1100" dirty="0">
                <a:solidFill>
                  <a:srgbClr val="0000FF"/>
                </a:solidFill>
              </a:rPr>
              <a:t>&lt;1&gt;</a:t>
            </a:r>
            <a:r>
              <a:rPr lang="en-US" altLang="ja-JP" sz="1100" dirty="0"/>
              <a:t> -p shutdown</a:t>
            </a:r>
          </a:p>
          <a:p>
            <a:pPr marL="0" indent="0">
              <a:buNone/>
            </a:pPr>
            <a:r>
              <a:rPr lang="en-US" altLang="ja-JP" sz="1000" dirty="0"/>
              <a:t>	where,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1:</a:t>
            </a:r>
            <a:r>
              <a:rPr lang="en-US" altLang="ja-JP" sz="1000" dirty="0"/>
              <a:t> MySQL username</a:t>
            </a:r>
            <a:r>
              <a:rPr lang="en-US" altLang="ja-JP" sz="1200" dirty="0" smtClean="0"/>
              <a:t>         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62983" y="1479628"/>
            <a:ext cx="7803573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mysql-cluster-community-libs-7.5.7-1.el7.x86_64.rpm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mysql-cluster-community-common-7.5.7-1.el7.x86_64.rpm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mysql-cluster-community-client-7.5.7-1.el7.x86_64.rpm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mysql-cluster-community-server-7.5.7-1.el7.x86_64.rpm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754" y="365450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ndb_mgmd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-f 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-cluster/config.ini --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skip-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-cache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680" y="4335120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ndbd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518" y="5716526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--user=“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&amp;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SQL Node]</a:t>
            </a:r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   </a:t>
            </a:r>
            <a:r>
              <a:rPr lang="en-US" altLang="ja-JP" sz="1100" dirty="0" err="1" smtClean="0"/>
              <a:t>mysqladmin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–u </a:t>
            </a:r>
            <a:r>
              <a:rPr lang="en-US" altLang="ja-JP" sz="1100" dirty="0">
                <a:solidFill>
                  <a:srgbClr val="0000FF"/>
                </a:solidFill>
              </a:rPr>
              <a:t>&lt;1&gt;</a:t>
            </a:r>
            <a:r>
              <a:rPr lang="en-US" altLang="ja-JP" sz="1100" dirty="0"/>
              <a:t> -p shutdown</a:t>
            </a:r>
          </a:p>
          <a:p>
            <a:pPr marL="0" indent="0">
              <a:buNone/>
            </a:pPr>
            <a:r>
              <a:rPr lang="en-US" altLang="ja-JP" sz="1000" dirty="0"/>
              <a:t>	where,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1:</a:t>
            </a:r>
            <a:r>
              <a:rPr lang="en-US" altLang="ja-JP" sz="1000" dirty="0"/>
              <a:t> MySQL username</a:t>
            </a:r>
            <a:endParaRPr lang="en-US" altLang="ja-JP" sz="1000" dirty="0" smtClean="0"/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 smtClean="0"/>
          </a:p>
          <a:p>
            <a:pPr marL="0" lvl="1" indent="0">
              <a:buNone/>
            </a:pPr>
            <a:r>
              <a:rPr lang="en-US" altLang="ja-JP" sz="1200" dirty="0" smtClean="0"/>
              <a:t>      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ja-JP" sz="1600" dirty="0" smtClean="0"/>
              <a:t>Execute </a:t>
            </a:r>
            <a:r>
              <a:rPr lang="en-US" altLang="ja-JP" sz="1600" b="1" dirty="0" err="1" smtClean="0"/>
              <a:t>mysql_upgrade</a:t>
            </a:r>
            <a:r>
              <a:rPr lang="en-US" altLang="ja-JP" sz="1600" dirty="0" smtClean="0"/>
              <a:t> to upgrade all databases to the new version.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ja-JP" sz="1600" b="1" dirty="0"/>
          </a:p>
          <a:p>
            <a:pPr marL="342900" indent="-342900">
              <a:buFont typeface="+mj-lt"/>
              <a:buAutoNum type="arabicPeriod" startAt="7"/>
            </a:pPr>
            <a:endParaRPr lang="en-US" altLang="ja-JP" sz="1600" b="1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en-US" altLang="ja-JP" sz="1600" dirty="0"/>
              <a:t>Verify from MGM Client that all nodes have been upgraded to MySQL Cluster 7.5</a:t>
            </a:r>
            <a:r>
              <a:rPr lang="en-US" altLang="ja-JP" sz="1600" dirty="0" smtClean="0"/>
              <a:t>.</a:t>
            </a:r>
            <a:endParaRPr lang="en-US" altLang="ja-JP" sz="1600" b="1" dirty="0" smtClean="0"/>
          </a:p>
          <a:p>
            <a:pPr marL="342900" indent="-342900">
              <a:buFont typeface="+mj-lt"/>
              <a:buAutoNum type="arabicPeriod" startAt="7"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759518" y="218275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--user=“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&amp;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043" y="3106676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mysql_upgrade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4" y="4005267"/>
            <a:ext cx="4140518" cy="240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571875" y="4648200"/>
            <a:ext cx="1285875" cy="1495425"/>
          </a:xfrm>
          <a:prstGeom prst="rect">
            <a:avLst/>
          </a:prstGeom>
          <a:noFill/>
          <a:ln>
            <a:solidFill>
              <a:srgbClr val="C00000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8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989091"/>
            <a:ext cx="8784000" cy="523220"/>
          </a:xfrm>
        </p:spPr>
        <p:txBody>
          <a:bodyPr/>
          <a:lstStyle/>
          <a:p>
            <a:r>
              <a:rPr kumimoji="1" lang="en-US" altLang="ja-JP" dirty="0" smtClean="0"/>
              <a:t>MySQL Cluster Investigation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r>
              <a:rPr lang="en-US" altLang="ja-JP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Version </a:t>
            </a:r>
            <a:r>
              <a:rPr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Downgrade</a:t>
            </a:r>
            <a:endParaRPr lang="ja-JP" alt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MySQL Cluster: 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smtClean="0"/>
              <a:t>When downgrading to from the current version (in this report, 7.5) to an earlier major version (in </a:t>
            </a:r>
            <a:r>
              <a:rPr lang="en-US" altLang="ja-JP" sz="1600" dirty="0"/>
              <a:t>this </a:t>
            </a:r>
            <a:r>
              <a:rPr lang="en-US" altLang="ja-JP" sz="1600" dirty="0" smtClean="0"/>
              <a:t>report, </a:t>
            </a:r>
            <a:r>
              <a:rPr lang="en-US" altLang="ja-JP" sz="1600" dirty="0"/>
              <a:t>7.4</a:t>
            </a:r>
            <a:r>
              <a:rPr lang="en-US" altLang="ja-JP" sz="1600" dirty="0" smtClean="0"/>
              <a:t>), the previous installation must be removed and the downgrade version installed.</a:t>
            </a:r>
          </a:p>
          <a:p>
            <a:endParaRPr lang="en-US" altLang="ja-JP" sz="1600" dirty="0"/>
          </a:p>
          <a:p>
            <a:r>
              <a:rPr lang="en-US" altLang="ja-JP" sz="1600" dirty="0" smtClean="0"/>
              <a:t>The following RPM files are necessary for the downgrade to MySQL Cluster 7.4, of which can </a:t>
            </a:r>
            <a:r>
              <a:rPr lang="en-US" altLang="ja-JP" sz="1600" dirty="0"/>
              <a:t>be downloaded from </a:t>
            </a:r>
            <a:r>
              <a:rPr lang="en-US" altLang="ja-JP" sz="1600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altLang="ja-JP" sz="1600" dirty="0" smtClean="0">
                <a:solidFill>
                  <a:srgbClr val="0000FF"/>
                </a:solidFill>
                <a:hlinkClick r:id="rId2"/>
              </a:rPr>
              <a:t>dev.mysql.com/downloads/cluster/</a:t>
            </a:r>
            <a:r>
              <a:rPr lang="en-US" altLang="ja-JP" sz="1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MySQL-Cluster-client-gpl-7.4.16-1.el7.x86_64.rpm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MySQL-Cluster-server-gpl-7.4.16-1.el7.x86_64.rpm</a:t>
            </a:r>
            <a:endParaRPr lang="en-US" altLang="ja-JP" sz="1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 indent="0">
              <a:buNone/>
            </a:pPr>
            <a:r>
              <a:rPr lang="en-US" altLang="ja-JP" sz="1000" dirty="0" smtClean="0"/>
              <a:t>[Note]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 smtClean="0">
                <a:solidFill>
                  <a:srgbClr val="FF0000"/>
                </a:solidFill>
              </a:rPr>
              <a:t>The following dependencies are already installed: 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perl</a:t>
            </a:r>
            <a:r>
              <a:rPr lang="en-US" altLang="ja-JP" sz="1000" dirty="0">
                <a:solidFill>
                  <a:srgbClr val="FF0000"/>
                </a:solidFill>
              </a:rPr>
              <a:t>, net-tools, Data::Dumper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rgbClr val="FF0000"/>
                </a:solidFill>
              </a:rPr>
              <a:t>7.4.16 is the latest MySQL Cluster General Availability (GA) RPM release for 7.4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rgbClr val="FF0000"/>
                </a:solidFill>
              </a:rPr>
              <a:t>7.5.7 is the latest MySQL Cluster General Availability (GA) RPM release as of this report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 smtClean="0">
                <a:solidFill>
                  <a:srgbClr val="FF0000"/>
                </a:solidFill>
              </a:rPr>
              <a:t>Installation is performed on 64-bit CentOS 7</a:t>
            </a:r>
            <a:endParaRPr lang="en-US" altLang="ja-JP" sz="1000" dirty="0"/>
          </a:p>
          <a:p>
            <a:pPr marL="180000" lvl="1" indent="0">
              <a:buNone/>
            </a:pPr>
            <a:endParaRPr lang="en-US" altLang="ja-JP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41831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Copy the </a:t>
            </a:r>
            <a:r>
              <a:rPr lang="en-US" altLang="ja-JP" sz="1600" dirty="0" smtClean="0"/>
              <a:t>MySQL 7.4 RPM packages to the relevant nodes: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100" dirty="0" smtClean="0"/>
              <a:t>     [NDB Nodes]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MySQL-Cluster-server-gpl-7.4.16-1.el7.x86_64.rpm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[MGM Node(s)]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>
                <a:solidFill>
                  <a:srgbClr val="002060"/>
                </a:solidFill>
              </a:rPr>
              <a:t>MySQL-Cluster-client-gpl-7.4.16-1.el7.x86_64.rpm</a:t>
            </a:r>
            <a:endParaRPr lang="en-US" altLang="ja-JP" sz="11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 smtClean="0"/>
              <a:t>     [SQL Node(s)]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MySQL-Cluster-server-gpl-7.4.16-1.el7.x86_64.rpm</a:t>
            </a:r>
            <a:endParaRPr lang="en-US" altLang="ja-JP" sz="11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2251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600" dirty="0" smtClean="0"/>
              <a:t>Using </a:t>
            </a:r>
            <a:r>
              <a:rPr lang="en-US" altLang="ja-JP" sz="1600" b="1" dirty="0" err="1" smtClean="0"/>
              <a:t>mysqldump</a:t>
            </a:r>
            <a:r>
              <a:rPr lang="en-US" altLang="ja-JP" sz="1600" dirty="0" smtClean="0"/>
              <a:t> command, </a:t>
            </a:r>
            <a:r>
              <a:rPr lang="en-US" altLang="ja-JP" sz="1600" dirty="0"/>
              <a:t>back up only the </a:t>
            </a:r>
            <a:r>
              <a:rPr lang="en-US" altLang="ja-JP" sz="1600" dirty="0" smtClean="0"/>
              <a:t>necessary databases, excluding system databases such </a:t>
            </a:r>
            <a:r>
              <a:rPr lang="en-US" altLang="ja-JP" sz="1600" dirty="0"/>
              <a:t>as </a:t>
            </a:r>
            <a:r>
              <a:rPr lang="en-US" altLang="ja-JP" sz="1600" i="1" dirty="0" err="1" smtClean="0"/>
              <a:t>information_schema</a:t>
            </a:r>
            <a:r>
              <a:rPr lang="en-US" altLang="ja-JP" sz="1600" dirty="0" smtClean="0"/>
              <a:t> which will be regenerated after initialization of databases post-installation of MySQL Cluster 7.4.</a:t>
            </a:r>
            <a:endParaRPr lang="en-US" altLang="ja-JP" sz="1600" i="1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100" dirty="0" smtClean="0"/>
              <a:t>     [Command]</a:t>
            </a:r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 </a:t>
            </a:r>
            <a:r>
              <a:rPr lang="en-US" altLang="ja-JP" sz="1100" dirty="0" err="1" smtClean="0"/>
              <a:t>mysqldump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--databases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&lt;1&gt;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--single-transaction --user</a:t>
            </a:r>
            <a:r>
              <a:rPr lang="en-US" altLang="ja-JP" sz="1100" dirty="0" smtClean="0"/>
              <a:t>=</a:t>
            </a:r>
            <a:r>
              <a:rPr lang="en-US" altLang="ja-JP" sz="1100" dirty="0" smtClean="0">
                <a:solidFill>
                  <a:srgbClr val="0000FF"/>
                </a:solidFill>
              </a:rPr>
              <a:t>&lt;2&gt;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--password &gt;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&lt;3&gt;</a:t>
            </a:r>
          </a:p>
          <a:p>
            <a:pPr marL="0" indent="0">
              <a:buNone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where,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1:</a:t>
            </a:r>
            <a:r>
              <a:rPr lang="en-US" altLang="ja-JP" sz="1000" dirty="0" smtClean="0"/>
              <a:t> names of databases to back up, separated by whitespaces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2:</a:t>
            </a:r>
            <a:r>
              <a:rPr lang="en-US" altLang="ja-JP" sz="1000" dirty="0" smtClean="0"/>
              <a:t> MySQL username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3: </a:t>
            </a:r>
            <a:r>
              <a:rPr lang="en-US" altLang="ja-JP" sz="1000" dirty="0" smtClean="0"/>
              <a:t>name of backup file to write to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600" dirty="0" smtClean="0"/>
              <a:t>Although during RPM </a:t>
            </a:r>
            <a:r>
              <a:rPr lang="en-US" altLang="ja-JP" sz="1600" dirty="0"/>
              <a:t>installation </a:t>
            </a:r>
            <a:r>
              <a:rPr lang="en-US" altLang="ja-JP" sz="1600" dirty="0" smtClean="0"/>
              <a:t>the existing configuration files are usually backed up (renamed as .</a:t>
            </a:r>
            <a:r>
              <a:rPr lang="en-US" altLang="ja-JP" sz="1600" dirty="0" err="1" smtClean="0"/>
              <a:t>rpmsave</a:t>
            </a:r>
            <a:r>
              <a:rPr lang="en-US" altLang="ja-JP" sz="1600" dirty="0" smtClean="0"/>
              <a:t> or .</a:t>
            </a:r>
            <a:r>
              <a:rPr lang="en-US" altLang="ja-JP" sz="1600" dirty="0" err="1" smtClean="0"/>
              <a:t>rpmnew</a:t>
            </a:r>
            <a:r>
              <a:rPr lang="en-US" altLang="ja-JP" sz="1600" dirty="0" smtClean="0"/>
              <a:t>), back </a:t>
            </a:r>
            <a:r>
              <a:rPr lang="en-US" altLang="ja-JP" sz="1600" dirty="0"/>
              <a:t>up </a:t>
            </a:r>
            <a:r>
              <a:rPr lang="en-US" altLang="ja-JP" sz="1600" dirty="0" smtClean="0"/>
              <a:t>those </a:t>
            </a:r>
            <a:r>
              <a:rPr lang="en-US" altLang="ja-JP" sz="1600" dirty="0"/>
              <a:t>configuration </a:t>
            </a:r>
            <a:r>
              <a:rPr lang="en-US" altLang="ja-JP" sz="1600" dirty="0" smtClean="0"/>
              <a:t>files as a precautionary measure or as a means of reference for restoring certain configuration settings.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281" y="381347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mysqldump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--databases db1 db2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--single-transaction --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user=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--password &gt;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backup.sql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600" dirty="0" smtClean="0"/>
              <a:t>Shut down all nodes.</a:t>
            </a:r>
            <a:endParaRPr lang="en-US" altLang="ja-JP" sz="1600" i="1" dirty="0" smtClean="0"/>
          </a:p>
          <a:p>
            <a:pPr marL="0" indent="0">
              <a:buNone/>
            </a:pPr>
            <a:r>
              <a:rPr lang="en-US" altLang="ja-JP" sz="1100" dirty="0" smtClean="0"/>
              <a:t>    [In Management Node]</a:t>
            </a: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[In SQL </a:t>
            </a:r>
            <a:r>
              <a:rPr lang="en-US" altLang="ja-JP" sz="1100" dirty="0"/>
              <a:t>Node</a:t>
            </a:r>
            <a:r>
              <a:rPr lang="en-US" altLang="ja-JP" sz="1100" dirty="0" smtClean="0"/>
              <a:t>]</a:t>
            </a:r>
          </a:p>
          <a:p>
            <a:pPr marL="0" indent="0">
              <a:buNone/>
            </a:pPr>
            <a:r>
              <a:rPr lang="en-US" altLang="ja-JP" sz="1100" dirty="0" smtClean="0"/>
              <a:t>        </a:t>
            </a:r>
            <a:r>
              <a:rPr lang="en-US" altLang="ja-JP" sz="1100" dirty="0" err="1" smtClean="0"/>
              <a:t>mysqladmin</a:t>
            </a:r>
            <a:r>
              <a:rPr lang="en-US" altLang="ja-JP" sz="1100" dirty="0" smtClean="0"/>
              <a:t> –u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</a:t>
            </a:r>
            <a:r>
              <a:rPr lang="en-US" altLang="ja-JP" sz="1100" dirty="0">
                <a:solidFill>
                  <a:srgbClr val="0000FF"/>
                </a:solidFill>
              </a:rPr>
              <a:t>1&gt;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-p shutdown</a:t>
            </a:r>
          </a:p>
          <a:p>
            <a:pPr marL="0" indent="0">
              <a:buNone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where</a:t>
            </a:r>
            <a:r>
              <a:rPr lang="en-US" altLang="ja-JP" sz="1000" dirty="0"/>
              <a:t>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</a:t>
            </a:r>
            <a:r>
              <a:rPr lang="en-US" altLang="ja-JP" sz="1000" dirty="0" smtClean="0">
                <a:solidFill>
                  <a:srgbClr val="0000FF"/>
                </a:solidFill>
              </a:rPr>
              <a:t>1: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MySQL </a:t>
            </a:r>
            <a:r>
              <a:rPr lang="en-US" altLang="ja-JP" sz="1000" dirty="0" smtClean="0"/>
              <a:t>username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000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n-US" altLang="ja-JP" sz="1600" dirty="0" smtClean="0"/>
              <a:t>Uninstall the MySQL 7.5 RPM packages.</a:t>
            </a:r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[In </a:t>
            </a:r>
            <a:r>
              <a:rPr lang="en-US" altLang="ja-JP" sz="1100" dirty="0" smtClean="0"/>
              <a:t>MGM Node]</a:t>
            </a: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SQL Node</a:t>
            </a:r>
            <a:r>
              <a:rPr lang="en-US" altLang="ja-JP" sz="1100" dirty="0" smtClean="0"/>
              <a:t>]</a:t>
            </a: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endParaRPr lang="en-US" altLang="ja-JP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44681" y="1743428"/>
            <a:ext cx="7803573" cy="253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ndb_mgm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-e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shutdown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057" y="309976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-u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 shutdown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983" y="4022830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#yum remove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-cluster-community-data-node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18" y="472682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#yum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-cluster-community-management-server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983" y="5432503"/>
            <a:ext cx="7803573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#yum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-cluster-community-server</a:t>
            </a:r>
          </a:p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#yum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remove  mysql-cluster-community-client-7.5.6-1.el7.x86_64</a:t>
            </a:r>
          </a:p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#yum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mysql-cluster-community-common-7.5.6-1.el7.x86_64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altLang="ja-JP" sz="1600" dirty="0" smtClean="0"/>
              <a:t>Verify that the MySQL Cluster binaries no longer exist.</a:t>
            </a:r>
          </a:p>
          <a:p>
            <a:pPr marL="0" indent="0">
              <a:buNone/>
            </a:pPr>
            <a:r>
              <a:rPr lang="en-US" altLang="ja-JP" sz="1100" dirty="0" smtClean="0"/>
              <a:t>    [In Management Node]</a:t>
            </a:r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SQL </a:t>
            </a:r>
            <a:r>
              <a:rPr lang="en-US" altLang="ja-JP" sz="1100" dirty="0"/>
              <a:t>Nodes]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 startAt="7"/>
            </a:pPr>
            <a:endParaRPr lang="en-US" altLang="ja-JP" sz="1600" dirty="0"/>
          </a:p>
          <a:p>
            <a:pPr marL="342900" lvl="1" indent="-342900">
              <a:buFont typeface="+mj-lt"/>
              <a:buAutoNum type="arabicPeriod" startAt="7"/>
            </a:pPr>
            <a:r>
              <a:rPr lang="en-US" altLang="ja-JP" sz="1600" dirty="0" smtClean="0"/>
              <a:t>Also remove or rename (if necessary to keep temporarily) the SQL node data directory (specified in </a:t>
            </a:r>
            <a:r>
              <a:rPr lang="en-US" altLang="ja-JP" sz="1600" dirty="0" err="1" smtClean="0"/>
              <a:t>my.cnf</a:t>
            </a:r>
            <a:r>
              <a:rPr lang="en-US" altLang="ja-JP" dirty="0" smtClean="0"/>
              <a:t>). </a:t>
            </a:r>
            <a:r>
              <a:rPr lang="en-US" altLang="ja-JP" dirty="0"/>
              <a:t>Assuming that the data directory is /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/lib/</a:t>
            </a:r>
            <a:r>
              <a:rPr lang="en-US" altLang="ja-JP" dirty="0" err="1" smtClean="0"/>
              <a:t>mysql</a:t>
            </a:r>
            <a:r>
              <a:rPr lang="en-US" altLang="ja-JP" dirty="0" smtClean="0"/>
              <a:t>:</a:t>
            </a:r>
          </a:p>
          <a:p>
            <a:pPr marL="342900" lvl="1" indent="-342900">
              <a:buFont typeface="+mj-lt"/>
              <a:buAutoNum type="arabicPeriod" startAt="7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100" dirty="0" smtClean="0"/>
              <a:t>    Remove:</a:t>
            </a:r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r>
              <a:rPr lang="en-US" altLang="ja-JP" sz="1100" dirty="0" smtClean="0"/>
              <a:t>    Rename:</a:t>
            </a:r>
            <a:endParaRPr lang="en-US" altLang="ja-JP" sz="10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37753" y="1701884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ndb_mgmd</a:t>
            </a:r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/bin/which: no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ndb_mgmd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 (/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/local/bin:/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/bin:/root/bin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680" y="2411070"/>
            <a:ext cx="7803573" cy="4078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ndbd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/bin/which: no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 (/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/local/bin:/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/bin:/root/bin)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680" y="3115920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mysqld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/bin/which: no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 (/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/local/bin:/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/bin:/root/bin)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754" y="504515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680" y="5725770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 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/lib/mysql.75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en-US" altLang="ja-JP" sz="1600" dirty="0" smtClean="0"/>
              <a:t>Install </a:t>
            </a:r>
            <a:r>
              <a:rPr lang="en-US" altLang="ja-JP" sz="1600" dirty="0"/>
              <a:t>the MySQL </a:t>
            </a:r>
            <a:r>
              <a:rPr lang="en-US" altLang="ja-JP" sz="1600" dirty="0" smtClean="0"/>
              <a:t>7.4 </a:t>
            </a:r>
            <a:r>
              <a:rPr lang="en-US" altLang="ja-JP" sz="1600" dirty="0"/>
              <a:t>RPM packages.</a:t>
            </a:r>
          </a:p>
          <a:p>
            <a:pPr marL="0" indent="0">
              <a:buNone/>
            </a:pPr>
            <a:r>
              <a:rPr lang="en-US" altLang="ja-JP" sz="1100" dirty="0" smtClean="0"/>
              <a:t>    [In Management Node]</a:t>
            </a:r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r>
              <a:rPr lang="en-US" altLang="ja-JP" sz="1100" dirty="0" smtClean="0"/>
              <a:t>    [In All Data Nodes]</a:t>
            </a:r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r>
              <a:rPr lang="en-US" altLang="ja-JP" sz="1100" dirty="0" smtClean="0"/>
              <a:t>    [In SQL Node]</a:t>
            </a:r>
          </a:p>
          <a:p>
            <a:pPr marL="0" lvl="1" indent="0">
              <a:buNone/>
            </a:pPr>
            <a:r>
              <a:rPr lang="en-US" altLang="ja-JP" sz="1200" dirty="0" smtClean="0"/>
              <a:t>       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altLang="ja-JP" sz="1600" dirty="0" smtClean="0"/>
              <a:t>Restore the settings to the new configuration files in all nodes.</a:t>
            </a:r>
          </a:p>
          <a:p>
            <a:pPr marL="0" indent="0">
              <a:buNone/>
            </a:pPr>
            <a:r>
              <a:rPr lang="en-US" altLang="ja-JP" sz="1100" dirty="0" smtClean="0"/>
              <a:t>    [In </a:t>
            </a:r>
            <a:r>
              <a:rPr lang="en-US" altLang="ja-JP" sz="1100" dirty="0"/>
              <a:t>Management Node]</a:t>
            </a:r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r>
              <a:rPr lang="en-US" altLang="ja-JP" sz="1100" dirty="0"/>
              <a:t>    [In </a:t>
            </a:r>
            <a:r>
              <a:rPr lang="en-US" altLang="ja-JP" sz="1100" dirty="0" smtClean="0"/>
              <a:t>SQL Node]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9"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37754" y="173045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rpm -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MySQL-Cluster-server-gpl-7.4.16-1.el7.x86_64.rpm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680" y="3125445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MySQL-Cluster-server-gpl-7.4.16-1.el7.x86_64.rpm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MySQL-Cluster-client-gpl-7.4.16-1.el7.x86_64.rpm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155" y="2411784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rpm -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MySQL-Cluster-server-gpl-7.4.16-1.el7.x86_64.rpm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754" y="455486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#vi 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-cluster/config.ini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754" y="525971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#vi 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my.cnf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754" y="596456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#vi 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my.cnf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 startAt="10"/>
            </a:pPr>
            <a:r>
              <a:rPr lang="en-US" altLang="ja-JP" sz="1600" dirty="0" smtClean="0"/>
              <a:t> Restore </a:t>
            </a:r>
            <a:r>
              <a:rPr lang="en-US" altLang="ja-JP" sz="1600" dirty="0"/>
              <a:t>the settings to the new configuration files in all nodes.</a:t>
            </a:r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[In Management Node]</a:t>
            </a:r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r>
              <a:rPr lang="en-US" altLang="ja-JP" sz="1100" dirty="0"/>
              <a:t>    [In All Data Nodes]</a:t>
            </a:r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en-US" altLang="ja-JP" sz="1100" dirty="0"/>
              <a:t>    [In SQL Node]</a:t>
            </a:r>
          </a:p>
          <a:p>
            <a:pPr marL="0" indent="0">
              <a:buNone/>
            </a:pPr>
            <a:r>
              <a:rPr lang="en-US" altLang="ja-JP" sz="1100" dirty="0"/>
              <a:t>        </a:t>
            </a:r>
            <a:r>
              <a:rPr lang="en-US" altLang="ja-JP" sz="1100" dirty="0" err="1"/>
              <a:t>mysqladmin</a:t>
            </a:r>
            <a:r>
              <a:rPr lang="en-US" altLang="ja-JP" sz="1100" dirty="0"/>
              <a:t> –u </a:t>
            </a:r>
            <a:r>
              <a:rPr lang="en-US" altLang="ja-JP" sz="1100" dirty="0">
                <a:solidFill>
                  <a:srgbClr val="0000FF"/>
                </a:solidFill>
              </a:rPr>
              <a:t>&lt;1&gt;</a:t>
            </a:r>
            <a:r>
              <a:rPr lang="en-US" altLang="ja-JP" sz="1100" dirty="0"/>
              <a:t> -p shutdown</a:t>
            </a:r>
          </a:p>
          <a:p>
            <a:pPr marL="0" indent="0">
              <a:buNone/>
            </a:pPr>
            <a:r>
              <a:rPr lang="en-US" altLang="ja-JP" sz="1000" dirty="0"/>
              <a:t>	where,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1:</a:t>
            </a:r>
            <a:r>
              <a:rPr lang="en-US" altLang="ja-JP" sz="1000" dirty="0"/>
              <a:t> MySQL username</a:t>
            </a:r>
            <a:r>
              <a:rPr lang="en-US" altLang="ja-JP" sz="1200" dirty="0"/>
              <a:t> </a:t>
            </a: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 smtClean="0"/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r>
              <a:rPr lang="en-US" altLang="ja-JP" sz="1200" dirty="0" smtClean="0"/>
              <a:t>  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ja-JP" sz="1600" dirty="0" smtClean="0"/>
              <a:t> Restore the backed up databases (performed in #2).</a:t>
            </a:r>
            <a:endParaRPr lang="en-US" altLang="ja-JP" sz="1600" b="1" dirty="0" smtClean="0"/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[In </a:t>
            </a:r>
            <a:r>
              <a:rPr lang="en-US" altLang="ja-JP" sz="1100" dirty="0" smtClean="0"/>
              <a:t>SQL Node</a:t>
            </a:r>
            <a:r>
              <a:rPr lang="en-US" altLang="ja-JP" sz="1100" dirty="0"/>
              <a:t>]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759518" y="378295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--user=“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&amp;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329" y="171140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ndb_mgmd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-f 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-cluster/config.ini --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skip-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-cache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329" y="2387684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ndbd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18" y="498310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backup.sql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en-US" altLang="ja-JP" sz="1600" dirty="0" smtClean="0"/>
              <a:t> Verify from MGM Client that all nodes are now in the </a:t>
            </a:r>
            <a:r>
              <a:rPr lang="en-US" altLang="ja-JP" sz="1600" smtClean="0"/>
              <a:t>downgrade MySQL </a:t>
            </a:r>
            <a:r>
              <a:rPr lang="en-US" altLang="ja-JP" sz="1600" dirty="0" smtClean="0"/>
              <a:t>Cluster 7.4 version.</a:t>
            </a:r>
            <a:endParaRPr lang="en-US" altLang="ja-JP" sz="1600" b="1" dirty="0" smtClean="0"/>
          </a:p>
          <a:p>
            <a:pPr marL="342900" indent="-342900">
              <a:buFont typeface="+mj-lt"/>
              <a:buAutoNum type="arabicPeriod" startAt="12"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42" y="1895478"/>
            <a:ext cx="4123373" cy="228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71875" y="2562225"/>
            <a:ext cx="1285875" cy="1495425"/>
          </a:xfrm>
          <a:prstGeom prst="rect">
            <a:avLst/>
          </a:prstGeom>
          <a:noFill/>
          <a:ln>
            <a:solidFill>
              <a:srgbClr val="C00000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7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8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Revision History</a:t>
            </a:r>
            <a:endParaRPr kumimoji="1" lang="ja-JP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6747"/>
              </p:ext>
            </p:extLst>
          </p:nvPr>
        </p:nvGraphicFramePr>
        <p:xfrm>
          <a:off x="342898" y="1141400"/>
          <a:ext cx="8458204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5377"/>
                <a:gridCol w="1104900"/>
                <a:gridCol w="1514475"/>
                <a:gridCol w="4743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Version</a:t>
                      </a:r>
                      <a:r>
                        <a:rPr lang="en-US" sz="1200" b="0" baseline="0" dirty="0" smtClean="0">
                          <a:latin typeface="+mj-lt"/>
                          <a:cs typeface="Calibri" panose="020F0502020204030204" pitchFamily="34" charset="0"/>
                        </a:rPr>
                        <a:t> No.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Date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Author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Summary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00.01.00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2017/08/11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Draft version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74948"/>
            <a:ext cx="7344000" cy="461665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ja-JP" sz="1600" dirty="0" smtClean="0"/>
              <a:t>Version Upgrade </a:t>
            </a:r>
            <a:r>
              <a:rPr lang="en-US" altLang="ja-JP" sz="1600" dirty="0"/>
              <a:t>(7.4 </a:t>
            </a:r>
            <a:r>
              <a:rPr lang="ja-JP" altLang="en-US" sz="1600" dirty="0"/>
              <a:t>⇒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7.5)</a:t>
            </a:r>
          </a:p>
          <a:p>
            <a:pPr marL="645750" lvl="2" indent="-285750">
              <a:buFont typeface="Wingdings" panose="05000000000000000000" pitchFamily="2" charset="2"/>
              <a:buChar char="v"/>
            </a:pPr>
            <a:r>
              <a:rPr lang="en-US" altLang="ja-JP" sz="1200" dirty="0" smtClean="0"/>
              <a:t>Overview</a:t>
            </a:r>
          </a:p>
          <a:p>
            <a:pPr marL="645750" lvl="2" indent="-285750">
              <a:buFont typeface="Wingdings" panose="05000000000000000000" pitchFamily="2" charset="2"/>
              <a:buChar char="v"/>
            </a:pPr>
            <a:r>
              <a:rPr lang="en-US" altLang="ja-JP" sz="1200" dirty="0" smtClean="0"/>
              <a:t>Procedure</a:t>
            </a:r>
          </a:p>
          <a:p>
            <a:pPr marL="346075" indent="-346075">
              <a:buFont typeface="+mj-lt"/>
              <a:buAutoNum type="arabicPeriod"/>
            </a:pPr>
            <a:r>
              <a:rPr lang="en-US" altLang="ja-JP" sz="1600" dirty="0" smtClean="0"/>
              <a:t>Version Downgrade (7.5 </a:t>
            </a:r>
            <a:r>
              <a:rPr lang="ja-JP" altLang="en-US" sz="1600" dirty="0" smtClean="0"/>
              <a:t>⇒</a:t>
            </a:r>
            <a:r>
              <a:rPr lang="en-US" altLang="ja-JP" sz="1600" dirty="0" smtClean="0"/>
              <a:t> 7.4)</a:t>
            </a:r>
          </a:p>
          <a:p>
            <a:pPr marL="645750" lvl="2" indent="-285750">
              <a:buFont typeface="Wingdings" panose="05000000000000000000" pitchFamily="2" charset="2"/>
              <a:buChar char="v"/>
            </a:pPr>
            <a:r>
              <a:rPr lang="en-US" altLang="ja-JP" sz="1200" dirty="0"/>
              <a:t>Overview</a:t>
            </a:r>
          </a:p>
          <a:p>
            <a:pPr marL="645750" lvl="2" indent="-285750">
              <a:buFont typeface="Wingdings" panose="05000000000000000000" pitchFamily="2" charset="2"/>
              <a:buChar char="v"/>
            </a:pPr>
            <a:r>
              <a:rPr lang="en-US" altLang="ja-JP" sz="1200" dirty="0"/>
              <a:t>Procedure</a:t>
            </a:r>
          </a:p>
          <a:p>
            <a:pPr marL="346075" indent="-346075">
              <a:buFont typeface="+mj-lt"/>
              <a:buAutoNum type="arabicPeriod"/>
            </a:pPr>
            <a:endParaRPr lang="en-US" altLang="ja-JP" sz="1600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23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989091"/>
            <a:ext cx="8784000" cy="523220"/>
          </a:xfrm>
        </p:spPr>
        <p:txBody>
          <a:bodyPr/>
          <a:lstStyle/>
          <a:p>
            <a:r>
              <a:rPr kumimoji="1" lang="en-US" altLang="ja-JP" dirty="0" smtClean="0"/>
              <a:t>MySQL Cluster Investigation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r>
              <a:rPr lang="en-US" altLang="ja-JP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Version </a:t>
            </a:r>
            <a:r>
              <a:rPr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Upgrade</a:t>
            </a:r>
            <a:endParaRPr lang="ja-JP" alt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MySQL Cluster: 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smtClean="0"/>
              <a:t>Installation of MySQL Cluster can be performed through YUM installation or installation from relevant RPM packages. When upgrading from an earlier major version (in </a:t>
            </a:r>
            <a:r>
              <a:rPr lang="en-US" altLang="ja-JP" sz="1600" dirty="0"/>
              <a:t>this </a:t>
            </a:r>
            <a:r>
              <a:rPr lang="en-US" altLang="ja-JP" sz="1600" dirty="0" smtClean="0"/>
              <a:t>report, </a:t>
            </a:r>
            <a:r>
              <a:rPr lang="en-US" altLang="ja-JP" sz="1600" dirty="0"/>
              <a:t>7.4</a:t>
            </a:r>
            <a:r>
              <a:rPr lang="en-US" altLang="ja-JP" sz="1600" dirty="0" smtClean="0"/>
              <a:t>) of a higher version (in this report, 7.5) of MySQL Cluster, the previous installation is written over.</a:t>
            </a:r>
          </a:p>
          <a:p>
            <a:endParaRPr lang="en-US" altLang="ja-JP" sz="1600" dirty="0"/>
          </a:p>
          <a:p>
            <a:r>
              <a:rPr lang="en-US" altLang="ja-JP" sz="1600" dirty="0" smtClean="0"/>
              <a:t>The following RPM files are necessary for the installation of MySQL Cluster 7.5, of which can </a:t>
            </a:r>
            <a:r>
              <a:rPr lang="en-US" altLang="ja-JP" sz="1600" dirty="0"/>
              <a:t>be downloaded from </a:t>
            </a:r>
            <a:r>
              <a:rPr lang="en-US" altLang="ja-JP" sz="1600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altLang="ja-JP" sz="1600" dirty="0" smtClean="0">
                <a:solidFill>
                  <a:srgbClr val="0000FF"/>
                </a:solidFill>
                <a:hlinkClick r:id="rId2"/>
              </a:rPr>
              <a:t>dev.mysql.com/downloads/cluster/</a:t>
            </a:r>
            <a:r>
              <a:rPr lang="en-US" altLang="ja-JP" sz="1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mysql-cluster-community-data-node-7.5.7-1.el7.x86_64.rpm</a:t>
            </a:r>
            <a:endParaRPr lang="en-US" altLang="ja-JP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mysql-cluster-community-client-7.5.7-1.el7.x86_64.rpm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mysql-cluster-community-server-7.5.7-1.el7.x86_64.rpm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mysql-cluster-community-management-server-7.5.7-1.el7.x86_64.rpm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mysql-cluster-community-common-7.5.7-1.el7.x86_64.rpm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mysql-cluster-community-libs-7.5.7-1.el7.x86_64.rpm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 indent="0">
              <a:buNone/>
            </a:pPr>
            <a:r>
              <a:rPr lang="en-US" altLang="ja-JP" sz="1000" dirty="0" smtClean="0"/>
              <a:t>[Note]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 smtClean="0">
                <a:solidFill>
                  <a:srgbClr val="FF0000"/>
                </a:solidFill>
              </a:rPr>
              <a:t>The following dependencies are expected to be already installed: 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perl</a:t>
            </a:r>
            <a:r>
              <a:rPr lang="en-US" altLang="ja-JP" sz="1000" dirty="0">
                <a:solidFill>
                  <a:srgbClr val="FF0000"/>
                </a:solidFill>
              </a:rPr>
              <a:t>, net-tools, Data::Dumper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rgbClr val="FF0000"/>
                </a:solidFill>
              </a:rPr>
              <a:t>7.4.16 is the latest MySQL Cluster General Availability (GA) RPM release for 7.4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rgbClr val="FF0000"/>
                </a:solidFill>
              </a:rPr>
              <a:t>7.5.7 is the latest MySQL Cluster General Availability (GA) RPM release as of this report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 smtClean="0">
                <a:solidFill>
                  <a:srgbClr val="FF0000"/>
                </a:solidFill>
              </a:rPr>
              <a:t>Installation is performed on 64-bit CentOS 7</a:t>
            </a:r>
            <a:endParaRPr lang="en-US" altLang="ja-JP" sz="1000" dirty="0"/>
          </a:p>
          <a:p>
            <a:pPr marL="180000" lvl="1" indent="0">
              <a:buNone/>
            </a:pPr>
            <a:endParaRPr lang="en-US" altLang="ja-JP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2821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Copy the </a:t>
            </a:r>
            <a:r>
              <a:rPr lang="en-US" altLang="ja-JP" sz="1600" dirty="0" smtClean="0"/>
              <a:t>MySQL 7.5 RPM packages to the relevant nodes: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100" dirty="0" smtClean="0"/>
              <a:t>     [NDB Nodes]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mysql-cluster-community-data-node-7.5.7-1.el7.x86_64.rpm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[MGM Node(s)]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mysql-cluster-community-management-server-7.5.7-1.el7.x86_64.rpm</a:t>
            </a: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 smtClean="0"/>
              <a:t>     [SQL Node(s)]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>
                <a:solidFill>
                  <a:srgbClr val="002060"/>
                </a:solidFill>
              </a:rPr>
              <a:t>mysql-cluster-community-common-7.5.7-1.el7.x86_64.rpm</a:t>
            </a:r>
          </a:p>
          <a:p>
            <a:pPr marL="0" indent="0">
              <a:buNone/>
            </a:pPr>
            <a:r>
              <a:rPr lang="en-US" altLang="ja-JP" sz="1100" dirty="0">
                <a:solidFill>
                  <a:srgbClr val="002060"/>
                </a:solidFill>
              </a:rPr>
              <a:t>     mysql-cluster-community-libs-7.5.7-1.el7.x86_64.rpm</a:t>
            </a:r>
            <a:endParaRPr lang="en-US" altLang="ja-JP" sz="11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ja-JP" altLang="en-US" sz="1100" dirty="0" smtClean="0">
                <a:solidFill>
                  <a:srgbClr val="FF0000"/>
                </a:solidFill>
              </a:rPr>
              <a:t>↑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mysql-cluster-community-client-7.5.7-1.el7.x86_64.rpm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ja-JP" altLang="en-US" sz="1100" dirty="0" smtClean="0">
                <a:solidFill>
                  <a:srgbClr val="FF0000"/>
                </a:solidFill>
              </a:rPr>
              <a:t>↑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mysql-cluster-community-server-7.5.7-1.el7.x86_64.rpm</a:t>
            </a:r>
            <a:endParaRPr lang="en-US" altLang="ja-JP" sz="11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endParaRPr lang="en-US" altLang="ja-JP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100" dirty="0" smtClean="0">
                <a:solidFill>
                  <a:srgbClr val="FF0000"/>
                </a:solidFill>
              </a:rPr>
              <a:t>     ↑ </a:t>
            </a:r>
            <a:r>
              <a:rPr lang="en-US" altLang="ja-JP" sz="1100" dirty="0" smtClean="0">
                <a:solidFill>
                  <a:srgbClr val="FF0000"/>
                </a:solidFill>
              </a:rPr>
              <a:t>(required by)</a:t>
            </a:r>
            <a:endParaRPr lang="en-US" altLang="ja-JP" sz="11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605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600" dirty="0" smtClean="0"/>
              <a:t>Using </a:t>
            </a:r>
            <a:r>
              <a:rPr lang="en-US" altLang="ja-JP" sz="1600" b="1" dirty="0" err="1" smtClean="0"/>
              <a:t>mysqldump</a:t>
            </a:r>
            <a:r>
              <a:rPr lang="en-US" altLang="ja-JP" sz="1600" dirty="0" smtClean="0"/>
              <a:t> command, </a:t>
            </a:r>
            <a:r>
              <a:rPr lang="en-US" altLang="ja-JP" sz="1600" dirty="0"/>
              <a:t>back up only the </a:t>
            </a:r>
            <a:r>
              <a:rPr lang="en-US" altLang="ja-JP" sz="1600" dirty="0" smtClean="0"/>
              <a:t>necessary databases, excluding system databases such </a:t>
            </a:r>
            <a:r>
              <a:rPr lang="en-US" altLang="ja-JP" sz="1600" dirty="0"/>
              <a:t>as </a:t>
            </a:r>
            <a:r>
              <a:rPr lang="en-US" altLang="ja-JP" sz="1600" i="1" dirty="0" err="1" smtClean="0"/>
              <a:t>information_schema</a:t>
            </a:r>
            <a:r>
              <a:rPr lang="en-US" altLang="ja-JP" sz="1600" dirty="0" smtClean="0"/>
              <a:t> which will be regenerated after initialization of databases post-installation of MySQL Cluster 7.5.</a:t>
            </a:r>
            <a:endParaRPr lang="en-US" altLang="ja-JP" sz="1600" i="1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100" dirty="0" smtClean="0"/>
              <a:t>     [Command]</a:t>
            </a:r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 </a:t>
            </a:r>
            <a:r>
              <a:rPr lang="en-US" altLang="ja-JP" sz="1100" dirty="0" err="1" smtClean="0"/>
              <a:t>mysqldump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--databases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&lt;1&gt;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--single-transaction --user</a:t>
            </a:r>
            <a:r>
              <a:rPr lang="en-US" altLang="ja-JP" sz="1100" dirty="0" smtClean="0"/>
              <a:t>=</a:t>
            </a:r>
            <a:r>
              <a:rPr lang="en-US" altLang="ja-JP" sz="1100" dirty="0" smtClean="0">
                <a:solidFill>
                  <a:srgbClr val="0000FF"/>
                </a:solidFill>
              </a:rPr>
              <a:t>&lt;2&gt;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--password &gt;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&lt;3&gt;</a:t>
            </a:r>
          </a:p>
          <a:p>
            <a:pPr marL="0" indent="0">
              <a:buNone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where,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1:</a:t>
            </a:r>
            <a:r>
              <a:rPr lang="en-US" altLang="ja-JP" sz="1000" dirty="0" smtClean="0"/>
              <a:t> names of databases to back up, separated by whitespaces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2:</a:t>
            </a:r>
            <a:r>
              <a:rPr lang="en-US" altLang="ja-JP" sz="1000" dirty="0" smtClean="0"/>
              <a:t> MySQL username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3: </a:t>
            </a:r>
            <a:r>
              <a:rPr lang="en-US" altLang="ja-JP" sz="1000" dirty="0" smtClean="0"/>
              <a:t>name of backup file to write to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600" dirty="0" smtClean="0"/>
              <a:t>Although during RPM </a:t>
            </a:r>
            <a:r>
              <a:rPr lang="en-US" altLang="ja-JP" sz="1600" dirty="0"/>
              <a:t>installation </a:t>
            </a:r>
            <a:r>
              <a:rPr lang="en-US" altLang="ja-JP" sz="1600" dirty="0" smtClean="0"/>
              <a:t>the existing configuration files are usually backed up (renamed as .</a:t>
            </a:r>
            <a:r>
              <a:rPr lang="en-US" altLang="ja-JP" sz="1600" dirty="0" err="1" smtClean="0"/>
              <a:t>rpmsave</a:t>
            </a:r>
            <a:r>
              <a:rPr lang="en-US" altLang="ja-JP" sz="1600" dirty="0" smtClean="0"/>
              <a:t> or .</a:t>
            </a:r>
            <a:r>
              <a:rPr lang="en-US" altLang="ja-JP" sz="1600" dirty="0" err="1" smtClean="0"/>
              <a:t>rpmnew</a:t>
            </a:r>
            <a:r>
              <a:rPr lang="en-US" altLang="ja-JP" sz="1600" dirty="0" smtClean="0"/>
              <a:t>), back </a:t>
            </a:r>
            <a:r>
              <a:rPr lang="en-US" altLang="ja-JP" sz="1600" dirty="0"/>
              <a:t>up </a:t>
            </a:r>
            <a:r>
              <a:rPr lang="en-US" altLang="ja-JP" sz="1600" dirty="0" smtClean="0"/>
              <a:t>those </a:t>
            </a:r>
            <a:r>
              <a:rPr lang="en-US" altLang="ja-JP" sz="1600" dirty="0"/>
              <a:t>configuration </a:t>
            </a:r>
            <a:r>
              <a:rPr lang="en-US" altLang="ja-JP" sz="1600" dirty="0" smtClean="0"/>
              <a:t>files as a precautionary measure.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281" y="360392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mysqldump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–databases db1 db2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--single-transaction --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user=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--password &gt;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backup.sql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en_2015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NEC_standard_4_3_en</Template>
  <TotalTime>0</TotalTime>
  <Words>1179</Words>
  <Application>Microsoft Office PowerPoint</Application>
  <PresentationFormat>On-screen Show (4:3)</PresentationFormat>
  <Paragraphs>317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NEC_standard_4_3_en</vt:lpstr>
      <vt:lpstr>MySQL Cluster</vt:lpstr>
      <vt:lpstr>PowerPoint Presentation</vt:lpstr>
      <vt:lpstr>PowerPoint Presentation</vt:lpstr>
      <vt:lpstr>Revision History</vt:lpstr>
      <vt:lpstr>Table of Contents</vt:lpstr>
      <vt:lpstr>MySQL Cluster Investigation</vt:lpstr>
      <vt:lpstr>MySQL Cluster: Version Upgrade</vt:lpstr>
      <vt:lpstr>MySQL Cluster: Version Upgrade</vt:lpstr>
      <vt:lpstr>MySQL Cluster: Version Upgrade</vt:lpstr>
      <vt:lpstr>MySQL Cluster: Version Upgrade</vt:lpstr>
      <vt:lpstr>MySQL Cluster: Version Upgrade</vt:lpstr>
      <vt:lpstr>MySQL Cluster: Version Upgrade</vt:lpstr>
      <vt:lpstr>MySQL Cluster Investigation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2017-08-14T07:01:01Z</dcterms:modified>
</cp:coreProperties>
</file>