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46"/>
  </p:notesMasterIdLst>
  <p:handoutMasterIdLst>
    <p:handoutMasterId r:id="rId47"/>
  </p:handoutMasterIdLst>
  <p:sldIdLst>
    <p:sldId id="262" r:id="rId2"/>
    <p:sldId id="268" r:id="rId3"/>
    <p:sldId id="351" r:id="rId4"/>
    <p:sldId id="302" r:id="rId5"/>
    <p:sldId id="264" r:id="rId6"/>
    <p:sldId id="305" r:id="rId7"/>
    <p:sldId id="306" r:id="rId8"/>
    <p:sldId id="309" r:id="rId9"/>
    <p:sldId id="308" r:id="rId10"/>
    <p:sldId id="312" r:id="rId11"/>
    <p:sldId id="316" r:id="rId12"/>
    <p:sldId id="317" r:id="rId13"/>
    <p:sldId id="310" r:id="rId14"/>
    <p:sldId id="334" r:id="rId15"/>
    <p:sldId id="335" r:id="rId16"/>
    <p:sldId id="352" r:id="rId17"/>
    <p:sldId id="336" r:id="rId18"/>
    <p:sldId id="337" r:id="rId19"/>
    <p:sldId id="338" r:id="rId20"/>
    <p:sldId id="353" r:id="rId21"/>
    <p:sldId id="339" r:id="rId22"/>
    <p:sldId id="288" r:id="rId23"/>
    <p:sldId id="289" r:id="rId24"/>
    <p:sldId id="291" r:id="rId25"/>
    <p:sldId id="292" r:id="rId26"/>
    <p:sldId id="293" r:id="rId27"/>
    <p:sldId id="340" r:id="rId28"/>
    <p:sldId id="341" r:id="rId29"/>
    <p:sldId id="342" r:id="rId30"/>
    <p:sldId id="357" r:id="rId31"/>
    <p:sldId id="343" r:id="rId32"/>
    <p:sldId id="356" r:id="rId33"/>
    <p:sldId id="344" r:id="rId34"/>
    <p:sldId id="345" r:id="rId35"/>
    <p:sldId id="346" r:id="rId36"/>
    <p:sldId id="347" r:id="rId37"/>
    <p:sldId id="355" r:id="rId38"/>
    <p:sldId id="348" r:id="rId39"/>
    <p:sldId id="349" r:id="rId40"/>
    <p:sldId id="307" r:id="rId41"/>
    <p:sldId id="325" r:id="rId42"/>
    <p:sldId id="354" r:id="rId43"/>
    <p:sldId id="350" r:id="rId44"/>
    <p:sldId id="266" r:id="rId45"/>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351"/>
            <p14:sldId id="302"/>
          </p14:sldIdLst>
        </p14:section>
        <p14:section name="Body" id="{18FAE958-DF6E-4AAC-835E-E68BDECA82A9}">
          <p14:sldIdLst>
            <p14:sldId id="264"/>
            <p14:sldId id="305"/>
            <p14:sldId id="306"/>
            <p14:sldId id="309"/>
            <p14:sldId id="308"/>
            <p14:sldId id="312"/>
            <p14:sldId id="316"/>
            <p14:sldId id="317"/>
            <p14:sldId id="310"/>
            <p14:sldId id="334"/>
            <p14:sldId id="335"/>
            <p14:sldId id="352"/>
            <p14:sldId id="336"/>
            <p14:sldId id="337"/>
            <p14:sldId id="338"/>
            <p14:sldId id="353"/>
            <p14:sldId id="339"/>
            <p14:sldId id="288"/>
            <p14:sldId id="289"/>
            <p14:sldId id="291"/>
            <p14:sldId id="292"/>
            <p14:sldId id="293"/>
            <p14:sldId id="340"/>
            <p14:sldId id="341"/>
            <p14:sldId id="342"/>
            <p14:sldId id="357"/>
            <p14:sldId id="343"/>
            <p14:sldId id="356"/>
            <p14:sldId id="344"/>
            <p14:sldId id="345"/>
            <p14:sldId id="346"/>
            <p14:sldId id="347"/>
            <p14:sldId id="355"/>
            <p14:sldId id="348"/>
            <p14:sldId id="349"/>
            <p14:sldId id="307"/>
            <p14:sldId id="325"/>
            <p14:sldId id="354"/>
            <p14:sldId id="350"/>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94" autoAdjust="0"/>
    <p:restoredTop sz="91553" autoAdjust="0"/>
  </p:normalViewPr>
  <p:slideViewPr>
    <p:cSldViewPr snapToGrid="0" snapToObjects="1">
      <p:cViewPr>
        <p:scale>
          <a:sx n="100" d="100"/>
          <a:sy n="100" d="100"/>
        </p:scale>
        <p:origin x="-714" y="1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2017/9/28</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28</a:t>
            </a:fld>
            <a:endParaRPr lang="ja-JP" altLang="en-US" dirty="0"/>
          </a:p>
        </p:txBody>
      </p:sp>
    </p:spTree>
    <p:extLst>
      <p:ext uri="{BB962C8B-B14F-4D97-AF65-F5344CB8AC3E}">
        <p14:creationId xmlns:p14="http://schemas.microsoft.com/office/powerpoint/2010/main" val="107437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44</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2017</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2187613"/>
            <a:ext cx="8784000" cy="1446550"/>
          </a:xfrm>
        </p:spPr>
        <p:txBody>
          <a:bodyPr/>
          <a:lstStyle/>
          <a:p>
            <a:r>
              <a:rPr lang="en-US" altLang="ja-JP" dirty="0"/>
              <a:t>MySQL</a:t>
            </a:r>
            <a:r>
              <a:rPr lang="ja-JP" altLang="en-US" dirty="0"/>
              <a:t>クラス</a:t>
            </a:r>
            <a:r>
              <a:rPr lang="ja-JP" altLang="en-US" dirty="0" smtClean="0"/>
              <a:t>タ</a:t>
            </a:r>
            <a:r>
              <a:rPr lang="en-US" altLang="ja-JP" dirty="0" smtClean="0"/>
              <a:t/>
            </a:r>
            <a:br>
              <a:rPr lang="en-US" altLang="ja-JP" dirty="0" smtClean="0"/>
            </a:br>
            <a:r>
              <a:rPr lang="ja-JP" altLang="en-US" sz="2800" dirty="0">
                <a:solidFill>
                  <a:srgbClr val="FD670B"/>
                </a:solidFill>
              </a:rPr>
              <a:t>インストール、構成、スタートアップ手順</a:t>
            </a:r>
            <a:r>
              <a:rPr lang="en-US" altLang="ja-JP" sz="2800" dirty="0" smtClean="0">
                <a:solidFill>
                  <a:srgbClr val="FD670B"/>
                </a:solidFill>
              </a:rPr>
              <a:t> </a:t>
            </a:r>
            <a:r>
              <a:rPr lang="en-US" altLang="ja-JP" sz="2800" dirty="0">
                <a:solidFill>
                  <a:srgbClr val="FD670B"/>
                </a:solidFill>
              </a:rPr>
              <a:t>(</a:t>
            </a:r>
            <a:r>
              <a:rPr lang="ja-JP" altLang="en-US" sz="2800" dirty="0">
                <a:solidFill>
                  <a:srgbClr val="FD670B"/>
                </a:solidFill>
              </a:rPr>
              <a:t>日本語版</a:t>
            </a:r>
            <a:r>
              <a:rPr lang="en-US" altLang="ja-JP" sz="2800" dirty="0">
                <a:solidFill>
                  <a:srgbClr val="FD670B"/>
                </a:solidFill>
              </a:rPr>
              <a:t>)</a:t>
            </a:r>
            <a:endParaRPr kumimoji="1" lang="ja-JP" altLang="en-US" dirty="0"/>
          </a:p>
        </p:txBody>
      </p:sp>
      <p:sp>
        <p:nvSpPr>
          <p:cNvPr id="4" name="テキスト プレースホルダー 3"/>
          <p:cNvSpPr>
            <a:spLocks noGrp="1"/>
          </p:cNvSpPr>
          <p:nvPr>
            <p:ph type="body" sz="quarter" idx="10"/>
          </p:nvPr>
        </p:nvSpPr>
        <p:spPr>
          <a:xfrm>
            <a:off x="179513" y="4032000"/>
            <a:ext cx="6552727" cy="1887696"/>
          </a:xfrm>
        </p:spPr>
        <p:txBody>
          <a:bodyPr/>
          <a:lstStyle/>
          <a:p>
            <a:pPr lvl="0">
              <a:buClr>
                <a:srgbClr val="002B62"/>
              </a:buClr>
            </a:pPr>
            <a:r>
              <a:rPr lang="en-US" altLang="ja-JP" dirty="0">
                <a:solidFill>
                  <a:srgbClr val="FFFFFF"/>
                </a:solidFill>
              </a:rPr>
              <a:t>OSS</a:t>
            </a:r>
            <a:r>
              <a:rPr lang="ja-JP" altLang="en-US" dirty="0">
                <a:solidFill>
                  <a:srgbClr val="FFFFFF"/>
                </a:solidFill>
              </a:rPr>
              <a:t>技術センター</a:t>
            </a:r>
            <a:endParaRPr lang="en-US" altLang="ja-JP" dirty="0">
              <a:solidFill>
                <a:srgbClr val="FFFFFF"/>
              </a:solidFill>
            </a:endParaRPr>
          </a:p>
          <a:p>
            <a:pPr lvl="0">
              <a:buClr>
                <a:srgbClr val="002B62"/>
              </a:buClr>
            </a:pPr>
            <a:r>
              <a:rPr lang="en-US" altLang="ja-JP" dirty="0">
                <a:solidFill>
                  <a:srgbClr val="FFFFFF"/>
                </a:solidFill>
              </a:rPr>
              <a:t>NEC</a:t>
            </a:r>
            <a:r>
              <a:rPr lang="ja-JP" altLang="en-US" dirty="0">
                <a:solidFill>
                  <a:srgbClr val="FFFFFF"/>
                </a:solidFill>
              </a:rPr>
              <a:t>テレコムソフトウェアフィリピン (</a:t>
            </a:r>
            <a:r>
              <a:rPr lang="en-US" altLang="ja-JP" dirty="0">
                <a:solidFill>
                  <a:srgbClr val="FFFFFF"/>
                </a:solidFill>
              </a:rPr>
              <a:t>NSP)</a:t>
            </a:r>
          </a:p>
          <a:p>
            <a:pPr lvl="0">
              <a:buClr>
                <a:srgbClr val="002B62"/>
              </a:buClr>
            </a:pPr>
            <a:endParaRPr lang="en-US" altLang="ja-JP" dirty="0">
              <a:solidFill>
                <a:srgbClr val="FFFFFF"/>
              </a:solidFill>
            </a:endParaRPr>
          </a:p>
          <a:p>
            <a:pPr lvl="0">
              <a:buClr>
                <a:srgbClr val="002B62"/>
              </a:buClr>
            </a:pPr>
            <a:r>
              <a:rPr lang="en-US" dirty="0" smtClean="0">
                <a:solidFill>
                  <a:srgbClr val="FFFFFF"/>
                </a:solidFill>
                <a:cs typeface="Calibri" panose="020F0502020204030204" pitchFamily="34" charset="0"/>
              </a:rPr>
              <a:t>Version 01.03</a:t>
            </a:r>
            <a:endParaRPr lang="en-US" dirty="0">
              <a:solidFill>
                <a:srgbClr val="FFFFFF"/>
              </a:solidFill>
              <a:cs typeface="Calibri" panose="020F0502020204030204" pitchFamily="34" charset="0"/>
            </a:endParaRPr>
          </a:p>
          <a:p>
            <a:pPr lvl="0">
              <a:buClr>
                <a:srgbClr val="002B62"/>
              </a:buClr>
            </a:pPr>
            <a:r>
              <a:rPr lang="en-US" altLang="ja-JP" dirty="0">
                <a:solidFill>
                  <a:srgbClr val="FFFFFF"/>
                </a:solidFill>
              </a:rPr>
              <a:t>2017</a:t>
            </a:r>
            <a:r>
              <a:rPr lang="ja-JP" altLang="en-US" dirty="0">
                <a:solidFill>
                  <a:srgbClr val="FFFFFF"/>
                </a:solidFill>
              </a:rPr>
              <a:t>年</a:t>
            </a:r>
            <a:r>
              <a:rPr lang="en-US" altLang="ja-JP" dirty="0">
                <a:solidFill>
                  <a:srgbClr val="FFFFFF"/>
                </a:solidFill>
              </a:rPr>
              <a:t>9</a:t>
            </a:r>
            <a:r>
              <a:rPr lang="ja-JP" altLang="en-US" dirty="0" smtClean="0">
                <a:solidFill>
                  <a:srgbClr val="FFFFFF"/>
                </a:solidFill>
              </a:rPr>
              <a:t>月</a:t>
            </a:r>
            <a:r>
              <a:rPr lang="en-US" altLang="ja-JP" dirty="0" smtClean="0">
                <a:solidFill>
                  <a:srgbClr val="FFFFFF"/>
                </a:solidFill>
              </a:rPr>
              <a:t>22</a:t>
            </a:r>
            <a:r>
              <a:rPr lang="ja-JP" altLang="en-US" dirty="0" smtClean="0">
                <a:solidFill>
                  <a:srgbClr val="FFFFFF"/>
                </a:solidFill>
              </a:rPr>
              <a:t>日</a:t>
            </a:r>
            <a:endParaRPr lang="en-US" altLang="ja-JP" dirty="0">
              <a:solidFill>
                <a:srgbClr val="FFFFFF"/>
              </a:solidFill>
            </a:endParaRP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2000" dirty="0" smtClean="0"/>
              <a:t>2. MySQL</a:t>
            </a:r>
            <a:r>
              <a:rPr lang="ja-JP" altLang="en-US" sz="2000" dirty="0"/>
              <a:t>クラスタ</a:t>
            </a:r>
            <a:r>
              <a:rPr lang="en-US" sz="2000" dirty="0" smtClean="0"/>
              <a:t>:</a:t>
            </a:r>
            <a:r>
              <a:rPr lang="ja-JP" altLang="en-US" sz="2000" dirty="0" smtClean="0"/>
              <a:t>構</a:t>
            </a:r>
            <a:r>
              <a:rPr lang="ja-JP" altLang="en-US" sz="2000" dirty="0"/>
              <a:t>成手</a:t>
            </a:r>
            <a:r>
              <a:rPr lang="ja-JP" altLang="en-US" sz="2000" dirty="0" smtClean="0"/>
              <a:t>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en-US" altLang="ja-JP" sz="1400" dirty="0"/>
              <a:t>NDB</a:t>
            </a:r>
            <a:r>
              <a:rPr lang="ja-JP" altLang="en-US" sz="1400" dirty="0"/>
              <a:t>ノードのデフォルトの </a:t>
            </a:r>
            <a:r>
              <a:rPr lang="en-US" altLang="ja-JP" sz="1400" dirty="0" err="1"/>
              <a:t>my.cnf</a:t>
            </a:r>
            <a:r>
              <a:rPr lang="ja-JP" altLang="en-US" sz="1400" dirty="0"/>
              <a:t>（</a:t>
            </a:r>
            <a:r>
              <a:rPr lang="en-US" altLang="ja-JP" sz="1400" dirty="0"/>
              <a:t>MySQL </a:t>
            </a:r>
            <a:r>
              <a:rPr lang="ja-JP" altLang="en-US" sz="1400" dirty="0"/>
              <a:t>クラスタのインストール後）</a:t>
            </a:r>
          </a:p>
        </p:txBody>
      </p:sp>
      <p:sp>
        <p:nvSpPr>
          <p:cNvPr id="5" name="Rectangle 4"/>
          <p:cNvSpPr/>
          <p:nvPr/>
        </p:nvSpPr>
        <p:spPr>
          <a:xfrm>
            <a:off x="504264" y="1463040"/>
            <a:ext cx="8135471" cy="33512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err="1">
                <a:solidFill>
                  <a:sysClr val="windowText" lastClr="000000"/>
                </a:solidFill>
                <a:latin typeface="Courier New" panose="02070309020205020404" pitchFamily="49" charset="0"/>
                <a:cs typeface="Courier New" panose="02070309020205020404" pitchFamily="49" charset="0"/>
              </a:rPr>
              <a:t>datadir</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socket=/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mysql.sock</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Disabling symbolic-links is recommended to prevent assorted security risks</a:t>
            </a:r>
          </a:p>
          <a:p>
            <a:pPr algn="l"/>
            <a:r>
              <a:rPr lang="en-US" sz="1000" dirty="0">
                <a:solidFill>
                  <a:sysClr val="windowText" lastClr="000000"/>
                </a:solidFill>
                <a:latin typeface="Courier New" panose="02070309020205020404" pitchFamily="49" charset="0"/>
                <a:cs typeface="Courier New" panose="02070309020205020404" pitchFamily="49" charset="0"/>
              </a:rPr>
              <a:t>symbolic-links=0</a:t>
            </a:r>
          </a:p>
          <a:p>
            <a:pPr algn="l"/>
            <a:r>
              <a:rPr lang="en-US" sz="1000" dirty="0">
                <a:solidFill>
                  <a:sysClr val="windowText" lastClr="000000"/>
                </a:solidFill>
                <a:latin typeface="Courier New" panose="02070309020205020404" pitchFamily="49" charset="0"/>
                <a:cs typeface="Courier New" panose="02070309020205020404" pitchFamily="49" charset="0"/>
              </a:rPr>
              <a:t># Settings user and group are ignored when </a:t>
            </a:r>
            <a:r>
              <a:rPr lang="en-US" sz="1000" dirty="0" err="1">
                <a:solidFill>
                  <a:sysClr val="windowText" lastClr="000000"/>
                </a:solidFill>
                <a:latin typeface="Courier New" panose="02070309020205020404" pitchFamily="49" charset="0"/>
                <a:cs typeface="Courier New" panose="02070309020205020404" pitchFamily="49" charset="0"/>
              </a:rPr>
              <a:t>systemd</a:t>
            </a:r>
            <a:r>
              <a:rPr lang="en-US" sz="1000" dirty="0">
                <a:solidFill>
                  <a:sysClr val="windowText" lastClr="000000"/>
                </a:solidFill>
                <a:latin typeface="Courier New" panose="02070309020205020404" pitchFamily="49" charset="0"/>
                <a:cs typeface="Courier New" panose="02070309020205020404" pitchFamily="49" charset="0"/>
              </a:rPr>
              <a:t> is used.</a:t>
            </a:r>
          </a:p>
          <a:p>
            <a:pPr algn="l"/>
            <a:r>
              <a:rPr lang="en-US" sz="1000" dirty="0">
                <a:solidFill>
                  <a:sysClr val="windowText" lastClr="000000"/>
                </a:solidFill>
                <a:latin typeface="Courier New" panose="02070309020205020404" pitchFamily="49" charset="0"/>
                <a:cs typeface="Courier New" panose="02070309020205020404" pitchFamily="49" charset="0"/>
              </a:rPr>
              <a:t># If you need to run </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 under a different user or group,</a:t>
            </a:r>
          </a:p>
          <a:p>
            <a:pPr algn="l"/>
            <a:r>
              <a:rPr lang="en-US" sz="1000" dirty="0">
                <a:solidFill>
                  <a:sysClr val="windowText" lastClr="000000"/>
                </a:solidFill>
                <a:latin typeface="Courier New" panose="02070309020205020404" pitchFamily="49" charset="0"/>
                <a:cs typeface="Courier New" panose="02070309020205020404" pitchFamily="49" charset="0"/>
              </a:rPr>
              <a:t># customize your </a:t>
            </a:r>
            <a:r>
              <a:rPr lang="en-US" sz="1000" dirty="0" err="1">
                <a:solidFill>
                  <a:sysClr val="windowText" lastClr="000000"/>
                </a:solidFill>
                <a:latin typeface="Courier New" panose="02070309020205020404" pitchFamily="49" charset="0"/>
                <a:cs typeface="Courier New" panose="02070309020205020404" pitchFamily="49" charset="0"/>
              </a:rPr>
              <a:t>systemd</a:t>
            </a:r>
            <a:r>
              <a:rPr lang="en-US" sz="1000" dirty="0">
                <a:solidFill>
                  <a:sysClr val="windowText" lastClr="000000"/>
                </a:solidFill>
                <a:latin typeface="Courier New" panose="02070309020205020404" pitchFamily="49" charset="0"/>
                <a:cs typeface="Courier New" panose="02070309020205020404" pitchFamily="49" charset="0"/>
              </a:rPr>
              <a:t> unit file for </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 according to the</a:t>
            </a:r>
          </a:p>
          <a:p>
            <a:pPr algn="l"/>
            <a:r>
              <a:rPr lang="en-US" sz="1000" dirty="0">
                <a:solidFill>
                  <a:sysClr val="windowText" lastClr="000000"/>
                </a:solidFill>
                <a:latin typeface="Courier New" panose="02070309020205020404" pitchFamily="49" charset="0"/>
                <a:cs typeface="Courier New" panose="02070309020205020404" pitchFamily="49" charset="0"/>
              </a:rPr>
              <a:t># instructions in http://fedoraproject.org/wiki/Systemd</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mysqld_safe</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log-error=/</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/log/</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/mariadb.log</a:t>
            </a:r>
          </a:p>
          <a:p>
            <a:pPr algn="l"/>
            <a:r>
              <a:rPr lang="en-US" sz="1000" dirty="0" err="1">
                <a:solidFill>
                  <a:sysClr val="windowText" lastClr="000000"/>
                </a:solidFill>
                <a:latin typeface="Courier New" panose="02070309020205020404" pitchFamily="49" charset="0"/>
                <a:cs typeface="Courier New" panose="02070309020205020404" pitchFamily="49" charset="0"/>
              </a:rPr>
              <a:t>pid</a:t>
            </a:r>
            <a:r>
              <a:rPr lang="en-US" sz="1000" dirty="0">
                <a:solidFill>
                  <a:sysClr val="windowText" lastClr="000000"/>
                </a:solidFill>
                <a:latin typeface="Courier New" panose="02070309020205020404" pitchFamily="49" charset="0"/>
                <a:cs typeface="Courier New" panose="02070309020205020404" pitchFamily="49" charset="0"/>
              </a:rPr>
              <a:t>-file=/</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/run/</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mariadb.pid</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include all files from the </a:t>
            </a:r>
            <a:r>
              <a:rPr lang="en-US" sz="1000" dirty="0" err="1">
                <a:solidFill>
                  <a:sysClr val="windowText" lastClr="000000"/>
                </a:solidFill>
                <a:latin typeface="Courier New" panose="02070309020205020404" pitchFamily="49" charset="0"/>
                <a:cs typeface="Courier New" panose="02070309020205020404" pitchFamily="49" charset="0"/>
              </a:rPr>
              <a:t>config</a:t>
            </a:r>
            <a:r>
              <a:rPr lang="en-US" sz="1000" dirty="0">
                <a:solidFill>
                  <a:sysClr val="windowText" lastClr="000000"/>
                </a:solidFill>
                <a:latin typeface="Courier New" panose="02070309020205020404" pitchFamily="49" charset="0"/>
                <a:cs typeface="Courier New" panose="02070309020205020404" pitchFamily="49" charset="0"/>
              </a:rPr>
              <a:t> directory</a:t>
            </a: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includedir</a:t>
            </a:r>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etc</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my.cnf.d</a:t>
            </a:r>
            <a:endParaRPr lang="en-US" sz="10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0314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2000" dirty="0" smtClean="0"/>
              <a:t>2. MySQL</a:t>
            </a:r>
            <a:r>
              <a:rPr lang="ja-JP" altLang="en-US" sz="2000" dirty="0"/>
              <a:t>クラスタ</a:t>
            </a:r>
            <a:r>
              <a:rPr lang="en-US" sz="2000" dirty="0" smtClean="0"/>
              <a:t>:</a:t>
            </a:r>
            <a:r>
              <a:rPr lang="ja-JP" altLang="en-US" sz="2000" dirty="0" smtClean="0"/>
              <a:t>構</a:t>
            </a:r>
            <a:r>
              <a:rPr lang="ja-JP" altLang="en-US" sz="2000" dirty="0"/>
              <a:t>成手</a:t>
            </a:r>
            <a:r>
              <a:rPr lang="ja-JP" altLang="en-US" sz="2000" dirty="0" smtClean="0"/>
              <a:t>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en-US" altLang="ja-JP" sz="1600" dirty="0"/>
              <a:t>NDB</a:t>
            </a:r>
            <a:r>
              <a:rPr lang="ja-JP" altLang="en-US" sz="1600" dirty="0"/>
              <a:t>ノードのデフォルトの </a:t>
            </a:r>
            <a:r>
              <a:rPr lang="en-US" altLang="ja-JP" sz="1600" dirty="0" err="1"/>
              <a:t>my.cnf</a:t>
            </a:r>
            <a:r>
              <a:rPr lang="ja-JP" altLang="en-US" sz="1600" dirty="0"/>
              <a:t>（</a:t>
            </a:r>
            <a:r>
              <a:rPr lang="en-US" altLang="ja-JP" sz="1600" dirty="0"/>
              <a:t>MySQL </a:t>
            </a:r>
            <a:r>
              <a:rPr lang="ja-JP" altLang="en-US" sz="1600" dirty="0"/>
              <a:t>クラスタのインストール後）</a:t>
            </a:r>
            <a:endParaRPr lang="en-US" altLang="ja-JP" sz="1600" dirty="0"/>
          </a:p>
          <a:p>
            <a:endParaRPr lang="en-US" altLang="ja-JP" sz="1600" dirty="0"/>
          </a:p>
        </p:txBody>
      </p:sp>
      <p:sp>
        <p:nvSpPr>
          <p:cNvPr id="4" name="Rectangle 3"/>
          <p:cNvSpPr/>
          <p:nvPr/>
        </p:nvSpPr>
        <p:spPr>
          <a:xfrm>
            <a:off x="504265" y="1355090"/>
            <a:ext cx="8135470" cy="34404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my.cnf</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example additions to </a:t>
            </a:r>
            <a:r>
              <a:rPr lang="en-US" sz="1000" dirty="0" err="1">
                <a:solidFill>
                  <a:sysClr val="windowText" lastClr="000000"/>
                </a:solidFill>
                <a:latin typeface="Courier New" panose="02070309020205020404" pitchFamily="49" charset="0"/>
                <a:cs typeface="Courier New" panose="02070309020205020404" pitchFamily="49" charset="0"/>
              </a:rPr>
              <a:t>my.cnf</a:t>
            </a:r>
            <a:r>
              <a:rPr lang="en-US" sz="1000" dirty="0">
                <a:solidFill>
                  <a:sysClr val="windowText" lastClr="000000"/>
                </a:solidFill>
                <a:latin typeface="Courier New" panose="02070309020205020404" pitchFamily="49" charset="0"/>
                <a:cs typeface="Courier New" panose="02070309020205020404" pitchFamily="49" charset="0"/>
              </a:rPr>
              <a:t> for NDB Cluster </a:t>
            </a:r>
          </a:p>
          <a:p>
            <a:pPr algn="l"/>
            <a:r>
              <a:rPr lang="en-US" sz="1000" dirty="0">
                <a:solidFill>
                  <a:sysClr val="windowText" lastClr="000000"/>
                </a:solidFill>
                <a:latin typeface="Courier New" panose="02070309020205020404" pitchFamily="49" charset="0"/>
                <a:cs typeface="Courier New" panose="02070309020205020404" pitchFamily="49" charset="0"/>
              </a:rPr>
              <a:t># (valid in MySQL 5.7)</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enable </a:t>
            </a:r>
            <a:r>
              <a:rPr lang="en-US" sz="1000" dirty="0" err="1">
                <a:solidFill>
                  <a:sysClr val="windowText" lastClr="000000"/>
                </a:solidFill>
                <a:latin typeface="Courier New" panose="02070309020205020404" pitchFamily="49" charset="0"/>
                <a:cs typeface="Courier New" panose="02070309020205020404" pitchFamily="49" charset="0"/>
              </a:rPr>
              <a:t>ndbcluster</a:t>
            </a:r>
            <a:r>
              <a:rPr lang="en-US" sz="1000" dirty="0">
                <a:solidFill>
                  <a:sysClr val="windowText" lastClr="000000"/>
                </a:solidFill>
                <a:latin typeface="Courier New" panose="02070309020205020404" pitchFamily="49" charset="0"/>
                <a:cs typeface="Courier New" panose="02070309020205020404" pitchFamily="49" charset="0"/>
              </a:rPr>
              <a:t> storage engine, and provide connection string for</a:t>
            </a:r>
          </a:p>
          <a:p>
            <a:pPr algn="l"/>
            <a:r>
              <a:rPr lang="en-US" sz="1000" dirty="0">
                <a:solidFill>
                  <a:sysClr val="windowText" lastClr="000000"/>
                </a:solidFill>
                <a:latin typeface="Courier New" panose="02070309020205020404" pitchFamily="49" charset="0"/>
                <a:cs typeface="Courier New" panose="02070309020205020404" pitchFamily="49" charset="0"/>
              </a:rPr>
              <a:t># management server host (default port is 1186)</a:t>
            </a: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err="1">
                <a:solidFill>
                  <a:sysClr val="windowText" lastClr="000000"/>
                </a:solidFill>
                <a:latin typeface="Courier New" panose="02070309020205020404" pitchFamily="49" charset="0"/>
                <a:cs typeface="Courier New" panose="02070309020205020404" pitchFamily="49" charset="0"/>
              </a:rPr>
              <a:t>ndbcluster</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ndb-connectstring=ndb_mgmd.mysql.com</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provide connection string for management server host (default port: 1186)</a:t>
            </a: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ndbd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connect-string=ndb_mgmd.mysql.com</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provide connection string for management server host (default port: 1186)</a:t>
            </a: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ndb_mgm</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connect-string=ndb_mgmd.mysql.com</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provide location of cluster configuration file</a:t>
            </a: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ndb_mgmd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err="1">
                <a:solidFill>
                  <a:sysClr val="windowText" lastClr="000000"/>
                </a:solidFill>
                <a:latin typeface="Courier New" panose="02070309020205020404" pitchFamily="49" charset="0"/>
                <a:cs typeface="Courier New" panose="02070309020205020404" pitchFamily="49" charset="0"/>
              </a:rPr>
              <a:t>config</a:t>
            </a:r>
            <a:r>
              <a:rPr lang="en-US" sz="1000" dirty="0">
                <a:solidFill>
                  <a:sysClr val="windowText" lastClr="000000"/>
                </a:solidFill>
                <a:latin typeface="Courier New" panose="02070309020205020404" pitchFamily="49" charset="0"/>
                <a:cs typeface="Courier New" panose="02070309020205020404" pitchFamily="49" charset="0"/>
              </a:rPr>
              <a:t>-file=/</a:t>
            </a:r>
            <a:r>
              <a:rPr lang="en-US" sz="1000" dirty="0" err="1">
                <a:solidFill>
                  <a:sysClr val="windowText" lastClr="000000"/>
                </a:solidFill>
                <a:latin typeface="Courier New" panose="02070309020205020404" pitchFamily="49" charset="0"/>
                <a:cs typeface="Courier New" panose="02070309020205020404" pitchFamily="49" charset="0"/>
              </a:rPr>
              <a:t>etc</a:t>
            </a:r>
            <a:r>
              <a:rPr lang="en-US" sz="1000" dirty="0">
                <a:solidFill>
                  <a:sysClr val="windowText" lastClr="000000"/>
                </a:solidFill>
                <a:latin typeface="Courier New" panose="02070309020205020404" pitchFamily="49" charset="0"/>
                <a:cs typeface="Courier New" panose="02070309020205020404" pitchFamily="49" charset="0"/>
              </a:rPr>
              <a:t>/config.ini</a:t>
            </a:r>
          </a:p>
        </p:txBody>
      </p:sp>
    </p:spTree>
    <p:extLst>
      <p:ext uri="{BB962C8B-B14F-4D97-AF65-F5344CB8AC3E}">
        <p14:creationId xmlns:p14="http://schemas.microsoft.com/office/powerpoint/2010/main" val="2184717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2000" dirty="0" smtClean="0"/>
              <a:t>2. MySQL</a:t>
            </a:r>
            <a:r>
              <a:rPr lang="ja-JP" altLang="en-US" sz="2000" dirty="0"/>
              <a:t>クラスタ</a:t>
            </a:r>
            <a:r>
              <a:rPr lang="en-US" sz="2000" dirty="0" smtClean="0"/>
              <a:t>:</a:t>
            </a:r>
            <a:r>
              <a:rPr lang="ja-JP" altLang="en-US" sz="2000" dirty="0" smtClean="0"/>
              <a:t>構</a:t>
            </a:r>
            <a:r>
              <a:rPr lang="ja-JP" altLang="en-US" sz="2000" dirty="0"/>
              <a:t>成手</a:t>
            </a:r>
            <a:r>
              <a:rPr lang="ja-JP" altLang="en-US" sz="2000" dirty="0" smtClean="0"/>
              <a:t>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en-US" altLang="ja-JP" sz="1400" dirty="0"/>
              <a:t>NDB</a:t>
            </a:r>
            <a:r>
              <a:rPr lang="ja-JP" altLang="en-US" sz="1400" dirty="0"/>
              <a:t>ノードの </a:t>
            </a:r>
            <a:r>
              <a:rPr lang="en-US" altLang="ja-JP" sz="1400" dirty="0" err="1"/>
              <a:t>my.cnf</a:t>
            </a:r>
            <a:r>
              <a:rPr lang="en-US" altLang="ja-JP" sz="1400" dirty="0"/>
              <a:t> </a:t>
            </a:r>
            <a:r>
              <a:rPr lang="ja-JP" altLang="en-US" sz="1400" dirty="0"/>
              <a:t>サンプル</a:t>
            </a:r>
            <a:endParaRPr lang="en-US" altLang="ja-JP" sz="1400" dirty="0"/>
          </a:p>
        </p:txBody>
      </p:sp>
      <p:sp>
        <p:nvSpPr>
          <p:cNvPr id="5" name="Rectangle 4"/>
          <p:cNvSpPr/>
          <p:nvPr/>
        </p:nvSpPr>
        <p:spPr>
          <a:xfrm>
            <a:off x="504265" y="1297193"/>
            <a:ext cx="8135470" cy="17032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a:solidFill>
                  <a:sysClr val="windowText" lastClr="000000"/>
                </a:solidFill>
                <a:latin typeface="Courier New" panose="02070309020205020404" pitchFamily="49" charset="0"/>
                <a:cs typeface="Courier New" panose="02070309020205020404" pitchFamily="49" charset="0"/>
              </a:rPr>
              <a:t>[mysqld]</a:t>
            </a:r>
          </a:p>
          <a:p>
            <a:pPr algn="l"/>
            <a:r>
              <a:rPr lang="en-US" sz="1000">
                <a:solidFill>
                  <a:sysClr val="windowText" lastClr="000000"/>
                </a:solidFill>
                <a:latin typeface="Courier New" panose="02070309020205020404" pitchFamily="49" charset="0"/>
                <a:cs typeface="Courier New" panose="02070309020205020404" pitchFamily="49" charset="0"/>
              </a:rPr>
              <a:t># Options for mysqld process:</a:t>
            </a:r>
          </a:p>
          <a:p>
            <a:pPr algn="l"/>
            <a:r>
              <a:rPr lang="en-US" sz="1000">
                <a:solidFill>
                  <a:sysClr val="windowText" lastClr="000000"/>
                </a:solidFill>
                <a:latin typeface="Courier New" panose="02070309020205020404" pitchFamily="49" charset="0"/>
                <a:cs typeface="Courier New" panose="02070309020205020404" pitchFamily="49" charset="0"/>
              </a:rPr>
              <a:t>ndbcluster # run NDB storage engine</a:t>
            </a:r>
          </a:p>
          <a:p>
            <a:pPr algn="l"/>
            <a:endParaRPr lang="en-US" sz="1000">
              <a:solidFill>
                <a:sysClr val="windowText" lastClr="000000"/>
              </a:solidFill>
              <a:latin typeface="Courier New" panose="02070309020205020404" pitchFamily="49" charset="0"/>
              <a:cs typeface="Courier New" panose="02070309020205020404" pitchFamily="49" charset="0"/>
            </a:endParaRPr>
          </a:p>
          <a:p>
            <a:pPr algn="l"/>
            <a:r>
              <a:rPr lang="en-US" sz="1000">
                <a:solidFill>
                  <a:sysClr val="windowText" lastClr="000000"/>
                </a:solidFill>
                <a:latin typeface="Courier New" panose="02070309020205020404" pitchFamily="49" charset="0"/>
                <a:cs typeface="Courier New" panose="02070309020205020404" pitchFamily="49" charset="0"/>
              </a:rPr>
              <a:t>[mysql_cluster]</a:t>
            </a:r>
          </a:p>
          <a:p>
            <a:pPr algn="l"/>
            <a:r>
              <a:rPr lang="en-US" sz="1000">
                <a:solidFill>
                  <a:sysClr val="windowText" lastClr="000000"/>
                </a:solidFill>
                <a:latin typeface="Courier New" panose="02070309020205020404" pitchFamily="49" charset="0"/>
                <a:cs typeface="Courier New" panose="02070309020205020404" pitchFamily="49" charset="0"/>
              </a:rPr>
              <a:t># Options for NDB Cluster processes:</a:t>
            </a:r>
          </a:p>
          <a:p>
            <a:pPr algn="l"/>
            <a:r>
              <a:rPr lang="en-US" sz="1000">
                <a:solidFill>
                  <a:sysClr val="windowText" lastClr="000000"/>
                </a:solidFill>
                <a:latin typeface="Courier New" panose="02070309020205020404" pitchFamily="49" charset="0"/>
                <a:cs typeface="Courier New" panose="02070309020205020404" pitchFamily="49" charset="0"/>
              </a:rPr>
              <a:t>ndb-connectstring=192.168.0.10 # location of management server</a:t>
            </a:r>
          </a:p>
        </p:txBody>
      </p:sp>
    </p:spTree>
    <p:extLst>
      <p:ext uri="{BB962C8B-B14F-4D97-AF65-F5344CB8AC3E}">
        <p14:creationId xmlns:p14="http://schemas.microsoft.com/office/powerpoint/2010/main" val="1994106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0" indent="0">
              <a:buNone/>
            </a:pPr>
            <a:r>
              <a:rPr lang="en-US" altLang="ja-JP" sz="1400" dirty="0" smtClean="0"/>
              <a:t>2.1 </a:t>
            </a:r>
            <a:r>
              <a:rPr lang="ja-JP" altLang="en-US" sz="1400" dirty="0" smtClean="0"/>
              <a:t>構</a:t>
            </a:r>
            <a:r>
              <a:rPr lang="ja-JP" altLang="en-US" sz="1400" dirty="0"/>
              <a:t>成のファイル</a:t>
            </a:r>
            <a:endParaRPr lang="en-US" altLang="ja-JP" sz="1400" dirty="0"/>
          </a:p>
          <a:p>
            <a:pPr marL="0" indent="0">
              <a:buNone/>
            </a:pPr>
            <a:endParaRPr lang="en-US" altLang="ja-JP" sz="1400" dirty="0"/>
          </a:p>
          <a:p>
            <a:r>
              <a:rPr lang="en-US" altLang="ja-JP" sz="1400" b="1" dirty="0"/>
              <a:t>NDB</a:t>
            </a:r>
            <a:r>
              <a:rPr lang="ja-JP" altLang="en-US" sz="1400" b="1" dirty="0"/>
              <a:t> クラスタグローバル構成ファイル </a:t>
            </a:r>
            <a:r>
              <a:rPr lang="en-US" altLang="ja-JP" sz="1400" b="1" dirty="0"/>
              <a:t>(config.ini).</a:t>
            </a:r>
            <a:r>
              <a:rPr lang="en-US" altLang="ja-JP" sz="1400" dirty="0"/>
              <a:t> NDB </a:t>
            </a:r>
            <a:r>
              <a:rPr lang="ja-JP" altLang="en-US" sz="1400" dirty="0"/>
              <a:t>クラスタのグローバルコンフィグレーションファイルは、</a:t>
            </a:r>
            <a:r>
              <a:rPr lang="en-US" altLang="ja-JP" sz="1400" dirty="0"/>
              <a:t>config.ini</a:t>
            </a:r>
            <a:r>
              <a:rPr lang="ja-JP" altLang="en-US" sz="1400" dirty="0"/>
              <a:t>という名前で命名されています（ただし、これは必須ではありません）。 必要に応じて、起動時に</a:t>
            </a:r>
            <a:r>
              <a:rPr lang="en-US" altLang="ja-JP" sz="1400" dirty="0" err="1"/>
              <a:t>ndb_mgmd</a:t>
            </a:r>
            <a:r>
              <a:rPr lang="ja-JP" altLang="en-US" sz="1400" dirty="0"/>
              <a:t>によって読み込まれ、読み込み可能な任意の場所に置くことができます。 設定の場所と名前は、コマンドラインで</a:t>
            </a:r>
            <a:r>
              <a:rPr lang="en-US" altLang="ja-JP" sz="1400" dirty="0"/>
              <a:t>--</a:t>
            </a:r>
            <a:r>
              <a:rPr lang="en-US" altLang="ja-JP" sz="1400" dirty="0" err="1"/>
              <a:t>configfile</a:t>
            </a:r>
            <a:r>
              <a:rPr lang="en-US" altLang="ja-JP" sz="1400" dirty="0"/>
              <a:t> = </a:t>
            </a:r>
            <a:r>
              <a:rPr lang="en-US" altLang="ja-JP" sz="1400" dirty="0" err="1"/>
              <a:t>path_name</a:t>
            </a:r>
            <a:r>
              <a:rPr lang="ja-JP" altLang="en-US" sz="1400" dirty="0"/>
              <a:t>と</a:t>
            </a:r>
            <a:r>
              <a:rPr lang="en-US" altLang="ja-JP" sz="1400" dirty="0" err="1"/>
              <a:t>ndb_mgmd</a:t>
            </a:r>
            <a:r>
              <a:rPr lang="ja-JP" altLang="en-US" sz="1400" dirty="0"/>
              <a:t>を使用して指定します。 このオプションにはデフォルト値はなく、</a:t>
            </a:r>
            <a:r>
              <a:rPr lang="en-US" altLang="ja-JP" sz="1400" dirty="0" err="1"/>
              <a:t>ndb_mgmd</a:t>
            </a:r>
            <a:r>
              <a:rPr lang="ja-JP" altLang="en-US" sz="1400" dirty="0"/>
              <a:t>が設定キャッシュを使用する場合は無視されます。</a:t>
            </a:r>
            <a:endParaRPr lang="en-US" altLang="ja-JP" sz="1400" dirty="0"/>
          </a:p>
          <a:p>
            <a:endParaRPr lang="en-US" altLang="ja-JP" sz="1400" dirty="0"/>
          </a:p>
          <a:p>
            <a:r>
              <a:rPr lang="ja-JP" altLang="en-US" sz="1400" dirty="0"/>
              <a:t>管理ノードは</a:t>
            </a:r>
            <a:r>
              <a:rPr lang="en-US" altLang="ja-JP" sz="1400" dirty="0"/>
              <a:t>config.ini</a:t>
            </a:r>
            <a:r>
              <a:rPr lang="ja-JP" altLang="en-US" sz="1400" dirty="0"/>
              <a:t>が必要で、そのファイルには、維持するレプリカの数、各データノードのデータとインデックスに割り当てるメモリ量、データノードを見つける場所、各データノードのディスクにデータを保存する場所、および 任意の</a:t>
            </a:r>
            <a:r>
              <a:rPr lang="en-US" altLang="ja-JP" sz="1400" dirty="0"/>
              <a:t>SQL</a:t>
            </a:r>
            <a:r>
              <a:rPr lang="ja-JP" altLang="en-US" sz="1400" dirty="0"/>
              <a:t>ノードを見つける場所。</a:t>
            </a:r>
            <a:endParaRPr lang="en-US" altLang="ja-JP" sz="1400" dirty="0"/>
          </a:p>
          <a:p>
            <a:endParaRPr lang="en-US" altLang="ja-JP" sz="1400" dirty="0"/>
          </a:p>
          <a:p>
            <a:r>
              <a:rPr lang="en-US" altLang="ja-JP" sz="1400" b="1" dirty="0"/>
              <a:t>config.ini</a:t>
            </a:r>
            <a:r>
              <a:rPr lang="en-US" altLang="ja-JP" sz="1400" dirty="0"/>
              <a:t>: </a:t>
            </a:r>
            <a:r>
              <a:rPr lang="ja-JP" altLang="en-US" sz="1400" dirty="0"/>
              <a:t>このファイルは、グローバルコンフィグレーションファイルとも呼ばれ、</a:t>
            </a:r>
            <a:r>
              <a:rPr lang="en-US" altLang="ja-JP" sz="1400" dirty="0"/>
              <a:t>NDB </a:t>
            </a:r>
            <a:r>
              <a:rPr lang="ja-JP" altLang="en-US" sz="1400" dirty="0"/>
              <a:t>クラスタ管理サーバによってのみ読み込まれ、そこに含まれる情報がクラスタに参加するすべてのプロセスに配信されます。 </a:t>
            </a:r>
            <a:r>
              <a:rPr lang="en-US" altLang="ja-JP" sz="1400" dirty="0"/>
              <a:t>config.ini</a:t>
            </a:r>
            <a:r>
              <a:rPr lang="ja-JP" altLang="en-US" sz="1400" dirty="0"/>
              <a:t>には、クラスタに関係する各ノードの説明が含まれています。 これには、データノードの構成パラメータと、クラスタ内のすべてのノード間の接続の構成パラメータが含まれます。</a:t>
            </a:r>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smtClean="0"/>
              <a:t>2. MySQL</a:t>
            </a:r>
            <a:r>
              <a:rPr lang="ja-JP" altLang="en-US" sz="2000" dirty="0"/>
              <a:t>クラスタ</a:t>
            </a:r>
            <a:r>
              <a:rPr lang="en-US" sz="2000" dirty="0" smtClean="0"/>
              <a:t>:</a:t>
            </a:r>
            <a:r>
              <a:rPr lang="ja-JP" altLang="en-US" sz="2000" dirty="0" smtClean="0"/>
              <a:t>構</a:t>
            </a:r>
            <a:r>
              <a:rPr lang="ja-JP" altLang="en-US" sz="2000" dirty="0"/>
              <a:t>成手</a:t>
            </a:r>
            <a:r>
              <a:rPr lang="ja-JP" altLang="en-US" sz="2000" dirty="0" smtClean="0"/>
              <a:t>順</a:t>
            </a:r>
            <a:endParaRPr lang="ja-JP" altLang="en-US" sz="2000" dirty="0"/>
          </a:p>
        </p:txBody>
      </p:sp>
    </p:spTree>
    <p:extLst>
      <p:ext uri="{BB962C8B-B14F-4D97-AF65-F5344CB8AC3E}">
        <p14:creationId xmlns:p14="http://schemas.microsoft.com/office/powerpoint/2010/main" val="3451037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537" y="836712"/>
            <a:ext cx="8784976" cy="5616476"/>
          </a:xfrm>
        </p:spPr>
        <p:txBody>
          <a:bodyPr>
            <a:normAutofit/>
          </a:bodyPr>
          <a:lstStyle/>
          <a:p>
            <a:pPr marL="0" indent="0">
              <a:buNone/>
            </a:pPr>
            <a:r>
              <a:rPr lang="en-US" altLang="ja-JP" sz="1400" b="1" dirty="0" smtClean="0"/>
              <a:t>config.ini </a:t>
            </a:r>
            <a:r>
              <a:rPr lang="ja-JP" altLang="en-US" sz="1400" b="1" dirty="0"/>
              <a:t>ファイルセクション</a:t>
            </a:r>
            <a:r>
              <a:rPr lang="ja-JP" altLang="en-US" sz="1400" dirty="0"/>
              <a:t>（角かっこ </a:t>
            </a:r>
            <a:r>
              <a:rPr lang="en-US" altLang="ja-JP" sz="1400" dirty="0"/>
              <a:t>“[]”</a:t>
            </a:r>
            <a:r>
              <a:rPr lang="ja-JP" altLang="en-US" sz="1400" dirty="0"/>
              <a:t>で囲まれています）や</a:t>
            </a:r>
            <a:r>
              <a:rPr lang="ja-JP" altLang="en-US" sz="1400" b="1" dirty="0"/>
              <a:t>パラメーター</a:t>
            </a:r>
            <a:r>
              <a:rPr lang="ja-JP" altLang="en-US" sz="1400" dirty="0"/>
              <a:t>（角かっこ </a:t>
            </a:r>
            <a:r>
              <a:rPr lang="en-US" altLang="ja-JP" sz="1400" dirty="0"/>
              <a:t>“[]”</a:t>
            </a:r>
            <a:r>
              <a:rPr lang="ja-JP" altLang="en-US" sz="1400" dirty="0"/>
              <a:t>の下にあり）。</a:t>
            </a:r>
            <a:endParaRPr lang="en-US" altLang="ja-JP" sz="1400" dirty="0"/>
          </a:p>
          <a:p>
            <a:pPr marL="0" indent="0">
              <a:buNone/>
            </a:pPr>
            <a:endParaRPr lang="en-US" altLang="ja-JP" sz="1400" dirty="0" smtClean="0"/>
          </a:p>
          <a:p>
            <a:r>
              <a:rPr lang="en-US" altLang="ja-JP" sz="1400" dirty="0" smtClean="0"/>
              <a:t>[</a:t>
            </a:r>
            <a:r>
              <a:rPr lang="en-US" altLang="ja-JP" sz="1400" dirty="0" err="1" smtClean="0"/>
              <a:t>ndbd_default</a:t>
            </a:r>
            <a:r>
              <a:rPr lang="en-US" altLang="ja-JP" sz="1400" dirty="0" smtClean="0"/>
              <a:t>]</a:t>
            </a:r>
          </a:p>
          <a:p>
            <a:pPr lvl="1"/>
            <a:r>
              <a:rPr lang="en-US" altLang="ja-JP" sz="1400" dirty="0" err="1" smtClean="0"/>
              <a:t>NoOfReplicas</a:t>
            </a:r>
            <a:endParaRPr lang="en-US" altLang="ja-JP" sz="1400" dirty="0" smtClean="0"/>
          </a:p>
          <a:p>
            <a:pPr lvl="1">
              <a:buFontTx/>
              <a:buChar char="-"/>
            </a:pPr>
            <a:r>
              <a:rPr lang="ja-JP" altLang="en-US" sz="1400" dirty="0"/>
              <a:t>クラスタに格納されている各テーブルのレプリカ数を定義します</a:t>
            </a:r>
            <a:r>
              <a:rPr lang="ja-JP" altLang="en-US" sz="1400" dirty="0" smtClean="0"/>
              <a:t>。</a:t>
            </a:r>
            <a:endParaRPr lang="en-US" altLang="ja-JP" sz="1400" dirty="0" smtClean="0"/>
          </a:p>
          <a:p>
            <a:pPr lvl="1">
              <a:buFontTx/>
              <a:buChar char="-"/>
            </a:pPr>
            <a:r>
              <a:rPr lang="ja-JP" altLang="en-US" sz="1400" dirty="0"/>
              <a:t>ノードグループのサイズを指定します。</a:t>
            </a:r>
            <a:endParaRPr lang="en-US" altLang="ja-JP" sz="1400" dirty="0" smtClean="0"/>
          </a:p>
          <a:p>
            <a:pPr lvl="1">
              <a:buFontTx/>
              <a:buChar char="-"/>
            </a:pPr>
            <a:r>
              <a:rPr lang="ja-JP" altLang="en-US" sz="1400" dirty="0"/>
              <a:t>デフォルト値は</a:t>
            </a:r>
            <a:r>
              <a:rPr lang="en-US" altLang="ja-JP" sz="1400" dirty="0"/>
              <a:t>2</a:t>
            </a:r>
            <a:r>
              <a:rPr lang="ja-JP" altLang="en-US" sz="1400" dirty="0"/>
              <a:t>で、ほとんどの本番環境で推奨される値</a:t>
            </a:r>
            <a:r>
              <a:rPr lang="ja-JP" altLang="en-US" sz="1400" dirty="0" smtClean="0"/>
              <a:t>です。</a:t>
            </a:r>
            <a:endParaRPr lang="en-US" altLang="ja-JP" sz="1400" dirty="0" smtClean="0"/>
          </a:p>
          <a:p>
            <a:pPr lvl="1"/>
            <a:r>
              <a:rPr lang="en-US" altLang="ja-JP" sz="1400" dirty="0" err="1" smtClean="0"/>
              <a:t>DataMemory</a:t>
            </a:r>
            <a:endParaRPr lang="en-US" altLang="ja-JP" sz="1400" dirty="0" smtClean="0"/>
          </a:p>
          <a:p>
            <a:pPr lvl="1">
              <a:buFontTx/>
              <a:buChar char="-"/>
            </a:pPr>
            <a:r>
              <a:rPr lang="ja-JP" altLang="en-US" sz="1400" dirty="0"/>
              <a:t>データベースレコードを格納するために使用可能なスペースの量（バイト単位）を定義します</a:t>
            </a:r>
            <a:r>
              <a:rPr lang="ja-JP" altLang="en-US" sz="1400" dirty="0" smtClean="0"/>
              <a:t>。</a:t>
            </a:r>
            <a:endParaRPr lang="en-US" altLang="ja-JP" sz="1400" dirty="0" smtClean="0"/>
          </a:p>
          <a:p>
            <a:pPr lvl="1">
              <a:buFontTx/>
              <a:buChar char="-"/>
            </a:pPr>
            <a:r>
              <a:rPr lang="en-US" altLang="ja-JP" sz="1400" dirty="0" err="1"/>
              <a:t>DataMemory</a:t>
            </a:r>
            <a:r>
              <a:rPr lang="ja-JP" altLang="en-US" sz="1400" dirty="0"/>
              <a:t>によって割り当てられたメモリは、実際のレコードとインデックスの両方を格納するために使用</a:t>
            </a:r>
            <a:r>
              <a:rPr lang="ja-JP" altLang="en-US" sz="1400" dirty="0" smtClean="0"/>
              <a:t>されます。</a:t>
            </a:r>
            <a:endParaRPr lang="en-US" altLang="ja-JP" sz="1400" dirty="0" smtClean="0"/>
          </a:p>
          <a:p>
            <a:pPr lvl="1"/>
            <a:r>
              <a:rPr lang="en-US" altLang="ja-JP" sz="1400" dirty="0" err="1" smtClean="0"/>
              <a:t>IndexMemory</a:t>
            </a:r>
            <a:endParaRPr lang="en-US" altLang="ja-JP" sz="1400" dirty="0" smtClean="0"/>
          </a:p>
          <a:p>
            <a:pPr lvl="1">
              <a:buFontTx/>
              <a:buChar char="-"/>
            </a:pPr>
            <a:r>
              <a:rPr lang="en-US" altLang="ja-JP" sz="1400" dirty="0"/>
              <a:t>NDB</a:t>
            </a:r>
            <a:r>
              <a:rPr lang="ja-JP" altLang="en-US" sz="1400" dirty="0"/>
              <a:t>クラスタのハッシュインデックスに使用されるストレージの量を制御</a:t>
            </a:r>
            <a:r>
              <a:rPr lang="ja-JP" altLang="en-US" sz="1400" dirty="0" smtClean="0"/>
              <a:t>します。</a:t>
            </a:r>
            <a:endParaRPr lang="en-US" altLang="ja-JP" sz="1400" dirty="0" smtClean="0"/>
          </a:p>
          <a:p>
            <a:pPr lvl="1">
              <a:buFontTx/>
              <a:buChar char="-"/>
            </a:pPr>
            <a:r>
              <a:rPr lang="ja-JP" altLang="en-US" sz="1400" dirty="0"/>
              <a:t>次の公式を使用して、ハッシュインデックスのサイズを見積もることができます</a:t>
            </a:r>
            <a:r>
              <a:rPr lang="ja-JP" altLang="en-US" sz="1400" dirty="0" smtClean="0"/>
              <a:t>。</a:t>
            </a:r>
            <a:endParaRPr lang="en-US" altLang="ja-JP" sz="1400" dirty="0" smtClean="0"/>
          </a:p>
          <a:p>
            <a:pPr lvl="1">
              <a:buFontTx/>
              <a:buChar char="-"/>
            </a:pPr>
            <a:endParaRPr lang="en-US" altLang="ja-JP" sz="1400" dirty="0" smtClean="0"/>
          </a:p>
          <a:p>
            <a:pPr lvl="1"/>
            <a:r>
              <a:rPr lang="en-US" altLang="ja-JP" sz="1400" dirty="0" err="1" smtClean="0"/>
              <a:t>ServerPort</a:t>
            </a:r>
            <a:endParaRPr lang="en-US" altLang="ja-JP" sz="1400" dirty="0" smtClean="0"/>
          </a:p>
          <a:p>
            <a:pPr lvl="1">
              <a:buFontTx/>
              <a:buChar char="-"/>
            </a:pPr>
            <a:r>
              <a:rPr lang="ja-JP" altLang="en-US" sz="1400" dirty="0"/>
              <a:t>データノードによって使用されるデフォルトのポート</a:t>
            </a:r>
            <a:r>
              <a:rPr lang="ja-JP" altLang="en-US" sz="1400" dirty="0" smtClean="0"/>
              <a:t>番号。</a:t>
            </a:r>
            <a:endParaRPr lang="en-US" altLang="ja-JP" sz="1400" dirty="0" smtClean="0"/>
          </a:p>
          <a:p>
            <a:pPr lvl="1">
              <a:buFontTx/>
              <a:buChar char="-"/>
            </a:pPr>
            <a:endParaRPr lang="en-US" altLang="ja-JP" sz="1400" dirty="0" smtClean="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smtClean="0"/>
              <a:t>2. MySQL</a:t>
            </a:r>
            <a:r>
              <a:rPr lang="ja-JP" altLang="en-US" sz="2000" dirty="0"/>
              <a:t>クラスタ</a:t>
            </a:r>
            <a:r>
              <a:rPr lang="en-US" sz="2000" dirty="0" smtClean="0"/>
              <a:t>:</a:t>
            </a:r>
            <a:r>
              <a:rPr lang="ja-JP" altLang="en-US" sz="2000" dirty="0" smtClean="0"/>
              <a:t>構</a:t>
            </a:r>
            <a:r>
              <a:rPr lang="ja-JP" altLang="en-US" sz="2000" dirty="0"/>
              <a:t>成手</a:t>
            </a:r>
            <a:r>
              <a:rPr lang="ja-JP" altLang="en-US" sz="2000" dirty="0" smtClean="0"/>
              <a:t>順</a:t>
            </a:r>
            <a:endParaRPr lang="ja-JP" altLang="en-US" sz="2000" dirty="0"/>
          </a:p>
        </p:txBody>
      </p:sp>
      <p:sp>
        <p:nvSpPr>
          <p:cNvPr id="5" name="Rectangle 4"/>
          <p:cNvSpPr/>
          <p:nvPr/>
        </p:nvSpPr>
        <p:spPr bwMode="auto">
          <a:xfrm>
            <a:off x="633313" y="4887140"/>
            <a:ext cx="4881662" cy="237256"/>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ja-JP" altLang="en-US" sz="1200" dirty="0"/>
              <a:t>サイズ</a:t>
            </a:r>
            <a:r>
              <a:rPr lang="en-US" altLang="ja-JP" sz="1200" dirty="0" smtClean="0"/>
              <a:t> </a:t>
            </a:r>
            <a:r>
              <a:rPr lang="en-US" altLang="ja-JP" sz="1200" dirty="0"/>
              <a:t>= ( </a:t>
            </a:r>
            <a:r>
              <a:rPr lang="en-US" altLang="ja-JP" sz="1200" dirty="0" smtClean="0"/>
              <a:t>(</a:t>
            </a:r>
            <a:r>
              <a:rPr lang="ja-JP" altLang="en-US" sz="1200" dirty="0"/>
              <a:t>断</a:t>
            </a:r>
            <a:r>
              <a:rPr lang="ja-JP" altLang="en-US" sz="1200" dirty="0" smtClean="0"/>
              <a:t>片 </a:t>
            </a:r>
            <a:r>
              <a:rPr lang="en-US" altLang="ja-JP" sz="1200" dirty="0" smtClean="0"/>
              <a:t>* </a:t>
            </a:r>
            <a:r>
              <a:rPr lang="en-US" altLang="ja-JP" sz="1200" dirty="0"/>
              <a:t>32K) + </a:t>
            </a:r>
            <a:r>
              <a:rPr lang="en-US" altLang="ja-JP" sz="1200" dirty="0" smtClean="0"/>
              <a:t>(</a:t>
            </a:r>
            <a:r>
              <a:rPr lang="ja-JP" altLang="en-US" sz="1200" dirty="0" smtClean="0"/>
              <a:t>行 </a:t>
            </a:r>
            <a:r>
              <a:rPr lang="en-US" altLang="ja-JP" sz="1200" dirty="0" smtClean="0"/>
              <a:t>* </a:t>
            </a:r>
            <a:r>
              <a:rPr lang="en-US" altLang="ja-JP" sz="1200" dirty="0"/>
              <a:t>18) ) * </a:t>
            </a:r>
            <a:r>
              <a:rPr lang="ja-JP" altLang="en-US" sz="1200" dirty="0" smtClean="0"/>
              <a:t>レプリカ数</a:t>
            </a:r>
            <a:endParaRPr lang="en-US" altLang="ja-JP" sz="1200" dirty="0"/>
          </a:p>
        </p:txBody>
      </p:sp>
    </p:spTree>
    <p:extLst>
      <p:ext uri="{BB962C8B-B14F-4D97-AF65-F5344CB8AC3E}">
        <p14:creationId xmlns:p14="http://schemas.microsoft.com/office/powerpoint/2010/main" val="675385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537" y="836712"/>
            <a:ext cx="8784976" cy="5616476"/>
          </a:xfrm>
        </p:spPr>
        <p:txBody>
          <a:bodyPr>
            <a:noAutofit/>
          </a:bodyPr>
          <a:lstStyle/>
          <a:p>
            <a:r>
              <a:rPr lang="en-US" altLang="ja-JP" sz="1400" dirty="0" smtClean="0"/>
              <a:t>[</a:t>
            </a:r>
            <a:r>
              <a:rPr lang="en-US" altLang="ja-JP" sz="1400" dirty="0" err="1" smtClean="0"/>
              <a:t>ndbd_mgmd</a:t>
            </a:r>
            <a:r>
              <a:rPr lang="en-US" altLang="ja-JP" sz="1400" dirty="0" smtClean="0"/>
              <a:t>]</a:t>
            </a:r>
          </a:p>
          <a:p>
            <a:pPr lvl="1"/>
            <a:r>
              <a:rPr lang="en-US" altLang="ja-JP" sz="1400" dirty="0" err="1" smtClean="0"/>
              <a:t>HostName</a:t>
            </a:r>
            <a:endParaRPr lang="en-US" altLang="ja-JP" sz="1400" dirty="0" smtClean="0"/>
          </a:p>
          <a:p>
            <a:pPr lvl="1">
              <a:buFontTx/>
              <a:buChar char="-"/>
            </a:pPr>
            <a:r>
              <a:rPr lang="ja-JP" altLang="en-US" sz="1400" dirty="0"/>
              <a:t>管理ノードが常駐するコンピュータのホスト名を定義します。</a:t>
            </a:r>
            <a:endParaRPr lang="en-US" altLang="ja-JP" sz="1400" dirty="0" smtClean="0"/>
          </a:p>
          <a:p>
            <a:pPr lvl="1"/>
            <a:r>
              <a:rPr lang="en-US" altLang="ja-JP" sz="1400" dirty="0" err="1" smtClean="0"/>
              <a:t>DataDir</a:t>
            </a:r>
            <a:endParaRPr lang="en-US" altLang="ja-JP" sz="1400" dirty="0" smtClean="0"/>
          </a:p>
          <a:p>
            <a:pPr lvl="1">
              <a:buFontTx/>
              <a:buChar char="-"/>
            </a:pPr>
            <a:r>
              <a:rPr lang="ja-JP" altLang="en-US" sz="1400" dirty="0"/>
              <a:t>管理サーバーからの出力ファイルが置かれる</a:t>
            </a:r>
            <a:r>
              <a:rPr lang="ja-JP" altLang="en-US" sz="1400" dirty="0" smtClean="0"/>
              <a:t>ディレクトリ。</a:t>
            </a:r>
            <a:endParaRPr lang="en-US" altLang="ja-JP" sz="1400" dirty="0" smtClean="0"/>
          </a:p>
          <a:p>
            <a:pPr lvl="1">
              <a:buFontTx/>
              <a:buChar char="-"/>
            </a:pPr>
            <a:r>
              <a:rPr lang="ja-JP" altLang="en-US" sz="1400" dirty="0"/>
              <a:t>このパラメータのデフォルト値は、</a:t>
            </a:r>
            <a:r>
              <a:rPr lang="en-US" altLang="ja-JP" sz="1400" dirty="0" err="1"/>
              <a:t>ndb_mgmd</a:t>
            </a:r>
            <a:r>
              <a:rPr lang="ja-JP" altLang="en-US" sz="1400" dirty="0"/>
              <a:t>が置かれているディレクトリです。</a:t>
            </a:r>
            <a:endParaRPr lang="en-US" altLang="ja-JP" sz="1400" dirty="0" smtClean="0"/>
          </a:p>
          <a:p>
            <a:r>
              <a:rPr lang="en-US" altLang="ja-JP" sz="1400" dirty="0" smtClean="0"/>
              <a:t>[</a:t>
            </a:r>
            <a:r>
              <a:rPr lang="en-US" altLang="ja-JP" sz="1400" dirty="0" err="1" smtClean="0"/>
              <a:t>ndbd</a:t>
            </a:r>
            <a:r>
              <a:rPr lang="en-US" altLang="ja-JP" sz="1400" dirty="0" smtClean="0"/>
              <a:t>]</a:t>
            </a:r>
          </a:p>
          <a:p>
            <a:pPr lvl="1"/>
            <a:r>
              <a:rPr lang="en-US" altLang="ja-JP" sz="1400" dirty="0" err="1" smtClean="0"/>
              <a:t>HostName</a:t>
            </a:r>
            <a:endParaRPr lang="en-US" altLang="ja-JP" sz="1400" dirty="0" smtClean="0"/>
          </a:p>
          <a:p>
            <a:pPr lvl="1">
              <a:buFontTx/>
              <a:buChar char="-"/>
            </a:pPr>
            <a:r>
              <a:rPr lang="ja-JP" altLang="en-US" sz="1400" dirty="0"/>
              <a:t>データノードが常駐するコンピュータのホスト名を定義</a:t>
            </a:r>
            <a:r>
              <a:rPr lang="ja-JP" altLang="en-US" sz="1400" dirty="0" smtClean="0"/>
              <a:t>する。</a:t>
            </a:r>
            <a:endParaRPr lang="en-US" altLang="ja-JP" sz="1400" dirty="0" smtClean="0"/>
          </a:p>
          <a:p>
            <a:pPr lvl="1">
              <a:buFontTx/>
              <a:buChar char="-"/>
            </a:pPr>
            <a:r>
              <a:rPr lang="ja-JP" altLang="en-US" sz="1400" dirty="0"/>
              <a:t>設定されている場合は、マシンの</a:t>
            </a:r>
            <a:r>
              <a:rPr lang="en-US" altLang="ja-JP" sz="1400" dirty="0"/>
              <a:t>IP</a:t>
            </a:r>
            <a:r>
              <a:rPr lang="ja-JP" altLang="en-US" sz="1400" dirty="0"/>
              <a:t>アドレスまたはホスト名のいずれかを指定</a:t>
            </a:r>
            <a:r>
              <a:rPr lang="ja-JP" altLang="en-US" sz="1400" dirty="0" smtClean="0"/>
              <a:t>できます。</a:t>
            </a:r>
            <a:endParaRPr lang="en-US" altLang="ja-JP" sz="1400" dirty="0" smtClean="0"/>
          </a:p>
          <a:p>
            <a:pPr lvl="1"/>
            <a:r>
              <a:rPr lang="en-US" altLang="ja-JP" sz="1400" dirty="0" err="1" smtClean="0"/>
              <a:t>NodeId</a:t>
            </a:r>
            <a:endParaRPr lang="en-US" altLang="ja-JP" sz="1400" dirty="0" smtClean="0"/>
          </a:p>
          <a:p>
            <a:pPr lvl="1">
              <a:buFontTx/>
              <a:buChar char="-"/>
            </a:pPr>
            <a:r>
              <a:rPr lang="ja-JP" altLang="en-US" sz="1400" dirty="0"/>
              <a:t>すべてのクラスタ内部メッセージのノードの</a:t>
            </a:r>
            <a:r>
              <a:rPr lang="ja-JP" altLang="en-US" sz="1400" dirty="0" smtClean="0"/>
              <a:t>アドレス。</a:t>
            </a:r>
            <a:endParaRPr lang="en-US" altLang="ja-JP" sz="1400" dirty="0" smtClean="0"/>
          </a:p>
          <a:p>
            <a:pPr lvl="1">
              <a:buFontTx/>
              <a:buChar char="-"/>
            </a:pPr>
            <a:r>
              <a:rPr lang="ja-JP" altLang="en-US" sz="1400" dirty="0"/>
              <a:t>クラスタ内の各ノードには一意の識別子が必要</a:t>
            </a:r>
            <a:r>
              <a:rPr lang="ja-JP" altLang="en-US" sz="1400" dirty="0" smtClean="0"/>
              <a:t>です。</a:t>
            </a:r>
            <a:endParaRPr lang="en-US" altLang="ja-JP" sz="1400" dirty="0" smtClean="0"/>
          </a:p>
          <a:p>
            <a:pPr lvl="1"/>
            <a:r>
              <a:rPr lang="en-US" altLang="ja-JP" sz="1400" dirty="0" err="1" smtClean="0"/>
              <a:t>DataDir</a:t>
            </a:r>
            <a:endParaRPr lang="en-US" altLang="ja-JP" sz="1400" dirty="0"/>
          </a:p>
          <a:p>
            <a:pPr lvl="1">
              <a:buFontTx/>
              <a:buChar char="-"/>
            </a:pPr>
            <a:r>
              <a:rPr lang="ja-JP" altLang="en-US" sz="1400" dirty="0"/>
              <a:t>トレースファイル、ログファイル、</a:t>
            </a:r>
            <a:r>
              <a:rPr lang="en-US" altLang="ja-JP" sz="1400" dirty="0" err="1"/>
              <a:t>pid</a:t>
            </a:r>
            <a:r>
              <a:rPr lang="ja-JP" altLang="en-US" sz="1400" dirty="0"/>
              <a:t>ファイル、およびエラーログが置かれるディレクトリ。</a:t>
            </a:r>
            <a:endParaRPr lang="en-US" altLang="ja-JP" sz="1400" dirty="0" smtClean="0"/>
          </a:p>
          <a:p>
            <a:pPr lvl="1">
              <a:buFontTx/>
              <a:buChar char="-"/>
            </a:pPr>
            <a:r>
              <a:rPr lang="ja-JP" altLang="en-US" sz="1400" dirty="0"/>
              <a:t>デフォルトはデータノードプロセスの作業ディレクトリ</a:t>
            </a:r>
            <a:r>
              <a:rPr lang="ja-JP" altLang="en-US" sz="1400" dirty="0" smtClean="0"/>
              <a:t>です。</a:t>
            </a:r>
            <a:endParaRPr lang="en-US" altLang="ja-JP" sz="1400" dirty="0" smtClean="0"/>
          </a:p>
          <a:p>
            <a:pPr lvl="1"/>
            <a:r>
              <a:rPr lang="en-US" altLang="ja-JP" sz="1400" dirty="0" err="1" smtClean="0"/>
              <a:t>ServerPort</a:t>
            </a:r>
            <a:endParaRPr lang="en-US" altLang="ja-JP" sz="1400" dirty="0" smtClean="0"/>
          </a:p>
          <a:p>
            <a:pPr lvl="1">
              <a:buFontTx/>
              <a:buChar char="-"/>
            </a:pPr>
            <a:r>
              <a:rPr lang="ja-JP" altLang="en-US" sz="1400" dirty="0"/>
              <a:t>他のノードに接続するための</a:t>
            </a:r>
            <a:r>
              <a:rPr lang="ja-JP" altLang="en-US" sz="1400" dirty="0" smtClean="0"/>
              <a:t>ポート。</a:t>
            </a:r>
            <a:endParaRPr lang="en-US" altLang="ja-JP" sz="1400" dirty="0" smtClean="0"/>
          </a:p>
          <a:p>
            <a:pPr lvl="1">
              <a:buFontTx/>
              <a:buChar char="-"/>
            </a:pPr>
            <a:r>
              <a:rPr lang="ja-JP" altLang="en-US" sz="1400" dirty="0"/>
              <a:t>ノード間の通信を許可するファイアウォールルールを追加する必要がある場合、複数のデータノードがある場合は、</a:t>
            </a:r>
            <a:r>
              <a:rPr lang="en-US" altLang="ja-JP" sz="1400" dirty="0"/>
              <a:t>[</a:t>
            </a:r>
            <a:r>
              <a:rPr lang="en-US" altLang="ja-JP" sz="1400" dirty="0" err="1"/>
              <a:t>ndbd</a:t>
            </a:r>
            <a:r>
              <a:rPr lang="en-US" altLang="ja-JP" sz="1400" dirty="0"/>
              <a:t>]</a:t>
            </a:r>
            <a:r>
              <a:rPr lang="ja-JP" altLang="en-US" sz="1400" dirty="0"/>
              <a:t>セクションでこのパラメータを指定</a:t>
            </a:r>
            <a:r>
              <a:rPr lang="ja-JP" altLang="en-US" sz="1400" dirty="0" smtClean="0"/>
              <a:t>します。</a:t>
            </a:r>
            <a:endParaRPr kumimoji="1" lang="ja-JP" altLang="en-US" sz="1400" b="1"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smtClean="0"/>
              <a:t>2. MySQL</a:t>
            </a:r>
            <a:r>
              <a:rPr lang="ja-JP" altLang="en-US" sz="2000" dirty="0"/>
              <a:t>クラスタ</a:t>
            </a:r>
            <a:r>
              <a:rPr lang="en-US" sz="2000" dirty="0" smtClean="0"/>
              <a:t>:</a:t>
            </a:r>
            <a:r>
              <a:rPr lang="ja-JP" altLang="en-US" sz="2000" dirty="0" smtClean="0"/>
              <a:t>構</a:t>
            </a:r>
            <a:r>
              <a:rPr lang="ja-JP" altLang="en-US" sz="2000" dirty="0"/>
              <a:t>成手</a:t>
            </a:r>
            <a:r>
              <a:rPr lang="ja-JP" altLang="en-US" sz="2000" dirty="0" smtClean="0"/>
              <a:t>順</a:t>
            </a:r>
            <a:endParaRPr lang="ja-JP" altLang="en-US" sz="2000" dirty="0"/>
          </a:p>
        </p:txBody>
      </p:sp>
    </p:spTree>
    <p:extLst>
      <p:ext uri="{BB962C8B-B14F-4D97-AF65-F5344CB8AC3E}">
        <p14:creationId xmlns:p14="http://schemas.microsoft.com/office/powerpoint/2010/main" val="3126945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537" y="836712"/>
            <a:ext cx="8784976" cy="5616476"/>
          </a:xfrm>
        </p:spPr>
        <p:txBody>
          <a:bodyPr>
            <a:normAutofit/>
          </a:bodyPr>
          <a:lstStyle/>
          <a:p>
            <a:r>
              <a:rPr lang="en-US" altLang="ja-JP" sz="1400" dirty="0" smtClean="0"/>
              <a:t>[</a:t>
            </a:r>
            <a:r>
              <a:rPr lang="en-US" altLang="ja-JP" sz="1400" dirty="0" err="1" smtClean="0"/>
              <a:t>mysqld</a:t>
            </a:r>
            <a:r>
              <a:rPr lang="en-US" altLang="ja-JP" sz="1400" dirty="0" smtClean="0"/>
              <a:t>]</a:t>
            </a:r>
          </a:p>
          <a:p>
            <a:pPr lvl="1"/>
            <a:r>
              <a:rPr lang="en-US" altLang="ja-JP" sz="1400" dirty="0" err="1" smtClean="0"/>
              <a:t>HostName</a:t>
            </a:r>
            <a:endParaRPr lang="en-US" altLang="ja-JP" sz="1400" dirty="0" smtClean="0"/>
          </a:p>
          <a:p>
            <a:pPr marL="180000" lvl="1" indent="0">
              <a:buNone/>
            </a:pPr>
            <a:r>
              <a:rPr lang="en-US" altLang="ja-JP" sz="1400" dirty="0"/>
              <a:t>- SQL</a:t>
            </a:r>
            <a:r>
              <a:rPr lang="ja-JP" altLang="en-US" sz="1400" dirty="0"/>
              <a:t>ノード（</a:t>
            </a:r>
            <a:r>
              <a:rPr lang="en-US" altLang="ja-JP" sz="1400" dirty="0"/>
              <a:t>API</a:t>
            </a:r>
            <a:r>
              <a:rPr lang="ja-JP" altLang="en-US" sz="1400" dirty="0"/>
              <a:t>ノード）が常駐するコンピュータのホスト名を定義</a:t>
            </a:r>
            <a:r>
              <a:rPr lang="ja-JP" altLang="en-US" sz="1400" dirty="0" smtClean="0"/>
              <a:t>します。</a:t>
            </a:r>
            <a:endParaRPr kumimoji="1" lang="ja-JP" altLang="en-US" sz="1400" b="1"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smtClean="0"/>
              <a:t>2. MySQL</a:t>
            </a:r>
            <a:r>
              <a:rPr lang="ja-JP" altLang="en-US" sz="2000" dirty="0"/>
              <a:t>クラスタ</a:t>
            </a:r>
            <a:r>
              <a:rPr lang="en-US" sz="2000" dirty="0" smtClean="0"/>
              <a:t>:</a:t>
            </a:r>
            <a:r>
              <a:rPr lang="ja-JP" altLang="en-US" sz="2000" dirty="0" smtClean="0"/>
              <a:t>構</a:t>
            </a:r>
            <a:r>
              <a:rPr lang="ja-JP" altLang="en-US" sz="2000" dirty="0"/>
              <a:t>成手</a:t>
            </a:r>
            <a:r>
              <a:rPr lang="ja-JP" altLang="en-US" sz="2000" dirty="0" smtClean="0"/>
              <a:t>順</a:t>
            </a:r>
            <a:endParaRPr lang="ja-JP" altLang="en-US" sz="2000" dirty="0"/>
          </a:p>
        </p:txBody>
      </p:sp>
    </p:spTree>
    <p:extLst>
      <p:ext uri="{BB962C8B-B14F-4D97-AF65-F5344CB8AC3E}">
        <p14:creationId xmlns:p14="http://schemas.microsoft.com/office/powerpoint/2010/main" val="2949916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2000" dirty="0" smtClean="0"/>
              <a:t>2. MySQL</a:t>
            </a:r>
            <a:r>
              <a:rPr lang="ja-JP" altLang="en-US" sz="2000" dirty="0"/>
              <a:t>クラスタ</a:t>
            </a:r>
            <a:r>
              <a:rPr lang="en-US" sz="2000" dirty="0" smtClean="0"/>
              <a:t>:</a:t>
            </a:r>
            <a:r>
              <a:rPr lang="ja-JP" altLang="en-US" sz="2000" dirty="0" smtClean="0"/>
              <a:t>構</a:t>
            </a:r>
            <a:r>
              <a:rPr lang="ja-JP" altLang="en-US" sz="2000" dirty="0"/>
              <a:t>成手</a:t>
            </a:r>
            <a:r>
              <a:rPr lang="ja-JP" altLang="en-US" sz="2000" dirty="0" smtClean="0"/>
              <a:t>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en-US" altLang="ja-JP" sz="1400" dirty="0"/>
              <a:t>MGM</a:t>
            </a:r>
            <a:r>
              <a:rPr lang="ja-JP" altLang="en-US" sz="1400" dirty="0"/>
              <a:t>ノードのサンプル</a:t>
            </a:r>
            <a:r>
              <a:rPr lang="en-US" altLang="ja-JP" sz="1400" dirty="0"/>
              <a:t>config.ini</a:t>
            </a:r>
            <a:endParaRPr kumimoji="1" lang="en-US" altLang="ja-JP" sz="1400" dirty="0" smtClean="0"/>
          </a:p>
        </p:txBody>
      </p:sp>
      <p:sp>
        <p:nvSpPr>
          <p:cNvPr id="6" name="Rectangle 5"/>
          <p:cNvSpPr/>
          <p:nvPr/>
        </p:nvSpPr>
        <p:spPr>
          <a:xfrm>
            <a:off x="504265" y="1286540"/>
            <a:ext cx="8135470" cy="516664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default]</a:t>
            </a:r>
          </a:p>
          <a:p>
            <a:r>
              <a:rPr lang="en-US" sz="800" dirty="0">
                <a:solidFill>
                  <a:sysClr val="windowText" lastClr="000000"/>
                </a:solidFill>
                <a:latin typeface="Courier New" panose="02070309020205020404" pitchFamily="49" charset="0"/>
                <a:cs typeface="Courier New" panose="02070309020205020404" pitchFamily="49" charset="0"/>
              </a:rPr>
              <a:t># Options affecting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processes on all data nodes:</a:t>
            </a:r>
          </a:p>
          <a:p>
            <a:r>
              <a:rPr lang="en-US" sz="800" dirty="0" err="1">
                <a:solidFill>
                  <a:sysClr val="windowText" lastClr="000000"/>
                </a:solidFill>
                <a:latin typeface="Courier New" panose="02070309020205020404" pitchFamily="49" charset="0"/>
                <a:cs typeface="Courier New" panose="02070309020205020404" pitchFamily="49" charset="0"/>
              </a:rPr>
              <a:t>NoOfReplicas</a:t>
            </a:r>
            <a:r>
              <a:rPr lang="en-US" sz="800" dirty="0">
                <a:solidFill>
                  <a:sysClr val="windowText" lastClr="000000"/>
                </a:solidFill>
                <a:latin typeface="Courier New" panose="02070309020205020404" pitchFamily="49" charset="0"/>
                <a:cs typeface="Courier New" panose="02070309020205020404" pitchFamily="49" charset="0"/>
              </a:rPr>
              <a:t>=2    # Number of replicas</a:t>
            </a:r>
          </a:p>
          <a:p>
            <a:r>
              <a:rPr lang="en-US" sz="800" dirty="0" err="1">
                <a:solidFill>
                  <a:sysClr val="windowText" lastClr="000000"/>
                </a:solidFill>
                <a:latin typeface="Courier New" panose="02070309020205020404" pitchFamily="49" charset="0"/>
                <a:cs typeface="Courier New" panose="02070309020205020404" pitchFamily="49" charset="0"/>
              </a:rPr>
              <a:t>DataMemory</a:t>
            </a:r>
            <a:r>
              <a:rPr lang="en-US" sz="800" dirty="0">
                <a:solidFill>
                  <a:sysClr val="windowText" lastClr="000000"/>
                </a:solidFill>
                <a:latin typeface="Courier New" panose="02070309020205020404" pitchFamily="49" charset="0"/>
                <a:cs typeface="Courier New" panose="02070309020205020404" pitchFamily="49" charset="0"/>
              </a:rPr>
              <a:t>=80M    # How much memory to allocate for data storage</a:t>
            </a:r>
          </a:p>
          <a:p>
            <a:r>
              <a:rPr lang="en-US" sz="800" dirty="0" err="1">
                <a:solidFill>
                  <a:sysClr val="windowText" lastClr="000000"/>
                </a:solidFill>
                <a:latin typeface="Courier New" panose="02070309020205020404" pitchFamily="49" charset="0"/>
                <a:cs typeface="Courier New" panose="02070309020205020404" pitchFamily="49" charset="0"/>
              </a:rPr>
              <a:t>IndexMemory</a:t>
            </a:r>
            <a:r>
              <a:rPr lang="en-US" sz="800" dirty="0">
                <a:solidFill>
                  <a:sysClr val="windowText" lastClr="000000"/>
                </a:solidFill>
                <a:latin typeface="Courier New" panose="02070309020205020404" pitchFamily="49" charset="0"/>
                <a:cs typeface="Courier New" panose="02070309020205020404" pitchFamily="49" charset="0"/>
              </a:rPr>
              <a:t>=18M   # How much memory to allocate for index storage</a:t>
            </a:r>
          </a:p>
          <a:p>
            <a:r>
              <a:rPr lang="en-US" sz="800" dirty="0">
                <a:solidFill>
                  <a:sysClr val="windowText" lastClr="000000"/>
                </a:solidFill>
                <a:latin typeface="Courier New" panose="02070309020205020404" pitchFamily="49" charset="0"/>
                <a:cs typeface="Courier New" panose="02070309020205020404" pitchFamily="49" charset="0"/>
              </a:rPr>
              <a:t>                  # For </a:t>
            </a:r>
            <a:r>
              <a:rPr lang="en-US" sz="800" dirty="0" err="1">
                <a:solidFill>
                  <a:sysClr val="windowText" lastClr="000000"/>
                </a:solidFill>
                <a:latin typeface="Courier New" panose="02070309020205020404" pitchFamily="49" charset="0"/>
                <a:cs typeface="Courier New" panose="02070309020205020404" pitchFamily="49" charset="0"/>
              </a:rPr>
              <a:t>DataMemory</a:t>
            </a:r>
            <a:r>
              <a:rPr lang="en-US" sz="800" dirty="0">
                <a:solidFill>
                  <a:sysClr val="windowText" lastClr="000000"/>
                </a:solidFill>
                <a:latin typeface="Courier New" panose="02070309020205020404" pitchFamily="49" charset="0"/>
                <a:cs typeface="Courier New" panose="02070309020205020404" pitchFamily="49" charset="0"/>
              </a:rPr>
              <a:t> and </a:t>
            </a:r>
            <a:r>
              <a:rPr lang="en-US" sz="800" dirty="0" err="1">
                <a:solidFill>
                  <a:sysClr val="windowText" lastClr="000000"/>
                </a:solidFill>
                <a:latin typeface="Courier New" panose="02070309020205020404" pitchFamily="49" charset="0"/>
                <a:cs typeface="Courier New" panose="02070309020205020404" pitchFamily="49" charset="0"/>
              </a:rPr>
              <a:t>IndexMemory</a:t>
            </a:r>
            <a:r>
              <a:rPr lang="en-US" sz="800" dirty="0">
                <a:solidFill>
                  <a:sysClr val="windowText" lastClr="000000"/>
                </a:solidFill>
                <a:latin typeface="Courier New" panose="02070309020205020404" pitchFamily="49" charset="0"/>
                <a:cs typeface="Courier New" panose="02070309020205020404" pitchFamily="49" charset="0"/>
              </a:rPr>
              <a:t>, we have used the</a:t>
            </a:r>
          </a:p>
          <a:p>
            <a:r>
              <a:rPr lang="en-US" sz="800" dirty="0">
                <a:solidFill>
                  <a:sysClr val="windowText" lastClr="000000"/>
                </a:solidFill>
                <a:latin typeface="Courier New" panose="02070309020205020404" pitchFamily="49" charset="0"/>
                <a:cs typeface="Courier New" panose="02070309020205020404" pitchFamily="49" charset="0"/>
              </a:rPr>
              <a:t>                  # default values. Since the "world" database takes up</a:t>
            </a:r>
          </a:p>
          <a:p>
            <a:r>
              <a:rPr lang="en-US" sz="800" dirty="0">
                <a:solidFill>
                  <a:sysClr val="windowText" lastClr="000000"/>
                </a:solidFill>
                <a:latin typeface="Courier New" panose="02070309020205020404" pitchFamily="49" charset="0"/>
                <a:cs typeface="Courier New" panose="02070309020205020404" pitchFamily="49" charset="0"/>
              </a:rPr>
              <a:t>                  # only about 500KB, this should be more than enough for</a:t>
            </a:r>
          </a:p>
          <a:p>
            <a:r>
              <a:rPr lang="en-US" sz="800" dirty="0">
                <a:solidFill>
                  <a:sysClr val="windowText" lastClr="000000"/>
                </a:solidFill>
                <a:latin typeface="Courier New" panose="02070309020205020404" pitchFamily="49" charset="0"/>
                <a:cs typeface="Courier New" panose="02070309020205020404" pitchFamily="49" charset="0"/>
              </a:rPr>
              <a:t>                  # this example NDB Cluster setup.</a:t>
            </a:r>
          </a:p>
          <a:p>
            <a:r>
              <a:rPr lang="en-US" sz="800" dirty="0" err="1">
                <a:solidFill>
                  <a:sysClr val="windowText" lastClr="000000"/>
                </a:solidFill>
                <a:latin typeface="Courier New" panose="02070309020205020404" pitchFamily="49" charset="0"/>
                <a:cs typeface="Courier New" panose="02070309020205020404" pitchFamily="49" charset="0"/>
              </a:rPr>
              <a:t>ServerPort</a:t>
            </a:r>
            <a:r>
              <a:rPr lang="en-US" sz="800" dirty="0">
                <a:solidFill>
                  <a:sysClr val="windowText" lastClr="000000"/>
                </a:solidFill>
                <a:latin typeface="Courier New" panose="02070309020205020404" pitchFamily="49" charset="0"/>
                <a:cs typeface="Courier New" panose="02070309020205020404" pitchFamily="49" charset="0"/>
              </a:rPr>
              <a:t>=2202   # This the default value; however, you can use any</a:t>
            </a:r>
          </a:p>
          <a:p>
            <a:r>
              <a:rPr lang="en-US" sz="800" dirty="0">
                <a:solidFill>
                  <a:sysClr val="windowText" lastClr="000000"/>
                </a:solidFill>
                <a:latin typeface="Courier New" panose="02070309020205020404" pitchFamily="49" charset="0"/>
                <a:cs typeface="Courier New" panose="02070309020205020404" pitchFamily="49" charset="0"/>
              </a:rPr>
              <a:t>                  # port that is free for all the hosts in the cluster</a:t>
            </a:r>
          </a:p>
          <a:p>
            <a:r>
              <a:rPr lang="en-US" sz="800" dirty="0">
                <a:solidFill>
                  <a:sysClr val="windowText" lastClr="000000"/>
                </a:solidFill>
                <a:latin typeface="Courier New" panose="02070309020205020404" pitchFamily="49" charset="0"/>
                <a:cs typeface="Courier New" panose="02070309020205020404" pitchFamily="49" charset="0"/>
              </a:rPr>
              <a:t>                  # Note1: It is recommended that you do not specify the port</a:t>
            </a:r>
          </a:p>
          <a:p>
            <a:r>
              <a:rPr lang="en-US" sz="800" dirty="0">
                <a:solidFill>
                  <a:sysClr val="windowText" lastClr="000000"/>
                </a:solidFill>
                <a:latin typeface="Courier New" panose="02070309020205020404" pitchFamily="49" charset="0"/>
                <a:cs typeface="Courier New" panose="02070309020205020404" pitchFamily="49" charset="0"/>
              </a:rPr>
              <a:t>                  # number at all and simply allow the default value to be used</a:t>
            </a:r>
          </a:p>
          <a:p>
            <a:r>
              <a:rPr lang="en-US" sz="800" dirty="0">
                <a:solidFill>
                  <a:sysClr val="windowText" lastClr="000000"/>
                </a:solidFill>
                <a:latin typeface="Courier New" panose="02070309020205020404" pitchFamily="49" charset="0"/>
                <a:cs typeface="Courier New" panose="02070309020205020404" pitchFamily="49" charset="0"/>
              </a:rPr>
              <a:t>                  # instead</a:t>
            </a:r>
          </a:p>
          <a:p>
            <a:r>
              <a:rPr lang="en-US" sz="800" dirty="0">
                <a:solidFill>
                  <a:sysClr val="windowText" lastClr="000000"/>
                </a:solidFill>
                <a:latin typeface="Courier New" panose="02070309020205020404" pitchFamily="49" charset="0"/>
                <a:cs typeface="Courier New" panose="02070309020205020404" pitchFamily="49" charset="0"/>
              </a:rPr>
              <a:t>                  # Note2: The port was formerly specified using the </a:t>
            </a:r>
            <a:r>
              <a:rPr lang="en-US" sz="800" dirty="0" err="1">
                <a:solidFill>
                  <a:sysClr val="windowText" lastClr="000000"/>
                </a:solidFill>
                <a:latin typeface="Courier New" panose="02070309020205020404" pitchFamily="49" charset="0"/>
                <a:cs typeface="Courier New" panose="02070309020205020404" pitchFamily="49" charset="0"/>
              </a:rPr>
              <a:t>PortNumber</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                  # TCP parameter; this parameter is no longer available in NDB</a:t>
            </a:r>
          </a:p>
          <a:p>
            <a:r>
              <a:rPr lang="en-US" sz="800" dirty="0">
                <a:solidFill>
                  <a:sysClr val="windowText" lastClr="000000"/>
                </a:solidFill>
                <a:latin typeface="Courier New" panose="02070309020205020404" pitchFamily="49" charset="0"/>
                <a:cs typeface="Courier New" panose="02070309020205020404" pitchFamily="49" charset="0"/>
              </a:rPr>
              <a:t>                  # Cluster 7.5.</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ndb_mgmd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Management process options:</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=192.168.50.51           # Hostname or IP address of MGM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MGM node log </a:t>
            </a:r>
            <a:r>
              <a:rPr lang="en-US" sz="800" dirty="0" smtClean="0">
                <a:solidFill>
                  <a:sysClr val="windowText" lastClr="000000"/>
                </a:solidFill>
                <a:latin typeface="Courier New" panose="02070309020205020404" pitchFamily="49" charset="0"/>
                <a:cs typeface="Courier New" panose="02070309020205020404" pitchFamily="49" charset="0"/>
              </a:rPr>
              <a:t>files</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"A":</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=192.168.50.55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=10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=50501</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"B":</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=192.168.50.56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=11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=50502</a:t>
            </a:r>
            <a:endParaRPr lang="en-US" sz="8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3427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2000" dirty="0" smtClean="0"/>
              <a:t>2. MySQL</a:t>
            </a:r>
            <a:r>
              <a:rPr lang="ja-JP" altLang="en-US" sz="2000" dirty="0"/>
              <a:t>クラスタ</a:t>
            </a:r>
            <a:r>
              <a:rPr lang="en-US" sz="2000" dirty="0" smtClean="0"/>
              <a:t>:</a:t>
            </a:r>
            <a:r>
              <a:rPr lang="ja-JP" altLang="en-US" sz="2000" dirty="0" smtClean="0"/>
              <a:t>構</a:t>
            </a:r>
            <a:r>
              <a:rPr lang="ja-JP" altLang="en-US" sz="2000" dirty="0"/>
              <a:t>成手</a:t>
            </a:r>
            <a:r>
              <a:rPr lang="ja-JP" altLang="en-US" sz="2000" dirty="0" smtClean="0"/>
              <a:t>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en-US" altLang="ja-JP" sz="1400" dirty="0"/>
              <a:t>MGM</a:t>
            </a:r>
            <a:r>
              <a:rPr lang="ja-JP" altLang="en-US" sz="1400" dirty="0"/>
              <a:t>ノードのサンプル</a:t>
            </a:r>
            <a:r>
              <a:rPr lang="en-US" altLang="ja-JP" sz="1400" dirty="0"/>
              <a:t>config.ini</a:t>
            </a:r>
            <a:endParaRPr kumimoji="1" lang="en-US" altLang="ja-JP" sz="1400" dirty="0" smtClean="0"/>
          </a:p>
        </p:txBody>
      </p:sp>
      <p:sp>
        <p:nvSpPr>
          <p:cNvPr id="7" name="Rectangle 6"/>
          <p:cNvSpPr/>
          <p:nvPr/>
        </p:nvSpPr>
        <p:spPr>
          <a:xfrm>
            <a:off x="475911" y="1279452"/>
            <a:ext cx="8135470" cy="47811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800" dirty="0" smtClean="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"C":</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=192.168.50.59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=12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=50503</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"D":</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=192.168.50.60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=13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=50504</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SQL node options:</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=192.168.50.53          # Hostname or IP address</a:t>
            </a:r>
          </a:p>
          <a:p>
            <a:r>
              <a:rPr lang="en-US" sz="800" dirty="0">
                <a:solidFill>
                  <a:sysClr val="windowText" lastClr="000000"/>
                </a:solidFill>
                <a:latin typeface="Courier New" panose="02070309020205020404" pitchFamily="49" charset="0"/>
                <a:cs typeface="Courier New" panose="02070309020205020404" pitchFamily="49" charset="0"/>
              </a:rPr>
              <a:t>                                # (additional </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 connections can be</a:t>
            </a:r>
          </a:p>
          <a:p>
            <a:r>
              <a:rPr lang="en-US" sz="800" dirty="0">
                <a:solidFill>
                  <a:sysClr val="windowText" lastClr="000000"/>
                </a:solidFill>
                <a:latin typeface="Courier New" panose="02070309020205020404" pitchFamily="49" charset="0"/>
                <a:cs typeface="Courier New" panose="02070309020205020404" pitchFamily="49" charset="0"/>
              </a:rPr>
              <a:t>                                # specified for this node for various</a:t>
            </a:r>
          </a:p>
          <a:p>
            <a:r>
              <a:rPr lang="en-US" sz="800" dirty="0">
                <a:solidFill>
                  <a:sysClr val="windowText" lastClr="000000"/>
                </a:solidFill>
                <a:latin typeface="Courier New" panose="02070309020205020404" pitchFamily="49" charset="0"/>
                <a:cs typeface="Courier New" panose="02070309020205020404" pitchFamily="49" charset="0"/>
              </a:rPr>
              <a:t>                                # purposes such as running </a:t>
            </a:r>
            <a:r>
              <a:rPr lang="en-US" sz="800" dirty="0" err="1">
                <a:solidFill>
                  <a:sysClr val="windowText" lastClr="000000"/>
                </a:solidFill>
                <a:latin typeface="Courier New" panose="02070309020205020404" pitchFamily="49" charset="0"/>
                <a:cs typeface="Courier New" panose="02070309020205020404" pitchFamily="49" charset="0"/>
              </a:rPr>
              <a:t>ndb_restore</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err="1" smtClean="0">
                <a:solidFill>
                  <a:sysClr val="windowText" lastClr="000000"/>
                </a:solidFill>
                <a:latin typeface="Courier New" panose="02070309020205020404" pitchFamily="49" charset="0"/>
                <a:cs typeface="Courier New" panose="02070309020205020404" pitchFamily="49" charset="0"/>
              </a:rPr>
              <a:t>NodeId</a:t>
            </a:r>
            <a:r>
              <a:rPr lang="en-US" sz="800" dirty="0" smtClean="0">
                <a:solidFill>
                  <a:sysClr val="windowText" lastClr="000000"/>
                </a:solidFill>
                <a:latin typeface="Courier New" panose="02070309020205020404" pitchFamily="49" charset="0"/>
                <a:cs typeface="Courier New" panose="02070309020205020404" pitchFamily="49" charset="0"/>
              </a:rPr>
              <a:t>=50</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SQL node options:</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=192.168.50.54          # Hostname or IP address</a:t>
            </a:r>
          </a:p>
          <a:p>
            <a:r>
              <a:rPr lang="en-US" sz="800" dirty="0">
                <a:solidFill>
                  <a:sysClr val="windowText" lastClr="000000"/>
                </a:solidFill>
                <a:latin typeface="Courier New" panose="02070309020205020404" pitchFamily="49" charset="0"/>
                <a:cs typeface="Courier New" panose="02070309020205020404" pitchFamily="49" charset="0"/>
              </a:rPr>
              <a:t>                                # (additional </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 connections can be</a:t>
            </a:r>
          </a:p>
          <a:p>
            <a:r>
              <a:rPr lang="en-US" sz="800" dirty="0">
                <a:solidFill>
                  <a:sysClr val="windowText" lastClr="000000"/>
                </a:solidFill>
                <a:latin typeface="Courier New" panose="02070309020205020404" pitchFamily="49" charset="0"/>
                <a:cs typeface="Courier New" panose="02070309020205020404" pitchFamily="49" charset="0"/>
              </a:rPr>
              <a:t>                                # specified for this node for various</a:t>
            </a:r>
          </a:p>
          <a:p>
            <a:r>
              <a:rPr lang="en-US" sz="800" dirty="0">
                <a:solidFill>
                  <a:sysClr val="windowText" lastClr="000000"/>
                </a:solidFill>
                <a:latin typeface="Courier New" panose="02070309020205020404" pitchFamily="49" charset="0"/>
                <a:cs typeface="Courier New" panose="02070309020205020404" pitchFamily="49" charset="0"/>
              </a:rPr>
              <a:t>                                # purposes such as running </a:t>
            </a:r>
            <a:r>
              <a:rPr lang="en-US" sz="800" dirty="0" err="1">
                <a:solidFill>
                  <a:sysClr val="windowText" lastClr="000000"/>
                </a:solidFill>
                <a:latin typeface="Courier New" panose="02070309020205020404" pitchFamily="49" charset="0"/>
                <a:cs typeface="Courier New" panose="02070309020205020404" pitchFamily="49" charset="0"/>
              </a:rPr>
              <a:t>ndb_restore</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err="1" smtClean="0">
                <a:solidFill>
                  <a:sysClr val="windowText" lastClr="000000"/>
                </a:solidFill>
                <a:latin typeface="Courier New" panose="02070309020205020404" pitchFamily="49" charset="0"/>
                <a:cs typeface="Courier New" panose="02070309020205020404" pitchFamily="49" charset="0"/>
              </a:rPr>
              <a:t>NodeId</a:t>
            </a:r>
            <a:r>
              <a:rPr lang="en-US" sz="800" dirty="0" smtClean="0">
                <a:solidFill>
                  <a:sysClr val="windowText" lastClr="000000"/>
                </a:solidFill>
                <a:latin typeface="Courier New" panose="02070309020205020404" pitchFamily="49" charset="0"/>
                <a:cs typeface="Courier New" panose="02070309020205020404" pitchFamily="49" charset="0"/>
              </a:rPr>
              <a:t>=51</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Free </a:t>
            </a:r>
            <a:r>
              <a:rPr lang="en-US" sz="800" dirty="0" err="1">
                <a:solidFill>
                  <a:sysClr val="windowText" lastClr="000000"/>
                </a:solidFill>
                <a:latin typeface="Courier New" panose="02070309020205020404" pitchFamily="49" charset="0"/>
                <a:cs typeface="Courier New" panose="02070309020205020404" pitchFamily="49" charset="0"/>
              </a:rPr>
              <a:t>mysqld</a:t>
            </a:r>
            <a:endParaRPr lang="en-US" sz="8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42963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vert="horz" lIns="91440" tIns="45720" rIns="91440" bIns="45720" rtlCol="0" anchor="ctr">
            <a:noAutofit/>
          </a:bodyPr>
          <a:lstStyle/>
          <a:p>
            <a:r>
              <a:rPr lang="en-US" altLang="ja-JP" sz="2000" dirty="0" smtClean="0"/>
              <a:t>2. MySQL</a:t>
            </a:r>
            <a:r>
              <a:rPr lang="ja-JP" altLang="en-US" sz="2000" dirty="0"/>
              <a:t>クラス</a:t>
            </a:r>
            <a:r>
              <a:rPr lang="ja-JP" altLang="en-US" sz="2000" dirty="0" smtClean="0"/>
              <a:t>タ</a:t>
            </a:r>
            <a:r>
              <a:rPr lang="en-US" altLang="ja-JP" sz="2000" dirty="0" smtClean="0"/>
              <a:t>:</a:t>
            </a:r>
            <a:r>
              <a:rPr lang="ja-JP" altLang="en-US" sz="2000" dirty="0" smtClean="0"/>
              <a:t>構</a:t>
            </a:r>
            <a:r>
              <a:rPr lang="ja-JP" altLang="en-US" sz="2000" dirty="0"/>
              <a:t>成手順</a:t>
            </a:r>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2.2 </a:t>
            </a:r>
            <a:r>
              <a:rPr lang="ja-JP" altLang="en-US" sz="1400" dirty="0" smtClean="0"/>
              <a:t>構</a:t>
            </a:r>
            <a:r>
              <a:rPr lang="ja-JP" altLang="en-US" sz="1400" dirty="0"/>
              <a:t>成のテンプレート</a:t>
            </a:r>
            <a:endParaRPr lang="en-US" altLang="ja-JP" sz="1400" b="1" dirty="0" smtClean="0"/>
          </a:p>
          <a:p>
            <a:pPr marL="0" indent="0">
              <a:buNone/>
            </a:pPr>
            <a:endParaRPr kumimoji="1" lang="en-US" altLang="ja-JP" sz="1400" b="1" dirty="0" smtClean="0"/>
          </a:p>
          <a:p>
            <a:r>
              <a:rPr lang="ja-JP" altLang="en-US" sz="1400" dirty="0" smtClean="0"/>
              <a:t>ノードまたはサーバーのセットアップ</a:t>
            </a:r>
            <a:endParaRPr lang="en-US" altLang="ja-JP" sz="1400" dirty="0" smtClean="0"/>
          </a:p>
          <a:p>
            <a:endParaRPr lang="en-US" altLang="ja-JP" sz="1400" dirty="0" smtClean="0"/>
          </a:p>
          <a:p>
            <a:endParaRPr lang="en-US" altLang="ja-JP" sz="1400" dirty="0" smtClean="0"/>
          </a:p>
          <a:p>
            <a:endParaRPr lang="en-US" altLang="ja-JP" sz="1400" dirty="0" smtClean="0"/>
          </a:p>
          <a:p>
            <a:endParaRPr lang="en-US" altLang="ja-JP" sz="1400" dirty="0" smtClean="0"/>
          </a:p>
          <a:p>
            <a:endParaRPr lang="en-US" altLang="ja-JP" sz="1400" dirty="0" smtClean="0"/>
          </a:p>
          <a:p>
            <a:pPr marL="0" indent="0">
              <a:buNone/>
            </a:pPr>
            <a:endParaRPr lang="en-US" altLang="ja-JP" sz="1400" dirty="0" smtClean="0"/>
          </a:p>
          <a:p>
            <a:pPr lvl="1"/>
            <a:r>
              <a:rPr lang="en-US" altLang="ja-JP" sz="1400" baseline="30000" dirty="0" smtClean="0"/>
              <a:t>1</a:t>
            </a:r>
            <a:r>
              <a:rPr lang="ja-JP" altLang="en-US" sz="1400" dirty="0" smtClean="0"/>
              <a:t>クラスタ内の</a:t>
            </a:r>
            <a:r>
              <a:rPr lang="en-US" altLang="ja-JP" sz="1400" dirty="0" smtClean="0"/>
              <a:t>NDB</a:t>
            </a:r>
            <a:r>
              <a:rPr lang="ja-JP" altLang="en-US" sz="1400" dirty="0" smtClean="0"/>
              <a:t>ノードの最大数</a:t>
            </a:r>
            <a:endParaRPr lang="en-US" altLang="ja-JP" sz="1400" dirty="0" smtClean="0"/>
          </a:p>
          <a:p>
            <a:pPr lvl="1"/>
            <a:r>
              <a:rPr lang="en-US" altLang="ja-JP" sz="1400" baseline="30000" dirty="0" smtClean="0"/>
              <a:t>2 </a:t>
            </a:r>
            <a:r>
              <a:rPr lang="en-US" altLang="ja-JP" sz="1400" dirty="0" smtClean="0"/>
              <a:t>4</a:t>
            </a:r>
            <a:r>
              <a:rPr lang="ja-JP" altLang="en-US" sz="1400" dirty="0" smtClean="0"/>
              <a:t>クラスタあたり</a:t>
            </a:r>
            <a:r>
              <a:rPr lang="en-US" altLang="ja-JP" sz="1400" dirty="0" err="1" smtClean="0"/>
              <a:t>ndb</a:t>
            </a:r>
            <a:r>
              <a:rPr lang="ja-JP" altLang="en-US" sz="1400" dirty="0" smtClean="0"/>
              <a:t>個のノード（</a:t>
            </a:r>
            <a:r>
              <a:rPr lang="en-US" altLang="ja-JP" sz="1400" dirty="0" smtClean="0"/>
              <a:t>1</a:t>
            </a:r>
            <a:r>
              <a:rPr lang="ja-JP" altLang="en-US" sz="1400" dirty="0" smtClean="0"/>
              <a:t>クラスタあたり最大</a:t>
            </a:r>
            <a:r>
              <a:rPr lang="en-US" altLang="ja-JP" sz="1400" dirty="0" smtClean="0"/>
              <a:t>48 </a:t>
            </a:r>
            <a:r>
              <a:rPr lang="en-US" altLang="ja-JP" sz="1400" dirty="0" err="1" smtClean="0"/>
              <a:t>ndb</a:t>
            </a:r>
            <a:r>
              <a:rPr lang="ja-JP" altLang="en-US" sz="1400" dirty="0" smtClean="0"/>
              <a:t>個のノード</a:t>
            </a:r>
            <a:endParaRPr lang="en-US" altLang="ja-JP" sz="1400" baseline="30000" dirty="0" smtClean="0"/>
          </a:p>
          <a:p>
            <a:endParaRPr lang="en-US" altLang="ja-JP" sz="1400" baseline="30000" dirty="0"/>
          </a:p>
          <a:p>
            <a:endParaRPr lang="en-US" altLang="ja-JP" sz="1400" baseline="30000" dirty="0" smtClean="0"/>
          </a:p>
          <a:p>
            <a:endParaRPr lang="en-US" altLang="ja-JP" sz="1400" baseline="30000" dirty="0"/>
          </a:p>
          <a:p>
            <a:endParaRPr lang="en-US" altLang="ja-JP" sz="1400" baseline="30000" dirty="0" smtClean="0"/>
          </a:p>
          <a:p>
            <a:endParaRPr lang="en-US" altLang="ja-JP" sz="1400" baseline="30000" dirty="0" smtClean="0"/>
          </a:p>
        </p:txBody>
      </p:sp>
      <p:graphicFrame>
        <p:nvGraphicFramePr>
          <p:cNvPr id="2" name="Table 1"/>
          <p:cNvGraphicFramePr>
            <a:graphicFrameLocks noGrp="1"/>
          </p:cNvGraphicFramePr>
          <p:nvPr>
            <p:extLst>
              <p:ext uri="{D42A27DB-BD31-4B8C-83A1-F6EECF244321}">
                <p14:modId xmlns:p14="http://schemas.microsoft.com/office/powerpoint/2010/main" val="1896865457"/>
              </p:ext>
            </p:extLst>
          </p:nvPr>
        </p:nvGraphicFramePr>
        <p:xfrm>
          <a:off x="933449" y="1863725"/>
          <a:ext cx="7077075" cy="1198880"/>
        </p:xfrm>
        <a:graphic>
          <a:graphicData uri="http://schemas.openxmlformats.org/drawingml/2006/table">
            <a:tbl>
              <a:tblPr firstRow="1" bandRow="1">
                <a:tableStyleId>{5C22544A-7EE6-4342-B048-85BDC9FD1C3A}</a:tableStyleId>
              </a:tblPr>
              <a:tblGrid>
                <a:gridCol w="1415415"/>
                <a:gridCol w="1415415"/>
                <a:gridCol w="1415415"/>
                <a:gridCol w="1415415"/>
                <a:gridCol w="1415415"/>
              </a:tblGrid>
              <a:tr h="370840">
                <a:tc>
                  <a:txBody>
                    <a:bodyPr/>
                    <a:lstStyle/>
                    <a:p>
                      <a:pPr algn="ctr"/>
                      <a:r>
                        <a:rPr lang="ja-JP" altLang="en-US" sz="1200" dirty="0" smtClean="0"/>
                        <a:t>ノード</a:t>
                      </a:r>
                      <a:endParaRPr lang="en-US" sz="1200" dirty="0"/>
                    </a:p>
                  </a:txBody>
                  <a:tcPr anchor="ctr"/>
                </a:tc>
                <a:tc>
                  <a:txBody>
                    <a:bodyPr/>
                    <a:lstStyle/>
                    <a:p>
                      <a:pPr algn="ctr"/>
                      <a:r>
                        <a:rPr lang="ja-JP" altLang="en-US" sz="1200" dirty="0" smtClean="0"/>
                        <a:t>無冗長</a:t>
                      </a:r>
                      <a:endParaRPr lang="en-US" sz="1200" dirty="0"/>
                    </a:p>
                  </a:txBody>
                  <a:tcPr anchor="ctr"/>
                </a:tc>
                <a:tc>
                  <a:txBody>
                    <a:bodyPr/>
                    <a:lstStyle/>
                    <a:p>
                      <a:pPr algn="ctr"/>
                      <a:r>
                        <a:rPr lang="ja-JP" altLang="en-US" sz="1200" dirty="0" smtClean="0"/>
                        <a:t>冗長</a:t>
                      </a:r>
                      <a:endParaRPr lang="en-US" altLang="ja-JP" sz="1200" dirty="0" smtClean="0"/>
                    </a:p>
                    <a:p>
                      <a:pPr algn="ctr"/>
                      <a:r>
                        <a:rPr lang="en-US" sz="1200" dirty="0" smtClean="0"/>
                        <a:t>(</a:t>
                      </a:r>
                      <a:r>
                        <a:rPr lang="ja-JP" altLang="en-US" sz="1200" dirty="0" smtClean="0"/>
                        <a:t>最小</a:t>
                      </a:r>
                      <a:r>
                        <a:rPr lang="en-US" sz="1200" dirty="0" smtClean="0"/>
                        <a:t>)</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dirty="0" smtClean="0"/>
                        <a:t>マルチマスター</a:t>
                      </a:r>
                      <a:endParaRPr lang="en-US" sz="1200" dirty="0" smtClean="0"/>
                    </a:p>
                    <a:p>
                      <a:pPr algn="ctr"/>
                      <a:r>
                        <a:rPr lang="en-US" sz="1200" dirty="0" smtClean="0"/>
                        <a:t>(</a:t>
                      </a:r>
                      <a:r>
                        <a:rPr lang="ja-JP" altLang="en-US" sz="1200" dirty="0" smtClean="0"/>
                        <a:t>１クラスター内</a:t>
                      </a:r>
                      <a:r>
                        <a:rPr lang="en-US" sz="1200" dirty="0" smtClean="0"/>
                        <a:t>)</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dirty="0" smtClean="0"/>
                        <a:t>マルチマスター</a:t>
                      </a:r>
                      <a:endParaRPr lang="en-US" sz="1200" dirty="0" smtClean="0"/>
                    </a:p>
                    <a:p>
                      <a:pPr algn="ctr"/>
                      <a:r>
                        <a:rPr lang="en-US" sz="1200" dirty="0" smtClean="0"/>
                        <a:t>(</a:t>
                      </a:r>
                      <a:r>
                        <a:rPr lang="ja-JP" altLang="en-US" sz="1200" dirty="0" smtClean="0"/>
                        <a:t>２クラスター内</a:t>
                      </a:r>
                      <a:r>
                        <a:rPr lang="en-US" sz="1200" dirty="0" smtClean="0"/>
                        <a:t>)</a:t>
                      </a:r>
                      <a:endParaRPr lang="en-US" sz="1200" dirty="0"/>
                    </a:p>
                  </a:txBody>
                  <a:tcPr anchor="ctr"/>
                </a:tc>
              </a:tr>
              <a:tr h="370840">
                <a:tc>
                  <a:txBody>
                    <a:bodyPr/>
                    <a:lstStyle/>
                    <a:p>
                      <a:pPr algn="ctr"/>
                      <a:r>
                        <a:rPr lang="en-US" sz="1000" dirty="0" smtClean="0"/>
                        <a:t>SQL</a:t>
                      </a:r>
                      <a:endParaRPr lang="en-US" sz="1000" dirty="0"/>
                    </a:p>
                  </a:txBody>
                  <a:tcPr anchor="ctr"/>
                </a:tc>
                <a:tc>
                  <a:txBody>
                    <a:bodyPr/>
                    <a:lstStyle/>
                    <a:p>
                      <a:pPr algn="ctr"/>
                      <a:r>
                        <a:rPr lang="en-US" sz="1000" dirty="0" smtClean="0"/>
                        <a:t>1</a:t>
                      </a:r>
                      <a:endParaRPr lang="en-US" sz="1000" dirty="0"/>
                    </a:p>
                  </a:txBody>
                  <a:tcPr anchor="ctr"/>
                </a:tc>
                <a:tc>
                  <a:txBody>
                    <a:bodyPr/>
                    <a:lstStyle/>
                    <a:p>
                      <a:pPr algn="ctr"/>
                      <a:r>
                        <a:rPr lang="en-US" sz="1000" dirty="0" smtClean="0"/>
                        <a:t>2</a:t>
                      </a:r>
                      <a:endParaRPr lang="en-US" sz="1000" dirty="0"/>
                    </a:p>
                  </a:txBody>
                  <a:tcPr anchor="ctr"/>
                </a:tc>
                <a:tc>
                  <a:txBody>
                    <a:bodyPr/>
                    <a:lstStyle/>
                    <a:p>
                      <a:pPr algn="ctr"/>
                      <a:r>
                        <a:rPr lang="en-US" sz="1000" dirty="0" smtClean="0"/>
                        <a:t>2</a:t>
                      </a:r>
                      <a:endParaRPr lang="en-US" sz="1000" dirty="0"/>
                    </a:p>
                  </a:txBody>
                  <a:tcPr anchor="ctr"/>
                </a:tc>
                <a:tc>
                  <a:txBody>
                    <a:bodyPr/>
                    <a:lstStyle/>
                    <a:p>
                      <a:pPr algn="ctr"/>
                      <a:r>
                        <a:rPr lang="en-US" sz="1000" dirty="0" smtClean="0"/>
                        <a:t>2</a:t>
                      </a:r>
                      <a:endParaRPr lang="en-US" sz="1000" dirty="0"/>
                    </a:p>
                  </a:txBody>
                  <a:tcPr anchor="ctr"/>
                </a:tc>
              </a:tr>
              <a:tr h="370840">
                <a:tc>
                  <a:txBody>
                    <a:bodyPr/>
                    <a:lstStyle/>
                    <a:p>
                      <a:pPr algn="ctr"/>
                      <a:r>
                        <a:rPr lang="en-US" sz="1000" dirty="0" smtClean="0"/>
                        <a:t>NDB</a:t>
                      </a:r>
                      <a:endParaRPr lang="en-US" sz="1000" dirty="0"/>
                    </a:p>
                  </a:txBody>
                  <a:tcPr anchor="ctr"/>
                </a:tc>
                <a:tc>
                  <a:txBody>
                    <a:bodyPr/>
                    <a:lstStyle/>
                    <a:p>
                      <a:pPr algn="ctr"/>
                      <a:r>
                        <a:rPr lang="en-US" sz="1000" dirty="0" smtClean="0"/>
                        <a:t>1</a:t>
                      </a:r>
                      <a:endParaRPr lang="en-US" sz="1000" dirty="0"/>
                    </a:p>
                  </a:txBody>
                  <a:tcPr anchor="ctr"/>
                </a:tc>
                <a:tc>
                  <a:txBody>
                    <a:bodyPr/>
                    <a:lstStyle/>
                    <a:p>
                      <a:pPr algn="ctr"/>
                      <a:r>
                        <a:rPr lang="en-US" sz="1000" dirty="0" smtClean="0"/>
                        <a:t>2</a:t>
                      </a:r>
                      <a:endParaRPr lang="en-US" sz="1000" dirty="0"/>
                    </a:p>
                  </a:txBody>
                  <a:tcPr anchor="ctr"/>
                </a:tc>
                <a:tc>
                  <a:txBody>
                    <a:bodyPr/>
                    <a:lstStyle/>
                    <a:p>
                      <a:pPr algn="ctr"/>
                      <a:r>
                        <a:rPr lang="en-US" sz="1000" dirty="0" smtClean="0"/>
                        <a:t>4 (</a:t>
                      </a:r>
                      <a:r>
                        <a:rPr lang="ja-JP" altLang="en-US" sz="1000" baseline="0" dirty="0" smtClean="0"/>
                        <a:t>４</a:t>
                      </a:r>
                      <a:r>
                        <a:rPr lang="en-US" sz="1000" baseline="0" dirty="0" smtClean="0"/>
                        <a:t>8</a:t>
                      </a:r>
                      <a:r>
                        <a:rPr lang="en-US" sz="1000" baseline="30000" dirty="0" smtClean="0"/>
                        <a:t>1</a:t>
                      </a:r>
                      <a:r>
                        <a:rPr lang="ja-JP" altLang="en-US" sz="1000" baseline="0" dirty="0" smtClean="0"/>
                        <a:t>まで</a:t>
                      </a:r>
                      <a:r>
                        <a:rPr lang="en-US" sz="1000" baseline="0" dirty="0" smtClean="0"/>
                        <a:t>)</a:t>
                      </a:r>
                      <a:endParaRPr lang="en-US" sz="1000" baseline="30000" dirty="0"/>
                    </a:p>
                  </a:txBody>
                  <a:tcPr anchor="ctr"/>
                </a:tc>
                <a:tc>
                  <a:txBody>
                    <a:bodyPr/>
                    <a:lstStyle/>
                    <a:p>
                      <a:pPr algn="ctr"/>
                      <a:r>
                        <a:rPr lang="en-US" sz="1000" dirty="0" smtClean="0"/>
                        <a:t>4</a:t>
                      </a:r>
                      <a:r>
                        <a:rPr lang="en-US" sz="1000" baseline="0" dirty="0" smtClean="0"/>
                        <a:t> x 2 (48 x 2</a:t>
                      </a:r>
                      <a:r>
                        <a:rPr lang="en-US" sz="1000" baseline="30000" dirty="0" smtClean="0"/>
                        <a:t>1</a:t>
                      </a:r>
                      <a:r>
                        <a:rPr lang="en-US" sz="1000" baseline="0" dirty="0" smtClean="0"/>
                        <a:t>)</a:t>
                      </a:r>
                      <a:endParaRPr lang="en-US" sz="1000" baseline="30000" dirty="0"/>
                    </a:p>
                  </a:txBody>
                  <a:tcPr anchor="ctr"/>
                </a:tc>
              </a:tr>
            </a:tbl>
          </a:graphicData>
        </a:graphic>
      </p:graphicFrame>
    </p:spTree>
    <p:extLst>
      <p:ext uri="{BB962C8B-B14F-4D97-AF65-F5344CB8AC3E}">
        <p14:creationId xmlns:p14="http://schemas.microsoft.com/office/powerpoint/2010/main" val="1912710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vert="horz" lIns="91440" tIns="45720" rIns="91440" bIns="45720" rtlCol="0" anchor="ctr">
            <a:noAutofit/>
          </a:bodyPr>
          <a:lstStyle/>
          <a:p>
            <a:r>
              <a:rPr lang="en-US" altLang="ja-JP" sz="2000" dirty="0" smtClean="0"/>
              <a:t>2. MySQL</a:t>
            </a:r>
            <a:r>
              <a:rPr lang="ja-JP" altLang="en-US" sz="2000" dirty="0"/>
              <a:t>クラス</a:t>
            </a:r>
            <a:r>
              <a:rPr lang="ja-JP" altLang="en-US" sz="2000" dirty="0" smtClean="0"/>
              <a:t>タ</a:t>
            </a:r>
            <a:r>
              <a:rPr lang="en-US" altLang="ja-JP" sz="2000" dirty="0" smtClean="0"/>
              <a:t>:</a:t>
            </a:r>
            <a:r>
              <a:rPr lang="ja-JP" altLang="en-US" sz="2000" dirty="0" smtClean="0"/>
              <a:t>構</a:t>
            </a:r>
            <a:r>
              <a:rPr lang="ja-JP" altLang="en-US" sz="2000" dirty="0"/>
              <a:t>成手順</a:t>
            </a:r>
          </a:p>
        </p:txBody>
      </p:sp>
      <p:sp>
        <p:nvSpPr>
          <p:cNvPr id="3" name="コンテンツ プレースホルダー 2"/>
          <p:cNvSpPr>
            <a:spLocks noGrp="1"/>
          </p:cNvSpPr>
          <p:nvPr>
            <p:ph sz="quarter" idx="10"/>
          </p:nvPr>
        </p:nvSpPr>
        <p:spPr/>
        <p:txBody>
          <a:bodyPr>
            <a:normAutofit/>
          </a:bodyPr>
          <a:lstStyle/>
          <a:p>
            <a:pPr marL="0" indent="0">
              <a:buNone/>
            </a:pPr>
            <a:r>
              <a:rPr lang="ja-JP" altLang="en-US" sz="1400" b="1" dirty="0"/>
              <a:t>構成テンプレート</a:t>
            </a:r>
            <a:endParaRPr kumimoji="1" lang="en-US" altLang="ja-JP" sz="1400" b="1" dirty="0" smtClean="0"/>
          </a:p>
          <a:p>
            <a:pPr lvl="1"/>
            <a:endParaRPr lang="en-US" altLang="ja-JP" sz="1400" baseline="30000" dirty="0" smtClean="0"/>
          </a:p>
          <a:p>
            <a:r>
              <a:rPr lang="en-US" altLang="ja-JP" sz="1400" dirty="0" smtClean="0"/>
              <a:t>config.ini (</a:t>
            </a:r>
            <a:r>
              <a:rPr lang="ja-JP" altLang="en-US" sz="1400" dirty="0" smtClean="0"/>
              <a:t>管理ノード</a:t>
            </a:r>
            <a:r>
              <a:rPr lang="en-US" altLang="ja-JP" sz="1400" dirty="0" smtClean="0"/>
              <a:t>)</a:t>
            </a:r>
          </a:p>
          <a:p>
            <a:pPr marL="0" indent="0">
              <a:buNone/>
            </a:pPr>
            <a:endParaRPr lang="en-US" altLang="ja-JP" sz="1400" baseline="30000" dirty="0" smtClean="0"/>
          </a:p>
          <a:p>
            <a:endParaRPr lang="en-US" altLang="ja-JP" sz="1400" baseline="30000" dirty="0" smtClean="0"/>
          </a:p>
          <a:p>
            <a:endParaRPr lang="en-US" altLang="ja-JP" sz="1400" baseline="30000" dirty="0" smtClean="0"/>
          </a:p>
          <a:p>
            <a:endParaRPr lang="en-US" altLang="ja-JP" sz="1400" baseline="30000" dirty="0" smtClean="0"/>
          </a:p>
          <a:p>
            <a:endParaRPr lang="en-US" altLang="ja-JP" sz="1400" baseline="30000" dirty="0" smtClean="0"/>
          </a:p>
          <a:p>
            <a:endParaRPr lang="en-US" altLang="ja-JP" sz="1400" baseline="30000" dirty="0" smtClean="0"/>
          </a:p>
          <a:p>
            <a:endParaRPr lang="en-US" altLang="ja-JP" sz="1400" baseline="30000" dirty="0" smtClean="0"/>
          </a:p>
          <a:p>
            <a:endParaRPr lang="en-US" altLang="ja-JP" sz="1400" baseline="30000" dirty="0" smtClean="0"/>
          </a:p>
          <a:p>
            <a:endParaRPr lang="en-US" altLang="ja-JP" sz="1400" baseline="30000" dirty="0" smtClean="0"/>
          </a:p>
          <a:p>
            <a:pPr lvl="1"/>
            <a:r>
              <a:rPr lang="en-US" altLang="ja-JP" sz="1400" baseline="30000" dirty="0" smtClean="0"/>
              <a:t>1</a:t>
            </a:r>
            <a:r>
              <a:rPr lang="ja-JP" altLang="en-US" sz="1400" dirty="0" smtClean="0"/>
              <a:t>推奨値は</a:t>
            </a:r>
            <a:r>
              <a:rPr lang="en-US" altLang="ja-JP" sz="1400" dirty="0" smtClean="0"/>
              <a:t>2</a:t>
            </a:r>
            <a:r>
              <a:rPr lang="ja-JP" altLang="en-US" sz="1400" dirty="0" smtClean="0"/>
              <a:t>です</a:t>
            </a:r>
            <a:endParaRPr lang="en-US" altLang="ja-JP" sz="1400" dirty="0" smtClean="0"/>
          </a:p>
          <a:p>
            <a:pPr lvl="1"/>
            <a:r>
              <a:rPr lang="en-US" altLang="ja-JP" sz="1400" baseline="30000" dirty="0" smtClean="0"/>
              <a:t>2</a:t>
            </a:r>
            <a:r>
              <a:rPr lang="en-US" altLang="ja-JP" sz="1400" dirty="0" smtClean="0"/>
              <a:t> </a:t>
            </a:r>
            <a:r>
              <a:rPr lang="en-US" altLang="ja-JP" sz="1400" dirty="0" err="1" smtClean="0"/>
              <a:t>ndb</a:t>
            </a:r>
            <a:r>
              <a:rPr lang="ja-JP" altLang="en-US" sz="1400" dirty="0" smtClean="0"/>
              <a:t>ノードの最大数</a:t>
            </a:r>
            <a:endParaRPr lang="en-US" sz="1400" dirty="0" smtClean="0"/>
          </a:p>
          <a:p>
            <a:pPr lvl="1"/>
            <a:r>
              <a:rPr lang="en-US" altLang="ja-JP" sz="1400" baseline="30000" dirty="0" smtClean="0"/>
              <a:t>3</a:t>
            </a:r>
            <a:r>
              <a:rPr lang="ja-JP" altLang="en-US" sz="1400" dirty="0" smtClean="0"/>
              <a:t>サーバがファイアウォールを有効にしている場合、ファイアウォールルール設定で使用する各</a:t>
            </a:r>
            <a:r>
              <a:rPr lang="en-US" altLang="ja-JP" sz="1400" dirty="0" err="1" smtClean="0"/>
              <a:t>ndb</a:t>
            </a:r>
            <a:r>
              <a:rPr lang="ja-JP" altLang="en-US" sz="1400" dirty="0" smtClean="0"/>
              <a:t>ノードの静的サーバポート値を指定する方が良い</a:t>
            </a:r>
            <a:endParaRPr lang="en-US" altLang="ja-JP" sz="1400" baseline="30000" dirty="0"/>
          </a:p>
        </p:txBody>
      </p:sp>
      <p:graphicFrame>
        <p:nvGraphicFramePr>
          <p:cNvPr id="6" name="Table 5"/>
          <p:cNvGraphicFramePr>
            <a:graphicFrameLocks noGrp="1"/>
          </p:cNvGraphicFramePr>
          <p:nvPr>
            <p:extLst>
              <p:ext uri="{D42A27DB-BD31-4B8C-83A1-F6EECF244321}">
                <p14:modId xmlns:p14="http://schemas.microsoft.com/office/powerpoint/2010/main" val="2850785488"/>
              </p:ext>
            </p:extLst>
          </p:nvPr>
        </p:nvGraphicFramePr>
        <p:xfrm>
          <a:off x="933449" y="1787525"/>
          <a:ext cx="7077075" cy="1224280"/>
        </p:xfrm>
        <a:graphic>
          <a:graphicData uri="http://schemas.openxmlformats.org/drawingml/2006/table">
            <a:tbl>
              <a:tblPr firstRow="1" bandRow="1">
                <a:tableStyleId>{5C22544A-7EE6-4342-B048-85BDC9FD1C3A}</a:tableStyleId>
              </a:tblPr>
              <a:tblGrid>
                <a:gridCol w="1415415"/>
                <a:gridCol w="1415415"/>
                <a:gridCol w="1415415"/>
                <a:gridCol w="1415415"/>
                <a:gridCol w="1415415"/>
              </a:tblGrid>
              <a:tr h="370840">
                <a:tc>
                  <a:txBody>
                    <a:bodyPr/>
                    <a:lstStyle/>
                    <a:p>
                      <a:pPr algn="ctr"/>
                      <a:r>
                        <a:rPr lang="ja-JP" altLang="en-US" sz="1200" dirty="0" smtClean="0"/>
                        <a:t>パラメーター</a:t>
                      </a:r>
                      <a:endParaRPr lang="en-US" sz="1200" dirty="0"/>
                    </a:p>
                  </a:txBody>
                  <a:tcPr anchor="ctr"/>
                </a:tc>
                <a:tc>
                  <a:txBody>
                    <a:bodyPr/>
                    <a:lstStyle/>
                    <a:p>
                      <a:pPr algn="ctr"/>
                      <a:r>
                        <a:rPr lang="ja-JP" altLang="en-US" sz="1200" dirty="0" smtClean="0"/>
                        <a:t>無冗長</a:t>
                      </a:r>
                      <a:endParaRPr lang="en-US" sz="1200" dirty="0"/>
                    </a:p>
                  </a:txBody>
                  <a:tcPr anchor="ctr"/>
                </a:tc>
                <a:tc>
                  <a:txBody>
                    <a:bodyPr/>
                    <a:lstStyle/>
                    <a:p>
                      <a:pPr algn="ctr"/>
                      <a:r>
                        <a:rPr lang="ja-JP" altLang="en-US" sz="1200" dirty="0" smtClean="0"/>
                        <a:t>冗長</a:t>
                      </a:r>
                      <a:endParaRPr lang="en-US" altLang="ja-JP" sz="1200" dirty="0" smtClean="0"/>
                    </a:p>
                    <a:p>
                      <a:pPr algn="ctr"/>
                      <a:r>
                        <a:rPr lang="en-US" sz="1200" dirty="0" smtClean="0"/>
                        <a:t>(</a:t>
                      </a:r>
                      <a:r>
                        <a:rPr lang="ja-JP" altLang="en-US" sz="1200" dirty="0" smtClean="0"/>
                        <a:t>最小</a:t>
                      </a:r>
                      <a:r>
                        <a:rPr lang="en-US" sz="1200" dirty="0" smtClean="0"/>
                        <a:t>)</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dirty="0" smtClean="0"/>
                        <a:t>マルチマスター</a:t>
                      </a:r>
                      <a:endParaRPr lang="en-US" sz="1200" dirty="0" smtClean="0"/>
                    </a:p>
                    <a:p>
                      <a:pPr algn="ctr"/>
                      <a:r>
                        <a:rPr lang="en-US" sz="1200" dirty="0" smtClean="0"/>
                        <a:t>(</a:t>
                      </a:r>
                      <a:r>
                        <a:rPr lang="ja-JP" altLang="en-US" sz="1200" dirty="0" smtClean="0"/>
                        <a:t>１クラスター内</a:t>
                      </a:r>
                      <a:r>
                        <a:rPr lang="en-US" sz="1200" dirty="0" smtClean="0"/>
                        <a:t>)</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dirty="0" smtClean="0"/>
                        <a:t>マルチマスター</a:t>
                      </a:r>
                      <a:endParaRPr lang="en-US" sz="1200" dirty="0" smtClean="0"/>
                    </a:p>
                    <a:p>
                      <a:pPr algn="ctr"/>
                      <a:r>
                        <a:rPr lang="en-US" sz="1200" dirty="0" smtClean="0"/>
                        <a:t>(</a:t>
                      </a:r>
                      <a:r>
                        <a:rPr lang="ja-JP" altLang="en-US" sz="1200" dirty="0" smtClean="0"/>
                        <a:t>２クラスター内</a:t>
                      </a:r>
                      <a:r>
                        <a:rPr lang="en-US" sz="1200" dirty="0" smtClean="0"/>
                        <a:t>)</a:t>
                      </a:r>
                      <a:endParaRPr lang="en-US" sz="1200" dirty="0"/>
                    </a:p>
                  </a:txBody>
                  <a:tcPr anchor="ctr"/>
                </a:tc>
              </a:tr>
              <a:tr h="370840">
                <a:tc>
                  <a:txBody>
                    <a:bodyPr/>
                    <a:lstStyle/>
                    <a:p>
                      <a:pPr algn="ctr"/>
                      <a:r>
                        <a:rPr lang="en-US" sz="1000" dirty="0" err="1" smtClean="0"/>
                        <a:t>NoOfReplica</a:t>
                      </a:r>
                      <a:endParaRPr lang="en-US" sz="1000" dirty="0"/>
                    </a:p>
                  </a:txBody>
                  <a:tcPr anchor="ctr"/>
                </a:tc>
                <a:tc>
                  <a:txBody>
                    <a:bodyPr/>
                    <a:lstStyle/>
                    <a:p>
                      <a:pPr algn="ctr"/>
                      <a:r>
                        <a:rPr lang="ja-JP" altLang="en-US" sz="1000" dirty="0" smtClean="0"/>
                        <a:t>○</a:t>
                      </a:r>
                      <a:endParaRPr lang="en-US" altLang="ja-JP" sz="1000" dirty="0" smtClean="0"/>
                    </a:p>
                    <a:p>
                      <a:pPr algn="ctr"/>
                      <a:r>
                        <a:rPr lang="en-US" sz="1000" dirty="0" smtClean="0"/>
                        <a:t>(</a:t>
                      </a:r>
                      <a:r>
                        <a:rPr lang="ja-JP" altLang="en-US" sz="1000" dirty="0" smtClean="0"/>
                        <a:t>値</a:t>
                      </a:r>
                      <a:r>
                        <a:rPr lang="en-US" sz="1000" dirty="0" smtClean="0"/>
                        <a:t>: 1)</a:t>
                      </a:r>
                      <a:endParaRPr lang="en-US" sz="1000" dirty="0"/>
                    </a:p>
                  </a:txBody>
                  <a:tcPr anchor="ctr"/>
                </a:tc>
                <a:tc>
                  <a:txBody>
                    <a:bodyPr/>
                    <a:lstStyle/>
                    <a:p>
                      <a:pPr algn="ctr"/>
                      <a:r>
                        <a:rPr lang="ja-JP" altLang="en-US" sz="1000" dirty="0" smtClean="0"/>
                        <a:t>○</a:t>
                      </a:r>
                      <a:endParaRPr lang="en-US" altLang="ja-JP" sz="1000" dirty="0" smtClean="0"/>
                    </a:p>
                    <a:p>
                      <a:pPr algn="ctr"/>
                      <a:r>
                        <a:rPr lang="en-US" sz="1000" dirty="0" smtClean="0"/>
                        <a:t>(</a:t>
                      </a:r>
                      <a:r>
                        <a:rPr lang="ja-JP" altLang="en-US" sz="1000" dirty="0" smtClean="0"/>
                        <a:t>値</a:t>
                      </a:r>
                      <a:r>
                        <a:rPr lang="en-US" sz="1000" dirty="0" smtClean="0"/>
                        <a:t>: 2)</a:t>
                      </a:r>
                      <a:endParaRPr lang="en-US" sz="1000" dirty="0"/>
                    </a:p>
                  </a:txBody>
                  <a:tcPr anchor="ctr"/>
                </a:tc>
                <a:tc>
                  <a:txBody>
                    <a:bodyPr/>
                    <a:lstStyle/>
                    <a:p>
                      <a:pPr algn="ctr"/>
                      <a:r>
                        <a:rPr lang="ja-JP" altLang="en-US" sz="1000" dirty="0" smtClean="0"/>
                        <a:t>○</a:t>
                      </a:r>
                      <a:endParaRPr lang="en-US" sz="1000" dirty="0" smtClean="0"/>
                    </a:p>
                    <a:p>
                      <a:pPr algn="ctr"/>
                      <a:r>
                        <a:rPr lang="en-US" sz="1000" dirty="0" smtClean="0"/>
                        <a:t>(</a:t>
                      </a:r>
                      <a:r>
                        <a:rPr lang="ja-JP" altLang="en-US" sz="1000" dirty="0" smtClean="0"/>
                        <a:t>値</a:t>
                      </a:r>
                      <a:r>
                        <a:rPr lang="en-US" sz="1000" dirty="0" smtClean="0"/>
                        <a:t>: 1-4</a:t>
                      </a:r>
                      <a:r>
                        <a:rPr lang="en-US" sz="1000" baseline="30000" dirty="0" smtClean="0"/>
                        <a:t>1</a:t>
                      </a:r>
                      <a:r>
                        <a:rPr lang="en-US" sz="1000" dirty="0" smtClean="0"/>
                        <a:t>)</a:t>
                      </a:r>
                      <a:endParaRPr lang="en-US" sz="1000" baseline="30000" dirty="0"/>
                    </a:p>
                  </a:txBody>
                  <a:tcPr anchor="ctr"/>
                </a:tc>
                <a:tc>
                  <a:txBody>
                    <a:bodyPr/>
                    <a:lstStyle/>
                    <a:p>
                      <a:pPr algn="ctr"/>
                      <a:r>
                        <a:rPr lang="ja-JP" altLang="en-US" sz="1000" dirty="0" smtClean="0"/>
                        <a:t>○</a:t>
                      </a:r>
                      <a:endParaRPr lang="en-US" altLang="ja-JP" sz="1000" dirty="0" smtClean="0"/>
                    </a:p>
                    <a:p>
                      <a:pPr algn="ctr"/>
                      <a:r>
                        <a:rPr lang="en-US" sz="1000" dirty="0" smtClean="0"/>
                        <a:t>(</a:t>
                      </a:r>
                      <a:r>
                        <a:rPr lang="ja-JP" altLang="en-US" sz="1000" dirty="0" smtClean="0"/>
                        <a:t>値</a:t>
                      </a:r>
                      <a:r>
                        <a:rPr lang="en-US" sz="1000" dirty="0" smtClean="0"/>
                        <a:t>: 1-4</a:t>
                      </a:r>
                      <a:r>
                        <a:rPr lang="en-US" sz="1000" baseline="30000" dirty="0" smtClean="0"/>
                        <a:t>1</a:t>
                      </a:r>
                      <a:r>
                        <a:rPr lang="en-US" sz="1000" dirty="0" smtClean="0"/>
                        <a:t>)</a:t>
                      </a:r>
                      <a:endParaRPr lang="en-US" sz="1000" baseline="30000" dirty="0"/>
                    </a:p>
                  </a:txBody>
                  <a:tcPr anchor="ctr"/>
                </a:tc>
              </a:tr>
              <a:tr h="370840">
                <a:tc>
                  <a:txBody>
                    <a:bodyPr/>
                    <a:lstStyle/>
                    <a:p>
                      <a:pPr algn="ctr"/>
                      <a:r>
                        <a:rPr lang="en-US" sz="1000" dirty="0" err="1" smtClean="0"/>
                        <a:t>ServerPort</a:t>
                      </a:r>
                      <a:endParaRPr lang="en-US" sz="1000" dirty="0"/>
                    </a:p>
                  </a:txBody>
                  <a:tcPr anchor="ctr"/>
                </a:tc>
                <a:tc>
                  <a:txBody>
                    <a:bodyPr/>
                    <a:lstStyle/>
                    <a:p>
                      <a:pPr algn="ctr"/>
                      <a:r>
                        <a:rPr lang="ja-JP" altLang="en-US" sz="1000" dirty="0" smtClean="0"/>
                        <a:t>デフォルト</a:t>
                      </a:r>
                      <a:endParaRPr lang="en-US" sz="1000" dirty="0"/>
                    </a:p>
                  </a:txBody>
                  <a:tcPr anchor="ctr"/>
                </a:tc>
                <a:tc>
                  <a:txBody>
                    <a:bodyPr/>
                    <a:lstStyle/>
                    <a:p>
                      <a:pPr algn="ctr"/>
                      <a:r>
                        <a:rPr lang="ja-JP" altLang="en-US" sz="1000" dirty="0" smtClean="0"/>
                        <a:t>増分値</a:t>
                      </a:r>
                      <a:r>
                        <a:rPr lang="en-US" sz="1000" baseline="30000" dirty="0" smtClean="0"/>
                        <a:t>3</a:t>
                      </a:r>
                      <a:endParaRPr lang="en-US" sz="1000" baseline="30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000" dirty="0" smtClean="0"/>
                        <a:t>増分値</a:t>
                      </a:r>
                      <a:r>
                        <a:rPr lang="en-US" sz="1000" baseline="30000" dirty="0" smtClean="0"/>
                        <a:t>3</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000" dirty="0" smtClean="0"/>
                        <a:t>増分値</a:t>
                      </a:r>
                      <a:r>
                        <a:rPr lang="en-US" sz="1000" baseline="30000" dirty="0" smtClean="0"/>
                        <a:t>3</a:t>
                      </a:r>
                    </a:p>
                  </a:txBody>
                  <a:tcPr anchor="ctr"/>
                </a:tc>
              </a:tr>
            </a:tbl>
          </a:graphicData>
        </a:graphic>
      </p:graphicFrame>
    </p:spTree>
    <p:extLst>
      <p:ext uri="{BB962C8B-B14F-4D97-AF65-F5344CB8AC3E}">
        <p14:creationId xmlns:p14="http://schemas.microsoft.com/office/powerpoint/2010/main" val="2880075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vert="horz" lIns="91440" tIns="45720" rIns="91440" bIns="45720" rtlCol="0" anchor="ctr">
            <a:noAutofit/>
          </a:bodyPr>
          <a:lstStyle/>
          <a:p>
            <a:r>
              <a:rPr lang="en-US" altLang="ja-JP" sz="2000" dirty="0" smtClean="0"/>
              <a:t>2. MySQL</a:t>
            </a:r>
            <a:r>
              <a:rPr lang="ja-JP" altLang="en-US" sz="2000" dirty="0"/>
              <a:t>クラス</a:t>
            </a:r>
            <a:r>
              <a:rPr lang="ja-JP" altLang="en-US" sz="2000" dirty="0" smtClean="0"/>
              <a:t>タ</a:t>
            </a:r>
            <a:r>
              <a:rPr lang="en-US" altLang="ja-JP" sz="2000" dirty="0" smtClean="0"/>
              <a:t>:</a:t>
            </a:r>
            <a:r>
              <a:rPr lang="ja-JP" altLang="en-US" sz="2000" dirty="0"/>
              <a:t>構成手順</a:t>
            </a:r>
          </a:p>
        </p:txBody>
      </p:sp>
      <p:sp>
        <p:nvSpPr>
          <p:cNvPr id="3" name="コンテンツ プレースホルダー 2"/>
          <p:cNvSpPr>
            <a:spLocks noGrp="1"/>
          </p:cNvSpPr>
          <p:nvPr>
            <p:ph sz="quarter" idx="10"/>
          </p:nvPr>
        </p:nvSpPr>
        <p:spPr/>
        <p:txBody>
          <a:bodyPr>
            <a:normAutofit/>
          </a:bodyPr>
          <a:lstStyle/>
          <a:p>
            <a:r>
              <a:rPr lang="en-US" altLang="ja-JP" sz="1400" dirty="0" err="1" smtClean="0"/>
              <a:t>my.cnf</a:t>
            </a:r>
            <a:r>
              <a:rPr lang="en-US" altLang="ja-JP" sz="1400" dirty="0" smtClean="0"/>
              <a:t> (SQL </a:t>
            </a:r>
            <a:r>
              <a:rPr lang="ja-JP" altLang="en-US" sz="1400" dirty="0" smtClean="0"/>
              <a:t>ノード</a:t>
            </a:r>
            <a:r>
              <a:rPr lang="en-US" altLang="ja-JP" sz="1400" dirty="0" smtClean="0"/>
              <a:t>)</a:t>
            </a:r>
            <a:endParaRPr kumimoji="1" lang="en-US" altLang="ja-JP" sz="1400" b="1" dirty="0"/>
          </a:p>
          <a:p>
            <a:endParaRPr lang="en-US" altLang="ja-JP" sz="1400" b="1" dirty="0" smtClean="0"/>
          </a:p>
          <a:p>
            <a:endParaRPr kumimoji="1" lang="en-US" altLang="ja-JP" sz="1400" b="1" dirty="0"/>
          </a:p>
          <a:p>
            <a:endParaRPr lang="en-US" altLang="ja-JP" sz="1400" b="1" dirty="0" smtClean="0"/>
          </a:p>
          <a:p>
            <a:endParaRPr kumimoji="1" lang="en-US" altLang="ja-JP" sz="1400" b="1" dirty="0"/>
          </a:p>
          <a:p>
            <a:endParaRPr lang="en-US" altLang="ja-JP" sz="1400" b="1" dirty="0" smtClean="0"/>
          </a:p>
          <a:p>
            <a:endParaRPr kumimoji="1" lang="en-US" altLang="ja-JP" sz="1400" b="1" dirty="0"/>
          </a:p>
          <a:p>
            <a:endParaRPr lang="en-US" altLang="ja-JP" sz="1400" b="1" dirty="0" smtClean="0"/>
          </a:p>
          <a:p>
            <a:r>
              <a:rPr lang="en-US" altLang="ja-JP" sz="1400" dirty="0" err="1" smtClean="0"/>
              <a:t>my.cnf</a:t>
            </a:r>
            <a:r>
              <a:rPr lang="en-US" altLang="ja-JP" sz="1400" dirty="0" smtClean="0"/>
              <a:t> (NDB </a:t>
            </a:r>
            <a:r>
              <a:rPr lang="ja-JP" altLang="en-US" sz="1400" dirty="0" smtClean="0"/>
              <a:t>ノード</a:t>
            </a:r>
            <a:r>
              <a:rPr lang="en-US" altLang="ja-JP" sz="1400" dirty="0" smtClean="0"/>
              <a:t>)</a:t>
            </a:r>
          </a:p>
          <a:p>
            <a:pPr lvl="1"/>
            <a:r>
              <a:rPr lang="ja-JP" altLang="en-US" sz="1400" dirty="0"/>
              <a:t>上記のサンプルを参照してください。 </a:t>
            </a:r>
            <a:r>
              <a:rPr lang="en-US" altLang="ja-JP" sz="1400" dirty="0" err="1"/>
              <a:t>ndb</a:t>
            </a:r>
            <a:r>
              <a:rPr lang="ja-JP" altLang="en-US" sz="1400" dirty="0"/>
              <a:t>ノードの設定ファイルには、異なる設定に特別な変更はありません。</a:t>
            </a:r>
            <a:endParaRPr lang="en-US" altLang="ja-JP" sz="1400" dirty="0" smtClean="0"/>
          </a:p>
          <a:p>
            <a:endParaRPr kumimoji="1" lang="en-US" altLang="ja-JP" sz="1400" b="1" dirty="0"/>
          </a:p>
          <a:p>
            <a:endParaRPr lang="en-US" altLang="ja-JP" sz="1400" b="1" dirty="0" smtClean="0"/>
          </a:p>
          <a:p>
            <a:endParaRPr kumimoji="1" lang="en-US" altLang="ja-JP" sz="1400" b="1" dirty="0"/>
          </a:p>
        </p:txBody>
      </p:sp>
      <p:graphicFrame>
        <p:nvGraphicFramePr>
          <p:cNvPr id="5" name="Table 4"/>
          <p:cNvGraphicFramePr>
            <a:graphicFrameLocks noGrp="1"/>
          </p:cNvGraphicFramePr>
          <p:nvPr>
            <p:extLst>
              <p:ext uri="{D42A27DB-BD31-4B8C-83A1-F6EECF244321}">
                <p14:modId xmlns:p14="http://schemas.microsoft.com/office/powerpoint/2010/main" val="2925463060"/>
              </p:ext>
            </p:extLst>
          </p:nvPr>
        </p:nvGraphicFramePr>
        <p:xfrm>
          <a:off x="933449" y="1377950"/>
          <a:ext cx="7077075" cy="1198880"/>
        </p:xfrm>
        <a:graphic>
          <a:graphicData uri="http://schemas.openxmlformats.org/drawingml/2006/table">
            <a:tbl>
              <a:tblPr firstRow="1" bandRow="1">
                <a:tableStyleId>{5C22544A-7EE6-4342-B048-85BDC9FD1C3A}</a:tableStyleId>
              </a:tblPr>
              <a:tblGrid>
                <a:gridCol w="1415415"/>
                <a:gridCol w="1415415"/>
                <a:gridCol w="1415415"/>
                <a:gridCol w="1415415"/>
                <a:gridCol w="1415415"/>
              </a:tblGrid>
              <a:tr h="370840">
                <a:tc>
                  <a:txBody>
                    <a:bodyPr/>
                    <a:lstStyle/>
                    <a:p>
                      <a:pPr algn="ctr"/>
                      <a:r>
                        <a:rPr lang="ja-JP" altLang="en-US" sz="1200" dirty="0" smtClean="0"/>
                        <a:t>パラメーター</a:t>
                      </a:r>
                      <a:endParaRPr lang="en-US" sz="1200" dirty="0"/>
                    </a:p>
                  </a:txBody>
                  <a:tcPr anchor="ctr"/>
                </a:tc>
                <a:tc>
                  <a:txBody>
                    <a:bodyPr/>
                    <a:lstStyle/>
                    <a:p>
                      <a:pPr algn="ctr"/>
                      <a:r>
                        <a:rPr lang="ja-JP" altLang="en-US" sz="1200" dirty="0" smtClean="0"/>
                        <a:t>無冗長</a:t>
                      </a:r>
                      <a:endParaRPr lang="en-US" sz="1200" dirty="0"/>
                    </a:p>
                  </a:txBody>
                  <a:tcPr anchor="ctr"/>
                </a:tc>
                <a:tc>
                  <a:txBody>
                    <a:bodyPr/>
                    <a:lstStyle/>
                    <a:p>
                      <a:pPr algn="ctr"/>
                      <a:r>
                        <a:rPr lang="ja-JP" altLang="en-US" sz="1200" dirty="0" smtClean="0"/>
                        <a:t>冗長</a:t>
                      </a:r>
                      <a:endParaRPr lang="en-US" altLang="ja-JP" sz="1200" dirty="0" smtClean="0"/>
                    </a:p>
                    <a:p>
                      <a:pPr algn="ctr"/>
                      <a:r>
                        <a:rPr lang="en-US" sz="1200" dirty="0" smtClean="0"/>
                        <a:t>(</a:t>
                      </a:r>
                      <a:r>
                        <a:rPr lang="ja-JP" altLang="en-US" sz="1200" dirty="0" smtClean="0"/>
                        <a:t>最小</a:t>
                      </a:r>
                      <a:r>
                        <a:rPr lang="en-US" sz="1200" dirty="0" smtClean="0"/>
                        <a:t>)</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dirty="0" smtClean="0"/>
                        <a:t>マルチマスター</a:t>
                      </a:r>
                      <a:endParaRPr lang="en-US" sz="1200" dirty="0" smtClean="0"/>
                    </a:p>
                    <a:p>
                      <a:pPr algn="ctr"/>
                      <a:r>
                        <a:rPr lang="en-US" sz="1200" dirty="0" smtClean="0"/>
                        <a:t>(</a:t>
                      </a:r>
                      <a:r>
                        <a:rPr lang="ja-JP" altLang="en-US" sz="1200" dirty="0" smtClean="0"/>
                        <a:t>１クラスター内</a:t>
                      </a:r>
                      <a:r>
                        <a:rPr lang="en-US" sz="1200" dirty="0" smtClean="0"/>
                        <a:t>)</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dirty="0" smtClean="0"/>
                        <a:t>マルチマスター</a:t>
                      </a:r>
                      <a:endParaRPr lang="en-US" sz="1200" dirty="0" smtClean="0"/>
                    </a:p>
                    <a:p>
                      <a:pPr algn="ctr"/>
                      <a:r>
                        <a:rPr lang="en-US" sz="1200" dirty="0" smtClean="0"/>
                        <a:t>(</a:t>
                      </a:r>
                      <a:r>
                        <a:rPr lang="ja-JP" altLang="en-US" sz="1200" dirty="0" smtClean="0"/>
                        <a:t>２クラスター内</a:t>
                      </a:r>
                      <a:r>
                        <a:rPr lang="en-US" sz="1200" dirty="0" smtClean="0"/>
                        <a:t>)</a:t>
                      </a:r>
                      <a:endParaRPr lang="en-US" sz="1200" dirty="0"/>
                    </a:p>
                  </a:txBody>
                  <a:tcPr anchor="ctr"/>
                </a:tc>
              </a:tr>
              <a:tr h="370840">
                <a:tc>
                  <a:txBody>
                    <a:bodyPr/>
                    <a:lstStyle/>
                    <a:p>
                      <a:pPr algn="ctr"/>
                      <a:r>
                        <a:rPr lang="en-US" sz="1000" baseline="0" dirty="0" err="1" smtClean="0"/>
                        <a:t>log_bin</a:t>
                      </a:r>
                      <a:endParaRPr lang="en-US" sz="1000" baseline="0" dirty="0"/>
                    </a:p>
                  </a:txBody>
                  <a:tcPr anchor="ctr"/>
                </a:tc>
                <a:tc>
                  <a:txBody>
                    <a:bodyPr/>
                    <a:lstStyle/>
                    <a:p>
                      <a:pPr algn="ctr"/>
                      <a:r>
                        <a:rPr lang="en-US" altLang="ja-JP" sz="1000" baseline="0" dirty="0" smtClean="0"/>
                        <a:t>×</a:t>
                      </a:r>
                      <a:endParaRPr lang="en-US" sz="1000" baseline="0" dirty="0"/>
                    </a:p>
                  </a:txBody>
                  <a:tcPr anchor="ctr"/>
                </a:tc>
                <a:tc>
                  <a:txBody>
                    <a:bodyPr/>
                    <a:lstStyle/>
                    <a:p>
                      <a:pPr algn="ctr"/>
                      <a:r>
                        <a:rPr lang="en-US" altLang="ja-JP" sz="1000" baseline="0" dirty="0" smtClean="0"/>
                        <a:t>×</a:t>
                      </a:r>
                      <a:endParaRPr lang="en-US" sz="1000" baseline="0" dirty="0"/>
                    </a:p>
                  </a:txBody>
                  <a:tcPr anchor="ctr"/>
                </a:tc>
                <a:tc>
                  <a:txBody>
                    <a:bodyPr/>
                    <a:lstStyle/>
                    <a:p>
                      <a:pPr algn="ctr"/>
                      <a:r>
                        <a:rPr lang="en-US" altLang="ja-JP" sz="1000" baseline="0" dirty="0" smtClean="0"/>
                        <a:t>×</a:t>
                      </a:r>
                      <a:endParaRPr lang="en-US" sz="1000" baseline="0" dirty="0" smtClean="0"/>
                    </a:p>
                  </a:txBody>
                  <a:tcPr anchor="ctr"/>
                </a:tc>
                <a:tc>
                  <a:txBody>
                    <a:bodyPr/>
                    <a:lstStyle/>
                    <a:p>
                      <a:pPr algn="ctr"/>
                      <a:r>
                        <a:rPr lang="ja-JP" altLang="en-US" sz="1000" baseline="0" dirty="0" smtClean="0"/>
                        <a:t>○</a:t>
                      </a:r>
                      <a:endParaRPr lang="en-US" sz="1000" baseline="0" dirty="0"/>
                    </a:p>
                  </a:txBody>
                  <a:tcPr anchor="ctr"/>
                </a:tc>
              </a:tr>
              <a:tr h="370840">
                <a:tc>
                  <a:txBody>
                    <a:bodyPr/>
                    <a:lstStyle/>
                    <a:p>
                      <a:pPr algn="ctr"/>
                      <a:r>
                        <a:rPr lang="en-US" sz="1000" baseline="0" dirty="0" smtClean="0"/>
                        <a:t>server-id</a:t>
                      </a:r>
                      <a:endParaRPr lang="en-US" sz="1000" baseline="0" dirty="0"/>
                    </a:p>
                  </a:txBody>
                  <a:tcPr anchor="ctr"/>
                </a:tc>
                <a:tc>
                  <a:txBody>
                    <a:bodyPr/>
                    <a:lstStyle/>
                    <a:p>
                      <a:pPr algn="ctr"/>
                      <a:r>
                        <a:rPr lang="ja-JP" altLang="en-US" sz="1000" dirty="0" smtClean="0"/>
                        <a:t>任意</a:t>
                      </a:r>
                      <a:endParaRPr lang="en-US" sz="1000" baseline="0" dirty="0"/>
                    </a:p>
                  </a:txBody>
                  <a:tcPr anchor="ctr"/>
                </a:tc>
                <a:tc>
                  <a:txBody>
                    <a:bodyPr/>
                    <a:lstStyle/>
                    <a:p>
                      <a:pPr algn="ctr"/>
                      <a:r>
                        <a:rPr lang="ja-JP" altLang="en-US" sz="1000" dirty="0" smtClean="0"/>
                        <a:t>任意</a:t>
                      </a:r>
                      <a:endParaRPr lang="en-US" sz="1000" baseline="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000" dirty="0" smtClean="0"/>
                        <a:t>任意</a:t>
                      </a:r>
                      <a:endParaRPr lang="en-US" sz="1000" baseline="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000" baseline="0" dirty="0" smtClean="0"/>
                        <a:t>○</a:t>
                      </a:r>
                      <a:endParaRPr lang="en-US" sz="1000" baseline="0" dirty="0" smtClean="0"/>
                    </a:p>
                  </a:txBody>
                  <a:tcPr anchor="ctr"/>
                </a:tc>
              </a:tr>
            </a:tbl>
          </a:graphicData>
        </a:graphic>
      </p:graphicFrame>
    </p:spTree>
    <p:extLst>
      <p:ext uri="{BB962C8B-B14F-4D97-AF65-F5344CB8AC3E}">
        <p14:creationId xmlns:p14="http://schemas.microsoft.com/office/powerpoint/2010/main" val="857151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a:t>2. MySQL</a:t>
            </a:r>
            <a:r>
              <a:rPr lang="ja-JP" altLang="en-US" sz="2000" dirty="0"/>
              <a:t>クラスタ</a:t>
            </a:r>
            <a:r>
              <a:rPr lang="en-US" sz="2000" dirty="0"/>
              <a:t>:</a:t>
            </a:r>
            <a:r>
              <a:rPr lang="ja-JP" altLang="en-US" sz="2000" dirty="0"/>
              <a:t>構成手順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smtClean="0"/>
              <a:t>2.2.1 </a:t>
            </a:r>
            <a:r>
              <a:rPr lang="ja-JP" altLang="en-US" sz="1400" dirty="0" smtClean="0"/>
              <a:t>無</a:t>
            </a:r>
            <a:r>
              <a:rPr lang="ja-JP" altLang="en-US" sz="1400" dirty="0"/>
              <a:t>冗長構</a:t>
            </a:r>
            <a:r>
              <a:rPr lang="ja-JP" altLang="en-US" sz="1400" dirty="0" smtClean="0"/>
              <a:t>成</a:t>
            </a:r>
            <a:endParaRPr lang="en-US" altLang="ja-JP" sz="1400" dirty="0" smtClean="0"/>
          </a:p>
          <a:p>
            <a:pPr marL="0" indent="0">
              <a:buNone/>
            </a:pPr>
            <a:endParaRPr lang="en-US" altLang="ja-JP" sz="1400" dirty="0" smtClean="0"/>
          </a:p>
          <a:p>
            <a:pPr lvl="1"/>
            <a:r>
              <a:rPr lang="en-US" altLang="ja-JP" sz="1400" dirty="0" smtClean="0"/>
              <a:t>MySQL </a:t>
            </a:r>
            <a:r>
              <a:rPr lang="ja-JP" altLang="en-US" sz="1400" dirty="0"/>
              <a:t>クラスタには、最小限の</a:t>
            </a:r>
            <a:r>
              <a:rPr lang="en-US" altLang="ja-JP" sz="1400" dirty="0"/>
              <a:t>NDB </a:t>
            </a:r>
            <a:r>
              <a:rPr lang="ja-JP" altLang="en-US" sz="1400" dirty="0"/>
              <a:t>クラスタ構成で構成される</a:t>
            </a:r>
            <a:r>
              <a:rPr lang="en-US" altLang="ja-JP" sz="1400" dirty="0"/>
              <a:t>3</a:t>
            </a:r>
            <a:r>
              <a:rPr lang="ja-JP" altLang="en-US" sz="1400" dirty="0"/>
              <a:t>種類のノードがあります。</a:t>
            </a:r>
            <a:endParaRPr lang="en-US" altLang="ja-JP" sz="1400" dirty="0"/>
          </a:p>
          <a:p>
            <a:pPr marL="180000" lvl="1" indent="0">
              <a:buNone/>
            </a:pPr>
            <a:endParaRPr lang="en-US" altLang="ja-JP" sz="1400" dirty="0"/>
          </a:p>
          <a:p>
            <a:pPr lvl="1"/>
            <a:r>
              <a:rPr lang="ja-JP" altLang="en-US" sz="1400" dirty="0"/>
              <a:t>最小構成は、次のノードで構成されます：</a:t>
            </a:r>
            <a:endParaRPr lang="en-US" altLang="ja-JP" sz="1400" dirty="0"/>
          </a:p>
          <a:p>
            <a:pPr marL="629625" lvl="2" indent="-342900">
              <a:buFont typeface="+mj-lt"/>
              <a:buAutoNum type="arabicPeriod"/>
            </a:pPr>
            <a:r>
              <a:rPr lang="ja-JP" altLang="en-US" dirty="0"/>
              <a:t>管理ノード</a:t>
            </a:r>
            <a:r>
              <a:rPr lang="en-US" altLang="ja-JP" dirty="0"/>
              <a:t> x 1</a:t>
            </a:r>
          </a:p>
          <a:p>
            <a:pPr marL="629625" lvl="2" indent="-342900">
              <a:buFont typeface="+mj-lt"/>
              <a:buAutoNum type="arabicPeriod"/>
            </a:pPr>
            <a:r>
              <a:rPr lang="ja-JP" altLang="en-US" dirty="0"/>
              <a:t>サーバ・</a:t>
            </a:r>
            <a:r>
              <a:rPr lang="en-US" altLang="ja-JP" dirty="0"/>
              <a:t>SQL</a:t>
            </a:r>
            <a:r>
              <a:rPr lang="ja-JP" altLang="en-US" dirty="0"/>
              <a:t>ノード</a:t>
            </a:r>
            <a:r>
              <a:rPr lang="en-US" altLang="ja-JP" dirty="0"/>
              <a:t> </a:t>
            </a:r>
            <a:r>
              <a:rPr lang="ja-JP" altLang="en-US" dirty="0"/>
              <a:t> </a:t>
            </a:r>
            <a:r>
              <a:rPr lang="en-US" altLang="ja-JP" dirty="0"/>
              <a:t>x 1</a:t>
            </a:r>
          </a:p>
          <a:p>
            <a:pPr marL="629625" lvl="2" indent="-342900">
              <a:buFont typeface="+mj-lt"/>
              <a:buAutoNum type="arabicPeriod"/>
            </a:pPr>
            <a:r>
              <a:rPr lang="ja-JP" altLang="en-US" dirty="0"/>
              <a:t>データノード </a:t>
            </a:r>
            <a:r>
              <a:rPr lang="en-US" altLang="ja-JP" dirty="0"/>
              <a:t>x 1</a:t>
            </a:r>
          </a:p>
          <a:p>
            <a:pPr marL="286725" lvl="2" indent="0">
              <a:buNone/>
            </a:pPr>
            <a:endParaRPr lang="en-US" altLang="ja-JP" dirty="0"/>
          </a:p>
          <a:p>
            <a:pPr marL="286725" lvl="2" indent="0">
              <a:buNone/>
            </a:pPr>
            <a:r>
              <a:rPr lang="ja-JP" altLang="en-US" sz="1200" dirty="0"/>
              <a:t>通知：可用性とデータ保護の要件の最小要件を満たすには、複数のデータノード（少なくとも</a:t>
            </a:r>
            <a:r>
              <a:rPr lang="en-US" altLang="ja-JP" sz="1200" dirty="0"/>
              <a:t>2</a:t>
            </a:r>
            <a:r>
              <a:rPr lang="ja-JP" altLang="en-US" sz="1200" dirty="0"/>
              <a:t>つ）が必要です。</a:t>
            </a:r>
            <a:endParaRPr lang="en-US" altLang="ja-JP" sz="1200" dirty="0"/>
          </a:p>
        </p:txBody>
      </p:sp>
    </p:spTree>
    <p:extLst>
      <p:ext uri="{BB962C8B-B14F-4D97-AF65-F5344CB8AC3E}">
        <p14:creationId xmlns:p14="http://schemas.microsoft.com/office/powerpoint/2010/main" val="1283650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a:t>2. MySQL</a:t>
            </a:r>
            <a:r>
              <a:rPr lang="ja-JP" altLang="en-US" sz="2000" dirty="0"/>
              <a:t>クラスタ</a:t>
            </a:r>
            <a:r>
              <a:rPr lang="en-US" sz="2000" dirty="0"/>
              <a:t>:</a:t>
            </a:r>
            <a:r>
              <a:rPr lang="ja-JP" altLang="en-US" sz="2000" dirty="0"/>
              <a:t>構成手順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400" dirty="0"/>
              <a:t>サーバーセットアップ</a:t>
            </a:r>
            <a:endParaRPr lang="en-US" altLang="ja-JP" sz="1400" dirty="0"/>
          </a:p>
        </p:txBody>
      </p:sp>
      <p:pic>
        <p:nvPicPr>
          <p:cNvPr id="5" name="Picture 4"/>
          <p:cNvPicPr>
            <a:picLocks noChangeAspect="1"/>
          </p:cNvPicPr>
          <p:nvPr/>
        </p:nvPicPr>
        <p:blipFill>
          <a:blip r:embed="rId2"/>
          <a:stretch>
            <a:fillRect/>
          </a:stretch>
        </p:blipFill>
        <p:spPr>
          <a:xfrm>
            <a:off x="2151678" y="1520786"/>
            <a:ext cx="4840644" cy="3816427"/>
          </a:xfrm>
          <a:prstGeom prst="rect">
            <a:avLst/>
          </a:prstGeom>
        </p:spPr>
      </p:pic>
    </p:spTree>
    <p:extLst>
      <p:ext uri="{BB962C8B-B14F-4D97-AF65-F5344CB8AC3E}">
        <p14:creationId xmlns:p14="http://schemas.microsoft.com/office/powerpoint/2010/main" val="1283650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a:t>2. MySQL</a:t>
            </a:r>
            <a:r>
              <a:rPr lang="ja-JP" altLang="en-US" sz="2000" dirty="0"/>
              <a:t>クラスタ</a:t>
            </a:r>
            <a:r>
              <a:rPr lang="en-US" sz="2000" dirty="0"/>
              <a:t>:</a:t>
            </a:r>
            <a:r>
              <a:rPr lang="ja-JP" altLang="en-US" sz="2000" dirty="0"/>
              <a:t>構成手順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smtClean="0"/>
              <a:t>2.2.2 </a:t>
            </a:r>
            <a:r>
              <a:rPr lang="ja-JP" altLang="en-US" sz="1400" dirty="0"/>
              <a:t>冗長構</a:t>
            </a:r>
            <a:r>
              <a:rPr lang="ja-JP" altLang="en-US" sz="1400" dirty="0" smtClean="0"/>
              <a:t>成</a:t>
            </a:r>
            <a:endParaRPr lang="en-US" altLang="ja-JP" sz="1400" dirty="0" smtClean="0"/>
          </a:p>
          <a:p>
            <a:pPr marL="0" indent="0">
              <a:buNone/>
            </a:pPr>
            <a:endParaRPr lang="en-US" altLang="ja-JP" sz="1400" dirty="0" smtClean="0"/>
          </a:p>
          <a:p>
            <a:pPr lvl="1"/>
            <a:r>
              <a:rPr lang="en-US" altLang="ja-JP" sz="1400" dirty="0" smtClean="0"/>
              <a:t>MySQL</a:t>
            </a:r>
            <a:r>
              <a:rPr lang="ja-JP" altLang="en-US" sz="1400" dirty="0" smtClean="0"/>
              <a:t> </a:t>
            </a:r>
            <a:r>
              <a:rPr lang="ja-JP" altLang="en-US" sz="1400" dirty="0"/>
              <a:t>クラスタでは、最小限の可用性要件とデータ保護要件を満たすために、複数のデータノード（少なくとも</a:t>
            </a:r>
            <a:r>
              <a:rPr lang="en-US" altLang="ja-JP" sz="1400" dirty="0"/>
              <a:t>2</a:t>
            </a:r>
            <a:r>
              <a:rPr lang="ja-JP" altLang="en-US" sz="1400" dirty="0"/>
              <a:t>つ）が必要です。</a:t>
            </a:r>
            <a:endParaRPr lang="en-US" altLang="ja-JP" sz="1400" dirty="0"/>
          </a:p>
          <a:p>
            <a:pPr marL="180000" lvl="1" indent="0">
              <a:buNone/>
            </a:pPr>
            <a:endParaRPr lang="en-US" altLang="ja-JP" sz="1400" dirty="0"/>
          </a:p>
          <a:p>
            <a:pPr lvl="1"/>
            <a:r>
              <a:rPr lang="ja-JP" altLang="en-US" sz="1400" dirty="0"/>
              <a:t>冗長構成は、次のノードで構成されます：</a:t>
            </a:r>
            <a:endParaRPr lang="en-US" altLang="ja-JP" sz="1400" dirty="0"/>
          </a:p>
          <a:p>
            <a:pPr marL="629625" lvl="2" indent="-342900">
              <a:buFont typeface="+mj-lt"/>
              <a:buAutoNum type="arabicPeriod"/>
            </a:pPr>
            <a:r>
              <a:rPr lang="ja-JP" altLang="en-US" dirty="0"/>
              <a:t>管理ノード</a:t>
            </a:r>
            <a:r>
              <a:rPr lang="en-US" altLang="ja-JP" dirty="0"/>
              <a:t> x 1*</a:t>
            </a:r>
          </a:p>
          <a:p>
            <a:pPr marL="629625" lvl="2" indent="-342900">
              <a:buFont typeface="+mj-lt"/>
              <a:buAutoNum type="arabicPeriod"/>
            </a:pPr>
            <a:r>
              <a:rPr lang="ja-JP" altLang="en-US" dirty="0"/>
              <a:t>サーバ・</a:t>
            </a:r>
            <a:r>
              <a:rPr lang="en-US" altLang="ja-JP" dirty="0"/>
              <a:t>SQL</a:t>
            </a:r>
            <a:r>
              <a:rPr lang="ja-JP" altLang="en-US" dirty="0"/>
              <a:t>ノード</a:t>
            </a:r>
            <a:r>
              <a:rPr lang="en-US" altLang="ja-JP" dirty="0"/>
              <a:t> </a:t>
            </a:r>
            <a:r>
              <a:rPr lang="ja-JP" altLang="en-US" dirty="0"/>
              <a:t> </a:t>
            </a:r>
            <a:r>
              <a:rPr lang="en-US" altLang="ja-JP" dirty="0"/>
              <a:t>x 2*</a:t>
            </a:r>
          </a:p>
          <a:p>
            <a:pPr marL="629625" lvl="2" indent="-342900">
              <a:buFont typeface="+mj-lt"/>
              <a:buAutoNum type="arabicPeriod"/>
            </a:pPr>
            <a:r>
              <a:rPr lang="ja-JP" altLang="en-US" dirty="0"/>
              <a:t>データノード </a:t>
            </a:r>
            <a:r>
              <a:rPr lang="en-US" altLang="ja-JP" dirty="0"/>
              <a:t>x 2</a:t>
            </a:r>
          </a:p>
          <a:p>
            <a:pPr marL="286725" lvl="2" indent="0">
              <a:buNone/>
            </a:pPr>
            <a:endParaRPr lang="en-US" altLang="ja-JP" dirty="0"/>
          </a:p>
          <a:p>
            <a:pPr marL="286725" lvl="2" indent="0">
              <a:buNone/>
            </a:pPr>
            <a:r>
              <a:rPr lang="en-US" altLang="ja-JP" sz="1200" dirty="0"/>
              <a:t>*</a:t>
            </a:r>
            <a:r>
              <a:rPr lang="ja-JP" altLang="en-US" sz="1200" dirty="0"/>
              <a:t> 高可用性データの最小要件を満たすために</a:t>
            </a:r>
            <a:r>
              <a:rPr lang="en-US" altLang="ja-JP" sz="1200" dirty="0"/>
              <a:t>1</a:t>
            </a:r>
            <a:r>
              <a:rPr lang="ja-JP" altLang="en-US" sz="1200" dirty="0"/>
              <a:t>つのサーバーのみを持つことができます。</a:t>
            </a:r>
            <a:endParaRPr lang="en-US" altLang="ja-JP" sz="1200" dirty="0"/>
          </a:p>
        </p:txBody>
      </p:sp>
    </p:spTree>
    <p:extLst>
      <p:ext uri="{BB962C8B-B14F-4D97-AF65-F5344CB8AC3E}">
        <p14:creationId xmlns:p14="http://schemas.microsoft.com/office/powerpoint/2010/main" val="2728765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a:t>2. MySQL</a:t>
            </a:r>
            <a:r>
              <a:rPr lang="ja-JP" altLang="en-US" sz="2000" dirty="0"/>
              <a:t>クラスタ</a:t>
            </a:r>
            <a:r>
              <a:rPr lang="en-US" sz="2000" dirty="0"/>
              <a:t>:</a:t>
            </a:r>
            <a:r>
              <a:rPr lang="ja-JP" altLang="en-US" sz="2000" dirty="0"/>
              <a:t>構成手順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400" dirty="0"/>
              <a:t>サーバーセットアップ</a:t>
            </a:r>
            <a:endParaRPr lang="en-US" altLang="ja-JP" sz="1400" dirty="0"/>
          </a:p>
        </p:txBody>
      </p:sp>
      <p:pic>
        <p:nvPicPr>
          <p:cNvPr id="6" name="Picture 5"/>
          <p:cNvPicPr>
            <a:picLocks noChangeAspect="1"/>
          </p:cNvPicPr>
          <p:nvPr/>
        </p:nvPicPr>
        <p:blipFill>
          <a:blip r:embed="rId2"/>
          <a:stretch>
            <a:fillRect/>
          </a:stretch>
        </p:blipFill>
        <p:spPr>
          <a:xfrm>
            <a:off x="2134890" y="1300233"/>
            <a:ext cx="4874220" cy="4804064"/>
          </a:xfrm>
          <a:prstGeom prst="rect">
            <a:avLst/>
          </a:prstGeom>
        </p:spPr>
      </p:pic>
    </p:spTree>
    <p:extLst>
      <p:ext uri="{BB962C8B-B14F-4D97-AF65-F5344CB8AC3E}">
        <p14:creationId xmlns:p14="http://schemas.microsoft.com/office/powerpoint/2010/main" val="4062074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a:t>2. MySQL</a:t>
            </a:r>
            <a:r>
              <a:rPr lang="ja-JP" altLang="en-US" sz="2000" dirty="0"/>
              <a:t>クラスタ</a:t>
            </a:r>
            <a:r>
              <a:rPr lang="en-US" sz="2000" dirty="0"/>
              <a:t>:</a:t>
            </a:r>
            <a:r>
              <a:rPr lang="ja-JP" altLang="en-US" sz="2000" dirty="0"/>
              <a:t>構成手順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smtClean="0"/>
              <a:t>2.2.3 </a:t>
            </a:r>
            <a:r>
              <a:rPr lang="ja-JP" altLang="en-US" sz="1400" dirty="0" smtClean="0"/>
              <a:t>マ</a:t>
            </a:r>
            <a:r>
              <a:rPr lang="ja-JP" altLang="en-US" sz="1400" dirty="0"/>
              <a:t>ルチマスター構</a:t>
            </a:r>
            <a:r>
              <a:rPr lang="ja-JP" altLang="en-US" sz="1400" dirty="0" smtClean="0"/>
              <a:t>成</a:t>
            </a:r>
            <a:endParaRPr lang="en-US" altLang="ja-JP" sz="1400" dirty="0" smtClean="0"/>
          </a:p>
          <a:p>
            <a:pPr marL="0" indent="0">
              <a:buNone/>
            </a:pPr>
            <a:endParaRPr lang="en-US" altLang="ja-JP" sz="1400" dirty="0" smtClean="0"/>
          </a:p>
          <a:p>
            <a:pPr lvl="1"/>
            <a:r>
              <a:rPr lang="en-US" altLang="ja-JP" sz="1400" dirty="0" smtClean="0"/>
              <a:t>MySQL </a:t>
            </a:r>
            <a:r>
              <a:rPr lang="ja-JP" altLang="en-US" sz="1400" dirty="0"/>
              <a:t>クラスタでは、</a:t>
            </a:r>
            <a:r>
              <a:rPr lang="en-US" altLang="ja-JP" sz="1400" dirty="0"/>
              <a:t>1</a:t>
            </a:r>
            <a:r>
              <a:rPr lang="ja-JP" altLang="en-US" sz="1400" dirty="0"/>
              <a:t>つ以上の</a:t>
            </a:r>
            <a:r>
              <a:rPr lang="en-US" altLang="ja-JP" sz="1400" dirty="0"/>
              <a:t>SQL</a:t>
            </a:r>
            <a:r>
              <a:rPr lang="ja-JP" altLang="en-US" sz="1400" dirty="0"/>
              <a:t>サーバにアップデートを実行し、データベースに新しいレコードを挿入することができます</a:t>
            </a:r>
            <a:r>
              <a:rPr lang="ja-JP" altLang="en-US" sz="1400" dirty="0" smtClean="0"/>
              <a:t>。</a:t>
            </a:r>
            <a:r>
              <a:rPr lang="ja-JP" altLang="en-US" sz="1400" dirty="0"/>
              <a:t>マルチマスター構成では、クラスタ内の任意の</a:t>
            </a:r>
            <a:r>
              <a:rPr lang="en-US" altLang="ja-JP" sz="1400" dirty="0"/>
              <a:t>SQL</a:t>
            </a:r>
            <a:r>
              <a:rPr lang="ja-JP" altLang="en-US" sz="1400" dirty="0"/>
              <a:t>ノードまたは別のクラスタから書き込むことができます。</a:t>
            </a:r>
          </a:p>
          <a:p>
            <a:pPr marL="180000" lvl="1" indent="0">
              <a:buNone/>
            </a:pPr>
            <a:endParaRPr kumimoji="1" lang="en-US" altLang="ja-JP" sz="1400" dirty="0"/>
          </a:p>
          <a:p>
            <a:pPr lvl="1"/>
            <a:r>
              <a:rPr lang="ja-JP" altLang="en-US" sz="1400" dirty="0"/>
              <a:t>冗長構成は、次のノードで構成されます：</a:t>
            </a:r>
            <a:endParaRPr lang="en-US" altLang="ja-JP" sz="1400" dirty="0"/>
          </a:p>
          <a:p>
            <a:pPr marL="629625" lvl="2" indent="-342900">
              <a:buFont typeface="+mj-lt"/>
              <a:buAutoNum type="arabicPeriod"/>
            </a:pPr>
            <a:r>
              <a:rPr lang="ja-JP" altLang="en-US" dirty="0"/>
              <a:t>管理ノード</a:t>
            </a:r>
            <a:r>
              <a:rPr lang="en-US" altLang="ja-JP" dirty="0"/>
              <a:t> x 1*</a:t>
            </a:r>
          </a:p>
          <a:p>
            <a:pPr marL="629625" lvl="2" indent="-342900">
              <a:buFont typeface="+mj-lt"/>
              <a:buAutoNum type="arabicPeriod"/>
            </a:pPr>
            <a:r>
              <a:rPr lang="ja-JP" altLang="en-US" dirty="0"/>
              <a:t>サーバ・</a:t>
            </a:r>
            <a:r>
              <a:rPr lang="en-US" altLang="ja-JP" dirty="0"/>
              <a:t>SQL</a:t>
            </a:r>
            <a:r>
              <a:rPr lang="ja-JP" altLang="en-US" dirty="0"/>
              <a:t>ノード</a:t>
            </a:r>
            <a:r>
              <a:rPr lang="en-US" altLang="ja-JP" dirty="0"/>
              <a:t> </a:t>
            </a:r>
            <a:r>
              <a:rPr lang="ja-JP" altLang="en-US" dirty="0"/>
              <a:t> </a:t>
            </a:r>
            <a:r>
              <a:rPr lang="en-US" altLang="ja-JP" dirty="0"/>
              <a:t>x 2*</a:t>
            </a:r>
          </a:p>
          <a:p>
            <a:pPr marL="629625" lvl="2" indent="-342900">
              <a:buFont typeface="+mj-lt"/>
              <a:buAutoNum type="arabicPeriod"/>
            </a:pPr>
            <a:r>
              <a:rPr lang="ja-JP" altLang="en-US" dirty="0"/>
              <a:t>データノード </a:t>
            </a:r>
            <a:r>
              <a:rPr lang="en-US" altLang="ja-JP" dirty="0"/>
              <a:t>x 2</a:t>
            </a:r>
          </a:p>
          <a:p>
            <a:pPr marL="286725" lvl="2" indent="0">
              <a:buNone/>
            </a:pPr>
            <a:endParaRPr lang="en-US" altLang="ja-JP" dirty="0"/>
          </a:p>
          <a:p>
            <a:pPr marL="286725" lvl="2" indent="0">
              <a:buNone/>
            </a:pPr>
            <a:r>
              <a:rPr lang="en-US" altLang="ja-JP" dirty="0"/>
              <a:t>*</a:t>
            </a:r>
            <a:r>
              <a:rPr lang="ja-JP" altLang="en-US" dirty="0"/>
              <a:t> 高可用性データの最小要件を満たすために</a:t>
            </a:r>
            <a:r>
              <a:rPr lang="en-US" altLang="ja-JP" dirty="0"/>
              <a:t>1</a:t>
            </a:r>
            <a:r>
              <a:rPr lang="ja-JP" altLang="en-US" dirty="0"/>
              <a:t>つのサーバーのみを持つことができます。</a:t>
            </a:r>
            <a:endParaRPr lang="en-US" altLang="ja-JP" dirty="0"/>
          </a:p>
        </p:txBody>
      </p:sp>
    </p:spTree>
    <p:extLst>
      <p:ext uri="{BB962C8B-B14F-4D97-AF65-F5344CB8AC3E}">
        <p14:creationId xmlns:p14="http://schemas.microsoft.com/office/powerpoint/2010/main" val="2510677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a:t>2. MySQL</a:t>
            </a:r>
            <a:r>
              <a:rPr lang="ja-JP" altLang="en-US" sz="2000" dirty="0"/>
              <a:t>クラスタ</a:t>
            </a:r>
            <a:r>
              <a:rPr lang="en-US" sz="2000" dirty="0"/>
              <a:t>:</a:t>
            </a:r>
            <a:r>
              <a:rPr lang="ja-JP" altLang="en-US" sz="2000" dirty="0"/>
              <a:t>構成手順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400" dirty="0"/>
              <a:t>サーバーセットアッ</a:t>
            </a:r>
            <a:r>
              <a:rPr lang="ja-JP" altLang="en-US" sz="1400" dirty="0" smtClean="0"/>
              <a:t>プ（</a:t>
            </a:r>
            <a:r>
              <a:rPr lang="en-US" altLang="ja-JP" sz="1400" dirty="0" smtClean="0"/>
              <a:t>1</a:t>
            </a:r>
            <a:r>
              <a:rPr lang="ja-JP" altLang="en-US" sz="1400" dirty="0" smtClean="0"/>
              <a:t>クラスター</a:t>
            </a:r>
            <a:r>
              <a:rPr lang="ja-JP" altLang="en-US" sz="1400" dirty="0"/>
              <a:t>マルチマスタ</a:t>
            </a:r>
            <a:r>
              <a:rPr lang="ja-JP" altLang="en-US" sz="1400" dirty="0" smtClean="0"/>
              <a:t>ーセットアップ</a:t>
            </a:r>
            <a:r>
              <a:rPr lang="ja-JP" altLang="en-US" sz="1400" dirty="0"/>
              <a:t>）</a:t>
            </a:r>
            <a:endParaRPr lang="en-US" altLang="ja-JP" sz="1400" dirty="0" smtClean="0"/>
          </a:p>
          <a:p>
            <a:pPr lvl="1"/>
            <a:r>
              <a:rPr lang="ja-JP" altLang="en-US" sz="1400" dirty="0"/>
              <a:t>クラスタ</a:t>
            </a:r>
            <a:r>
              <a:rPr lang="en-US" altLang="ja-JP" sz="1400" dirty="0"/>
              <a:t>1</a:t>
            </a:r>
            <a:r>
              <a:rPr lang="ja-JP" altLang="en-US" sz="1400" dirty="0"/>
              <a:t>には、</a:t>
            </a:r>
            <a:r>
              <a:rPr lang="en-US" altLang="ja-JP" sz="1400" dirty="0"/>
              <a:t>2</a:t>
            </a:r>
            <a:r>
              <a:rPr lang="ja-JP" altLang="en-US" sz="1400" dirty="0"/>
              <a:t>つのマスター</a:t>
            </a:r>
            <a:r>
              <a:rPr lang="en-US" altLang="ja-JP" sz="1400" dirty="0"/>
              <a:t>SQL</a:t>
            </a:r>
            <a:r>
              <a:rPr lang="ja-JP" altLang="en-US" sz="1400" dirty="0"/>
              <a:t>ノードがあります。 </a:t>
            </a:r>
            <a:r>
              <a:rPr lang="en-US" altLang="ja-JP" sz="1400" dirty="0"/>
              <a:t>SQL</a:t>
            </a:r>
            <a:r>
              <a:rPr lang="ja-JP" altLang="en-US" sz="1400" dirty="0"/>
              <a:t>ノード</a:t>
            </a:r>
            <a:r>
              <a:rPr lang="en-US" altLang="ja-JP" sz="1400" dirty="0"/>
              <a:t>A</a:t>
            </a:r>
            <a:r>
              <a:rPr lang="ja-JP" altLang="en-US" sz="1400" dirty="0"/>
              <a:t>は、データベースおよび</a:t>
            </a:r>
            <a:r>
              <a:rPr lang="en-US" altLang="ja-JP" sz="1400" dirty="0"/>
              <a:t>SQL</a:t>
            </a:r>
            <a:r>
              <a:rPr lang="ja-JP" altLang="en-US" sz="1400" dirty="0"/>
              <a:t>ノード</a:t>
            </a:r>
            <a:r>
              <a:rPr lang="en-US" altLang="ja-JP" sz="1400" dirty="0"/>
              <a:t>B</a:t>
            </a:r>
            <a:r>
              <a:rPr lang="ja-JP" altLang="en-US" sz="1400" dirty="0"/>
              <a:t>に対する</a:t>
            </a:r>
            <a:r>
              <a:rPr lang="en-US" altLang="ja-JP" sz="1400" dirty="0"/>
              <a:t>SQL</a:t>
            </a:r>
            <a:r>
              <a:rPr lang="ja-JP" altLang="en-US" sz="1400" dirty="0"/>
              <a:t>操作（挿入、更新、削除）を実行できます。</a:t>
            </a:r>
            <a:endParaRPr lang="en-US" altLang="ja-JP" sz="1400" dirty="0"/>
          </a:p>
          <a:p>
            <a:pPr lvl="1"/>
            <a:endParaRPr lang="en-US" altLang="ja-JP" sz="1400" dirty="0"/>
          </a:p>
        </p:txBody>
      </p:sp>
      <p:pic>
        <p:nvPicPr>
          <p:cNvPr id="2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46" r="1146"/>
          <a:stretch/>
        </p:blipFill>
        <p:spPr bwMode="auto">
          <a:xfrm>
            <a:off x="2814639" y="1721861"/>
            <a:ext cx="3217012" cy="4584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8915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a:t>2. MySQL</a:t>
            </a:r>
            <a:r>
              <a:rPr lang="ja-JP" altLang="en-US" sz="2000" dirty="0"/>
              <a:t>クラスタ</a:t>
            </a:r>
            <a:r>
              <a:rPr lang="en-US" sz="2000" dirty="0"/>
              <a:t>:</a:t>
            </a:r>
            <a:r>
              <a:rPr lang="ja-JP" altLang="en-US" sz="2000" dirty="0"/>
              <a:t>構成手順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400" dirty="0"/>
              <a:t>サーバーセットアップ</a:t>
            </a:r>
            <a:r>
              <a:rPr lang="ja-JP" altLang="en-US" sz="1400" dirty="0" smtClean="0"/>
              <a:t>（２ク</a:t>
            </a:r>
            <a:r>
              <a:rPr lang="ja-JP" altLang="en-US" sz="1400" dirty="0"/>
              <a:t>ラスターマルチマスターセットアップ）</a:t>
            </a:r>
            <a:endParaRPr lang="en-US" altLang="ja-JP" sz="1400" dirty="0"/>
          </a:p>
          <a:p>
            <a:pPr lvl="1"/>
            <a:r>
              <a:rPr lang="en-US" altLang="ja-JP" sz="1400" dirty="0"/>
              <a:t>2</a:t>
            </a:r>
            <a:r>
              <a:rPr lang="ja-JP" altLang="en-US" sz="1400" dirty="0"/>
              <a:t>つのクラスタ設定では、すべての</a:t>
            </a:r>
            <a:r>
              <a:rPr lang="en-US" altLang="ja-JP" sz="1400" dirty="0"/>
              <a:t>SQL</a:t>
            </a:r>
            <a:r>
              <a:rPr lang="ja-JP" altLang="en-US" sz="1400" dirty="0"/>
              <a:t>ノードがデータベースを変更できます。 この設定では、</a:t>
            </a:r>
            <a:r>
              <a:rPr lang="en-US" altLang="ja-JP" sz="1400" dirty="0"/>
              <a:t>SQL</a:t>
            </a:r>
            <a:r>
              <a:rPr lang="ja-JP" altLang="en-US" sz="1400" dirty="0"/>
              <a:t>ノード</a:t>
            </a:r>
            <a:r>
              <a:rPr lang="en-US" altLang="ja-JP" sz="1400" dirty="0"/>
              <a:t>A</a:t>
            </a:r>
            <a:r>
              <a:rPr lang="ja-JP" altLang="en-US" sz="1400" dirty="0"/>
              <a:t>を介して行われたデータベースの変更はすべてクラスタ</a:t>
            </a:r>
            <a:r>
              <a:rPr lang="en-US" altLang="ja-JP" sz="1400" dirty="0"/>
              <a:t>2</a:t>
            </a:r>
            <a:r>
              <a:rPr lang="ja-JP" altLang="en-US" sz="1400" dirty="0"/>
              <a:t>に反映され、</a:t>
            </a:r>
            <a:r>
              <a:rPr lang="en-US" altLang="ja-JP" sz="1400" dirty="0"/>
              <a:t>SQL</a:t>
            </a:r>
            <a:r>
              <a:rPr lang="ja-JP" altLang="en-US" sz="1400" dirty="0"/>
              <a:t>ノード</a:t>
            </a:r>
            <a:r>
              <a:rPr lang="en-US" altLang="ja-JP" sz="1400" dirty="0"/>
              <a:t>C</a:t>
            </a:r>
            <a:r>
              <a:rPr lang="ja-JP" altLang="en-US" sz="1400" dirty="0"/>
              <a:t>および</a:t>
            </a:r>
            <a:r>
              <a:rPr lang="en-US" altLang="ja-JP" sz="1400" dirty="0"/>
              <a:t>D</a:t>
            </a:r>
            <a:r>
              <a:rPr lang="ja-JP" altLang="en-US" sz="1400" dirty="0"/>
              <a:t>を介して取得できます。</a:t>
            </a:r>
            <a:r>
              <a:rPr lang="en-US" altLang="ja-JP" sz="1400" dirty="0"/>
              <a:t>SQL</a:t>
            </a:r>
            <a:r>
              <a:rPr lang="ja-JP" altLang="en-US" sz="1400" dirty="0"/>
              <a:t>ノード</a:t>
            </a:r>
            <a:r>
              <a:rPr lang="en-US" altLang="ja-JP" sz="1400" dirty="0"/>
              <a:t>B</a:t>
            </a:r>
            <a:r>
              <a:rPr lang="ja-JP" altLang="en-US" sz="1400" dirty="0"/>
              <a:t>を介して変更を取得することもできます。 クラスタ</a:t>
            </a:r>
            <a:r>
              <a:rPr lang="en-US" altLang="ja-JP" sz="1400" dirty="0"/>
              <a:t>1</a:t>
            </a:r>
            <a:r>
              <a:rPr lang="ja-JP" altLang="en-US" sz="1400" dirty="0"/>
              <a:t>でもアクセスできます。</a:t>
            </a:r>
            <a:endParaRPr lang="en-US" altLang="ja-JP" sz="1400" dirty="0"/>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984" y="2022027"/>
            <a:ext cx="4889402" cy="421300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0666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0" indent="0">
              <a:buNone/>
            </a:pPr>
            <a:r>
              <a:rPr lang="ja-JP" altLang="en-US" sz="1400" dirty="0"/>
              <a:t>２クラスターマルチマスタ</a:t>
            </a:r>
            <a:r>
              <a:rPr lang="ja-JP" altLang="en-US" sz="1400" dirty="0" smtClean="0"/>
              <a:t>ー</a:t>
            </a:r>
            <a:r>
              <a:rPr lang="ja-JP" altLang="en-US" sz="1400" dirty="0"/>
              <a:t>構成</a:t>
            </a:r>
            <a:endParaRPr kumimoji="1" lang="en-US" altLang="ja-JP" sz="1400" dirty="0" smtClean="0"/>
          </a:p>
          <a:p>
            <a:r>
              <a:rPr lang="ja-JP" altLang="en-US" sz="1400" dirty="0"/>
              <a:t>マスタークラスター</a:t>
            </a:r>
            <a:r>
              <a:rPr lang="en-US" altLang="ja-JP" sz="1400" dirty="0"/>
              <a:t>1</a:t>
            </a:r>
            <a:endParaRPr kumimoji="1" lang="en-US" altLang="ja-JP" sz="1400" dirty="0" smtClean="0"/>
          </a:p>
          <a:p>
            <a:pPr marL="408600" lvl="1" indent="-228600">
              <a:buFont typeface="+mj-lt"/>
              <a:buAutoNum type="arabicPeriod"/>
            </a:pPr>
            <a:r>
              <a:rPr lang="en-US" altLang="ja-JP" sz="1400" dirty="0"/>
              <a:t>SQL</a:t>
            </a:r>
            <a:r>
              <a:rPr lang="ja-JP" altLang="en-US" sz="1400" dirty="0"/>
              <a:t>ノードの</a:t>
            </a:r>
            <a:r>
              <a:rPr lang="en-US" altLang="ja-JP" sz="1400" dirty="0" err="1"/>
              <a:t>my.cnf</a:t>
            </a:r>
            <a:r>
              <a:rPr lang="ja-JP" altLang="en-US" sz="1400" dirty="0"/>
              <a:t>構成ファイルに</a:t>
            </a:r>
            <a:r>
              <a:rPr lang="en-US" altLang="ja-JP" sz="1400" dirty="0" err="1"/>
              <a:t>log_bin</a:t>
            </a:r>
            <a:r>
              <a:rPr lang="ja-JP" altLang="en-US" sz="1400" dirty="0"/>
              <a:t>パラメーターを追加します。</a:t>
            </a:r>
            <a:endParaRPr lang="en-US" altLang="ja-JP" sz="1400" dirty="0" smtClean="0"/>
          </a:p>
          <a:p>
            <a:pPr marL="286725" lvl="2" indent="0">
              <a:buNone/>
            </a:pPr>
            <a:r>
              <a:rPr lang="en-US" altLang="ja-JP" dirty="0" err="1"/>
              <a:t>log_bin</a:t>
            </a:r>
            <a:r>
              <a:rPr lang="en-US" altLang="ja-JP" dirty="0"/>
              <a:t>=&lt;</a:t>
            </a:r>
            <a:r>
              <a:rPr lang="en-US" altLang="ja-JP" dirty="0" err="1"/>
              <a:t>binlog</a:t>
            </a:r>
            <a:r>
              <a:rPr lang="ja-JP" altLang="en-US" dirty="0"/>
              <a:t>ファイルのパス</a:t>
            </a:r>
            <a:r>
              <a:rPr lang="en-US" altLang="ja-JP" dirty="0"/>
              <a:t>&gt;</a:t>
            </a:r>
          </a:p>
          <a:p>
            <a:pPr marL="286725" lvl="2" indent="0">
              <a:buNone/>
            </a:pPr>
            <a:r>
              <a:rPr lang="en-US" altLang="ja-JP" dirty="0"/>
              <a:t>server-id=&lt;</a:t>
            </a:r>
            <a:r>
              <a:rPr lang="ja-JP" altLang="en-US" dirty="0"/>
              <a:t>サーバー</a:t>
            </a:r>
            <a:r>
              <a:rPr lang="en-US" altLang="ja-JP" dirty="0"/>
              <a:t>ID</a:t>
            </a:r>
            <a:r>
              <a:rPr lang="en-US" altLang="ja-JP" dirty="0" smtClean="0"/>
              <a:t>&gt;</a:t>
            </a:r>
          </a:p>
          <a:p>
            <a:pPr marL="286725" lvl="2" indent="0">
              <a:buNone/>
            </a:pPr>
            <a:endParaRPr lang="en-US" altLang="ja-JP" dirty="0"/>
          </a:p>
          <a:p>
            <a:pPr marL="408600" lvl="1" indent="-228600">
              <a:buFont typeface="+mj-lt"/>
              <a:buAutoNum type="arabicPeriod"/>
            </a:pPr>
            <a:r>
              <a:rPr kumimoji="1" lang="en-US" altLang="ja-JP" sz="1400" dirty="0" err="1" smtClean="0"/>
              <a:t>mysqld</a:t>
            </a:r>
            <a:r>
              <a:rPr kumimoji="1" lang="en-US" altLang="ja-JP" sz="1400" dirty="0" smtClean="0"/>
              <a:t> </a:t>
            </a:r>
            <a:r>
              <a:rPr kumimoji="1" lang="ja-JP" altLang="en-US" sz="1400" dirty="0" smtClean="0"/>
              <a:t>プロセスを再起動する</a:t>
            </a:r>
            <a:endParaRPr lang="en-US" altLang="ja-JP" sz="1400" dirty="0" smtClean="0"/>
          </a:p>
          <a:p>
            <a:pPr marL="173038" lvl="2" indent="0">
              <a:buNone/>
            </a:pPr>
            <a:r>
              <a:rPr lang="en-US" altLang="ja-JP" dirty="0" err="1"/>
              <a:t>mysql</a:t>
            </a:r>
            <a:r>
              <a:rPr lang="ja-JP" altLang="en-US" dirty="0"/>
              <a:t>クライアント</a:t>
            </a:r>
            <a:r>
              <a:rPr lang="ja-JP" altLang="en-US" dirty="0" smtClean="0"/>
              <a:t>で</a:t>
            </a:r>
            <a:endParaRPr lang="en-US" altLang="ja-JP" dirty="0" smtClean="0"/>
          </a:p>
          <a:p>
            <a:pPr marL="173038" lvl="2" indent="0">
              <a:buNone/>
            </a:pPr>
            <a:endParaRPr kumimoji="1" lang="en-US" altLang="ja-JP" dirty="0" smtClean="0"/>
          </a:p>
          <a:p>
            <a:pPr marL="408600" lvl="1" indent="-228600">
              <a:buFont typeface="+mj-lt"/>
              <a:buAutoNum type="arabicPeriod"/>
            </a:pPr>
            <a:r>
              <a:rPr lang="ja-JP" altLang="en-US" sz="1400" dirty="0"/>
              <a:t>レプリケーションと権限付与のためのユーザーを作成する</a:t>
            </a:r>
            <a:endParaRPr lang="en-US" altLang="ja-JP" sz="1400" dirty="0" smtClean="0"/>
          </a:p>
          <a:p>
            <a:pPr marL="515325" lvl="2" indent="-228600">
              <a:buFont typeface="+mj-lt"/>
              <a:buAutoNum type="arabicPeriod"/>
            </a:pPr>
            <a:r>
              <a:rPr lang="en-US" altLang="ja-JP" dirty="0" smtClean="0"/>
              <a:t>CREATE USER ‘repl50’@’%’ IDENTIFIED BY ‘Repl123!’;</a:t>
            </a:r>
          </a:p>
          <a:p>
            <a:pPr marL="515325" lvl="2" indent="-228600">
              <a:buFont typeface="+mj-lt"/>
              <a:buAutoNum type="arabicPeriod"/>
            </a:pPr>
            <a:r>
              <a:rPr kumimoji="1" lang="en-US" altLang="ja-JP" dirty="0" smtClean="0"/>
              <a:t>GRANT REPLICATION SLAVE ON *.* TO ‘repl50’@’%’ IDENTIFIED BY ‘Repl123!;</a:t>
            </a:r>
          </a:p>
          <a:p>
            <a:pPr marL="515325" lvl="2" indent="-228600">
              <a:buFont typeface="+mj-lt"/>
              <a:buAutoNum type="arabicPeriod"/>
            </a:pPr>
            <a:r>
              <a:rPr lang="en-US" altLang="ja-JP" dirty="0" smtClean="0"/>
              <a:t>FLUSH PRIVILEGES;</a:t>
            </a:r>
          </a:p>
          <a:p>
            <a:pPr marL="515325" lvl="2" indent="-228600">
              <a:buFont typeface="+mj-lt"/>
              <a:buAutoNum type="arabicPeriod"/>
            </a:pPr>
            <a:endParaRPr lang="en-US" altLang="ja-JP" dirty="0" smtClean="0"/>
          </a:p>
          <a:p>
            <a:pPr marL="408600" lvl="1" indent="-228600">
              <a:buFont typeface="+mj-lt"/>
              <a:buAutoNum type="arabicPeriod"/>
            </a:pPr>
            <a:r>
              <a:rPr kumimoji="1" lang="ja-JP" altLang="en-US" sz="1400" dirty="0" smtClean="0"/>
              <a:t>マスター</a:t>
            </a:r>
            <a:r>
              <a:rPr lang="ja-JP" altLang="en-US" sz="1400" dirty="0" smtClean="0"/>
              <a:t>の</a:t>
            </a:r>
            <a:r>
              <a:rPr kumimoji="1" lang="ja-JP" altLang="en-US" sz="1400" dirty="0" smtClean="0"/>
              <a:t>状態を確認する</a:t>
            </a:r>
            <a:endParaRPr kumimoji="1" lang="en-US" altLang="ja-JP" sz="1400" dirty="0" smtClean="0"/>
          </a:p>
          <a:p>
            <a:pPr marL="515325" lvl="2" indent="-228600">
              <a:buFont typeface="+mj-lt"/>
              <a:buAutoNum type="arabicPeriod"/>
            </a:pPr>
            <a:r>
              <a:rPr lang="en-US" altLang="ja-JP" dirty="0" smtClean="0"/>
              <a:t>SHOW MASTER STATUS \G;</a:t>
            </a:r>
          </a:p>
          <a:p>
            <a:pPr marL="515325" lvl="2" indent="-228600">
              <a:buFont typeface="+mj-lt"/>
              <a:buAutoNum type="arabicPeriod"/>
            </a:pPr>
            <a:r>
              <a:rPr lang="ja-JP" altLang="en-US" dirty="0"/>
              <a:t>ファイルの値をコピーすると、クラスタ</a:t>
            </a:r>
            <a:r>
              <a:rPr lang="en-US" altLang="ja-JP" dirty="0"/>
              <a:t>2</a:t>
            </a:r>
            <a:r>
              <a:rPr lang="ja-JP" altLang="en-US" dirty="0"/>
              <a:t>のマスターの入力として使用されます</a:t>
            </a:r>
            <a:endParaRPr lang="en-US" altLang="ja-JP" dirty="0" smtClean="0"/>
          </a:p>
          <a:p>
            <a:pPr marL="515325" lvl="2" indent="-228600">
              <a:buFont typeface="+mj-lt"/>
              <a:buAutoNum type="arabicPeriod"/>
            </a:pPr>
            <a:endParaRPr lang="en-US" altLang="ja-JP" dirty="0"/>
          </a:p>
          <a:p>
            <a:pPr marL="515325" lvl="2" indent="-228600">
              <a:buFont typeface="+mj-lt"/>
              <a:buAutoNum type="arabicPeriod"/>
            </a:pPr>
            <a:endParaRPr lang="en-US" altLang="ja-JP" dirty="0"/>
          </a:p>
          <a:p>
            <a:pPr marL="515325" lvl="2" indent="-228600">
              <a:buFont typeface="+mj-lt"/>
              <a:buAutoNum type="arabicPeriod"/>
            </a:pPr>
            <a:endParaRPr lang="en-US" altLang="ja-JP" dirty="0"/>
          </a:p>
          <a:p>
            <a:pPr marL="515325" lvl="2" indent="-228600">
              <a:buFont typeface="+mj-lt"/>
              <a:buAutoNum type="arabicPeriod"/>
            </a:pPr>
            <a:endParaRPr lang="en-US" altLang="ja-JP" dirty="0"/>
          </a:p>
          <a:p>
            <a:pPr marL="515325" lvl="2" indent="-228600">
              <a:buFont typeface="+mj-lt"/>
              <a:buAutoNum type="arabicPeriod"/>
            </a:pPr>
            <a:endParaRPr lang="en-US" altLang="ja-JP"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a:t>2. MySQL</a:t>
            </a:r>
            <a:r>
              <a:rPr lang="ja-JP" altLang="en-US" sz="2000" dirty="0"/>
              <a:t>クラスタ</a:t>
            </a:r>
            <a:r>
              <a:rPr lang="en-US" sz="2000" dirty="0"/>
              <a:t>:</a:t>
            </a:r>
            <a:r>
              <a:rPr lang="ja-JP" altLang="en-US" sz="2000" dirty="0"/>
              <a:t>構成手順</a:t>
            </a:r>
          </a:p>
        </p:txBody>
      </p:sp>
    </p:spTree>
    <p:extLst>
      <p:ext uri="{BB962C8B-B14F-4D97-AF65-F5344CB8AC3E}">
        <p14:creationId xmlns:p14="http://schemas.microsoft.com/office/powerpoint/2010/main" val="3333721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変更履歴</a:t>
            </a:r>
            <a:endParaRPr kumimoji="1" lang="ja-JP" altLang="en-US" sz="2000" dirty="0"/>
          </a:p>
        </p:txBody>
      </p:sp>
      <p:graphicFrame>
        <p:nvGraphicFramePr>
          <p:cNvPr id="10" name="Table 9"/>
          <p:cNvGraphicFramePr>
            <a:graphicFrameLocks noGrp="1"/>
          </p:cNvGraphicFramePr>
          <p:nvPr>
            <p:extLst>
              <p:ext uri="{D42A27DB-BD31-4B8C-83A1-F6EECF244321}">
                <p14:modId xmlns:p14="http://schemas.microsoft.com/office/powerpoint/2010/main" val="681259789"/>
              </p:ext>
            </p:extLst>
          </p:nvPr>
        </p:nvGraphicFramePr>
        <p:xfrm>
          <a:off x="342898" y="1141400"/>
          <a:ext cx="8672351" cy="4511040"/>
        </p:xfrm>
        <a:graphic>
          <a:graphicData uri="http://schemas.openxmlformats.org/drawingml/2006/table">
            <a:tbl>
              <a:tblPr firstRow="1" bandRow="1">
                <a:tableStyleId>{93296810-A885-4BE3-A3E7-6D5BEEA58F35}</a:tableStyleId>
              </a:tblPr>
              <a:tblGrid>
                <a:gridCol w="929030"/>
                <a:gridCol w="1151255"/>
                <a:gridCol w="1284483"/>
                <a:gridCol w="1284483"/>
                <a:gridCol w="4023100"/>
              </a:tblGrid>
              <a:tr h="370840">
                <a:tc>
                  <a:txBody>
                    <a:bodyPr/>
                    <a:lstStyle/>
                    <a:p>
                      <a:r>
                        <a:rPr kumimoji="1" lang="ja-JP" altLang="en-US" sz="1200" b="0" kern="1200" dirty="0" smtClean="0">
                          <a:solidFill>
                            <a:schemeClr val="lt1"/>
                          </a:solidFill>
                          <a:latin typeface="+mn-lt"/>
                          <a:ea typeface="+mn-ea"/>
                          <a:cs typeface="Calibri" panose="020F0502020204030204" pitchFamily="34" charset="0"/>
                        </a:rPr>
                        <a:t>版数</a:t>
                      </a:r>
                      <a:endParaRPr kumimoji="1" lang="en-US" sz="1200" b="0" kern="1200" dirty="0">
                        <a:solidFill>
                          <a:schemeClr val="lt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lt1"/>
                          </a:solidFill>
                          <a:latin typeface="+mn-lt"/>
                          <a:ea typeface="+mn-ea"/>
                          <a:cs typeface="Calibri" panose="020F0502020204030204" pitchFamily="34" charset="0"/>
                        </a:rPr>
                        <a:t>日付</a:t>
                      </a:r>
                      <a:endParaRPr kumimoji="1" lang="en-US" sz="1200" b="0" kern="1200" dirty="0" smtClean="0">
                        <a:solidFill>
                          <a:schemeClr val="lt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lt1"/>
                          </a:solidFill>
                          <a:latin typeface="+mn-lt"/>
                          <a:ea typeface="+mn-ea"/>
                          <a:cs typeface="Calibri" panose="020F0502020204030204" pitchFamily="34" charset="0"/>
                        </a:rPr>
                        <a:t>作成者</a:t>
                      </a:r>
                      <a:endParaRPr kumimoji="1" lang="en-US" sz="1200" b="0" kern="1200" dirty="0" smtClean="0">
                        <a:solidFill>
                          <a:schemeClr val="lt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lt1"/>
                          </a:solidFill>
                          <a:latin typeface="+mn-lt"/>
                          <a:ea typeface="+mn-ea"/>
                          <a:cs typeface="Calibri" panose="020F0502020204030204" pitchFamily="34" charset="0"/>
                        </a:rPr>
                        <a:t>承認者</a:t>
                      </a:r>
                      <a:endParaRPr kumimoji="1" lang="en-US" sz="1200" b="0" kern="1200" dirty="0" smtClean="0">
                        <a:solidFill>
                          <a:schemeClr val="lt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lt1"/>
                          </a:solidFill>
                          <a:latin typeface="+mn-lt"/>
                          <a:ea typeface="+mn-ea"/>
                          <a:cs typeface="Calibri" panose="020F0502020204030204" pitchFamily="34" charset="0"/>
                        </a:rPr>
                        <a:t>内容</a:t>
                      </a:r>
                      <a:endParaRPr kumimoji="1" lang="en-US" sz="1200" b="0" kern="1200" dirty="0" smtClean="0">
                        <a:solidFill>
                          <a:schemeClr val="lt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2017/06/30</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日本語版 </a:t>
                      </a:r>
                      <a:r>
                        <a:rPr kumimoji="1" lang="en-US" sz="1200" b="0" kern="1200" dirty="0" smtClean="0">
                          <a:solidFill>
                            <a:schemeClr val="dk1"/>
                          </a:solidFill>
                          <a:latin typeface="+mn-lt"/>
                          <a:ea typeface="+mn-ea"/>
                          <a:cs typeface="Calibri" panose="020F0502020204030204" pitchFamily="34" charset="0"/>
                        </a:rPr>
                        <a:t>Draft version</a:t>
                      </a:r>
                      <a:endParaRPr kumimoji="1" lang="en-US" sz="1200" b="0" kern="1200" dirty="0">
                        <a:solidFill>
                          <a:schemeClr val="dk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01.00</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2017/06/30</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lang="en-US" altLang="ja-JP" sz="1200" b="0" dirty="0" smtClean="0">
                          <a:latin typeface="+mj-lt"/>
                          <a:cs typeface="Calibri" panose="020F0502020204030204" pitchFamily="34" charset="0"/>
                        </a:rPr>
                        <a:t>NCOS</a:t>
                      </a:r>
                      <a:r>
                        <a:rPr lang="ja-JP" altLang="en-US" sz="1200" b="0" dirty="0" smtClean="0">
                          <a:latin typeface="+mj-lt"/>
                          <a:cs typeface="Calibri" panose="020F0502020204030204" pitchFamily="34" charset="0"/>
                        </a:rPr>
                        <a:t>に送付 </a:t>
                      </a:r>
                      <a:r>
                        <a:rPr lang="en-US" altLang="ja-JP" sz="1200" b="0" dirty="0" smtClean="0">
                          <a:latin typeface="+mj-lt"/>
                          <a:cs typeface="Calibri" panose="020F0502020204030204" pitchFamily="34" charset="0"/>
                        </a:rPr>
                        <a:t>- 2011</a:t>
                      </a:r>
                      <a:r>
                        <a:rPr lang="ja-JP" altLang="en-US" sz="1200" b="0" dirty="0" smtClean="0">
                          <a:latin typeface="+mj-lt"/>
                          <a:cs typeface="Calibri" panose="020F0502020204030204" pitchFamily="34" charset="0"/>
                        </a:rPr>
                        <a:t>年度第</a:t>
                      </a:r>
                      <a:r>
                        <a:rPr lang="en-US" altLang="ja-JP" sz="1200" b="0" dirty="0" smtClean="0">
                          <a:latin typeface="+mj-lt"/>
                          <a:cs typeface="Calibri" panose="020F0502020204030204" pitchFamily="34" charset="0"/>
                        </a:rPr>
                        <a:t>1</a:t>
                      </a:r>
                      <a:r>
                        <a:rPr lang="ja-JP" altLang="en-US" sz="1200" b="0" dirty="0" smtClean="0">
                          <a:latin typeface="+mj-lt"/>
                          <a:cs typeface="Calibri" panose="020F0502020204030204" pitchFamily="34" charset="0"/>
                        </a:rPr>
                        <a:t>四半期の成果</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01.01</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2017/09/15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更新された「目次」形式</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01.02</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変更されたフォントサイズ</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01.03</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2017/09/22</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目次、表題の見直し（章番号、表題の完全一致化</a:t>
                      </a:r>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1271734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a:t>2. MySQL</a:t>
            </a:r>
            <a:r>
              <a:rPr lang="ja-JP" altLang="en-US" sz="2000" dirty="0"/>
              <a:t>クラスタ</a:t>
            </a:r>
            <a:r>
              <a:rPr lang="en-US" sz="2000" dirty="0"/>
              <a:t>:</a:t>
            </a:r>
            <a:r>
              <a:rPr lang="ja-JP" altLang="en-US" sz="2000" dirty="0"/>
              <a:t>構成手順</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038" y="1026529"/>
            <a:ext cx="6132996" cy="292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2402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Autofit/>
          </a:bodyPr>
          <a:lstStyle/>
          <a:p>
            <a:r>
              <a:rPr lang="ja-JP" altLang="en-US" sz="1400" dirty="0"/>
              <a:t>マスタークラスタ</a:t>
            </a:r>
            <a:r>
              <a:rPr lang="ja-JP" altLang="en-US" sz="1400" dirty="0" smtClean="0"/>
              <a:t>ー２</a:t>
            </a:r>
            <a:endParaRPr lang="en-US" altLang="ja-JP" sz="1400" dirty="0"/>
          </a:p>
          <a:p>
            <a:pPr marL="408600" lvl="1" indent="-228600">
              <a:buFont typeface="+mj-lt"/>
              <a:buAutoNum type="arabicPeriod"/>
            </a:pPr>
            <a:r>
              <a:rPr lang="en-US" altLang="ja-JP" sz="1400" dirty="0"/>
              <a:t>SQL</a:t>
            </a:r>
            <a:r>
              <a:rPr lang="ja-JP" altLang="en-US" sz="1400" dirty="0"/>
              <a:t>ノードの</a:t>
            </a:r>
            <a:r>
              <a:rPr lang="en-US" altLang="ja-JP" sz="1400" dirty="0" err="1"/>
              <a:t>my.cnf</a:t>
            </a:r>
            <a:r>
              <a:rPr lang="ja-JP" altLang="en-US" sz="1400" dirty="0"/>
              <a:t>構成ファイルに</a:t>
            </a:r>
            <a:r>
              <a:rPr lang="en-US" altLang="ja-JP" sz="1400" dirty="0" err="1"/>
              <a:t>log_bin</a:t>
            </a:r>
            <a:r>
              <a:rPr lang="ja-JP" altLang="en-US" sz="1400" dirty="0"/>
              <a:t>パラメーターを追加します</a:t>
            </a:r>
            <a:r>
              <a:rPr lang="ja-JP" altLang="en-US" sz="1400" dirty="0" smtClean="0"/>
              <a:t>。</a:t>
            </a:r>
            <a:endParaRPr lang="en-US" altLang="ja-JP" sz="1400" dirty="0"/>
          </a:p>
          <a:p>
            <a:pPr marL="286725" lvl="2" indent="0">
              <a:buNone/>
            </a:pPr>
            <a:r>
              <a:rPr lang="en-US" altLang="ja-JP" dirty="0" err="1"/>
              <a:t>log_bin</a:t>
            </a:r>
            <a:r>
              <a:rPr lang="en-US" altLang="ja-JP" dirty="0" smtClean="0"/>
              <a:t>=&lt;</a:t>
            </a:r>
            <a:r>
              <a:rPr lang="en-US" altLang="ja-JP" dirty="0" err="1" smtClean="0"/>
              <a:t>binlog</a:t>
            </a:r>
            <a:r>
              <a:rPr lang="ja-JP" altLang="en-US" dirty="0" smtClean="0"/>
              <a:t>ファイルのパス</a:t>
            </a:r>
            <a:r>
              <a:rPr lang="en-US" altLang="ja-JP" dirty="0" smtClean="0"/>
              <a:t>&gt;</a:t>
            </a:r>
          </a:p>
          <a:p>
            <a:pPr marL="286725" lvl="2" indent="0">
              <a:buNone/>
            </a:pPr>
            <a:r>
              <a:rPr lang="en-US" altLang="ja-JP" dirty="0" smtClean="0"/>
              <a:t>server-id=&lt;</a:t>
            </a:r>
            <a:r>
              <a:rPr lang="ja-JP" altLang="en-US" dirty="0"/>
              <a:t>サーバ</a:t>
            </a:r>
            <a:r>
              <a:rPr lang="ja-JP" altLang="en-US" dirty="0" smtClean="0"/>
              <a:t>ー</a:t>
            </a:r>
            <a:r>
              <a:rPr lang="en-US" altLang="ja-JP" dirty="0" smtClean="0"/>
              <a:t>ID&gt;</a:t>
            </a:r>
          </a:p>
          <a:p>
            <a:pPr marL="286725" lvl="2" indent="0">
              <a:buNone/>
            </a:pPr>
            <a:endParaRPr lang="en-US" altLang="ja-JP" dirty="0"/>
          </a:p>
          <a:p>
            <a:pPr marL="408600" lvl="1" indent="-228600">
              <a:buFont typeface="+mj-lt"/>
              <a:buAutoNum type="arabicPeriod"/>
            </a:pPr>
            <a:r>
              <a:rPr lang="en-US" altLang="ja-JP" sz="1400" dirty="0" err="1"/>
              <a:t>mysqld</a:t>
            </a:r>
            <a:r>
              <a:rPr lang="en-US" altLang="ja-JP" sz="1400" dirty="0"/>
              <a:t> </a:t>
            </a:r>
            <a:r>
              <a:rPr lang="ja-JP" altLang="en-US" sz="1400" dirty="0"/>
              <a:t>プロセスを再起動する</a:t>
            </a:r>
            <a:endParaRPr lang="en-US" altLang="ja-JP" sz="1400" dirty="0"/>
          </a:p>
          <a:p>
            <a:pPr marL="173038" lvl="2" indent="0">
              <a:buNone/>
            </a:pPr>
            <a:r>
              <a:rPr lang="en-US" altLang="ja-JP" dirty="0" err="1"/>
              <a:t>mysql</a:t>
            </a:r>
            <a:r>
              <a:rPr lang="ja-JP" altLang="en-US" dirty="0"/>
              <a:t>クライアント</a:t>
            </a:r>
            <a:r>
              <a:rPr lang="ja-JP" altLang="en-US" dirty="0" smtClean="0"/>
              <a:t>で</a:t>
            </a:r>
            <a:endParaRPr lang="en-US" altLang="ja-JP" dirty="0" smtClean="0"/>
          </a:p>
          <a:p>
            <a:pPr marL="173038" lvl="2" indent="0">
              <a:buNone/>
            </a:pPr>
            <a:endParaRPr lang="en-US" altLang="ja-JP" dirty="0"/>
          </a:p>
          <a:p>
            <a:pPr marL="408600" lvl="1" indent="-228600">
              <a:buFont typeface="+mj-lt"/>
              <a:buAutoNum type="arabicPeriod"/>
            </a:pPr>
            <a:r>
              <a:rPr lang="ja-JP" altLang="en-US" sz="1400" dirty="0"/>
              <a:t>スレーブスレッドを停止する</a:t>
            </a:r>
            <a:endParaRPr lang="en-US" altLang="ja-JP" sz="1400" dirty="0" smtClean="0"/>
          </a:p>
          <a:p>
            <a:pPr marL="286725" lvl="2" indent="0">
              <a:buNone/>
            </a:pPr>
            <a:r>
              <a:rPr lang="en-US" altLang="ja-JP" dirty="0" smtClean="0"/>
              <a:t>STOP SLAVE;</a:t>
            </a:r>
          </a:p>
          <a:p>
            <a:pPr marL="286725" lvl="2" indent="0">
              <a:buNone/>
            </a:pPr>
            <a:endParaRPr lang="en-US" altLang="ja-JP" dirty="0" smtClean="0"/>
          </a:p>
          <a:p>
            <a:pPr marL="408600" lvl="1" indent="-228600">
              <a:buFont typeface="+mj-lt"/>
              <a:buAutoNum type="arabicPeriod"/>
            </a:pPr>
            <a:r>
              <a:rPr lang="ja-JP" altLang="en-US" sz="1400" dirty="0"/>
              <a:t>スレーブノードにマスター構成を設定す</a:t>
            </a:r>
            <a:r>
              <a:rPr lang="ja-JP" altLang="en-US" sz="1400" dirty="0" smtClean="0"/>
              <a:t>る（</a:t>
            </a:r>
            <a:r>
              <a:rPr lang="ja-JP" altLang="en-US" sz="1400" dirty="0"/>
              <a:t>クラスタ</a:t>
            </a:r>
            <a:r>
              <a:rPr lang="en-US" altLang="ja-JP" sz="1400" dirty="0"/>
              <a:t>2</a:t>
            </a:r>
            <a:r>
              <a:rPr lang="ja-JP" altLang="en-US" sz="1400" dirty="0"/>
              <a:t>のマスタは、クラスタ</a:t>
            </a:r>
            <a:r>
              <a:rPr lang="en-US" altLang="ja-JP" sz="1400" dirty="0"/>
              <a:t>1</a:t>
            </a:r>
            <a:r>
              <a:rPr lang="ja-JP" altLang="en-US" sz="1400" dirty="0"/>
              <a:t>のマスタのスレーブノードです。 </a:t>
            </a:r>
            <a:r>
              <a:rPr lang="ja-JP" altLang="en-US" sz="1400" dirty="0" smtClean="0"/>
              <a:t>）</a:t>
            </a:r>
            <a:endParaRPr lang="en-US" altLang="ja-JP" sz="1400" dirty="0" smtClean="0"/>
          </a:p>
          <a:p>
            <a:pPr marL="286725" lvl="2" indent="0">
              <a:buNone/>
            </a:pPr>
            <a:r>
              <a:rPr lang="en-US" altLang="ja-JP" dirty="0" smtClean="0"/>
              <a:t>CHANGE MASTER TO </a:t>
            </a:r>
            <a:r>
              <a:rPr lang="en-US" altLang="ja-JP" dirty="0" err="1" smtClean="0"/>
              <a:t>master_host</a:t>
            </a:r>
            <a:r>
              <a:rPr lang="en-US" altLang="ja-JP" dirty="0" smtClean="0"/>
              <a:t>=‘</a:t>
            </a:r>
            <a:r>
              <a:rPr lang="ja-JP" altLang="en-US" dirty="0" smtClean="0"/>
              <a:t>ホスト名</a:t>
            </a:r>
            <a:r>
              <a:rPr lang="en-US" altLang="ja-JP" dirty="0" smtClean="0"/>
              <a:t>’, </a:t>
            </a:r>
            <a:r>
              <a:rPr lang="en-US" altLang="ja-JP" dirty="0" err="1" smtClean="0"/>
              <a:t>master_user</a:t>
            </a:r>
            <a:r>
              <a:rPr lang="en-US" altLang="ja-JP" dirty="0" smtClean="0"/>
              <a:t>=‘&lt;</a:t>
            </a:r>
            <a:r>
              <a:rPr lang="ja-JP" altLang="en-US" dirty="0"/>
              <a:t>マスターレプリケーションのユーザ</a:t>
            </a:r>
            <a:r>
              <a:rPr lang="ja-JP" altLang="en-US" dirty="0" smtClean="0"/>
              <a:t>名</a:t>
            </a:r>
            <a:r>
              <a:rPr lang="en-US" altLang="ja-JP" dirty="0" smtClean="0"/>
              <a:t>&gt;’, </a:t>
            </a:r>
            <a:r>
              <a:rPr lang="en-US" altLang="ja-JP" dirty="0" err="1" smtClean="0"/>
              <a:t>master_password</a:t>
            </a:r>
            <a:r>
              <a:rPr lang="en-US" altLang="ja-JP" dirty="0" smtClean="0"/>
              <a:t>=‘&lt;</a:t>
            </a:r>
            <a:r>
              <a:rPr lang="ja-JP" altLang="en-US" dirty="0"/>
              <a:t>マスターレプリケーションの</a:t>
            </a:r>
            <a:r>
              <a:rPr lang="ja-JP" altLang="en-US" dirty="0" smtClean="0"/>
              <a:t>パ</a:t>
            </a:r>
            <a:r>
              <a:rPr lang="ja-JP" altLang="en-US" dirty="0"/>
              <a:t>スワード</a:t>
            </a:r>
            <a:r>
              <a:rPr lang="en-US" altLang="ja-JP" dirty="0" smtClean="0"/>
              <a:t>&gt;’, </a:t>
            </a:r>
            <a:r>
              <a:rPr lang="en-US" altLang="ja-JP" dirty="0" err="1" smtClean="0"/>
              <a:t>master_log_file</a:t>
            </a:r>
            <a:r>
              <a:rPr lang="en-US" altLang="ja-JP" dirty="0" smtClean="0"/>
              <a:t>=‘&lt;</a:t>
            </a:r>
            <a:r>
              <a:rPr lang="ja-JP" altLang="en-US" dirty="0"/>
              <a:t>「クラスタ</a:t>
            </a:r>
            <a:r>
              <a:rPr lang="en-US" altLang="ja-JP" dirty="0"/>
              <a:t>1</a:t>
            </a:r>
            <a:r>
              <a:rPr lang="ja-JP" altLang="en-US" dirty="0"/>
              <a:t>のマスター」セクションの</a:t>
            </a:r>
            <a:r>
              <a:rPr lang="en-US" altLang="ja-JP" dirty="0"/>
              <a:t>SHOW MASTER STATUS</a:t>
            </a:r>
            <a:r>
              <a:rPr lang="ja-JP" altLang="en-US" dirty="0"/>
              <a:t>実行の</a:t>
            </a:r>
            <a:r>
              <a:rPr lang="en-US" altLang="ja-JP" dirty="0"/>
              <a:t>File</a:t>
            </a:r>
            <a:r>
              <a:rPr lang="ja-JP" altLang="en-US" dirty="0"/>
              <a:t>の値を参照してください。</a:t>
            </a:r>
            <a:r>
              <a:rPr lang="en-US" altLang="ja-JP" dirty="0" smtClean="0"/>
              <a:t>&gt;’, </a:t>
            </a:r>
            <a:r>
              <a:rPr lang="en-US" altLang="ja-JP" dirty="0" err="1" smtClean="0"/>
              <a:t>master_log_pos</a:t>
            </a:r>
            <a:r>
              <a:rPr lang="en-US" altLang="ja-JP" dirty="0" smtClean="0"/>
              <a:t>=‘&lt;</a:t>
            </a:r>
            <a:r>
              <a:rPr lang="ja-JP" altLang="en-US" dirty="0"/>
              <a:t>「クラスタ</a:t>
            </a:r>
            <a:r>
              <a:rPr lang="en-US" altLang="ja-JP" dirty="0"/>
              <a:t>1</a:t>
            </a:r>
            <a:r>
              <a:rPr lang="ja-JP" altLang="en-US" dirty="0"/>
              <a:t>のマスター」セクションの</a:t>
            </a:r>
            <a:r>
              <a:rPr lang="en-US" altLang="ja-JP" dirty="0"/>
              <a:t>SHOW MASTER STATUS</a:t>
            </a:r>
            <a:r>
              <a:rPr lang="ja-JP" altLang="en-US" dirty="0"/>
              <a:t>実行</a:t>
            </a:r>
            <a:r>
              <a:rPr lang="ja-JP" altLang="en-US" dirty="0" smtClean="0"/>
              <a:t>の</a:t>
            </a:r>
            <a:r>
              <a:rPr lang="en-US" altLang="ja-JP" dirty="0" smtClean="0"/>
              <a:t>Position</a:t>
            </a:r>
            <a:r>
              <a:rPr lang="ja-JP" altLang="en-US" dirty="0" smtClean="0"/>
              <a:t>の</a:t>
            </a:r>
            <a:r>
              <a:rPr lang="ja-JP" altLang="en-US" dirty="0"/>
              <a:t>値を参照してください。</a:t>
            </a:r>
            <a:r>
              <a:rPr lang="en-US" altLang="ja-JP" dirty="0" smtClean="0"/>
              <a:t>&gt;;</a:t>
            </a:r>
          </a:p>
          <a:p>
            <a:pPr marL="286725" lvl="2" indent="0">
              <a:buNone/>
            </a:pPr>
            <a:endParaRPr lang="en-US" altLang="ja-JP" dirty="0" smtClean="0"/>
          </a:p>
          <a:p>
            <a:pPr marL="408600" lvl="1" indent="-228600">
              <a:buFont typeface="+mj-lt"/>
              <a:buAutoNum type="arabicPeriod"/>
            </a:pPr>
            <a:r>
              <a:rPr lang="ja-JP" altLang="en-US" sz="1400" dirty="0"/>
              <a:t>スレーブスレッド</a:t>
            </a:r>
            <a:r>
              <a:rPr lang="ja-JP" altLang="en-US" sz="1400" dirty="0" smtClean="0"/>
              <a:t>を</a:t>
            </a:r>
            <a:r>
              <a:rPr lang="ja-JP" altLang="en-US" sz="1400" dirty="0"/>
              <a:t>起動</a:t>
            </a:r>
            <a:r>
              <a:rPr lang="ja-JP" altLang="en-US" sz="1400" dirty="0" smtClean="0"/>
              <a:t>す</a:t>
            </a:r>
            <a:r>
              <a:rPr lang="ja-JP" altLang="en-US" sz="1400" dirty="0"/>
              <a:t>る</a:t>
            </a:r>
            <a:endParaRPr lang="en-US" altLang="ja-JP" sz="1400" dirty="0"/>
          </a:p>
          <a:p>
            <a:pPr marL="286725" lvl="2" indent="0">
              <a:buNone/>
            </a:pPr>
            <a:r>
              <a:rPr lang="en-US" altLang="ja-JP" dirty="0" smtClean="0"/>
              <a:t>START SLAVE;</a:t>
            </a:r>
            <a:endParaRPr lang="en-US" altLang="ja-JP" dirty="0"/>
          </a:p>
          <a:p>
            <a:pPr marL="286725" lvl="2" indent="0">
              <a:buNone/>
            </a:pPr>
            <a:endParaRPr lang="en-US" altLang="ja-JP" dirty="0" smtClean="0"/>
          </a:p>
          <a:p>
            <a:pPr marL="286725" lvl="2" indent="0">
              <a:buNone/>
            </a:pPr>
            <a:endParaRPr lang="en-US" altLang="ja-JP" dirty="0"/>
          </a:p>
          <a:p>
            <a:pPr marL="286725" lvl="2" indent="0">
              <a:buNone/>
            </a:pPr>
            <a:endParaRPr lang="en-US" altLang="ja-JP" dirty="0"/>
          </a:p>
          <a:p>
            <a:pPr marL="286725" lvl="2" indent="0">
              <a:buNone/>
            </a:pPr>
            <a:endParaRPr lang="en-US" altLang="ja-JP" dirty="0" smtClean="0"/>
          </a:p>
          <a:p>
            <a:pPr marL="286725" lvl="2" indent="0">
              <a:buNone/>
            </a:pPr>
            <a:endParaRPr lang="en-US" altLang="ja-JP" dirty="0"/>
          </a:p>
          <a:p>
            <a:pPr marL="286725" lvl="2" indent="0">
              <a:buNone/>
            </a:pPr>
            <a:endParaRPr lang="en-US" altLang="ja-JP" dirty="0" smtClean="0"/>
          </a:p>
          <a:p>
            <a:pPr marL="286725" lvl="2" indent="0">
              <a:buNone/>
            </a:pPr>
            <a:endParaRPr lang="en-US" altLang="ja-JP" dirty="0"/>
          </a:p>
          <a:p>
            <a:pPr marL="286725" lvl="2" indent="0">
              <a:buNone/>
            </a:pPr>
            <a:r>
              <a:rPr lang="en-US" altLang="ja-JP" dirty="0" smtClean="0"/>
              <a:t>\</a:t>
            </a:r>
          </a:p>
          <a:p>
            <a:pPr marL="286725" lvl="2" indent="0">
              <a:buNone/>
            </a:pPr>
            <a:endParaRPr lang="en-US" altLang="ja-JP" dirty="0"/>
          </a:p>
          <a:p>
            <a:pPr marL="286725" lvl="2" indent="0">
              <a:buNone/>
            </a:pPr>
            <a:endParaRPr lang="en-US" altLang="ja-JP" dirty="0" smtClean="0"/>
          </a:p>
          <a:p>
            <a:pPr marL="286725" lvl="2" indent="0">
              <a:buNone/>
            </a:pPr>
            <a:endParaRPr lang="en-US" altLang="ja-JP" dirty="0"/>
          </a:p>
          <a:p>
            <a:pPr marL="408600" lvl="1" indent="-228600">
              <a:buFont typeface="+mj-lt"/>
              <a:buAutoNum type="arabicPeriod"/>
            </a:pPr>
            <a:r>
              <a:rPr lang="ja-JP" altLang="en-US" sz="1400" dirty="0"/>
              <a:t>スレーブスレッドの状態を確認す</a:t>
            </a:r>
            <a:r>
              <a:rPr lang="ja-JP" altLang="en-US" sz="1400" dirty="0" smtClean="0"/>
              <a:t>る</a:t>
            </a:r>
            <a:endParaRPr lang="en-US" altLang="ja-JP" sz="1400" dirty="0" smtClean="0"/>
          </a:p>
          <a:p>
            <a:pPr marL="286725" lvl="2" indent="0">
              <a:buNone/>
            </a:pPr>
            <a:r>
              <a:rPr lang="en-US" altLang="ja-JP" dirty="0" smtClean="0"/>
              <a:t>SHOW SLAVE  STATUS;</a:t>
            </a:r>
            <a:endParaRPr kumimoji="1" lang="en-US" altLang="ja-JP" dirty="0" smtClean="0"/>
          </a:p>
          <a:p>
            <a:pPr marL="0" indent="0">
              <a:buNone/>
            </a:pPr>
            <a:endParaRPr kumimoji="1" lang="ja-JP" altLang="en-US" sz="14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a:t>2. MySQL</a:t>
            </a:r>
            <a:r>
              <a:rPr lang="ja-JP" altLang="en-US" sz="2000" dirty="0"/>
              <a:t>クラスタ</a:t>
            </a:r>
            <a:r>
              <a:rPr lang="en-US" sz="2000" dirty="0"/>
              <a:t>:</a:t>
            </a:r>
            <a:r>
              <a:rPr lang="ja-JP" altLang="en-US" sz="2000" dirty="0"/>
              <a:t>構成手順</a:t>
            </a:r>
          </a:p>
        </p:txBody>
      </p:sp>
    </p:spTree>
    <p:extLst>
      <p:ext uri="{BB962C8B-B14F-4D97-AF65-F5344CB8AC3E}">
        <p14:creationId xmlns:p14="http://schemas.microsoft.com/office/powerpoint/2010/main" val="12699526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408600" lvl="1" indent="-228600">
              <a:buFont typeface="+mj-lt"/>
              <a:buAutoNum type="arabicPeriod" startAt="6"/>
            </a:pPr>
            <a:r>
              <a:rPr lang="ja-JP" altLang="en-US" sz="1400" dirty="0" smtClean="0"/>
              <a:t>ス</a:t>
            </a:r>
            <a:r>
              <a:rPr lang="ja-JP" altLang="en-US" sz="1400" dirty="0"/>
              <a:t>レーブスレッドが実行中であるかどうかを確認する</a:t>
            </a:r>
            <a:endParaRPr lang="en-US" altLang="ja-JP" sz="1400" dirty="0" smtClean="0"/>
          </a:p>
          <a:p>
            <a:pPr marL="286725" lvl="2" indent="0">
              <a:buNone/>
            </a:pPr>
            <a:r>
              <a:rPr lang="en-US" altLang="ja-JP" dirty="0" smtClean="0"/>
              <a:t>SHOW PROCESSLIST;</a:t>
            </a:r>
          </a:p>
          <a:p>
            <a:pPr marL="286725" lvl="2" indent="0">
              <a:buNone/>
            </a:pPr>
            <a:endParaRPr lang="en-US" altLang="ja-JP" dirty="0"/>
          </a:p>
          <a:p>
            <a:pPr marL="286725" lvl="2" indent="0">
              <a:buNone/>
            </a:pPr>
            <a:endParaRPr lang="en-US" altLang="ja-JP" dirty="0" smtClean="0"/>
          </a:p>
          <a:p>
            <a:pPr marL="286725" lvl="2" indent="0">
              <a:buNone/>
            </a:pPr>
            <a:endParaRPr lang="en-US" altLang="ja-JP" dirty="0"/>
          </a:p>
          <a:p>
            <a:pPr marL="286725" lvl="2" indent="0">
              <a:buNone/>
            </a:pPr>
            <a:endParaRPr lang="en-US" altLang="ja-JP" dirty="0" smtClean="0"/>
          </a:p>
          <a:p>
            <a:pPr marL="286725" lvl="2" indent="0">
              <a:buNone/>
            </a:pPr>
            <a:endParaRPr lang="en-US" altLang="ja-JP" dirty="0"/>
          </a:p>
          <a:p>
            <a:pPr marL="286725" lvl="2" indent="0">
              <a:buNone/>
            </a:pPr>
            <a:endParaRPr lang="en-US" altLang="ja-JP" dirty="0"/>
          </a:p>
          <a:p>
            <a:pPr marL="286725" lvl="2" indent="0">
              <a:buNone/>
            </a:pPr>
            <a:endParaRPr lang="en-US" altLang="ja-JP" dirty="0" smtClean="0"/>
          </a:p>
          <a:p>
            <a:pPr marL="286725" lvl="2" indent="0">
              <a:buNone/>
            </a:pPr>
            <a:endParaRPr lang="en-US" altLang="ja-JP" dirty="0"/>
          </a:p>
          <a:p>
            <a:pPr marL="408600" lvl="1" indent="-228600">
              <a:buFont typeface="+mj-lt"/>
              <a:buAutoNum type="arabicPeriod" startAt="6"/>
            </a:pPr>
            <a:r>
              <a:rPr lang="ja-JP" altLang="en-US" sz="1400" dirty="0"/>
              <a:t>スレーブスレッドの状態を確認す</a:t>
            </a:r>
            <a:r>
              <a:rPr lang="ja-JP" altLang="en-US" sz="1400" dirty="0" smtClean="0"/>
              <a:t>る</a:t>
            </a:r>
            <a:endParaRPr lang="en-US" altLang="ja-JP" sz="1400" dirty="0" smtClean="0"/>
          </a:p>
          <a:p>
            <a:pPr marL="286725" lvl="2" indent="0">
              <a:buNone/>
            </a:pPr>
            <a:r>
              <a:rPr lang="en-US" altLang="ja-JP" dirty="0" smtClean="0"/>
              <a:t>SHOW SLAVE  STATUS;</a:t>
            </a:r>
            <a:endParaRPr kumimoji="1" lang="en-US" altLang="ja-JP" dirty="0" smtClean="0"/>
          </a:p>
          <a:p>
            <a:pPr marL="0" indent="0">
              <a:buNone/>
            </a:pPr>
            <a:endParaRPr kumimoji="1" lang="ja-JP" altLang="en-US" sz="14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a:t>2. MySQL</a:t>
            </a:r>
            <a:r>
              <a:rPr lang="ja-JP" altLang="en-US" sz="2000" dirty="0"/>
              <a:t>クラスタ</a:t>
            </a:r>
            <a:r>
              <a:rPr lang="en-US" sz="2000" dirty="0"/>
              <a:t>:</a:t>
            </a:r>
            <a:r>
              <a:rPr lang="ja-JP" altLang="en-US" sz="2000" dirty="0"/>
              <a:t>構成手順</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143"/>
          <a:stretch/>
        </p:blipFill>
        <p:spPr bwMode="auto">
          <a:xfrm>
            <a:off x="558799" y="1476931"/>
            <a:ext cx="8042276" cy="172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3943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lang="ja-JP" altLang="en-US" sz="1400" dirty="0"/>
              <a:t>スレーブ状態の出力を表示する</a:t>
            </a:r>
          </a:p>
          <a:p>
            <a:pPr marL="0" indent="0">
              <a:buNone/>
            </a:pPr>
            <a:endParaRPr kumimoji="1" lang="ja-JP" altLang="en-US" sz="14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a:t>2. MySQL</a:t>
            </a:r>
            <a:r>
              <a:rPr lang="ja-JP" altLang="en-US" sz="2000" dirty="0"/>
              <a:t>クラスタ</a:t>
            </a:r>
            <a:r>
              <a:rPr lang="en-US" sz="2000" dirty="0"/>
              <a:t>:</a:t>
            </a:r>
            <a:r>
              <a:rPr lang="ja-JP" altLang="en-US" sz="2000" dirty="0"/>
              <a:t>構成手順</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8152"/>
          <a:stretch/>
        </p:blipFill>
        <p:spPr bwMode="auto">
          <a:xfrm>
            <a:off x="528322" y="1135470"/>
            <a:ext cx="6156958" cy="531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2581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lang="ja-JP" altLang="en-US" sz="1400" dirty="0"/>
              <a:t>スレーブ状態の出力を表示する</a:t>
            </a:r>
          </a:p>
          <a:p>
            <a:pPr marL="0" indent="0">
              <a:buNone/>
            </a:pPr>
            <a:endParaRPr kumimoji="1" lang="ja-JP" altLang="en-US" sz="14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a:t>2. MySQL</a:t>
            </a:r>
            <a:r>
              <a:rPr lang="ja-JP" altLang="en-US" sz="2000" dirty="0"/>
              <a:t>クラスタ</a:t>
            </a:r>
            <a:r>
              <a:rPr lang="en-US" sz="2000" dirty="0"/>
              <a:t>:</a:t>
            </a:r>
            <a:r>
              <a:rPr lang="ja-JP" altLang="en-US" sz="2000" dirty="0"/>
              <a:t>構成手順</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825" b="1"/>
          <a:stretch/>
        </p:blipFill>
        <p:spPr bwMode="auto">
          <a:xfrm>
            <a:off x="528322" y="1143000"/>
            <a:ext cx="6156958" cy="504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88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r>
              <a:rPr lang="ja-JP" altLang="en-US" sz="1400" dirty="0"/>
              <a:t>マスタークラスタ</a:t>
            </a:r>
            <a:r>
              <a:rPr lang="ja-JP" altLang="en-US" sz="1400" dirty="0" smtClean="0"/>
              <a:t>ー１</a:t>
            </a:r>
            <a:endParaRPr lang="en-US" altLang="ja-JP" sz="1400" dirty="0" smtClean="0"/>
          </a:p>
          <a:p>
            <a:pPr marL="408600" lvl="1" indent="-228600">
              <a:buFont typeface="+mj-lt"/>
              <a:buAutoNum type="arabicPeriod"/>
            </a:pPr>
            <a:r>
              <a:rPr lang="ja-JP" altLang="en-US" sz="1400" dirty="0"/>
              <a:t>レプリケーションと権限付与のためのユーザーを作成する</a:t>
            </a:r>
            <a:endParaRPr lang="en-US" altLang="ja-JP" sz="1400" dirty="0" smtClean="0"/>
          </a:p>
          <a:p>
            <a:pPr marL="515325" lvl="2" indent="-228600">
              <a:buFont typeface="+mj-lt"/>
              <a:buAutoNum type="arabicPeriod"/>
            </a:pPr>
            <a:r>
              <a:rPr lang="en-US" altLang="ja-JP" dirty="0" smtClean="0"/>
              <a:t>CREATE </a:t>
            </a:r>
            <a:r>
              <a:rPr lang="en-US" altLang="ja-JP" dirty="0"/>
              <a:t>USER ‘repl650’@’%’ IDENTIFIED BY ‘Repl123!’;</a:t>
            </a:r>
          </a:p>
          <a:p>
            <a:pPr marL="515325" lvl="2" indent="-228600">
              <a:buFont typeface="+mj-lt"/>
              <a:buAutoNum type="arabicPeriod"/>
            </a:pPr>
            <a:r>
              <a:rPr lang="en-US" altLang="ja-JP" dirty="0"/>
              <a:t>GRANT REPLICATION SLAVE ON *.* TO ‘</a:t>
            </a:r>
            <a:r>
              <a:rPr lang="en-US" altLang="ja-JP" dirty="0" smtClean="0"/>
              <a:t>repl60’@’$’ </a:t>
            </a:r>
            <a:r>
              <a:rPr lang="en-US" altLang="ja-JP" dirty="0"/>
              <a:t>IDENTIFIED BY ‘Repl123!;</a:t>
            </a:r>
          </a:p>
          <a:p>
            <a:pPr marL="515325" lvl="2" indent="-228600">
              <a:buFont typeface="+mj-lt"/>
              <a:buAutoNum type="arabicPeriod"/>
            </a:pPr>
            <a:r>
              <a:rPr lang="en-US" altLang="ja-JP" dirty="0"/>
              <a:t>FLUSH PRIVILEGES;</a:t>
            </a:r>
          </a:p>
          <a:p>
            <a:pPr marL="180000" lvl="1" indent="0">
              <a:buNone/>
            </a:pPr>
            <a:endParaRPr kumimoji="1" lang="en-US" altLang="ja-JP" sz="1400" dirty="0" smtClean="0"/>
          </a:p>
          <a:p>
            <a:pPr marL="0" indent="0">
              <a:buNone/>
            </a:pPr>
            <a:endParaRPr kumimoji="1" lang="ja-JP" altLang="en-US" sz="14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a:t>2. MySQL</a:t>
            </a:r>
            <a:r>
              <a:rPr lang="ja-JP" altLang="en-US" sz="2000" dirty="0"/>
              <a:t>クラスタ</a:t>
            </a:r>
            <a:r>
              <a:rPr lang="en-US" sz="2000" dirty="0"/>
              <a:t>:</a:t>
            </a:r>
            <a:r>
              <a:rPr lang="ja-JP" altLang="en-US" sz="2000" dirty="0"/>
              <a:t>構成手順</a:t>
            </a:r>
          </a:p>
        </p:txBody>
      </p:sp>
    </p:spTree>
    <p:extLst>
      <p:ext uri="{BB962C8B-B14F-4D97-AF65-F5344CB8AC3E}">
        <p14:creationId xmlns:p14="http://schemas.microsoft.com/office/powerpoint/2010/main" val="23057590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Autofit/>
          </a:bodyPr>
          <a:lstStyle/>
          <a:p>
            <a:r>
              <a:rPr lang="ja-JP" altLang="en-US" sz="1400" dirty="0"/>
              <a:t>マスタークラスタ</a:t>
            </a:r>
            <a:r>
              <a:rPr lang="ja-JP" altLang="en-US" sz="1400" dirty="0" smtClean="0"/>
              <a:t>ー</a:t>
            </a:r>
            <a:r>
              <a:rPr lang="en-US" altLang="ja-JP" sz="1400" dirty="0" smtClean="0"/>
              <a:t>1</a:t>
            </a:r>
          </a:p>
          <a:p>
            <a:pPr marL="408600" lvl="1" indent="-228600">
              <a:buFont typeface="+mj-lt"/>
              <a:buAutoNum type="arabicPeriod"/>
            </a:pPr>
            <a:r>
              <a:rPr lang="ja-JP" altLang="en-US" sz="1400" dirty="0"/>
              <a:t>接続が確立されていることを確認する</a:t>
            </a:r>
            <a:endParaRPr lang="en-US" altLang="ja-JP" sz="1400" dirty="0" smtClean="0"/>
          </a:p>
          <a:p>
            <a:pPr marL="286725" lvl="2" indent="0">
              <a:buNone/>
            </a:pPr>
            <a:r>
              <a:rPr lang="en-US" altLang="ja-JP" dirty="0" err="1" smtClean="0"/>
              <a:t>netstat</a:t>
            </a:r>
            <a:r>
              <a:rPr lang="en-US" altLang="ja-JP" dirty="0" smtClean="0"/>
              <a:t> –</a:t>
            </a:r>
            <a:r>
              <a:rPr lang="en-US" altLang="ja-JP" dirty="0" err="1" smtClean="0"/>
              <a:t>natp</a:t>
            </a:r>
            <a:r>
              <a:rPr lang="en-US" altLang="ja-JP" dirty="0" smtClean="0"/>
              <a:t> | </a:t>
            </a:r>
            <a:r>
              <a:rPr lang="en-US" altLang="ja-JP" dirty="0" err="1" smtClean="0"/>
              <a:t>egrep</a:t>
            </a:r>
            <a:r>
              <a:rPr lang="en-US" altLang="ja-JP" dirty="0" smtClean="0"/>
              <a:t> –I established.*</a:t>
            </a:r>
            <a:r>
              <a:rPr lang="en-US" altLang="ja-JP" dirty="0" err="1" smtClean="0"/>
              <a:t>mysql</a:t>
            </a:r>
            <a:endParaRPr lang="en-US" altLang="ja-JP" dirty="0"/>
          </a:p>
          <a:p>
            <a:pPr marL="408600" lvl="1" indent="-228600">
              <a:buFont typeface="+mj-lt"/>
              <a:buAutoNum type="arabicPeriod"/>
            </a:pPr>
            <a:r>
              <a:rPr lang="ja-JP" altLang="en-US" sz="1400" dirty="0"/>
              <a:t>マスターのスレッドを確認し、状態が「マスターがすべてのビンログをスレーブに送信しました</a:t>
            </a:r>
            <a:r>
              <a:rPr lang="en-US" altLang="ja-JP" sz="1400" dirty="0"/>
              <a:t>...</a:t>
            </a:r>
            <a:r>
              <a:rPr lang="ja-JP" altLang="en-US" sz="1400" dirty="0"/>
              <a:t>」と確認します。</a:t>
            </a:r>
            <a:endParaRPr kumimoji="1" lang="en-US" altLang="ja-JP" sz="1400" dirty="0" smtClean="0"/>
          </a:p>
          <a:p>
            <a:pPr marL="286725" lvl="2" indent="0">
              <a:buNone/>
            </a:pPr>
            <a:r>
              <a:rPr kumimoji="1" lang="en-US" altLang="ja-JP" dirty="0" smtClean="0"/>
              <a:t>SHOW PROCESSLIST;</a:t>
            </a:r>
          </a:p>
          <a:p>
            <a:pPr marL="286725" lvl="2" indent="0">
              <a:buNone/>
            </a:pPr>
            <a:endParaRPr lang="en-US" altLang="ja-JP" dirty="0"/>
          </a:p>
          <a:p>
            <a:pPr marL="286725" lvl="2" indent="0">
              <a:buNone/>
            </a:pPr>
            <a:endParaRPr kumimoji="1" lang="en-US" altLang="ja-JP" dirty="0" smtClean="0"/>
          </a:p>
          <a:p>
            <a:pPr marL="286725" lvl="2" indent="0">
              <a:buNone/>
            </a:pPr>
            <a:endParaRPr lang="en-US" altLang="ja-JP" dirty="0"/>
          </a:p>
          <a:p>
            <a:pPr marL="286725" lvl="2" indent="0">
              <a:buNone/>
            </a:pPr>
            <a:endParaRPr kumimoji="1" lang="en-US" altLang="ja-JP" dirty="0" smtClean="0"/>
          </a:p>
          <a:p>
            <a:pPr marL="286725" lvl="2" indent="0">
              <a:buNone/>
            </a:pPr>
            <a:endParaRPr lang="en-US" altLang="ja-JP" dirty="0"/>
          </a:p>
          <a:p>
            <a:pPr marL="286725" lvl="2" indent="0">
              <a:buNone/>
            </a:pPr>
            <a:endParaRPr lang="en-US" altLang="ja-JP" dirty="0"/>
          </a:p>
          <a:p>
            <a:pPr marL="408600" lvl="1" indent="-228600">
              <a:buFont typeface="+mj-lt"/>
              <a:buAutoNum type="arabicPeriod"/>
            </a:pPr>
            <a:r>
              <a:rPr lang="ja-JP" altLang="en-US" sz="1400" dirty="0"/>
              <a:t>スレーブスレッドを停止す</a:t>
            </a:r>
            <a:r>
              <a:rPr lang="ja-JP" altLang="en-US" sz="1400" dirty="0" smtClean="0"/>
              <a:t>る</a:t>
            </a:r>
            <a:endParaRPr kumimoji="1" lang="en-US" altLang="ja-JP" sz="1400" dirty="0" smtClean="0"/>
          </a:p>
          <a:p>
            <a:pPr marL="286725" lvl="2" indent="0">
              <a:buNone/>
            </a:pPr>
            <a:r>
              <a:rPr lang="en-US" altLang="ja-JP" dirty="0" smtClean="0"/>
              <a:t>STOP SLAVE;</a:t>
            </a:r>
            <a:endParaRPr lang="en-US" altLang="ja-JP" dirty="0"/>
          </a:p>
          <a:p>
            <a:pPr marL="408600" lvl="1" indent="-228600">
              <a:buFont typeface="+mj-lt"/>
              <a:buAutoNum type="arabicPeriod"/>
            </a:pPr>
            <a:r>
              <a:rPr lang="ja-JP" altLang="en-US" sz="1400" dirty="0"/>
              <a:t>スレーブノードにマスタ構成を設定する（クラスタ</a:t>
            </a:r>
            <a:r>
              <a:rPr lang="en-US" altLang="ja-JP" sz="1400" dirty="0"/>
              <a:t>1</a:t>
            </a:r>
            <a:r>
              <a:rPr lang="ja-JP" altLang="en-US" sz="1400" dirty="0"/>
              <a:t>のマスタはクラスタ</a:t>
            </a:r>
            <a:r>
              <a:rPr lang="en-US" altLang="ja-JP" sz="1400" dirty="0"/>
              <a:t>2</a:t>
            </a:r>
            <a:r>
              <a:rPr lang="ja-JP" altLang="en-US" sz="1400" dirty="0"/>
              <a:t>のマスタのスレーブノード）</a:t>
            </a:r>
            <a:endParaRPr lang="en-US" altLang="ja-JP" sz="1400" dirty="0" smtClean="0"/>
          </a:p>
          <a:p>
            <a:pPr marL="286725" lvl="2" indent="0">
              <a:buNone/>
            </a:pPr>
            <a:r>
              <a:rPr lang="en-US" altLang="ja-JP" dirty="0"/>
              <a:t>CHANGE MASTER TO </a:t>
            </a:r>
            <a:r>
              <a:rPr lang="en-US" altLang="ja-JP" dirty="0" err="1"/>
              <a:t>master_host</a:t>
            </a:r>
            <a:r>
              <a:rPr lang="en-US" altLang="ja-JP" dirty="0"/>
              <a:t>=‘</a:t>
            </a:r>
            <a:r>
              <a:rPr lang="ja-JP" altLang="en-US" dirty="0"/>
              <a:t>ホスト名</a:t>
            </a:r>
            <a:r>
              <a:rPr lang="en-US" altLang="ja-JP" dirty="0"/>
              <a:t>’, </a:t>
            </a:r>
            <a:r>
              <a:rPr lang="en-US" altLang="ja-JP" dirty="0" err="1"/>
              <a:t>master_user</a:t>
            </a:r>
            <a:r>
              <a:rPr lang="en-US" altLang="ja-JP" dirty="0" smtClean="0"/>
              <a:t>=‘&lt;</a:t>
            </a:r>
            <a:r>
              <a:rPr lang="ja-JP" altLang="en-US" dirty="0"/>
              <a:t>マスターレプリケーションのユーザ名</a:t>
            </a:r>
            <a:r>
              <a:rPr lang="en-US" altLang="ja-JP" dirty="0"/>
              <a:t>&gt;’, </a:t>
            </a:r>
            <a:r>
              <a:rPr lang="en-US" altLang="ja-JP" dirty="0" err="1"/>
              <a:t>master_password</a:t>
            </a:r>
            <a:r>
              <a:rPr lang="en-US" altLang="ja-JP" dirty="0"/>
              <a:t>=‘&lt;</a:t>
            </a:r>
            <a:r>
              <a:rPr lang="ja-JP" altLang="en-US" dirty="0"/>
              <a:t>マスターレプリケーションのパスワード</a:t>
            </a:r>
            <a:r>
              <a:rPr lang="en-US" altLang="ja-JP" dirty="0"/>
              <a:t>&gt;’, </a:t>
            </a:r>
            <a:r>
              <a:rPr lang="en-US" altLang="ja-JP" dirty="0" err="1"/>
              <a:t>master_log_file</a:t>
            </a:r>
            <a:r>
              <a:rPr lang="en-US" altLang="ja-JP" dirty="0"/>
              <a:t>=‘&lt;</a:t>
            </a:r>
            <a:r>
              <a:rPr lang="ja-JP" altLang="en-US" dirty="0"/>
              <a:t>「クラスタ</a:t>
            </a:r>
            <a:r>
              <a:rPr lang="en-US" altLang="ja-JP" dirty="0"/>
              <a:t>1</a:t>
            </a:r>
            <a:r>
              <a:rPr lang="ja-JP" altLang="en-US" dirty="0"/>
              <a:t>のマスター」セクションの</a:t>
            </a:r>
            <a:r>
              <a:rPr lang="en-US" altLang="ja-JP" dirty="0"/>
              <a:t>SHOW MASTER STATUS</a:t>
            </a:r>
            <a:r>
              <a:rPr lang="ja-JP" altLang="en-US" dirty="0"/>
              <a:t>実行の</a:t>
            </a:r>
            <a:r>
              <a:rPr lang="en-US" altLang="ja-JP" dirty="0"/>
              <a:t>File</a:t>
            </a:r>
            <a:r>
              <a:rPr lang="ja-JP" altLang="en-US" dirty="0"/>
              <a:t>の値を参照してください。</a:t>
            </a:r>
            <a:r>
              <a:rPr lang="en-US" altLang="ja-JP" dirty="0"/>
              <a:t>&gt;’, </a:t>
            </a:r>
            <a:r>
              <a:rPr lang="en-US" altLang="ja-JP" dirty="0" err="1"/>
              <a:t>master_log_pos</a:t>
            </a:r>
            <a:r>
              <a:rPr lang="en-US" altLang="ja-JP" dirty="0"/>
              <a:t>=‘&lt;</a:t>
            </a:r>
            <a:r>
              <a:rPr lang="ja-JP" altLang="en-US" dirty="0"/>
              <a:t>「クラスタ</a:t>
            </a:r>
            <a:r>
              <a:rPr lang="en-US" altLang="ja-JP" dirty="0"/>
              <a:t>1</a:t>
            </a:r>
            <a:r>
              <a:rPr lang="ja-JP" altLang="en-US" dirty="0"/>
              <a:t>のマスター」セクションの</a:t>
            </a:r>
            <a:r>
              <a:rPr lang="en-US" altLang="ja-JP" dirty="0"/>
              <a:t>SHOW MASTER STATUS</a:t>
            </a:r>
            <a:r>
              <a:rPr lang="ja-JP" altLang="en-US" dirty="0"/>
              <a:t>実行の</a:t>
            </a:r>
            <a:r>
              <a:rPr lang="en-US" altLang="ja-JP" dirty="0"/>
              <a:t>Position</a:t>
            </a:r>
            <a:r>
              <a:rPr lang="ja-JP" altLang="en-US" dirty="0"/>
              <a:t>の値を参照してください。</a:t>
            </a:r>
            <a:r>
              <a:rPr lang="en-US" altLang="ja-JP" dirty="0" smtClean="0"/>
              <a:t>&gt;;</a:t>
            </a:r>
            <a:endParaRPr lang="en-US" altLang="ja-JP" sz="1400" dirty="0" smtClean="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a:t>2. MySQL</a:t>
            </a:r>
            <a:r>
              <a:rPr lang="ja-JP" altLang="en-US" sz="2000" dirty="0"/>
              <a:t>クラスタ</a:t>
            </a:r>
            <a:r>
              <a:rPr lang="en-US" sz="2000" dirty="0"/>
              <a:t>:</a:t>
            </a:r>
            <a:r>
              <a:rPr lang="ja-JP" altLang="en-US" sz="2000" dirty="0"/>
              <a:t>構成手順</a:t>
            </a:r>
          </a:p>
        </p:txBody>
      </p:sp>
      <p:pic>
        <p:nvPicPr>
          <p:cNvPr id="51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493" r="3365"/>
          <a:stretch/>
        </p:blipFill>
        <p:spPr bwMode="auto">
          <a:xfrm>
            <a:off x="314325" y="2514600"/>
            <a:ext cx="8589076" cy="153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938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522900" lvl="1" indent="-342900">
              <a:buFont typeface="+mj-lt"/>
              <a:buAutoNum type="arabicPeriod" startAt="5"/>
            </a:pPr>
            <a:r>
              <a:rPr lang="ja-JP" altLang="en-US" sz="1400" dirty="0" smtClean="0"/>
              <a:t>ス</a:t>
            </a:r>
            <a:r>
              <a:rPr lang="ja-JP" altLang="en-US" sz="1400" dirty="0"/>
              <a:t>レーブスレッドを起動す</a:t>
            </a:r>
            <a:r>
              <a:rPr lang="ja-JP" altLang="en-US" sz="1400" dirty="0" smtClean="0"/>
              <a:t>る</a:t>
            </a:r>
            <a:endParaRPr lang="en-US" altLang="ja-JP" sz="1400" dirty="0"/>
          </a:p>
          <a:p>
            <a:pPr marL="286725" lvl="2" indent="0">
              <a:buNone/>
            </a:pPr>
            <a:r>
              <a:rPr lang="en-US" altLang="ja-JP" dirty="0"/>
              <a:t>START SLAVE;</a:t>
            </a:r>
          </a:p>
          <a:p>
            <a:pPr marL="408600" lvl="1" indent="-228600">
              <a:buFont typeface="+mj-lt"/>
              <a:buAutoNum type="arabicPeriod" startAt="5"/>
            </a:pPr>
            <a:r>
              <a:rPr lang="ja-JP" altLang="en-US" sz="1400" dirty="0"/>
              <a:t>スレーブの状態を確認し、クラスタ</a:t>
            </a:r>
            <a:r>
              <a:rPr lang="en-US" altLang="ja-JP" sz="1400" dirty="0"/>
              <a:t>2</a:t>
            </a:r>
            <a:r>
              <a:rPr lang="ja-JP" altLang="en-US" sz="1400" dirty="0"/>
              <a:t>のマスタを指していることを確認する必要があります。</a:t>
            </a:r>
            <a:endParaRPr lang="en-US" altLang="ja-JP" sz="1400" dirty="0" smtClean="0"/>
          </a:p>
          <a:p>
            <a:pPr marL="286725" lvl="2" indent="0">
              <a:buNone/>
            </a:pPr>
            <a:r>
              <a:rPr lang="en-US" altLang="ja-JP" dirty="0" smtClean="0"/>
              <a:t>SHOW SLAVE STATUS;</a:t>
            </a:r>
          </a:p>
          <a:p>
            <a:pPr marL="408600" lvl="1" indent="-228600">
              <a:buFont typeface="+mj-lt"/>
              <a:buAutoNum type="arabicPeriod" startAt="5"/>
            </a:pPr>
            <a:endParaRPr lang="en-US" altLang="ja-JP" sz="1400" dirty="0" smtClean="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a:t>2. MySQL</a:t>
            </a:r>
            <a:r>
              <a:rPr lang="ja-JP" altLang="en-US" sz="2000" dirty="0"/>
              <a:t>クラスタ</a:t>
            </a:r>
            <a:r>
              <a:rPr lang="en-US" sz="2000" dirty="0"/>
              <a:t>:</a:t>
            </a:r>
            <a:r>
              <a:rPr lang="ja-JP" altLang="en-US" sz="2000" dirty="0"/>
              <a:t>構成手順</a:t>
            </a:r>
          </a:p>
        </p:txBody>
      </p:sp>
    </p:spTree>
    <p:extLst>
      <p:ext uri="{BB962C8B-B14F-4D97-AF65-F5344CB8AC3E}">
        <p14:creationId xmlns:p14="http://schemas.microsoft.com/office/powerpoint/2010/main" val="1788544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lang="ja-JP" altLang="en-US" sz="1200" dirty="0"/>
              <a:t>スレーブ状態の出力を表示する</a:t>
            </a:r>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a:t>2. MySQL</a:t>
            </a:r>
            <a:r>
              <a:rPr lang="ja-JP" altLang="en-US" sz="2000" dirty="0"/>
              <a:t>クラスタ</a:t>
            </a:r>
            <a:r>
              <a:rPr lang="en-US" sz="2000" dirty="0"/>
              <a:t>:</a:t>
            </a:r>
            <a:r>
              <a:rPr lang="ja-JP" altLang="en-US" sz="2000" dirty="0"/>
              <a:t>構成手順</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2549"/>
          <a:stretch/>
        </p:blipFill>
        <p:spPr bwMode="auto">
          <a:xfrm>
            <a:off x="985705" y="1137558"/>
            <a:ext cx="7172592" cy="531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8247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lang="ja-JP" altLang="en-US" sz="1400" dirty="0"/>
              <a:t>スレーブ状態の出力を表示す</a:t>
            </a:r>
            <a:r>
              <a:rPr lang="ja-JP" altLang="en-US" sz="1400" dirty="0" smtClean="0"/>
              <a:t>る</a:t>
            </a:r>
            <a:endParaRPr lang="ja-JP" altLang="en-US" sz="14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2000" dirty="0"/>
              <a:t>2. MySQL</a:t>
            </a:r>
            <a:r>
              <a:rPr lang="ja-JP" altLang="en-US" sz="2000" dirty="0"/>
              <a:t>クラスタ</a:t>
            </a:r>
            <a:r>
              <a:rPr lang="en-US" sz="2000" dirty="0"/>
              <a:t>:</a:t>
            </a:r>
            <a:r>
              <a:rPr lang="ja-JP" altLang="en-US" sz="2000" dirty="0"/>
              <a:t>構成手順</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7683" b="-142"/>
          <a:stretch/>
        </p:blipFill>
        <p:spPr bwMode="auto">
          <a:xfrm>
            <a:off x="1234500" y="1153886"/>
            <a:ext cx="6675002" cy="529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698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lang="ja-JP" altLang="en-US" dirty="0"/>
              <a:t>目次</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sz="1400" dirty="0" smtClean="0"/>
              <a:t>1. </a:t>
            </a:r>
            <a:r>
              <a:rPr lang="en-US" altLang="ja-JP" sz="1400" dirty="0"/>
              <a:t>MySQL</a:t>
            </a:r>
            <a:r>
              <a:rPr lang="ja-JP" altLang="en-US" sz="1400" dirty="0"/>
              <a:t>クラスタ</a:t>
            </a:r>
            <a:r>
              <a:rPr lang="en-US" sz="1400" dirty="0"/>
              <a:t>:</a:t>
            </a:r>
            <a:r>
              <a:rPr lang="ja-JP" altLang="en-US" sz="1400" dirty="0"/>
              <a:t>インストール手</a:t>
            </a:r>
            <a:r>
              <a:rPr lang="ja-JP" altLang="en-US" sz="1400" dirty="0" smtClean="0"/>
              <a:t>順</a:t>
            </a:r>
            <a:r>
              <a:rPr lang="en-US" altLang="ja-JP" sz="1400" dirty="0" smtClean="0"/>
              <a:t>………………………………………………………..	6</a:t>
            </a:r>
            <a:endParaRPr lang="en-US" altLang="ja-JP" sz="1400" dirty="0">
              <a:solidFill>
                <a:srgbClr val="FF0000"/>
              </a:solidFill>
            </a:endParaRPr>
          </a:p>
          <a:p>
            <a:r>
              <a:rPr lang="en-US" altLang="ja-JP" sz="1400" dirty="0" smtClean="0"/>
              <a:t>2.</a:t>
            </a:r>
            <a:r>
              <a:rPr lang="ja-JP" altLang="en-US" sz="1400" dirty="0"/>
              <a:t> </a:t>
            </a:r>
            <a:r>
              <a:rPr lang="en-US" altLang="ja-JP" sz="1400" dirty="0" smtClean="0"/>
              <a:t>MySQL</a:t>
            </a:r>
            <a:r>
              <a:rPr lang="ja-JP" altLang="en-US" sz="1400" dirty="0"/>
              <a:t>クラスタ</a:t>
            </a:r>
            <a:r>
              <a:rPr lang="en-US" sz="1400" dirty="0"/>
              <a:t>:</a:t>
            </a:r>
            <a:r>
              <a:rPr lang="ja-JP" altLang="en-US" sz="1400" dirty="0"/>
              <a:t>構成手</a:t>
            </a:r>
            <a:r>
              <a:rPr lang="ja-JP" altLang="en-US" sz="1400" dirty="0" smtClean="0"/>
              <a:t>順</a:t>
            </a:r>
            <a:r>
              <a:rPr lang="en-US" altLang="ja-JP" sz="1400" dirty="0" smtClean="0"/>
              <a:t>…..……………………………………………………………..	7</a:t>
            </a:r>
            <a:endParaRPr lang="en-US" altLang="ja-JP" sz="1400" dirty="0" smtClean="0">
              <a:solidFill>
                <a:srgbClr val="FF0000"/>
              </a:solidFill>
            </a:endParaRPr>
          </a:p>
          <a:p>
            <a:r>
              <a:rPr lang="ja-JP" altLang="en-US" sz="1400" dirty="0"/>
              <a:t>　　</a:t>
            </a:r>
            <a:r>
              <a:rPr lang="en-US" altLang="ja-JP" sz="1400" dirty="0" smtClean="0"/>
              <a:t>2.1. </a:t>
            </a:r>
            <a:r>
              <a:rPr lang="ja-JP" altLang="en-US" sz="1400" dirty="0" smtClean="0"/>
              <a:t>構</a:t>
            </a:r>
            <a:r>
              <a:rPr lang="ja-JP" altLang="en-US" sz="1400" dirty="0"/>
              <a:t>成のファイ</a:t>
            </a:r>
            <a:r>
              <a:rPr lang="ja-JP" altLang="en-US" sz="1400" dirty="0" smtClean="0"/>
              <a:t>ル</a:t>
            </a:r>
            <a:r>
              <a:rPr lang="en-US" altLang="ja-JP" sz="1400" dirty="0" smtClean="0"/>
              <a:t>…………………………………………………………………………….	13</a:t>
            </a:r>
            <a:endParaRPr lang="en-US" altLang="ja-JP" sz="1400" dirty="0">
              <a:solidFill>
                <a:srgbClr val="FF0000"/>
              </a:solidFill>
            </a:endParaRPr>
          </a:p>
          <a:p>
            <a:r>
              <a:rPr lang="ja-JP" altLang="en-US" sz="1400" dirty="0"/>
              <a:t>　　</a:t>
            </a:r>
            <a:r>
              <a:rPr lang="en-US" altLang="ja-JP" sz="1400" dirty="0" smtClean="0"/>
              <a:t>2.2. </a:t>
            </a:r>
            <a:r>
              <a:rPr lang="ja-JP" altLang="en-US" sz="1400" dirty="0" smtClean="0"/>
              <a:t>構成のテンプレート</a:t>
            </a:r>
            <a:r>
              <a:rPr lang="en-US" altLang="ja-JP" sz="1400" dirty="0" smtClean="0"/>
              <a:t>……………………………………………………………………..	19</a:t>
            </a:r>
            <a:endParaRPr lang="en-US" altLang="ja-JP" sz="1400" dirty="0">
              <a:solidFill>
                <a:srgbClr val="FF0000"/>
              </a:solidFill>
            </a:endParaRPr>
          </a:p>
          <a:p>
            <a:r>
              <a:rPr lang="ja-JP" altLang="en-US" sz="1400" dirty="0"/>
              <a:t>　　　</a:t>
            </a:r>
            <a:r>
              <a:rPr lang="en-US" altLang="ja-JP" sz="1400" dirty="0" smtClean="0"/>
              <a:t>2.2.1. </a:t>
            </a:r>
            <a:r>
              <a:rPr lang="ja-JP" altLang="en-US" sz="1400" dirty="0" smtClean="0"/>
              <a:t>無</a:t>
            </a:r>
            <a:r>
              <a:rPr lang="ja-JP" altLang="en-US" sz="1400" dirty="0"/>
              <a:t>冗長構</a:t>
            </a:r>
            <a:r>
              <a:rPr lang="ja-JP" altLang="en-US" sz="1400" dirty="0" smtClean="0"/>
              <a:t>成</a:t>
            </a:r>
            <a:r>
              <a:rPr lang="en-US" altLang="ja-JP" sz="1400" dirty="0" smtClean="0"/>
              <a:t>…………………………………………………………………………….	22</a:t>
            </a:r>
            <a:endParaRPr lang="en-US" altLang="ja-JP" sz="1400" dirty="0">
              <a:solidFill>
                <a:srgbClr val="FF0000"/>
              </a:solidFill>
            </a:endParaRPr>
          </a:p>
          <a:p>
            <a:r>
              <a:rPr lang="ja-JP" altLang="en-US" sz="1400" dirty="0"/>
              <a:t>　　　</a:t>
            </a:r>
            <a:r>
              <a:rPr lang="en-US" altLang="ja-JP" sz="1400" dirty="0" smtClean="0"/>
              <a:t>2.2.2. </a:t>
            </a:r>
            <a:r>
              <a:rPr lang="ja-JP" altLang="en-US" sz="1400" dirty="0" smtClean="0"/>
              <a:t>冗</a:t>
            </a:r>
            <a:r>
              <a:rPr lang="ja-JP" altLang="en-US" sz="1400" dirty="0"/>
              <a:t>長構</a:t>
            </a:r>
            <a:r>
              <a:rPr lang="ja-JP" altLang="en-US" sz="1400" dirty="0" smtClean="0"/>
              <a:t>成</a:t>
            </a:r>
            <a:r>
              <a:rPr lang="en-US" altLang="ja-JP" sz="1400" dirty="0" smtClean="0"/>
              <a:t>……………………………………………………………………………….	24</a:t>
            </a:r>
            <a:endParaRPr lang="en-US" altLang="ja-JP" sz="1400" dirty="0">
              <a:solidFill>
                <a:srgbClr val="FF0000"/>
              </a:solidFill>
            </a:endParaRPr>
          </a:p>
          <a:p>
            <a:r>
              <a:rPr lang="ja-JP" altLang="en-US" sz="1400" dirty="0"/>
              <a:t>　　　</a:t>
            </a:r>
            <a:r>
              <a:rPr lang="en-US" altLang="ja-JP" sz="1400" dirty="0" smtClean="0"/>
              <a:t>2.2.3. </a:t>
            </a:r>
            <a:r>
              <a:rPr lang="ja-JP" altLang="en-US" sz="1400" dirty="0" smtClean="0"/>
              <a:t>マ</a:t>
            </a:r>
            <a:r>
              <a:rPr lang="ja-JP" altLang="en-US" sz="1400" dirty="0"/>
              <a:t>ルチマスター構</a:t>
            </a:r>
            <a:r>
              <a:rPr lang="ja-JP" altLang="en-US" sz="1400" dirty="0" smtClean="0"/>
              <a:t>成</a:t>
            </a:r>
            <a:r>
              <a:rPr lang="en-US" altLang="ja-JP" sz="1400" dirty="0" smtClean="0"/>
              <a:t>……………………………………………………………….	26</a:t>
            </a:r>
            <a:endParaRPr lang="ja-JP" altLang="en-US" sz="1400" dirty="0">
              <a:solidFill>
                <a:srgbClr val="FF0000"/>
              </a:solidFill>
            </a:endParaRPr>
          </a:p>
          <a:p>
            <a:r>
              <a:rPr kumimoji="1" lang="en-US" altLang="ja-JP" sz="1400" dirty="0" smtClean="0"/>
              <a:t>3.</a:t>
            </a:r>
            <a:r>
              <a:rPr lang="ja-JP" altLang="en-US" sz="1400" dirty="0" smtClean="0"/>
              <a:t> </a:t>
            </a:r>
            <a:r>
              <a:rPr lang="en-US" altLang="ja-JP" sz="1400" dirty="0" smtClean="0"/>
              <a:t>MySQL</a:t>
            </a:r>
            <a:r>
              <a:rPr lang="ja-JP" altLang="en-US" sz="1400" dirty="0"/>
              <a:t>クラスタ</a:t>
            </a:r>
            <a:r>
              <a:rPr lang="en-US" altLang="ja-JP" sz="1400" dirty="0"/>
              <a:t>:</a:t>
            </a:r>
            <a:r>
              <a:rPr lang="ja-JP" altLang="en-US" sz="1400" dirty="0"/>
              <a:t>初期起動手</a:t>
            </a:r>
            <a:r>
              <a:rPr lang="ja-JP" altLang="en-US" sz="1400" dirty="0" smtClean="0"/>
              <a:t>順</a:t>
            </a:r>
            <a:r>
              <a:rPr lang="en-US" altLang="ja-JP" sz="1400" dirty="0" smtClean="0"/>
              <a:t>…………………..…………………………………………..	40</a:t>
            </a:r>
            <a:endParaRPr lang="en-US" altLang="ja-JP" sz="1400" dirty="0"/>
          </a:p>
        </p:txBody>
      </p:sp>
    </p:spTree>
    <p:extLst>
      <p:ext uri="{BB962C8B-B14F-4D97-AF65-F5344CB8AC3E}">
        <p14:creationId xmlns:p14="http://schemas.microsoft.com/office/powerpoint/2010/main" val="5397667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 MySQL</a:t>
            </a:r>
            <a:r>
              <a:rPr lang="ja-JP" altLang="en-US" sz="2000" dirty="0"/>
              <a:t>クラス</a:t>
            </a:r>
            <a:r>
              <a:rPr lang="ja-JP" altLang="en-US" sz="2000" dirty="0" smtClean="0"/>
              <a:t>タ</a:t>
            </a:r>
            <a:r>
              <a:rPr lang="en-US" altLang="ja-JP" sz="2000" dirty="0"/>
              <a:t>:</a:t>
            </a:r>
            <a:r>
              <a:rPr lang="ja-JP" altLang="en-US" sz="2000" dirty="0" smtClean="0"/>
              <a:t>初</a:t>
            </a:r>
            <a:r>
              <a:rPr lang="ja-JP" altLang="en-US" sz="2000" dirty="0"/>
              <a:t>期起動手</a:t>
            </a:r>
            <a:r>
              <a:rPr lang="ja-JP" altLang="en-US" sz="2000" dirty="0" smtClean="0"/>
              <a:t>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400" b="1" dirty="0"/>
              <a:t>初期起動</a:t>
            </a:r>
            <a:r>
              <a:rPr lang="ja-JP" altLang="en-US" sz="1400" b="1" dirty="0" smtClean="0"/>
              <a:t>手</a:t>
            </a:r>
            <a:endParaRPr lang="en-US" altLang="ja-JP" sz="1400" b="1" dirty="0" smtClean="0"/>
          </a:p>
          <a:p>
            <a:pPr marL="0" indent="0">
              <a:buNone/>
            </a:pPr>
            <a:endParaRPr kumimoji="1" lang="en-US" altLang="ja-JP" sz="1400" b="1" dirty="0"/>
          </a:p>
          <a:p>
            <a:pPr marL="342900" indent="-342900">
              <a:buAutoNum type="arabicPeriod"/>
            </a:pPr>
            <a:r>
              <a:rPr lang="ja-JP" altLang="en-US" sz="1400" dirty="0"/>
              <a:t>管</a:t>
            </a:r>
            <a:r>
              <a:rPr lang="ja-JP" altLang="en-US" sz="1400" dirty="0" smtClean="0"/>
              <a:t>理ノードを開始</a:t>
            </a:r>
            <a:endParaRPr lang="en-US" altLang="ja-JP" sz="1400" dirty="0" smtClean="0"/>
          </a:p>
          <a:p>
            <a:pPr marL="522900" lvl="1" indent="-342900">
              <a:buAutoNum type="arabicPeriod"/>
            </a:pPr>
            <a:r>
              <a:rPr lang="ja-JP" altLang="en-US" sz="1400" dirty="0" smtClean="0"/>
              <a:t>実行する</a:t>
            </a:r>
            <a:r>
              <a:rPr lang="en-US" altLang="ja-JP" sz="1400" dirty="0" smtClean="0"/>
              <a:t>: </a:t>
            </a:r>
            <a:r>
              <a:rPr lang="en-US" altLang="ja-JP" sz="1400" dirty="0" err="1" smtClean="0"/>
              <a:t>ndb_mgmd</a:t>
            </a:r>
            <a:r>
              <a:rPr lang="en-US" altLang="ja-JP" sz="1400" dirty="0" smtClean="0"/>
              <a:t> </a:t>
            </a:r>
            <a:r>
              <a:rPr lang="en-US" altLang="ja-JP" sz="1400" dirty="0"/>
              <a:t>-f /</a:t>
            </a:r>
            <a:r>
              <a:rPr lang="en-US" altLang="ja-JP" sz="1400" dirty="0" err="1"/>
              <a:t>var</a:t>
            </a:r>
            <a:r>
              <a:rPr lang="en-US" altLang="ja-JP" sz="1400" dirty="0"/>
              <a:t>/lib/</a:t>
            </a:r>
            <a:r>
              <a:rPr lang="en-US" altLang="ja-JP" sz="1400" dirty="0" err="1"/>
              <a:t>mysql</a:t>
            </a:r>
            <a:r>
              <a:rPr lang="en-US" altLang="ja-JP" sz="1400" dirty="0"/>
              <a:t>-cluster/config.ini  --</a:t>
            </a:r>
            <a:r>
              <a:rPr lang="en-US" altLang="ja-JP" sz="1400" dirty="0" smtClean="0"/>
              <a:t>skip-</a:t>
            </a:r>
            <a:r>
              <a:rPr lang="en-US" altLang="ja-JP" sz="1400" dirty="0" err="1" smtClean="0"/>
              <a:t>config</a:t>
            </a:r>
            <a:r>
              <a:rPr lang="en-US" altLang="ja-JP" sz="1400" dirty="0" smtClean="0"/>
              <a:t>-cache</a:t>
            </a:r>
            <a:r>
              <a:rPr lang="en-US" altLang="ja-JP" sz="1400" dirty="0" smtClean="0">
                <a:solidFill>
                  <a:srgbClr val="FF0000"/>
                </a:solidFill>
              </a:rPr>
              <a:t>*</a:t>
            </a:r>
          </a:p>
          <a:p>
            <a:pPr marL="522900" lvl="1" indent="-342900">
              <a:buAutoNum type="arabicPeriod"/>
            </a:pPr>
            <a:r>
              <a:rPr lang="ja-JP" altLang="en-US" sz="1400" dirty="0"/>
              <a:t>ファイアウォールが有効になっている場合は、ポート</a:t>
            </a:r>
            <a:r>
              <a:rPr lang="en-US" altLang="ja-JP" sz="1400" dirty="0"/>
              <a:t>1186</a:t>
            </a:r>
            <a:r>
              <a:rPr lang="ja-JP" altLang="en-US" sz="1400" dirty="0"/>
              <a:t>（管理サーバーデーモンが使用するデフォルトポート）を介して受信メッセージを許可するルールを追加します</a:t>
            </a:r>
            <a:r>
              <a:rPr lang="ja-JP" altLang="en-US" sz="1400" dirty="0" smtClean="0"/>
              <a:t>。</a:t>
            </a:r>
            <a:endParaRPr lang="en-US" altLang="ja-JP" sz="1400" dirty="0" smtClean="0"/>
          </a:p>
          <a:p>
            <a:pPr marL="522900" lvl="1" indent="-342900">
              <a:buAutoNum type="arabicPeriod"/>
            </a:pPr>
            <a:endParaRPr lang="en-US" altLang="ja-JP" sz="1400" dirty="0" smtClean="0"/>
          </a:p>
          <a:p>
            <a:pPr marL="180000" lvl="1" indent="0">
              <a:buNone/>
            </a:pPr>
            <a:r>
              <a:rPr lang="en-US" altLang="ja-JP" sz="1400" dirty="0" smtClean="0">
                <a:solidFill>
                  <a:srgbClr val="FF0000"/>
                </a:solidFill>
              </a:rPr>
              <a:t>*</a:t>
            </a:r>
            <a:r>
              <a:rPr lang="ja-JP" altLang="en-US" sz="1400" dirty="0"/>
              <a:t>オプション</a:t>
            </a:r>
            <a:r>
              <a:rPr lang="en-US" altLang="ja-JP" sz="1400" dirty="0"/>
              <a:t>-skip-</a:t>
            </a:r>
            <a:r>
              <a:rPr lang="en-US" altLang="ja-JP" sz="1400" dirty="0" err="1"/>
              <a:t>config</a:t>
            </a:r>
            <a:r>
              <a:rPr lang="en-US" altLang="ja-JP" sz="1400" dirty="0"/>
              <a:t>-cache</a:t>
            </a:r>
            <a:r>
              <a:rPr lang="ja-JP" altLang="en-US" sz="1400" dirty="0"/>
              <a:t>は設定キャッシュを作成しないので、</a:t>
            </a:r>
            <a:r>
              <a:rPr lang="en-US" altLang="ja-JP" sz="1400" dirty="0" err="1"/>
              <a:t>ndb_mgmd</a:t>
            </a:r>
            <a:r>
              <a:rPr lang="ja-JP" altLang="en-US" sz="1400" dirty="0"/>
              <a:t>を起動するたびに</a:t>
            </a:r>
            <a:r>
              <a:rPr lang="en-US" altLang="ja-JP" sz="1400" dirty="0" err="1"/>
              <a:t>config</a:t>
            </a:r>
            <a:r>
              <a:rPr lang="ja-JP" altLang="en-US" sz="1400" dirty="0"/>
              <a:t>ファイルを指定して、設定ファイル内の</a:t>
            </a:r>
            <a:r>
              <a:rPr lang="en-US" altLang="ja-JP" sz="1400" dirty="0" err="1"/>
              <a:t>udpates</a:t>
            </a:r>
            <a:r>
              <a:rPr lang="ja-JP" altLang="en-US" sz="1400" dirty="0"/>
              <a:t>が反映されるようにする必要があります</a:t>
            </a:r>
            <a:r>
              <a:rPr lang="ja-JP" altLang="en-US" sz="1400" dirty="0" smtClean="0"/>
              <a:t>。</a:t>
            </a:r>
            <a:endParaRPr lang="en-US" altLang="ja-JP" sz="1400" dirty="0" smtClean="0"/>
          </a:p>
          <a:p>
            <a:pPr marL="180000" lvl="1" indent="0">
              <a:buNone/>
            </a:pPr>
            <a:endParaRPr lang="en-US" altLang="ja-JP" sz="1400" dirty="0" smtClean="0"/>
          </a:p>
          <a:p>
            <a:pPr marL="342900" indent="-342900">
              <a:buAutoNum type="arabicPeriod"/>
            </a:pPr>
            <a:r>
              <a:rPr lang="ja-JP" altLang="en-US" sz="1400" dirty="0" smtClean="0"/>
              <a:t>データノードを開始</a:t>
            </a:r>
            <a:endParaRPr lang="en-US" altLang="ja-JP" sz="1400" dirty="0" smtClean="0"/>
          </a:p>
          <a:p>
            <a:pPr marL="522900" lvl="1" indent="-342900">
              <a:buAutoNum type="arabicPeriod"/>
            </a:pPr>
            <a:r>
              <a:rPr lang="ja-JP" altLang="en-US" sz="1400" dirty="0"/>
              <a:t>まず、管理ノードの</a:t>
            </a:r>
            <a:r>
              <a:rPr lang="en-US" altLang="ja-JP" sz="1400" dirty="0"/>
              <a:t>config.ini</a:t>
            </a:r>
            <a:r>
              <a:rPr lang="ja-JP" altLang="en-US" sz="1400" dirty="0"/>
              <a:t>ファイルの</a:t>
            </a:r>
            <a:r>
              <a:rPr lang="en-US" altLang="ja-JP" sz="1400" dirty="0" err="1"/>
              <a:t>DataDir</a:t>
            </a:r>
            <a:r>
              <a:rPr lang="ja-JP" altLang="en-US" sz="1400" dirty="0"/>
              <a:t>パラメータで指定されたディレクトリを作成します</a:t>
            </a:r>
            <a:r>
              <a:rPr lang="ja-JP" altLang="en-US" sz="1400" dirty="0" smtClean="0"/>
              <a:t>。</a:t>
            </a:r>
            <a:endParaRPr lang="en-US" altLang="ja-JP" sz="1400" dirty="0" smtClean="0"/>
          </a:p>
          <a:p>
            <a:pPr marL="522900" lvl="1" indent="-342900">
              <a:buAutoNum type="arabicPeriod"/>
            </a:pPr>
            <a:r>
              <a:rPr lang="ja-JP" altLang="en-US" sz="1400" dirty="0"/>
              <a:t>ファイアウォールが有効になっている場合は、</a:t>
            </a:r>
            <a:r>
              <a:rPr lang="en-US" altLang="ja-JP" sz="1400" dirty="0"/>
              <a:t>config.ini</a:t>
            </a:r>
            <a:r>
              <a:rPr lang="ja-JP" altLang="en-US" sz="1400" dirty="0"/>
              <a:t>ファイルに設定されたサーバーポートを介して受信メッセージを許可するルールを追加します。</a:t>
            </a:r>
            <a:endParaRPr lang="en-US" altLang="ja-JP" sz="1400" dirty="0" smtClean="0"/>
          </a:p>
          <a:p>
            <a:pPr marL="522900" lvl="1" indent="-342900">
              <a:buAutoNum type="arabicPeriod"/>
            </a:pPr>
            <a:r>
              <a:rPr lang="ja-JP" altLang="en-US" sz="1400" dirty="0" smtClean="0"/>
              <a:t>実行する</a:t>
            </a:r>
            <a:r>
              <a:rPr lang="en-US" altLang="ja-JP" sz="1400" dirty="0" smtClean="0"/>
              <a:t>: </a:t>
            </a:r>
            <a:r>
              <a:rPr lang="en-US" altLang="ja-JP" sz="1400" dirty="0" err="1" smtClean="0"/>
              <a:t>ndbd</a:t>
            </a:r>
            <a:r>
              <a:rPr lang="en-US" altLang="ja-JP" sz="1400" dirty="0" smtClean="0"/>
              <a:t> –initial</a:t>
            </a:r>
            <a:r>
              <a:rPr lang="en-US" altLang="ja-JP" sz="1400" dirty="0" smtClean="0">
                <a:solidFill>
                  <a:srgbClr val="FF0000"/>
                </a:solidFill>
              </a:rPr>
              <a:t>*</a:t>
            </a:r>
          </a:p>
          <a:p>
            <a:pPr marL="522900" lvl="1" indent="-342900">
              <a:buAutoNum type="arabicPeriod"/>
            </a:pPr>
            <a:endParaRPr lang="en-US" altLang="ja-JP" sz="1400" dirty="0" smtClean="0">
              <a:solidFill>
                <a:srgbClr val="FF0000"/>
              </a:solidFill>
            </a:endParaRPr>
          </a:p>
          <a:p>
            <a:pPr lvl="1"/>
            <a:r>
              <a:rPr lang="en-US" altLang="ja-JP" sz="1400" dirty="0" smtClean="0">
                <a:solidFill>
                  <a:srgbClr val="FF0000"/>
                </a:solidFill>
              </a:rPr>
              <a:t>*</a:t>
            </a:r>
            <a:r>
              <a:rPr lang="ja-JP" altLang="en-US" sz="1400" dirty="0"/>
              <a:t>このオプションを指定すると、すべてのファイルが</a:t>
            </a:r>
            <a:r>
              <a:rPr lang="en-US" altLang="ja-JP" sz="1400" dirty="0"/>
              <a:t>NDB </a:t>
            </a:r>
            <a:r>
              <a:rPr lang="ja-JP" altLang="en-US" sz="1400" dirty="0"/>
              <a:t>クラス</a:t>
            </a:r>
            <a:r>
              <a:rPr lang="ja-JP" altLang="en-US" sz="1400" dirty="0" smtClean="0"/>
              <a:t>タフ</a:t>
            </a:r>
            <a:r>
              <a:rPr lang="ja-JP" altLang="en-US" sz="1400" dirty="0"/>
              <a:t>ァイルシステムから削除され、すべての</a:t>
            </a:r>
            <a:r>
              <a:rPr lang="en-US" altLang="ja-JP" sz="1400" dirty="0"/>
              <a:t>REDO</a:t>
            </a:r>
            <a:r>
              <a:rPr lang="ja-JP" altLang="en-US" sz="1400" dirty="0"/>
              <a:t>ログファイルが再作成されます。 クラスタを初めて起動するとき（つまり、データノードファイルが作成される前）にこのオプションを使用することはできます。 しかし</a:t>
            </a:r>
            <a:r>
              <a:rPr lang="ja-JP" altLang="en-US" sz="1400" dirty="0" smtClean="0"/>
              <a:t>、必要</a:t>
            </a:r>
            <a:r>
              <a:rPr lang="ja-JP" altLang="en-US" sz="1400" dirty="0"/>
              <a:t>はありません。</a:t>
            </a:r>
          </a:p>
          <a:p>
            <a:pPr marL="180000" lvl="1" indent="0">
              <a:buNone/>
            </a:pPr>
            <a:endParaRPr lang="en-US" altLang="ja-JP" sz="1400" dirty="0"/>
          </a:p>
          <a:p>
            <a:pPr marL="522900" lvl="1" indent="-342900">
              <a:buAutoNum type="arabicPeriod"/>
            </a:pPr>
            <a:endParaRPr lang="en-US" altLang="ja-JP" sz="1400" dirty="0" smtClean="0"/>
          </a:p>
          <a:p>
            <a:pPr marL="522900" lvl="1" indent="-342900">
              <a:buAutoNum type="arabicPeriod"/>
            </a:pPr>
            <a:endParaRPr kumimoji="1" lang="ja-JP" altLang="en-US" sz="1400" dirty="0"/>
          </a:p>
        </p:txBody>
      </p:sp>
    </p:spTree>
    <p:extLst>
      <p:ext uri="{BB962C8B-B14F-4D97-AF65-F5344CB8AC3E}">
        <p14:creationId xmlns:p14="http://schemas.microsoft.com/office/powerpoint/2010/main" val="16960736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a:t>
            </a:r>
            <a:r>
              <a:rPr lang="en-US" altLang="ja-JP" sz="2000" dirty="0"/>
              <a:t>. MySQL</a:t>
            </a:r>
            <a:r>
              <a:rPr lang="ja-JP" altLang="en-US" sz="2000" dirty="0"/>
              <a:t>クラスタ</a:t>
            </a:r>
            <a:r>
              <a:rPr lang="en-US" altLang="ja-JP" sz="2000" dirty="0"/>
              <a:t>:</a:t>
            </a:r>
            <a:r>
              <a:rPr lang="ja-JP" altLang="en-US" sz="2000" dirty="0"/>
              <a:t>初期起動手順</a:t>
            </a:r>
            <a:endParaRPr lang="en-US" altLang="ja-JP"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3. SQL</a:t>
            </a:r>
            <a:r>
              <a:rPr lang="ja-JP" altLang="en-US" sz="1400" dirty="0" smtClean="0"/>
              <a:t>ノードを開始</a:t>
            </a:r>
            <a:endParaRPr lang="en-US" altLang="ja-JP" sz="1400" dirty="0"/>
          </a:p>
          <a:p>
            <a:pPr marL="408600" lvl="1" indent="-228600">
              <a:buFont typeface="+mj-lt"/>
              <a:buAutoNum type="arabicPeriod"/>
            </a:pPr>
            <a:r>
              <a:rPr lang="en-US" altLang="ja-JP" sz="1400" dirty="0" err="1"/>
              <a:t>mysqld.service</a:t>
            </a:r>
            <a:r>
              <a:rPr lang="ja-JP" altLang="en-US" sz="1400" dirty="0"/>
              <a:t>を無効にして、再起動時に起動されないようにしま</a:t>
            </a:r>
            <a:r>
              <a:rPr lang="ja-JP" altLang="en-US" sz="1400" dirty="0" smtClean="0"/>
              <a:t>す：　</a:t>
            </a:r>
            <a:r>
              <a:rPr lang="en-US" altLang="ja-JP" sz="1400" dirty="0" err="1" smtClean="0"/>
              <a:t>systemctl</a:t>
            </a:r>
            <a:r>
              <a:rPr lang="en-US" altLang="ja-JP" sz="1400" dirty="0" smtClean="0"/>
              <a:t> </a:t>
            </a:r>
            <a:r>
              <a:rPr lang="en-US" altLang="ja-JP" sz="1400" dirty="0"/>
              <a:t>disable </a:t>
            </a:r>
            <a:r>
              <a:rPr lang="en-US" altLang="ja-JP" sz="1400" dirty="0" err="1"/>
              <a:t>mysqld.service</a:t>
            </a:r>
            <a:endParaRPr lang="en-US" altLang="ja-JP" sz="1400" dirty="0"/>
          </a:p>
          <a:p>
            <a:pPr marL="408600" lvl="1" indent="-228600">
              <a:buFont typeface="+mj-lt"/>
              <a:buAutoNum type="arabicPeriod"/>
            </a:pPr>
            <a:r>
              <a:rPr lang="en-US" altLang="ja-JP" sz="1400" dirty="0" err="1"/>
              <a:t>mysqld</a:t>
            </a:r>
            <a:r>
              <a:rPr lang="ja-JP" altLang="en-US" sz="1400" dirty="0"/>
              <a:t>のバイナリを使用して</a:t>
            </a:r>
            <a:r>
              <a:rPr lang="en-US" altLang="ja-JP" sz="1400" dirty="0" err="1"/>
              <a:t>mysqld</a:t>
            </a:r>
            <a:r>
              <a:rPr lang="ja-JP" altLang="en-US" sz="1400" dirty="0"/>
              <a:t>プロセスを実行し、</a:t>
            </a:r>
            <a:r>
              <a:rPr lang="en-US" altLang="ja-JP" sz="1400" dirty="0" err="1"/>
              <a:t>mysql</a:t>
            </a:r>
            <a:r>
              <a:rPr lang="ja-JP" altLang="en-US" sz="1400" dirty="0"/>
              <a:t>サーバの初期化を行いま</a:t>
            </a:r>
            <a:r>
              <a:rPr lang="ja-JP" altLang="en-US" sz="1400" dirty="0" smtClean="0"/>
              <a:t>す：</a:t>
            </a:r>
            <a:endParaRPr lang="en-US" altLang="ja-JP" sz="1400" dirty="0"/>
          </a:p>
          <a:p>
            <a:pPr lvl="2"/>
            <a:r>
              <a:rPr lang="ja-JP" altLang="en-US" dirty="0" smtClean="0"/>
              <a:t>実行する</a:t>
            </a:r>
            <a:r>
              <a:rPr lang="en-US" altLang="ja-JP" dirty="0" smtClean="0"/>
              <a:t>: </a:t>
            </a:r>
            <a:r>
              <a:rPr lang="en-US" altLang="ja-JP" dirty="0" err="1"/>
              <a:t>mysqld</a:t>
            </a:r>
            <a:r>
              <a:rPr lang="en-US" altLang="ja-JP" dirty="0"/>
              <a:t> –user=“</a:t>
            </a:r>
            <a:r>
              <a:rPr lang="en-US" altLang="ja-JP" dirty="0" err="1"/>
              <a:t>mysql</a:t>
            </a:r>
            <a:r>
              <a:rPr lang="en-US" altLang="ja-JP" dirty="0"/>
              <a:t>” –initialize &amp;</a:t>
            </a:r>
          </a:p>
          <a:p>
            <a:pPr marL="624600" lvl="3" indent="-228600"/>
            <a:r>
              <a:rPr lang="en-US" altLang="ja-JP" sz="1400" dirty="0" smtClean="0"/>
              <a:t>root</a:t>
            </a:r>
            <a:r>
              <a:rPr lang="ja-JP" altLang="en-US" sz="1400" dirty="0"/>
              <a:t>以外でユーザを作成する場合は、そのユーザ名を使用して</a:t>
            </a:r>
            <a:r>
              <a:rPr lang="en-US" altLang="ja-JP" sz="1400" dirty="0" err="1"/>
              <a:t>mysql</a:t>
            </a:r>
            <a:r>
              <a:rPr lang="ja-JP" altLang="en-US" sz="1400" dirty="0"/>
              <a:t>サーバを初期化し、</a:t>
            </a:r>
            <a:r>
              <a:rPr lang="en-US" altLang="ja-JP" sz="1400" dirty="0" err="1"/>
              <a:t>mysql</a:t>
            </a:r>
            <a:r>
              <a:rPr lang="ja-JP" altLang="en-US" sz="1400" dirty="0"/>
              <a:t>サーバファイルへのアクセスまたは使用時のアクセス権の問題を回避しま</a:t>
            </a:r>
            <a:r>
              <a:rPr lang="ja-JP" altLang="en-US" sz="1400" dirty="0" smtClean="0"/>
              <a:t>す。</a:t>
            </a:r>
            <a:endParaRPr lang="en-US" altLang="ja-JP" sz="1400" dirty="0" smtClean="0"/>
          </a:p>
          <a:p>
            <a:pPr marL="408600" lvl="1" indent="-228600">
              <a:buFont typeface="+mj-lt"/>
              <a:buAutoNum type="arabicPeriod"/>
            </a:pPr>
            <a:r>
              <a:rPr lang="ja-JP" altLang="en-US" sz="1400" dirty="0"/>
              <a:t>初期化後、生成された一時パスワードを取得する</a:t>
            </a:r>
            <a:endParaRPr lang="en-US" altLang="ja-JP" sz="1400" dirty="0" smtClean="0"/>
          </a:p>
          <a:p>
            <a:pPr lvl="2"/>
            <a:r>
              <a:rPr lang="ja-JP" altLang="en-US" dirty="0" smtClean="0"/>
              <a:t>実行する</a:t>
            </a:r>
            <a:r>
              <a:rPr lang="en-US" altLang="ja-JP" dirty="0" smtClean="0"/>
              <a:t>: </a:t>
            </a:r>
            <a:r>
              <a:rPr lang="en-US" altLang="ja-JP" dirty="0"/>
              <a:t>grep ‘temporary password’ /</a:t>
            </a:r>
            <a:r>
              <a:rPr lang="en-US" altLang="ja-JP" dirty="0" err="1" smtClean="0"/>
              <a:t>var</a:t>
            </a:r>
            <a:r>
              <a:rPr lang="en-US" altLang="ja-JP" dirty="0" smtClean="0"/>
              <a:t>/log/mysqld.log</a:t>
            </a:r>
          </a:p>
          <a:p>
            <a:pPr lvl="2"/>
            <a:r>
              <a:rPr lang="ja-JP" altLang="en-US" dirty="0" smtClean="0"/>
              <a:t>出力</a:t>
            </a:r>
            <a:r>
              <a:rPr lang="en-US" altLang="ja-JP" dirty="0" smtClean="0"/>
              <a:t>: </a:t>
            </a:r>
            <a:r>
              <a:rPr lang="en-US" altLang="ja-JP" dirty="0"/>
              <a:t>2017-05-16T06:32:12.547064Z 1 </a:t>
            </a:r>
            <a:endParaRPr lang="en-US" altLang="ja-JP" dirty="0" smtClean="0"/>
          </a:p>
          <a:p>
            <a:pPr lvl="2"/>
            <a:r>
              <a:rPr lang="en-US" altLang="ja-JP" dirty="0" smtClean="0"/>
              <a:t>[</a:t>
            </a:r>
            <a:r>
              <a:rPr lang="ja-JP" altLang="en-US" dirty="0"/>
              <a:t>注意</a:t>
            </a:r>
            <a:r>
              <a:rPr lang="en-US" altLang="ja-JP" dirty="0"/>
              <a:t>] root @ localhost</a:t>
            </a:r>
            <a:r>
              <a:rPr lang="ja-JP" altLang="en-US" dirty="0"/>
              <a:t>に対して一時パスワードが生成されま</a:t>
            </a:r>
            <a:r>
              <a:rPr lang="ja-JP" altLang="en-US" dirty="0" smtClean="0"/>
              <a:t>す：</a:t>
            </a:r>
            <a:r>
              <a:rPr lang="en-US" altLang="ja-JP" dirty="0" smtClean="0"/>
              <a:t> wLMN%vrwn00h</a:t>
            </a:r>
          </a:p>
          <a:p>
            <a:pPr marL="408600" lvl="1" indent="-228600">
              <a:buFont typeface="+mj-lt"/>
              <a:buAutoNum type="arabicPeriod"/>
            </a:pPr>
            <a:r>
              <a:rPr lang="en-US" altLang="ja-JP" sz="1400" dirty="0" err="1" smtClean="0"/>
              <a:t>mysqld</a:t>
            </a:r>
            <a:r>
              <a:rPr lang="en-US" altLang="ja-JP" sz="1400" dirty="0" smtClean="0"/>
              <a:t> </a:t>
            </a:r>
            <a:r>
              <a:rPr lang="ja-JP" altLang="en-US" sz="1400" dirty="0" smtClean="0"/>
              <a:t>プロセスを再開</a:t>
            </a:r>
            <a:endParaRPr lang="en-US" altLang="ja-JP" sz="1400" dirty="0" smtClean="0"/>
          </a:p>
          <a:p>
            <a:pPr lvl="2"/>
            <a:r>
              <a:rPr lang="ja-JP" altLang="en-US" dirty="0" smtClean="0"/>
              <a:t>実行する</a:t>
            </a:r>
            <a:r>
              <a:rPr lang="en-US" altLang="ja-JP" dirty="0" smtClean="0"/>
              <a:t>: </a:t>
            </a:r>
            <a:r>
              <a:rPr lang="en-US" altLang="ja-JP" dirty="0" err="1"/>
              <a:t>mysqld</a:t>
            </a:r>
            <a:r>
              <a:rPr lang="en-US" altLang="ja-JP" dirty="0"/>
              <a:t> –user=“</a:t>
            </a:r>
            <a:r>
              <a:rPr lang="en-US" altLang="ja-JP" dirty="0" err="1"/>
              <a:t>mysql</a:t>
            </a:r>
            <a:r>
              <a:rPr lang="en-US" altLang="ja-JP" dirty="0"/>
              <a:t>” </a:t>
            </a:r>
            <a:r>
              <a:rPr lang="en-US" altLang="ja-JP" dirty="0" smtClean="0"/>
              <a:t>&amp;</a:t>
            </a:r>
          </a:p>
          <a:p>
            <a:pPr marL="408600" lvl="1" indent="-228600">
              <a:buFont typeface="+mj-lt"/>
              <a:buAutoNum type="arabicPeriod"/>
            </a:pPr>
            <a:r>
              <a:rPr lang="en-US" altLang="ja-JP" sz="1400" dirty="0"/>
              <a:t>root</a:t>
            </a:r>
            <a:r>
              <a:rPr lang="ja-JP" altLang="en-US" sz="1400" dirty="0"/>
              <a:t>のパスワードを変更し、</a:t>
            </a:r>
            <a:r>
              <a:rPr lang="en-US" altLang="ja-JP" sz="1400" dirty="0" err="1"/>
              <a:t>mysql</a:t>
            </a:r>
            <a:r>
              <a:rPr lang="ja-JP" altLang="en-US" sz="1400" dirty="0"/>
              <a:t>サーバの</a:t>
            </a:r>
            <a:r>
              <a:rPr lang="en-US" altLang="ja-JP" sz="1400" dirty="0" err="1"/>
              <a:t>mysql</a:t>
            </a:r>
            <a:r>
              <a:rPr lang="ja-JP" altLang="en-US" sz="1400" dirty="0"/>
              <a:t>ユーザを</a:t>
            </a:r>
            <a:r>
              <a:rPr lang="en-US" altLang="ja-JP" sz="1400" dirty="0" err="1"/>
              <a:t>mysql</a:t>
            </a:r>
            <a:r>
              <a:rPr lang="ja-JP" altLang="en-US" sz="1400" dirty="0"/>
              <a:t>クライアントに作成す</a:t>
            </a:r>
            <a:r>
              <a:rPr lang="ja-JP" altLang="en-US" sz="1400" dirty="0" smtClean="0"/>
              <a:t>る</a:t>
            </a:r>
            <a:endParaRPr lang="en-US" altLang="ja-JP" sz="1400" dirty="0" smtClean="0"/>
          </a:p>
          <a:p>
            <a:pPr marL="515325" lvl="2" indent="-228600">
              <a:buFont typeface="+mj-lt"/>
              <a:buAutoNum type="arabicPeriod"/>
            </a:pPr>
            <a:r>
              <a:rPr lang="ja-JP" altLang="en-US" dirty="0" smtClean="0"/>
              <a:t>実行する</a:t>
            </a:r>
            <a:r>
              <a:rPr lang="en-US" altLang="ja-JP" dirty="0" smtClean="0"/>
              <a:t>: root# </a:t>
            </a:r>
            <a:r>
              <a:rPr lang="en-US" altLang="ja-JP" dirty="0" err="1" smtClean="0"/>
              <a:t>mysql</a:t>
            </a:r>
            <a:r>
              <a:rPr lang="en-US" altLang="ja-JP" dirty="0" smtClean="0"/>
              <a:t> –u root –p</a:t>
            </a:r>
          </a:p>
          <a:p>
            <a:pPr marL="515325" lvl="2" indent="-228600">
              <a:buFont typeface="+mj-lt"/>
              <a:buAutoNum type="arabicPeriod"/>
            </a:pPr>
            <a:r>
              <a:rPr lang="ja-JP" altLang="en-US" dirty="0"/>
              <a:t>仮パスワードを入力</a:t>
            </a:r>
            <a:endParaRPr lang="en-US" altLang="ja-JP" dirty="0" smtClean="0"/>
          </a:p>
          <a:p>
            <a:pPr marL="515325" lvl="2" indent="-228600">
              <a:buFont typeface="+mj-lt"/>
              <a:buAutoNum type="arabicPeriod"/>
            </a:pPr>
            <a:r>
              <a:rPr lang="en-US" altLang="ja-JP" dirty="0" err="1"/>
              <a:t>mysql</a:t>
            </a:r>
            <a:r>
              <a:rPr lang="ja-JP" altLang="en-US" dirty="0"/>
              <a:t>クライアントでログインに成功しました</a:t>
            </a:r>
            <a:r>
              <a:rPr lang="ja-JP" altLang="en-US" dirty="0" smtClean="0"/>
              <a:t>。</a:t>
            </a:r>
            <a:endParaRPr lang="en-US" altLang="ja-JP" dirty="0" smtClean="0"/>
          </a:p>
          <a:p>
            <a:pPr marL="286725" lvl="2" indent="0">
              <a:buNone/>
            </a:pPr>
            <a:r>
              <a:rPr lang="en-US" altLang="ja-JP" dirty="0" err="1" smtClean="0"/>
              <a:t>mysql</a:t>
            </a:r>
            <a:r>
              <a:rPr lang="ja-JP" altLang="en-US" dirty="0" smtClean="0"/>
              <a:t>クライアントでは、</a:t>
            </a:r>
            <a:endParaRPr lang="en-US" altLang="ja-JP" dirty="0" smtClean="0"/>
          </a:p>
          <a:p>
            <a:pPr marL="515325" lvl="2" indent="-228600">
              <a:buFont typeface="+mj-lt"/>
              <a:buAutoNum type="arabicPeriod"/>
            </a:pPr>
            <a:r>
              <a:rPr lang="en-US" altLang="ja-JP" dirty="0" smtClean="0"/>
              <a:t>root</a:t>
            </a:r>
            <a:r>
              <a:rPr lang="ja-JP" altLang="en-US" dirty="0" smtClean="0"/>
              <a:t> ユーザーを変更する</a:t>
            </a:r>
            <a:r>
              <a:rPr lang="en-US" altLang="ja-JP" dirty="0" smtClean="0"/>
              <a:t>: ALTER USER '</a:t>
            </a:r>
            <a:r>
              <a:rPr lang="en-US" altLang="ja-JP" dirty="0" err="1" smtClean="0"/>
              <a:t>root'@'localhost</a:t>
            </a:r>
            <a:r>
              <a:rPr lang="en-US" altLang="ja-JP" dirty="0" smtClean="0"/>
              <a:t>' IDENTIFIED BY ‘&lt;NEW PASSWORD&gt;'; </a:t>
            </a:r>
            <a:endParaRPr kumimoji="1" lang="ja-JP" altLang="en-US" sz="1400" dirty="0"/>
          </a:p>
        </p:txBody>
      </p:sp>
    </p:spTree>
    <p:extLst>
      <p:ext uri="{BB962C8B-B14F-4D97-AF65-F5344CB8AC3E}">
        <p14:creationId xmlns:p14="http://schemas.microsoft.com/office/powerpoint/2010/main" val="39520783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a:t>
            </a:r>
            <a:r>
              <a:rPr lang="en-US" altLang="ja-JP" sz="2000" dirty="0"/>
              <a:t>. MySQL</a:t>
            </a:r>
            <a:r>
              <a:rPr lang="ja-JP" altLang="en-US" sz="2000" dirty="0"/>
              <a:t>クラスタ</a:t>
            </a:r>
            <a:r>
              <a:rPr lang="en-US" altLang="ja-JP" sz="2000" dirty="0"/>
              <a:t>:</a:t>
            </a:r>
            <a:r>
              <a:rPr lang="ja-JP" altLang="en-US" sz="2000" dirty="0"/>
              <a:t>初期起動手順</a:t>
            </a:r>
            <a:endParaRPr lang="en-US" altLang="ja-JP" sz="2000" dirty="0"/>
          </a:p>
        </p:txBody>
      </p:sp>
      <p:sp>
        <p:nvSpPr>
          <p:cNvPr id="3" name="コンテンツ プレースホルダー 2"/>
          <p:cNvSpPr>
            <a:spLocks noGrp="1"/>
          </p:cNvSpPr>
          <p:nvPr>
            <p:ph sz="quarter" idx="10"/>
          </p:nvPr>
        </p:nvSpPr>
        <p:spPr/>
        <p:txBody>
          <a:bodyPr>
            <a:normAutofit/>
          </a:bodyPr>
          <a:lstStyle/>
          <a:p>
            <a:pPr marL="515325" lvl="2" indent="-228600">
              <a:buFont typeface="+mj-lt"/>
              <a:buAutoNum type="arabicPeriod"/>
            </a:pPr>
            <a:r>
              <a:rPr lang="en-US" altLang="ja-JP" dirty="0" err="1" smtClean="0"/>
              <a:t>mysql</a:t>
            </a:r>
            <a:r>
              <a:rPr lang="ja-JP" altLang="en-US" dirty="0" smtClean="0"/>
              <a:t> ユーザを作成</a:t>
            </a:r>
            <a:r>
              <a:rPr lang="en-US" altLang="ja-JP" dirty="0" smtClean="0"/>
              <a:t>: </a:t>
            </a:r>
            <a:r>
              <a:rPr lang="en-US" altLang="ja-JP" dirty="0"/>
              <a:t>CREATE USER '</a:t>
            </a:r>
            <a:r>
              <a:rPr lang="en-US" altLang="ja-JP" dirty="0" err="1"/>
              <a:t>mysql</a:t>
            </a:r>
            <a:r>
              <a:rPr lang="en-US" altLang="ja-JP" dirty="0"/>
              <a:t>'@'localhost' IDENTIFIED BY </a:t>
            </a:r>
            <a:r>
              <a:rPr lang="en-US" altLang="ja-JP" dirty="0" smtClean="0"/>
              <a:t>‘&lt;</a:t>
            </a:r>
            <a:r>
              <a:rPr lang="en-US" altLang="ja-JP" dirty="0"/>
              <a:t> NEW </a:t>
            </a:r>
            <a:r>
              <a:rPr lang="en-US" altLang="ja-JP" dirty="0" smtClean="0"/>
              <a:t>USER PASSWORD&gt;‘;</a:t>
            </a:r>
          </a:p>
          <a:p>
            <a:pPr marL="515325" lvl="2" indent="-228600">
              <a:buFont typeface="+mj-lt"/>
              <a:buAutoNum type="arabicPeriod"/>
            </a:pPr>
            <a:r>
              <a:rPr lang="ja-JP" altLang="en-US" dirty="0"/>
              <a:t>新規ユーザーに特権を与える</a:t>
            </a:r>
            <a:r>
              <a:rPr lang="en-US" altLang="ja-JP" dirty="0" smtClean="0"/>
              <a:t>: </a:t>
            </a:r>
            <a:r>
              <a:rPr lang="en-US" altLang="ja-JP" dirty="0"/>
              <a:t>GRANT ALL PRIVILEGES ON * . * TO '</a:t>
            </a:r>
            <a:r>
              <a:rPr lang="en-US" altLang="ja-JP" dirty="0" err="1"/>
              <a:t>mysql</a:t>
            </a:r>
            <a:r>
              <a:rPr lang="en-US" altLang="ja-JP" dirty="0"/>
              <a:t>'@'localhost</a:t>
            </a:r>
            <a:r>
              <a:rPr lang="en-US" altLang="ja-JP" dirty="0" smtClean="0"/>
              <a:t>';</a:t>
            </a:r>
          </a:p>
          <a:p>
            <a:pPr marL="515325" lvl="2" indent="-228600">
              <a:buFont typeface="+mj-lt"/>
              <a:buAutoNum type="arabicPeriod"/>
            </a:pPr>
            <a:r>
              <a:rPr lang="ja-JP" altLang="en-US" dirty="0"/>
              <a:t>特権をフラッシュ </a:t>
            </a:r>
            <a:r>
              <a:rPr lang="en-US" altLang="ja-JP" dirty="0" smtClean="0"/>
              <a:t>: </a:t>
            </a:r>
            <a:r>
              <a:rPr lang="en-US" altLang="ja-JP" dirty="0"/>
              <a:t>FLUSH PRIVILEGES</a:t>
            </a:r>
            <a:r>
              <a:rPr lang="en-US" altLang="ja-JP" dirty="0" smtClean="0"/>
              <a:t>;</a:t>
            </a:r>
          </a:p>
          <a:p>
            <a:pPr marL="408600" lvl="1" indent="-228600">
              <a:buFont typeface="+mj-lt"/>
              <a:buAutoNum type="arabicPeriod"/>
            </a:pPr>
            <a:r>
              <a:rPr lang="en-US" altLang="ja-JP" sz="1400" dirty="0"/>
              <a:t>root</a:t>
            </a:r>
            <a:r>
              <a:rPr lang="ja-JP" altLang="en-US" sz="1400" dirty="0"/>
              <a:t>パスワードの更新が成功したことを確認する</a:t>
            </a:r>
            <a:endParaRPr lang="en-US" altLang="ja-JP" sz="1400" dirty="0" smtClean="0"/>
          </a:p>
          <a:p>
            <a:pPr marL="515325" lvl="2" indent="-228600">
              <a:buFont typeface="+mj-lt"/>
              <a:buAutoNum type="arabicPeriod"/>
            </a:pPr>
            <a:r>
              <a:rPr lang="ja-JP" altLang="en-US" dirty="0"/>
              <a:t>実行する</a:t>
            </a:r>
            <a:r>
              <a:rPr lang="en-US" altLang="ja-JP" dirty="0" smtClean="0"/>
              <a:t>: </a:t>
            </a:r>
            <a:r>
              <a:rPr lang="en-US" altLang="ja-JP" dirty="0" err="1" smtClean="0"/>
              <a:t>mysql</a:t>
            </a:r>
            <a:r>
              <a:rPr lang="en-US" altLang="ja-JP" dirty="0" smtClean="0"/>
              <a:t> –u root –p</a:t>
            </a:r>
          </a:p>
          <a:p>
            <a:pPr marL="515325" lvl="2" indent="-228600">
              <a:buFont typeface="+mj-lt"/>
              <a:buAutoNum type="arabicPeriod"/>
            </a:pPr>
            <a:r>
              <a:rPr lang="ja-JP" altLang="en-US" dirty="0"/>
              <a:t>更新されたパスワードを入力し、ログインが成功したことを確認します。</a:t>
            </a:r>
            <a:endParaRPr lang="en-US" altLang="ja-JP" dirty="0" smtClean="0"/>
          </a:p>
          <a:p>
            <a:pPr marL="408600" lvl="1" indent="-228600">
              <a:buFont typeface="+mj-lt"/>
              <a:buAutoNum type="arabicPeriod"/>
            </a:pPr>
            <a:r>
              <a:rPr lang="ja-JP" altLang="en-US" sz="1400" dirty="0"/>
              <a:t>新規ユーザーの作成が成功したことを確認する</a:t>
            </a:r>
            <a:endParaRPr lang="en-US" altLang="ja-JP" sz="1400" dirty="0" smtClean="0"/>
          </a:p>
          <a:p>
            <a:pPr marL="515325" lvl="2" indent="-228600">
              <a:buFont typeface="+mj-lt"/>
              <a:buAutoNum type="arabicPeriod"/>
            </a:pPr>
            <a:r>
              <a:rPr lang="ja-JP" altLang="en-US" dirty="0"/>
              <a:t>実行する</a:t>
            </a:r>
            <a:r>
              <a:rPr lang="en-US" altLang="ja-JP" dirty="0" smtClean="0"/>
              <a:t>: </a:t>
            </a:r>
            <a:r>
              <a:rPr lang="en-US" altLang="ja-JP" dirty="0" err="1" smtClean="0"/>
              <a:t>mysql</a:t>
            </a:r>
            <a:r>
              <a:rPr lang="en-US" altLang="ja-JP" dirty="0" smtClean="0"/>
              <a:t> –u </a:t>
            </a:r>
            <a:r>
              <a:rPr lang="en-US" altLang="ja-JP" dirty="0" err="1" smtClean="0"/>
              <a:t>mysql</a:t>
            </a:r>
            <a:r>
              <a:rPr lang="en-US" altLang="ja-JP" dirty="0" smtClean="0"/>
              <a:t> –p</a:t>
            </a:r>
          </a:p>
          <a:p>
            <a:pPr marL="515325" lvl="2" indent="-228600">
              <a:buFont typeface="+mj-lt"/>
              <a:buAutoNum type="arabicPeriod"/>
            </a:pPr>
            <a:r>
              <a:rPr lang="ja-JP" altLang="en-US" dirty="0"/>
              <a:t>更新されたパスワードを入力し、ログインが成功したことを確認します</a:t>
            </a:r>
            <a:endParaRPr lang="en-US" altLang="ja-JP" dirty="0" smtClean="0"/>
          </a:p>
          <a:p>
            <a:pPr marL="515325" lvl="2" indent="-228600">
              <a:buFont typeface="+mj-lt"/>
              <a:buAutoNum type="arabicPeriod"/>
            </a:pPr>
            <a:endParaRPr lang="en-US" altLang="ja-JP" dirty="0"/>
          </a:p>
          <a:p>
            <a:pPr marL="515325" lvl="2" indent="-228600"/>
            <a:endParaRPr lang="en-US" altLang="ja-JP" dirty="0"/>
          </a:p>
          <a:p>
            <a:pPr marL="522900" lvl="1" indent="-342900">
              <a:buAutoNum type="arabicPeriod"/>
            </a:pPr>
            <a:endParaRPr kumimoji="1" lang="ja-JP" altLang="en-US" sz="1400" dirty="0"/>
          </a:p>
        </p:txBody>
      </p:sp>
    </p:spTree>
    <p:extLst>
      <p:ext uri="{BB962C8B-B14F-4D97-AF65-F5344CB8AC3E}">
        <p14:creationId xmlns:p14="http://schemas.microsoft.com/office/powerpoint/2010/main" val="37358433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参考文献</a:t>
            </a:r>
            <a:endParaRPr kumimoji="1" lang="ja-JP" altLang="en-US" sz="2000" dirty="0"/>
          </a:p>
        </p:txBody>
      </p:sp>
      <p:sp>
        <p:nvSpPr>
          <p:cNvPr id="3" name="コンテンツ プレースホルダー 2"/>
          <p:cNvSpPr>
            <a:spLocks noGrp="1"/>
          </p:cNvSpPr>
          <p:nvPr>
            <p:ph sz="quarter" idx="10"/>
          </p:nvPr>
        </p:nvSpPr>
        <p:spPr/>
        <p:txBody>
          <a:bodyPr vert="horz" lIns="91440" tIns="45720" rIns="91440" bIns="45720" rtlCol="0">
            <a:noAutofit/>
          </a:bodyPr>
          <a:lstStyle/>
          <a:p>
            <a:pPr>
              <a:buFont typeface="Wingdings" panose="05000000000000000000" pitchFamily="2" charset="2"/>
              <a:buChar char="§"/>
            </a:pPr>
            <a:r>
              <a:rPr lang="en-US" sz="1400" dirty="0" smtClean="0"/>
              <a:t>refman-5.7-en.a4.pdf</a:t>
            </a:r>
            <a:endParaRPr lang="en-US" sz="1400" dirty="0"/>
          </a:p>
          <a:p>
            <a:pPr>
              <a:buFont typeface="Wingdings" panose="05000000000000000000" pitchFamily="2" charset="2"/>
              <a:buChar char="§"/>
            </a:pPr>
            <a:endParaRPr lang="en-US" sz="1400" dirty="0"/>
          </a:p>
        </p:txBody>
      </p:sp>
    </p:spTree>
    <p:extLst>
      <p:ext uri="{BB962C8B-B14F-4D97-AF65-F5344CB8AC3E}">
        <p14:creationId xmlns:p14="http://schemas.microsoft.com/office/powerpoint/2010/main" val="22374351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lang="en-US" altLang="ja-JP" dirty="0"/>
              <a:t>MySQL</a:t>
            </a:r>
            <a:r>
              <a:rPr lang="ja-JP" altLang="en-US" dirty="0"/>
              <a:t>クラスタの調査</a:t>
            </a:r>
            <a:endParaRPr kumimoji="1" lang="ja-JP" altLang="en-US" dirty="0"/>
          </a:p>
        </p:txBody>
      </p:sp>
      <p:sp>
        <p:nvSpPr>
          <p:cNvPr id="5" name="テキスト プレースホルダー 2"/>
          <p:cNvSpPr txBox="1">
            <a:spLocks/>
          </p:cNvSpPr>
          <p:nvPr/>
        </p:nvSpPr>
        <p:spPr bwMode="gray">
          <a:xfrm>
            <a:off x="179388" y="3852000"/>
            <a:ext cx="7200900" cy="400110"/>
          </a:xfrm>
          <a:prstGeom prst="rect">
            <a:avLst/>
          </a:prstGeom>
        </p:spPr>
        <p:txBody>
          <a:bodyPr vert="horz" lIns="91440" tIns="45720" rIns="91440" bIns="45720" rtlCol="0">
            <a:spAutoFit/>
          </a:bodyPr>
          <a:lstStyle>
            <a:lvl1pPr marL="0" indent="0" algn="l" rtl="0" eaLnBrk="1" fontAlgn="base" hangingPunct="1">
              <a:spcBef>
                <a:spcPts val="500"/>
              </a:spcBef>
              <a:spcAft>
                <a:spcPct val="0"/>
              </a:spcAft>
              <a:buClr>
                <a:schemeClr val="accent6"/>
              </a:buClr>
              <a:buFont typeface="Arial" panose="020B0604020202020204" pitchFamily="34" charset="0"/>
              <a:buNone/>
              <a:defRPr kumimoji="1" sz="2000" b="0">
                <a:solidFill>
                  <a:schemeClr val="tx1"/>
                </a:solidFill>
                <a:latin typeface="+mn-lt"/>
                <a:ea typeface="+mn-ea"/>
                <a:cs typeface="Verdana" panose="020B0604030504040204" pitchFamily="34" charset="0"/>
              </a:defRPr>
            </a:lvl1pPr>
            <a:lvl2pPr marL="72000" indent="0" algn="l" rtl="0" eaLnBrk="1" fontAlgn="base" hangingPunct="1">
              <a:spcBef>
                <a:spcPts val="500"/>
              </a:spcBef>
              <a:spcAft>
                <a:spcPct val="0"/>
              </a:spcAft>
              <a:buClr>
                <a:schemeClr val="accent6"/>
              </a:buClr>
              <a:buFont typeface="Wingdings" pitchFamily="2" charset="2"/>
              <a:buNone/>
              <a:defRPr kumimoji="1" sz="1800" b="0">
                <a:solidFill>
                  <a:schemeClr val="tx1"/>
                </a:solidFill>
                <a:latin typeface="+mn-lt"/>
                <a:ea typeface="+mn-ea"/>
                <a:cs typeface="Verdana" panose="020B0604030504040204" pitchFamily="34" charset="0"/>
              </a:defRPr>
            </a:lvl2pPr>
            <a:lvl3pPr marL="222962"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cs typeface="Verdana" panose="020B0604030504040204" pitchFamily="34" charset="0"/>
              </a:defRPr>
            </a:lvl3pPr>
            <a:lvl4pPr marL="327787"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mn-lt"/>
                <a:ea typeface="+mn-ea"/>
                <a:cs typeface="Verdana" panose="020B0604030504040204" pitchFamily="34" charset="0"/>
              </a:defRPr>
            </a:lvl4pPr>
            <a:lvl5pPr marL="3114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r>
              <a:rPr lang="ja-JP" altLang="en-US" dirty="0" smtClean="0">
                <a:solidFill>
                  <a:srgbClr val="003D8B"/>
                </a:solidFill>
              </a:rPr>
              <a:t>イ</a:t>
            </a:r>
            <a:r>
              <a:rPr lang="ja-JP" altLang="en-US" dirty="0">
                <a:solidFill>
                  <a:srgbClr val="003D8B"/>
                </a:solidFill>
              </a:rPr>
              <a:t>ンストール、構成、スタートアップ手順</a:t>
            </a:r>
            <a:endParaRPr lang="ja-JP" altLang="en-US" kern="0" dirty="0">
              <a:solidFill>
                <a:srgbClr val="003D8B"/>
              </a:solidFill>
            </a:endParaRPr>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sz="2000" dirty="0" smtClean="0"/>
              <a:t>:</a:t>
            </a:r>
            <a:r>
              <a:rPr lang="ja-JP" altLang="en-US" sz="2000" dirty="0" smtClean="0"/>
              <a:t>イ</a:t>
            </a:r>
            <a:r>
              <a:rPr lang="ja-JP" altLang="en-US" sz="2000" dirty="0"/>
              <a:t>ンストール手順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400" b="1" dirty="0"/>
              <a:t>インストール手順</a:t>
            </a:r>
            <a:endParaRPr lang="en-US" altLang="ja-JP" sz="1400" b="1" dirty="0" smtClean="0"/>
          </a:p>
          <a:p>
            <a:pPr lvl="1"/>
            <a:r>
              <a:rPr lang="en-US" altLang="ja-JP" sz="1400" dirty="0" smtClean="0"/>
              <a:t>MySQL</a:t>
            </a:r>
            <a:r>
              <a:rPr lang="ja-JP" altLang="en-US" sz="1400" dirty="0"/>
              <a:t>クラスタをインストールする方法はたくさんあります。</a:t>
            </a:r>
            <a:r>
              <a:rPr lang="en-US" altLang="ja-JP" sz="1400" dirty="0"/>
              <a:t>MySQL</a:t>
            </a:r>
            <a:r>
              <a:rPr lang="ja-JP" altLang="en-US" sz="1400" dirty="0"/>
              <a:t>クラスタのインストール方法については、以下のリストを参照してください。</a:t>
            </a:r>
            <a:endParaRPr lang="en-US" altLang="ja-JP" sz="1400" dirty="0"/>
          </a:p>
          <a:p>
            <a:pPr lvl="2"/>
            <a:r>
              <a:rPr lang="en-US" altLang="ja-JP" dirty="0"/>
              <a:t>NDB</a:t>
            </a:r>
            <a:r>
              <a:rPr lang="ja-JP" altLang="en-US" dirty="0"/>
              <a:t>クラスタ自動インストーラの使用</a:t>
            </a:r>
            <a:endParaRPr lang="en-US" altLang="ja-JP" dirty="0"/>
          </a:p>
          <a:p>
            <a:pPr lvl="2"/>
            <a:r>
              <a:rPr lang="en-US" altLang="ja-JP" dirty="0"/>
              <a:t>Linux</a:t>
            </a:r>
            <a:r>
              <a:rPr lang="ja-JP" altLang="en-US" dirty="0"/>
              <a:t>に</a:t>
            </a:r>
            <a:r>
              <a:rPr lang="en-US" altLang="ja-JP" dirty="0"/>
              <a:t>NDB </a:t>
            </a:r>
            <a:r>
              <a:rPr lang="ja-JP" altLang="en-US" dirty="0"/>
              <a:t>クラスタ </a:t>
            </a:r>
            <a:r>
              <a:rPr lang="en-US" altLang="ja-JP" dirty="0"/>
              <a:t>7.5</a:t>
            </a:r>
            <a:r>
              <a:rPr lang="ja-JP" altLang="en-US" dirty="0"/>
              <a:t>をインストールする</a:t>
            </a:r>
            <a:endParaRPr lang="en-US" altLang="ja-JP" dirty="0"/>
          </a:p>
          <a:p>
            <a:pPr lvl="3"/>
            <a:r>
              <a:rPr lang="en-US" altLang="ja-JP" sz="1400" dirty="0"/>
              <a:t>YUM</a:t>
            </a:r>
            <a:r>
              <a:rPr lang="ja-JP" altLang="en-US" sz="1400" dirty="0"/>
              <a:t>リポジトリを使用する（インターネット接続が必要）</a:t>
            </a:r>
            <a:endParaRPr lang="en-US" altLang="ja-JP" sz="1400" dirty="0"/>
          </a:p>
          <a:p>
            <a:pPr lvl="3"/>
            <a:r>
              <a:rPr lang="en-US" altLang="ja-JP" sz="1400" dirty="0"/>
              <a:t>Linux</a:t>
            </a:r>
            <a:r>
              <a:rPr lang="ja-JP" altLang="en-US" sz="1400" dirty="0"/>
              <a:t>用</a:t>
            </a:r>
            <a:r>
              <a:rPr lang="en-US" altLang="ja-JP" sz="1400" dirty="0"/>
              <a:t>NDB </a:t>
            </a:r>
            <a:r>
              <a:rPr lang="ja-JP" altLang="en-US" sz="1400" dirty="0"/>
              <a:t>クラスタバイナリリリースの使用</a:t>
            </a:r>
            <a:endParaRPr lang="en-US" altLang="ja-JP" sz="1400" dirty="0"/>
          </a:p>
          <a:p>
            <a:pPr lvl="3"/>
            <a:r>
              <a:rPr lang="en-US" altLang="ja-JP" sz="1400" dirty="0"/>
              <a:t>RPM</a:t>
            </a:r>
            <a:r>
              <a:rPr lang="ja-JP" altLang="en-US" sz="1400" dirty="0"/>
              <a:t>からの</a:t>
            </a:r>
            <a:r>
              <a:rPr lang="en-US" altLang="ja-JP" sz="1400" dirty="0"/>
              <a:t>NDB</a:t>
            </a:r>
            <a:r>
              <a:rPr lang="ja-JP" altLang="en-US" sz="1400" dirty="0"/>
              <a:t> クラスタの使用</a:t>
            </a:r>
            <a:endParaRPr lang="en-US" altLang="ja-JP" sz="1400" dirty="0"/>
          </a:p>
          <a:p>
            <a:pPr lvl="3"/>
            <a:r>
              <a:rPr lang="ja-JP" altLang="en-US" sz="1400" dirty="0"/>
              <a:t>“</a:t>
            </a:r>
            <a:r>
              <a:rPr lang="en-US" altLang="ja-JP" sz="1400" dirty="0"/>
              <a:t>.deb</a:t>
            </a:r>
            <a:r>
              <a:rPr lang="ja-JP" altLang="en-US" sz="1400" dirty="0"/>
              <a:t>”ファイルの使用</a:t>
            </a:r>
            <a:endParaRPr lang="en-US" altLang="ja-JP" sz="1400" dirty="0"/>
          </a:p>
          <a:p>
            <a:pPr lvl="3"/>
            <a:r>
              <a:rPr lang="en-US" altLang="ja-JP" sz="1400" dirty="0"/>
              <a:t>Linux</a:t>
            </a:r>
            <a:r>
              <a:rPr lang="ja-JP" altLang="en-US" sz="1400" dirty="0"/>
              <a:t>のソースから</a:t>
            </a:r>
            <a:endParaRPr lang="en-US" altLang="ja-JP" sz="1400" dirty="0"/>
          </a:p>
          <a:p>
            <a:pPr lvl="2"/>
            <a:r>
              <a:rPr lang="en-US" altLang="ja-JP" dirty="0"/>
              <a:t>Windows</a:t>
            </a:r>
            <a:r>
              <a:rPr lang="ja-JP" altLang="en-US" dirty="0"/>
              <a:t>に</a:t>
            </a:r>
            <a:r>
              <a:rPr lang="en-US" altLang="ja-JP" dirty="0"/>
              <a:t>NDB </a:t>
            </a:r>
            <a:r>
              <a:rPr lang="ja-JP" altLang="en-US" dirty="0"/>
              <a:t>クラスタ </a:t>
            </a:r>
            <a:r>
              <a:rPr lang="en-US" altLang="ja-JP" dirty="0"/>
              <a:t>7.5</a:t>
            </a:r>
            <a:r>
              <a:rPr lang="ja-JP" altLang="en-US" dirty="0"/>
              <a:t>をインストールする</a:t>
            </a:r>
            <a:endParaRPr lang="en-US" altLang="ja-JP" dirty="0"/>
          </a:p>
          <a:p>
            <a:pPr lvl="3"/>
            <a:r>
              <a:rPr lang="en-US" altLang="ja-JP" sz="1400" dirty="0"/>
              <a:t>Windows</a:t>
            </a:r>
            <a:r>
              <a:rPr lang="ja-JP" altLang="en-US" sz="1400" dirty="0"/>
              <a:t>用</a:t>
            </a:r>
            <a:r>
              <a:rPr lang="en-US" altLang="ja-JP" sz="1400" dirty="0"/>
              <a:t>NDB </a:t>
            </a:r>
            <a:r>
              <a:rPr lang="ja-JP" altLang="en-US" sz="1400" dirty="0"/>
              <a:t>クラスタバイナリリリースの使用</a:t>
            </a:r>
            <a:endParaRPr lang="en-US" altLang="ja-JP" sz="1400" dirty="0"/>
          </a:p>
          <a:p>
            <a:pPr lvl="3"/>
            <a:r>
              <a:rPr lang="en-US" altLang="ja-JP" sz="1400" dirty="0"/>
              <a:t>Windows</a:t>
            </a:r>
            <a:r>
              <a:rPr lang="ja-JP" altLang="en-US" sz="1400" dirty="0"/>
              <a:t>のソースから</a:t>
            </a:r>
            <a:endParaRPr lang="en-US" altLang="ja-JP" sz="1400" dirty="0"/>
          </a:p>
          <a:p>
            <a:pPr lvl="1"/>
            <a:r>
              <a:rPr lang="ja-JP" altLang="en-US" sz="1400" dirty="0"/>
              <a:t>このセクションでは、</a:t>
            </a:r>
            <a:r>
              <a:rPr lang="en-US" altLang="ja-JP" sz="1400" dirty="0"/>
              <a:t>YUM</a:t>
            </a:r>
            <a:r>
              <a:rPr lang="ja-JP" altLang="en-US" sz="1400" dirty="0"/>
              <a:t>リポジトリのインストール手順を使用する。インストールマニュアルについては添付ファイルを参照してください。</a:t>
            </a:r>
          </a:p>
        </p:txBody>
      </p:sp>
      <p:graphicFrame>
        <p:nvGraphicFramePr>
          <p:cNvPr id="5" name="Object 4"/>
          <p:cNvGraphicFramePr>
            <a:graphicFrameLocks noChangeAspect="1"/>
          </p:cNvGraphicFramePr>
          <p:nvPr>
            <p:extLst>
              <p:ext uri="{D42A27DB-BD31-4B8C-83A1-F6EECF244321}">
                <p14:modId xmlns:p14="http://schemas.microsoft.com/office/powerpoint/2010/main" val="3948708932"/>
              </p:ext>
            </p:extLst>
          </p:nvPr>
        </p:nvGraphicFramePr>
        <p:xfrm>
          <a:off x="3001963" y="1397000"/>
          <a:ext cx="3140075" cy="4064000"/>
        </p:xfrm>
        <a:graphic>
          <a:graphicData uri="http://schemas.openxmlformats.org/presentationml/2006/ole">
            <mc:AlternateContent xmlns:mc="http://schemas.openxmlformats.org/markup-compatibility/2006">
              <mc:Choice xmlns:v="urn:schemas-microsoft-com:vml" Requires="v">
                <p:oleObj spid="_x0000_s1177" name="Acrobat Document" r:id="rId3" imgW="5829480" imgH="7543800" progId="AcroExch.Document.DC">
                  <p:embed/>
                </p:oleObj>
              </mc:Choice>
              <mc:Fallback>
                <p:oleObj name="Acrobat Document" r:id="rId3" imgW="5829480" imgH="7543800" progId="AcroExch.Document.DC">
                  <p:embed/>
                  <p:pic>
                    <p:nvPicPr>
                      <p:cNvPr id="0" name=""/>
                      <p:cNvPicPr/>
                      <p:nvPr/>
                    </p:nvPicPr>
                    <p:blipFill>
                      <a:blip r:embed="rId4"/>
                      <a:stretch>
                        <a:fillRect/>
                      </a:stretch>
                    </p:blipFill>
                    <p:spPr>
                      <a:xfrm>
                        <a:off x="3001963" y="1397000"/>
                        <a:ext cx="3140075" cy="4064000"/>
                      </a:xfrm>
                      <a:prstGeom prst="rect">
                        <a:avLst/>
                      </a:prstGeom>
                    </p:spPr>
                  </p:pic>
                </p:oleObj>
              </mc:Fallback>
            </mc:AlternateContent>
          </a:graphicData>
        </a:graphic>
      </p:graphicFrame>
    </p:spTree>
    <p:extLst>
      <p:ext uri="{BB962C8B-B14F-4D97-AF65-F5344CB8AC3E}">
        <p14:creationId xmlns:p14="http://schemas.microsoft.com/office/powerpoint/2010/main" val="256091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a:t>クラスタ</a:t>
            </a:r>
            <a:r>
              <a:rPr lang="en-US" sz="2000" dirty="0" smtClean="0"/>
              <a:t>:</a:t>
            </a:r>
            <a:r>
              <a:rPr lang="ja-JP" altLang="en-US" sz="2000" dirty="0" smtClean="0"/>
              <a:t>構</a:t>
            </a:r>
            <a:r>
              <a:rPr lang="ja-JP" altLang="en-US" sz="2000" dirty="0"/>
              <a:t>成手</a:t>
            </a:r>
            <a:r>
              <a:rPr lang="ja-JP" altLang="en-US" sz="2000" dirty="0" smtClean="0"/>
              <a:t>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400" b="1" dirty="0" smtClean="0"/>
              <a:t>構</a:t>
            </a:r>
            <a:r>
              <a:rPr lang="ja-JP" altLang="en-US" sz="1400" b="1" dirty="0"/>
              <a:t>成のファイ</a:t>
            </a:r>
            <a:endParaRPr lang="en-US" altLang="ja-JP" sz="1400" b="1" dirty="0"/>
          </a:p>
          <a:p>
            <a:pPr marL="0" indent="0">
              <a:buNone/>
            </a:pPr>
            <a:endParaRPr lang="en-US" altLang="ja-JP" sz="1400" dirty="0"/>
          </a:p>
          <a:p>
            <a:pPr lvl="1"/>
            <a:r>
              <a:rPr lang="en-US" altLang="ja-JP" sz="1400" b="1" dirty="0"/>
              <a:t>NDB </a:t>
            </a:r>
            <a:r>
              <a:rPr lang="ja-JP" altLang="en-US" sz="1400" b="1" dirty="0"/>
              <a:t>クラスタの構成のファイル </a:t>
            </a:r>
            <a:r>
              <a:rPr lang="en-US" altLang="ja-JP" sz="1400" b="1" dirty="0"/>
              <a:t>(</a:t>
            </a:r>
            <a:r>
              <a:rPr lang="en-US" altLang="ja-JP" sz="1400" b="1" dirty="0" err="1"/>
              <a:t>my.cnf</a:t>
            </a:r>
            <a:r>
              <a:rPr lang="en-US" altLang="ja-JP" sz="1400" b="1" dirty="0"/>
              <a:t>). </a:t>
            </a:r>
            <a:r>
              <a:rPr lang="ja-JP" altLang="en-US" sz="1400" dirty="0"/>
              <a:t>各データノードまたは</a:t>
            </a:r>
            <a:r>
              <a:rPr lang="en-US" altLang="ja-JP" sz="1400" dirty="0"/>
              <a:t>SQL</a:t>
            </a:r>
            <a:r>
              <a:rPr lang="ja-JP" altLang="en-US" sz="1400" dirty="0"/>
              <a:t>ノードには、管理ノードを見つける場所をノードに伝える接続文字列と、このホスト上の</a:t>
            </a:r>
            <a:r>
              <a:rPr lang="en-US" altLang="ja-JP" sz="1400" dirty="0"/>
              <a:t>MySQL</a:t>
            </a:r>
            <a:r>
              <a:rPr lang="ja-JP" altLang="en-US" sz="1400" dirty="0"/>
              <a:t>サーバーに情報を伝える行（データノードをホストするマシン）の</a:t>
            </a:r>
            <a:r>
              <a:rPr lang="en-US" altLang="ja-JP" sz="1400" dirty="0"/>
              <a:t>2</a:t>
            </a:r>
            <a:r>
              <a:rPr lang="ja-JP" altLang="en-US" sz="1400" dirty="0"/>
              <a:t>つの情報を提供する</a:t>
            </a:r>
            <a:r>
              <a:rPr lang="en-US" altLang="ja-JP" sz="1400" dirty="0" err="1"/>
              <a:t>my.cnf</a:t>
            </a:r>
            <a:r>
              <a:rPr lang="ja-JP" altLang="en-US" sz="1400" dirty="0"/>
              <a:t>ファイルが必要です ）を使用して、</a:t>
            </a:r>
            <a:r>
              <a:rPr lang="en-US" altLang="ja-JP" sz="1400" dirty="0"/>
              <a:t>NDBCLUSTER</a:t>
            </a:r>
            <a:r>
              <a:rPr lang="ja-JP" altLang="en-US" sz="1400" dirty="0"/>
              <a:t>ストレージエンジンを有効にします。</a:t>
            </a:r>
            <a:endParaRPr lang="en-US" altLang="ja-JP" sz="1400" dirty="0"/>
          </a:p>
          <a:p>
            <a:pPr lvl="1"/>
            <a:endParaRPr lang="en-US" altLang="ja-JP" sz="1400" dirty="0"/>
          </a:p>
          <a:p>
            <a:pPr lvl="1"/>
            <a:r>
              <a:rPr lang="en-US" altLang="ja-JP" sz="1400" b="1" dirty="0" err="1"/>
              <a:t>my.cnf</a:t>
            </a:r>
            <a:r>
              <a:rPr lang="en-US" altLang="ja-JP" sz="1400" dirty="0"/>
              <a:t>: </a:t>
            </a:r>
            <a:r>
              <a:rPr lang="ja-JP" altLang="en-US" sz="1400" dirty="0"/>
              <a:t>すべての</a:t>
            </a:r>
            <a:r>
              <a:rPr lang="en-US" altLang="ja-JP" sz="1400" dirty="0"/>
              <a:t>NDB </a:t>
            </a:r>
            <a:r>
              <a:rPr lang="ja-JP" altLang="en-US" sz="1400" dirty="0"/>
              <a:t>クラスタ実行可能ファイルのオプションを指定します。 このファイルは、クラスタ内で実行されている各実行可能ファイルによってアクセス可能でなければなりません。</a:t>
            </a:r>
            <a:endParaRPr lang="en-US" altLang="ja-JP" sz="1400" dirty="0"/>
          </a:p>
          <a:p>
            <a:pPr lvl="1"/>
            <a:endParaRPr lang="en-US" altLang="ja-JP" sz="1400" dirty="0"/>
          </a:p>
          <a:p>
            <a:pPr lvl="1"/>
            <a:r>
              <a:rPr lang="en-US" altLang="ja-JP" sz="1400" b="1" dirty="0" err="1"/>
              <a:t>my.cnf</a:t>
            </a:r>
            <a:r>
              <a:rPr lang="en-US" altLang="ja-JP" sz="1400" dirty="0"/>
              <a:t>: MySQL </a:t>
            </a:r>
            <a:r>
              <a:rPr lang="ja-JP" altLang="en-US" sz="1400" dirty="0"/>
              <a:t>クラスタのインストール後、データと</a:t>
            </a:r>
            <a:r>
              <a:rPr lang="en-US" altLang="ja-JP" sz="1400" dirty="0"/>
              <a:t>SQL</a:t>
            </a:r>
            <a:r>
              <a:rPr lang="ja-JP" altLang="en-US" sz="1400" dirty="0"/>
              <a:t>ノードの</a:t>
            </a:r>
            <a:r>
              <a:rPr lang="en-US" altLang="ja-JP" sz="1400" dirty="0"/>
              <a:t>/</a:t>
            </a:r>
            <a:r>
              <a:rPr lang="en-US" altLang="ja-JP" sz="1400" dirty="0" err="1"/>
              <a:t>etc</a:t>
            </a:r>
            <a:r>
              <a:rPr lang="en-US" altLang="ja-JP" sz="1400" dirty="0"/>
              <a:t>/</a:t>
            </a:r>
            <a:r>
              <a:rPr lang="ja-JP" altLang="en-US" sz="1400" dirty="0"/>
              <a:t>ディレクトリにあります。</a:t>
            </a:r>
            <a:endParaRPr lang="en-US" altLang="ja-JP" sz="1400" b="1" dirty="0"/>
          </a:p>
        </p:txBody>
      </p:sp>
    </p:spTree>
    <p:extLst>
      <p:ext uri="{BB962C8B-B14F-4D97-AF65-F5344CB8AC3E}">
        <p14:creationId xmlns:p14="http://schemas.microsoft.com/office/powerpoint/2010/main" val="2560918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vert="horz" lIns="91440" tIns="45720" rIns="91440" bIns="45720" rtlCol="0" anchor="ctr">
            <a:noAutofit/>
          </a:bodyPr>
          <a:lstStyle/>
          <a:p>
            <a:r>
              <a:rPr lang="en-US" altLang="ja-JP" sz="2000" dirty="0" smtClean="0"/>
              <a:t>2. MySQL</a:t>
            </a:r>
            <a:r>
              <a:rPr lang="ja-JP" altLang="en-US" sz="2000" dirty="0"/>
              <a:t>クラスタ</a:t>
            </a:r>
            <a:r>
              <a:rPr lang="en-US" sz="2000" dirty="0" smtClean="0"/>
              <a:t>:</a:t>
            </a:r>
            <a:r>
              <a:rPr lang="ja-JP" altLang="en-US" sz="2000" dirty="0" smtClean="0"/>
              <a:t>構</a:t>
            </a:r>
            <a:r>
              <a:rPr lang="ja-JP" altLang="en-US" sz="2000" dirty="0"/>
              <a:t>成手</a:t>
            </a:r>
            <a:r>
              <a:rPr lang="ja-JP" altLang="en-US" sz="2000" dirty="0" smtClean="0"/>
              <a:t>順</a:t>
            </a:r>
            <a:endParaRPr lang="ja-JP" altLang="en-US"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b="1" dirty="0" err="1" smtClean="0"/>
              <a:t>my.cnf</a:t>
            </a:r>
            <a:r>
              <a:rPr lang="en-US" altLang="ja-JP" sz="1400" b="1" dirty="0" smtClean="0"/>
              <a:t> </a:t>
            </a:r>
            <a:r>
              <a:rPr lang="ja-JP" altLang="en-US" sz="1400" dirty="0"/>
              <a:t>ファイルセクション（角かっこ </a:t>
            </a:r>
            <a:r>
              <a:rPr lang="en-US" altLang="ja-JP" sz="1400" dirty="0"/>
              <a:t>“[]”</a:t>
            </a:r>
            <a:r>
              <a:rPr lang="ja-JP" altLang="en-US" sz="1400" dirty="0"/>
              <a:t>で囲まれています）やパラメーター（角かっこ </a:t>
            </a:r>
            <a:r>
              <a:rPr lang="en-US" altLang="ja-JP" sz="1400" dirty="0"/>
              <a:t>“[]”</a:t>
            </a:r>
            <a:r>
              <a:rPr lang="ja-JP" altLang="en-US" sz="1400" dirty="0"/>
              <a:t>の下にあり）。</a:t>
            </a:r>
            <a:endParaRPr lang="en-US" altLang="ja-JP" sz="1400" dirty="0"/>
          </a:p>
          <a:p>
            <a:pPr marL="0" indent="0">
              <a:buNone/>
            </a:pPr>
            <a:endParaRPr lang="en-US" altLang="ja-JP" sz="1400" dirty="0"/>
          </a:p>
          <a:p>
            <a:r>
              <a:rPr lang="en-US" altLang="ja-JP" sz="1400" dirty="0"/>
              <a:t>[</a:t>
            </a:r>
            <a:r>
              <a:rPr lang="en-US" altLang="ja-JP" sz="1400" dirty="0" err="1"/>
              <a:t>mysqld</a:t>
            </a:r>
            <a:r>
              <a:rPr lang="en-US" altLang="ja-JP" sz="1400" dirty="0"/>
              <a:t>]					</a:t>
            </a:r>
          </a:p>
          <a:p>
            <a:pPr lvl="1"/>
            <a:r>
              <a:rPr lang="en-US" altLang="ja-JP" sz="1400" dirty="0" err="1"/>
              <a:t>ndbcluster</a:t>
            </a:r>
            <a:r>
              <a:rPr lang="en-US" altLang="ja-JP" sz="1400" dirty="0"/>
              <a:t>				</a:t>
            </a:r>
          </a:p>
          <a:p>
            <a:pPr marL="180000" lvl="1" indent="0">
              <a:buNone/>
            </a:pPr>
            <a:r>
              <a:rPr lang="en-US" altLang="ja-JP" sz="1400" dirty="0"/>
              <a:t>- </a:t>
            </a:r>
            <a:r>
              <a:rPr lang="en-US" altLang="ja-JP" sz="1400" dirty="0" err="1"/>
              <a:t>ndbcluster</a:t>
            </a:r>
            <a:r>
              <a:rPr lang="ja-JP" altLang="en-US" sz="1400" dirty="0"/>
              <a:t>ストレージエンジンを有効にする</a:t>
            </a:r>
            <a:r>
              <a:rPr lang="en-US" altLang="ja-JP" sz="1400" dirty="0"/>
              <a:t>			</a:t>
            </a:r>
          </a:p>
          <a:p>
            <a:pPr marL="180000" lvl="1" indent="0">
              <a:buNone/>
            </a:pPr>
            <a:r>
              <a:rPr lang="en-US" altLang="ja-JP" sz="1400" dirty="0"/>
              <a:t>-</a:t>
            </a:r>
            <a:r>
              <a:rPr lang="ja-JP" altLang="en-US" sz="1400" dirty="0"/>
              <a:t>構成ファイルにパラメータ文字列： “</a:t>
            </a:r>
            <a:r>
              <a:rPr lang="en-US" altLang="ja-JP" sz="1400" dirty="0" err="1"/>
              <a:t>ndbcluster</a:t>
            </a:r>
            <a:r>
              <a:rPr lang="ja-JP" altLang="en-US" sz="1400" dirty="0"/>
              <a:t>”</a:t>
            </a:r>
            <a:endParaRPr lang="en-US" altLang="ja-JP" sz="1400" dirty="0"/>
          </a:p>
          <a:p>
            <a:pPr lvl="1"/>
            <a:r>
              <a:rPr lang="en-US" altLang="ja-JP" sz="1400" dirty="0" err="1"/>
              <a:t>ndb-connectstring</a:t>
            </a:r>
            <a:endParaRPr lang="en-US" altLang="ja-JP" sz="1400" dirty="0"/>
          </a:p>
          <a:p>
            <a:pPr marL="180000" lvl="1" indent="0">
              <a:buNone/>
            </a:pPr>
            <a:r>
              <a:rPr lang="en-US" altLang="ja-JP" sz="1400" dirty="0"/>
              <a:t>-</a:t>
            </a:r>
            <a:r>
              <a:rPr lang="ja-JP" altLang="en-US" sz="1400" dirty="0"/>
              <a:t>管理サーバーホストの接続文字列を提供する（デフォルトポート番号は</a:t>
            </a:r>
            <a:r>
              <a:rPr lang="en-US" altLang="ja-JP" sz="1400" dirty="0"/>
              <a:t>1186</a:t>
            </a:r>
            <a:r>
              <a:rPr lang="ja-JP" altLang="en-US" sz="1400" dirty="0"/>
              <a:t>）</a:t>
            </a:r>
            <a:endParaRPr lang="en-US" altLang="ja-JP" sz="1400" dirty="0"/>
          </a:p>
          <a:p>
            <a:pPr marL="180000" lvl="1" indent="0">
              <a:buNone/>
            </a:pPr>
            <a:r>
              <a:rPr lang="en-US" altLang="ja-JP" sz="1400" dirty="0"/>
              <a:t>-</a:t>
            </a:r>
            <a:r>
              <a:rPr lang="ja-JP" altLang="en-US" sz="1400" dirty="0"/>
              <a:t>構成ファイルにパラメータ文字列：“</a:t>
            </a:r>
            <a:r>
              <a:rPr lang="en-US" altLang="ja-JP" sz="1400" dirty="0" err="1"/>
              <a:t>ndb-connectstring</a:t>
            </a:r>
            <a:r>
              <a:rPr lang="en-US" altLang="ja-JP" sz="1400" dirty="0"/>
              <a:t>=&lt;</a:t>
            </a:r>
            <a:r>
              <a:rPr lang="ja-JP" altLang="en-US" sz="1400" dirty="0"/>
              <a:t>管理ノードの</a:t>
            </a:r>
            <a:r>
              <a:rPr lang="en-US" altLang="ja-JP" sz="1400" dirty="0"/>
              <a:t>IP</a:t>
            </a:r>
            <a:r>
              <a:rPr lang="ja-JP" altLang="en-US" sz="1400" dirty="0"/>
              <a:t>番号またはホスト名</a:t>
            </a:r>
            <a:r>
              <a:rPr lang="en-US" altLang="ja-JP" sz="1400" dirty="0"/>
              <a:t>&gt;[:&lt;</a:t>
            </a:r>
            <a:r>
              <a:rPr lang="ja-JP" altLang="en-US" sz="1400" dirty="0"/>
              <a:t>ポート番号</a:t>
            </a:r>
            <a:r>
              <a:rPr lang="en-US" altLang="ja-JP" sz="1400" dirty="0"/>
              <a:t>&gt;]</a:t>
            </a:r>
            <a:r>
              <a:rPr lang="ja-JP" altLang="en-US" sz="1400" dirty="0"/>
              <a:t>”</a:t>
            </a:r>
            <a:endParaRPr lang="en-US" altLang="ja-JP" sz="1400" dirty="0"/>
          </a:p>
          <a:p>
            <a:pPr marL="0" indent="0">
              <a:buNone/>
            </a:pPr>
            <a:r>
              <a:rPr lang="en-US" altLang="ja-JP" sz="1400" dirty="0"/>
              <a:t>					</a:t>
            </a:r>
          </a:p>
          <a:p>
            <a:r>
              <a:rPr lang="en-US" altLang="ja-JP" sz="1400" dirty="0"/>
              <a:t>[</a:t>
            </a:r>
            <a:r>
              <a:rPr lang="en-US" altLang="ja-JP" sz="1400" dirty="0" err="1"/>
              <a:t>mysql_cluster</a:t>
            </a:r>
            <a:r>
              <a:rPr lang="en-US" altLang="ja-JP" sz="1400" dirty="0"/>
              <a:t>]					</a:t>
            </a:r>
          </a:p>
          <a:p>
            <a:pPr lvl="1"/>
            <a:r>
              <a:rPr lang="en-US" altLang="ja-JP" sz="1400" dirty="0" err="1"/>
              <a:t>ndb-connectstring</a:t>
            </a:r>
            <a:r>
              <a:rPr lang="en-US" altLang="ja-JP" sz="1400" dirty="0"/>
              <a:t>			</a:t>
            </a:r>
          </a:p>
          <a:p>
            <a:pPr marL="180000" lvl="1" indent="0">
              <a:buNone/>
            </a:pPr>
            <a:r>
              <a:rPr lang="en-US" altLang="ja-JP" sz="1400" dirty="0"/>
              <a:t>-</a:t>
            </a:r>
            <a:r>
              <a:rPr lang="ja-JP" altLang="en-US" sz="1400" dirty="0"/>
              <a:t>管理サーバーホストの接続文字列を提供する（デフォルトポート番号は</a:t>
            </a:r>
            <a:r>
              <a:rPr lang="en-US" altLang="ja-JP" sz="1400" dirty="0"/>
              <a:t>1186</a:t>
            </a:r>
            <a:r>
              <a:rPr lang="ja-JP" altLang="en-US" sz="1400" dirty="0"/>
              <a:t>）</a:t>
            </a:r>
            <a:endParaRPr lang="en-US" altLang="ja-JP" sz="1400" dirty="0"/>
          </a:p>
          <a:p>
            <a:pPr marL="173038" lvl="1" indent="0">
              <a:buNone/>
            </a:pPr>
            <a:r>
              <a:rPr lang="en-US" altLang="ja-JP" sz="1400" dirty="0"/>
              <a:t>-</a:t>
            </a:r>
            <a:r>
              <a:rPr lang="ja-JP" altLang="en-US" sz="1400" dirty="0"/>
              <a:t>構成ファイルにパラメータ文字列：“</a:t>
            </a:r>
            <a:r>
              <a:rPr lang="en-US" altLang="ja-JP" sz="1400" dirty="0" err="1"/>
              <a:t>ndb-connectstring</a:t>
            </a:r>
            <a:r>
              <a:rPr lang="en-US" altLang="ja-JP" sz="1400" dirty="0"/>
              <a:t>=&lt;</a:t>
            </a:r>
            <a:r>
              <a:rPr lang="ja-JP" altLang="en-US" sz="1400" dirty="0"/>
              <a:t>管理ノードの</a:t>
            </a:r>
            <a:r>
              <a:rPr lang="en-US" altLang="ja-JP" sz="1400" dirty="0"/>
              <a:t>IP</a:t>
            </a:r>
            <a:r>
              <a:rPr lang="ja-JP" altLang="en-US" sz="1400" dirty="0"/>
              <a:t>番号またはホスト名</a:t>
            </a:r>
            <a:r>
              <a:rPr lang="en-US" altLang="ja-JP" sz="1400" dirty="0"/>
              <a:t>&gt;[:&lt;</a:t>
            </a:r>
            <a:r>
              <a:rPr lang="ja-JP" altLang="en-US" sz="1400" dirty="0"/>
              <a:t>ポート番号</a:t>
            </a:r>
            <a:r>
              <a:rPr lang="en-US" altLang="ja-JP" sz="1400" dirty="0"/>
              <a:t>&gt;]</a:t>
            </a:r>
            <a:r>
              <a:rPr lang="ja-JP" altLang="en-US" sz="1400" dirty="0"/>
              <a:t>”</a:t>
            </a:r>
            <a:endParaRPr lang="en-US" altLang="ja-JP" sz="1400" dirty="0"/>
          </a:p>
          <a:p>
            <a:pPr marL="173038" indent="0">
              <a:buNone/>
            </a:pPr>
            <a:endParaRPr lang="en-US" altLang="ja-JP" sz="1400" dirty="0"/>
          </a:p>
          <a:p>
            <a:pPr marL="0" indent="0">
              <a:buNone/>
              <a:tabLst>
                <a:tab pos="0" algn="l"/>
              </a:tabLst>
            </a:pPr>
            <a:r>
              <a:rPr lang="ja-JP" altLang="en-US" sz="1200" dirty="0"/>
              <a:t>通知：前述のように</a:t>
            </a:r>
            <a:r>
              <a:rPr lang="en-US" altLang="ja-JP" sz="1200" dirty="0" err="1"/>
              <a:t>my.cnf</a:t>
            </a:r>
            <a:r>
              <a:rPr lang="ja-JP" altLang="en-US" sz="1200" dirty="0"/>
              <a:t>ファイルの</a:t>
            </a:r>
            <a:r>
              <a:rPr lang="en-US" altLang="ja-JP" sz="1200" dirty="0"/>
              <a:t>[</a:t>
            </a:r>
            <a:r>
              <a:rPr lang="en-US" altLang="ja-JP" sz="1200" dirty="0" err="1"/>
              <a:t>mysqld</a:t>
            </a:r>
            <a:r>
              <a:rPr lang="en-US" altLang="ja-JP" sz="1200" dirty="0"/>
              <a:t>]</a:t>
            </a:r>
            <a:r>
              <a:rPr lang="ja-JP" altLang="en-US" sz="1200" dirty="0"/>
              <a:t>に</a:t>
            </a:r>
            <a:r>
              <a:rPr lang="en-US" altLang="ja-JP" sz="1200" dirty="0"/>
              <a:t>NDBCLUSTER</a:t>
            </a:r>
            <a:r>
              <a:rPr lang="ja-JP" altLang="en-US" sz="1200" dirty="0"/>
              <a:t>および</a:t>
            </a:r>
            <a:r>
              <a:rPr lang="en-US" altLang="ja-JP" sz="1200" dirty="0" err="1"/>
              <a:t>ndbconnectstring</a:t>
            </a:r>
            <a:r>
              <a:rPr lang="ja-JP" altLang="en-US" sz="1200" dirty="0"/>
              <a:t>パラメータを指定して</a:t>
            </a:r>
            <a:r>
              <a:rPr lang="en-US" altLang="ja-JP" sz="1200" dirty="0" err="1"/>
              <a:t>mysqld</a:t>
            </a:r>
            <a:r>
              <a:rPr lang="ja-JP" altLang="en-US" sz="1200" dirty="0"/>
              <a:t>プロセスを起動すると、実際にクラスタを起動しなくても</a:t>
            </a:r>
            <a:r>
              <a:rPr lang="en-US" altLang="ja-JP" sz="1200" dirty="0"/>
              <a:t>CREATE TABLE</a:t>
            </a:r>
            <a:r>
              <a:rPr lang="ja-JP" altLang="en-US" sz="1200" dirty="0"/>
              <a:t>文または</a:t>
            </a:r>
            <a:r>
              <a:rPr lang="en-US" altLang="ja-JP" sz="1200" dirty="0"/>
              <a:t>ALTER TABLE</a:t>
            </a:r>
            <a:r>
              <a:rPr lang="ja-JP" altLang="en-US" sz="1200" dirty="0"/>
              <a:t>文を実行することはできません。 そうしないと、これらのステートメントはエラーで失敗します。 これは仕様です。</a:t>
            </a:r>
            <a:endParaRPr lang="en-US" altLang="ja-JP" sz="1200" dirty="0"/>
          </a:p>
        </p:txBody>
      </p:sp>
    </p:spTree>
    <p:extLst>
      <p:ext uri="{BB962C8B-B14F-4D97-AF65-F5344CB8AC3E}">
        <p14:creationId xmlns:p14="http://schemas.microsoft.com/office/powerpoint/2010/main" val="3451037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2000" dirty="0" smtClean="0"/>
              <a:t>2. MySQL</a:t>
            </a:r>
            <a:r>
              <a:rPr lang="ja-JP" altLang="en-US" sz="2000" dirty="0"/>
              <a:t>クラスタ</a:t>
            </a:r>
            <a:r>
              <a:rPr lang="en-US" sz="2000" dirty="0" smtClean="0"/>
              <a:t>:</a:t>
            </a:r>
            <a:r>
              <a:rPr lang="ja-JP" altLang="en-US" sz="2000" dirty="0" smtClean="0"/>
              <a:t>構</a:t>
            </a:r>
            <a:r>
              <a:rPr lang="ja-JP" altLang="en-US" sz="2000" dirty="0"/>
              <a:t>成手</a:t>
            </a:r>
            <a:r>
              <a:rPr lang="ja-JP" altLang="en-US" sz="2000" dirty="0" smtClean="0"/>
              <a:t>順</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400" dirty="0"/>
              <a:t>サーバーノードのデフォルトの </a:t>
            </a:r>
            <a:r>
              <a:rPr lang="en-US" altLang="ja-JP" sz="1400" dirty="0" err="1"/>
              <a:t>my.cnf</a:t>
            </a:r>
            <a:r>
              <a:rPr lang="ja-JP" altLang="en-US" sz="1400" dirty="0"/>
              <a:t>（</a:t>
            </a:r>
            <a:r>
              <a:rPr lang="en-US" altLang="ja-JP" sz="1400" dirty="0"/>
              <a:t>MySQL </a:t>
            </a:r>
            <a:r>
              <a:rPr lang="ja-JP" altLang="en-US" sz="1400" dirty="0"/>
              <a:t>クラスタのインストール後）</a:t>
            </a:r>
            <a:endParaRPr lang="en-US" altLang="ja-JP" sz="1400" dirty="0"/>
          </a:p>
          <a:p>
            <a:endParaRPr lang="ja-JP" altLang="en-US" sz="1400" dirty="0"/>
          </a:p>
        </p:txBody>
      </p:sp>
      <p:sp>
        <p:nvSpPr>
          <p:cNvPr id="4" name="Rectangle 3"/>
          <p:cNvSpPr/>
          <p:nvPr/>
        </p:nvSpPr>
        <p:spPr>
          <a:xfrm>
            <a:off x="504264" y="1422923"/>
            <a:ext cx="8135471" cy="45607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dirty="0">
                <a:solidFill>
                  <a:sysClr val="windowText" lastClr="000000"/>
                </a:solidFill>
                <a:latin typeface="Courier New" panose="02070309020205020404" pitchFamily="49" charset="0"/>
                <a:cs typeface="Courier New" panose="02070309020205020404" pitchFamily="49" charset="0"/>
              </a:rPr>
              <a:t># For advice on how to change settings please see</a:t>
            </a:r>
          </a:p>
          <a:p>
            <a:pPr algn="l"/>
            <a:r>
              <a:rPr lang="en-US" sz="1000" dirty="0">
                <a:solidFill>
                  <a:sysClr val="windowText" lastClr="000000"/>
                </a:solidFill>
                <a:latin typeface="Courier New" panose="02070309020205020404" pitchFamily="49" charset="0"/>
                <a:cs typeface="Courier New" panose="02070309020205020404" pitchFamily="49" charset="0"/>
              </a:rPr>
              <a:t># http://dev.mysql.com/doc/refman/5.7/en/server-configuration-defaults.html</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Remove leading # and set to the amount of RAM for the most important data</a:t>
            </a:r>
          </a:p>
          <a:p>
            <a:pPr algn="l"/>
            <a:r>
              <a:rPr lang="en-US" sz="1000" dirty="0">
                <a:solidFill>
                  <a:sysClr val="windowText" lastClr="000000"/>
                </a:solidFill>
                <a:latin typeface="Courier New" panose="02070309020205020404" pitchFamily="49" charset="0"/>
                <a:cs typeface="Courier New" panose="02070309020205020404" pitchFamily="49" charset="0"/>
              </a:rPr>
              <a:t># cache in MySQL. Start at 70% of total RAM for dedicated server, else 10%.</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innodb_buffer_pool_size</a:t>
            </a:r>
            <a:r>
              <a:rPr lang="en-US" sz="1000" dirty="0">
                <a:solidFill>
                  <a:sysClr val="windowText" lastClr="000000"/>
                </a:solidFill>
                <a:latin typeface="Courier New" panose="02070309020205020404" pitchFamily="49" charset="0"/>
                <a:cs typeface="Courier New" panose="02070309020205020404" pitchFamily="49" charset="0"/>
              </a:rPr>
              <a:t> = 128M</a:t>
            </a: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Remove leading # to turn on a very important data integrity option: logging</a:t>
            </a:r>
          </a:p>
          <a:p>
            <a:pPr algn="l"/>
            <a:r>
              <a:rPr lang="en-US" sz="1000" dirty="0">
                <a:solidFill>
                  <a:sysClr val="windowText" lastClr="000000"/>
                </a:solidFill>
                <a:latin typeface="Courier New" panose="02070309020205020404" pitchFamily="49" charset="0"/>
                <a:cs typeface="Courier New" panose="02070309020205020404" pitchFamily="49" charset="0"/>
              </a:rPr>
              <a:t># changes to the binary log between backups.</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log_bin</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Remove leading # to set options mainly useful for reporting servers.</a:t>
            </a:r>
          </a:p>
          <a:p>
            <a:pPr algn="l"/>
            <a:r>
              <a:rPr lang="en-US" sz="1000" dirty="0">
                <a:solidFill>
                  <a:sysClr val="windowText" lastClr="000000"/>
                </a:solidFill>
                <a:latin typeface="Courier New" panose="02070309020205020404" pitchFamily="49" charset="0"/>
                <a:cs typeface="Courier New" panose="02070309020205020404" pitchFamily="49" charset="0"/>
              </a:rPr>
              <a:t># The server defaults are faster for transactions and fast SELECTs.</a:t>
            </a:r>
          </a:p>
          <a:p>
            <a:pPr algn="l"/>
            <a:r>
              <a:rPr lang="en-US" sz="1000" dirty="0">
                <a:solidFill>
                  <a:sysClr val="windowText" lastClr="000000"/>
                </a:solidFill>
                <a:latin typeface="Courier New" panose="02070309020205020404" pitchFamily="49" charset="0"/>
                <a:cs typeface="Courier New" panose="02070309020205020404" pitchFamily="49" charset="0"/>
              </a:rPr>
              <a:t># Adjust sizes as needed, experiment to find the optimal values.</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join_buffer_size</a:t>
            </a:r>
            <a:r>
              <a:rPr lang="en-US" sz="1000" dirty="0">
                <a:solidFill>
                  <a:sysClr val="windowText" lastClr="000000"/>
                </a:solidFill>
                <a:latin typeface="Courier New" panose="02070309020205020404" pitchFamily="49" charset="0"/>
                <a:cs typeface="Courier New" panose="02070309020205020404" pitchFamily="49" charset="0"/>
              </a:rPr>
              <a:t> = 128M</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sort_buffer_size</a:t>
            </a:r>
            <a:r>
              <a:rPr lang="en-US" sz="1000" dirty="0">
                <a:solidFill>
                  <a:sysClr val="windowText" lastClr="000000"/>
                </a:solidFill>
                <a:latin typeface="Courier New" panose="02070309020205020404" pitchFamily="49" charset="0"/>
                <a:cs typeface="Courier New" panose="02070309020205020404" pitchFamily="49" charset="0"/>
              </a:rPr>
              <a:t> = 2M</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read_rnd_buffer_size</a:t>
            </a:r>
            <a:r>
              <a:rPr lang="en-US" sz="1000" dirty="0">
                <a:solidFill>
                  <a:sysClr val="windowText" lastClr="000000"/>
                </a:solidFill>
                <a:latin typeface="Courier New" panose="02070309020205020404" pitchFamily="49" charset="0"/>
                <a:cs typeface="Courier New" panose="02070309020205020404" pitchFamily="49" charset="0"/>
              </a:rPr>
              <a:t> = 2M</a:t>
            </a:r>
          </a:p>
          <a:p>
            <a:pPr algn="l"/>
            <a:r>
              <a:rPr lang="en-US" sz="1000" dirty="0" err="1">
                <a:solidFill>
                  <a:sysClr val="windowText" lastClr="000000"/>
                </a:solidFill>
                <a:latin typeface="Courier New" panose="02070309020205020404" pitchFamily="49" charset="0"/>
                <a:cs typeface="Courier New" panose="02070309020205020404" pitchFamily="49" charset="0"/>
              </a:rPr>
              <a:t>datadir</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socket=/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mysql.sock</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Disabling symbolic-links is recommended to prevent assorted security risks</a:t>
            </a:r>
          </a:p>
          <a:p>
            <a:pPr algn="l"/>
            <a:r>
              <a:rPr lang="en-US" sz="1000" dirty="0">
                <a:solidFill>
                  <a:sysClr val="windowText" lastClr="000000"/>
                </a:solidFill>
                <a:latin typeface="Courier New" panose="02070309020205020404" pitchFamily="49" charset="0"/>
                <a:cs typeface="Courier New" panose="02070309020205020404" pitchFamily="49" charset="0"/>
              </a:rPr>
              <a:t>symbolic-links=0</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log-error=/</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/log/mysqld.log</a:t>
            </a:r>
          </a:p>
          <a:p>
            <a:pPr algn="l"/>
            <a:r>
              <a:rPr lang="en-US" sz="1000" dirty="0" err="1">
                <a:solidFill>
                  <a:sysClr val="windowText" lastClr="000000"/>
                </a:solidFill>
                <a:latin typeface="Courier New" panose="02070309020205020404" pitchFamily="49" charset="0"/>
                <a:cs typeface="Courier New" panose="02070309020205020404" pitchFamily="49" charset="0"/>
              </a:rPr>
              <a:t>pid</a:t>
            </a:r>
            <a:r>
              <a:rPr lang="en-US" sz="1000" dirty="0">
                <a:solidFill>
                  <a:sysClr val="windowText" lastClr="000000"/>
                </a:solidFill>
                <a:latin typeface="Courier New" panose="02070309020205020404" pitchFamily="49" charset="0"/>
                <a:cs typeface="Courier New" panose="02070309020205020404" pitchFamily="49" charset="0"/>
              </a:rPr>
              <a:t>-file=/</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/run/</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mysqld.pid</a:t>
            </a:r>
            <a:endParaRPr lang="en-US" sz="10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8892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6384</Words>
  <Application>Microsoft Office PowerPoint</Application>
  <PresentationFormat>On-screen Show (4:3)</PresentationFormat>
  <Paragraphs>586</Paragraphs>
  <Slides>44</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NEC_standard_4_3_en</vt:lpstr>
      <vt:lpstr>Acrobat Document</vt:lpstr>
      <vt:lpstr>MySQLクラスタ インストール、構成、スタートアップ手順 (日本語版)</vt:lpstr>
      <vt:lpstr>PowerPoint Presentation</vt:lpstr>
      <vt:lpstr>変更履歴</vt:lpstr>
      <vt:lpstr>目次</vt:lpstr>
      <vt:lpstr>MySQLクラスタの調査</vt:lpstr>
      <vt:lpstr>1. MySQLクラスタ:インストール手順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2. MySQLクラスタ:構成手順</vt:lpstr>
      <vt:lpstr>3. MySQLクラスタ:初期起動手順</vt:lpstr>
      <vt:lpstr>3. MySQLクラスタ:初期起動手順</vt:lpstr>
      <vt:lpstr>3. MySQLクラスタ:初期起動手順</vt:lpstr>
      <vt:lpstr>参考文献</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2017-09-28T03:25:31Z</dcterms:modified>
</cp:coreProperties>
</file>