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705" r:id="rId1"/>
  </p:sldMasterIdLst>
  <p:notesMasterIdLst>
    <p:notesMasterId r:id="rId40"/>
  </p:notesMasterIdLst>
  <p:handoutMasterIdLst>
    <p:handoutMasterId r:id="rId41"/>
  </p:handoutMasterIdLst>
  <p:sldIdLst>
    <p:sldId id="262" r:id="rId2"/>
    <p:sldId id="267" r:id="rId3"/>
    <p:sldId id="268" r:id="rId4"/>
    <p:sldId id="302" r:id="rId5"/>
    <p:sldId id="264" r:id="rId6"/>
    <p:sldId id="305" r:id="rId7"/>
    <p:sldId id="306" r:id="rId8"/>
    <p:sldId id="338" r:id="rId9"/>
    <p:sldId id="308" r:id="rId10"/>
    <p:sldId id="312" r:id="rId11"/>
    <p:sldId id="316" r:id="rId12"/>
    <p:sldId id="317" r:id="rId13"/>
    <p:sldId id="310" r:id="rId14"/>
    <p:sldId id="318" r:id="rId15"/>
    <p:sldId id="342" r:id="rId16"/>
    <p:sldId id="340" r:id="rId17"/>
    <p:sldId id="341" r:id="rId18"/>
    <p:sldId id="335" r:id="rId19"/>
    <p:sldId id="337" r:id="rId20"/>
    <p:sldId id="288" r:id="rId21"/>
    <p:sldId id="289" r:id="rId22"/>
    <p:sldId id="291" r:id="rId23"/>
    <p:sldId id="292" r:id="rId24"/>
    <p:sldId id="293" r:id="rId25"/>
    <p:sldId id="294" r:id="rId26"/>
    <p:sldId id="339" r:id="rId27"/>
    <p:sldId id="327" r:id="rId28"/>
    <p:sldId id="328" r:id="rId29"/>
    <p:sldId id="329" r:id="rId30"/>
    <p:sldId id="330" r:id="rId31"/>
    <p:sldId id="334" r:id="rId32"/>
    <p:sldId id="331" r:id="rId33"/>
    <p:sldId id="332" r:id="rId34"/>
    <p:sldId id="333" r:id="rId35"/>
    <p:sldId id="307" r:id="rId36"/>
    <p:sldId id="325" r:id="rId37"/>
    <p:sldId id="343" r:id="rId38"/>
    <p:sldId id="266" r:id="rId39"/>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3B87605F-6347-4350-B173-1EE1CBAA3787}">
          <p14:sldIdLst>
            <p14:sldId id="262"/>
          </p14:sldIdLst>
        </p14:section>
        <p14:section name="Brand Statement" id="{E9B22BFF-877C-4AA1-9323-19B679BF99B1}">
          <p14:sldIdLst>
            <p14:sldId id="267"/>
            <p14:sldId id="268"/>
          </p14:sldIdLst>
        </p14:section>
        <p14:section name="Table of Contents" id="{0B1E2898-31BC-42F3-A5A5-141726087CC7}">
          <p14:sldIdLst>
            <p14:sldId id="302"/>
          </p14:sldIdLst>
        </p14:section>
        <p14:section name="Body" id="{18FAE958-DF6E-4AAC-835E-E68BDECA82A9}">
          <p14:sldIdLst>
            <p14:sldId id="264"/>
            <p14:sldId id="305"/>
            <p14:sldId id="306"/>
            <p14:sldId id="338"/>
            <p14:sldId id="308"/>
            <p14:sldId id="312"/>
            <p14:sldId id="316"/>
            <p14:sldId id="317"/>
            <p14:sldId id="310"/>
            <p14:sldId id="318"/>
            <p14:sldId id="342"/>
            <p14:sldId id="340"/>
            <p14:sldId id="341"/>
            <p14:sldId id="335"/>
            <p14:sldId id="337"/>
            <p14:sldId id="288"/>
            <p14:sldId id="289"/>
            <p14:sldId id="291"/>
            <p14:sldId id="292"/>
            <p14:sldId id="293"/>
            <p14:sldId id="294"/>
            <p14:sldId id="339"/>
            <p14:sldId id="327"/>
            <p14:sldId id="328"/>
            <p14:sldId id="329"/>
            <p14:sldId id="330"/>
            <p14:sldId id="334"/>
            <p14:sldId id="331"/>
            <p14:sldId id="332"/>
            <p14:sldId id="333"/>
            <p14:sldId id="307"/>
            <p14:sldId id="325"/>
            <p14:sldId id="343"/>
          </p14:sldIdLst>
        </p14:section>
        <p14:section name="Corporate Mark" id="{043BD1DC-881F-4DDA-BE71-3D4C881D9A5E}">
          <p14:sldIdLst>
            <p14:sldId id="266"/>
          </p14:sldIdLst>
        </p14:section>
      </p14:sectionLst>
    </p:ext>
    <p:ext uri="{EFAFB233-063F-42B5-8137-9DF3F51BA10A}">
      <p15:sldGuideLst xmlns:p15="http://schemas.microsoft.com/office/powerpoint/2012/main" xmlns="">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xmlns="">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183" autoAdjust="0"/>
    <p:restoredTop sz="93500" autoAdjust="0"/>
  </p:normalViewPr>
  <p:slideViewPr>
    <p:cSldViewPr snapToGrid="0" snapToObjects="1">
      <p:cViewPr>
        <p:scale>
          <a:sx n="100" d="100"/>
          <a:sy n="100" d="100"/>
        </p:scale>
        <p:origin x="-900" y="360"/>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 d="1"/>
        <a:sy n="1" d="1"/>
      </p:scale>
      <p:origin x="0" y="0"/>
    </p:cViewPr>
  </p:sorterViewPr>
  <p:notesViewPr>
    <p:cSldViewPr snapToGrid="0" snapToObjects="1">
      <p:cViewPr varScale="1">
        <p:scale>
          <a:sx n="55" d="100"/>
          <a:sy n="55" d="100"/>
        </p:scale>
        <p:origin x="-3054" y="-78"/>
      </p:cViewPr>
      <p:guideLst>
        <p:guide orient="horz" pos="3130"/>
        <p:guide pos="2145"/>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2949787" cy="496967"/>
          </a:xfrm>
          <a:prstGeom prst="rect">
            <a:avLst/>
          </a:prstGeom>
        </p:spPr>
        <p:txBody>
          <a:bodyPr vert="horz" lIns="92221" tIns="46111" rIns="92221" bIns="46111"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9" y="1"/>
            <a:ext cx="2949787" cy="496967"/>
          </a:xfrm>
          <a:prstGeom prst="rect">
            <a:avLst/>
          </a:prstGeom>
        </p:spPr>
        <p:txBody>
          <a:bodyPr vert="horz" lIns="92221" tIns="46111" rIns="92221" bIns="46111" rtlCol="0"/>
          <a:lstStyle>
            <a:lvl1pPr algn="r">
              <a:defRPr sz="1200"/>
            </a:lvl1pPr>
          </a:lstStyle>
          <a:p>
            <a:fld id="{D829EBEE-5DBD-45D0-BA62-80122688BEB8}" type="datetimeFigureOut">
              <a:rPr kumimoji="1" lang="ja-JP" altLang="en-US" smtClean="0">
                <a:ea typeface="メイリオ" panose="020B0604030504040204" pitchFamily="50" charset="-128"/>
              </a:rPr>
              <a:t>2017/6/29</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2" y="9440647"/>
            <a:ext cx="2949787" cy="496967"/>
          </a:xfrm>
          <a:prstGeom prst="rect">
            <a:avLst/>
          </a:prstGeom>
        </p:spPr>
        <p:txBody>
          <a:bodyPr vert="horz" lIns="92221" tIns="46111" rIns="92221" bIns="46111"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9" y="9440647"/>
            <a:ext cx="2949787" cy="496967"/>
          </a:xfrm>
          <a:prstGeom prst="rect">
            <a:avLst/>
          </a:prstGeom>
        </p:spPr>
        <p:txBody>
          <a:bodyPr vert="horz" lIns="92221" tIns="46111" rIns="92221" bIns="46111"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9" y="1"/>
            <a:ext cx="2949787" cy="288000"/>
          </a:xfrm>
          <a:prstGeom prst="rect">
            <a:avLst/>
          </a:prstGeom>
        </p:spPr>
        <p:txBody>
          <a:bodyPr vert="horz" lIns="92221" tIns="46111" rIns="92221" bIns="46111" rtlCol="0"/>
          <a:lstStyle>
            <a:lvl1pPr algn="r">
              <a:defRPr sz="1000">
                <a:ea typeface="メイリオ" panose="020B0604030504040204" pitchFamily="50" charset="-128"/>
              </a:defRPr>
            </a:lvl1pPr>
          </a:lstStyle>
          <a:p>
            <a:fld id="{4B26993D-C081-44EB-B0F5-A9F467792B62}" type="datetimeFigureOut">
              <a:rPr lang="ja-JP" altLang="en-US" smtClean="0"/>
              <a:pPr/>
              <a:t>2017/6/29</a:t>
            </a:fld>
            <a:endParaRPr lang="ja-JP" altLang="en-US" dirty="0"/>
          </a:p>
        </p:txBody>
      </p:sp>
      <p:sp>
        <p:nvSpPr>
          <p:cNvPr id="7" name="スライド番号プレースホルダー 6"/>
          <p:cNvSpPr>
            <a:spLocks noGrp="1"/>
          </p:cNvSpPr>
          <p:nvPr>
            <p:ph type="sldNum" sz="quarter" idx="5"/>
          </p:nvPr>
        </p:nvSpPr>
        <p:spPr>
          <a:xfrm>
            <a:off x="3855839" y="9652150"/>
            <a:ext cx="2949787" cy="288000"/>
          </a:xfrm>
          <a:prstGeom prst="rect">
            <a:avLst/>
          </a:prstGeom>
        </p:spPr>
        <p:txBody>
          <a:bodyPr vert="horz" lIns="92221" tIns="46111" rIns="92221" bIns="46111"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19163" y="431800"/>
            <a:ext cx="4968875" cy="3725863"/>
          </a:xfrm>
          <a:prstGeom prst="rect">
            <a:avLst/>
          </a:prstGeom>
          <a:noFill/>
          <a:ln w="12700">
            <a:solidFill>
              <a:prstClr val="black"/>
            </a:solidFill>
          </a:ln>
        </p:spPr>
        <p:txBody>
          <a:bodyPr vert="horz" lIns="91433" tIns="45716" rIns="91433" bIns="45716" rtlCol="0" anchor="ctr"/>
          <a:lstStyle/>
          <a:p>
            <a:endParaRPr lang="ja-JP" altLang="en-US" dirty="0"/>
          </a:p>
        </p:txBody>
      </p:sp>
      <p:sp>
        <p:nvSpPr>
          <p:cNvPr id="9" name="ノート プレースホルダー 8"/>
          <p:cNvSpPr>
            <a:spLocks noGrp="1"/>
          </p:cNvSpPr>
          <p:nvPr>
            <p:ph type="body" sz="quarter" idx="3"/>
          </p:nvPr>
        </p:nvSpPr>
        <p:spPr>
          <a:xfrm>
            <a:off x="91601" y="4320000"/>
            <a:ext cx="6624000" cy="5220000"/>
          </a:xfrm>
          <a:prstGeom prst="rect">
            <a:avLst/>
          </a:prstGeom>
        </p:spPr>
        <p:txBody>
          <a:bodyPr vert="horz" lIns="0" tIns="45716" rIns="0" bIns="45716"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100" kern="1200">
        <a:solidFill>
          <a:schemeClr val="tx1"/>
        </a:solidFill>
        <a:latin typeface="Verdana" panose="020B0604030504040204" pitchFamily="34" charset="0"/>
        <a:ea typeface="メイリオ" panose="020B0604030504040204" pitchFamily="50" charset="-128"/>
        <a:cs typeface="Verdana" panose="020B0604030504040204" pitchFamily="34" charset="0"/>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19163" y="431800"/>
            <a:ext cx="4968875" cy="3725863"/>
          </a:xfrm>
        </p:spPr>
      </p:sp>
      <p:sp>
        <p:nvSpPr>
          <p:cNvPr id="3" name="ノート プレースホルダー 2"/>
          <p:cNvSpPr>
            <a:spLocks noGrp="1"/>
          </p:cNvSpPr>
          <p:nvPr>
            <p:ph type="body" idx="1"/>
          </p:nvPr>
        </p:nvSpPr>
        <p:spPr/>
        <p:txBody>
          <a:bodyPr/>
          <a:lstStyle/>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a:t>
            </a:fld>
            <a:endParaRPr lang="ja-JP" altLang="en-US" dirty="0"/>
          </a:p>
        </p:txBody>
      </p:sp>
    </p:spTree>
    <p:extLst>
      <p:ext uri="{BB962C8B-B14F-4D97-AF65-F5344CB8AC3E}">
        <p14:creationId xmlns:p14="http://schemas.microsoft.com/office/powerpoint/2010/main" val="884622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BBA293-708C-4261-9FD1-AE04041D5F79}" type="slidenum">
              <a:rPr lang="ja-JP" altLang="en-US" smtClean="0"/>
              <a:pPr/>
              <a:t>26</a:t>
            </a:fld>
            <a:endParaRPr lang="ja-JP" altLang="en-US" dirty="0"/>
          </a:p>
        </p:txBody>
      </p:sp>
    </p:spTree>
    <p:extLst>
      <p:ext uri="{BB962C8B-B14F-4D97-AF65-F5344CB8AC3E}">
        <p14:creationId xmlns:p14="http://schemas.microsoft.com/office/powerpoint/2010/main" val="1074376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19163" y="431800"/>
            <a:ext cx="4968875" cy="372586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38</a:t>
            </a:fld>
            <a:endParaRPr lang="ja-JP" altLang="en-US" dirty="0"/>
          </a:p>
        </p:txBody>
      </p:sp>
    </p:spTree>
    <p:extLst>
      <p:ext uri="{BB962C8B-B14F-4D97-AF65-F5344CB8AC3E}">
        <p14:creationId xmlns:p14="http://schemas.microsoft.com/office/powerpoint/2010/main" val="2260743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11" Type="http://schemas.microsoft.com/office/2007/relationships/hdphoto" Target="../media/hdphoto1.wdp"/><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4" name="タイトル"/>
          <p:cNvSpPr>
            <a:spLocks noGrp="1"/>
          </p:cNvSpPr>
          <p:nvPr>
            <p:ph type="title" hasCustomPrompt="1"/>
          </p:nvPr>
        </p:nvSpPr>
        <p:spPr bwMode="gray">
          <a:xfrm>
            <a:off x="179513" y="3049388"/>
            <a:ext cx="8784000" cy="584775"/>
          </a:xfrm>
        </p:spPr>
        <p:txBody>
          <a:bodyPr anchor="b" anchorCtr="0">
            <a:spAutoFit/>
          </a:bodyPr>
          <a:lstStyle>
            <a:lvl1pPr>
              <a:defRPr sz="3200">
                <a:solidFill>
                  <a:schemeClr val="accent6"/>
                </a:solidFill>
                <a:effectLst/>
                <a:latin typeface="+mj-lt"/>
                <a:cs typeface="Verdana" panose="020B0604030504040204" pitchFamily="34" charset="0"/>
              </a:defRPr>
            </a:lvl1pPr>
          </a:lstStyle>
          <a:p>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a:xfrm>
            <a:off x="179387" y="1800000"/>
            <a:ext cx="6372000" cy="360000"/>
          </a:xfrm>
        </p:spPr>
        <p:txBody>
          <a:bodyPr>
            <a:noAutofit/>
          </a:bodyPr>
          <a:lstStyle>
            <a:lvl1pPr marL="0" indent="0">
              <a:buNone/>
              <a:defRPr sz="1800" baseline="0">
                <a:latin typeface="+mj-lt"/>
                <a:cs typeface="Verdana" panose="020B0604030504040204" pitchFamily="34" charset="0"/>
              </a:defRPr>
            </a:lvl1pPr>
          </a:lstStyle>
          <a:p>
            <a:r>
              <a:rPr lang="en-US" altLang="ja-JP" dirty="0" smtClean="0"/>
              <a:t>Enter the addressee as required.</a:t>
            </a:r>
            <a:endParaRPr lang="ja-JP" altLang="en-US" dirty="0"/>
          </a:p>
        </p:txBody>
      </p:sp>
      <p:sp>
        <p:nvSpPr>
          <p:cNvPr id="5" name="テキスト プレースホルダー"/>
          <p:cNvSpPr>
            <a:spLocks noGrp="1"/>
          </p:cNvSpPr>
          <p:nvPr>
            <p:ph type="body" sz="quarter" idx="10" hasCustomPrompt="1"/>
          </p:nvPr>
        </p:nvSpPr>
        <p:spPr bwMode="invGray">
          <a:xfrm>
            <a:off x="179513" y="4032000"/>
            <a:ext cx="6552727" cy="707886"/>
          </a:xfrm>
        </p:spPr>
        <p:txBody>
          <a:bodyPr wrap="square">
            <a:spAutoFit/>
          </a:bodyPr>
          <a:lstStyle>
            <a:lvl1pPr marL="0" indent="0">
              <a:buNone/>
              <a:defRPr sz="2000" baseline="0">
                <a:solidFill>
                  <a:schemeClr val="bg1"/>
                </a:solidFill>
                <a:latin typeface="+mn-lt"/>
                <a:cs typeface="Verdana" panose="020B0604030504040204" pitchFamily="34" charset="0"/>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br>
              <a:rPr kumimoji="1" lang="en-US" altLang="ja-JP" dirty="0" smtClean="0"/>
            </a:br>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ead 2 lines &amp; Content(white)">
    <p:spTree>
      <p:nvGrpSpPr>
        <p:cNvPr id="1" name=""/>
        <p:cNvGrpSpPr/>
        <p:nvPr/>
      </p:nvGrpSpPr>
      <p:grpSpPr>
        <a:xfrm>
          <a:off x="0" y="0"/>
          <a:ext cx="0" cy="0"/>
          <a:chOff x="0" y="0"/>
          <a:chExt cx="0" cy="0"/>
        </a:xfrm>
      </p:grpSpPr>
      <p:pic>
        <p:nvPicPr>
          <p:cNvPr id="7"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two-line headline</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5720" rIns="90000" bIns="45720" rtlCol="0">
            <a:noAutofit/>
          </a:bodyPr>
          <a:lstStyle>
            <a:lvl1pPr>
              <a:defRPr lang="ja-JP" altLang="en-US" i="0" u="none" strike="noStrike" kern="0" cap="none" spc="0" normalizeH="0" baseline="0" dirty="0" smtClean="0">
                <a:ln>
                  <a:noFill/>
                </a:ln>
                <a:solidFill>
                  <a:srgbClr val="000000"/>
                </a:solidFill>
                <a:effectLst/>
                <a:uLnTx/>
                <a:uFillTx/>
                <a:latin typeface="+mn-lt"/>
              </a:defRPr>
            </a:lvl1pPr>
            <a:lvl2pPr>
              <a:defRPr lang="ja-JP" altLang="en-US" i="0" u="none" strike="noStrike" kern="0" cap="none" spc="0" normalizeH="0" baseline="0" dirty="0" smtClean="0">
                <a:ln>
                  <a:noFill/>
                </a:ln>
                <a:solidFill>
                  <a:srgbClr val="000000"/>
                </a:solidFill>
                <a:effectLst/>
                <a:uLnTx/>
                <a:uFillTx/>
                <a:latin typeface="+mn-lt"/>
              </a:defRPr>
            </a:lvl2pPr>
            <a:lvl3pPr>
              <a:defRPr lang="ja-JP" altLang="en-US" i="0" u="none" strike="noStrike" kern="0" cap="none" spc="0" normalizeH="0" baseline="0" dirty="0" smtClean="0">
                <a:ln>
                  <a:noFill/>
                </a:ln>
                <a:solidFill>
                  <a:srgbClr val="000000"/>
                </a:solidFill>
                <a:effectLst/>
                <a:uLnTx/>
                <a:uFillTx/>
                <a:latin typeface="+mn-lt"/>
              </a:defRPr>
            </a:lvl3pPr>
            <a:lvl4pPr>
              <a:defRPr lang="ja-JP" altLang="en-US" i="0" u="none" strike="noStrike" kern="0" cap="none" spc="0" normalizeH="0" baseline="0" dirty="0" smtClean="0">
                <a:ln>
                  <a:noFill/>
                </a:ln>
                <a:solidFill>
                  <a:srgbClr val="000000"/>
                </a:solidFill>
                <a:effectLst/>
                <a:uLnTx/>
                <a:uFillTx/>
                <a:latin typeface="+mn-lt"/>
              </a:defRPr>
            </a:lvl4pPr>
          </a:lstStyle>
          <a:p>
            <a:pPr marR="0" lvl="0" defTabSz="914400" eaLnBrk="0" latinLnBrk="0">
              <a:lnSpc>
                <a:spcPct val="100000"/>
              </a:lnSpc>
              <a:buClr>
                <a:srgbClr val="002B62"/>
              </a:buClr>
              <a:buSzTx/>
              <a:tabLst/>
            </a:pPr>
            <a:r>
              <a:rPr kumimoji="1" lang="en-US" altLang="ja-JP" dirty="0" smtClean="0"/>
              <a:t>Enter the text.</a:t>
            </a:r>
            <a:endParaRPr kumimoji="1" lang="ja-JP" altLang="en-US" dirty="0" smtClean="0"/>
          </a:p>
          <a:p>
            <a:pPr marR="0" lvl="1" defTabSz="914400" eaLnBrk="0" latinLnBrk="0">
              <a:lnSpc>
                <a:spcPct val="100000"/>
              </a:lnSpc>
              <a:buClr>
                <a:srgbClr val="002B62"/>
              </a:buClr>
              <a:buSzTx/>
              <a:tabLst/>
            </a:pPr>
            <a:r>
              <a:rPr kumimoji="1" lang="en-US" altLang="ja-JP" dirty="0" smtClean="0"/>
              <a:t>Second level</a:t>
            </a:r>
            <a:endParaRPr kumimoji="1" lang="ja-JP" altLang="en-US" dirty="0" smtClean="0"/>
          </a:p>
          <a:p>
            <a:pPr marR="0" lvl="2" defTabSz="914400" eaLnBrk="0" latinLnBrk="0">
              <a:lnSpc>
                <a:spcPct val="100000"/>
              </a:lnSpc>
              <a:buClr>
                <a:srgbClr val="002B62"/>
              </a:buClr>
              <a:buSzTx/>
              <a:tabLst/>
            </a:pPr>
            <a:r>
              <a:rPr kumimoji="1" lang="en-US" altLang="ja-JP" dirty="0" smtClean="0"/>
              <a:t>Third level</a:t>
            </a:r>
            <a:endParaRPr kumimoji="1" lang="ja-JP" altLang="en-US" dirty="0" smtClean="0"/>
          </a:p>
          <a:p>
            <a:pPr marR="0" lvl="3" defTabSz="914400" eaLnBrk="0" latinLnBrk="0">
              <a:lnSpc>
                <a:spcPct val="100000"/>
              </a:lnSpc>
              <a:buClr>
                <a:srgbClr val="002B62"/>
              </a:buClr>
              <a:buSzTx/>
              <a:tabLst/>
            </a:pPr>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white)">
    <p:spTree>
      <p:nvGrpSpPr>
        <p:cNvPr id="1" name=""/>
        <p:cNvGrpSpPr/>
        <p:nvPr/>
      </p:nvGrpSpPr>
      <p:grpSpPr>
        <a:xfrm>
          <a:off x="0" y="0"/>
          <a:ext cx="0" cy="0"/>
          <a:chOff x="0" y="0"/>
          <a:chExt cx="0" cy="0"/>
        </a:xfrm>
      </p:grpSpPr>
      <p:pic>
        <p:nvPicPr>
          <p:cNvPr id="10"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mn-lt"/>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mn-lt"/>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blue)">
    <p:bg bwMode="ltGray">
      <p:bgPr>
        <a:solidFill>
          <a:schemeClr val="accent6"/>
        </a:solidFill>
        <a:effectLst/>
      </p:bgPr>
    </p:bg>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Tree>
    <p:extLst>
      <p:ext uri="{BB962C8B-B14F-4D97-AF65-F5344CB8AC3E}">
        <p14:creationId xmlns:p14="http://schemas.microsoft.com/office/powerpoint/2010/main" val="16200204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mp; Content(blue)">
    <p:bg bwMode="ltGray">
      <p:bgPr>
        <a:solidFill>
          <a:schemeClr val="accent6"/>
        </a:solidFill>
        <a:effectLst/>
      </p:bgPr>
    </p:bg>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179512" y="836712"/>
            <a:ext cx="8784976"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273541170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ad 1 line &amp; Content(blue)">
    <p:bg bwMode="ltGray">
      <p:bgPr>
        <a:solidFill>
          <a:schemeClr val="accent6"/>
        </a:solidFill>
        <a:effectLst/>
      </p:bgPr>
    </p:bg>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when the leading sentence is written on one line.</a:t>
            </a:r>
            <a:endParaRPr kumimoji="1" lang="ja-JP" altLang="en-US" dirty="0"/>
          </a:p>
        </p:txBody>
      </p:sp>
      <p:sp>
        <p:nvSpPr>
          <p:cNvPr id="8" name="コンテンツ プレースホルダー"/>
          <p:cNvSpPr>
            <a:spLocks noGrp="1"/>
          </p:cNvSpPr>
          <p:nvPr>
            <p:ph sz="quarter" idx="10" hasCustomPrompt="1"/>
          </p:nvPr>
        </p:nvSpPr>
        <p:spPr bwMode="gray">
          <a:xfrm>
            <a:off x="179512" y="1414800"/>
            <a:ext cx="8784976" cy="5040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405480195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ad 2 lines &amp; Content(blue)">
    <p:bg bwMode="ltGray">
      <p:bgPr>
        <a:solidFill>
          <a:schemeClr val="accent6"/>
        </a:solidFill>
        <a:effectLst/>
      </p:bgPr>
    </p:bg>
    <p:spTree>
      <p:nvGrpSpPr>
        <p:cNvPr id="1" name=""/>
        <p:cNvGrpSpPr/>
        <p:nvPr/>
      </p:nvGrpSpPr>
      <p:grpSpPr>
        <a:xfrm>
          <a:off x="0" y="0"/>
          <a:ext cx="0" cy="0"/>
          <a:chOff x="0" y="0"/>
          <a:chExt cx="0" cy="0"/>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8" name="コンテンツ プレースホルダー"/>
          <p:cNvSpPr>
            <a:spLocks noGrp="1"/>
          </p:cNvSpPr>
          <p:nvPr>
            <p:ph sz="quarter" idx="10" hasCustomPrompt="1"/>
          </p:nvPr>
        </p:nvSpPr>
        <p:spPr bwMode="gray">
          <a:xfrm>
            <a:off x="179512" y="1738800"/>
            <a:ext cx="8784976" cy="47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79497443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ntent(blue)">
    <p:bg bwMode="ltGray">
      <p:bgPr>
        <a:solidFill>
          <a:schemeClr val="accent6"/>
        </a:solidFill>
        <a:effectLst/>
      </p:bgPr>
    </p:bg>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179512" y="836712"/>
            <a:ext cx="4248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コンテンツ プレースホルダー"/>
          <p:cNvSpPr>
            <a:spLocks noGrp="1"/>
          </p:cNvSpPr>
          <p:nvPr>
            <p:ph sz="quarter" idx="11" hasCustomPrompt="1"/>
          </p:nvPr>
        </p:nvSpPr>
        <p:spPr bwMode="gray">
          <a:xfrm>
            <a:off x="4715513" y="836712"/>
            <a:ext cx="4248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14628074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blue)">
    <p:bg bwMode="ltGray">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463507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orporate Mark">
    <p:spTree>
      <p:nvGrpSpPr>
        <p:cNvPr id="1" name=""/>
        <p:cNvGrpSpPr/>
        <p:nvPr/>
      </p:nvGrpSpPr>
      <p:grpSpPr>
        <a:xfrm>
          <a:off x="0" y="0"/>
          <a:ext cx="0" cy="0"/>
          <a:chOff x="0" y="0"/>
          <a:chExt cx="0" cy="0"/>
        </a:xfrm>
      </p:grpSpPr>
      <p:pic>
        <p:nvPicPr>
          <p:cNvPr id="2" name="Logo"/>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3"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Tree>
    <p:extLst>
      <p:ext uri="{BB962C8B-B14F-4D97-AF65-F5344CB8AC3E}">
        <p14:creationId xmlns:p14="http://schemas.microsoft.com/office/powerpoint/2010/main" val="9430801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blue)">
    <p:bg bwMode="ltGray">
      <p:bgPr>
        <a:solidFill>
          <a:schemeClr val="accent6"/>
        </a:solidFill>
        <a:effectLst/>
      </p:bgPr>
    </p:bg>
    <p:spTree>
      <p:nvGrpSpPr>
        <p:cNvPr id="1" name=""/>
        <p:cNvGrpSpPr/>
        <p:nvPr/>
      </p:nvGrpSpPr>
      <p:grpSpPr>
        <a:xfrm>
          <a:off x="0" y="0"/>
          <a:ext cx="0" cy="0"/>
          <a:chOff x="0" y="0"/>
          <a:chExt cx="0" cy="0"/>
        </a:xfrm>
      </p:grpSpPr>
      <p:pic>
        <p:nvPicPr>
          <p:cNvPr id="5" name="Background_TitleBlu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13" name="タイトル"/>
          <p:cNvSpPr>
            <a:spLocks noGrp="1"/>
          </p:cNvSpPr>
          <p:nvPr>
            <p:ph type="title" hasCustomPrompt="1"/>
          </p:nvPr>
        </p:nvSpPr>
        <p:spPr bwMode="invGray">
          <a:xfrm>
            <a:off x="179513" y="2905844"/>
            <a:ext cx="8760432" cy="585866"/>
          </a:xfrm>
        </p:spPr>
        <p:txBody>
          <a:bodyPr vert="horz" lIns="91440" tIns="45720" rIns="91440" bIns="45720" rtlCol="0" anchor="b" anchorCtr="0">
            <a:spAutoFit/>
          </a:bodyPr>
          <a:lstStyle>
            <a:lvl1pPr>
              <a:defRPr lang="ja-JP" altLang="en-US" sz="3200" kern="0" dirty="0">
                <a:solidFill>
                  <a:schemeClr val="bg1"/>
                </a:solidFill>
                <a:effectLst/>
              </a:defRPr>
            </a:lvl1pPr>
          </a:lstStyle>
          <a:p>
            <a:pPr marL="0" lvl="0" defTabSz="914400" latinLnBrk="0"/>
            <a:r>
              <a:rPr kumimoji="1" lang="en-US" altLang="ja-JP" dirty="0" smtClean="0"/>
              <a:t>Enter the title.</a:t>
            </a:r>
            <a:endParaRPr kumimoji="1" lang="ja-JP" altLang="en-US" dirty="0"/>
          </a:p>
        </p:txBody>
      </p:sp>
      <p:sp>
        <p:nvSpPr>
          <p:cNvPr id="16" name="テキスト プレースホルダー"/>
          <p:cNvSpPr>
            <a:spLocks noGrp="1"/>
          </p:cNvSpPr>
          <p:nvPr>
            <p:ph type="body" sz="quarter" idx="10" hasCustomPrompt="1"/>
          </p:nvPr>
        </p:nvSpPr>
        <p:spPr bwMode="invGray">
          <a:xfrm>
            <a:off x="179513" y="3926256"/>
            <a:ext cx="6768975" cy="772006"/>
          </a:xfrm>
        </p:spPr>
        <p:txBody>
          <a:bodyPr wrap="square" tIns="45720">
            <a:spAutoFit/>
          </a:bodyPr>
          <a:lstStyle>
            <a:lvl1pPr marL="0" indent="0" algn="l">
              <a:buNone/>
              <a:defRPr sz="200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p>
          <a:p>
            <a:pPr lvl="0"/>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32776562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Brand Statement (move)">
    <p:spTree>
      <p:nvGrpSpPr>
        <p:cNvPr id="1" name=""/>
        <p:cNvGrpSpPr/>
        <p:nvPr/>
      </p:nvGrpSpPr>
      <p:grpSpPr>
        <a:xfrm>
          <a:off x="0" y="0"/>
          <a:ext cx="0" cy="0"/>
          <a:chOff x="0" y="0"/>
          <a:chExt cx="0" cy="0"/>
        </a:xfrm>
      </p:grpSpPr>
      <p:pic>
        <p:nvPicPr>
          <p:cNvPr id="11" name="orchest_blue_base"/>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gray">
          <a:xfrm>
            <a:off x="0" y="0"/>
            <a:ext cx="9144000" cy="6858000"/>
          </a:xfrm>
          <a:prstGeom prst="rect">
            <a:avLst/>
          </a:prstGeom>
        </p:spPr>
      </p:pic>
      <p:pic>
        <p:nvPicPr>
          <p:cNvPr id="12" name="逆光"/>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bwMode="gray">
          <a:xfrm>
            <a:off x="0" y="0"/>
            <a:ext cx="9144000" cy="6857999"/>
          </a:xfrm>
          <a:prstGeom prst="rect">
            <a:avLst/>
          </a:prstGeom>
        </p:spPr>
      </p:pic>
      <p:pic>
        <p:nvPicPr>
          <p:cNvPr id="13" name="縦ライン"/>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4" name="右上へ"/>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5" name="左下へ"/>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6" name="最後右へ"/>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grpSp>
        <p:nvGrpSpPr>
          <p:cNvPr id="18" name="グループ化 17"/>
          <p:cNvGrpSpPr/>
          <p:nvPr/>
        </p:nvGrpSpPr>
        <p:grpSpPr bwMode="gray">
          <a:xfrm>
            <a:off x="0" y="0"/>
            <a:ext cx="9144000" cy="6858000"/>
            <a:chOff x="0" y="0"/>
            <a:chExt cx="9144000" cy="6858000"/>
          </a:xfrm>
        </p:grpSpPr>
        <p:pic>
          <p:nvPicPr>
            <p:cNvPr id="19"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0" name="brighter_logo_poji"/>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21" name="kaisetubun_3"/>
            <p:cNvPicPr>
              <a:picLocks noChangeAspect="1" noChangeArrowheads="1"/>
            </p:cNvPicPr>
            <p:nvPr userDrawn="1"/>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7" name="orchest_blue_bas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0" y="0"/>
            <a:ext cx="9144000" cy="6858000"/>
          </a:xfrm>
          <a:prstGeom prst="rect">
            <a:avLst/>
          </a:prstGeom>
        </p:spPr>
      </p:pic>
      <p:pic>
        <p:nvPicPr>
          <p:cNvPr id="22" name="逆光"/>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gray">
          <a:xfrm>
            <a:off x="0" y="0"/>
            <a:ext cx="9144000" cy="6857999"/>
          </a:xfrm>
          <a:prstGeom prst="rect">
            <a:avLst/>
          </a:prstGeom>
        </p:spPr>
      </p:pic>
      <p:pic>
        <p:nvPicPr>
          <p:cNvPr id="23" name="縦ライン"/>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4" name="右上へ"/>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5" name="左下へ"/>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6" name="最後右へ"/>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grpSp>
        <p:nvGrpSpPr>
          <p:cNvPr id="27" name="グループ化 26"/>
          <p:cNvGrpSpPr/>
          <p:nvPr userDrawn="1"/>
        </p:nvGrpSpPr>
        <p:grpSpPr bwMode="gray">
          <a:xfrm>
            <a:off x="0" y="0"/>
            <a:ext cx="9144000" cy="6858000"/>
            <a:chOff x="0" y="0"/>
            <a:chExt cx="9144000" cy="6858000"/>
          </a:xfrm>
        </p:grpSpPr>
        <p:pic>
          <p:nvPicPr>
            <p:cNvPr id="28"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9" name="brighter_logo_poji"/>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30" name="kaisetubun_3"/>
            <p:cNvPicPr>
              <a:picLocks noChangeAspect="1" noChangeArrowheads="1"/>
            </p:cNvPicPr>
            <p:nvPr userDrawn="1"/>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1627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80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1000"/>
                                        <p:tgtEl>
                                          <p:spTgt spid="23"/>
                                        </p:tgtEl>
                                      </p:cBhvr>
                                    </p:animEffect>
                                  </p:childTnLst>
                                </p:cTn>
                              </p:par>
                              <p:par>
                                <p:cTn id="8" presetID="22" presetClass="entr" presetSubtype="4" fill="hold" nodeType="withEffect">
                                  <p:stCondLst>
                                    <p:cond delay="1900"/>
                                  </p:stCondLst>
                                  <p:childTnLst>
                                    <p:set>
                                      <p:cBhvr>
                                        <p:cTn id="9" dur="1" fill="hold">
                                          <p:stCondLst>
                                            <p:cond delay="0"/>
                                          </p:stCondLst>
                                        </p:cTn>
                                        <p:tgtEl>
                                          <p:spTgt spid="24"/>
                                        </p:tgtEl>
                                        <p:attrNameLst>
                                          <p:attrName>style.visibility</p:attrName>
                                        </p:attrNameLst>
                                      </p:cBhvr>
                                      <p:to>
                                        <p:strVal val="visible"/>
                                      </p:to>
                                    </p:set>
                                    <p:animEffect transition="in" filter="wipe(down)">
                                      <p:cBhvr>
                                        <p:cTn id="10" dur="1000"/>
                                        <p:tgtEl>
                                          <p:spTgt spid="24"/>
                                        </p:tgtEl>
                                      </p:cBhvr>
                                    </p:animEffect>
                                  </p:childTnLst>
                                </p:cTn>
                              </p:par>
                              <p:par>
                                <p:cTn id="11" presetID="22" presetClass="entr" presetSubtype="2" fill="hold" nodeType="withEffect">
                                  <p:stCondLst>
                                    <p:cond delay="2600"/>
                                  </p:stCondLst>
                                  <p:childTnLst>
                                    <p:set>
                                      <p:cBhvr>
                                        <p:cTn id="12" dur="1" fill="hold">
                                          <p:stCondLst>
                                            <p:cond delay="0"/>
                                          </p:stCondLst>
                                        </p:cTn>
                                        <p:tgtEl>
                                          <p:spTgt spid="25"/>
                                        </p:tgtEl>
                                        <p:attrNameLst>
                                          <p:attrName>style.visibility</p:attrName>
                                        </p:attrNameLst>
                                      </p:cBhvr>
                                      <p:to>
                                        <p:strVal val="visible"/>
                                      </p:to>
                                    </p:set>
                                    <p:animEffect transition="in" filter="wipe(right)">
                                      <p:cBhvr>
                                        <p:cTn id="13" dur="1000"/>
                                        <p:tgtEl>
                                          <p:spTgt spid="25"/>
                                        </p:tgtEl>
                                      </p:cBhvr>
                                    </p:animEffect>
                                  </p:childTnLst>
                                </p:cTn>
                              </p:par>
                              <p:par>
                                <p:cTn id="14" presetID="22" presetClass="entr" presetSubtype="8" fill="hold" nodeType="withEffect">
                                  <p:stCondLst>
                                    <p:cond delay="3500"/>
                                  </p:stCondLst>
                                  <p:childTnLst>
                                    <p:set>
                                      <p:cBhvr>
                                        <p:cTn id="15" dur="1" fill="hold">
                                          <p:stCondLst>
                                            <p:cond delay="0"/>
                                          </p:stCondLst>
                                        </p:cTn>
                                        <p:tgtEl>
                                          <p:spTgt spid="26"/>
                                        </p:tgtEl>
                                        <p:attrNameLst>
                                          <p:attrName>style.visibility</p:attrName>
                                        </p:attrNameLst>
                                      </p:cBhvr>
                                      <p:to>
                                        <p:strVal val="visible"/>
                                      </p:to>
                                    </p:set>
                                    <p:animEffect transition="in" filter="wipe(left)">
                                      <p:cBhvr>
                                        <p:cTn id="16" dur="1000"/>
                                        <p:tgtEl>
                                          <p:spTgt spid="26"/>
                                        </p:tgtEl>
                                      </p:cBhvr>
                                    </p:animEffect>
                                  </p:childTnLst>
                                </p:cTn>
                              </p:par>
                            </p:childTnLst>
                          </p:cTn>
                        </p:par>
                        <p:par>
                          <p:cTn id="17" fill="hold">
                            <p:stCondLst>
                              <p:cond delay="4500"/>
                            </p:stCondLst>
                            <p:childTnLst>
                              <p:par>
                                <p:cTn id="18" presetID="10" presetClass="entr" presetSubtype="0"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1000"/>
                                        <p:tgtEl>
                                          <p:spTgt spid="22"/>
                                        </p:tgtEl>
                                      </p:cBhvr>
                                    </p:animEffect>
                                  </p:childTnLst>
                                </p:cTn>
                              </p:par>
                              <p:par>
                                <p:cTn id="21" presetID="10" presetClass="exit" presetSubtype="0" fill="hold" nodeType="withEffect">
                                  <p:stCondLst>
                                    <p:cond delay="1000"/>
                                  </p:stCondLst>
                                  <p:childTnLst>
                                    <p:animEffect transition="out" filter="fade">
                                      <p:cBhvr>
                                        <p:cTn id="22" dur="800"/>
                                        <p:tgtEl>
                                          <p:spTgt spid="22"/>
                                        </p:tgtEl>
                                      </p:cBhvr>
                                    </p:animEffect>
                                    <p:set>
                                      <p:cBhvr>
                                        <p:cTn id="23" dur="1" fill="hold">
                                          <p:stCondLst>
                                            <p:cond delay="799"/>
                                          </p:stCondLst>
                                        </p:cTn>
                                        <p:tgtEl>
                                          <p:spTgt spid="22"/>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3"/>
                                        </p:tgtEl>
                                      </p:cBhvr>
                                    </p:animEffect>
                                    <p:set>
                                      <p:cBhvr>
                                        <p:cTn id="26" dur="1" fill="hold">
                                          <p:stCondLst>
                                            <p:cond delay="499"/>
                                          </p:stCondLst>
                                        </p:cTn>
                                        <p:tgtEl>
                                          <p:spTgt spid="23"/>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26"/>
                                        </p:tgtEl>
                                      </p:cBhvr>
                                    </p:animEffect>
                                    <p:set>
                                      <p:cBhvr>
                                        <p:cTn id="29" dur="1" fill="hold">
                                          <p:stCondLst>
                                            <p:cond delay="499"/>
                                          </p:stCondLst>
                                        </p:cTn>
                                        <p:tgtEl>
                                          <p:spTgt spid="26"/>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25"/>
                                        </p:tgtEl>
                                      </p:cBhvr>
                                    </p:animEffect>
                                    <p:set>
                                      <p:cBhvr>
                                        <p:cTn id="32" dur="1" fill="hold">
                                          <p:stCondLst>
                                            <p:cond delay="499"/>
                                          </p:stCondLst>
                                        </p:cTn>
                                        <p:tgtEl>
                                          <p:spTgt spid="25"/>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24"/>
                                        </p:tgtEl>
                                      </p:cBhvr>
                                    </p:animEffect>
                                    <p:set>
                                      <p:cBhvr>
                                        <p:cTn id="35" dur="1" fill="hold">
                                          <p:stCondLst>
                                            <p:cond delay="499"/>
                                          </p:stCondLst>
                                        </p:cTn>
                                        <p:tgtEl>
                                          <p:spTgt spid="24"/>
                                        </p:tgtEl>
                                        <p:attrNameLst>
                                          <p:attrName>style.visibility</p:attrName>
                                        </p:attrNameLst>
                                      </p:cBhvr>
                                      <p:to>
                                        <p:strVal val="hidden"/>
                                      </p:to>
                                    </p:set>
                                  </p:childTnLst>
                                </p:cTn>
                              </p:par>
                              <p:par>
                                <p:cTn id="36" presetID="10" presetClass="entr" presetSubtype="0" fill="hold" nodeType="withEffect">
                                  <p:stCondLst>
                                    <p:cond delay="50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3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rand Statement (still)">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11260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able of Contents">
    <p:spTree>
      <p:nvGrpSpPr>
        <p:cNvPr id="1" name=""/>
        <p:cNvGrpSpPr/>
        <p:nvPr/>
      </p:nvGrpSpPr>
      <p:grpSpPr>
        <a:xfrm>
          <a:off x="0" y="0"/>
          <a:ext cx="0" cy="0"/>
          <a:chOff x="0" y="0"/>
          <a:chExt cx="0" cy="0"/>
        </a:xfrm>
      </p:grpSpPr>
      <p:pic>
        <p:nvPicPr>
          <p:cNvPr id="3" name="Background_Contents"/>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gray">
          <a:xfrm>
            <a:off x="1619672" y="430930"/>
            <a:ext cx="7344000" cy="405683"/>
          </a:xfrm>
        </p:spPr>
        <p:txBody>
          <a:bodyPr wrap="square" anchor="b">
            <a:spAutoFit/>
          </a:bodyPr>
          <a:lstStyle>
            <a:lvl1pPr>
              <a:defRPr b="0" baseline="0">
                <a:solidFill>
                  <a:schemeClr val="tx2">
                    <a:lumMod val="65000"/>
                    <a:lumOff val="35000"/>
                  </a:schemeClr>
                </a:solidFill>
              </a:defRPr>
            </a:lvl1pPr>
          </a:lstStyle>
          <a:p>
            <a:r>
              <a:rPr kumimoji="1" lang="en-US" altLang="ja-JP" dirty="0" smtClean="0"/>
              <a:t>Enter the title of the table of contents.</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baseline="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en-US" altLang="ja-JP" dirty="0" smtClean="0"/>
              <a:t>Enter the items in the table of contents.</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787856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invGray">
          <a:xfrm>
            <a:off x="179388" y="3045072"/>
            <a:ext cx="8784000" cy="467239"/>
          </a:xfrm>
        </p:spPr>
        <p:txBody>
          <a:bodyPr wrap="square" anchor="b">
            <a:spAutoFit/>
          </a:bodyPr>
          <a:lstStyle>
            <a:lvl1pPr>
              <a:defRPr sz="2800" b="0">
                <a:solidFill>
                  <a:schemeClr val="bg1"/>
                </a:solidFill>
              </a:defRPr>
            </a:lvl1pPr>
          </a:lstStyle>
          <a:p>
            <a:r>
              <a:rPr kumimoji="1" lang="en-US" altLang="ja-JP" dirty="0" smtClean="0"/>
              <a:t>Enter the title.</a:t>
            </a:r>
            <a:endParaRPr kumimoji="1" lang="ja-JP" altLang="en-US" dirty="0"/>
          </a:p>
        </p:txBody>
      </p:sp>
      <p:sp>
        <p:nvSpPr>
          <p:cNvPr id="5" name="テキスト プレースホルダー"/>
          <p:cNvSpPr>
            <a:spLocks noGrp="1"/>
          </p:cNvSpPr>
          <p:nvPr>
            <p:ph type="body" sz="quarter" idx="10" hasCustomPrompt="1"/>
          </p:nvPr>
        </p:nvSpPr>
        <p:spPr bwMode="gray">
          <a:xfrm>
            <a:off x="179388" y="3852000"/>
            <a:ext cx="7200900" cy="1269578"/>
          </a:xfrm>
        </p:spPr>
        <p:txBody>
          <a:bodyPr>
            <a:spAutoFit/>
          </a:bodyPr>
          <a:lstStyle>
            <a:lvl1pPr marL="0" indent="0">
              <a:buNone/>
              <a:defRPr b="0">
                <a:latin typeface="+mn-lt"/>
              </a:defRPr>
            </a:lvl1pPr>
            <a:lvl2pPr marL="72000" indent="0">
              <a:buNone/>
              <a:defRPr sz="1800" b="0">
                <a:latin typeface="+mn-lt"/>
              </a:defRPr>
            </a:lvl2pPr>
            <a:lvl3pPr marL="222962" indent="0">
              <a:buNone/>
              <a:defRPr b="0">
                <a:latin typeface="+mn-lt"/>
              </a:defRPr>
            </a:lvl3pPr>
            <a:lvl4pPr marL="327787" indent="0">
              <a:buNone/>
              <a:defRPr b="0">
                <a:latin typeface="+mn-lt"/>
              </a:defRPr>
            </a:lvl4pPr>
            <a:lvl5pPr marL="311400" indent="0">
              <a:buNone/>
              <a:defRPr b="0"/>
            </a:lvl5pPr>
          </a:lstStyle>
          <a:p>
            <a:pPr lvl="0"/>
            <a:r>
              <a:rPr kumimoji="1" lang="en-US" altLang="ja-JP" dirty="0" smtClean="0"/>
              <a:t>Enter the subtitle.</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41762569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white)">
    <p:spTree>
      <p:nvGrpSpPr>
        <p:cNvPr id="1" name=""/>
        <p:cNvGrpSpPr/>
        <p:nvPr/>
      </p:nvGrpSpPr>
      <p:grpSpPr>
        <a:xfrm>
          <a:off x="0" y="0"/>
          <a:ext cx="0" cy="0"/>
          <a:chOff x="0" y="0"/>
          <a:chExt cx="0" cy="0"/>
        </a:xfrm>
      </p:grpSpPr>
      <p:pic>
        <p:nvPicPr>
          <p:cNvPr id="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tIns="45720" bIns="45720">
            <a:normAutofit/>
          </a:bodyPr>
          <a:lstStyle>
            <a:lvl1pPr>
              <a:defRPr sz="2400" b="0">
                <a:solidFill>
                  <a:schemeClr val="bg1"/>
                </a:solidFill>
              </a:defRPr>
            </a:lvl1pPr>
          </a:lstStyle>
          <a:p>
            <a:r>
              <a:rPr kumimoji="1" lang="en-US" altLang="ja-JP" dirty="0" smtClean="0"/>
              <a:t>Enter the title.</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mp; Content(white)">
    <p:spTree>
      <p:nvGrpSpPr>
        <p:cNvPr id="1" name=""/>
        <p:cNvGrpSpPr/>
        <p:nvPr/>
      </p:nvGrpSpPr>
      <p:grpSpPr>
        <a:xfrm>
          <a:off x="0" y="0"/>
          <a:ext cx="0" cy="0"/>
          <a:chOff x="0" y="0"/>
          <a:chExt cx="0" cy="0"/>
        </a:xfrm>
      </p:grpSpPr>
      <p:pic>
        <p:nvPicPr>
          <p:cNvPr id="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latin typeface="+mj-lt"/>
                <a:cs typeface="Verdana" panose="020B0604030504040204" pitchFamily="34" charset="0"/>
              </a:defRPr>
            </a:lvl1pPr>
          </a:lstStyle>
          <a:p>
            <a:pPr lvl="0"/>
            <a:r>
              <a:rPr kumimoji="1" lang="en-US" altLang="ja-JP" dirty="0" smtClean="0"/>
              <a:t>Enter the title.</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baseline="0" noProof="0" dirty="0" smtClean="0">
                <a:latin typeface="Verdana" panose="020B0604030504040204" pitchFamily="34" charset="0"/>
                <a:cs typeface="Verdana" panose="020B0604030504040204" pitchFamily="34" charset="0"/>
              </a:defRPr>
            </a:lvl1pPr>
            <a:lvl2pPr>
              <a:defRPr lang="ja-JP" altLang="en-US" noProof="0" dirty="0" smtClean="0">
                <a:latin typeface="Verdana" panose="020B0604030504040204" pitchFamily="34" charset="0"/>
                <a:cs typeface="Verdana" panose="020B0604030504040204" pitchFamily="34" charset="0"/>
              </a:defRPr>
            </a:lvl2pPr>
            <a:lvl3pPr marL="466725" indent="-107950">
              <a:defRPr lang="ja-JP" altLang="en-US" noProof="0" dirty="0" smtClean="0">
                <a:latin typeface="Verdana" panose="020B0604030504040204" pitchFamily="34" charset="0"/>
                <a:cs typeface="Verdana" panose="020B0604030504040204" pitchFamily="34" charset="0"/>
              </a:defRPr>
            </a:lvl3pPr>
            <a:lvl4pPr>
              <a:defRPr lang="ja-JP" altLang="en-US" noProof="0" dirty="0" smtClean="0">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ead 1 line &amp; Content(white)">
    <p:spTree>
      <p:nvGrpSpPr>
        <p:cNvPr id="1" name=""/>
        <p:cNvGrpSpPr/>
        <p:nvPr/>
      </p:nvGrpSpPr>
      <p:grpSpPr>
        <a:xfrm>
          <a:off x="0" y="0"/>
          <a:ext cx="0" cy="0"/>
          <a:chOff x="0" y="0"/>
          <a:chExt cx="0" cy="0"/>
        </a:xfrm>
      </p:grpSpPr>
      <p:pic>
        <p:nvPicPr>
          <p:cNvPr id="102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baseline="0">
                <a:solidFill>
                  <a:schemeClr val="bg1"/>
                </a:solidFill>
                <a:latin typeface="+mj-lt"/>
                <a:cs typeface="Verdana" panose="020B0604030504040204" pitchFamily="34" charset="0"/>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4" name="Footer"/>
          <p:cNvPicPr>
            <a:picLocks noChangeAspect="1"/>
          </p:cNvPicPr>
          <p:nvPr/>
        </p:nvPicPr>
        <p:blipFill>
          <a:blip r:embed="rId21">
            <a:extLst>
              <a:ext uri="{28A0092B-C50C-407E-A947-70E740481C1C}">
                <a14:useLocalDpi xmlns:a14="http://schemas.microsoft.com/office/drawing/2010/main" val="0"/>
              </a:ext>
            </a:extLst>
          </a:blip>
          <a:stretch>
            <a:fillRect/>
          </a:stretch>
        </p:blipFill>
        <p:spPr bwMode="invGray">
          <a:xfrm>
            <a:off x="0" y="6549391"/>
            <a:ext cx="9143999" cy="308609"/>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45720" rIns="91440" bIns="45720" rtlCol="0" anchor="ctr">
            <a:noAutofit/>
          </a:bodyPr>
          <a:lstStyle/>
          <a:p>
            <a:r>
              <a:rPr kumimoji="1" lang="en-US" altLang="ja-JP" dirty="0" smtClean="0"/>
              <a:t>Formatting for the master title</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en-US" altLang="ja-JP" dirty="0" smtClean="0"/>
              <a:t>Formatting for the master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PageNumber"/>
          <p:cNvSpPr txBox="1"/>
          <p:nvPr/>
        </p:nvSpPr>
        <p:spPr bwMode="black">
          <a:xfrm>
            <a:off x="168810" y="6597840"/>
            <a:ext cx="684000" cy="234000"/>
          </a:xfrm>
          <a:prstGeom prst="rect">
            <a:avLst/>
          </a:prstGeom>
          <a:noFill/>
        </p:spPr>
        <p:txBody>
          <a:bodyPr wrap="none" tIns="45720" bIns="4572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Verdana" panose="020B0604030504040204" pitchFamily="34" charset="0"/>
                <a:ea typeface="+mn-ea"/>
                <a:cs typeface="Verdana" panose="020B060403050404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1" lang="ja-JP" altLang="en-US" sz="900" b="0" i="0" u="none" strike="noStrike" kern="1200" cap="none" spc="0" normalizeH="0" baseline="0" noProof="0" dirty="0" smtClean="0">
              <a:ln>
                <a:noFill/>
              </a:ln>
              <a:solidFill>
                <a:srgbClr val="FFFFFF"/>
              </a:solidFill>
              <a:effectLst/>
              <a:uLnTx/>
              <a:uFillTx/>
              <a:latin typeface="Verdana" panose="020B0604030504040204" pitchFamily="34" charset="0"/>
              <a:ea typeface="+mn-ea"/>
              <a:cs typeface="Verdana" panose="020B0604030504040204" pitchFamily="34" charset="0"/>
            </a:endParaRPr>
          </a:p>
        </p:txBody>
      </p:sp>
      <p:sp>
        <p:nvSpPr>
          <p:cNvPr id="9" name="Credit"/>
          <p:cNvSpPr txBox="1"/>
          <p:nvPr/>
        </p:nvSpPr>
        <p:spPr bwMode="black">
          <a:xfrm>
            <a:off x="1096858" y="6597840"/>
            <a:ext cx="1638590" cy="230832"/>
          </a:xfrm>
          <a:prstGeom prst="rect">
            <a:avLst/>
          </a:prstGeom>
          <a:noFill/>
        </p:spPr>
        <p:txBody>
          <a:bodyPr wrap="none" tIns="4572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 NEC Corporation 2015</a:t>
            </a:r>
          </a:p>
        </p:txBody>
      </p:sp>
      <p:sp>
        <p:nvSpPr>
          <p:cNvPr id="10" name="Confidential"/>
          <p:cNvSpPr txBox="1"/>
          <p:nvPr/>
        </p:nvSpPr>
        <p:spPr bwMode="black">
          <a:xfrm>
            <a:off x="3621250" y="6597840"/>
            <a:ext cx="1882247" cy="230832"/>
          </a:xfrm>
          <a:prstGeom prst="rect">
            <a:avLst/>
          </a:prstGeom>
          <a:noFill/>
        </p:spPr>
        <p:txBody>
          <a:bodyPr wrap="none" tIns="4572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NEC Group Internal Use Only</a:t>
            </a:r>
          </a:p>
        </p:txBody>
      </p:sp>
      <p:pic>
        <p:nvPicPr>
          <p:cNvPr id="11" name="Foote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bwMode="invGray">
          <a:xfrm>
            <a:off x="0" y="6549391"/>
            <a:ext cx="9143999" cy="308609"/>
          </a:xfrm>
          <a:prstGeom prst="rect">
            <a:avLst/>
          </a:prstGeom>
        </p:spPr>
      </p:pic>
      <p:sp>
        <p:nvSpPr>
          <p:cNvPr id="12" name="PageNumber"/>
          <p:cNvSpPr txBox="1"/>
          <p:nvPr userDrawn="1"/>
        </p:nvSpPr>
        <p:spPr bwMode="black">
          <a:xfrm>
            <a:off x="168810" y="6597840"/>
            <a:ext cx="684000" cy="234000"/>
          </a:xfrm>
          <a:prstGeom prst="rect">
            <a:avLst/>
          </a:prstGeom>
          <a:noFill/>
        </p:spPr>
        <p:txBody>
          <a:bodyPr wrap="none" tIns="45720" bIns="4572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mn-lt"/>
                <a:ea typeface="+mn-ea"/>
                <a:cs typeface="Verdana" panose="020B060403050404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1" lang="ja-JP" altLang="en-US" sz="900" b="0" i="0" u="none" strike="noStrike" kern="1200" cap="none" spc="0" normalizeH="0" baseline="0" noProof="0" dirty="0" smtClean="0">
              <a:ln>
                <a:noFill/>
              </a:ln>
              <a:solidFill>
                <a:srgbClr val="FFFFFF"/>
              </a:solidFill>
              <a:effectLst/>
              <a:uLnTx/>
              <a:uFillTx/>
              <a:latin typeface="+mn-lt"/>
              <a:ea typeface="+mn-ea"/>
              <a:cs typeface="Verdana" panose="020B0604030504040204" pitchFamily="34" charset="0"/>
            </a:endParaRPr>
          </a:p>
        </p:txBody>
      </p:sp>
      <p:sp>
        <p:nvSpPr>
          <p:cNvPr id="13" name="Credit"/>
          <p:cNvSpPr txBox="1"/>
          <p:nvPr userDrawn="1"/>
        </p:nvSpPr>
        <p:spPr bwMode="black">
          <a:xfrm>
            <a:off x="1096858" y="6597840"/>
            <a:ext cx="1638590" cy="230832"/>
          </a:xfrm>
          <a:prstGeom prst="rect">
            <a:avLst/>
          </a:prstGeom>
          <a:noFill/>
        </p:spPr>
        <p:txBody>
          <a:bodyPr wrap="none" tIns="4572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mn-lt"/>
                <a:ea typeface="Verdana" panose="020B0604030504040204" pitchFamily="34" charset="0"/>
                <a:cs typeface="Verdana" panose="020B0604030504040204" pitchFamily="34" charset="0"/>
              </a:rPr>
              <a:t>© NEC Corporation 2016</a:t>
            </a:r>
          </a:p>
        </p:txBody>
      </p:sp>
      <p:sp>
        <p:nvSpPr>
          <p:cNvPr id="14" name="Confidential"/>
          <p:cNvSpPr txBox="1"/>
          <p:nvPr userDrawn="1"/>
        </p:nvSpPr>
        <p:spPr bwMode="black">
          <a:xfrm>
            <a:off x="3621250" y="6597840"/>
            <a:ext cx="1882247" cy="230832"/>
          </a:xfrm>
          <a:prstGeom prst="rect">
            <a:avLst/>
          </a:prstGeom>
          <a:noFill/>
        </p:spPr>
        <p:txBody>
          <a:bodyPr wrap="none" tIns="4572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mn-lt"/>
                <a:ea typeface="Verdana" panose="020B0604030504040204" pitchFamily="34" charset="0"/>
                <a:cs typeface="Verdana" panose="020B0604030504040204" pitchFamily="34" charset="0"/>
              </a:rPr>
              <a:t>NEC Group Internal Use Only</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725" r:id="rId1"/>
    <p:sldLayoutId id="2147483707" r:id="rId2"/>
    <p:sldLayoutId id="2147483708" r:id="rId3"/>
    <p:sldLayoutId id="2147483709" r:id="rId4"/>
    <p:sldLayoutId id="2147483710" r:id="rId5"/>
    <p:sldLayoutId id="2147483726"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2400" b="0" baseline="0">
          <a:solidFill>
            <a:schemeClr val="tx1"/>
          </a:solidFill>
          <a:latin typeface="+mj-lt"/>
          <a:ea typeface="+mj-ea"/>
          <a:cs typeface="Verdana" panose="020B0604030504040204" pitchFamily="34" charset="0"/>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Verdana" panose="020B0604030504040204" pitchFamily="34" charset="0"/>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cs typeface="Verdana" panose="020B0604030504040204" pitchFamily="34" charset="0"/>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cs typeface="Verdana" panose="020B0604030504040204" pitchFamily="34" charset="0"/>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cs typeface="Verdana" panose="020B0604030504040204" pitchFamily="34" charset="0"/>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1.vml"/><Relationship Id="rId4" Type="http://schemas.openxmlformats.org/officeDocument/2006/relationships/image" Target="../media/image19.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3049388"/>
            <a:ext cx="8784000" cy="584775"/>
          </a:xfrm>
        </p:spPr>
        <p:txBody>
          <a:bodyPr/>
          <a:lstStyle/>
          <a:p>
            <a:r>
              <a:rPr kumimoji="1" lang="en-US" altLang="ja-JP" dirty="0" smtClean="0"/>
              <a:t>MySQL Cluster</a:t>
            </a:r>
            <a:endParaRPr kumimoji="1" lang="ja-JP" altLang="en-US" dirty="0"/>
          </a:p>
        </p:txBody>
      </p:sp>
      <p:sp>
        <p:nvSpPr>
          <p:cNvPr id="4" name="テキスト プレースホルダー 3"/>
          <p:cNvSpPr>
            <a:spLocks noGrp="1"/>
          </p:cNvSpPr>
          <p:nvPr>
            <p:ph type="body" sz="quarter" idx="10"/>
          </p:nvPr>
        </p:nvSpPr>
        <p:spPr>
          <a:xfrm>
            <a:off x="179513" y="4032000"/>
            <a:ext cx="6552727" cy="725840"/>
          </a:xfrm>
        </p:spPr>
        <p:txBody>
          <a:bodyPr/>
          <a:lstStyle/>
          <a:p>
            <a:r>
              <a:rPr kumimoji="1" lang="en-US" altLang="ja-JP" dirty="0" smtClean="0"/>
              <a:t>OSS Technical Center</a:t>
            </a:r>
          </a:p>
          <a:p>
            <a:r>
              <a:rPr kumimoji="1" lang="en-US" altLang="ja-JP" sz="1700" dirty="0" smtClean="0"/>
              <a:t>NEC Telecom Software Philippines</a:t>
            </a:r>
          </a:p>
        </p:txBody>
      </p:sp>
      <p:sp>
        <p:nvSpPr>
          <p:cNvPr id="11" name="Text Box 7"/>
          <p:cNvSpPr txBox="1">
            <a:spLocks noChangeArrowheads="1"/>
          </p:cNvSpPr>
          <p:nvPr/>
        </p:nvSpPr>
        <p:spPr bwMode="ltGray">
          <a:xfrm>
            <a:off x="6269746" y="841705"/>
            <a:ext cx="2623429" cy="234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rgbClr val="00B4A0"/>
                </a:solidFill>
                <a:miter lim="800000"/>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wrap="square" lIns="36000" tIns="36000" rIns="36000" bIns="36000">
            <a:spAutoFit/>
          </a:bodyPr>
          <a:lstStyle/>
          <a:p>
            <a:pPr algn="r"/>
            <a:r>
              <a:rPr lang="en-US" altLang="ja-JP" sz="1050" dirty="0" smtClean="0">
                <a:solidFill>
                  <a:schemeClr val="accent2"/>
                </a:solidFill>
                <a:latin typeface="Verdana" panose="020B0604030504040204" pitchFamily="34" charset="0"/>
                <a:ea typeface="Verdana" panose="020B0604030504040204" pitchFamily="34" charset="0"/>
                <a:cs typeface="Verdana" panose="020B0604030504040204" pitchFamily="34" charset="0"/>
              </a:rPr>
              <a:t>[NEC </a:t>
            </a:r>
            <a:r>
              <a:rPr lang="en-US" altLang="ja-JP" sz="1050" dirty="0">
                <a:solidFill>
                  <a:schemeClr val="accent2"/>
                </a:solidFill>
                <a:latin typeface="Verdana" panose="020B0604030504040204" pitchFamily="34" charset="0"/>
                <a:ea typeface="Verdana" panose="020B0604030504040204" pitchFamily="34" charset="0"/>
                <a:cs typeface="Verdana" panose="020B0604030504040204" pitchFamily="34" charset="0"/>
              </a:rPr>
              <a:t>Group Internal Use </a:t>
            </a:r>
            <a:r>
              <a:rPr lang="en-US" altLang="ja-JP" sz="1050" dirty="0" smtClean="0">
                <a:solidFill>
                  <a:schemeClr val="accent2"/>
                </a:solidFill>
                <a:latin typeface="Verdana" panose="020B0604030504040204" pitchFamily="34" charset="0"/>
                <a:ea typeface="Verdana" panose="020B0604030504040204" pitchFamily="34" charset="0"/>
                <a:cs typeface="Verdana" panose="020B0604030504040204" pitchFamily="34" charset="0"/>
              </a:rPr>
              <a:t>Only</a:t>
            </a:r>
            <a:r>
              <a:rPr lang="en-US" altLang="ja-JP" sz="1050" dirty="0">
                <a:solidFill>
                  <a:schemeClr val="accent2"/>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1800" dirty="0" smtClean="0"/>
              <a:t>MySQL Cluster: Configuration (Configuration Files – </a:t>
            </a:r>
            <a:r>
              <a:rPr kumimoji="1" lang="en-US" altLang="ja-JP" sz="1800" dirty="0" err="1" smtClean="0"/>
              <a:t>Cont</a:t>
            </a:r>
            <a:r>
              <a:rPr kumimoji="1" lang="en-US" altLang="ja-JP" sz="1800" dirty="0" smtClean="0"/>
              <a:t>…)</a:t>
            </a:r>
            <a:endParaRPr kumimoji="1" lang="ja-JP" altLang="en-US" sz="1800" dirty="0"/>
          </a:p>
        </p:txBody>
      </p:sp>
      <p:sp>
        <p:nvSpPr>
          <p:cNvPr id="3" name="コンテンツ プレースホルダー 2"/>
          <p:cNvSpPr>
            <a:spLocks noGrp="1"/>
          </p:cNvSpPr>
          <p:nvPr>
            <p:ph sz="quarter" idx="10"/>
          </p:nvPr>
        </p:nvSpPr>
        <p:spPr/>
        <p:txBody>
          <a:bodyPr>
            <a:normAutofit/>
          </a:bodyPr>
          <a:lstStyle/>
          <a:p>
            <a:r>
              <a:rPr kumimoji="1" lang="en-US" altLang="ja-JP" sz="1600" dirty="0" smtClean="0"/>
              <a:t>Default </a:t>
            </a:r>
            <a:r>
              <a:rPr kumimoji="1" lang="en-US" altLang="ja-JP" sz="1600" dirty="0" err="1" smtClean="0"/>
              <a:t>my.cnf</a:t>
            </a:r>
            <a:r>
              <a:rPr kumimoji="1" lang="en-US" altLang="ja-JP" sz="1600" dirty="0" smtClean="0"/>
              <a:t> in NDB node (after installation </a:t>
            </a:r>
            <a:r>
              <a:rPr lang="en-US" altLang="ja-JP" sz="1600" dirty="0"/>
              <a:t>of MySQL Cluster)</a:t>
            </a:r>
            <a:endParaRPr kumimoji="1" lang="en-US" altLang="ja-JP" sz="1600" dirty="0" smtClean="0"/>
          </a:p>
          <a:p>
            <a:endParaRPr kumimoji="1" lang="ja-JP" altLang="en-US" sz="1600" dirty="0"/>
          </a:p>
        </p:txBody>
      </p:sp>
      <p:sp>
        <p:nvSpPr>
          <p:cNvPr id="5" name="Rectangle 4"/>
          <p:cNvSpPr/>
          <p:nvPr/>
        </p:nvSpPr>
        <p:spPr>
          <a:xfrm>
            <a:off x="504264" y="1463040"/>
            <a:ext cx="8135471" cy="33512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mysqld</a:t>
            </a:r>
            <a:r>
              <a:rPr lang="en-US" sz="1000" dirty="0">
                <a:solidFill>
                  <a:sysClr val="windowText" lastClr="000000"/>
                </a:solidFill>
                <a:latin typeface="Courier New" panose="02070309020205020404" pitchFamily="49" charset="0"/>
                <a:cs typeface="Courier New" panose="02070309020205020404" pitchFamily="49" charset="0"/>
              </a:rPr>
              <a:t>]</a:t>
            </a:r>
          </a:p>
          <a:p>
            <a:pPr algn="l"/>
            <a:r>
              <a:rPr lang="en-US" sz="1000" dirty="0" err="1">
                <a:solidFill>
                  <a:sysClr val="windowText" lastClr="000000"/>
                </a:solidFill>
                <a:latin typeface="Courier New" panose="02070309020205020404" pitchFamily="49" charset="0"/>
                <a:cs typeface="Courier New" panose="02070309020205020404" pitchFamily="49" charset="0"/>
              </a:rPr>
              <a:t>datadir</a:t>
            </a:r>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var</a:t>
            </a:r>
            <a:r>
              <a:rPr lang="en-US" sz="1000" dirty="0">
                <a:solidFill>
                  <a:sysClr val="windowText" lastClr="000000"/>
                </a:solidFill>
                <a:latin typeface="Courier New" panose="02070309020205020404" pitchFamily="49" charset="0"/>
                <a:cs typeface="Courier New" panose="02070309020205020404" pitchFamily="49" charset="0"/>
              </a:rPr>
              <a:t>/lib/</a:t>
            </a:r>
            <a:r>
              <a:rPr lang="en-US" sz="1000" dirty="0" err="1">
                <a:solidFill>
                  <a:sysClr val="windowText" lastClr="000000"/>
                </a:solidFill>
                <a:latin typeface="Courier New" panose="02070309020205020404" pitchFamily="49" charset="0"/>
                <a:cs typeface="Courier New" panose="02070309020205020404" pitchFamily="49" charset="0"/>
              </a:rPr>
              <a:t>mysql</a:t>
            </a:r>
            <a:endParaRPr lang="en-US" sz="1000" dirty="0">
              <a:solidFill>
                <a:sysClr val="windowText" lastClr="000000"/>
              </a:solidFill>
              <a:latin typeface="Courier New" panose="02070309020205020404" pitchFamily="49" charset="0"/>
              <a:cs typeface="Courier New" panose="02070309020205020404" pitchFamily="49" charset="0"/>
            </a:endParaRPr>
          </a:p>
          <a:p>
            <a:pPr algn="l"/>
            <a:r>
              <a:rPr lang="en-US" sz="1000" dirty="0">
                <a:solidFill>
                  <a:sysClr val="windowText" lastClr="000000"/>
                </a:solidFill>
                <a:latin typeface="Courier New" panose="02070309020205020404" pitchFamily="49" charset="0"/>
                <a:cs typeface="Courier New" panose="02070309020205020404" pitchFamily="49" charset="0"/>
              </a:rPr>
              <a:t>socket=/</a:t>
            </a:r>
            <a:r>
              <a:rPr lang="en-US" sz="1000" dirty="0" err="1">
                <a:solidFill>
                  <a:sysClr val="windowText" lastClr="000000"/>
                </a:solidFill>
                <a:latin typeface="Courier New" panose="02070309020205020404" pitchFamily="49" charset="0"/>
                <a:cs typeface="Courier New" panose="02070309020205020404" pitchFamily="49" charset="0"/>
              </a:rPr>
              <a:t>var</a:t>
            </a:r>
            <a:r>
              <a:rPr lang="en-US" sz="1000" dirty="0">
                <a:solidFill>
                  <a:sysClr val="windowText" lastClr="000000"/>
                </a:solidFill>
                <a:latin typeface="Courier New" panose="02070309020205020404" pitchFamily="49" charset="0"/>
                <a:cs typeface="Courier New" panose="02070309020205020404" pitchFamily="49" charset="0"/>
              </a:rPr>
              <a:t>/lib/</a:t>
            </a:r>
            <a:r>
              <a:rPr lang="en-US" sz="1000" dirty="0" err="1">
                <a:solidFill>
                  <a:sysClr val="windowText" lastClr="000000"/>
                </a:solidFill>
                <a:latin typeface="Courier New" panose="02070309020205020404" pitchFamily="49" charset="0"/>
                <a:cs typeface="Courier New" panose="02070309020205020404" pitchFamily="49" charset="0"/>
              </a:rPr>
              <a:t>mysql</a:t>
            </a:r>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mysql.sock</a:t>
            </a:r>
            <a:endParaRPr lang="en-US" sz="1000" dirty="0">
              <a:solidFill>
                <a:sysClr val="windowText" lastClr="000000"/>
              </a:solidFill>
              <a:latin typeface="Courier New" panose="02070309020205020404" pitchFamily="49" charset="0"/>
              <a:cs typeface="Courier New" panose="02070309020205020404" pitchFamily="49" charset="0"/>
            </a:endParaRPr>
          </a:p>
          <a:p>
            <a:pPr algn="l"/>
            <a:r>
              <a:rPr lang="en-US" sz="1000" dirty="0">
                <a:solidFill>
                  <a:sysClr val="windowText" lastClr="000000"/>
                </a:solidFill>
                <a:latin typeface="Courier New" panose="02070309020205020404" pitchFamily="49" charset="0"/>
                <a:cs typeface="Courier New" panose="02070309020205020404" pitchFamily="49" charset="0"/>
              </a:rPr>
              <a:t># Disabling symbolic-links is recommended to prevent assorted security risks</a:t>
            </a:r>
          </a:p>
          <a:p>
            <a:pPr algn="l"/>
            <a:r>
              <a:rPr lang="en-US" sz="1000" dirty="0">
                <a:solidFill>
                  <a:sysClr val="windowText" lastClr="000000"/>
                </a:solidFill>
                <a:latin typeface="Courier New" panose="02070309020205020404" pitchFamily="49" charset="0"/>
                <a:cs typeface="Courier New" panose="02070309020205020404" pitchFamily="49" charset="0"/>
              </a:rPr>
              <a:t>symbolic-links=0</a:t>
            </a:r>
          </a:p>
          <a:p>
            <a:pPr algn="l"/>
            <a:r>
              <a:rPr lang="en-US" sz="1000" dirty="0">
                <a:solidFill>
                  <a:sysClr val="windowText" lastClr="000000"/>
                </a:solidFill>
                <a:latin typeface="Courier New" panose="02070309020205020404" pitchFamily="49" charset="0"/>
                <a:cs typeface="Courier New" panose="02070309020205020404" pitchFamily="49" charset="0"/>
              </a:rPr>
              <a:t># Settings user and group are ignored when </a:t>
            </a:r>
            <a:r>
              <a:rPr lang="en-US" sz="1000" dirty="0" err="1">
                <a:solidFill>
                  <a:sysClr val="windowText" lastClr="000000"/>
                </a:solidFill>
                <a:latin typeface="Courier New" panose="02070309020205020404" pitchFamily="49" charset="0"/>
                <a:cs typeface="Courier New" panose="02070309020205020404" pitchFamily="49" charset="0"/>
              </a:rPr>
              <a:t>systemd</a:t>
            </a:r>
            <a:r>
              <a:rPr lang="en-US" sz="1000" dirty="0">
                <a:solidFill>
                  <a:sysClr val="windowText" lastClr="000000"/>
                </a:solidFill>
                <a:latin typeface="Courier New" panose="02070309020205020404" pitchFamily="49" charset="0"/>
                <a:cs typeface="Courier New" panose="02070309020205020404" pitchFamily="49" charset="0"/>
              </a:rPr>
              <a:t> is used.</a:t>
            </a:r>
          </a:p>
          <a:p>
            <a:pPr algn="l"/>
            <a:r>
              <a:rPr lang="en-US" sz="1000" dirty="0">
                <a:solidFill>
                  <a:sysClr val="windowText" lastClr="000000"/>
                </a:solidFill>
                <a:latin typeface="Courier New" panose="02070309020205020404" pitchFamily="49" charset="0"/>
                <a:cs typeface="Courier New" panose="02070309020205020404" pitchFamily="49" charset="0"/>
              </a:rPr>
              <a:t># If you need to run </a:t>
            </a:r>
            <a:r>
              <a:rPr lang="en-US" sz="1000" dirty="0" err="1">
                <a:solidFill>
                  <a:sysClr val="windowText" lastClr="000000"/>
                </a:solidFill>
                <a:latin typeface="Courier New" panose="02070309020205020404" pitchFamily="49" charset="0"/>
                <a:cs typeface="Courier New" panose="02070309020205020404" pitchFamily="49" charset="0"/>
              </a:rPr>
              <a:t>mysqld</a:t>
            </a:r>
            <a:r>
              <a:rPr lang="en-US" sz="1000" dirty="0">
                <a:solidFill>
                  <a:sysClr val="windowText" lastClr="000000"/>
                </a:solidFill>
                <a:latin typeface="Courier New" panose="02070309020205020404" pitchFamily="49" charset="0"/>
                <a:cs typeface="Courier New" panose="02070309020205020404" pitchFamily="49" charset="0"/>
              </a:rPr>
              <a:t> under a different user or group,</a:t>
            </a:r>
          </a:p>
          <a:p>
            <a:pPr algn="l"/>
            <a:r>
              <a:rPr lang="en-US" sz="1000" dirty="0">
                <a:solidFill>
                  <a:sysClr val="windowText" lastClr="000000"/>
                </a:solidFill>
                <a:latin typeface="Courier New" panose="02070309020205020404" pitchFamily="49" charset="0"/>
                <a:cs typeface="Courier New" panose="02070309020205020404" pitchFamily="49" charset="0"/>
              </a:rPr>
              <a:t># customize your </a:t>
            </a:r>
            <a:r>
              <a:rPr lang="en-US" sz="1000" dirty="0" err="1">
                <a:solidFill>
                  <a:sysClr val="windowText" lastClr="000000"/>
                </a:solidFill>
                <a:latin typeface="Courier New" panose="02070309020205020404" pitchFamily="49" charset="0"/>
                <a:cs typeface="Courier New" panose="02070309020205020404" pitchFamily="49" charset="0"/>
              </a:rPr>
              <a:t>systemd</a:t>
            </a:r>
            <a:r>
              <a:rPr lang="en-US" sz="1000" dirty="0">
                <a:solidFill>
                  <a:sysClr val="windowText" lastClr="000000"/>
                </a:solidFill>
                <a:latin typeface="Courier New" panose="02070309020205020404" pitchFamily="49" charset="0"/>
                <a:cs typeface="Courier New" panose="02070309020205020404" pitchFamily="49" charset="0"/>
              </a:rPr>
              <a:t> unit file for </a:t>
            </a:r>
            <a:r>
              <a:rPr lang="en-US" sz="1000" dirty="0" err="1">
                <a:solidFill>
                  <a:sysClr val="windowText" lastClr="000000"/>
                </a:solidFill>
                <a:latin typeface="Courier New" panose="02070309020205020404" pitchFamily="49" charset="0"/>
                <a:cs typeface="Courier New" panose="02070309020205020404" pitchFamily="49" charset="0"/>
              </a:rPr>
              <a:t>mariadb</a:t>
            </a:r>
            <a:r>
              <a:rPr lang="en-US" sz="1000" dirty="0">
                <a:solidFill>
                  <a:sysClr val="windowText" lastClr="000000"/>
                </a:solidFill>
                <a:latin typeface="Courier New" panose="02070309020205020404" pitchFamily="49" charset="0"/>
                <a:cs typeface="Courier New" panose="02070309020205020404" pitchFamily="49" charset="0"/>
              </a:rPr>
              <a:t> according to the</a:t>
            </a:r>
          </a:p>
          <a:p>
            <a:pPr algn="l"/>
            <a:r>
              <a:rPr lang="en-US" sz="1000" dirty="0">
                <a:solidFill>
                  <a:sysClr val="windowText" lastClr="000000"/>
                </a:solidFill>
                <a:latin typeface="Courier New" panose="02070309020205020404" pitchFamily="49" charset="0"/>
                <a:cs typeface="Courier New" panose="02070309020205020404" pitchFamily="49" charset="0"/>
              </a:rPr>
              <a:t># instructions in http://fedoraproject.org/wiki/Systemd</a:t>
            </a:r>
          </a:p>
          <a:p>
            <a:pPr algn="l"/>
            <a:endParaRPr lang="en-US" sz="1000" dirty="0">
              <a:solidFill>
                <a:sysClr val="windowText" lastClr="000000"/>
              </a:solidFill>
              <a:latin typeface="Courier New" panose="02070309020205020404" pitchFamily="49" charset="0"/>
              <a:cs typeface="Courier New" panose="02070309020205020404" pitchFamily="49" charset="0"/>
            </a:endParaRPr>
          </a:p>
          <a:p>
            <a:pPr algn="l"/>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mysqld_safe</a:t>
            </a:r>
            <a:r>
              <a:rPr lang="en-US" sz="1000" dirty="0">
                <a:solidFill>
                  <a:sysClr val="windowText" lastClr="000000"/>
                </a:solidFill>
                <a:latin typeface="Courier New" panose="02070309020205020404" pitchFamily="49" charset="0"/>
                <a:cs typeface="Courier New" panose="02070309020205020404" pitchFamily="49" charset="0"/>
              </a:rPr>
              <a:t>]</a:t>
            </a:r>
          </a:p>
          <a:p>
            <a:pPr algn="l"/>
            <a:r>
              <a:rPr lang="en-US" sz="1000" dirty="0">
                <a:solidFill>
                  <a:sysClr val="windowText" lastClr="000000"/>
                </a:solidFill>
                <a:latin typeface="Courier New" panose="02070309020205020404" pitchFamily="49" charset="0"/>
                <a:cs typeface="Courier New" panose="02070309020205020404" pitchFamily="49" charset="0"/>
              </a:rPr>
              <a:t>log-error=/</a:t>
            </a:r>
            <a:r>
              <a:rPr lang="en-US" sz="1000" dirty="0" err="1">
                <a:solidFill>
                  <a:sysClr val="windowText" lastClr="000000"/>
                </a:solidFill>
                <a:latin typeface="Courier New" panose="02070309020205020404" pitchFamily="49" charset="0"/>
                <a:cs typeface="Courier New" panose="02070309020205020404" pitchFamily="49" charset="0"/>
              </a:rPr>
              <a:t>var</a:t>
            </a:r>
            <a:r>
              <a:rPr lang="en-US" sz="1000" dirty="0">
                <a:solidFill>
                  <a:sysClr val="windowText" lastClr="000000"/>
                </a:solidFill>
                <a:latin typeface="Courier New" panose="02070309020205020404" pitchFamily="49" charset="0"/>
                <a:cs typeface="Courier New" panose="02070309020205020404" pitchFamily="49" charset="0"/>
              </a:rPr>
              <a:t>/log/</a:t>
            </a:r>
            <a:r>
              <a:rPr lang="en-US" sz="1000" dirty="0" err="1">
                <a:solidFill>
                  <a:sysClr val="windowText" lastClr="000000"/>
                </a:solidFill>
                <a:latin typeface="Courier New" panose="02070309020205020404" pitchFamily="49" charset="0"/>
                <a:cs typeface="Courier New" panose="02070309020205020404" pitchFamily="49" charset="0"/>
              </a:rPr>
              <a:t>mariadb</a:t>
            </a:r>
            <a:r>
              <a:rPr lang="en-US" sz="1000" dirty="0">
                <a:solidFill>
                  <a:sysClr val="windowText" lastClr="000000"/>
                </a:solidFill>
                <a:latin typeface="Courier New" panose="02070309020205020404" pitchFamily="49" charset="0"/>
                <a:cs typeface="Courier New" panose="02070309020205020404" pitchFamily="49" charset="0"/>
              </a:rPr>
              <a:t>/mariadb.log</a:t>
            </a:r>
          </a:p>
          <a:p>
            <a:pPr algn="l"/>
            <a:r>
              <a:rPr lang="en-US" sz="1000" dirty="0" err="1">
                <a:solidFill>
                  <a:sysClr val="windowText" lastClr="000000"/>
                </a:solidFill>
                <a:latin typeface="Courier New" panose="02070309020205020404" pitchFamily="49" charset="0"/>
                <a:cs typeface="Courier New" panose="02070309020205020404" pitchFamily="49" charset="0"/>
              </a:rPr>
              <a:t>pid</a:t>
            </a:r>
            <a:r>
              <a:rPr lang="en-US" sz="1000" dirty="0">
                <a:solidFill>
                  <a:sysClr val="windowText" lastClr="000000"/>
                </a:solidFill>
                <a:latin typeface="Courier New" panose="02070309020205020404" pitchFamily="49" charset="0"/>
                <a:cs typeface="Courier New" panose="02070309020205020404" pitchFamily="49" charset="0"/>
              </a:rPr>
              <a:t>-file=/</a:t>
            </a:r>
            <a:r>
              <a:rPr lang="en-US" sz="1000" dirty="0" err="1">
                <a:solidFill>
                  <a:sysClr val="windowText" lastClr="000000"/>
                </a:solidFill>
                <a:latin typeface="Courier New" panose="02070309020205020404" pitchFamily="49" charset="0"/>
                <a:cs typeface="Courier New" panose="02070309020205020404" pitchFamily="49" charset="0"/>
              </a:rPr>
              <a:t>var</a:t>
            </a:r>
            <a:r>
              <a:rPr lang="en-US" sz="1000" dirty="0">
                <a:solidFill>
                  <a:sysClr val="windowText" lastClr="000000"/>
                </a:solidFill>
                <a:latin typeface="Courier New" panose="02070309020205020404" pitchFamily="49" charset="0"/>
                <a:cs typeface="Courier New" panose="02070309020205020404" pitchFamily="49" charset="0"/>
              </a:rPr>
              <a:t>/run/</a:t>
            </a:r>
            <a:r>
              <a:rPr lang="en-US" sz="1000" dirty="0" err="1">
                <a:solidFill>
                  <a:sysClr val="windowText" lastClr="000000"/>
                </a:solidFill>
                <a:latin typeface="Courier New" panose="02070309020205020404" pitchFamily="49" charset="0"/>
                <a:cs typeface="Courier New" panose="02070309020205020404" pitchFamily="49" charset="0"/>
              </a:rPr>
              <a:t>mariadb</a:t>
            </a:r>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mariadb.pid</a:t>
            </a:r>
            <a:endParaRPr lang="en-US" sz="1000" dirty="0">
              <a:solidFill>
                <a:sysClr val="windowText" lastClr="000000"/>
              </a:solidFill>
              <a:latin typeface="Courier New" panose="02070309020205020404" pitchFamily="49" charset="0"/>
              <a:cs typeface="Courier New" panose="02070309020205020404" pitchFamily="49" charset="0"/>
            </a:endParaRPr>
          </a:p>
          <a:p>
            <a:pPr algn="l"/>
            <a:endParaRPr lang="en-US" sz="1000" dirty="0">
              <a:solidFill>
                <a:sysClr val="windowText" lastClr="000000"/>
              </a:solidFill>
              <a:latin typeface="Courier New" panose="02070309020205020404" pitchFamily="49" charset="0"/>
              <a:cs typeface="Courier New" panose="02070309020205020404" pitchFamily="49" charset="0"/>
            </a:endParaRPr>
          </a:p>
          <a:p>
            <a:pPr algn="l"/>
            <a:r>
              <a:rPr lang="en-US" sz="1000" dirty="0">
                <a:solidFill>
                  <a:sysClr val="windowText" lastClr="000000"/>
                </a:solidFill>
                <a:latin typeface="Courier New" panose="02070309020205020404" pitchFamily="49" charset="0"/>
                <a:cs typeface="Courier New" panose="02070309020205020404" pitchFamily="49" charset="0"/>
              </a:rPr>
              <a:t>#</a:t>
            </a:r>
          </a:p>
          <a:p>
            <a:pPr algn="l"/>
            <a:r>
              <a:rPr lang="en-US" sz="1000" dirty="0">
                <a:solidFill>
                  <a:sysClr val="windowText" lastClr="000000"/>
                </a:solidFill>
                <a:latin typeface="Courier New" panose="02070309020205020404" pitchFamily="49" charset="0"/>
                <a:cs typeface="Courier New" panose="02070309020205020404" pitchFamily="49" charset="0"/>
              </a:rPr>
              <a:t># include all files from the </a:t>
            </a:r>
            <a:r>
              <a:rPr lang="en-US" sz="1000" dirty="0" err="1">
                <a:solidFill>
                  <a:sysClr val="windowText" lastClr="000000"/>
                </a:solidFill>
                <a:latin typeface="Courier New" panose="02070309020205020404" pitchFamily="49" charset="0"/>
                <a:cs typeface="Courier New" panose="02070309020205020404" pitchFamily="49" charset="0"/>
              </a:rPr>
              <a:t>config</a:t>
            </a:r>
            <a:r>
              <a:rPr lang="en-US" sz="1000" dirty="0">
                <a:solidFill>
                  <a:sysClr val="windowText" lastClr="000000"/>
                </a:solidFill>
                <a:latin typeface="Courier New" panose="02070309020205020404" pitchFamily="49" charset="0"/>
                <a:cs typeface="Courier New" panose="02070309020205020404" pitchFamily="49" charset="0"/>
              </a:rPr>
              <a:t> directory</a:t>
            </a:r>
          </a:p>
          <a:p>
            <a:pPr algn="l"/>
            <a:r>
              <a:rPr lang="en-US" sz="1000" dirty="0">
                <a:solidFill>
                  <a:sysClr val="windowText" lastClr="000000"/>
                </a:solidFill>
                <a:latin typeface="Courier New" panose="02070309020205020404" pitchFamily="49" charset="0"/>
                <a:cs typeface="Courier New" panose="02070309020205020404" pitchFamily="49" charset="0"/>
              </a:rPr>
              <a:t>#</a:t>
            </a:r>
          </a:p>
          <a:p>
            <a:pPr algn="l"/>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includedir</a:t>
            </a:r>
            <a:r>
              <a:rPr lang="en-US" sz="1000" dirty="0">
                <a:solidFill>
                  <a:sysClr val="windowText" lastClr="000000"/>
                </a:solidFill>
                <a:latin typeface="Courier New" panose="02070309020205020404" pitchFamily="49" charset="0"/>
                <a:cs typeface="Courier New" panose="02070309020205020404" pitchFamily="49" charset="0"/>
              </a:rPr>
              <a:t> /</a:t>
            </a:r>
            <a:r>
              <a:rPr lang="en-US" sz="1000" dirty="0" err="1">
                <a:solidFill>
                  <a:sysClr val="windowText" lastClr="000000"/>
                </a:solidFill>
                <a:latin typeface="Courier New" panose="02070309020205020404" pitchFamily="49" charset="0"/>
                <a:cs typeface="Courier New" panose="02070309020205020404" pitchFamily="49" charset="0"/>
              </a:rPr>
              <a:t>etc</a:t>
            </a:r>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my.cnf.d</a:t>
            </a:r>
            <a:endParaRPr lang="en-US" sz="1000" dirty="0">
              <a:solidFill>
                <a:sysClr val="windowText" lastClr="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603142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1800" dirty="0" smtClean="0"/>
              <a:t>MySQL Cluster: Configuration Procedure (Configuration Files – </a:t>
            </a:r>
            <a:r>
              <a:rPr kumimoji="1" lang="en-US" altLang="ja-JP" sz="1800" dirty="0" err="1" smtClean="0"/>
              <a:t>Cont</a:t>
            </a:r>
            <a:r>
              <a:rPr kumimoji="1" lang="en-US" altLang="ja-JP" sz="1800" dirty="0" smtClean="0"/>
              <a:t>…)</a:t>
            </a:r>
            <a:endParaRPr kumimoji="1" lang="ja-JP" altLang="en-US" sz="1800" dirty="0"/>
          </a:p>
        </p:txBody>
      </p:sp>
      <p:sp>
        <p:nvSpPr>
          <p:cNvPr id="3" name="コンテンツ プレースホルダー 2"/>
          <p:cNvSpPr>
            <a:spLocks noGrp="1"/>
          </p:cNvSpPr>
          <p:nvPr>
            <p:ph sz="quarter" idx="10"/>
          </p:nvPr>
        </p:nvSpPr>
        <p:spPr/>
        <p:txBody>
          <a:bodyPr>
            <a:normAutofit/>
          </a:bodyPr>
          <a:lstStyle/>
          <a:p>
            <a:r>
              <a:rPr kumimoji="1" lang="en-US" altLang="ja-JP" sz="1600" dirty="0" smtClean="0"/>
              <a:t>Sample </a:t>
            </a:r>
            <a:r>
              <a:rPr kumimoji="1" lang="en-US" altLang="ja-JP" sz="1600" dirty="0" err="1" smtClean="0"/>
              <a:t>my.cnf</a:t>
            </a:r>
            <a:r>
              <a:rPr kumimoji="1" lang="en-US" altLang="ja-JP" sz="1600" dirty="0" smtClean="0"/>
              <a:t> in NDB node</a:t>
            </a:r>
          </a:p>
          <a:p>
            <a:endParaRPr kumimoji="1" lang="en-US" altLang="ja-JP" sz="1600" dirty="0" smtClean="0"/>
          </a:p>
        </p:txBody>
      </p:sp>
      <p:sp>
        <p:nvSpPr>
          <p:cNvPr id="4" name="Rectangle 3"/>
          <p:cNvSpPr/>
          <p:nvPr/>
        </p:nvSpPr>
        <p:spPr>
          <a:xfrm>
            <a:off x="504265" y="1355089"/>
            <a:ext cx="8135470" cy="42932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mysqld</a:t>
            </a:r>
            <a:r>
              <a:rPr lang="en-US" sz="1000" dirty="0">
                <a:solidFill>
                  <a:sysClr val="windowText" lastClr="000000"/>
                </a:solidFill>
                <a:latin typeface="Courier New" panose="02070309020205020404" pitchFamily="49" charset="0"/>
                <a:cs typeface="Courier New" panose="02070309020205020404" pitchFamily="49" charset="0"/>
              </a:rPr>
              <a:t>]</a:t>
            </a:r>
          </a:p>
          <a:p>
            <a:r>
              <a:rPr lang="en-US" sz="1000" dirty="0" err="1">
                <a:solidFill>
                  <a:sysClr val="windowText" lastClr="000000"/>
                </a:solidFill>
                <a:latin typeface="Courier New" panose="02070309020205020404" pitchFamily="49" charset="0"/>
                <a:cs typeface="Courier New" panose="02070309020205020404" pitchFamily="49" charset="0"/>
              </a:rPr>
              <a:t>datadir</a:t>
            </a:r>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var</a:t>
            </a:r>
            <a:r>
              <a:rPr lang="en-US" sz="1000" dirty="0">
                <a:solidFill>
                  <a:sysClr val="windowText" lastClr="000000"/>
                </a:solidFill>
                <a:latin typeface="Courier New" panose="02070309020205020404" pitchFamily="49" charset="0"/>
                <a:cs typeface="Courier New" panose="02070309020205020404" pitchFamily="49" charset="0"/>
              </a:rPr>
              <a:t>/lib/</a:t>
            </a:r>
            <a:r>
              <a:rPr lang="en-US" sz="1000" dirty="0" err="1">
                <a:solidFill>
                  <a:sysClr val="windowText" lastClr="000000"/>
                </a:solidFill>
                <a:latin typeface="Courier New" panose="02070309020205020404" pitchFamily="49" charset="0"/>
                <a:cs typeface="Courier New" panose="02070309020205020404" pitchFamily="49" charset="0"/>
              </a:rPr>
              <a:t>mysql</a:t>
            </a:r>
            <a:r>
              <a:rPr lang="en-US" sz="1000" dirty="0">
                <a:solidFill>
                  <a:sysClr val="windowText" lastClr="000000"/>
                </a:solidFill>
                <a:latin typeface="Courier New" panose="02070309020205020404" pitchFamily="49" charset="0"/>
                <a:cs typeface="Courier New" panose="02070309020205020404" pitchFamily="49" charset="0"/>
              </a:rPr>
              <a:t>-cluster</a:t>
            </a:r>
          </a:p>
          <a:p>
            <a:r>
              <a:rPr lang="en-US" sz="1000" dirty="0">
                <a:solidFill>
                  <a:sysClr val="windowText" lastClr="000000"/>
                </a:solidFill>
                <a:latin typeface="Courier New" panose="02070309020205020404" pitchFamily="49" charset="0"/>
                <a:cs typeface="Courier New" panose="02070309020205020404" pitchFamily="49" charset="0"/>
              </a:rPr>
              <a:t>socket=/</a:t>
            </a:r>
            <a:r>
              <a:rPr lang="en-US" sz="1000" dirty="0" err="1">
                <a:solidFill>
                  <a:sysClr val="windowText" lastClr="000000"/>
                </a:solidFill>
                <a:latin typeface="Courier New" panose="02070309020205020404" pitchFamily="49" charset="0"/>
                <a:cs typeface="Courier New" panose="02070309020205020404" pitchFamily="49" charset="0"/>
              </a:rPr>
              <a:t>var</a:t>
            </a:r>
            <a:r>
              <a:rPr lang="en-US" sz="1000" dirty="0">
                <a:solidFill>
                  <a:sysClr val="windowText" lastClr="000000"/>
                </a:solidFill>
                <a:latin typeface="Courier New" panose="02070309020205020404" pitchFamily="49" charset="0"/>
                <a:cs typeface="Courier New" panose="02070309020205020404" pitchFamily="49" charset="0"/>
              </a:rPr>
              <a:t>/lib/</a:t>
            </a:r>
            <a:r>
              <a:rPr lang="en-US" sz="1000" dirty="0" err="1">
                <a:solidFill>
                  <a:sysClr val="windowText" lastClr="000000"/>
                </a:solidFill>
                <a:latin typeface="Courier New" panose="02070309020205020404" pitchFamily="49" charset="0"/>
                <a:cs typeface="Courier New" panose="02070309020205020404" pitchFamily="49" charset="0"/>
              </a:rPr>
              <a:t>mysql</a:t>
            </a:r>
            <a:r>
              <a:rPr lang="en-US" sz="1000" dirty="0">
                <a:solidFill>
                  <a:sysClr val="windowText" lastClr="000000"/>
                </a:solidFill>
                <a:latin typeface="Courier New" panose="02070309020205020404" pitchFamily="49" charset="0"/>
                <a:cs typeface="Courier New" panose="02070309020205020404" pitchFamily="49" charset="0"/>
              </a:rPr>
              <a:t>-cluster/</a:t>
            </a:r>
            <a:r>
              <a:rPr lang="en-US" sz="1000" dirty="0" err="1">
                <a:solidFill>
                  <a:sysClr val="windowText" lastClr="000000"/>
                </a:solidFill>
                <a:latin typeface="Courier New" panose="02070309020205020404" pitchFamily="49" charset="0"/>
                <a:cs typeface="Courier New" panose="02070309020205020404" pitchFamily="49" charset="0"/>
              </a:rPr>
              <a:t>mysql.sock</a:t>
            </a:r>
            <a:endParaRPr lang="en-US" sz="1000" dirty="0">
              <a:solidFill>
                <a:sysClr val="windowText" lastClr="000000"/>
              </a:solidFill>
              <a:latin typeface="Courier New" panose="02070309020205020404" pitchFamily="49" charset="0"/>
              <a:cs typeface="Courier New" panose="02070309020205020404" pitchFamily="49" charset="0"/>
            </a:endParaRPr>
          </a:p>
          <a:p>
            <a:r>
              <a:rPr lang="en-US" sz="1000" dirty="0">
                <a:solidFill>
                  <a:sysClr val="windowText" lastClr="000000"/>
                </a:solidFill>
                <a:latin typeface="Courier New" panose="02070309020205020404" pitchFamily="49" charset="0"/>
                <a:cs typeface="Courier New" panose="02070309020205020404" pitchFamily="49" charset="0"/>
              </a:rPr>
              <a:t># Disabling symbolic-links is recommended to prevent assorted security risks</a:t>
            </a:r>
          </a:p>
          <a:p>
            <a:r>
              <a:rPr lang="en-US" sz="1000" dirty="0">
                <a:solidFill>
                  <a:sysClr val="windowText" lastClr="000000"/>
                </a:solidFill>
                <a:latin typeface="Courier New" panose="02070309020205020404" pitchFamily="49" charset="0"/>
                <a:cs typeface="Courier New" panose="02070309020205020404" pitchFamily="49" charset="0"/>
              </a:rPr>
              <a:t>symbolic-links=0</a:t>
            </a:r>
          </a:p>
          <a:p>
            <a:r>
              <a:rPr lang="en-US" sz="1000" dirty="0">
                <a:solidFill>
                  <a:sysClr val="windowText" lastClr="000000"/>
                </a:solidFill>
                <a:latin typeface="Courier New" panose="02070309020205020404" pitchFamily="49" charset="0"/>
                <a:cs typeface="Courier New" panose="02070309020205020404" pitchFamily="49" charset="0"/>
              </a:rPr>
              <a:t># Settings user and group are ignored when </a:t>
            </a:r>
            <a:r>
              <a:rPr lang="en-US" sz="1000" dirty="0" err="1">
                <a:solidFill>
                  <a:sysClr val="windowText" lastClr="000000"/>
                </a:solidFill>
                <a:latin typeface="Courier New" panose="02070309020205020404" pitchFamily="49" charset="0"/>
                <a:cs typeface="Courier New" panose="02070309020205020404" pitchFamily="49" charset="0"/>
              </a:rPr>
              <a:t>systemd</a:t>
            </a:r>
            <a:r>
              <a:rPr lang="en-US" sz="1000" dirty="0">
                <a:solidFill>
                  <a:sysClr val="windowText" lastClr="000000"/>
                </a:solidFill>
                <a:latin typeface="Courier New" panose="02070309020205020404" pitchFamily="49" charset="0"/>
                <a:cs typeface="Courier New" panose="02070309020205020404" pitchFamily="49" charset="0"/>
              </a:rPr>
              <a:t> is used.</a:t>
            </a:r>
          </a:p>
          <a:p>
            <a:r>
              <a:rPr lang="en-US" sz="1000" dirty="0">
                <a:solidFill>
                  <a:sysClr val="windowText" lastClr="000000"/>
                </a:solidFill>
                <a:latin typeface="Courier New" panose="02070309020205020404" pitchFamily="49" charset="0"/>
                <a:cs typeface="Courier New" panose="02070309020205020404" pitchFamily="49" charset="0"/>
              </a:rPr>
              <a:t># If you need to run </a:t>
            </a:r>
            <a:r>
              <a:rPr lang="en-US" sz="1000" dirty="0" err="1">
                <a:solidFill>
                  <a:sysClr val="windowText" lastClr="000000"/>
                </a:solidFill>
                <a:latin typeface="Courier New" panose="02070309020205020404" pitchFamily="49" charset="0"/>
                <a:cs typeface="Courier New" panose="02070309020205020404" pitchFamily="49" charset="0"/>
              </a:rPr>
              <a:t>mysqld</a:t>
            </a:r>
            <a:r>
              <a:rPr lang="en-US" sz="1000" dirty="0">
                <a:solidFill>
                  <a:sysClr val="windowText" lastClr="000000"/>
                </a:solidFill>
                <a:latin typeface="Courier New" panose="02070309020205020404" pitchFamily="49" charset="0"/>
                <a:cs typeface="Courier New" panose="02070309020205020404" pitchFamily="49" charset="0"/>
              </a:rPr>
              <a:t> under a different user or group,</a:t>
            </a:r>
          </a:p>
          <a:p>
            <a:r>
              <a:rPr lang="en-US" sz="1000" dirty="0">
                <a:solidFill>
                  <a:sysClr val="windowText" lastClr="000000"/>
                </a:solidFill>
                <a:latin typeface="Courier New" panose="02070309020205020404" pitchFamily="49" charset="0"/>
                <a:cs typeface="Courier New" panose="02070309020205020404" pitchFamily="49" charset="0"/>
              </a:rPr>
              <a:t># customize your </a:t>
            </a:r>
            <a:r>
              <a:rPr lang="en-US" sz="1000" dirty="0" err="1">
                <a:solidFill>
                  <a:sysClr val="windowText" lastClr="000000"/>
                </a:solidFill>
                <a:latin typeface="Courier New" panose="02070309020205020404" pitchFamily="49" charset="0"/>
                <a:cs typeface="Courier New" panose="02070309020205020404" pitchFamily="49" charset="0"/>
              </a:rPr>
              <a:t>systemd</a:t>
            </a:r>
            <a:r>
              <a:rPr lang="en-US" sz="1000" dirty="0">
                <a:solidFill>
                  <a:sysClr val="windowText" lastClr="000000"/>
                </a:solidFill>
                <a:latin typeface="Courier New" panose="02070309020205020404" pitchFamily="49" charset="0"/>
                <a:cs typeface="Courier New" panose="02070309020205020404" pitchFamily="49" charset="0"/>
              </a:rPr>
              <a:t> unit file for </a:t>
            </a:r>
            <a:r>
              <a:rPr lang="en-US" sz="1000" dirty="0" err="1">
                <a:solidFill>
                  <a:sysClr val="windowText" lastClr="000000"/>
                </a:solidFill>
                <a:latin typeface="Courier New" panose="02070309020205020404" pitchFamily="49" charset="0"/>
                <a:cs typeface="Courier New" panose="02070309020205020404" pitchFamily="49" charset="0"/>
              </a:rPr>
              <a:t>mariadb</a:t>
            </a:r>
            <a:r>
              <a:rPr lang="en-US" sz="1000" dirty="0">
                <a:solidFill>
                  <a:sysClr val="windowText" lastClr="000000"/>
                </a:solidFill>
                <a:latin typeface="Courier New" panose="02070309020205020404" pitchFamily="49" charset="0"/>
                <a:cs typeface="Courier New" panose="02070309020205020404" pitchFamily="49" charset="0"/>
              </a:rPr>
              <a:t> according to the</a:t>
            </a:r>
          </a:p>
          <a:p>
            <a:r>
              <a:rPr lang="en-US" sz="1000" dirty="0">
                <a:solidFill>
                  <a:sysClr val="windowText" lastClr="000000"/>
                </a:solidFill>
                <a:latin typeface="Courier New" panose="02070309020205020404" pitchFamily="49" charset="0"/>
                <a:cs typeface="Courier New" panose="02070309020205020404" pitchFamily="49" charset="0"/>
              </a:rPr>
              <a:t># instructions in http://fedoraproject.org/wiki/Systemd</a:t>
            </a:r>
          </a:p>
          <a:p>
            <a:endParaRPr lang="en-US" sz="1000" dirty="0">
              <a:solidFill>
                <a:sysClr val="windowText" lastClr="000000"/>
              </a:solidFill>
              <a:latin typeface="Courier New" panose="02070309020205020404" pitchFamily="49" charset="0"/>
              <a:cs typeface="Courier New" panose="02070309020205020404" pitchFamily="49" charset="0"/>
            </a:endParaRPr>
          </a:p>
          <a:p>
            <a:r>
              <a:rPr lang="en-US" sz="1000" dirty="0">
                <a:solidFill>
                  <a:sysClr val="windowText" lastClr="000000"/>
                </a:solidFill>
                <a:latin typeface="Courier New" panose="02070309020205020404" pitchFamily="49" charset="0"/>
                <a:cs typeface="Courier New" panose="02070309020205020404" pitchFamily="49" charset="0"/>
              </a:rPr>
              <a:t># Options for </a:t>
            </a:r>
            <a:r>
              <a:rPr lang="en-US" sz="1000" dirty="0" err="1">
                <a:solidFill>
                  <a:sysClr val="windowText" lastClr="000000"/>
                </a:solidFill>
                <a:latin typeface="Courier New" panose="02070309020205020404" pitchFamily="49" charset="0"/>
                <a:cs typeface="Courier New" panose="02070309020205020404" pitchFamily="49" charset="0"/>
              </a:rPr>
              <a:t>mysqld</a:t>
            </a:r>
            <a:r>
              <a:rPr lang="en-US" sz="1000" dirty="0">
                <a:solidFill>
                  <a:sysClr val="windowText" lastClr="000000"/>
                </a:solidFill>
                <a:latin typeface="Courier New" panose="02070309020205020404" pitchFamily="49" charset="0"/>
                <a:cs typeface="Courier New" panose="02070309020205020404" pitchFamily="49" charset="0"/>
              </a:rPr>
              <a:t> process:</a:t>
            </a:r>
          </a:p>
          <a:p>
            <a:r>
              <a:rPr lang="en-US" sz="1000" dirty="0" err="1">
                <a:solidFill>
                  <a:sysClr val="windowText" lastClr="000000"/>
                </a:solidFill>
                <a:latin typeface="Courier New" panose="02070309020205020404" pitchFamily="49" charset="0"/>
                <a:cs typeface="Courier New" panose="02070309020205020404" pitchFamily="49" charset="0"/>
              </a:rPr>
              <a:t>ndbcluster</a:t>
            </a:r>
            <a:r>
              <a:rPr lang="en-US" sz="1000" dirty="0">
                <a:solidFill>
                  <a:sysClr val="windowText" lastClr="000000"/>
                </a:solidFill>
                <a:latin typeface="Courier New" panose="02070309020205020404" pitchFamily="49" charset="0"/>
                <a:cs typeface="Courier New" panose="02070309020205020404" pitchFamily="49" charset="0"/>
              </a:rPr>
              <a:t>                      # run NDB storage engine</a:t>
            </a:r>
          </a:p>
          <a:p>
            <a:endParaRPr lang="en-US" sz="1000" dirty="0">
              <a:solidFill>
                <a:sysClr val="windowText" lastClr="000000"/>
              </a:solidFill>
              <a:latin typeface="Courier New" panose="02070309020205020404" pitchFamily="49" charset="0"/>
              <a:cs typeface="Courier New" panose="02070309020205020404" pitchFamily="49" charset="0"/>
            </a:endParaRPr>
          </a:p>
          <a:p>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mysqld_safe</a:t>
            </a:r>
            <a:r>
              <a:rPr lang="en-US" sz="1000" dirty="0">
                <a:solidFill>
                  <a:sysClr val="windowText" lastClr="000000"/>
                </a:solidFill>
                <a:latin typeface="Courier New" panose="02070309020205020404" pitchFamily="49" charset="0"/>
                <a:cs typeface="Courier New" panose="02070309020205020404" pitchFamily="49" charset="0"/>
              </a:rPr>
              <a:t>]</a:t>
            </a:r>
          </a:p>
          <a:p>
            <a:r>
              <a:rPr lang="en-US" sz="1000" dirty="0">
                <a:solidFill>
                  <a:sysClr val="windowText" lastClr="000000"/>
                </a:solidFill>
                <a:latin typeface="Courier New" panose="02070309020205020404" pitchFamily="49" charset="0"/>
                <a:cs typeface="Courier New" panose="02070309020205020404" pitchFamily="49" charset="0"/>
              </a:rPr>
              <a:t>log-error=/</a:t>
            </a:r>
            <a:r>
              <a:rPr lang="en-US" sz="1000" dirty="0" err="1">
                <a:solidFill>
                  <a:sysClr val="windowText" lastClr="000000"/>
                </a:solidFill>
                <a:latin typeface="Courier New" panose="02070309020205020404" pitchFamily="49" charset="0"/>
                <a:cs typeface="Courier New" panose="02070309020205020404" pitchFamily="49" charset="0"/>
              </a:rPr>
              <a:t>var</a:t>
            </a:r>
            <a:r>
              <a:rPr lang="en-US" sz="1000" dirty="0">
                <a:solidFill>
                  <a:sysClr val="windowText" lastClr="000000"/>
                </a:solidFill>
                <a:latin typeface="Courier New" panose="02070309020205020404" pitchFamily="49" charset="0"/>
                <a:cs typeface="Courier New" panose="02070309020205020404" pitchFamily="49" charset="0"/>
              </a:rPr>
              <a:t>/log/</a:t>
            </a:r>
            <a:r>
              <a:rPr lang="en-US" sz="1000" dirty="0" err="1">
                <a:solidFill>
                  <a:sysClr val="windowText" lastClr="000000"/>
                </a:solidFill>
                <a:latin typeface="Courier New" panose="02070309020205020404" pitchFamily="49" charset="0"/>
                <a:cs typeface="Courier New" panose="02070309020205020404" pitchFamily="49" charset="0"/>
              </a:rPr>
              <a:t>mariadb</a:t>
            </a:r>
            <a:r>
              <a:rPr lang="en-US" sz="1000" dirty="0">
                <a:solidFill>
                  <a:sysClr val="windowText" lastClr="000000"/>
                </a:solidFill>
                <a:latin typeface="Courier New" panose="02070309020205020404" pitchFamily="49" charset="0"/>
                <a:cs typeface="Courier New" panose="02070309020205020404" pitchFamily="49" charset="0"/>
              </a:rPr>
              <a:t>/mariadb.log</a:t>
            </a:r>
          </a:p>
          <a:p>
            <a:r>
              <a:rPr lang="en-US" sz="1000" dirty="0" err="1">
                <a:solidFill>
                  <a:sysClr val="windowText" lastClr="000000"/>
                </a:solidFill>
                <a:latin typeface="Courier New" panose="02070309020205020404" pitchFamily="49" charset="0"/>
                <a:cs typeface="Courier New" panose="02070309020205020404" pitchFamily="49" charset="0"/>
              </a:rPr>
              <a:t>pid</a:t>
            </a:r>
            <a:r>
              <a:rPr lang="en-US" sz="1000" dirty="0">
                <a:solidFill>
                  <a:sysClr val="windowText" lastClr="000000"/>
                </a:solidFill>
                <a:latin typeface="Courier New" panose="02070309020205020404" pitchFamily="49" charset="0"/>
                <a:cs typeface="Courier New" panose="02070309020205020404" pitchFamily="49" charset="0"/>
              </a:rPr>
              <a:t>-file=/</a:t>
            </a:r>
            <a:r>
              <a:rPr lang="en-US" sz="1000" dirty="0" err="1">
                <a:solidFill>
                  <a:sysClr val="windowText" lastClr="000000"/>
                </a:solidFill>
                <a:latin typeface="Courier New" panose="02070309020205020404" pitchFamily="49" charset="0"/>
                <a:cs typeface="Courier New" panose="02070309020205020404" pitchFamily="49" charset="0"/>
              </a:rPr>
              <a:t>var</a:t>
            </a:r>
            <a:r>
              <a:rPr lang="en-US" sz="1000" dirty="0">
                <a:solidFill>
                  <a:sysClr val="windowText" lastClr="000000"/>
                </a:solidFill>
                <a:latin typeface="Courier New" panose="02070309020205020404" pitchFamily="49" charset="0"/>
                <a:cs typeface="Courier New" panose="02070309020205020404" pitchFamily="49" charset="0"/>
              </a:rPr>
              <a:t>/run/</a:t>
            </a:r>
            <a:r>
              <a:rPr lang="en-US" sz="1000" dirty="0" err="1">
                <a:solidFill>
                  <a:sysClr val="windowText" lastClr="000000"/>
                </a:solidFill>
                <a:latin typeface="Courier New" panose="02070309020205020404" pitchFamily="49" charset="0"/>
                <a:cs typeface="Courier New" panose="02070309020205020404" pitchFamily="49" charset="0"/>
              </a:rPr>
              <a:t>mariadb</a:t>
            </a:r>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mariadb.pid</a:t>
            </a:r>
            <a:endParaRPr lang="en-US" sz="1000" dirty="0">
              <a:solidFill>
                <a:sysClr val="windowText" lastClr="000000"/>
              </a:solidFill>
              <a:latin typeface="Courier New" panose="02070309020205020404" pitchFamily="49" charset="0"/>
              <a:cs typeface="Courier New" panose="02070309020205020404" pitchFamily="49" charset="0"/>
            </a:endParaRPr>
          </a:p>
          <a:p>
            <a:endParaRPr lang="en-US" sz="1000" dirty="0">
              <a:solidFill>
                <a:sysClr val="windowText" lastClr="000000"/>
              </a:solidFill>
              <a:latin typeface="Courier New" panose="02070309020205020404" pitchFamily="49" charset="0"/>
              <a:cs typeface="Courier New" panose="02070309020205020404" pitchFamily="49" charset="0"/>
            </a:endParaRPr>
          </a:p>
          <a:p>
            <a:r>
              <a:rPr lang="en-US" sz="1000" dirty="0">
                <a:solidFill>
                  <a:sysClr val="windowText" lastClr="000000"/>
                </a:solidFill>
                <a:latin typeface="Courier New" panose="02070309020205020404" pitchFamily="49" charset="0"/>
                <a:cs typeface="Courier New" panose="02070309020205020404" pitchFamily="49" charset="0"/>
              </a:rPr>
              <a:t>#</a:t>
            </a:r>
          </a:p>
          <a:p>
            <a:r>
              <a:rPr lang="en-US" sz="1000" dirty="0">
                <a:solidFill>
                  <a:sysClr val="windowText" lastClr="000000"/>
                </a:solidFill>
                <a:latin typeface="Courier New" panose="02070309020205020404" pitchFamily="49" charset="0"/>
                <a:cs typeface="Courier New" panose="02070309020205020404" pitchFamily="49" charset="0"/>
              </a:rPr>
              <a:t># include all files from the </a:t>
            </a:r>
            <a:r>
              <a:rPr lang="en-US" sz="1000" dirty="0" err="1">
                <a:solidFill>
                  <a:sysClr val="windowText" lastClr="000000"/>
                </a:solidFill>
                <a:latin typeface="Courier New" panose="02070309020205020404" pitchFamily="49" charset="0"/>
                <a:cs typeface="Courier New" panose="02070309020205020404" pitchFamily="49" charset="0"/>
              </a:rPr>
              <a:t>config</a:t>
            </a:r>
            <a:r>
              <a:rPr lang="en-US" sz="1000" dirty="0">
                <a:solidFill>
                  <a:sysClr val="windowText" lastClr="000000"/>
                </a:solidFill>
                <a:latin typeface="Courier New" panose="02070309020205020404" pitchFamily="49" charset="0"/>
                <a:cs typeface="Courier New" panose="02070309020205020404" pitchFamily="49" charset="0"/>
              </a:rPr>
              <a:t> directory</a:t>
            </a:r>
          </a:p>
          <a:p>
            <a:r>
              <a:rPr lang="en-US" sz="1000" dirty="0">
                <a:solidFill>
                  <a:sysClr val="windowText" lastClr="000000"/>
                </a:solidFill>
                <a:latin typeface="Courier New" panose="02070309020205020404" pitchFamily="49" charset="0"/>
                <a:cs typeface="Courier New" panose="02070309020205020404" pitchFamily="49" charset="0"/>
              </a:rPr>
              <a:t>#</a:t>
            </a:r>
          </a:p>
          <a:p>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includedir</a:t>
            </a:r>
            <a:r>
              <a:rPr lang="en-US" sz="1000" dirty="0">
                <a:solidFill>
                  <a:sysClr val="windowText" lastClr="000000"/>
                </a:solidFill>
                <a:latin typeface="Courier New" panose="02070309020205020404" pitchFamily="49" charset="0"/>
                <a:cs typeface="Courier New" panose="02070309020205020404" pitchFamily="49" charset="0"/>
              </a:rPr>
              <a:t> /</a:t>
            </a:r>
            <a:r>
              <a:rPr lang="en-US" sz="1000" dirty="0" err="1">
                <a:solidFill>
                  <a:sysClr val="windowText" lastClr="000000"/>
                </a:solidFill>
                <a:latin typeface="Courier New" panose="02070309020205020404" pitchFamily="49" charset="0"/>
                <a:cs typeface="Courier New" panose="02070309020205020404" pitchFamily="49" charset="0"/>
              </a:rPr>
              <a:t>etc</a:t>
            </a:r>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my.cnf.d</a:t>
            </a:r>
            <a:endParaRPr lang="en-US" sz="1000" dirty="0">
              <a:solidFill>
                <a:sysClr val="windowText" lastClr="000000"/>
              </a:solidFill>
              <a:latin typeface="Courier New" panose="02070309020205020404" pitchFamily="49" charset="0"/>
              <a:cs typeface="Courier New" panose="02070309020205020404" pitchFamily="49" charset="0"/>
            </a:endParaRPr>
          </a:p>
          <a:p>
            <a:endParaRPr lang="en-US" sz="1000" dirty="0">
              <a:solidFill>
                <a:sysClr val="windowText" lastClr="000000"/>
              </a:solidFill>
              <a:latin typeface="Courier New" panose="02070309020205020404" pitchFamily="49" charset="0"/>
              <a:cs typeface="Courier New" panose="02070309020205020404" pitchFamily="49" charset="0"/>
            </a:endParaRPr>
          </a:p>
          <a:p>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mysql_cluster</a:t>
            </a:r>
            <a:r>
              <a:rPr lang="en-US" sz="1000" dirty="0">
                <a:solidFill>
                  <a:sysClr val="windowText" lastClr="000000"/>
                </a:solidFill>
                <a:latin typeface="Courier New" panose="02070309020205020404" pitchFamily="49" charset="0"/>
                <a:cs typeface="Courier New" panose="02070309020205020404" pitchFamily="49" charset="0"/>
              </a:rPr>
              <a:t>]</a:t>
            </a:r>
          </a:p>
          <a:p>
            <a:r>
              <a:rPr lang="en-US" sz="1000" dirty="0">
                <a:solidFill>
                  <a:sysClr val="windowText" lastClr="000000"/>
                </a:solidFill>
                <a:latin typeface="Courier New" panose="02070309020205020404" pitchFamily="49" charset="0"/>
                <a:cs typeface="Courier New" panose="02070309020205020404" pitchFamily="49" charset="0"/>
              </a:rPr>
              <a:t># Options for NDB Cluster  processes:</a:t>
            </a:r>
          </a:p>
          <a:p>
            <a:r>
              <a:rPr lang="en-US" sz="1000" dirty="0" err="1">
                <a:solidFill>
                  <a:sysClr val="windowText" lastClr="000000"/>
                </a:solidFill>
                <a:latin typeface="Courier New" panose="02070309020205020404" pitchFamily="49" charset="0"/>
                <a:cs typeface="Courier New" panose="02070309020205020404" pitchFamily="49" charset="0"/>
              </a:rPr>
              <a:t>ndb-connectstring</a:t>
            </a:r>
            <a:r>
              <a:rPr lang="en-US" sz="1000" dirty="0">
                <a:solidFill>
                  <a:sysClr val="windowText" lastClr="000000"/>
                </a:solidFill>
                <a:latin typeface="Courier New" panose="02070309020205020404" pitchFamily="49" charset="0"/>
                <a:cs typeface="Courier New" panose="02070309020205020404" pitchFamily="49" charset="0"/>
              </a:rPr>
              <a:t>=192.168.50.51  # location of management server</a:t>
            </a:r>
          </a:p>
          <a:p>
            <a:r>
              <a:rPr lang="en-US" sz="1000" dirty="0" smtClean="0">
                <a:solidFill>
                  <a:sysClr val="windowText" lastClr="000000"/>
                </a:solidFill>
                <a:latin typeface="Courier New" panose="02070309020205020404" pitchFamily="49" charset="0"/>
                <a:cs typeface="Courier New" panose="02070309020205020404" pitchFamily="49" charset="0"/>
              </a:rPr>
              <a:t>		         # </a:t>
            </a:r>
            <a:r>
              <a:rPr lang="en-US" sz="1000" dirty="0">
                <a:solidFill>
                  <a:sysClr val="windowText" lastClr="000000"/>
                </a:solidFill>
                <a:latin typeface="Courier New" panose="02070309020205020404" pitchFamily="49" charset="0"/>
                <a:cs typeface="Courier New" panose="02070309020205020404" pitchFamily="49" charset="0"/>
              </a:rPr>
              <a:t>if setup has two management nodes, input the </a:t>
            </a:r>
            <a:r>
              <a:rPr lang="en-US" sz="1000" dirty="0" err="1">
                <a:solidFill>
                  <a:sysClr val="windowText" lastClr="000000"/>
                </a:solidFill>
                <a:latin typeface="Courier New" panose="02070309020205020404" pitchFamily="49" charset="0"/>
                <a:cs typeface="Courier New" panose="02070309020205020404" pitchFamily="49" charset="0"/>
              </a:rPr>
              <a:t>ip</a:t>
            </a:r>
            <a:r>
              <a:rPr lang="en-US" sz="1000" dirty="0">
                <a:solidFill>
                  <a:sysClr val="windowText" lastClr="000000"/>
                </a:solidFill>
                <a:latin typeface="Courier New" panose="02070309020205020404" pitchFamily="49" charset="0"/>
                <a:cs typeface="Courier New" panose="02070309020205020404" pitchFamily="49" charset="0"/>
              </a:rPr>
              <a:t> address of</a:t>
            </a:r>
          </a:p>
          <a:p>
            <a:r>
              <a:rPr lang="en-US" sz="1000" dirty="0" smtClean="0">
                <a:solidFill>
                  <a:sysClr val="windowText" lastClr="000000"/>
                </a:solidFill>
                <a:latin typeface="Courier New" panose="02070309020205020404" pitchFamily="49" charset="0"/>
                <a:cs typeface="Courier New" panose="02070309020205020404" pitchFamily="49" charset="0"/>
              </a:rPr>
              <a:t>		</a:t>
            </a:r>
            <a:r>
              <a:rPr lang="en-US" sz="1000" dirty="0">
                <a:solidFill>
                  <a:sysClr val="windowText" lastClr="000000"/>
                </a:solidFill>
                <a:latin typeface="Courier New" panose="02070309020205020404" pitchFamily="49" charset="0"/>
                <a:cs typeface="Courier New" panose="02070309020205020404" pitchFamily="49" charset="0"/>
              </a:rPr>
              <a:t>    </a:t>
            </a:r>
            <a:r>
              <a:rPr lang="en-US" sz="1000" dirty="0" smtClean="0">
                <a:solidFill>
                  <a:sysClr val="windowText" lastClr="000000"/>
                </a:solidFill>
                <a:latin typeface="Courier New" panose="02070309020205020404" pitchFamily="49" charset="0"/>
                <a:cs typeface="Courier New" panose="02070309020205020404" pitchFamily="49" charset="0"/>
              </a:rPr>
              <a:t>     # </a:t>
            </a:r>
            <a:r>
              <a:rPr lang="en-US" sz="1000" dirty="0">
                <a:solidFill>
                  <a:sysClr val="windowText" lastClr="000000"/>
                </a:solidFill>
                <a:latin typeface="Courier New" panose="02070309020205020404" pitchFamily="49" charset="0"/>
                <a:cs typeface="Courier New" panose="02070309020205020404" pitchFamily="49" charset="0"/>
              </a:rPr>
              <a:t>the two management node separated by a comma.</a:t>
            </a:r>
          </a:p>
        </p:txBody>
      </p:sp>
    </p:spTree>
    <p:extLst>
      <p:ext uri="{BB962C8B-B14F-4D97-AF65-F5344CB8AC3E}">
        <p14:creationId xmlns:p14="http://schemas.microsoft.com/office/powerpoint/2010/main" val="21847176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1800" dirty="0" smtClean="0"/>
              <a:t>MySQL Cluster: Configuration Procedure (Configuration Files – </a:t>
            </a:r>
            <a:r>
              <a:rPr kumimoji="1" lang="en-US" altLang="ja-JP" sz="1800" dirty="0" err="1" smtClean="0"/>
              <a:t>Cont</a:t>
            </a:r>
            <a:r>
              <a:rPr kumimoji="1" lang="en-US" altLang="ja-JP" sz="1800" dirty="0" smtClean="0"/>
              <a:t>…)</a:t>
            </a:r>
            <a:endParaRPr kumimoji="1" lang="ja-JP" altLang="en-US" sz="1800" dirty="0"/>
          </a:p>
        </p:txBody>
      </p:sp>
      <p:sp>
        <p:nvSpPr>
          <p:cNvPr id="3" name="コンテンツ プレースホルダー 2"/>
          <p:cNvSpPr>
            <a:spLocks noGrp="1"/>
          </p:cNvSpPr>
          <p:nvPr>
            <p:ph sz="quarter" idx="10"/>
          </p:nvPr>
        </p:nvSpPr>
        <p:spPr/>
        <p:txBody>
          <a:bodyPr>
            <a:normAutofit/>
          </a:bodyPr>
          <a:lstStyle/>
          <a:p>
            <a:r>
              <a:rPr kumimoji="1" lang="en-US" altLang="ja-JP" sz="1600" dirty="0" smtClean="0"/>
              <a:t>Sample </a:t>
            </a:r>
            <a:r>
              <a:rPr kumimoji="1" lang="en-US" altLang="ja-JP" sz="1600" dirty="0" err="1" smtClean="0"/>
              <a:t>my.cnf</a:t>
            </a:r>
            <a:r>
              <a:rPr kumimoji="1" lang="en-US" altLang="ja-JP" sz="1600" dirty="0" smtClean="0"/>
              <a:t> in SQL node</a:t>
            </a:r>
          </a:p>
          <a:p>
            <a:endParaRPr kumimoji="1" lang="en-US" altLang="ja-JP" sz="1600" dirty="0" smtClean="0"/>
          </a:p>
        </p:txBody>
      </p:sp>
      <p:sp>
        <p:nvSpPr>
          <p:cNvPr id="5" name="Rectangle 4"/>
          <p:cNvSpPr/>
          <p:nvPr/>
        </p:nvSpPr>
        <p:spPr>
          <a:xfrm>
            <a:off x="504265" y="1297192"/>
            <a:ext cx="8135470" cy="515599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800" dirty="0">
                <a:solidFill>
                  <a:sysClr val="windowText" lastClr="000000"/>
                </a:solidFill>
                <a:latin typeface="Courier New" panose="02070309020205020404" pitchFamily="49" charset="0"/>
                <a:cs typeface="Courier New" panose="02070309020205020404" pitchFamily="49" charset="0"/>
              </a:rPr>
              <a:t># For advice on how to change settings please see</a:t>
            </a:r>
          </a:p>
          <a:p>
            <a:r>
              <a:rPr lang="en-US" sz="800" dirty="0">
                <a:solidFill>
                  <a:sysClr val="windowText" lastClr="000000"/>
                </a:solidFill>
                <a:latin typeface="Courier New" panose="02070309020205020404" pitchFamily="49" charset="0"/>
                <a:cs typeface="Courier New" panose="02070309020205020404" pitchFamily="49" charset="0"/>
              </a:rPr>
              <a:t># http://dev.mysql.com/doc/refman/5.7/en/server-configuration-defaults.html</a:t>
            </a:r>
          </a:p>
          <a:p>
            <a:endParaRPr lang="en-US" sz="800" dirty="0">
              <a:solidFill>
                <a:sysClr val="windowText" lastClr="000000"/>
              </a:solidFill>
              <a:latin typeface="Courier New" panose="02070309020205020404" pitchFamily="49" charset="0"/>
              <a:cs typeface="Courier New" panose="02070309020205020404" pitchFamily="49" charset="0"/>
            </a:endParaRPr>
          </a:p>
          <a:p>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mysqld</a:t>
            </a:r>
            <a:r>
              <a:rPr lang="en-US" sz="800" dirty="0">
                <a:solidFill>
                  <a:sysClr val="windowText" lastClr="000000"/>
                </a:solidFill>
                <a:latin typeface="Courier New" panose="02070309020205020404" pitchFamily="49" charset="0"/>
                <a:cs typeface="Courier New" panose="02070309020205020404" pitchFamily="49" charset="0"/>
              </a:rPr>
              <a:t>]</a:t>
            </a:r>
          </a:p>
          <a:p>
            <a:r>
              <a:rPr lang="en-US" sz="800" dirty="0">
                <a:solidFill>
                  <a:sysClr val="windowText" lastClr="000000"/>
                </a:solidFill>
                <a:latin typeface="Courier New" panose="02070309020205020404" pitchFamily="49" charset="0"/>
                <a:cs typeface="Courier New" panose="02070309020205020404" pitchFamily="49" charset="0"/>
              </a:rPr>
              <a:t>#</a:t>
            </a:r>
          </a:p>
          <a:p>
            <a:r>
              <a:rPr lang="en-US" sz="800" dirty="0">
                <a:solidFill>
                  <a:sysClr val="windowText" lastClr="000000"/>
                </a:solidFill>
                <a:latin typeface="Courier New" panose="02070309020205020404" pitchFamily="49" charset="0"/>
                <a:cs typeface="Courier New" panose="02070309020205020404" pitchFamily="49" charset="0"/>
              </a:rPr>
              <a:t># Remove leading # and set to the amount of RAM for the most important data</a:t>
            </a:r>
          </a:p>
          <a:p>
            <a:r>
              <a:rPr lang="en-US" sz="800" dirty="0">
                <a:solidFill>
                  <a:sysClr val="windowText" lastClr="000000"/>
                </a:solidFill>
                <a:latin typeface="Courier New" panose="02070309020205020404" pitchFamily="49" charset="0"/>
                <a:cs typeface="Courier New" panose="02070309020205020404" pitchFamily="49" charset="0"/>
              </a:rPr>
              <a:t># cache in MySQL. Start at 70% of total RAM for dedicated server, else 10%.</a:t>
            </a:r>
          </a:p>
          <a:p>
            <a:r>
              <a:rPr lang="en-US" sz="800" dirty="0">
                <a:solidFill>
                  <a:sysClr val="windowText" lastClr="000000"/>
                </a:solidFill>
                <a:latin typeface="Courier New" panose="02070309020205020404" pitchFamily="49" charset="0"/>
                <a:cs typeface="Courier New" panose="02070309020205020404" pitchFamily="49" charset="0"/>
              </a:rPr>
              <a:t># </a:t>
            </a:r>
            <a:r>
              <a:rPr lang="en-US" sz="800" dirty="0" err="1">
                <a:solidFill>
                  <a:sysClr val="windowText" lastClr="000000"/>
                </a:solidFill>
                <a:latin typeface="Courier New" panose="02070309020205020404" pitchFamily="49" charset="0"/>
                <a:cs typeface="Courier New" panose="02070309020205020404" pitchFamily="49" charset="0"/>
              </a:rPr>
              <a:t>innodb_buffer_pool_size</a:t>
            </a:r>
            <a:r>
              <a:rPr lang="en-US" sz="800" dirty="0">
                <a:solidFill>
                  <a:sysClr val="windowText" lastClr="000000"/>
                </a:solidFill>
                <a:latin typeface="Courier New" panose="02070309020205020404" pitchFamily="49" charset="0"/>
                <a:cs typeface="Courier New" panose="02070309020205020404" pitchFamily="49" charset="0"/>
              </a:rPr>
              <a:t> = 128M</a:t>
            </a:r>
          </a:p>
          <a:p>
            <a:r>
              <a:rPr lang="en-US" sz="800" dirty="0">
                <a:solidFill>
                  <a:sysClr val="windowText" lastClr="000000"/>
                </a:solidFill>
                <a:latin typeface="Courier New" panose="02070309020205020404" pitchFamily="49" charset="0"/>
                <a:cs typeface="Courier New" panose="02070309020205020404" pitchFamily="49" charset="0"/>
              </a:rPr>
              <a:t>#</a:t>
            </a:r>
          </a:p>
          <a:p>
            <a:r>
              <a:rPr lang="en-US" sz="800" dirty="0">
                <a:solidFill>
                  <a:sysClr val="windowText" lastClr="000000"/>
                </a:solidFill>
                <a:latin typeface="Courier New" panose="02070309020205020404" pitchFamily="49" charset="0"/>
                <a:cs typeface="Courier New" panose="02070309020205020404" pitchFamily="49" charset="0"/>
              </a:rPr>
              <a:t># Remove leading # to turn on a very important data integrity option: logging</a:t>
            </a:r>
          </a:p>
          <a:p>
            <a:r>
              <a:rPr lang="en-US" sz="800" dirty="0">
                <a:solidFill>
                  <a:sysClr val="windowText" lastClr="000000"/>
                </a:solidFill>
                <a:latin typeface="Courier New" panose="02070309020205020404" pitchFamily="49" charset="0"/>
                <a:cs typeface="Courier New" panose="02070309020205020404" pitchFamily="49" charset="0"/>
              </a:rPr>
              <a:t># changes to the binary log between backups.</a:t>
            </a:r>
          </a:p>
          <a:p>
            <a:r>
              <a:rPr lang="en-US" sz="800" dirty="0" err="1">
                <a:solidFill>
                  <a:sysClr val="windowText" lastClr="000000"/>
                </a:solidFill>
                <a:latin typeface="Courier New" panose="02070309020205020404" pitchFamily="49" charset="0"/>
                <a:cs typeface="Courier New" panose="02070309020205020404" pitchFamily="49" charset="0"/>
              </a:rPr>
              <a:t>log_bin</a:t>
            </a:r>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var</a:t>
            </a:r>
            <a:r>
              <a:rPr lang="en-US" sz="800" dirty="0">
                <a:solidFill>
                  <a:sysClr val="windowText" lastClr="000000"/>
                </a:solidFill>
                <a:latin typeface="Courier New" panose="02070309020205020404" pitchFamily="49" charset="0"/>
                <a:cs typeface="Courier New" panose="02070309020205020404" pitchFamily="49" charset="0"/>
              </a:rPr>
              <a:t>/lib/</a:t>
            </a:r>
            <a:r>
              <a:rPr lang="en-US" sz="800" dirty="0" err="1">
                <a:solidFill>
                  <a:sysClr val="windowText" lastClr="000000"/>
                </a:solidFill>
                <a:latin typeface="Courier New" panose="02070309020205020404" pitchFamily="49" charset="0"/>
                <a:cs typeface="Courier New" panose="02070309020205020404" pitchFamily="49" charset="0"/>
              </a:rPr>
              <a:t>mysql</a:t>
            </a:r>
            <a:r>
              <a:rPr lang="en-US" sz="800" dirty="0">
                <a:solidFill>
                  <a:sysClr val="windowText" lastClr="000000"/>
                </a:solidFill>
                <a:latin typeface="Courier New" panose="02070309020205020404" pitchFamily="49" charset="0"/>
                <a:cs typeface="Courier New" panose="02070309020205020404" pitchFamily="49" charset="0"/>
              </a:rPr>
              <a:t>-cluster/mysql-bin.log</a:t>
            </a:r>
          </a:p>
          <a:p>
            <a:r>
              <a:rPr lang="en-US" sz="800" dirty="0">
                <a:solidFill>
                  <a:sysClr val="windowText" lastClr="000000"/>
                </a:solidFill>
                <a:latin typeface="Courier New" panose="02070309020205020404" pitchFamily="49" charset="0"/>
                <a:cs typeface="Courier New" panose="02070309020205020404" pitchFamily="49" charset="0"/>
              </a:rPr>
              <a:t>#</a:t>
            </a:r>
          </a:p>
          <a:p>
            <a:r>
              <a:rPr lang="en-US" sz="800" dirty="0">
                <a:solidFill>
                  <a:sysClr val="windowText" lastClr="000000"/>
                </a:solidFill>
                <a:latin typeface="Courier New" panose="02070309020205020404" pitchFamily="49" charset="0"/>
                <a:cs typeface="Courier New" panose="02070309020205020404" pitchFamily="49" charset="0"/>
              </a:rPr>
              <a:t># Remove leading # to set options mainly useful for reporting servers.</a:t>
            </a:r>
          </a:p>
          <a:p>
            <a:r>
              <a:rPr lang="en-US" sz="800" dirty="0">
                <a:solidFill>
                  <a:sysClr val="windowText" lastClr="000000"/>
                </a:solidFill>
                <a:latin typeface="Courier New" panose="02070309020205020404" pitchFamily="49" charset="0"/>
                <a:cs typeface="Courier New" panose="02070309020205020404" pitchFamily="49" charset="0"/>
              </a:rPr>
              <a:t># The server defaults are faster for transactions and fast SELECTs.</a:t>
            </a:r>
          </a:p>
          <a:p>
            <a:r>
              <a:rPr lang="en-US" sz="800" dirty="0">
                <a:solidFill>
                  <a:sysClr val="windowText" lastClr="000000"/>
                </a:solidFill>
                <a:latin typeface="Courier New" panose="02070309020205020404" pitchFamily="49" charset="0"/>
                <a:cs typeface="Courier New" panose="02070309020205020404" pitchFamily="49" charset="0"/>
              </a:rPr>
              <a:t># Adjust sizes as needed, experiment to find the optimal values.</a:t>
            </a:r>
          </a:p>
          <a:p>
            <a:r>
              <a:rPr lang="en-US" sz="800" dirty="0">
                <a:solidFill>
                  <a:sysClr val="windowText" lastClr="000000"/>
                </a:solidFill>
                <a:latin typeface="Courier New" panose="02070309020205020404" pitchFamily="49" charset="0"/>
                <a:cs typeface="Courier New" panose="02070309020205020404" pitchFamily="49" charset="0"/>
              </a:rPr>
              <a:t># </a:t>
            </a:r>
            <a:r>
              <a:rPr lang="en-US" sz="800" dirty="0" err="1">
                <a:solidFill>
                  <a:sysClr val="windowText" lastClr="000000"/>
                </a:solidFill>
                <a:latin typeface="Courier New" panose="02070309020205020404" pitchFamily="49" charset="0"/>
                <a:cs typeface="Courier New" panose="02070309020205020404" pitchFamily="49" charset="0"/>
              </a:rPr>
              <a:t>join_buffer_size</a:t>
            </a:r>
            <a:r>
              <a:rPr lang="en-US" sz="800" dirty="0">
                <a:solidFill>
                  <a:sysClr val="windowText" lastClr="000000"/>
                </a:solidFill>
                <a:latin typeface="Courier New" panose="02070309020205020404" pitchFamily="49" charset="0"/>
                <a:cs typeface="Courier New" panose="02070309020205020404" pitchFamily="49" charset="0"/>
              </a:rPr>
              <a:t> = 128M</a:t>
            </a:r>
          </a:p>
          <a:p>
            <a:r>
              <a:rPr lang="en-US" sz="800" dirty="0">
                <a:solidFill>
                  <a:sysClr val="windowText" lastClr="000000"/>
                </a:solidFill>
                <a:latin typeface="Courier New" panose="02070309020205020404" pitchFamily="49" charset="0"/>
                <a:cs typeface="Courier New" panose="02070309020205020404" pitchFamily="49" charset="0"/>
              </a:rPr>
              <a:t># </a:t>
            </a:r>
            <a:r>
              <a:rPr lang="en-US" sz="800" dirty="0" err="1">
                <a:solidFill>
                  <a:sysClr val="windowText" lastClr="000000"/>
                </a:solidFill>
                <a:latin typeface="Courier New" panose="02070309020205020404" pitchFamily="49" charset="0"/>
                <a:cs typeface="Courier New" panose="02070309020205020404" pitchFamily="49" charset="0"/>
              </a:rPr>
              <a:t>sort_buffer_size</a:t>
            </a:r>
            <a:r>
              <a:rPr lang="en-US" sz="800" dirty="0">
                <a:solidFill>
                  <a:sysClr val="windowText" lastClr="000000"/>
                </a:solidFill>
                <a:latin typeface="Courier New" panose="02070309020205020404" pitchFamily="49" charset="0"/>
                <a:cs typeface="Courier New" panose="02070309020205020404" pitchFamily="49" charset="0"/>
              </a:rPr>
              <a:t> = 2M</a:t>
            </a:r>
          </a:p>
          <a:p>
            <a:r>
              <a:rPr lang="en-US" sz="800" dirty="0">
                <a:solidFill>
                  <a:sysClr val="windowText" lastClr="000000"/>
                </a:solidFill>
                <a:latin typeface="Courier New" panose="02070309020205020404" pitchFamily="49" charset="0"/>
                <a:cs typeface="Courier New" panose="02070309020205020404" pitchFamily="49" charset="0"/>
              </a:rPr>
              <a:t># </a:t>
            </a:r>
            <a:r>
              <a:rPr lang="en-US" sz="800" dirty="0" err="1">
                <a:solidFill>
                  <a:sysClr val="windowText" lastClr="000000"/>
                </a:solidFill>
                <a:latin typeface="Courier New" panose="02070309020205020404" pitchFamily="49" charset="0"/>
                <a:cs typeface="Courier New" panose="02070309020205020404" pitchFamily="49" charset="0"/>
              </a:rPr>
              <a:t>read_rnd_buffer_size</a:t>
            </a:r>
            <a:r>
              <a:rPr lang="en-US" sz="800" dirty="0">
                <a:solidFill>
                  <a:sysClr val="windowText" lastClr="000000"/>
                </a:solidFill>
                <a:latin typeface="Courier New" panose="02070309020205020404" pitchFamily="49" charset="0"/>
                <a:cs typeface="Courier New" panose="02070309020205020404" pitchFamily="49" charset="0"/>
              </a:rPr>
              <a:t> = 2M</a:t>
            </a:r>
          </a:p>
          <a:p>
            <a:r>
              <a:rPr lang="en-US" sz="800" dirty="0" err="1">
                <a:solidFill>
                  <a:sysClr val="windowText" lastClr="000000"/>
                </a:solidFill>
                <a:latin typeface="Courier New" panose="02070309020205020404" pitchFamily="49" charset="0"/>
                <a:cs typeface="Courier New" panose="02070309020205020404" pitchFamily="49" charset="0"/>
              </a:rPr>
              <a:t>datadir</a:t>
            </a:r>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var</a:t>
            </a:r>
            <a:r>
              <a:rPr lang="en-US" sz="800" dirty="0">
                <a:solidFill>
                  <a:sysClr val="windowText" lastClr="000000"/>
                </a:solidFill>
                <a:latin typeface="Courier New" panose="02070309020205020404" pitchFamily="49" charset="0"/>
                <a:cs typeface="Courier New" panose="02070309020205020404" pitchFamily="49" charset="0"/>
              </a:rPr>
              <a:t>/lib/</a:t>
            </a:r>
            <a:r>
              <a:rPr lang="en-US" sz="800" dirty="0" err="1">
                <a:solidFill>
                  <a:sysClr val="windowText" lastClr="000000"/>
                </a:solidFill>
                <a:latin typeface="Courier New" panose="02070309020205020404" pitchFamily="49" charset="0"/>
                <a:cs typeface="Courier New" panose="02070309020205020404" pitchFamily="49" charset="0"/>
              </a:rPr>
              <a:t>mysql</a:t>
            </a:r>
            <a:r>
              <a:rPr lang="en-US" sz="800" dirty="0">
                <a:solidFill>
                  <a:sysClr val="windowText" lastClr="000000"/>
                </a:solidFill>
                <a:latin typeface="Courier New" panose="02070309020205020404" pitchFamily="49" charset="0"/>
                <a:cs typeface="Courier New" panose="02070309020205020404" pitchFamily="49" charset="0"/>
              </a:rPr>
              <a:t>-cluster</a:t>
            </a:r>
          </a:p>
          <a:p>
            <a:r>
              <a:rPr lang="en-US" sz="800" dirty="0">
                <a:solidFill>
                  <a:sysClr val="windowText" lastClr="000000"/>
                </a:solidFill>
                <a:latin typeface="Courier New" panose="02070309020205020404" pitchFamily="49" charset="0"/>
                <a:cs typeface="Courier New" panose="02070309020205020404" pitchFamily="49" charset="0"/>
              </a:rPr>
              <a:t>port=3306</a:t>
            </a:r>
          </a:p>
          <a:p>
            <a:r>
              <a:rPr lang="en-US" sz="800" dirty="0">
                <a:solidFill>
                  <a:sysClr val="windowText" lastClr="000000"/>
                </a:solidFill>
                <a:latin typeface="Courier New" panose="02070309020205020404" pitchFamily="49" charset="0"/>
                <a:cs typeface="Courier New" panose="02070309020205020404" pitchFamily="49" charset="0"/>
              </a:rPr>
              <a:t>server-id=50</a:t>
            </a:r>
          </a:p>
          <a:p>
            <a:r>
              <a:rPr lang="en-US" sz="800" dirty="0">
                <a:solidFill>
                  <a:sysClr val="windowText" lastClr="000000"/>
                </a:solidFill>
                <a:latin typeface="Courier New" panose="02070309020205020404" pitchFamily="49" charset="0"/>
                <a:cs typeface="Courier New" panose="02070309020205020404" pitchFamily="49" charset="0"/>
              </a:rPr>
              <a:t>socket=/</a:t>
            </a:r>
            <a:r>
              <a:rPr lang="en-US" sz="800" dirty="0" err="1">
                <a:solidFill>
                  <a:sysClr val="windowText" lastClr="000000"/>
                </a:solidFill>
                <a:latin typeface="Courier New" panose="02070309020205020404" pitchFamily="49" charset="0"/>
                <a:cs typeface="Courier New" panose="02070309020205020404" pitchFamily="49" charset="0"/>
              </a:rPr>
              <a:t>var</a:t>
            </a:r>
            <a:r>
              <a:rPr lang="en-US" sz="800" dirty="0">
                <a:solidFill>
                  <a:sysClr val="windowText" lastClr="000000"/>
                </a:solidFill>
                <a:latin typeface="Courier New" panose="02070309020205020404" pitchFamily="49" charset="0"/>
                <a:cs typeface="Courier New" panose="02070309020205020404" pitchFamily="49" charset="0"/>
              </a:rPr>
              <a:t>/lib/</a:t>
            </a:r>
            <a:r>
              <a:rPr lang="en-US" sz="800" dirty="0" err="1">
                <a:solidFill>
                  <a:sysClr val="windowText" lastClr="000000"/>
                </a:solidFill>
                <a:latin typeface="Courier New" panose="02070309020205020404" pitchFamily="49" charset="0"/>
                <a:cs typeface="Courier New" panose="02070309020205020404" pitchFamily="49" charset="0"/>
              </a:rPr>
              <a:t>mysql</a:t>
            </a:r>
            <a:r>
              <a:rPr lang="en-US" sz="800" dirty="0">
                <a:solidFill>
                  <a:sysClr val="windowText" lastClr="000000"/>
                </a:solidFill>
                <a:latin typeface="Courier New" panose="02070309020205020404" pitchFamily="49" charset="0"/>
                <a:cs typeface="Courier New" panose="02070309020205020404" pitchFamily="49" charset="0"/>
              </a:rPr>
              <a:t>-cluster/</a:t>
            </a:r>
            <a:r>
              <a:rPr lang="en-US" sz="800" dirty="0" err="1">
                <a:solidFill>
                  <a:sysClr val="windowText" lastClr="000000"/>
                </a:solidFill>
                <a:latin typeface="Courier New" panose="02070309020205020404" pitchFamily="49" charset="0"/>
                <a:cs typeface="Courier New" panose="02070309020205020404" pitchFamily="49" charset="0"/>
              </a:rPr>
              <a:t>mysql.sock</a:t>
            </a:r>
            <a:endParaRPr lang="en-US" sz="800" dirty="0">
              <a:solidFill>
                <a:sysClr val="windowText" lastClr="000000"/>
              </a:solidFill>
              <a:latin typeface="Courier New" panose="02070309020205020404" pitchFamily="49" charset="0"/>
              <a:cs typeface="Courier New" panose="02070309020205020404" pitchFamily="49" charset="0"/>
            </a:endParaRPr>
          </a:p>
          <a:p>
            <a:endParaRPr lang="en-US" sz="800" dirty="0">
              <a:solidFill>
                <a:sysClr val="windowText" lastClr="000000"/>
              </a:solidFill>
              <a:latin typeface="Courier New" panose="02070309020205020404" pitchFamily="49" charset="0"/>
              <a:cs typeface="Courier New" panose="02070309020205020404" pitchFamily="49" charset="0"/>
            </a:endParaRPr>
          </a:p>
          <a:p>
            <a:r>
              <a:rPr lang="en-US" sz="800" dirty="0">
                <a:solidFill>
                  <a:sysClr val="windowText" lastClr="000000"/>
                </a:solidFill>
                <a:latin typeface="Courier New" panose="02070309020205020404" pitchFamily="49" charset="0"/>
                <a:cs typeface="Courier New" panose="02070309020205020404" pitchFamily="49" charset="0"/>
              </a:rPr>
              <a:t># Disabling symbolic-links is recommended to prevent assorted security risks</a:t>
            </a:r>
          </a:p>
          <a:p>
            <a:r>
              <a:rPr lang="en-US" sz="800" dirty="0">
                <a:solidFill>
                  <a:sysClr val="windowText" lastClr="000000"/>
                </a:solidFill>
                <a:latin typeface="Courier New" panose="02070309020205020404" pitchFamily="49" charset="0"/>
                <a:cs typeface="Courier New" panose="02070309020205020404" pitchFamily="49" charset="0"/>
              </a:rPr>
              <a:t>symbolic-links=0</a:t>
            </a:r>
          </a:p>
          <a:p>
            <a:endParaRPr lang="en-US" sz="800" dirty="0">
              <a:solidFill>
                <a:sysClr val="windowText" lastClr="000000"/>
              </a:solidFill>
              <a:latin typeface="Courier New" panose="02070309020205020404" pitchFamily="49" charset="0"/>
              <a:cs typeface="Courier New" panose="02070309020205020404" pitchFamily="49" charset="0"/>
            </a:endParaRPr>
          </a:p>
          <a:p>
            <a:r>
              <a:rPr lang="en-US" sz="800" dirty="0">
                <a:solidFill>
                  <a:sysClr val="windowText" lastClr="000000"/>
                </a:solidFill>
                <a:latin typeface="Courier New" panose="02070309020205020404" pitchFamily="49" charset="0"/>
                <a:cs typeface="Courier New" panose="02070309020205020404" pitchFamily="49" charset="0"/>
              </a:rPr>
              <a:t>log-error=/</a:t>
            </a:r>
            <a:r>
              <a:rPr lang="en-US" sz="800" dirty="0" err="1">
                <a:solidFill>
                  <a:sysClr val="windowText" lastClr="000000"/>
                </a:solidFill>
                <a:latin typeface="Courier New" panose="02070309020205020404" pitchFamily="49" charset="0"/>
                <a:cs typeface="Courier New" panose="02070309020205020404" pitchFamily="49" charset="0"/>
              </a:rPr>
              <a:t>var</a:t>
            </a:r>
            <a:r>
              <a:rPr lang="en-US" sz="800" dirty="0">
                <a:solidFill>
                  <a:sysClr val="windowText" lastClr="000000"/>
                </a:solidFill>
                <a:latin typeface="Courier New" panose="02070309020205020404" pitchFamily="49" charset="0"/>
                <a:cs typeface="Courier New" panose="02070309020205020404" pitchFamily="49" charset="0"/>
              </a:rPr>
              <a:t>/log/mysqld.log</a:t>
            </a:r>
          </a:p>
          <a:p>
            <a:r>
              <a:rPr lang="en-US" sz="800" dirty="0" err="1">
                <a:solidFill>
                  <a:sysClr val="windowText" lastClr="000000"/>
                </a:solidFill>
                <a:latin typeface="Courier New" panose="02070309020205020404" pitchFamily="49" charset="0"/>
                <a:cs typeface="Courier New" panose="02070309020205020404" pitchFamily="49" charset="0"/>
              </a:rPr>
              <a:t>pid</a:t>
            </a:r>
            <a:r>
              <a:rPr lang="en-US" sz="800" dirty="0">
                <a:solidFill>
                  <a:sysClr val="windowText" lastClr="000000"/>
                </a:solidFill>
                <a:latin typeface="Courier New" panose="02070309020205020404" pitchFamily="49" charset="0"/>
                <a:cs typeface="Courier New" panose="02070309020205020404" pitchFamily="49" charset="0"/>
              </a:rPr>
              <a:t>-file=/</a:t>
            </a:r>
            <a:r>
              <a:rPr lang="en-US" sz="800" dirty="0" err="1">
                <a:solidFill>
                  <a:sysClr val="windowText" lastClr="000000"/>
                </a:solidFill>
                <a:latin typeface="Courier New" panose="02070309020205020404" pitchFamily="49" charset="0"/>
                <a:cs typeface="Courier New" panose="02070309020205020404" pitchFamily="49" charset="0"/>
              </a:rPr>
              <a:t>var</a:t>
            </a:r>
            <a:r>
              <a:rPr lang="en-US" sz="800" dirty="0">
                <a:solidFill>
                  <a:sysClr val="windowText" lastClr="000000"/>
                </a:solidFill>
                <a:latin typeface="Courier New" panose="02070309020205020404" pitchFamily="49" charset="0"/>
                <a:cs typeface="Courier New" panose="02070309020205020404" pitchFamily="49" charset="0"/>
              </a:rPr>
              <a:t>/run/</a:t>
            </a:r>
            <a:r>
              <a:rPr lang="en-US" sz="800" dirty="0" err="1">
                <a:solidFill>
                  <a:sysClr val="windowText" lastClr="000000"/>
                </a:solidFill>
                <a:latin typeface="Courier New" panose="02070309020205020404" pitchFamily="49" charset="0"/>
                <a:cs typeface="Courier New" panose="02070309020205020404" pitchFamily="49" charset="0"/>
              </a:rPr>
              <a:t>mysqld</a:t>
            </a:r>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mysqld.pid</a:t>
            </a:r>
            <a:endParaRPr lang="en-US" sz="800" dirty="0">
              <a:solidFill>
                <a:sysClr val="windowText" lastClr="000000"/>
              </a:solidFill>
              <a:latin typeface="Courier New" panose="02070309020205020404" pitchFamily="49" charset="0"/>
              <a:cs typeface="Courier New" panose="02070309020205020404" pitchFamily="49" charset="0"/>
            </a:endParaRPr>
          </a:p>
          <a:p>
            <a:endParaRPr lang="en-US" sz="800" dirty="0">
              <a:solidFill>
                <a:sysClr val="windowText" lastClr="000000"/>
              </a:solidFill>
              <a:latin typeface="Courier New" panose="02070309020205020404" pitchFamily="49" charset="0"/>
              <a:cs typeface="Courier New" panose="02070309020205020404" pitchFamily="49" charset="0"/>
            </a:endParaRPr>
          </a:p>
          <a:p>
            <a:r>
              <a:rPr lang="en-US" sz="800" dirty="0">
                <a:solidFill>
                  <a:sysClr val="windowText" lastClr="000000"/>
                </a:solidFill>
                <a:latin typeface="Courier New" panose="02070309020205020404" pitchFamily="49" charset="0"/>
                <a:cs typeface="Courier New" panose="02070309020205020404" pitchFamily="49" charset="0"/>
              </a:rPr>
              <a:t># Options for </a:t>
            </a:r>
            <a:r>
              <a:rPr lang="en-US" sz="800" dirty="0" err="1">
                <a:solidFill>
                  <a:sysClr val="windowText" lastClr="000000"/>
                </a:solidFill>
                <a:latin typeface="Courier New" panose="02070309020205020404" pitchFamily="49" charset="0"/>
                <a:cs typeface="Courier New" panose="02070309020205020404" pitchFamily="49" charset="0"/>
              </a:rPr>
              <a:t>mysqld</a:t>
            </a:r>
            <a:r>
              <a:rPr lang="en-US" sz="800" dirty="0">
                <a:solidFill>
                  <a:sysClr val="windowText" lastClr="000000"/>
                </a:solidFill>
                <a:latin typeface="Courier New" panose="02070309020205020404" pitchFamily="49" charset="0"/>
                <a:cs typeface="Courier New" panose="02070309020205020404" pitchFamily="49" charset="0"/>
              </a:rPr>
              <a:t> process:</a:t>
            </a:r>
          </a:p>
          <a:p>
            <a:r>
              <a:rPr lang="en-US" sz="800" dirty="0" err="1">
                <a:solidFill>
                  <a:sysClr val="windowText" lastClr="000000"/>
                </a:solidFill>
                <a:latin typeface="Courier New" panose="02070309020205020404" pitchFamily="49" charset="0"/>
                <a:cs typeface="Courier New" panose="02070309020205020404" pitchFamily="49" charset="0"/>
              </a:rPr>
              <a:t>ndbcluster</a:t>
            </a:r>
            <a:r>
              <a:rPr lang="en-US" sz="800" dirty="0">
                <a:solidFill>
                  <a:sysClr val="windowText" lastClr="000000"/>
                </a:solidFill>
                <a:latin typeface="Courier New" panose="02070309020205020404" pitchFamily="49" charset="0"/>
                <a:cs typeface="Courier New" panose="02070309020205020404" pitchFamily="49" charset="0"/>
              </a:rPr>
              <a:t>                      # run NDB storage engine</a:t>
            </a:r>
          </a:p>
          <a:p>
            <a:endParaRPr lang="en-US" sz="800" dirty="0">
              <a:solidFill>
                <a:sysClr val="windowText" lastClr="000000"/>
              </a:solidFill>
              <a:latin typeface="Courier New" panose="02070309020205020404" pitchFamily="49" charset="0"/>
              <a:cs typeface="Courier New" panose="02070309020205020404" pitchFamily="49" charset="0"/>
            </a:endParaRPr>
          </a:p>
          <a:p>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mysql_cluster</a:t>
            </a:r>
            <a:r>
              <a:rPr lang="en-US" sz="800" dirty="0">
                <a:solidFill>
                  <a:sysClr val="windowText" lastClr="000000"/>
                </a:solidFill>
                <a:latin typeface="Courier New" panose="02070309020205020404" pitchFamily="49" charset="0"/>
                <a:cs typeface="Courier New" panose="02070309020205020404" pitchFamily="49" charset="0"/>
              </a:rPr>
              <a:t>]</a:t>
            </a:r>
          </a:p>
          <a:p>
            <a:r>
              <a:rPr lang="en-US" sz="800" dirty="0">
                <a:solidFill>
                  <a:sysClr val="windowText" lastClr="000000"/>
                </a:solidFill>
                <a:latin typeface="Courier New" panose="02070309020205020404" pitchFamily="49" charset="0"/>
                <a:cs typeface="Courier New" panose="02070309020205020404" pitchFamily="49" charset="0"/>
              </a:rPr>
              <a:t># Options for NDB Cluster  processes:</a:t>
            </a:r>
          </a:p>
          <a:p>
            <a:r>
              <a:rPr lang="en-US" sz="800" dirty="0" err="1">
                <a:solidFill>
                  <a:sysClr val="windowText" lastClr="000000"/>
                </a:solidFill>
                <a:latin typeface="Courier New" panose="02070309020205020404" pitchFamily="49" charset="0"/>
                <a:cs typeface="Courier New" panose="02070309020205020404" pitchFamily="49" charset="0"/>
              </a:rPr>
              <a:t>ndb-connectstring</a:t>
            </a:r>
            <a:r>
              <a:rPr lang="en-US" sz="800" dirty="0">
                <a:solidFill>
                  <a:sysClr val="windowText" lastClr="000000"/>
                </a:solidFill>
                <a:latin typeface="Courier New" panose="02070309020205020404" pitchFamily="49" charset="0"/>
                <a:cs typeface="Courier New" panose="02070309020205020404" pitchFamily="49" charset="0"/>
              </a:rPr>
              <a:t>=192.168.50.51  # location of management server</a:t>
            </a:r>
          </a:p>
          <a:p>
            <a:r>
              <a:rPr lang="en-US" sz="800" dirty="0">
                <a:solidFill>
                  <a:sysClr val="windowText" lastClr="000000"/>
                </a:solidFill>
                <a:latin typeface="Courier New" panose="02070309020205020404" pitchFamily="49" charset="0"/>
                <a:cs typeface="Courier New" panose="02070309020205020404" pitchFamily="49" charset="0"/>
              </a:rPr>
              <a:t>                                                            # if setup has two management nodes, input the </a:t>
            </a:r>
            <a:r>
              <a:rPr lang="en-US" sz="800" dirty="0" err="1">
                <a:solidFill>
                  <a:sysClr val="windowText" lastClr="000000"/>
                </a:solidFill>
                <a:latin typeface="Courier New" panose="02070309020205020404" pitchFamily="49" charset="0"/>
                <a:cs typeface="Courier New" panose="02070309020205020404" pitchFamily="49" charset="0"/>
              </a:rPr>
              <a:t>ip</a:t>
            </a:r>
            <a:r>
              <a:rPr lang="en-US" sz="800" dirty="0">
                <a:solidFill>
                  <a:sysClr val="windowText" lastClr="000000"/>
                </a:solidFill>
                <a:latin typeface="Courier New" panose="02070309020205020404" pitchFamily="49" charset="0"/>
                <a:cs typeface="Courier New" panose="02070309020205020404" pitchFamily="49" charset="0"/>
              </a:rPr>
              <a:t> address of</a:t>
            </a:r>
          </a:p>
          <a:p>
            <a:r>
              <a:rPr lang="en-US" sz="800" dirty="0">
                <a:solidFill>
                  <a:sysClr val="windowText" lastClr="000000"/>
                </a:solidFill>
                <a:latin typeface="Courier New" panose="02070309020205020404" pitchFamily="49" charset="0"/>
                <a:cs typeface="Courier New" panose="02070309020205020404" pitchFamily="49" charset="0"/>
              </a:rPr>
              <a:t>                                                            # the two management node separated by a comma.</a:t>
            </a:r>
          </a:p>
          <a:p>
            <a:endParaRPr lang="en-US" sz="800" dirty="0">
              <a:solidFill>
                <a:sysClr val="windowText" lastClr="000000"/>
              </a:solidFill>
              <a:latin typeface="Courier New" panose="02070309020205020404" pitchFamily="49" charset="0"/>
              <a:cs typeface="Courier New" panose="02070309020205020404" pitchFamily="49" charset="0"/>
            </a:endParaRPr>
          </a:p>
          <a:p>
            <a:r>
              <a:rPr lang="en-US" sz="800" dirty="0">
                <a:solidFill>
                  <a:sysClr val="windowText" lastClr="000000"/>
                </a:solidFill>
                <a:latin typeface="Courier New" panose="02070309020205020404" pitchFamily="49" charset="0"/>
                <a:cs typeface="Courier New" panose="02070309020205020404" pitchFamily="49" charset="0"/>
              </a:rPr>
              <a:t>[client]</a:t>
            </a:r>
          </a:p>
          <a:p>
            <a:r>
              <a:rPr lang="en-US" sz="800" dirty="0">
                <a:solidFill>
                  <a:sysClr val="windowText" lastClr="000000"/>
                </a:solidFill>
                <a:latin typeface="Courier New" panose="02070309020205020404" pitchFamily="49" charset="0"/>
                <a:cs typeface="Courier New" panose="02070309020205020404" pitchFamily="49" charset="0"/>
              </a:rPr>
              <a:t>socket=/</a:t>
            </a:r>
            <a:r>
              <a:rPr lang="en-US" sz="800" dirty="0" err="1">
                <a:solidFill>
                  <a:sysClr val="windowText" lastClr="000000"/>
                </a:solidFill>
                <a:latin typeface="Courier New" panose="02070309020205020404" pitchFamily="49" charset="0"/>
                <a:cs typeface="Courier New" panose="02070309020205020404" pitchFamily="49" charset="0"/>
              </a:rPr>
              <a:t>var</a:t>
            </a:r>
            <a:r>
              <a:rPr lang="en-US" sz="800" dirty="0">
                <a:solidFill>
                  <a:sysClr val="windowText" lastClr="000000"/>
                </a:solidFill>
                <a:latin typeface="Courier New" panose="02070309020205020404" pitchFamily="49" charset="0"/>
                <a:cs typeface="Courier New" panose="02070309020205020404" pitchFamily="49" charset="0"/>
              </a:rPr>
              <a:t>/lib/</a:t>
            </a:r>
            <a:r>
              <a:rPr lang="en-US" sz="800" dirty="0" err="1">
                <a:solidFill>
                  <a:sysClr val="windowText" lastClr="000000"/>
                </a:solidFill>
                <a:latin typeface="Courier New" panose="02070309020205020404" pitchFamily="49" charset="0"/>
                <a:cs typeface="Courier New" panose="02070309020205020404" pitchFamily="49" charset="0"/>
              </a:rPr>
              <a:t>mysql</a:t>
            </a:r>
            <a:r>
              <a:rPr lang="en-US" sz="800" dirty="0">
                <a:solidFill>
                  <a:sysClr val="windowText" lastClr="000000"/>
                </a:solidFill>
                <a:latin typeface="Courier New" panose="02070309020205020404" pitchFamily="49" charset="0"/>
                <a:cs typeface="Courier New" panose="02070309020205020404" pitchFamily="49" charset="0"/>
              </a:rPr>
              <a:t>-cluster/</a:t>
            </a:r>
            <a:r>
              <a:rPr lang="en-US" sz="800" dirty="0" err="1">
                <a:solidFill>
                  <a:sysClr val="windowText" lastClr="000000"/>
                </a:solidFill>
                <a:latin typeface="Courier New" panose="02070309020205020404" pitchFamily="49" charset="0"/>
                <a:cs typeface="Courier New" panose="02070309020205020404" pitchFamily="49" charset="0"/>
              </a:rPr>
              <a:t>mysql.sock</a:t>
            </a:r>
            <a:endParaRPr lang="en-US" sz="800" dirty="0">
              <a:solidFill>
                <a:sysClr val="windowText" lastClr="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941061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normAutofit/>
          </a:bodyPr>
          <a:lstStyle/>
          <a:p>
            <a:r>
              <a:rPr lang="en-US" altLang="ja-JP" sz="1600" b="1" dirty="0" smtClean="0"/>
              <a:t>NDB </a:t>
            </a:r>
            <a:r>
              <a:rPr lang="en-US" altLang="ja-JP" sz="1600" b="1" dirty="0"/>
              <a:t>Cluster Global Configuration </a:t>
            </a:r>
            <a:r>
              <a:rPr lang="en-US" altLang="ja-JP" sz="1600" b="1" dirty="0" smtClean="0"/>
              <a:t>File (config.ini)</a:t>
            </a:r>
            <a:r>
              <a:rPr lang="en-US" altLang="ja-JP" sz="1600" dirty="0" smtClean="0"/>
              <a:t> The </a:t>
            </a:r>
            <a:r>
              <a:rPr lang="en-US" altLang="ja-JP" sz="1600" dirty="0"/>
              <a:t>NDB Cluster global configuration file is by convention named config.ini(but this is not required). If needed, it is read by </a:t>
            </a:r>
            <a:r>
              <a:rPr lang="en-US" altLang="ja-JP" sz="1600" dirty="0" err="1"/>
              <a:t>ndb_mgmd</a:t>
            </a:r>
            <a:r>
              <a:rPr lang="en-US" altLang="ja-JP" sz="1600" dirty="0"/>
              <a:t> at startup and can be placed in any location that can be read by it. The location and name of the configuration are specified using --</a:t>
            </a:r>
            <a:r>
              <a:rPr lang="en-US" altLang="ja-JP" sz="1600" dirty="0" err="1"/>
              <a:t>configfile</a:t>
            </a:r>
            <a:r>
              <a:rPr lang="en-US" altLang="ja-JP" sz="1600" dirty="0"/>
              <a:t>=</a:t>
            </a:r>
            <a:r>
              <a:rPr lang="en-US" altLang="ja-JP" sz="1600" dirty="0" err="1"/>
              <a:t>path_name</a:t>
            </a:r>
            <a:r>
              <a:rPr lang="en-US" altLang="ja-JP" sz="1600" dirty="0"/>
              <a:t> with </a:t>
            </a:r>
            <a:r>
              <a:rPr lang="en-US" altLang="ja-JP" sz="1600" dirty="0" err="1"/>
              <a:t>ndb_mgmd</a:t>
            </a:r>
            <a:r>
              <a:rPr lang="en-US" altLang="ja-JP" sz="1600" dirty="0"/>
              <a:t> on the command line. This option has no default value, and is ignored if </a:t>
            </a:r>
            <a:r>
              <a:rPr lang="en-US" altLang="ja-JP" sz="1600" dirty="0" err="1"/>
              <a:t>ndb_mgmd</a:t>
            </a:r>
            <a:r>
              <a:rPr lang="en-US" altLang="ja-JP" sz="1600" dirty="0"/>
              <a:t> uses the configuration </a:t>
            </a:r>
            <a:r>
              <a:rPr lang="en-US" altLang="ja-JP" sz="1600" dirty="0" smtClean="0"/>
              <a:t>cache.</a:t>
            </a:r>
          </a:p>
          <a:p>
            <a:endParaRPr kumimoji="1" lang="en-US" altLang="ja-JP" sz="1600" dirty="0"/>
          </a:p>
          <a:p>
            <a:r>
              <a:rPr lang="en-US" altLang="ja-JP" sz="1600" dirty="0"/>
              <a:t>The management node needs a config.ini file telling it how many replicas to maintain, how much memory to allocate for data and indexes on each data node, where to find the data nodes, where to save data to disk on each data node, and where to find any SQL nodes</a:t>
            </a:r>
            <a:r>
              <a:rPr lang="en-US" altLang="ja-JP" sz="1600" dirty="0" smtClean="0"/>
              <a:t>.</a:t>
            </a:r>
          </a:p>
          <a:p>
            <a:endParaRPr kumimoji="1" lang="en-US" altLang="ja-JP" sz="1600" dirty="0"/>
          </a:p>
          <a:p>
            <a:r>
              <a:rPr lang="en-US" altLang="ja-JP" sz="1600" b="1" dirty="0"/>
              <a:t>config.ini</a:t>
            </a:r>
            <a:r>
              <a:rPr lang="en-US" altLang="ja-JP" sz="1600" dirty="0"/>
              <a:t>: This file, sometimes known as the global configuration file, is read only by the NDB Cluster management server, which then distributes the information contained therein to all processes participating in the cluster. </a:t>
            </a:r>
            <a:r>
              <a:rPr lang="en-US" altLang="ja-JP" sz="1600" dirty="0" smtClean="0"/>
              <a:t>config.ini contains </a:t>
            </a:r>
            <a:r>
              <a:rPr lang="en-US" altLang="ja-JP" sz="1600" dirty="0"/>
              <a:t>a description of each node involved in the cluster. This includes configuration parameters for data nodes and configuration parameters for connections between all nodes in the cluster</a:t>
            </a:r>
            <a:r>
              <a:rPr lang="en-US" altLang="ja-JP" sz="1600" dirty="0" smtClean="0"/>
              <a:t>.</a:t>
            </a:r>
            <a:endParaRPr kumimoji="1" lang="ja-JP" altLang="en-US" sz="1600" dirty="0"/>
          </a:p>
        </p:txBody>
      </p:sp>
      <p:sp>
        <p:nvSpPr>
          <p:cNvPr id="4" name="タイトル 1"/>
          <p:cNvSpPr>
            <a:spLocks noGrp="1"/>
          </p:cNvSpPr>
          <p:nvPr>
            <p:ph type="title"/>
          </p:nvPr>
        </p:nvSpPr>
        <p:spPr/>
        <p:txBody>
          <a:bodyPr vert="horz" lIns="91440" tIns="45720" rIns="91440" bIns="45720" rtlCol="0" anchor="ctr">
            <a:noAutofit/>
          </a:bodyPr>
          <a:lstStyle/>
          <a:p>
            <a:r>
              <a:rPr lang="en-US" altLang="ja-JP" sz="1800" dirty="0"/>
              <a:t>MySQL Cluster: Configuration </a:t>
            </a:r>
            <a:r>
              <a:rPr lang="en-US" altLang="ja-JP" sz="1800" dirty="0" smtClean="0"/>
              <a:t>(</a:t>
            </a:r>
            <a:r>
              <a:rPr lang="en-US" altLang="ja-JP" sz="1800" dirty="0"/>
              <a:t>Configuration Files – </a:t>
            </a:r>
            <a:r>
              <a:rPr lang="en-US" altLang="ja-JP" sz="1800" dirty="0" err="1"/>
              <a:t>Cont</a:t>
            </a:r>
            <a:r>
              <a:rPr lang="en-US" altLang="ja-JP" sz="1800" dirty="0"/>
              <a:t>…)</a:t>
            </a:r>
            <a:endParaRPr lang="ja-JP" altLang="en-US" sz="1800" dirty="0"/>
          </a:p>
        </p:txBody>
      </p:sp>
    </p:spTree>
    <p:extLst>
      <p:ext uri="{BB962C8B-B14F-4D97-AF65-F5344CB8AC3E}">
        <p14:creationId xmlns:p14="http://schemas.microsoft.com/office/powerpoint/2010/main" val="34510375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8537" y="836712"/>
            <a:ext cx="8784976" cy="5616476"/>
          </a:xfrm>
        </p:spPr>
        <p:txBody>
          <a:bodyPr>
            <a:normAutofit/>
          </a:bodyPr>
          <a:lstStyle/>
          <a:p>
            <a:pPr marL="0" indent="0">
              <a:buNone/>
            </a:pPr>
            <a:r>
              <a:rPr kumimoji="1" lang="en-US" altLang="ja-JP" sz="1600" b="1" dirty="0" smtClean="0"/>
              <a:t>config.ini file </a:t>
            </a:r>
            <a:r>
              <a:rPr lang="en-US" altLang="ja-JP" sz="1600" b="1" dirty="0"/>
              <a:t>sections </a:t>
            </a:r>
            <a:r>
              <a:rPr lang="en-US" altLang="ja-JP" sz="1600" dirty="0"/>
              <a:t>(enclosed with square brackets"[]") and </a:t>
            </a:r>
            <a:r>
              <a:rPr lang="en-US" altLang="ja-JP" sz="1600" b="1" dirty="0"/>
              <a:t>parameters</a:t>
            </a:r>
            <a:r>
              <a:rPr lang="en-US" altLang="ja-JP" sz="1600" dirty="0"/>
              <a:t> (anything under the square brackets).</a:t>
            </a:r>
          </a:p>
          <a:p>
            <a:pPr marL="0" indent="0">
              <a:buNone/>
            </a:pPr>
            <a:endParaRPr lang="en-US" altLang="ja-JP" sz="1600" b="1" dirty="0" smtClean="0"/>
          </a:p>
          <a:p>
            <a:r>
              <a:rPr lang="en-US" altLang="ja-JP" sz="1600" dirty="0" smtClean="0"/>
              <a:t>[</a:t>
            </a:r>
            <a:r>
              <a:rPr lang="en-US" altLang="ja-JP" sz="1600" dirty="0" err="1" smtClean="0"/>
              <a:t>ndbd_default</a:t>
            </a:r>
            <a:r>
              <a:rPr lang="en-US" altLang="ja-JP" sz="1600" dirty="0" smtClean="0"/>
              <a:t>]</a:t>
            </a:r>
          </a:p>
          <a:p>
            <a:pPr lvl="1"/>
            <a:r>
              <a:rPr lang="en-US" altLang="ja-JP" sz="1200" dirty="0" err="1" smtClean="0"/>
              <a:t>NoOfReplicas</a:t>
            </a:r>
            <a:endParaRPr lang="en-US" altLang="ja-JP" sz="1200" dirty="0" smtClean="0"/>
          </a:p>
          <a:p>
            <a:pPr lvl="1">
              <a:buFontTx/>
              <a:buChar char="-"/>
            </a:pPr>
            <a:r>
              <a:rPr lang="en-US" altLang="ja-JP" sz="1000" dirty="0" smtClean="0"/>
              <a:t>defines </a:t>
            </a:r>
            <a:r>
              <a:rPr lang="en-US" altLang="ja-JP" sz="1000" dirty="0"/>
              <a:t>the number </a:t>
            </a:r>
            <a:r>
              <a:rPr lang="en-US" altLang="ja-JP" sz="1000" dirty="0" smtClean="0"/>
              <a:t>of replicas </a:t>
            </a:r>
            <a:r>
              <a:rPr lang="en-US" altLang="ja-JP" sz="1000" dirty="0"/>
              <a:t>for each table stored in the </a:t>
            </a:r>
            <a:r>
              <a:rPr lang="en-US" altLang="ja-JP" sz="1000" dirty="0" smtClean="0"/>
              <a:t>cluster</a:t>
            </a:r>
          </a:p>
          <a:p>
            <a:pPr lvl="1">
              <a:buFontTx/>
              <a:buChar char="-"/>
            </a:pPr>
            <a:r>
              <a:rPr lang="en-US" altLang="ja-JP" sz="1000" dirty="0" smtClean="0"/>
              <a:t>Specifies the size of node groups</a:t>
            </a:r>
          </a:p>
          <a:p>
            <a:pPr lvl="1">
              <a:buFontTx/>
              <a:buChar char="-"/>
            </a:pPr>
            <a:r>
              <a:rPr lang="en-US" altLang="ja-JP" sz="1000" dirty="0" smtClean="0"/>
              <a:t>Default value is 2 and is recommended value for most production environments</a:t>
            </a:r>
            <a:endParaRPr lang="en-US" altLang="ja-JP" sz="1600" dirty="0"/>
          </a:p>
          <a:p>
            <a:pPr lvl="1"/>
            <a:r>
              <a:rPr lang="en-US" altLang="ja-JP" sz="1200" dirty="0" err="1" smtClean="0"/>
              <a:t>DataMemory</a:t>
            </a:r>
            <a:endParaRPr lang="en-US" altLang="ja-JP" sz="1200" dirty="0" smtClean="0"/>
          </a:p>
          <a:p>
            <a:pPr lvl="1">
              <a:buFontTx/>
              <a:buChar char="-"/>
            </a:pPr>
            <a:r>
              <a:rPr lang="en-US" altLang="ja-JP" sz="1000" dirty="0" smtClean="0"/>
              <a:t>defines </a:t>
            </a:r>
            <a:r>
              <a:rPr lang="en-US" altLang="ja-JP" sz="1000" dirty="0"/>
              <a:t>the amount of space (in bytes) available for storing database </a:t>
            </a:r>
            <a:r>
              <a:rPr lang="en-US" altLang="ja-JP" sz="1000" dirty="0" smtClean="0"/>
              <a:t>records</a:t>
            </a:r>
          </a:p>
          <a:p>
            <a:pPr lvl="1">
              <a:buFontTx/>
              <a:buChar char="-"/>
            </a:pPr>
            <a:r>
              <a:rPr lang="en-US" altLang="ja-JP" sz="1000" dirty="0"/>
              <a:t>memory allocated </a:t>
            </a:r>
            <a:r>
              <a:rPr lang="en-US" altLang="ja-JP" sz="1000"/>
              <a:t>by </a:t>
            </a:r>
            <a:r>
              <a:rPr lang="en-US" altLang="ja-JP" sz="1000" smtClean="0"/>
              <a:t>DataMemoryis </a:t>
            </a:r>
            <a:r>
              <a:rPr lang="en-US" altLang="ja-JP" sz="1000" dirty="0"/>
              <a:t>used to store both the actual records and </a:t>
            </a:r>
            <a:r>
              <a:rPr lang="en-US" altLang="ja-JP" sz="1000" dirty="0" smtClean="0"/>
              <a:t>indexes</a:t>
            </a:r>
            <a:endParaRPr lang="en-US" altLang="ja-JP" sz="1200" dirty="0" smtClean="0"/>
          </a:p>
          <a:p>
            <a:pPr lvl="1"/>
            <a:r>
              <a:rPr lang="en-US" altLang="ja-JP" sz="1200" dirty="0" err="1" smtClean="0"/>
              <a:t>IndexMemory</a:t>
            </a:r>
            <a:endParaRPr lang="en-US" altLang="ja-JP" sz="1200" dirty="0" smtClean="0"/>
          </a:p>
          <a:p>
            <a:pPr lvl="1">
              <a:buFontTx/>
              <a:buChar char="-"/>
            </a:pPr>
            <a:r>
              <a:rPr lang="en-US" altLang="ja-JP" sz="1000" dirty="0" smtClean="0"/>
              <a:t>controls </a:t>
            </a:r>
            <a:r>
              <a:rPr lang="en-US" altLang="ja-JP" sz="1000" dirty="0"/>
              <a:t>the amount of storage used for hash indexes </a:t>
            </a:r>
            <a:r>
              <a:rPr lang="en-US" altLang="ja-JP" sz="1000" dirty="0" smtClean="0"/>
              <a:t>in NDB Cluster</a:t>
            </a:r>
          </a:p>
          <a:p>
            <a:pPr lvl="1">
              <a:buFontTx/>
              <a:buChar char="-"/>
            </a:pPr>
            <a:r>
              <a:rPr lang="en-US" altLang="ja-JP" sz="1000" dirty="0" smtClean="0"/>
              <a:t>You </a:t>
            </a:r>
            <a:r>
              <a:rPr lang="en-US" altLang="ja-JP" sz="1000" dirty="0"/>
              <a:t>can estimate the size of a hash index using this formula</a:t>
            </a:r>
            <a:r>
              <a:rPr lang="en-US" altLang="ja-JP" sz="1000" dirty="0" smtClean="0"/>
              <a:t>:</a:t>
            </a:r>
          </a:p>
          <a:p>
            <a:pPr marL="180000" lvl="1" indent="0">
              <a:buNone/>
            </a:pPr>
            <a:endParaRPr lang="en-US" altLang="ja-JP" sz="1000" dirty="0" smtClean="0"/>
          </a:p>
          <a:p>
            <a:pPr lvl="1"/>
            <a:r>
              <a:rPr lang="en-US" altLang="ja-JP" sz="1200" dirty="0" err="1" smtClean="0"/>
              <a:t>ServerPort</a:t>
            </a:r>
            <a:endParaRPr lang="en-US" altLang="ja-JP" sz="1200" dirty="0" smtClean="0"/>
          </a:p>
          <a:p>
            <a:pPr lvl="1">
              <a:buFontTx/>
              <a:buChar char="-"/>
            </a:pPr>
            <a:r>
              <a:rPr lang="en-US" altLang="ja-JP" sz="1000" dirty="0" smtClean="0"/>
              <a:t>default port number that will be used by the data node</a:t>
            </a:r>
          </a:p>
          <a:p>
            <a:pPr lvl="1">
              <a:buFontTx/>
              <a:buChar char="-"/>
            </a:pPr>
            <a:endParaRPr lang="en-US" altLang="ja-JP" sz="1000" dirty="0" smtClean="0"/>
          </a:p>
          <a:p>
            <a:pPr lvl="1">
              <a:buFontTx/>
              <a:buChar char="-"/>
            </a:pPr>
            <a:endParaRPr lang="en-US" altLang="ja-JP" sz="1000" dirty="0" smtClean="0"/>
          </a:p>
        </p:txBody>
      </p:sp>
      <p:sp>
        <p:nvSpPr>
          <p:cNvPr id="4" name="タイトル 1"/>
          <p:cNvSpPr>
            <a:spLocks noGrp="1"/>
          </p:cNvSpPr>
          <p:nvPr>
            <p:ph type="title"/>
          </p:nvPr>
        </p:nvSpPr>
        <p:spPr/>
        <p:txBody>
          <a:bodyPr vert="horz" lIns="91440" tIns="45720" rIns="91440" bIns="45720" rtlCol="0" anchor="ctr">
            <a:noAutofit/>
          </a:bodyPr>
          <a:lstStyle/>
          <a:p>
            <a:r>
              <a:rPr lang="en-US" altLang="ja-JP" sz="1800" dirty="0"/>
              <a:t>MySQL Cluster: Configuration </a:t>
            </a:r>
            <a:r>
              <a:rPr lang="en-US" altLang="ja-JP" sz="1800" dirty="0" smtClean="0"/>
              <a:t>(</a:t>
            </a:r>
            <a:r>
              <a:rPr lang="en-US" altLang="ja-JP" sz="1800" dirty="0"/>
              <a:t>Configuration Files – </a:t>
            </a:r>
            <a:r>
              <a:rPr lang="en-US" altLang="ja-JP" sz="1800" dirty="0" err="1"/>
              <a:t>Cont</a:t>
            </a:r>
            <a:r>
              <a:rPr lang="en-US" altLang="ja-JP" sz="1800" dirty="0"/>
              <a:t>…)</a:t>
            </a:r>
            <a:endParaRPr lang="ja-JP" altLang="en-US" sz="1800" dirty="0"/>
          </a:p>
        </p:txBody>
      </p:sp>
      <p:sp>
        <p:nvSpPr>
          <p:cNvPr id="5" name="Rectangle 4"/>
          <p:cNvSpPr/>
          <p:nvPr/>
        </p:nvSpPr>
        <p:spPr bwMode="auto">
          <a:xfrm>
            <a:off x="633313" y="4277044"/>
            <a:ext cx="3938687" cy="162049"/>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buFontTx/>
              <a:buChar char="-"/>
            </a:pPr>
            <a:r>
              <a:rPr lang="en-US" altLang="ja-JP" sz="800" dirty="0"/>
              <a:t>size = ( (fragments* 32K) + (rows* 18) ) * replicas</a:t>
            </a:r>
          </a:p>
        </p:txBody>
      </p:sp>
    </p:spTree>
    <p:extLst>
      <p:ext uri="{BB962C8B-B14F-4D97-AF65-F5344CB8AC3E}">
        <p14:creationId xmlns:p14="http://schemas.microsoft.com/office/powerpoint/2010/main" val="29881961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8537" y="836712"/>
            <a:ext cx="8784976" cy="5616476"/>
          </a:xfrm>
        </p:spPr>
        <p:txBody>
          <a:bodyPr>
            <a:normAutofit/>
          </a:bodyPr>
          <a:lstStyle/>
          <a:p>
            <a:r>
              <a:rPr lang="en-US" altLang="ja-JP" sz="1600" dirty="0" smtClean="0"/>
              <a:t>[</a:t>
            </a:r>
            <a:r>
              <a:rPr lang="en-US" altLang="ja-JP" sz="1600" dirty="0" err="1" smtClean="0"/>
              <a:t>ndbd_mgmd</a:t>
            </a:r>
            <a:r>
              <a:rPr lang="en-US" altLang="ja-JP" sz="1600" dirty="0" smtClean="0"/>
              <a:t>]</a:t>
            </a:r>
          </a:p>
          <a:p>
            <a:pPr lvl="1"/>
            <a:r>
              <a:rPr lang="en-US" altLang="ja-JP" sz="1200" dirty="0" err="1" smtClean="0"/>
              <a:t>HostName</a:t>
            </a:r>
            <a:endParaRPr lang="en-US" altLang="ja-JP" sz="1200" dirty="0" smtClean="0"/>
          </a:p>
          <a:p>
            <a:pPr lvl="1">
              <a:buFontTx/>
              <a:buChar char="-"/>
            </a:pPr>
            <a:r>
              <a:rPr lang="en-US" altLang="ja-JP" sz="1000" dirty="0" smtClean="0"/>
              <a:t>defines </a:t>
            </a:r>
            <a:r>
              <a:rPr lang="en-US" altLang="ja-JP" sz="1000" dirty="0"/>
              <a:t>the hostname of the computer on which the </a:t>
            </a:r>
            <a:r>
              <a:rPr lang="en-US" altLang="ja-JP" sz="1000" dirty="0" smtClean="0"/>
              <a:t>management node </a:t>
            </a:r>
            <a:r>
              <a:rPr lang="en-US" altLang="ja-JP" sz="1000" dirty="0"/>
              <a:t>is to </a:t>
            </a:r>
            <a:r>
              <a:rPr lang="en-US" altLang="ja-JP" sz="1000" dirty="0" smtClean="0"/>
              <a:t>reside</a:t>
            </a:r>
          </a:p>
          <a:p>
            <a:pPr lvl="1"/>
            <a:r>
              <a:rPr lang="en-US" altLang="ja-JP" sz="1200" dirty="0" err="1" smtClean="0"/>
              <a:t>DataDir</a:t>
            </a:r>
            <a:endParaRPr lang="en-US" altLang="ja-JP" sz="1200" dirty="0" smtClean="0"/>
          </a:p>
          <a:p>
            <a:pPr lvl="1">
              <a:buFontTx/>
              <a:buChar char="-"/>
            </a:pPr>
            <a:r>
              <a:rPr lang="en-US" altLang="ja-JP" sz="1000" dirty="0" smtClean="0"/>
              <a:t>the </a:t>
            </a:r>
            <a:r>
              <a:rPr lang="en-US" altLang="ja-JP" sz="1000" dirty="0"/>
              <a:t>directory where output files from the management server will be </a:t>
            </a:r>
            <a:r>
              <a:rPr lang="en-US" altLang="ja-JP" sz="1000" dirty="0" smtClean="0"/>
              <a:t>placed</a:t>
            </a:r>
          </a:p>
          <a:p>
            <a:pPr lvl="1">
              <a:buFontTx/>
              <a:buChar char="-"/>
            </a:pPr>
            <a:r>
              <a:rPr lang="en-US" altLang="ja-JP" sz="1000" dirty="0"/>
              <a:t>default value for this parameter is the directory in which </a:t>
            </a:r>
            <a:r>
              <a:rPr lang="en-US" altLang="ja-JP" sz="1000" dirty="0" err="1" smtClean="0"/>
              <a:t>ndb_mgmd</a:t>
            </a:r>
            <a:r>
              <a:rPr lang="en-US" altLang="ja-JP" sz="1000" dirty="0" smtClean="0"/>
              <a:t> is </a:t>
            </a:r>
            <a:r>
              <a:rPr lang="en-US" altLang="ja-JP" sz="1000" dirty="0"/>
              <a:t>located</a:t>
            </a:r>
            <a:r>
              <a:rPr lang="en-US" altLang="ja-JP" sz="1000" dirty="0" smtClean="0"/>
              <a:t>.</a:t>
            </a:r>
            <a:endParaRPr lang="en-US" altLang="ja-JP" sz="1200" dirty="0" smtClean="0"/>
          </a:p>
          <a:p>
            <a:r>
              <a:rPr lang="en-US" altLang="ja-JP" sz="1600" dirty="0" smtClean="0"/>
              <a:t>[</a:t>
            </a:r>
            <a:r>
              <a:rPr lang="en-US" altLang="ja-JP" sz="1600" dirty="0" err="1" smtClean="0"/>
              <a:t>ndbd</a:t>
            </a:r>
            <a:r>
              <a:rPr lang="en-US" altLang="ja-JP" sz="1600" dirty="0" smtClean="0"/>
              <a:t>]</a:t>
            </a:r>
          </a:p>
          <a:p>
            <a:pPr lvl="1"/>
            <a:r>
              <a:rPr lang="en-US" altLang="ja-JP" sz="1200" dirty="0" err="1" smtClean="0"/>
              <a:t>HostName</a:t>
            </a:r>
            <a:endParaRPr lang="en-US" altLang="ja-JP" sz="1200" dirty="0" smtClean="0"/>
          </a:p>
          <a:p>
            <a:pPr lvl="1">
              <a:buFontTx/>
              <a:buChar char="-"/>
            </a:pPr>
            <a:r>
              <a:rPr lang="en-US" altLang="ja-JP" sz="1000" dirty="0" smtClean="0"/>
              <a:t>defines </a:t>
            </a:r>
            <a:r>
              <a:rPr lang="en-US" altLang="ja-JP" sz="1000" dirty="0"/>
              <a:t>the hostname of the computer on which the data node is to </a:t>
            </a:r>
            <a:r>
              <a:rPr lang="en-US" altLang="ja-JP" sz="1000" dirty="0" smtClean="0"/>
              <a:t>reside</a:t>
            </a:r>
          </a:p>
          <a:p>
            <a:pPr lvl="1">
              <a:buFontTx/>
              <a:buChar char="-"/>
            </a:pPr>
            <a:r>
              <a:rPr lang="en-US" altLang="ja-JP" sz="1000" dirty="0" smtClean="0"/>
              <a:t>Can either be the IP Address or the hostname of the machine if configured</a:t>
            </a:r>
          </a:p>
          <a:p>
            <a:pPr lvl="1"/>
            <a:r>
              <a:rPr lang="en-US" altLang="ja-JP" sz="1200" dirty="0" err="1" smtClean="0"/>
              <a:t>NodeId</a:t>
            </a:r>
            <a:endParaRPr lang="en-US" altLang="ja-JP" sz="1200" dirty="0" smtClean="0"/>
          </a:p>
          <a:p>
            <a:pPr lvl="1">
              <a:buFontTx/>
              <a:buChar char="-"/>
            </a:pPr>
            <a:r>
              <a:rPr lang="en-US" altLang="ja-JP" sz="1000" dirty="0" smtClean="0"/>
              <a:t>the </a:t>
            </a:r>
            <a:r>
              <a:rPr lang="en-US" altLang="ja-JP" sz="1000" dirty="0"/>
              <a:t>node's address for all cluster internal </a:t>
            </a:r>
            <a:r>
              <a:rPr lang="en-US" altLang="ja-JP" sz="1000" dirty="0" smtClean="0"/>
              <a:t>messages</a:t>
            </a:r>
          </a:p>
          <a:p>
            <a:pPr lvl="1">
              <a:buFontTx/>
              <a:buChar char="-"/>
            </a:pPr>
            <a:r>
              <a:rPr lang="en-US" altLang="ja-JP" sz="1000" dirty="0"/>
              <a:t>Each node in the cluster must have a </a:t>
            </a:r>
            <a:r>
              <a:rPr lang="en-US" altLang="ja-JP" sz="1000" dirty="0" smtClean="0"/>
              <a:t>unique identifier</a:t>
            </a:r>
          </a:p>
          <a:p>
            <a:pPr lvl="1"/>
            <a:r>
              <a:rPr lang="en-US" altLang="ja-JP" sz="1200" dirty="0" err="1" smtClean="0"/>
              <a:t>DataDir</a:t>
            </a:r>
            <a:endParaRPr lang="en-US" altLang="ja-JP" sz="1200" dirty="0"/>
          </a:p>
          <a:p>
            <a:pPr lvl="1">
              <a:buFontTx/>
              <a:buChar char="-"/>
            </a:pPr>
            <a:r>
              <a:rPr lang="en-US" altLang="ja-JP" sz="1000" dirty="0" smtClean="0"/>
              <a:t>the </a:t>
            </a:r>
            <a:r>
              <a:rPr lang="en-US" altLang="ja-JP" sz="1000" dirty="0"/>
              <a:t>directory where trace files, log files, </a:t>
            </a:r>
            <a:r>
              <a:rPr lang="en-US" altLang="ja-JP" sz="1000" dirty="0" err="1"/>
              <a:t>pid</a:t>
            </a:r>
            <a:r>
              <a:rPr lang="en-US" altLang="ja-JP" sz="1000" dirty="0"/>
              <a:t> files and error logs are placed</a:t>
            </a:r>
            <a:r>
              <a:rPr lang="en-US" altLang="ja-JP" sz="1000" dirty="0" smtClean="0"/>
              <a:t>.</a:t>
            </a:r>
          </a:p>
          <a:p>
            <a:pPr lvl="1">
              <a:buFontTx/>
              <a:buChar char="-"/>
            </a:pPr>
            <a:r>
              <a:rPr lang="en-US" altLang="ja-JP" sz="1000" dirty="0" smtClean="0"/>
              <a:t>the default is the data node process working directory</a:t>
            </a:r>
          </a:p>
          <a:p>
            <a:pPr lvl="1"/>
            <a:r>
              <a:rPr lang="en-US" altLang="ja-JP" sz="1200" dirty="0" err="1" smtClean="0"/>
              <a:t>ServerPort</a:t>
            </a:r>
            <a:endParaRPr lang="en-US" altLang="ja-JP" sz="1200" dirty="0" smtClean="0"/>
          </a:p>
          <a:p>
            <a:pPr lvl="1">
              <a:buFontTx/>
              <a:buChar char="-"/>
            </a:pPr>
            <a:r>
              <a:rPr lang="en-US" altLang="ja-JP" sz="1000" dirty="0" smtClean="0"/>
              <a:t>a </a:t>
            </a:r>
            <a:r>
              <a:rPr lang="en-US" altLang="ja-JP" sz="1000" dirty="0"/>
              <a:t>port to connect to other </a:t>
            </a:r>
            <a:r>
              <a:rPr lang="en-US" altLang="ja-JP" sz="1000" dirty="0" smtClean="0"/>
              <a:t>nodes</a:t>
            </a:r>
          </a:p>
          <a:p>
            <a:pPr lvl="1">
              <a:buFontTx/>
              <a:buChar char="-"/>
            </a:pPr>
            <a:r>
              <a:rPr lang="en-US" altLang="ja-JP" sz="1000" dirty="0" smtClean="0"/>
              <a:t>Specify this parameter under [</a:t>
            </a:r>
            <a:r>
              <a:rPr lang="en-US" altLang="ja-JP" sz="1000" dirty="0" err="1" smtClean="0"/>
              <a:t>ndbd</a:t>
            </a:r>
            <a:r>
              <a:rPr lang="en-US" altLang="ja-JP" sz="1000" dirty="0" smtClean="0"/>
              <a:t>] section if you need to add a firewall rule to permit communication between nodes and if you have multiple data nodes</a:t>
            </a:r>
            <a:endParaRPr lang="en-US" altLang="ja-JP" sz="1200" dirty="0" smtClean="0"/>
          </a:p>
          <a:p>
            <a:r>
              <a:rPr lang="en-US" altLang="ja-JP" sz="1600" dirty="0" smtClean="0"/>
              <a:t>[</a:t>
            </a:r>
            <a:r>
              <a:rPr lang="en-US" altLang="ja-JP" sz="1600" dirty="0" err="1" smtClean="0"/>
              <a:t>mysqld</a:t>
            </a:r>
            <a:r>
              <a:rPr lang="en-US" altLang="ja-JP" sz="1600" dirty="0" smtClean="0"/>
              <a:t>]</a:t>
            </a:r>
          </a:p>
          <a:p>
            <a:pPr lvl="1"/>
            <a:r>
              <a:rPr lang="en-US" altLang="ja-JP" sz="1200" dirty="0" err="1" smtClean="0"/>
              <a:t>HostName</a:t>
            </a:r>
            <a:endParaRPr lang="en-US" altLang="ja-JP" sz="1200" dirty="0" smtClean="0"/>
          </a:p>
          <a:p>
            <a:pPr marL="180000" lvl="1" indent="0">
              <a:buNone/>
            </a:pPr>
            <a:r>
              <a:rPr lang="en-US" altLang="ja-JP" sz="1000" dirty="0"/>
              <a:t>- defines the hostname of the computer on which the SQL node (API </a:t>
            </a:r>
            <a:r>
              <a:rPr lang="en-US" altLang="ja-JP" sz="1000" dirty="0" smtClean="0"/>
              <a:t>node) is </a:t>
            </a:r>
            <a:r>
              <a:rPr lang="en-US" altLang="ja-JP" sz="1000" dirty="0"/>
              <a:t>to reside</a:t>
            </a:r>
          </a:p>
          <a:p>
            <a:pPr marL="0" indent="0">
              <a:buNone/>
            </a:pPr>
            <a:endParaRPr kumimoji="1" lang="ja-JP" altLang="en-US" sz="1600" b="1" dirty="0"/>
          </a:p>
        </p:txBody>
      </p:sp>
      <p:sp>
        <p:nvSpPr>
          <p:cNvPr id="4" name="タイトル 1"/>
          <p:cNvSpPr>
            <a:spLocks noGrp="1"/>
          </p:cNvSpPr>
          <p:nvPr>
            <p:ph type="title"/>
          </p:nvPr>
        </p:nvSpPr>
        <p:spPr/>
        <p:txBody>
          <a:bodyPr vert="horz" lIns="91440" tIns="45720" rIns="91440" bIns="45720" rtlCol="0" anchor="ctr">
            <a:noAutofit/>
          </a:bodyPr>
          <a:lstStyle/>
          <a:p>
            <a:r>
              <a:rPr lang="en-US" altLang="ja-JP" sz="1800" dirty="0"/>
              <a:t>MySQL Cluster: Configuration </a:t>
            </a:r>
            <a:r>
              <a:rPr lang="en-US" altLang="ja-JP" sz="1800" dirty="0" smtClean="0"/>
              <a:t>(</a:t>
            </a:r>
            <a:r>
              <a:rPr lang="en-US" altLang="ja-JP" sz="1800" dirty="0"/>
              <a:t>Configuration Files – </a:t>
            </a:r>
            <a:r>
              <a:rPr lang="en-US" altLang="ja-JP" sz="1800" dirty="0" err="1"/>
              <a:t>Cont</a:t>
            </a:r>
            <a:r>
              <a:rPr lang="en-US" altLang="ja-JP" sz="1800" dirty="0"/>
              <a:t>…)</a:t>
            </a:r>
            <a:endParaRPr lang="ja-JP" altLang="en-US" sz="1800" dirty="0"/>
          </a:p>
        </p:txBody>
      </p:sp>
    </p:spTree>
    <p:extLst>
      <p:ext uri="{BB962C8B-B14F-4D97-AF65-F5344CB8AC3E}">
        <p14:creationId xmlns:p14="http://schemas.microsoft.com/office/powerpoint/2010/main" val="41991378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1800" dirty="0" smtClean="0"/>
              <a:t>MySQL Cluster: Configuration Procedure (Configuration Files – </a:t>
            </a:r>
            <a:r>
              <a:rPr kumimoji="1" lang="en-US" altLang="ja-JP" sz="1800" dirty="0" err="1" smtClean="0"/>
              <a:t>Cont</a:t>
            </a:r>
            <a:r>
              <a:rPr kumimoji="1" lang="en-US" altLang="ja-JP" sz="1800" dirty="0" smtClean="0"/>
              <a:t>…)</a:t>
            </a:r>
            <a:endParaRPr kumimoji="1" lang="ja-JP" altLang="en-US" sz="1800" dirty="0"/>
          </a:p>
        </p:txBody>
      </p:sp>
      <p:sp>
        <p:nvSpPr>
          <p:cNvPr id="3" name="コンテンツ プレースホルダー 2"/>
          <p:cNvSpPr>
            <a:spLocks noGrp="1"/>
          </p:cNvSpPr>
          <p:nvPr>
            <p:ph sz="quarter" idx="10"/>
          </p:nvPr>
        </p:nvSpPr>
        <p:spPr/>
        <p:txBody>
          <a:bodyPr>
            <a:normAutofit/>
          </a:bodyPr>
          <a:lstStyle/>
          <a:p>
            <a:r>
              <a:rPr kumimoji="1" lang="en-US" altLang="ja-JP" sz="1600" dirty="0" smtClean="0"/>
              <a:t>Sample config</a:t>
            </a:r>
            <a:r>
              <a:rPr lang="en-US" altLang="ja-JP" sz="1600" dirty="0" smtClean="0"/>
              <a:t>.ini</a:t>
            </a:r>
            <a:r>
              <a:rPr kumimoji="1" lang="en-US" altLang="ja-JP" sz="1600" dirty="0" smtClean="0"/>
              <a:t> in MGM node</a:t>
            </a:r>
          </a:p>
          <a:p>
            <a:endParaRPr kumimoji="1" lang="en-US" altLang="ja-JP" sz="1600" dirty="0" smtClean="0"/>
          </a:p>
        </p:txBody>
      </p:sp>
      <p:sp>
        <p:nvSpPr>
          <p:cNvPr id="6" name="Rectangle 5"/>
          <p:cNvSpPr/>
          <p:nvPr/>
        </p:nvSpPr>
        <p:spPr>
          <a:xfrm>
            <a:off x="504265" y="1286540"/>
            <a:ext cx="8135470" cy="516664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ndbd</a:t>
            </a:r>
            <a:r>
              <a:rPr lang="en-US" sz="800" dirty="0">
                <a:solidFill>
                  <a:sysClr val="windowText" lastClr="000000"/>
                </a:solidFill>
                <a:latin typeface="Courier New" panose="02070309020205020404" pitchFamily="49" charset="0"/>
                <a:cs typeface="Courier New" panose="02070309020205020404" pitchFamily="49" charset="0"/>
              </a:rPr>
              <a:t> default]</a:t>
            </a:r>
          </a:p>
          <a:p>
            <a:r>
              <a:rPr lang="en-US" sz="800" dirty="0">
                <a:solidFill>
                  <a:sysClr val="windowText" lastClr="000000"/>
                </a:solidFill>
                <a:latin typeface="Courier New" panose="02070309020205020404" pitchFamily="49" charset="0"/>
                <a:cs typeface="Courier New" panose="02070309020205020404" pitchFamily="49" charset="0"/>
              </a:rPr>
              <a:t># Options affecting </a:t>
            </a:r>
            <a:r>
              <a:rPr lang="en-US" sz="800" dirty="0" err="1">
                <a:solidFill>
                  <a:sysClr val="windowText" lastClr="000000"/>
                </a:solidFill>
                <a:latin typeface="Courier New" panose="02070309020205020404" pitchFamily="49" charset="0"/>
                <a:cs typeface="Courier New" panose="02070309020205020404" pitchFamily="49" charset="0"/>
              </a:rPr>
              <a:t>ndbd</a:t>
            </a:r>
            <a:r>
              <a:rPr lang="en-US" sz="800" dirty="0">
                <a:solidFill>
                  <a:sysClr val="windowText" lastClr="000000"/>
                </a:solidFill>
                <a:latin typeface="Courier New" panose="02070309020205020404" pitchFamily="49" charset="0"/>
                <a:cs typeface="Courier New" panose="02070309020205020404" pitchFamily="49" charset="0"/>
              </a:rPr>
              <a:t> processes on all data nodes:</a:t>
            </a:r>
          </a:p>
          <a:p>
            <a:r>
              <a:rPr lang="en-US" sz="800" dirty="0" err="1">
                <a:solidFill>
                  <a:sysClr val="windowText" lastClr="000000"/>
                </a:solidFill>
                <a:latin typeface="Courier New" panose="02070309020205020404" pitchFamily="49" charset="0"/>
                <a:cs typeface="Courier New" panose="02070309020205020404" pitchFamily="49" charset="0"/>
              </a:rPr>
              <a:t>NoOfReplicas</a:t>
            </a:r>
            <a:r>
              <a:rPr lang="en-US" sz="800" dirty="0">
                <a:solidFill>
                  <a:sysClr val="windowText" lastClr="000000"/>
                </a:solidFill>
                <a:latin typeface="Courier New" panose="02070309020205020404" pitchFamily="49" charset="0"/>
                <a:cs typeface="Courier New" panose="02070309020205020404" pitchFamily="49" charset="0"/>
              </a:rPr>
              <a:t>=2    # Number of replicas</a:t>
            </a:r>
          </a:p>
          <a:p>
            <a:r>
              <a:rPr lang="en-US" sz="800" dirty="0" err="1">
                <a:solidFill>
                  <a:sysClr val="windowText" lastClr="000000"/>
                </a:solidFill>
                <a:latin typeface="Courier New" panose="02070309020205020404" pitchFamily="49" charset="0"/>
                <a:cs typeface="Courier New" panose="02070309020205020404" pitchFamily="49" charset="0"/>
              </a:rPr>
              <a:t>DataMemory</a:t>
            </a:r>
            <a:r>
              <a:rPr lang="en-US" sz="800" dirty="0">
                <a:solidFill>
                  <a:sysClr val="windowText" lastClr="000000"/>
                </a:solidFill>
                <a:latin typeface="Courier New" panose="02070309020205020404" pitchFamily="49" charset="0"/>
                <a:cs typeface="Courier New" panose="02070309020205020404" pitchFamily="49" charset="0"/>
              </a:rPr>
              <a:t>=80M    # How much memory to allocate for data storage</a:t>
            </a:r>
          </a:p>
          <a:p>
            <a:r>
              <a:rPr lang="en-US" sz="800" dirty="0" err="1">
                <a:solidFill>
                  <a:sysClr val="windowText" lastClr="000000"/>
                </a:solidFill>
                <a:latin typeface="Courier New" panose="02070309020205020404" pitchFamily="49" charset="0"/>
                <a:cs typeface="Courier New" panose="02070309020205020404" pitchFamily="49" charset="0"/>
              </a:rPr>
              <a:t>IndexMemory</a:t>
            </a:r>
            <a:r>
              <a:rPr lang="en-US" sz="800" dirty="0">
                <a:solidFill>
                  <a:sysClr val="windowText" lastClr="000000"/>
                </a:solidFill>
                <a:latin typeface="Courier New" panose="02070309020205020404" pitchFamily="49" charset="0"/>
                <a:cs typeface="Courier New" panose="02070309020205020404" pitchFamily="49" charset="0"/>
              </a:rPr>
              <a:t>=18M   # How much memory to allocate for index storage</a:t>
            </a:r>
          </a:p>
          <a:p>
            <a:r>
              <a:rPr lang="en-US" sz="800" dirty="0">
                <a:solidFill>
                  <a:sysClr val="windowText" lastClr="000000"/>
                </a:solidFill>
                <a:latin typeface="Courier New" panose="02070309020205020404" pitchFamily="49" charset="0"/>
                <a:cs typeface="Courier New" panose="02070309020205020404" pitchFamily="49" charset="0"/>
              </a:rPr>
              <a:t>                  # For </a:t>
            </a:r>
            <a:r>
              <a:rPr lang="en-US" sz="800" dirty="0" err="1">
                <a:solidFill>
                  <a:sysClr val="windowText" lastClr="000000"/>
                </a:solidFill>
                <a:latin typeface="Courier New" panose="02070309020205020404" pitchFamily="49" charset="0"/>
                <a:cs typeface="Courier New" panose="02070309020205020404" pitchFamily="49" charset="0"/>
              </a:rPr>
              <a:t>DataMemory</a:t>
            </a:r>
            <a:r>
              <a:rPr lang="en-US" sz="800" dirty="0">
                <a:solidFill>
                  <a:sysClr val="windowText" lastClr="000000"/>
                </a:solidFill>
                <a:latin typeface="Courier New" panose="02070309020205020404" pitchFamily="49" charset="0"/>
                <a:cs typeface="Courier New" panose="02070309020205020404" pitchFamily="49" charset="0"/>
              </a:rPr>
              <a:t> and </a:t>
            </a:r>
            <a:r>
              <a:rPr lang="en-US" sz="800" dirty="0" err="1">
                <a:solidFill>
                  <a:sysClr val="windowText" lastClr="000000"/>
                </a:solidFill>
                <a:latin typeface="Courier New" panose="02070309020205020404" pitchFamily="49" charset="0"/>
                <a:cs typeface="Courier New" panose="02070309020205020404" pitchFamily="49" charset="0"/>
              </a:rPr>
              <a:t>IndexMemory</a:t>
            </a:r>
            <a:r>
              <a:rPr lang="en-US" sz="800" dirty="0">
                <a:solidFill>
                  <a:sysClr val="windowText" lastClr="000000"/>
                </a:solidFill>
                <a:latin typeface="Courier New" panose="02070309020205020404" pitchFamily="49" charset="0"/>
                <a:cs typeface="Courier New" panose="02070309020205020404" pitchFamily="49" charset="0"/>
              </a:rPr>
              <a:t>, we have used the</a:t>
            </a:r>
          </a:p>
          <a:p>
            <a:r>
              <a:rPr lang="en-US" sz="800" dirty="0">
                <a:solidFill>
                  <a:sysClr val="windowText" lastClr="000000"/>
                </a:solidFill>
                <a:latin typeface="Courier New" panose="02070309020205020404" pitchFamily="49" charset="0"/>
                <a:cs typeface="Courier New" panose="02070309020205020404" pitchFamily="49" charset="0"/>
              </a:rPr>
              <a:t>                  # default values. Since the "world" database takes up</a:t>
            </a:r>
          </a:p>
          <a:p>
            <a:r>
              <a:rPr lang="en-US" sz="800" dirty="0">
                <a:solidFill>
                  <a:sysClr val="windowText" lastClr="000000"/>
                </a:solidFill>
                <a:latin typeface="Courier New" panose="02070309020205020404" pitchFamily="49" charset="0"/>
                <a:cs typeface="Courier New" panose="02070309020205020404" pitchFamily="49" charset="0"/>
              </a:rPr>
              <a:t>                  # only about 500KB, this should be more than enough for</a:t>
            </a:r>
          </a:p>
          <a:p>
            <a:r>
              <a:rPr lang="en-US" sz="800" dirty="0">
                <a:solidFill>
                  <a:sysClr val="windowText" lastClr="000000"/>
                </a:solidFill>
                <a:latin typeface="Courier New" panose="02070309020205020404" pitchFamily="49" charset="0"/>
                <a:cs typeface="Courier New" panose="02070309020205020404" pitchFamily="49" charset="0"/>
              </a:rPr>
              <a:t>                  # this example NDB Cluster setup.</a:t>
            </a:r>
          </a:p>
          <a:p>
            <a:r>
              <a:rPr lang="en-US" sz="800" dirty="0" err="1">
                <a:solidFill>
                  <a:sysClr val="windowText" lastClr="000000"/>
                </a:solidFill>
                <a:latin typeface="Courier New" panose="02070309020205020404" pitchFamily="49" charset="0"/>
                <a:cs typeface="Courier New" panose="02070309020205020404" pitchFamily="49" charset="0"/>
              </a:rPr>
              <a:t>ServerPort</a:t>
            </a:r>
            <a:r>
              <a:rPr lang="en-US" sz="800" dirty="0">
                <a:solidFill>
                  <a:sysClr val="windowText" lastClr="000000"/>
                </a:solidFill>
                <a:latin typeface="Courier New" panose="02070309020205020404" pitchFamily="49" charset="0"/>
                <a:cs typeface="Courier New" panose="02070309020205020404" pitchFamily="49" charset="0"/>
              </a:rPr>
              <a:t>=2202   # This the default value; however, you can use any</a:t>
            </a:r>
          </a:p>
          <a:p>
            <a:r>
              <a:rPr lang="en-US" sz="800" dirty="0">
                <a:solidFill>
                  <a:sysClr val="windowText" lastClr="000000"/>
                </a:solidFill>
                <a:latin typeface="Courier New" panose="02070309020205020404" pitchFamily="49" charset="0"/>
                <a:cs typeface="Courier New" panose="02070309020205020404" pitchFamily="49" charset="0"/>
              </a:rPr>
              <a:t>                  # port that is free for all the hosts in the cluster</a:t>
            </a:r>
          </a:p>
          <a:p>
            <a:r>
              <a:rPr lang="en-US" sz="800" dirty="0">
                <a:solidFill>
                  <a:sysClr val="windowText" lastClr="000000"/>
                </a:solidFill>
                <a:latin typeface="Courier New" panose="02070309020205020404" pitchFamily="49" charset="0"/>
                <a:cs typeface="Courier New" panose="02070309020205020404" pitchFamily="49" charset="0"/>
              </a:rPr>
              <a:t>                  # Note1: It is recommended that you do not specify the port</a:t>
            </a:r>
          </a:p>
          <a:p>
            <a:r>
              <a:rPr lang="en-US" sz="800" dirty="0">
                <a:solidFill>
                  <a:sysClr val="windowText" lastClr="000000"/>
                </a:solidFill>
                <a:latin typeface="Courier New" panose="02070309020205020404" pitchFamily="49" charset="0"/>
                <a:cs typeface="Courier New" panose="02070309020205020404" pitchFamily="49" charset="0"/>
              </a:rPr>
              <a:t>                  # number at all and simply allow the default value to be used</a:t>
            </a:r>
          </a:p>
          <a:p>
            <a:r>
              <a:rPr lang="en-US" sz="800" dirty="0">
                <a:solidFill>
                  <a:sysClr val="windowText" lastClr="000000"/>
                </a:solidFill>
                <a:latin typeface="Courier New" panose="02070309020205020404" pitchFamily="49" charset="0"/>
                <a:cs typeface="Courier New" panose="02070309020205020404" pitchFamily="49" charset="0"/>
              </a:rPr>
              <a:t>                  # instead</a:t>
            </a:r>
          </a:p>
          <a:p>
            <a:r>
              <a:rPr lang="en-US" sz="800" dirty="0">
                <a:solidFill>
                  <a:sysClr val="windowText" lastClr="000000"/>
                </a:solidFill>
                <a:latin typeface="Courier New" panose="02070309020205020404" pitchFamily="49" charset="0"/>
                <a:cs typeface="Courier New" panose="02070309020205020404" pitchFamily="49" charset="0"/>
              </a:rPr>
              <a:t>                  # Note2: The port was formerly specified using the </a:t>
            </a:r>
            <a:r>
              <a:rPr lang="en-US" sz="800" dirty="0" err="1">
                <a:solidFill>
                  <a:sysClr val="windowText" lastClr="000000"/>
                </a:solidFill>
                <a:latin typeface="Courier New" panose="02070309020205020404" pitchFamily="49" charset="0"/>
                <a:cs typeface="Courier New" panose="02070309020205020404" pitchFamily="49" charset="0"/>
              </a:rPr>
              <a:t>PortNumber</a:t>
            </a:r>
            <a:endParaRPr lang="en-US" sz="800" dirty="0">
              <a:solidFill>
                <a:sysClr val="windowText" lastClr="000000"/>
              </a:solidFill>
              <a:latin typeface="Courier New" panose="02070309020205020404" pitchFamily="49" charset="0"/>
              <a:cs typeface="Courier New" panose="02070309020205020404" pitchFamily="49" charset="0"/>
            </a:endParaRPr>
          </a:p>
          <a:p>
            <a:r>
              <a:rPr lang="en-US" sz="800" dirty="0">
                <a:solidFill>
                  <a:sysClr val="windowText" lastClr="000000"/>
                </a:solidFill>
                <a:latin typeface="Courier New" panose="02070309020205020404" pitchFamily="49" charset="0"/>
                <a:cs typeface="Courier New" panose="02070309020205020404" pitchFamily="49" charset="0"/>
              </a:rPr>
              <a:t>                  # TCP parameter; this parameter is no longer available in NDB</a:t>
            </a:r>
          </a:p>
          <a:p>
            <a:r>
              <a:rPr lang="en-US" sz="800" dirty="0">
                <a:solidFill>
                  <a:sysClr val="windowText" lastClr="000000"/>
                </a:solidFill>
                <a:latin typeface="Courier New" panose="02070309020205020404" pitchFamily="49" charset="0"/>
                <a:cs typeface="Courier New" panose="02070309020205020404" pitchFamily="49" charset="0"/>
              </a:rPr>
              <a:t>                  # Cluster 7.5.</a:t>
            </a:r>
          </a:p>
          <a:p>
            <a:endParaRPr lang="en-US" sz="800" dirty="0">
              <a:solidFill>
                <a:sysClr val="windowText" lastClr="000000"/>
              </a:solidFill>
              <a:latin typeface="Courier New" panose="02070309020205020404" pitchFamily="49" charset="0"/>
              <a:cs typeface="Courier New" panose="02070309020205020404" pitchFamily="49" charset="0"/>
            </a:endParaRPr>
          </a:p>
          <a:p>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ndb_mgmd</a:t>
            </a:r>
            <a:r>
              <a:rPr lang="en-US" sz="800" dirty="0">
                <a:solidFill>
                  <a:sysClr val="windowText" lastClr="000000"/>
                </a:solidFill>
                <a:latin typeface="Courier New" panose="02070309020205020404" pitchFamily="49" charset="0"/>
                <a:cs typeface="Courier New" panose="02070309020205020404" pitchFamily="49" charset="0"/>
              </a:rPr>
              <a:t>]</a:t>
            </a:r>
          </a:p>
          <a:p>
            <a:r>
              <a:rPr lang="en-US" sz="800" dirty="0">
                <a:solidFill>
                  <a:sysClr val="windowText" lastClr="000000"/>
                </a:solidFill>
                <a:latin typeface="Courier New" panose="02070309020205020404" pitchFamily="49" charset="0"/>
                <a:cs typeface="Courier New" panose="02070309020205020404" pitchFamily="49" charset="0"/>
              </a:rPr>
              <a:t># Management process options:</a:t>
            </a:r>
          </a:p>
          <a:p>
            <a:r>
              <a:rPr lang="en-US" sz="800" dirty="0" err="1">
                <a:solidFill>
                  <a:sysClr val="windowText" lastClr="000000"/>
                </a:solidFill>
                <a:latin typeface="Courier New" panose="02070309020205020404" pitchFamily="49" charset="0"/>
                <a:cs typeface="Courier New" panose="02070309020205020404" pitchFamily="49" charset="0"/>
              </a:rPr>
              <a:t>HostName</a:t>
            </a:r>
            <a:r>
              <a:rPr lang="en-US" sz="800" dirty="0">
                <a:solidFill>
                  <a:sysClr val="windowText" lastClr="000000"/>
                </a:solidFill>
                <a:latin typeface="Courier New" panose="02070309020205020404" pitchFamily="49" charset="0"/>
                <a:cs typeface="Courier New" panose="02070309020205020404" pitchFamily="49" charset="0"/>
              </a:rPr>
              <a:t>=192.168.50.51           # Hostname or IP address of MGM node</a:t>
            </a:r>
          </a:p>
          <a:p>
            <a:r>
              <a:rPr lang="en-US" sz="800" dirty="0" err="1">
                <a:solidFill>
                  <a:sysClr val="windowText" lastClr="000000"/>
                </a:solidFill>
                <a:latin typeface="Courier New" panose="02070309020205020404" pitchFamily="49" charset="0"/>
                <a:cs typeface="Courier New" panose="02070309020205020404" pitchFamily="49" charset="0"/>
              </a:rPr>
              <a:t>DataDir</a:t>
            </a:r>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var</a:t>
            </a:r>
            <a:r>
              <a:rPr lang="en-US" sz="800" dirty="0">
                <a:solidFill>
                  <a:sysClr val="windowText" lastClr="000000"/>
                </a:solidFill>
                <a:latin typeface="Courier New" panose="02070309020205020404" pitchFamily="49" charset="0"/>
                <a:cs typeface="Courier New" panose="02070309020205020404" pitchFamily="49" charset="0"/>
              </a:rPr>
              <a:t>/lib/</a:t>
            </a:r>
            <a:r>
              <a:rPr lang="en-US" sz="800" dirty="0" err="1">
                <a:solidFill>
                  <a:sysClr val="windowText" lastClr="000000"/>
                </a:solidFill>
                <a:latin typeface="Courier New" panose="02070309020205020404" pitchFamily="49" charset="0"/>
                <a:cs typeface="Courier New" panose="02070309020205020404" pitchFamily="49" charset="0"/>
              </a:rPr>
              <a:t>mysql</a:t>
            </a:r>
            <a:r>
              <a:rPr lang="en-US" sz="800" dirty="0">
                <a:solidFill>
                  <a:sysClr val="windowText" lastClr="000000"/>
                </a:solidFill>
                <a:latin typeface="Courier New" panose="02070309020205020404" pitchFamily="49" charset="0"/>
                <a:cs typeface="Courier New" panose="02070309020205020404" pitchFamily="49" charset="0"/>
              </a:rPr>
              <a:t>-cluster   # Directory for MGM node log </a:t>
            </a:r>
            <a:r>
              <a:rPr lang="en-US" sz="800" dirty="0" smtClean="0">
                <a:solidFill>
                  <a:sysClr val="windowText" lastClr="000000"/>
                </a:solidFill>
                <a:latin typeface="Courier New" panose="02070309020205020404" pitchFamily="49" charset="0"/>
                <a:cs typeface="Courier New" panose="02070309020205020404" pitchFamily="49" charset="0"/>
              </a:rPr>
              <a:t>files</a:t>
            </a:r>
          </a:p>
          <a:p>
            <a:endParaRPr lang="en-US" sz="800" dirty="0">
              <a:solidFill>
                <a:sysClr val="windowText" lastClr="000000"/>
              </a:solidFill>
              <a:latin typeface="Courier New" panose="02070309020205020404" pitchFamily="49" charset="0"/>
              <a:cs typeface="Courier New" panose="02070309020205020404" pitchFamily="49" charset="0"/>
            </a:endParaRPr>
          </a:p>
          <a:p>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ndbd</a:t>
            </a:r>
            <a:r>
              <a:rPr lang="en-US" sz="800" dirty="0">
                <a:solidFill>
                  <a:sysClr val="windowText" lastClr="000000"/>
                </a:solidFill>
                <a:latin typeface="Courier New" panose="02070309020205020404" pitchFamily="49" charset="0"/>
                <a:cs typeface="Courier New" panose="02070309020205020404" pitchFamily="49" charset="0"/>
              </a:rPr>
              <a:t>]</a:t>
            </a:r>
          </a:p>
          <a:p>
            <a:r>
              <a:rPr lang="en-US" sz="800" dirty="0">
                <a:solidFill>
                  <a:sysClr val="windowText" lastClr="000000"/>
                </a:solidFill>
                <a:latin typeface="Courier New" panose="02070309020205020404" pitchFamily="49" charset="0"/>
                <a:cs typeface="Courier New" panose="02070309020205020404" pitchFamily="49" charset="0"/>
              </a:rPr>
              <a:t># Options for data node "A":</a:t>
            </a:r>
          </a:p>
          <a:p>
            <a:r>
              <a:rPr lang="en-US" sz="800" dirty="0">
                <a:solidFill>
                  <a:sysClr val="windowText" lastClr="000000"/>
                </a:solidFill>
                <a:latin typeface="Courier New" panose="02070309020205020404" pitchFamily="49" charset="0"/>
                <a:cs typeface="Courier New" panose="02070309020205020404" pitchFamily="49" charset="0"/>
              </a:rPr>
              <a:t>                                      # (one [</a:t>
            </a:r>
            <a:r>
              <a:rPr lang="en-US" sz="800" dirty="0" err="1">
                <a:solidFill>
                  <a:sysClr val="windowText" lastClr="000000"/>
                </a:solidFill>
                <a:latin typeface="Courier New" panose="02070309020205020404" pitchFamily="49" charset="0"/>
                <a:cs typeface="Courier New" panose="02070309020205020404" pitchFamily="49" charset="0"/>
              </a:rPr>
              <a:t>ndbd</a:t>
            </a:r>
            <a:r>
              <a:rPr lang="en-US" sz="800" dirty="0">
                <a:solidFill>
                  <a:sysClr val="windowText" lastClr="000000"/>
                </a:solidFill>
                <a:latin typeface="Courier New" panose="02070309020205020404" pitchFamily="49" charset="0"/>
                <a:cs typeface="Courier New" panose="02070309020205020404" pitchFamily="49" charset="0"/>
              </a:rPr>
              <a:t>] section per data node)</a:t>
            </a:r>
          </a:p>
          <a:p>
            <a:r>
              <a:rPr lang="en-US" sz="800" dirty="0" err="1">
                <a:solidFill>
                  <a:sysClr val="windowText" lastClr="000000"/>
                </a:solidFill>
                <a:latin typeface="Courier New" panose="02070309020205020404" pitchFamily="49" charset="0"/>
                <a:cs typeface="Courier New" panose="02070309020205020404" pitchFamily="49" charset="0"/>
              </a:rPr>
              <a:t>HostName</a:t>
            </a:r>
            <a:r>
              <a:rPr lang="en-US" sz="800" dirty="0">
                <a:solidFill>
                  <a:sysClr val="windowText" lastClr="000000"/>
                </a:solidFill>
                <a:latin typeface="Courier New" panose="02070309020205020404" pitchFamily="49" charset="0"/>
                <a:cs typeface="Courier New" panose="02070309020205020404" pitchFamily="49" charset="0"/>
              </a:rPr>
              <a:t>=192.168.50.55                # Hostname or IP address</a:t>
            </a:r>
          </a:p>
          <a:p>
            <a:r>
              <a:rPr lang="en-US" sz="800" dirty="0" err="1">
                <a:solidFill>
                  <a:sysClr val="windowText" lastClr="000000"/>
                </a:solidFill>
                <a:latin typeface="Courier New" panose="02070309020205020404" pitchFamily="49" charset="0"/>
                <a:cs typeface="Courier New" panose="02070309020205020404" pitchFamily="49" charset="0"/>
              </a:rPr>
              <a:t>NodeId</a:t>
            </a:r>
            <a:r>
              <a:rPr lang="en-US" sz="800" dirty="0">
                <a:solidFill>
                  <a:sysClr val="windowText" lastClr="000000"/>
                </a:solidFill>
                <a:latin typeface="Courier New" panose="02070309020205020404" pitchFamily="49" charset="0"/>
                <a:cs typeface="Courier New" panose="02070309020205020404" pitchFamily="49" charset="0"/>
              </a:rPr>
              <a:t>=10                              # Node ID for this data node</a:t>
            </a:r>
          </a:p>
          <a:p>
            <a:r>
              <a:rPr lang="en-US" sz="800" dirty="0" err="1">
                <a:solidFill>
                  <a:sysClr val="windowText" lastClr="000000"/>
                </a:solidFill>
                <a:latin typeface="Courier New" panose="02070309020205020404" pitchFamily="49" charset="0"/>
                <a:cs typeface="Courier New" panose="02070309020205020404" pitchFamily="49" charset="0"/>
              </a:rPr>
              <a:t>DataDir</a:t>
            </a:r>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var</a:t>
            </a:r>
            <a:r>
              <a:rPr lang="en-US" sz="800" dirty="0">
                <a:solidFill>
                  <a:sysClr val="windowText" lastClr="000000"/>
                </a:solidFill>
                <a:latin typeface="Courier New" panose="02070309020205020404" pitchFamily="49" charset="0"/>
                <a:cs typeface="Courier New" panose="02070309020205020404" pitchFamily="49" charset="0"/>
              </a:rPr>
              <a:t>/lib/</a:t>
            </a:r>
            <a:r>
              <a:rPr lang="en-US" sz="800" dirty="0" err="1">
                <a:solidFill>
                  <a:sysClr val="windowText" lastClr="000000"/>
                </a:solidFill>
                <a:latin typeface="Courier New" panose="02070309020205020404" pitchFamily="49" charset="0"/>
                <a:cs typeface="Courier New" panose="02070309020205020404" pitchFamily="49" charset="0"/>
              </a:rPr>
              <a:t>mysql</a:t>
            </a:r>
            <a:r>
              <a:rPr lang="en-US" sz="800" dirty="0">
                <a:solidFill>
                  <a:sysClr val="windowText" lastClr="000000"/>
                </a:solidFill>
                <a:latin typeface="Courier New" panose="02070309020205020404" pitchFamily="49" charset="0"/>
                <a:cs typeface="Courier New" panose="02070309020205020404" pitchFamily="49" charset="0"/>
              </a:rPr>
              <a:t>-cluster        # Directory for this data node's data files</a:t>
            </a:r>
          </a:p>
          <a:p>
            <a:r>
              <a:rPr lang="en-US" sz="800" dirty="0" err="1" smtClean="0">
                <a:solidFill>
                  <a:sysClr val="windowText" lastClr="000000"/>
                </a:solidFill>
                <a:latin typeface="Courier New" panose="02070309020205020404" pitchFamily="49" charset="0"/>
                <a:cs typeface="Courier New" panose="02070309020205020404" pitchFamily="49" charset="0"/>
              </a:rPr>
              <a:t>ServerPort</a:t>
            </a:r>
            <a:r>
              <a:rPr lang="en-US" sz="800" dirty="0" smtClean="0">
                <a:solidFill>
                  <a:sysClr val="windowText" lastClr="000000"/>
                </a:solidFill>
                <a:latin typeface="Courier New" panose="02070309020205020404" pitchFamily="49" charset="0"/>
                <a:cs typeface="Courier New" panose="02070309020205020404" pitchFamily="49" charset="0"/>
              </a:rPr>
              <a:t>=50501</a:t>
            </a:r>
          </a:p>
          <a:p>
            <a:endParaRPr lang="en-US" sz="800" dirty="0">
              <a:solidFill>
                <a:sysClr val="windowText" lastClr="000000"/>
              </a:solidFill>
              <a:latin typeface="Courier New" panose="02070309020205020404" pitchFamily="49" charset="0"/>
              <a:cs typeface="Courier New" panose="02070309020205020404" pitchFamily="49" charset="0"/>
            </a:endParaRPr>
          </a:p>
          <a:p>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ndbd</a:t>
            </a:r>
            <a:r>
              <a:rPr lang="en-US" sz="800" dirty="0">
                <a:solidFill>
                  <a:sysClr val="windowText" lastClr="000000"/>
                </a:solidFill>
                <a:latin typeface="Courier New" panose="02070309020205020404" pitchFamily="49" charset="0"/>
                <a:cs typeface="Courier New" panose="02070309020205020404" pitchFamily="49" charset="0"/>
              </a:rPr>
              <a:t>]</a:t>
            </a:r>
          </a:p>
          <a:p>
            <a:r>
              <a:rPr lang="en-US" sz="800" dirty="0">
                <a:solidFill>
                  <a:sysClr val="windowText" lastClr="000000"/>
                </a:solidFill>
                <a:latin typeface="Courier New" panose="02070309020205020404" pitchFamily="49" charset="0"/>
                <a:cs typeface="Courier New" panose="02070309020205020404" pitchFamily="49" charset="0"/>
              </a:rPr>
              <a:t># Options for data node "B":</a:t>
            </a:r>
          </a:p>
          <a:p>
            <a:r>
              <a:rPr lang="en-US" sz="800" dirty="0">
                <a:solidFill>
                  <a:sysClr val="windowText" lastClr="000000"/>
                </a:solidFill>
                <a:latin typeface="Courier New" panose="02070309020205020404" pitchFamily="49" charset="0"/>
                <a:cs typeface="Courier New" panose="02070309020205020404" pitchFamily="49" charset="0"/>
              </a:rPr>
              <a:t>                                      # (one [</a:t>
            </a:r>
            <a:r>
              <a:rPr lang="en-US" sz="800" dirty="0" err="1">
                <a:solidFill>
                  <a:sysClr val="windowText" lastClr="000000"/>
                </a:solidFill>
                <a:latin typeface="Courier New" panose="02070309020205020404" pitchFamily="49" charset="0"/>
                <a:cs typeface="Courier New" panose="02070309020205020404" pitchFamily="49" charset="0"/>
              </a:rPr>
              <a:t>ndbd</a:t>
            </a:r>
            <a:r>
              <a:rPr lang="en-US" sz="800" dirty="0">
                <a:solidFill>
                  <a:sysClr val="windowText" lastClr="000000"/>
                </a:solidFill>
                <a:latin typeface="Courier New" panose="02070309020205020404" pitchFamily="49" charset="0"/>
                <a:cs typeface="Courier New" panose="02070309020205020404" pitchFamily="49" charset="0"/>
              </a:rPr>
              <a:t>] section per data node)</a:t>
            </a:r>
          </a:p>
          <a:p>
            <a:r>
              <a:rPr lang="en-US" sz="800" dirty="0" err="1">
                <a:solidFill>
                  <a:sysClr val="windowText" lastClr="000000"/>
                </a:solidFill>
                <a:latin typeface="Courier New" panose="02070309020205020404" pitchFamily="49" charset="0"/>
                <a:cs typeface="Courier New" panose="02070309020205020404" pitchFamily="49" charset="0"/>
              </a:rPr>
              <a:t>HostName</a:t>
            </a:r>
            <a:r>
              <a:rPr lang="en-US" sz="800" dirty="0">
                <a:solidFill>
                  <a:sysClr val="windowText" lastClr="000000"/>
                </a:solidFill>
                <a:latin typeface="Courier New" panose="02070309020205020404" pitchFamily="49" charset="0"/>
                <a:cs typeface="Courier New" panose="02070309020205020404" pitchFamily="49" charset="0"/>
              </a:rPr>
              <a:t>=192.168.50.56                # Hostname or IP address</a:t>
            </a:r>
          </a:p>
          <a:p>
            <a:r>
              <a:rPr lang="en-US" sz="800" dirty="0" err="1">
                <a:solidFill>
                  <a:sysClr val="windowText" lastClr="000000"/>
                </a:solidFill>
                <a:latin typeface="Courier New" panose="02070309020205020404" pitchFamily="49" charset="0"/>
                <a:cs typeface="Courier New" panose="02070309020205020404" pitchFamily="49" charset="0"/>
              </a:rPr>
              <a:t>NodeId</a:t>
            </a:r>
            <a:r>
              <a:rPr lang="en-US" sz="800" dirty="0">
                <a:solidFill>
                  <a:sysClr val="windowText" lastClr="000000"/>
                </a:solidFill>
                <a:latin typeface="Courier New" panose="02070309020205020404" pitchFamily="49" charset="0"/>
                <a:cs typeface="Courier New" panose="02070309020205020404" pitchFamily="49" charset="0"/>
              </a:rPr>
              <a:t>=11                             # Node ID for this data node</a:t>
            </a:r>
          </a:p>
          <a:p>
            <a:r>
              <a:rPr lang="en-US" sz="800" dirty="0" err="1">
                <a:solidFill>
                  <a:sysClr val="windowText" lastClr="000000"/>
                </a:solidFill>
                <a:latin typeface="Courier New" panose="02070309020205020404" pitchFamily="49" charset="0"/>
                <a:cs typeface="Courier New" panose="02070309020205020404" pitchFamily="49" charset="0"/>
              </a:rPr>
              <a:t>DataDir</a:t>
            </a:r>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var</a:t>
            </a:r>
            <a:r>
              <a:rPr lang="en-US" sz="800" dirty="0">
                <a:solidFill>
                  <a:sysClr val="windowText" lastClr="000000"/>
                </a:solidFill>
                <a:latin typeface="Courier New" panose="02070309020205020404" pitchFamily="49" charset="0"/>
                <a:cs typeface="Courier New" panose="02070309020205020404" pitchFamily="49" charset="0"/>
              </a:rPr>
              <a:t>/lib/</a:t>
            </a:r>
            <a:r>
              <a:rPr lang="en-US" sz="800" dirty="0" err="1">
                <a:solidFill>
                  <a:sysClr val="windowText" lastClr="000000"/>
                </a:solidFill>
                <a:latin typeface="Courier New" panose="02070309020205020404" pitchFamily="49" charset="0"/>
                <a:cs typeface="Courier New" panose="02070309020205020404" pitchFamily="49" charset="0"/>
              </a:rPr>
              <a:t>mysql</a:t>
            </a:r>
            <a:r>
              <a:rPr lang="en-US" sz="800" dirty="0">
                <a:solidFill>
                  <a:sysClr val="windowText" lastClr="000000"/>
                </a:solidFill>
                <a:latin typeface="Courier New" panose="02070309020205020404" pitchFamily="49" charset="0"/>
                <a:cs typeface="Courier New" panose="02070309020205020404" pitchFamily="49" charset="0"/>
              </a:rPr>
              <a:t>-cluster        # Directory for this data node's data files</a:t>
            </a:r>
          </a:p>
          <a:p>
            <a:r>
              <a:rPr lang="en-US" sz="800" dirty="0" err="1" smtClean="0">
                <a:solidFill>
                  <a:sysClr val="windowText" lastClr="000000"/>
                </a:solidFill>
                <a:latin typeface="Courier New" panose="02070309020205020404" pitchFamily="49" charset="0"/>
                <a:cs typeface="Courier New" panose="02070309020205020404" pitchFamily="49" charset="0"/>
              </a:rPr>
              <a:t>ServerPort</a:t>
            </a:r>
            <a:r>
              <a:rPr lang="en-US" sz="800" dirty="0" smtClean="0">
                <a:solidFill>
                  <a:sysClr val="windowText" lastClr="000000"/>
                </a:solidFill>
                <a:latin typeface="Courier New" panose="02070309020205020404" pitchFamily="49" charset="0"/>
                <a:cs typeface="Courier New" panose="02070309020205020404" pitchFamily="49" charset="0"/>
              </a:rPr>
              <a:t>=50502</a:t>
            </a:r>
            <a:endParaRPr lang="en-US" sz="800" dirty="0">
              <a:solidFill>
                <a:sysClr val="windowText" lastClr="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691480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1800" dirty="0" smtClean="0"/>
              <a:t>MySQL Cluster: Configuration Procedure (Configuration Files – </a:t>
            </a:r>
            <a:r>
              <a:rPr kumimoji="1" lang="en-US" altLang="ja-JP" sz="1800" dirty="0" err="1" smtClean="0"/>
              <a:t>Cont</a:t>
            </a:r>
            <a:r>
              <a:rPr kumimoji="1" lang="en-US" altLang="ja-JP" sz="1800" dirty="0" smtClean="0"/>
              <a:t>…)</a:t>
            </a:r>
            <a:endParaRPr kumimoji="1" lang="ja-JP" altLang="en-US" sz="1800" dirty="0"/>
          </a:p>
        </p:txBody>
      </p:sp>
      <p:sp>
        <p:nvSpPr>
          <p:cNvPr id="3" name="コンテンツ プレースホルダー 2"/>
          <p:cNvSpPr>
            <a:spLocks noGrp="1"/>
          </p:cNvSpPr>
          <p:nvPr>
            <p:ph sz="quarter" idx="10"/>
          </p:nvPr>
        </p:nvSpPr>
        <p:spPr/>
        <p:txBody>
          <a:bodyPr>
            <a:normAutofit/>
          </a:bodyPr>
          <a:lstStyle/>
          <a:p>
            <a:r>
              <a:rPr kumimoji="1" lang="en-US" altLang="ja-JP" sz="1600" dirty="0" smtClean="0"/>
              <a:t>Sample config</a:t>
            </a:r>
            <a:r>
              <a:rPr lang="en-US" altLang="ja-JP" sz="1600" dirty="0" smtClean="0"/>
              <a:t>.ini</a:t>
            </a:r>
            <a:r>
              <a:rPr kumimoji="1" lang="en-US" altLang="ja-JP" sz="1600" dirty="0" smtClean="0"/>
              <a:t> in MGM node</a:t>
            </a:r>
          </a:p>
          <a:p>
            <a:endParaRPr kumimoji="1" lang="en-US" altLang="ja-JP" sz="1600" dirty="0" smtClean="0"/>
          </a:p>
        </p:txBody>
      </p:sp>
      <p:sp>
        <p:nvSpPr>
          <p:cNvPr id="7" name="Rectangle 6"/>
          <p:cNvSpPr/>
          <p:nvPr/>
        </p:nvSpPr>
        <p:spPr>
          <a:xfrm>
            <a:off x="475911" y="1279452"/>
            <a:ext cx="8135470" cy="47811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800" dirty="0" smtClean="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ndbd</a:t>
            </a:r>
            <a:r>
              <a:rPr lang="en-US" sz="800" dirty="0">
                <a:solidFill>
                  <a:sysClr val="windowText" lastClr="000000"/>
                </a:solidFill>
                <a:latin typeface="Courier New" panose="02070309020205020404" pitchFamily="49" charset="0"/>
                <a:cs typeface="Courier New" panose="02070309020205020404" pitchFamily="49" charset="0"/>
              </a:rPr>
              <a:t>]</a:t>
            </a:r>
          </a:p>
          <a:p>
            <a:r>
              <a:rPr lang="en-US" sz="800" dirty="0">
                <a:solidFill>
                  <a:sysClr val="windowText" lastClr="000000"/>
                </a:solidFill>
                <a:latin typeface="Courier New" panose="02070309020205020404" pitchFamily="49" charset="0"/>
                <a:cs typeface="Courier New" panose="02070309020205020404" pitchFamily="49" charset="0"/>
              </a:rPr>
              <a:t># Options for data node "C":</a:t>
            </a:r>
          </a:p>
          <a:p>
            <a:r>
              <a:rPr lang="en-US" sz="800" dirty="0">
                <a:solidFill>
                  <a:sysClr val="windowText" lastClr="000000"/>
                </a:solidFill>
                <a:latin typeface="Courier New" panose="02070309020205020404" pitchFamily="49" charset="0"/>
                <a:cs typeface="Courier New" panose="02070309020205020404" pitchFamily="49" charset="0"/>
              </a:rPr>
              <a:t>                                      # (one [</a:t>
            </a:r>
            <a:r>
              <a:rPr lang="en-US" sz="800" dirty="0" err="1">
                <a:solidFill>
                  <a:sysClr val="windowText" lastClr="000000"/>
                </a:solidFill>
                <a:latin typeface="Courier New" panose="02070309020205020404" pitchFamily="49" charset="0"/>
                <a:cs typeface="Courier New" panose="02070309020205020404" pitchFamily="49" charset="0"/>
              </a:rPr>
              <a:t>ndbd</a:t>
            </a:r>
            <a:r>
              <a:rPr lang="en-US" sz="800" dirty="0">
                <a:solidFill>
                  <a:sysClr val="windowText" lastClr="000000"/>
                </a:solidFill>
                <a:latin typeface="Courier New" panose="02070309020205020404" pitchFamily="49" charset="0"/>
                <a:cs typeface="Courier New" panose="02070309020205020404" pitchFamily="49" charset="0"/>
              </a:rPr>
              <a:t>] section per data node)</a:t>
            </a:r>
          </a:p>
          <a:p>
            <a:r>
              <a:rPr lang="en-US" sz="800" dirty="0" err="1">
                <a:solidFill>
                  <a:sysClr val="windowText" lastClr="000000"/>
                </a:solidFill>
                <a:latin typeface="Courier New" panose="02070309020205020404" pitchFamily="49" charset="0"/>
                <a:cs typeface="Courier New" panose="02070309020205020404" pitchFamily="49" charset="0"/>
              </a:rPr>
              <a:t>HostName</a:t>
            </a:r>
            <a:r>
              <a:rPr lang="en-US" sz="800" dirty="0">
                <a:solidFill>
                  <a:sysClr val="windowText" lastClr="000000"/>
                </a:solidFill>
                <a:latin typeface="Courier New" panose="02070309020205020404" pitchFamily="49" charset="0"/>
                <a:cs typeface="Courier New" panose="02070309020205020404" pitchFamily="49" charset="0"/>
              </a:rPr>
              <a:t>=192.168.50.59                # Hostname or IP address</a:t>
            </a:r>
          </a:p>
          <a:p>
            <a:r>
              <a:rPr lang="en-US" sz="800" dirty="0" err="1">
                <a:solidFill>
                  <a:sysClr val="windowText" lastClr="000000"/>
                </a:solidFill>
                <a:latin typeface="Courier New" panose="02070309020205020404" pitchFamily="49" charset="0"/>
                <a:cs typeface="Courier New" panose="02070309020205020404" pitchFamily="49" charset="0"/>
              </a:rPr>
              <a:t>NodeId</a:t>
            </a:r>
            <a:r>
              <a:rPr lang="en-US" sz="800" dirty="0">
                <a:solidFill>
                  <a:sysClr val="windowText" lastClr="000000"/>
                </a:solidFill>
                <a:latin typeface="Courier New" panose="02070309020205020404" pitchFamily="49" charset="0"/>
                <a:cs typeface="Courier New" panose="02070309020205020404" pitchFamily="49" charset="0"/>
              </a:rPr>
              <a:t>=12                             # Node ID for this data node</a:t>
            </a:r>
          </a:p>
          <a:p>
            <a:r>
              <a:rPr lang="en-US" sz="800" dirty="0" err="1">
                <a:solidFill>
                  <a:sysClr val="windowText" lastClr="000000"/>
                </a:solidFill>
                <a:latin typeface="Courier New" panose="02070309020205020404" pitchFamily="49" charset="0"/>
                <a:cs typeface="Courier New" panose="02070309020205020404" pitchFamily="49" charset="0"/>
              </a:rPr>
              <a:t>DataDir</a:t>
            </a:r>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var</a:t>
            </a:r>
            <a:r>
              <a:rPr lang="en-US" sz="800" dirty="0">
                <a:solidFill>
                  <a:sysClr val="windowText" lastClr="000000"/>
                </a:solidFill>
                <a:latin typeface="Courier New" panose="02070309020205020404" pitchFamily="49" charset="0"/>
                <a:cs typeface="Courier New" panose="02070309020205020404" pitchFamily="49" charset="0"/>
              </a:rPr>
              <a:t>/lib/</a:t>
            </a:r>
            <a:r>
              <a:rPr lang="en-US" sz="800" dirty="0" err="1">
                <a:solidFill>
                  <a:sysClr val="windowText" lastClr="000000"/>
                </a:solidFill>
                <a:latin typeface="Courier New" panose="02070309020205020404" pitchFamily="49" charset="0"/>
                <a:cs typeface="Courier New" panose="02070309020205020404" pitchFamily="49" charset="0"/>
              </a:rPr>
              <a:t>mysql</a:t>
            </a:r>
            <a:r>
              <a:rPr lang="en-US" sz="800" dirty="0">
                <a:solidFill>
                  <a:sysClr val="windowText" lastClr="000000"/>
                </a:solidFill>
                <a:latin typeface="Courier New" panose="02070309020205020404" pitchFamily="49" charset="0"/>
                <a:cs typeface="Courier New" panose="02070309020205020404" pitchFamily="49" charset="0"/>
              </a:rPr>
              <a:t>-cluster        # Directory for this data node's data files</a:t>
            </a:r>
          </a:p>
          <a:p>
            <a:r>
              <a:rPr lang="en-US" sz="800" dirty="0" err="1" smtClean="0">
                <a:solidFill>
                  <a:sysClr val="windowText" lastClr="000000"/>
                </a:solidFill>
                <a:latin typeface="Courier New" panose="02070309020205020404" pitchFamily="49" charset="0"/>
                <a:cs typeface="Courier New" panose="02070309020205020404" pitchFamily="49" charset="0"/>
              </a:rPr>
              <a:t>ServerPort</a:t>
            </a:r>
            <a:r>
              <a:rPr lang="en-US" sz="800" dirty="0" smtClean="0">
                <a:solidFill>
                  <a:sysClr val="windowText" lastClr="000000"/>
                </a:solidFill>
                <a:latin typeface="Courier New" panose="02070309020205020404" pitchFamily="49" charset="0"/>
                <a:cs typeface="Courier New" panose="02070309020205020404" pitchFamily="49" charset="0"/>
              </a:rPr>
              <a:t>=50503</a:t>
            </a:r>
          </a:p>
          <a:p>
            <a:endParaRPr lang="en-US" sz="800" dirty="0">
              <a:solidFill>
                <a:sysClr val="windowText" lastClr="000000"/>
              </a:solidFill>
              <a:latin typeface="Courier New" panose="02070309020205020404" pitchFamily="49" charset="0"/>
              <a:cs typeface="Courier New" panose="02070309020205020404" pitchFamily="49" charset="0"/>
            </a:endParaRPr>
          </a:p>
          <a:p>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ndbd</a:t>
            </a:r>
            <a:r>
              <a:rPr lang="en-US" sz="800" dirty="0">
                <a:solidFill>
                  <a:sysClr val="windowText" lastClr="000000"/>
                </a:solidFill>
                <a:latin typeface="Courier New" panose="02070309020205020404" pitchFamily="49" charset="0"/>
                <a:cs typeface="Courier New" panose="02070309020205020404" pitchFamily="49" charset="0"/>
              </a:rPr>
              <a:t>]</a:t>
            </a:r>
          </a:p>
          <a:p>
            <a:r>
              <a:rPr lang="en-US" sz="800" dirty="0">
                <a:solidFill>
                  <a:sysClr val="windowText" lastClr="000000"/>
                </a:solidFill>
                <a:latin typeface="Courier New" panose="02070309020205020404" pitchFamily="49" charset="0"/>
                <a:cs typeface="Courier New" panose="02070309020205020404" pitchFamily="49" charset="0"/>
              </a:rPr>
              <a:t># Options for data node "D":</a:t>
            </a:r>
          </a:p>
          <a:p>
            <a:r>
              <a:rPr lang="en-US" sz="800" dirty="0">
                <a:solidFill>
                  <a:sysClr val="windowText" lastClr="000000"/>
                </a:solidFill>
                <a:latin typeface="Courier New" panose="02070309020205020404" pitchFamily="49" charset="0"/>
                <a:cs typeface="Courier New" panose="02070309020205020404" pitchFamily="49" charset="0"/>
              </a:rPr>
              <a:t>                                      # (one [</a:t>
            </a:r>
            <a:r>
              <a:rPr lang="en-US" sz="800" dirty="0" err="1">
                <a:solidFill>
                  <a:sysClr val="windowText" lastClr="000000"/>
                </a:solidFill>
                <a:latin typeface="Courier New" panose="02070309020205020404" pitchFamily="49" charset="0"/>
                <a:cs typeface="Courier New" panose="02070309020205020404" pitchFamily="49" charset="0"/>
              </a:rPr>
              <a:t>ndbd</a:t>
            </a:r>
            <a:r>
              <a:rPr lang="en-US" sz="800" dirty="0">
                <a:solidFill>
                  <a:sysClr val="windowText" lastClr="000000"/>
                </a:solidFill>
                <a:latin typeface="Courier New" panose="02070309020205020404" pitchFamily="49" charset="0"/>
                <a:cs typeface="Courier New" panose="02070309020205020404" pitchFamily="49" charset="0"/>
              </a:rPr>
              <a:t>] section per data node)</a:t>
            </a:r>
          </a:p>
          <a:p>
            <a:r>
              <a:rPr lang="en-US" sz="800" dirty="0" err="1">
                <a:solidFill>
                  <a:sysClr val="windowText" lastClr="000000"/>
                </a:solidFill>
                <a:latin typeface="Courier New" panose="02070309020205020404" pitchFamily="49" charset="0"/>
                <a:cs typeface="Courier New" panose="02070309020205020404" pitchFamily="49" charset="0"/>
              </a:rPr>
              <a:t>HostName</a:t>
            </a:r>
            <a:r>
              <a:rPr lang="en-US" sz="800" dirty="0">
                <a:solidFill>
                  <a:sysClr val="windowText" lastClr="000000"/>
                </a:solidFill>
                <a:latin typeface="Courier New" panose="02070309020205020404" pitchFamily="49" charset="0"/>
                <a:cs typeface="Courier New" panose="02070309020205020404" pitchFamily="49" charset="0"/>
              </a:rPr>
              <a:t>=192.168.50.60                # Hostname or IP address</a:t>
            </a:r>
          </a:p>
          <a:p>
            <a:r>
              <a:rPr lang="en-US" sz="800" dirty="0" err="1">
                <a:solidFill>
                  <a:sysClr val="windowText" lastClr="000000"/>
                </a:solidFill>
                <a:latin typeface="Courier New" panose="02070309020205020404" pitchFamily="49" charset="0"/>
                <a:cs typeface="Courier New" panose="02070309020205020404" pitchFamily="49" charset="0"/>
              </a:rPr>
              <a:t>NodeId</a:t>
            </a:r>
            <a:r>
              <a:rPr lang="en-US" sz="800" dirty="0">
                <a:solidFill>
                  <a:sysClr val="windowText" lastClr="000000"/>
                </a:solidFill>
                <a:latin typeface="Courier New" panose="02070309020205020404" pitchFamily="49" charset="0"/>
                <a:cs typeface="Courier New" panose="02070309020205020404" pitchFamily="49" charset="0"/>
              </a:rPr>
              <a:t>=13                             # Node ID for this data node</a:t>
            </a:r>
          </a:p>
          <a:p>
            <a:r>
              <a:rPr lang="en-US" sz="800" dirty="0" err="1">
                <a:solidFill>
                  <a:sysClr val="windowText" lastClr="000000"/>
                </a:solidFill>
                <a:latin typeface="Courier New" panose="02070309020205020404" pitchFamily="49" charset="0"/>
                <a:cs typeface="Courier New" panose="02070309020205020404" pitchFamily="49" charset="0"/>
              </a:rPr>
              <a:t>DataDir</a:t>
            </a:r>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var</a:t>
            </a:r>
            <a:r>
              <a:rPr lang="en-US" sz="800" dirty="0">
                <a:solidFill>
                  <a:sysClr val="windowText" lastClr="000000"/>
                </a:solidFill>
                <a:latin typeface="Courier New" panose="02070309020205020404" pitchFamily="49" charset="0"/>
                <a:cs typeface="Courier New" panose="02070309020205020404" pitchFamily="49" charset="0"/>
              </a:rPr>
              <a:t>/lib/</a:t>
            </a:r>
            <a:r>
              <a:rPr lang="en-US" sz="800" dirty="0" err="1">
                <a:solidFill>
                  <a:sysClr val="windowText" lastClr="000000"/>
                </a:solidFill>
                <a:latin typeface="Courier New" panose="02070309020205020404" pitchFamily="49" charset="0"/>
                <a:cs typeface="Courier New" panose="02070309020205020404" pitchFamily="49" charset="0"/>
              </a:rPr>
              <a:t>mysql</a:t>
            </a:r>
            <a:r>
              <a:rPr lang="en-US" sz="800" dirty="0">
                <a:solidFill>
                  <a:sysClr val="windowText" lastClr="000000"/>
                </a:solidFill>
                <a:latin typeface="Courier New" panose="02070309020205020404" pitchFamily="49" charset="0"/>
                <a:cs typeface="Courier New" panose="02070309020205020404" pitchFamily="49" charset="0"/>
              </a:rPr>
              <a:t>-cluster        # Directory for this data node's data files</a:t>
            </a:r>
          </a:p>
          <a:p>
            <a:r>
              <a:rPr lang="en-US" sz="800" dirty="0" err="1" smtClean="0">
                <a:solidFill>
                  <a:sysClr val="windowText" lastClr="000000"/>
                </a:solidFill>
                <a:latin typeface="Courier New" panose="02070309020205020404" pitchFamily="49" charset="0"/>
                <a:cs typeface="Courier New" panose="02070309020205020404" pitchFamily="49" charset="0"/>
              </a:rPr>
              <a:t>ServerPort</a:t>
            </a:r>
            <a:r>
              <a:rPr lang="en-US" sz="800" dirty="0" smtClean="0">
                <a:solidFill>
                  <a:sysClr val="windowText" lastClr="000000"/>
                </a:solidFill>
                <a:latin typeface="Courier New" panose="02070309020205020404" pitchFamily="49" charset="0"/>
                <a:cs typeface="Courier New" panose="02070309020205020404" pitchFamily="49" charset="0"/>
              </a:rPr>
              <a:t>=50504</a:t>
            </a:r>
          </a:p>
          <a:p>
            <a:endParaRPr lang="en-US" sz="800" dirty="0">
              <a:solidFill>
                <a:sysClr val="windowText" lastClr="000000"/>
              </a:solidFill>
              <a:latin typeface="Courier New" panose="02070309020205020404" pitchFamily="49" charset="0"/>
              <a:cs typeface="Courier New" panose="02070309020205020404" pitchFamily="49" charset="0"/>
            </a:endParaRPr>
          </a:p>
          <a:p>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mysqld</a:t>
            </a:r>
            <a:r>
              <a:rPr lang="en-US" sz="800" dirty="0">
                <a:solidFill>
                  <a:sysClr val="windowText" lastClr="000000"/>
                </a:solidFill>
                <a:latin typeface="Courier New" panose="02070309020205020404" pitchFamily="49" charset="0"/>
                <a:cs typeface="Courier New" panose="02070309020205020404" pitchFamily="49" charset="0"/>
              </a:rPr>
              <a:t>]</a:t>
            </a:r>
          </a:p>
          <a:p>
            <a:r>
              <a:rPr lang="en-US" sz="800" dirty="0">
                <a:solidFill>
                  <a:sysClr val="windowText" lastClr="000000"/>
                </a:solidFill>
                <a:latin typeface="Courier New" panose="02070309020205020404" pitchFamily="49" charset="0"/>
                <a:cs typeface="Courier New" panose="02070309020205020404" pitchFamily="49" charset="0"/>
              </a:rPr>
              <a:t># SQL node options:</a:t>
            </a:r>
          </a:p>
          <a:p>
            <a:r>
              <a:rPr lang="en-US" sz="800" dirty="0" err="1">
                <a:solidFill>
                  <a:sysClr val="windowText" lastClr="000000"/>
                </a:solidFill>
                <a:latin typeface="Courier New" panose="02070309020205020404" pitchFamily="49" charset="0"/>
                <a:cs typeface="Courier New" panose="02070309020205020404" pitchFamily="49" charset="0"/>
              </a:rPr>
              <a:t>HostName</a:t>
            </a:r>
            <a:r>
              <a:rPr lang="en-US" sz="800" dirty="0">
                <a:solidFill>
                  <a:sysClr val="windowText" lastClr="000000"/>
                </a:solidFill>
                <a:latin typeface="Courier New" panose="02070309020205020404" pitchFamily="49" charset="0"/>
                <a:cs typeface="Courier New" panose="02070309020205020404" pitchFamily="49" charset="0"/>
              </a:rPr>
              <a:t>=192.168.50.53          # Hostname or IP address</a:t>
            </a:r>
          </a:p>
          <a:p>
            <a:r>
              <a:rPr lang="en-US" sz="800" dirty="0">
                <a:solidFill>
                  <a:sysClr val="windowText" lastClr="000000"/>
                </a:solidFill>
                <a:latin typeface="Courier New" panose="02070309020205020404" pitchFamily="49" charset="0"/>
                <a:cs typeface="Courier New" panose="02070309020205020404" pitchFamily="49" charset="0"/>
              </a:rPr>
              <a:t>                                # (additional </a:t>
            </a:r>
            <a:r>
              <a:rPr lang="en-US" sz="800" dirty="0" err="1">
                <a:solidFill>
                  <a:sysClr val="windowText" lastClr="000000"/>
                </a:solidFill>
                <a:latin typeface="Courier New" panose="02070309020205020404" pitchFamily="49" charset="0"/>
                <a:cs typeface="Courier New" panose="02070309020205020404" pitchFamily="49" charset="0"/>
              </a:rPr>
              <a:t>mysqld</a:t>
            </a:r>
            <a:r>
              <a:rPr lang="en-US" sz="800" dirty="0">
                <a:solidFill>
                  <a:sysClr val="windowText" lastClr="000000"/>
                </a:solidFill>
                <a:latin typeface="Courier New" panose="02070309020205020404" pitchFamily="49" charset="0"/>
                <a:cs typeface="Courier New" panose="02070309020205020404" pitchFamily="49" charset="0"/>
              </a:rPr>
              <a:t> connections can be</a:t>
            </a:r>
          </a:p>
          <a:p>
            <a:r>
              <a:rPr lang="en-US" sz="800" dirty="0">
                <a:solidFill>
                  <a:sysClr val="windowText" lastClr="000000"/>
                </a:solidFill>
                <a:latin typeface="Courier New" panose="02070309020205020404" pitchFamily="49" charset="0"/>
                <a:cs typeface="Courier New" panose="02070309020205020404" pitchFamily="49" charset="0"/>
              </a:rPr>
              <a:t>                                # specified for this node for various</a:t>
            </a:r>
          </a:p>
          <a:p>
            <a:r>
              <a:rPr lang="en-US" sz="800" dirty="0">
                <a:solidFill>
                  <a:sysClr val="windowText" lastClr="000000"/>
                </a:solidFill>
                <a:latin typeface="Courier New" panose="02070309020205020404" pitchFamily="49" charset="0"/>
                <a:cs typeface="Courier New" panose="02070309020205020404" pitchFamily="49" charset="0"/>
              </a:rPr>
              <a:t>                                # purposes such as running </a:t>
            </a:r>
            <a:r>
              <a:rPr lang="en-US" sz="800" dirty="0" err="1">
                <a:solidFill>
                  <a:sysClr val="windowText" lastClr="000000"/>
                </a:solidFill>
                <a:latin typeface="Courier New" panose="02070309020205020404" pitchFamily="49" charset="0"/>
                <a:cs typeface="Courier New" panose="02070309020205020404" pitchFamily="49" charset="0"/>
              </a:rPr>
              <a:t>ndb_restore</a:t>
            </a:r>
            <a:r>
              <a:rPr lang="en-US" sz="800" dirty="0">
                <a:solidFill>
                  <a:sysClr val="windowText" lastClr="000000"/>
                </a:solidFill>
                <a:latin typeface="Courier New" panose="02070309020205020404" pitchFamily="49" charset="0"/>
                <a:cs typeface="Courier New" panose="02070309020205020404" pitchFamily="49" charset="0"/>
              </a:rPr>
              <a:t>)</a:t>
            </a:r>
          </a:p>
          <a:p>
            <a:r>
              <a:rPr lang="en-US" sz="800" dirty="0" err="1" smtClean="0">
                <a:solidFill>
                  <a:sysClr val="windowText" lastClr="000000"/>
                </a:solidFill>
                <a:latin typeface="Courier New" panose="02070309020205020404" pitchFamily="49" charset="0"/>
                <a:cs typeface="Courier New" panose="02070309020205020404" pitchFamily="49" charset="0"/>
              </a:rPr>
              <a:t>NodeId</a:t>
            </a:r>
            <a:r>
              <a:rPr lang="en-US" sz="800" dirty="0" smtClean="0">
                <a:solidFill>
                  <a:sysClr val="windowText" lastClr="000000"/>
                </a:solidFill>
                <a:latin typeface="Courier New" panose="02070309020205020404" pitchFamily="49" charset="0"/>
                <a:cs typeface="Courier New" panose="02070309020205020404" pitchFamily="49" charset="0"/>
              </a:rPr>
              <a:t>=50</a:t>
            </a:r>
            <a:endParaRPr lang="en-US" sz="800" dirty="0">
              <a:solidFill>
                <a:sysClr val="windowText" lastClr="000000"/>
              </a:solidFill>
              <a:latin typeface="Courier New" panose="02070309020205020404" pitchFamily="49" charset="0"/>
              <a:cs typeface="Courier New" panose="02070309020205020404" pitchFamily="49" charset="0"/>
            </a:endParaRPr>
          </a:p>
          <a:p>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mysqld</a:t>
            </a:r>
            <a:r>
              <a:rPr lang="en-US" sz="800" dirty="0">
                <a:solidFill>
                  <a:sysClr val="windowText" lastClr="000000"/>
                </a:solidFill>
                <a:latin typeface="Courier New" panose="02070309020205020404" pitchFamily="49" charset="0"/>
                <a:cs typeface="Courier New" panose="02070309020205020404" pitchFamily="49" charset="0"/>
              </a:rPr>
              <a:t>]</a:t>
            </a:r>
          </a:p>
          <a:p>
            <a:r>
              <a:rPr lang="en-US" sz="800" dirty="0">
                <a:solidFill>
                  <a:sysClr val="windowText" lastClr="000000"/>
                </a:solidFill>
                <a:latin typeface="Courier New" panose="02070309020205020404" pitchFamily="49" charset="0"/>
                <a:cs typeface="Courier New" panose="02070309020205020404" pitchFamily="49" charset="0"/>
              </a:rPr>
              <a:t># SQL node options:</a:t>
            </a:r>
          </a:p>
          <a:p>
            <a:r>
              <a:rPr lang="en-US" sz="800" dirty="0" err="1">
                <a:solidFill>
                  <a:sysClr val="windowText" lastClr="000000"/>
                </a:solidFill>
                <a:latin typeface="Courier New" panose="02070309020205020404" pitchFamily="49" charset="0"/>
                <a:cs typeface="Courier New" panose="02070309020205020404" pitchFamily="49" charset="0"/>
              </a:rPr>
              <a:t>HostName</a:t>
            </a:r>
            <a:r>
              <a:rPr lang="en-US" sz="800" dirty="0">
                <a:solidFill>
                  <a:sysClr val="windowText" lastClr="000000"/>
                </a:solidFill>
                <a:latin typeface="Courier New" panose="02070309020205020404" pitchFamily="49" charset="0"/>
                <a:cs typeface="Courier New" panose="02070309020205020404" pitchFamily="49" charset="0"/>
              </a:rPr>
              <a:t>=192.168.50.54          # Hostname or IP address</a:t>
            </a:r>
          </a:p>
          <a:p>
            <a:r>
              <a:rPr lang="en-US" sz="800" dirty="0">
                <a:solidFill>
                  <a:sysClr val="windowText" lastClr="000000"/>
                </a:solidFill>
                <a:latin typeface="Courier New" panose="02070309020205020404" pitchFamily="49" charset="0"/>
                <a:cs typeface="Courier New" panose="02070309020205020404" pitchFamily="49" charset="0"/>
              </a:rPr>
              <a:t>                                # (additional </a:t>
            </a:r>
            <a:r>
              <a:rPr lang="en-US" sz="800" dirty="0" err="1">
                <a:solidFill>
                  <a:sysClr val="windowText" lastClr="000000"/>
                </a:solidFill>
                <a:latin typeface="Courier New" panose="02070309020205020404" pitchFamily="49" charset="0"/>
                <a:cs typeface="Courier New" panose="02070309020205020404" pitchFamily="49" charset="0"/>
              </a:rPr>
              <a:t>mysqld</a:t>
            </a:r>
            <a:r>
              <a:rPr lang="en-US" sz="800" dirty="0">
                <a:solidFill>
                  <a:sysClr val="windowText" lastClr="000000"/>
                </a:solidFill>
                <a:latin typeface="Courier New" panose="02070309020205020404" pitchFamily="49" charset="0"/>
                <a:cs typeface="Courier New" panose="02070309020205020404" pitchFamily="49" charset="0"/>
              </a:rPr>
              <a:t> connections can be</a:t>
            </a:r>
          </a:p>
          <a:p>
            <a:r>
              <a:rPr lang="en-US" sz="800" dirty="0">
                <a:solidFill>
                  <a:sysClr val="windowText" lastClr="000000"/>
                </a:solidFill>
                <a:latin typeface="Courier New" panose="02070309020205020404" pitchFamily="49" charset="0"/>
                <a:cs typeface="Courier New" panose="02070309020205020404" pitchFamily="49" charset="0"/>
              </a:rPr>
              <a:t>                                # specified for this node for various</a:t>
            </a:r>
          </a:p>
          <a:p>
            <a:r>
              <a:rPr lang="en-US" sz="800" dirty="0">
                <a:solidFill>
                  <a:sysClr val="windowText" lastClr="000000"/>
                </a:solidFill>
                <a:latin typeface="Courier New" panose="02070309020205020404" pitchFamily="49" charset="0"/>
                <a:cs typeface="Courier New" panose="02070309020205020404" pitchFamily="49" charset="0"/>
              </a:rPr>
              <a:t>                                # purposes such as running </a:t>
            </a:r>
            <a:r>
              <a:rPr lang="en-US" sz="800" dirty="0" err="1">
                <a:solidFill>
                  <a:sysClr val="windowText" lastClr="000000"/>
                </a:solidFill>
                <a:latin typeface="Courier New" panose="02070309020205020404" pitchFamily="49" charset="0"/>
                <a:cs typeface="Courier New" panose="02070309020205020404" pitchFamily="49" charset="0"/>
              </a:rPr>
              <a:t>ndb_restore</a:t>
            </a:r>
            <a:r>
              <a:rPr lang="en-US" sz="800" dirty="0">
                <a:solidFill>
                  <a:sysClr val="windowText" lastClr="000000"/>
                </a:solidFill>
                <a:latin typeface="Courier New" panose="02070309020205020404" pitchFamily="49" charset="0"/>
                <a:cs typeface="Courier New" panose="02070309020205020404" pitchFamily="49" charset="0"/>
              </a:rPr>
              <a:t>)</a:t>
            </a:r>
          </a:p>
          <a:p>
            <a:r>
              <a:rPr lang="en-US" sz="800" dirty="0" err="1" smtClean="0">
                <a:solidFill>
                  <a:sysClr val="windowText" lastClr="000000"/>
                </a:solidFill>
                <a:latin typeface="Courier New" panose="02070309020205020404" pitchFamily="49" charset="0"/>
                <a:cs typeface="Courier New" panose="02070309020205020404" pitchFamily="49" charset="0"/>
              </a:rPr>
              <a:t>NodeId</a:t>
            </a:r>
            <a:r>
              <a:rPr lang="en-US" sz="800" dirty="0" smtClean="0">
                <a:solidFill>
                  <a:sysClr val="windowText" lastClr="000000"/>
                </a:solidFill>
                <a:latin typeface="Courier New" panose="02070309020205020404" pitchFamily="49" charset="0"/>
                <a:cs typeface="Courier New" panose="02070309020205020404" pitchFamily="49" charset="0"/>
              </a:rPr>
              <a:t>=51</a:t>
            </a:r>
            <a:endParaRPr lang="en-US" sz="800" dirty="0">
              <a:solidFill>
                <a:sysClr val="windowText" lastClr="000000"/>
              </a:solidFill>
              <a:latin typeface="Courier New" panose="02070309020205020404" pitchFamily="49" charset="0"/>
              <a:cs typeface="Courier New" panose="02070309020205020404" pitchFamily="49" charset="0"/>
            </a:endParaRPr>
          </a:p>
          <a:p>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mysqld</a:t>
            </a:r>
            <a:r>
              <a:rPr lang="en-US" sz="800" dirty="0">
                <a:solidFill>
                  <a:sysClr val="windowText" lastClr="000000"/>
                </a:solidFill>
                <a:latin typeface="Courier New" panose="02070309020205020404" pitchFamily="49" charset="0"/>
                <a:cs typeface="Courier New" panose="02070309020205020404" pitchFamily="49" charset="0"/>
              </a:rPr>
              <a:t>]</a:t>
            </a:r>
          </a:p>
          <a:p>
            <a:r>
              <a:rPr lang="en-US" sz="800" dirty="0">
                <a:solidFill>
                  <a:sysClr val="windowText" lastClr="000000"/>
                </a:solidFill>
                <a:latin typeface="Courier New" panose="02070309020205020404" pitchFamily="49" charset="0"/>
                <a:cs typeface="Courier New" panose="02070309020205020404" pitchFamily="49" charset="0"/>
              </a:rPr>
              <a:t># Free </a:t>
            </a:r>
            <a:r>
              <a:rPr lang="en-US" sz="800" dirty="0" err="1">
                <a:solidFill>
                  <a:sysClr val="windowText" lastClr="000000"/>
                </a:solidFill>
                <a:latin typeface="Courier New" panose="02070309020205020404" pitchFamily="49" charset="0"/>
                <a:cs typeface="Courier New" panose="02070309020205020404" pitchFamily="49" charset="0"/>
              </a:rPr>
              <a:t>mysqld</a:t>
            </a:r>
            <a:endParaRPr lang="en-US" sz="800" dirty="0">
              <a:solidFill>
                <a:sysClr val="windowText" lastClr="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632602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p:txBody>
          <a:bodyPr vert="horz" lIns="91440" tIns="45720" rIns="91440" bIns="45720" rtlCol="0" anchor="ctr">
            <a:noAutofit/>
          </a:bodyPr>
          <a:lstStyle/>
          <a:p>
            <a:r>
              <a:rPr lang="en-US" altLang="ja-JP" sz="1800" dirty="0"/>
              <a:t>MySQL Cluster: </a:t>
            </a:r>
            <a:r>
              <a:rPr lang="en-US" altLang="ja-JP" sz="1800" dirty="0" smtClean="0"/>
              <a:t>Configuration</a:t>
            </a:r>
            <a:endParaRPr lang="ja-JP" altLang="en-US" sz="1800" dirty="0"/>
          </a:p>
        </p:txBody>
      </p:sp>
      <p:sp>
        <p:nvSpPr>
          <p:cNvPr id="3" name="コンテンツ プレースホルダー 2"/>
          <p:cNvSpPr>
            <a:spLocks noGrp="1"/>
          </p:cNvSpPr>
          <p:nvPr>
            <p:ph sz="quarter" idx="10"/>
          </p:nvPr>
        </p:nvSpPr>
        <p:spPr/>
        <p:txBody>
          <a:bodyPr>
            <a:normAutofit lnSpcReduction="10000"/>
          </a:bodyPr>
          <a:lstStyle/>
          <a:p>
            <a:pPr marL="0" indent="0">
              <a:buNone/>
            </a:pPr>
            <a:r>
              <a:rPr kumimoji="1" lang="en-US" altLang="ja-JP" sz="1600" b="1" dirty="0" smtClean="0"/>
              <a:t>Configuration Template</a:t>
            </a:r>
          </a:p>
          <a:p>
            <a:r>
              <a:rPr lang="en-US" altLang="ja-JP" sz="1400" dirty="0" smtClean="0"/>
              <a:t>Node or server setup</a:t>
            </a:r>
          </a:p>
          <a:p>
            <a:endParaRPr lang="en-US" altLang="ja-JP" sz="1400" dirty="0"/>
          </a:p>
          <a:p>
            <a:endParaRPr lang="en-US" altLang="ja-JP" sz="1400" dirty="0" smtClean="0"/>
          </a:p>
          <a:p>
            <a:endParaRPr lang="en-US" altLang="ja-JP" sz="1400" dirty="0"/>
          </a:p>
          <a:p>
            <a:endParaRPr lang="en-US" altLang="ja-JP" sz="1400" dirty="0" smtClean="0"/>
          </a:p>
          <a:p>
            <a:endParaRPr lang="en-US" altLang="ja-JP" sz="1400" dirty="0"/>
          </a:p>
          <a:p>
            <a:pPr marL="0" indent="0">
              <a:buNone/>
            </a:pPr>
            <a:endParaRPr lang="en-US" altLang="ja-JP" sz="1400" dirty="0" smtClean="0"/>
          </a:p>
          <a:p>
            <a:pPr marL="0" indent="0">
              <a:buNone/>
            </a:pPr>
            <a:endParaRPr lang="en-US" altLang="ja-JP" sz="1400" dirty="0" smtClean="0"/>
          </a:p>
          <a:p>
            <a:pPr lvl="1"/>
            <a:r>
              <a:rPr lang="en-US" altLang="ja-JP" sz="1000" baseline="30000" dirty="0" smtClean="0"/>
              <a:t>1 </a:t>
            </a:r>
            <a:r>
              <a:rPr lang="en-US" altLang="ja-JP" sz="1000" dirty="0" smtClean="0"/>
              <a:t>Maximum number of NDB node in a cluster</a:t>
            </a:r>
          </a:p>
          <a:p>
            <a:pPr lvl="1"/>
            <a:r>
              <a:rPr lang="en-US" altLang="ja-JP" sz="1000" baseline="30000" dirty="0" smtClean="0"/>
              <a:t>2 </a:t>
            </a:r>
            <a:r>
              <a:rPr lang="en-US" altLang="ja-JP" sz="1000" dirty="0" smtClean="0"/>
              <a:t>4 </a:t>
            </a:r>
            <a:r>
              <a:rPr lang="en-US" altLang="ja-JP" sz="1000" dirty="0" err="1" smtClean="0"/>
              <a:t>ndb</a:t>
            </a:r>
            <a:r>
              <a:rPr lang="en-US" altLang="ja-JP" sz="1000" dirty="0" smtClean="0"/>
              <a:t> nodes per cluster (up to 48 </a:t>
            </a:r>
            <a:r>
              <a:rPr lang="en-US" altLang="ja-JP" sz="1000" dirty="0" err="1" smtClean="0"/>
              <a:t>ndb</a:t>
            </a:r>
            <a:r>
              <a:rPr lang="en-US" altLang="ja-JP" sz="1000" dirty="0" smtClean="0"/>
              <a:t> nodes per cluster)</a:t>
            </a:r>
          </a:p>
          <a:p>
            <a:pPr lvl="1"/>
            <a:endParaRPr lang="en-US" altLang="ja-JP" sz="1000" baseline="30000" dirty="0"/>
          </a:p>
          <a:p>
            <a:r>
              <a:rPr lang="en-US" altLang="ja-JP" sz="1400" dirty="0"/>
              <a:t>config.ini </a:t>
            </a:r>
            <a:r>
              <a:rPr lang="en-US" altLang="ja-JP" sz="1400" dirty="0" smtClean="0"/>
              <a:t>(Management Node)</a:t>
            </a:r>
            <a:endParaRPr lang="en-US" altLang="ja-JP" sz="1400" dirty="0"/>
          </a:p>
          <a:p>
            <a:pPr marL="0" indent="0">
              <a:buNone/>
            </a:pPr>
            <a:endParaRPr lang="en-US" altLang="ja-JP" sz="1400" baseline="30000" dirty="0"/>
          </a:p>
          <a:p>
            <a:endParaRPr lang="en-US" altLang="ja-JP" sz="1400" baseline="30000" dirty="0" smtClean="0"/>
          </a:p>
          <a:p>
            <a:endParaRPr lang="en-US" altLang="ja-JP" sz="1400" baseline="30000" dirty="0"/>
          </a:p>
          <a:p>
            <a:endParaRPr lang="en-US" altLang="ja-JP" sz="1400" baseline="30000" dirty="0" smtClean="0"/>
          </a:p>
          <a:p>
            <a:endParaRPr lang="en-US" altLang="ja-JP" sz="1400" baseline="30000" dirty="0"/>
          </a:p>
          <a:p>
            <a:endParaRPr lang="en-US" altLang="ja-JP" sz="1400" baseline="30000" dirty="0" smtClean="0"/>
          </a:p>
          <a:p>
            <a:endParaRPr lang="en-US" altLang="ja-JP" sz="1400" baseline="30000" dirty="0" smtClean="0"/>
          </a:p>
          <a:p>
            <a:endParaRPr lang="en-US" altLang="ja-JP" sz="1400" baseline="30000" dirty="0"/>
          </a:p>
          <a:p>
            <a:endParaRPr lang="en-US" altLang="ja-JP" sz="1400" baseline="30000" dirty="0" smtClean="0"/>
          </a:p>
          <a:p>
            <a:r>
              <a:rPr lang="en-US" altLang="ja-JP" sz="1000" baseline="30000" dirty="0"/>
              <a:t>1</a:t>
            </a:r>
            <a:r>
              <a:rPr lang="en-US" altLang="ja-JP" sz="1000" dirty="0"/>
              <a:t> Recommended value is 2</a:t>
            </a:r>
          </a:p>
          <a:p>
            <a:r>
              <a:rPr lang="en-US" altLang="ja-JP" sz="1000" baseline="30000" dirty="0"/>
              <a:t>2</a:t>
            </a:r>
            <a:r>
              <a:rPr lang="en-US" altLang="ja-JP" sz="1000" dirty="0"/>
              <a:t> </a:t>
            </a:r>
            <a:r>
              <a:rPr lang="en-US" sz="1000" dirty="0"/>
              <a:t>Maximum number of </a:t>
            </a:r>
            <a:r>
              <a:rPr lang="en-US" sz="1000" dirty="0" err="1"/>
              <a:t>ndb</a:t>
            </a:r>
            <a:r>
              <a:rPr lang="en-US" sz="1000" dirty="0"/>
              <a:t> nodes</a:t>
            </a:r>
          </a:p>
          <a:p>
            <a:r>
              <a:rPr lang="en-US" altLang="ja-JP" sz="1000" baseline="30000" dirty="0"/>
              <a:t>3 </a:t>
            </a:r>
            <a:r>
              <a:rPr lang="en-US" altLang="ja-JP" sz="1000" dirty="0"/>
              <a:t>If server has firewall enabled, it is better to specify static server port value for each </a:t>
            </a:r>
            <a:r>
              <a:rPr lang="en-US" altLang="ja-JP" sz="1000" dirty="0" err="1"/>
              <a:t>ndb</a:t>
            </a:r>
            <a:r>
              <a:rPr lang="en-US" altLang="ja-JP" sz="1000" dirty="0"/>
              <a:t> node to be used in firewall rules setting</a:t>
            </a:r>
            <a:endParaRPr lang="en-US" altLang="ja-JP" sz="1000" baseline="30000" dirty="0"/>
          </a:p>
        </p:txBody>
      </p:sp>
      <p:graphicFrame>
        <p:nvGraphicFramePr>
          <p:cNvPr id="2" name="Table 1"/>
          <p:cNvGraphicFramePr>
            <a:graphicFrameLocks noGrp="1"/>
          </p:cNvGraphicFramePr>
          <p:nvPr>
            <p:extLst>
              <p:ext uri="{D42A27DB-BD31-4B8C-83A1-F6EECF244321}">
                <p14:modId xmlns:p14="http://schemas.microsoft.com/office/powerpoint/2010/main" val="508191250"/>
              </p:ext>
            </p:extLst>
          </p:nvPr>
        </p:nvGraphicFramePr>
        <p:xfrm>
          <a:off x="933449" y="1587500"/>
          <a:ext cx="7077075" cy="1407160"/>
        </p:xfrm>
        <a:graphic>
          <a:graphicData uri="http://schemas.openxmlformats.org/drawingml/2006/table">
            <a:tbl>
              <a:tblPr firstRow="1" bandRow="1">
                <a:tableStyleId>{5C22544A-7EE6-4342-B048-85BDC9FD1C3A}</a:tableStyleId>
              </a:tblPr>
              <a:tblGrid>
                <a:gridCol w="1415415"/>
                <a:gridCol w="1415415"/>
                <a:gridCol w="1415415"/>
                <a:gridCol w="1415415"/>
                <a:gridCol w="1415415"/>
              </a:tblGrid>
              <a:tr h="370840">
                <a:tc>
                  <a:txBody>
                    <a:bodyPr/>
                    <a:lstStyle/>
                    <a:p>
                      <a:pPr algn="ctr"/>
                      <a:r>
                        <a:rPr lang="en-US" sz="1200" dirty="0" smtClean="0"/>
                        <a:t>Node</a:t>
                      </a:r>
                      <a:endParaRPr lang="en-US" sz="1200" dirty="0"/>
                    </a:p>
                  </a:txBody>
                  <a:tcPr/>
                </a:tc>
                <a:tc>
                  <a:txBody>
                    <a:bodyPr/>
                    <a:lstStyle/>
                    <a:p>
                      <a:pPr algn="ctr"/>
                      <a:r>
                        <a:rPr lang="en-US" sz="1200" dirty="0" smtClean="0"/>
                        <a:t>Non-Redundant</a:t>
                      </a:r>
                      <a:endParaRPr lang="en-US" sz="1200" dirty="0"/>
                    </a:p>
                  </a:txBody>
                  <a:tcPr/>
                </a:tc>
                <a:tc>
                  <a:txBody>
                    <a:bodyPr/>
                    <a:lstStyle/>
                    <a:p>
                      <a:pPr algn="ctr"/>
                      <a:r>
                        <a:rPr lang="en-US" sz="1200" dirty="0" smtClean="0"/>
                        <a:t>Redundant (Minimum)</a:t>
                      </a:r>
                      <a:endParaRPr lang="en-US" sz="1200" dirty="0"/>
                    </a:p>
                  </a:txBody>
                  <a:tcPr/>
                </a:tc>
                <a:tc>
                  <a:txBody>
                    <a:bodyPr/>
                    <a:lstStyle/>
                    <a:p>
                      <a:pPr algn="ctr"/>
                      <a:r>
                        <a:rPr lang="en-US" sz="1200" dirty="0" smtClean="0"/>
                        <a:t>Multi-Master (within a cluster)</a:t>
                      </a:r>
                      <a:endParaRPr lang="en-US" sz="1200" dirty="0"/>
                    </a:p>
                  </a:txBody>
                  <a:tcPr/>
                </a:tc>
                <a:tc>
                  <a:txBody>
                    <a:bodyPr/>
                    <a:lstStyle/>
                    <a:p>
                      <a:pPr algn="ctr"/>
                      <a:r>
                        <a:rPr lang="en-US" sz="1200" dirty="0" smtClean="0"/>
                        <a:t>Multi-Master (within 2 clusters)</a:t>
                      </a:r>
                      <a:endParaRPr lang="en-US" sz="1200" dirty="0"/>
                    </a:p>
                  </a:txBody>
                  <a:tcPr/>
                </a:tc>
              </a:tr>
              <a:tr h="370840">
                <a:tc>
                  <a:txBody>
                    <a:bodyPr/>
                    <a:lstStyle/>
                    <a:p>
                      <a:pPr algn="ctr"/>
                      <a:r>
                        <a:rPr lang="en-US" sz="1000" dirty="0" smtClean="0"/>
                        <a:t>SQL</a:t>
                      </a:r>
                      <a:endParaRPr lang="en-US" sz="1000" dirty="0"/>
                    </a:p>
                  </a:txBody>
                  <a:tcPr/>
                </a:tc>
                <a:tc>
                  <a:txBody>
                    <a:bodyPr/>
                    <a:lstStyle/>
                    <a:p>
                      <a:pPr algn="ctr"/>
                      <a:r>
                        <a:rPr lang="en-US" sz="1000" dirty="0" smtClean="0"/>
                        <a:t>1</a:t>
                      </a:r>
                      <a:endParaRPr lang="en-US" sz="1000" dirty="0"/>
                    </a:p>
                  </a:txBody>
                  <a:tcPr/>
                </a:tc>
                <a:tc>
                  <a:txBody>
                    <a:bodyPr/>
                    <a:lstStyle/>
                    <a:p>
                      <a:pPr algn="ctr"/>
                      <a:r>
                        <a:rPr lang="en-US" sz="1000" dirty="0" smtClean="0"/>
                        <a:t>2</a:t>
                      </a:r>
                      <a:endParaRPr lang="en-US" sz="1000" dirty="0"/>
                    </a:p>
                  </a:txBody>
                  <a:tcPr/>
                </a:tc>
                <a:tc>
                  <a:txBody>
                    <a:bodyPr/>
                    <a:lstStyle/>
                    <a:p>
                      <a:pPr algn="ctr"/>
                      <a:r>
                        <a:rPr lang="en-US" sz="1000" dirty="0" smtClean="0"/>
                        <a:t>2</a:t>
                      </a:r>
                      <a:endParaRPr lang="en-US" sz="1000" dirty="0"/>
                    </a:p>
                  </a:txBody>
                  <a:tcPr/>
                </a:tc>
                <a:tc>
                  <a:txBody>
                    <a:bodyPr/>
                    <a:lstStyle/>
                    <a:p>
                      <a:pPr algn="ctr"/>
                      <a:r>
                        <a:rPr lang="en-US" sz="1000" dirty="0" smtClean="0"/>
                        <a:t>2</a:t>
                      </a:r>
                      <a:endParaRPr lang="en-US" sz="1000" dirty="0"/>
                    </a:p>
                  </a:txBody>
                  <a:tcPr/>
                </a:tc>
              </a:tr>
              <a:tr h="370840">
                <a:tc>
                  <a:txBody>
                    <a:bodyPr/>
                    <a:lstStyle/>
                    <a:p>
                      <a:pPr algn="ctr"/>
                      <a:r>
                        <a:rPr lang="en-US" sz="1000" dirty="0" smtClean="0"/>
                        <a:t>NDB</a:t>
                      </a:r>
                      <a:endParaRPr lang="en-US" sz="1000" dirty="0"/>
                    </a:p>
                  </a:txBody>
                  <a:tcPr/>
                </a:tc>
                <a:tc>
                  <a:txBody>
                    <a:bodyPr/>
                    <a:lstStyle/>
                    <a:p>
                      <a:pPr algn="ctr"/>
                      <a:r>
                        <a:rPr lang="en-US" sz="1000" dirty="0" smtClean="0"/>
                        <a:t>1</a:t>
                      </a:r>
                      <a:endParaRPr lang="en-US" sz="1000" dirty="0"/>
                    </a:p>
                  </a:txBody>
                  <a:tcPr/>
                </a:tc>
                <a:tc>
                  <a:txBody>
                    <a:bodyPr/>
                    <a:lstStyle/>
                    <a:p>
                      <a:pPr algn="ctr"/>
                      <a:r>
                        <a:rPr lang="en-US" sz="1000" dirty="0" smtClean="0"/>
                        <a:t>2</a:t>
                      </a:r>
                      <a:endParaRPr lang="en-US" sz="1000" dirty="0"/>
                    </a:p>
                  </a:txBody>
                  <a:tcPr/>
                </a:tc>
                <a:tc>
                  <a:txBody>
                    <a:bodyPr/>
                    <a:lstStyle/>
                    <a:p>
                      <a:pPr algn="ctr"/>
                      <a:r>
                        <a:rPr lang="en-US" sz="1000" dirty="0" smtClean="0"/>
                        <a:t>4 (up</a:t>
                      </a:r>
                      <a:r>
                        <a:rPr lang="en-US" sz="1000" baseline="0" dirty="0" smtClean="0"/>
                        <a:t> to 48</a:t>
                      </a:r>
                      <a:r>
                        <a:rPr lang="en-US" sz="1000" baseline="30000" dirty="0" smtClean="0"/>
                        <a:t>1</a:t>
                      </a:r>
                      <a:r>
                        <a:rPr lang="en-US" sz="1000" baseline="0" dirty="0" smtClean="0"/>
                        <a:t>)</a:t>
                      </a:r>
                      <a:endParaRPr lang="en-US" sz="1000" baseline="30000" dirty="0"/>
                    </a:p>
                  </a:txBody>
                  <a:tcPr/>
                </a:tc>
                <a:tc>
                  <a:txBody>
                    <a:bodyPr/>
                    <a:lstStyle/>
                    <a:p>
                      <a:pPr algn="ctr"/>
                      <a:r>
                        <a:rPr lang="en-US" sz="1000" dirty="0" smtClean="0"/>
                        <a:t>4</a:t>
                      </a:r>
                      <a:r>
                        <a:rPr lang="en-US" sz="1000" baseline="0" dirty="0" smtClean="0"/>
                        <a:t> x 2 (</a:t>
                      </a:r>
                      <a:r>
                        <a:rPr lang="en-US" sz="1000" dirty="0" smtClean="0"/>
                        <a:t>up</a:t>
                      </a:r>
                      <a:r>
                        <a:rPr lang="en-US" sz="1000" baseline="0" dirty="0" smtClean="0"/>
                        <a:t> to 48 x 2</a:t>
                      </a:r>
                      <a:r>
                        <a:rPr lang="en-US" sz="1000" baseline="30000" dirty="0" smtClean="0"/>
                        <a:t>1</a:t>
                      </a:r>
                      <a:r>
                        <a:rPr lang="en-US" sz="1000" baseline="0" dirty="0" smtClean="0"/>
                        <a:t>)</a:t>
                      </a:r>
                      <a:endParaRPr lang="en-US" sz="1000" baseline="30000"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41133521"/>
              </p:ext>
            </p:extLst>
          </p:nvPr>
        </p:nvGraphicFramePr>
        <p:xfrm>
          <a:off x="933449" y="4168775"/>
          <a:ext cx="7077075" cy="1381760"/>
        </p:xfrm>
        <a:graphic>
          <a:graphicData uri="http://schemas.openxmlformats.org/drawingml/2006/table">
            <a:tbl>
              <a:tblPr firstRow="1" bandRow="1">
                <a:tableStyleId>{5C22544A-7EE6-4342-B048-85BDC9FD1C3A}</a:tableStyleId>
              </a:tblPr>
              <a:tblGrid>
                <a:gridCol w="1415415"/>
                <a:gridCol w="1415415"/>
                <a:gridCol w="1415415"/>
                <a:gridCol w="1415415"/>
                <a:gridCol w="1415415"/>
              </a:tblGrid>
              <a:tr h="370840">
                <a:tc>
                  <a:txBody>
                    <a:bodyPr/>
                    <a:lstStyle/>
                    <a:p>
                      <a:r>
                        <a:rPr lang="en-US" sz="1200" dirty="0" smtClean="0"/>
                        <a:t>Parameter</a:t>
                      </a:r>
                      <a:endParaRPr lang="en-US" sz="1200" dirty="0"/>
                    </a:p>
                  </a:txBody>
                  <a:tcPr/>
                </a:tc>
                <a:tc>
                  <a:txBody>
                    <a:bodyPr/>
                    <a:lstStyle/>
                    <a:p>
                      <a:r>
                        <a:rPr lang="en-US" sz="1200" dirty="0" smtClean="0"/>
                        <a:t>Non-Redundant</a:t>
                      </a:r>
                      <a:endParaRPr lang="en-US" sz="1200" dirty="0"/>
                    </a:p>
                  </a:txBody>
                  <a:tcPr/>
                </a:tc>
                <a:tc>
                  <a:txBody>
                    <a:bodyPr/>
                    <a:lstStyle/>
                    <a:p>
                      <a:r>
                        <a:rPr lang="en-US" sz="1200" dirty="0" smtClean="0"/>
                        <a:t>Redundant (Minimum)</a:t>
                      </a:r>
                      <a:endParaRPr lang="en-US" sz="1200" dirty="0"/>
                    </a:p>
                  </a:txBody>
                  <a:tcPr/>
                </a:tc>
                <a:tc>
                  <a:txBody>
                    <a:bodyPr/>
                    <a:lstStyle/>
                    <a:p>
                      <a:r>
                        <a:rPr lang="en-US" sz="1200" dirty="0" smtClean="0"/>
                        <a:t>Multi-Master (within a cluster)</a:t>
                      </a:r>
                      <a:endParaRPr lang="en-US" sz="1200" dirty="0"/>
                    </a:p>
                  </a:txBody>
                  <a:tcPr/>
                </a:tc>
                <a:tc>
                  <a:txBody>
                    <a:bodyPr/>
                    <a:lstStyle/>
                    <a:p>
                      <a:r>
                        <a:rPr lang="en-US" sz="1200" dirty="0" smtClean="0"/>
                        <a:t>Multi-Master (within 2 clusters)</a:t>
                      </a:r>
                      <a:endParaRPr lang="en-US" sz="1200" dirty="0"/>
                    </a:p>
                  </a:txBody>
                  <a:tcPr/>
                </a:tc>
              </a:tr>
              <a:tr h="370840">
                <a:tc>
                  <a:txBody>
                    <a:bodyPr/>
                    <a:lstStyle/>
                    <a:p>
                      <a:pPr algn="ctr"/>
                      <a:r>
                        <a:rPr lang="en-US" sz="1000" dirty="0" err="1" smtClean="0"/>
                        <a:t>NoOfReplica</a:t>
                      </a:r>
                      <a:endParaRPr lang="en-US" sz="1000" dirty="0"/>
                    </a:p>
                  </a:txBody>
                  <a:tcPr/>
                </a:tc>
                <a:tc>
                  <a:txBody>
                    <a:bodyPr/>
                    <a:lstStyle/>
                    <a:p>
                      <a:pPr algn="ctr"/>
                      <a:r>
                        <a:rPr lang="en-US" sz="1000" dirty="0" smtClean="0"/>
                        <a:t>Yes (Value: 1)</a:t>
                      </a:r>
                      <a:endParaRPr lang="en-US" sz="1000" dirty="0"/>
                    </a:p>
                  </a:txBody>
                  <a:tcPr/>
                </a:tc>
                <a:tc>
                  <a:txBody>
                    <a:bodyPr/>
                    <a:lstStyle/>
                    <a:p>
                      <a:pPr algn="ctr"/>
                      <a:r>
                        <a:rPr lang="en-US" sz="1000" dirty="0" smtClean="0"/>
                        <a:t>Yes (Value: 2)</a:t>
                      </a:r>
                      <a:endParaRPr lang="en-US" sz="1000" dirty="0"/>
                    </a:p>
                  </a:txBody>
                  <a:tcPr/>
                </a:tc>
                <a:tc>
                  <a:txBody>
                    <a:bodyPr/>
                    <a:lstStyle/>
                    <a:p>
                      <a:pPr algn="ctr"/>
                      <a:r>
                        <a:rPr lang="en-US" sz="1000" dirty="0" smtClean="0"/>
                        <a:t>Yes (Value: 1-4</a:t>
                      </a:r>
                      <a:r>
                        <a:rPr lang="en-US" sz="1000" baseline="30000" dirty="0" smtClean="0"/>
                        <a:t>1</a:t>
                      </a:r>
                      <a:r>
                        <a:rPr lang="en-US" sz="1000" dirty="0" smtClean="0"/>
                        <a:t>)</a:t>
                      </a:r>
                      <a:endParaRPr lang="en-US" sz="1000" baseline="30000" dirty="0"/>
                    </a:p>
                  </a:txBody>
                  <a:tcPr/>
                </a:tc>
                <a:tc>
                  <a:txBody>
                    <a:bodyPr/>
                    <a:lstStyle/>
                    <a:p>
                      <a:pPr algn="ctr"/>
                      <a:r>
                        <a:rPr lang="en-US" sz="1000" dirty="0" smtClean="0"/>
                        <a:t>Yes (Value: 1-4</a:t>
                      </a:r>
                      <a:r>
                        <a:rPr lang="en-US" sz="1000" baseline="30000" dirty="0" smtClean="0"/>
                        <a:t>1</a:t>
                      </a:r>
                      <a:r>
                        <a:rPr lang="en-US" sz="1000" dirty="0" smtClean="0"/>
                        <a:t>)</a:t>
                      </a:r>
                      <a:endParaRPr lang="en-US" sz="1000" baseline="30000" dirty="0"/>
                    </a:p>
                  </a:txBody>
                  <a:tcPr/>
                </a:tc>
              </a:tr>
              <a:tr h="370840">
                <a:tc>
                  <a:txBody>
                    <a:bodyPr/>
                    <a:lstStyle/>
                    <a:p>
                      <a:pPr algn="ctr"/>
                      <a:r>
                        <a:rPr lang="en-US" sz="1000" dirty="0" err="1" smtClean="0"/>
                        <a:t>ServerPort</a:t>
                      </a:r>
                      <a:endParaRPr lang="en-US" sz="1000" dirty="0"/>
                    </a:p>
                  </a:txBody>
                  <a:tcPr/>
                </a:tc>
                <a:tc>
                  <a:txBody>
                    <a:bodyPr/>
                    <a:lstStyle/>
                    <a:p>
                      <a:pPr algn="ctr"/>
                      <a:r>
                        <a:rPr lang="en-US" sz="1000" dirty="0" smtClean="0"/>
                        <a:t>Default</a:t>
                      </a:r>
                      <a:endParaRPr lang="en-US" sz="1000" dirty="0"/>
                    </a:p>
                  </a:txBody>
                  <a:tcPr/>
                </a:tc>
                <a:tc>
                  <a:txBody>
                    <a:bodyPr/>
                    <a:lstStyle/>
                    <a:p>
                      <a:pPr algn="ctr"/>
                      <a:r>
                        <a:rPr lang="en-US" sz="1000" dirty="0" smtClean="0"/>
                        <a:t>Incremental Value</a:t>
                      </a:r>
                      <a:r>
                        <a:rPr lang="en-US" sz="1000" baseline="30000" dirty="0" smtClean="0"/>
                        <a:t>3</a:t>
                      </a:r>
                      <a:endParaRPr lang="en-US" sz="1000" baseline="30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Incremental Value</a:t>
                      </a:r>
                      <a:r>
                        <a:rPr lang="en-US" sz="1000" baseline="30000" dirty="0" smtClean="0"/>
                        <a:t>3</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Incremental Value</a:t>
                      </a:r>
                      <a:r>
                        <a:rPr lang="en-US" sz="1000" baseline="30000" dirty="0" smtClean="0"/>
                        <a:t>3</a:t>
                      </a:r>
                    </a:p>
                  </a:txBody>
                  <a:tcPr/>
                </a:tc>
              </a:tr>
            </a:tbl>
          </a:graphicData>
        </a:graphic>
      </p:graphicFrame>
    </p:spTree>
    <p:extLst>
      <p:ext uri="{BB962C8B-B14F-4D97-AF65-F5344CB8AC3E}">
        <p14:creationId xmlns:p14="http://schemas.microsoft.com/office/powerpoint/2010/main" val="31462434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p:txBody>
          <a:bodyPr vert="horz" lIns="91440" tIns="45720" rIns="91440" bIns="45720" rtlCol="0" anchor="ctr">
            <a:noAutofit/>
          </a:bodyPr>
          <a:lstStyle/>
          <a:p>
            <a:r>
              <a:rPr lang="en-US" altLang="ja-JP" sz="1800" dirty="0"/>
              <a:t>MySQL Cluster: </a:t>
            </a:r>
            <a:r>
              <a:rPr lang="en-US" altLang="ja-JP" sz="1800" dirty="0" smtClean="0"/>
              <a:t>Configuration</a:t>
            </a:r>
            <a:endParaRPr lang="ja-JP" altLang="en-US" sz="1800" dirty="0"/>
          </a:p>
        </p:txBody>
      </p:sp>
      <p:sp>
        <p:nvSpPr>
          <p:cNvPr id="3" name="コンテンツ プレースホルダー 2"/>
          <p:cNvSpPr>
            <a:spLocks noGrp="1"/>
          </p:cNvSpPr>
          <p:nvPr>
            <p:ph sz="quarter" idx="10"/>
          </p:nvPr>
        </p:nvSpPr>
        <p:spPr/>
        <p:txBody>
          <a:bodyPr/>
          <a:lstStyle/>
          <a:p>
            <a:r>
              <a:rPr lang="en-US" altLang="ja-JP" sz="1400" dirty="0" err="1" smtClean="0"/>
              <a:t>my.cnf</a:t>
            </a:r>
            <a:r>
              <a:rPr lang="en-US" altLang="ja-JP" sz="1400" dirty="0" smtClean="0"/>
              <a:t> (SQL Node)</a:t>
            </a:r>
            <a:endParaRPr kumimoji="1" lang="en-US" altLang="ja-JP" sz="1400" b="1" dirty="0"/>
          </a:p>
          <a:p>
            <a:endParaRPr lang="en-US" altLang="ja-JP" sz="1400" b="1" dirty="0" smtClean="0"/>
          </a:p>
          <a:p>
            <a:endParaRPr kumimoji="1" lang="en-US" altLang="ja-JP" sz="1400" b="1" dirty="0"/>
          </a:p>
          <a:p>
            <a:endParaRPr lang="en-US" altLang="ja-JP" sz="1400" b="1" dirty="0" smtClean="0"/>
          </a:p>
          <a:p>
            <a:endParaRPr kumimoji="1" lang="en-US" altLang="ja-JP" sz="1400" b="1" dirty="0"/>
          </a:p>
          <a:p>
            <a:endParaRPr lang="en-US" altLang="ja-JP" sz="1400" b="1" dirty="0" smtClean="0"/>
          </a:p>
          <a:p>
            <a:endParaRPr kumimoji="1" lang="en-US" altLang="ja-JP" sz="1400" b="1" dirty="0"/>
          </a:p>
          <a:p>
            <a:endParaRPr lang="en-US" altLang="ja-JP" sz="1400" b="1" dirty="0" smtClean="0"/>
          </a:p>
          <a:p>
            <a:r>
              <a:rPr lang="en-US" altLang="ja-JP" sz="1400" dirty="0" err="1" smtClean="0"/>
              <a:t>my.cnf</a:t>
            </a:r>
            <a:r>
              <a:rPr lang="en-US" altLang="ja-JP" sz="1400" dirty="0" smtClean="0"/>
              <a:t> (NDB Node)</a:t>
            </a:r>
          </a:p>
          <a:p>
            <a:pPr lvl="1"/>
            <a:r>
              <a:rPr lang="en-US" altLang="ja-JP" sz="1000" dirty="0" smtClean="0"/>
              <a:t>Please refer to the sample above. There is no specific changes in different setups in the configuration file in </a:t>
            </a:r>
            <a:r>
              <a:rPr lang="en-US" altLang="ja-JP" sz="1000" dirty="0" err="1" smtClean="0"/>
              <a:t>ndb</a:t>
            </a:r>
            <a:r>
              <a:rPr lang="en-US" altLang="ja-JP" sz="1000" dirty="0" smtClean="0"/>
              <a:t> node.</a:t>
            </a:r>
          </a:p>
          <a:p>
            <a:endParaRPr kumimoji="1" lang="en-US" altLang="ja-JP" sz="1400" b="1" dirty="0"/>
          </a:p>
          <a:p>
            <a:endParaRPr lang="en-US" altLang="ja-JP" sz="1400" b="1" dirty="0" smtClean="0"/>
          </a:p>
          <a:p>
            <a:endParaRPr kumimoji="1" lang="en-US" altLang="ja-JP" sz="1400" b="1" dirty="0"/>
          </a:p>
        </p:txBody>
      </p:sp>
      <p:graphicFrame>
        <p:nvGraphicFramePr>
          <p:cNvPr id="5" name="Table 4"/>
          <p:cNvGraphicFramePr>
            <a:graphicFrameLocks noGrp="1"/>
          </p:cNvGraphicFramePr>
          <p:nvPr>
            <p:extLst>
              <p:ext uri="{D42A27DB-BD31-4B8C-83A1-F6EECF244321}">
                <p14:modId xmlns:p14="http://schemas.microsoft.com/office/powerpoint/2010/main" val="772369125"/>
              </p:ext>
            </p:extLst>
          </p:nvPr>
        </p:nvGraphicFramePr>
        <p:xfrm>
          <a:off x="933449" y="1377950"/>
          <a:ext cx="7077075" cy="1381760"/>
        </p:xfrm>
        <a:graphic>
          <a:graphicData uri="http://schemas.openxmlformats.org/drawingml/2006/table">
            <a:tbl>
              <a:tblPr firstRow="1" bandRow="1">
                <a:tableStyleId>{5C22544A-7EE6-4342-B048-85BDC9FD1C3A}</a:tableStyleId>
              </a:tblPr>
              <a:tblGrid>
                <a:gridCol w="1415415"/>
                <a:gridCol w="1415415"/>
                <a:gridCol w="1415415"/>
                <a:gridCol w="1415415"/>
                <a:gridCol w="1415415"/>
              </a:tblGrid>
              <a:tr h="370840">
                <a:tc>
                  <a:txBody>
                    <a:bodyPr/>
                    <a:lstStyle/>
                    <a:p>
                      <a:r>
                        <a:rPr lang="en-US" sz="1200" dirty="0" smtClean="0"/>
                        <a:t>Parameter</a:t>
                      </a:r>
                      <a:endParaRPr lang="en-US" sz="1200" dirty="0"/>
                    </a:p>
                  </a:txBody>
                  <a:tcPr/>
                </a:tc>
                <a:tc>
                  <a:txBody>
                    <a:bodyPr/>
                    <a:lstStyle/>
                    <a:p>
                      <a:r>
                        <a:rPr lang="en-US" sz="1200" dirty="0" smtClean="0"/>
                        <a:t>Non-Redundant</a:t>
                      </a:r>
                      <a:endParaRPr lang="en-US" sz="1200" dirty="0"/>
                    </a:p>
                  </a:txBody>
                  <a:tcPr/>
                </a:tc>
                <a:tc>
                  <a:txBody>
                    <a:bodyPr/>
                    <a:lstStyle/>
                    <a:p>
                      <a:r>
                        <a:rPr lang="en-US" sz="1200" dirty="0" smtClean="0"/>
                        <a:t>Redundant (Minimum)</a:t>
                      </a:r>
                      <a:endParaRPr lang="en-US" sz="1200" dirty="0"/>
                    </a:p>
                  </a:txBody>
                  <a:tcPr/>
                </a:tc>
                <a:tc>
                  <a:txBody>
                    <a:bodyPr/>
                    <a:lstStyle/>
                    <a:p>
                      <a:r>
                        <a:rPr lang="en-US" sz="1200" dirty="0" smtClean="0"/>
                        <a:t>Multi-Master (within a cluster)</a:t>
                      </a:r>
                      <a:endParaRPr lang="en-US" sz="1200" dirty="0"/>
                    </a:p>
                  </a:txBody>
                  <a:tcPr/>
                </a:tc>
                <a:tc>
                  <a:txBody>
                    <a:bodyPr/>
                    <a:lstStyle/>
                    <a:p>
                      <a:r>
                        <a:rPr lang="en-US" sz="1200" dirty="0" smtClean="0"/>
                        <a:t>Multi-Master (within 2 clusters)</a:t>
                      </a:r>
                      <a:endParaRPr lang="en-US" sz="1200" dirty="0"/>
                    </a:p>
                  </a:txBody>
                  <a:tcPr/>
                </a:tc>
              </a:tr>
              <a:tr h="370840">
                <a:tc>
                  <a:txBody>
                    <a:bodyPr/>
                    <a:lstStyle/>
                    <a:p>
                      <a:pPr algn="ctr"/>
                      <a:r>
                        <a:rPr lang="en-US" sz="1000" baseline="0" dirty="0" err="1" smtClean="0"/>
                        <a:t>log_bin</a:t>
                      </a:r>
                      <a:endParaRPr lang="en-US" sz="1000" baseline="0" dirty="0"/>
                    </a:p>
                  </a:txBody>
                  <a:tcPr/>
                </a:tc>
                <a:tc>
                  <a:txBody>
                    <a:bodyPr/>
                    <a:lstStyle/>
                    <a:p>
                      <a:pPr algn="ctr"/>
                      <a:r>
                        <a:rPr lang="en-US" sz="1000" baseline="0" dirty="0" smtClean="0"/>
                        <a:t>NO</a:t>
                      </a:r>
                      <a:endParaRPr lang="en-US" sz="1000" baseline="0" dirty="0"/>
                    </a:p>
                  </a:txBody>
                  <a:tcPr/>
                </a:tc>
                <a:tc>
                  <a:txBody>
                    <a:bodyPr/>
                    <a:lstStyle/>
                    <a:p>
                      <a:pPr algn="ctr"/>
                      <a:r>
                        <a:rPr lang="en-US" sz="1000" baseline="0" dirty="0" smtClean="0"/>
                        <a:t>NO</a:t>
                      </a:r>
                      <a:endParaRPr lang="en-US" sz="1000" baseline="0" dirty="0"/>
                    </a:p>
                  </a:txBody>
                  <a:tcPr/>
                </a:tc>
                <a:tc>
                  <a:txBody>
                    <a:bodyPr/>
                    <a:lstStyle/>
                    <a:p>
                      <a:pPr algn="ctr"/>
                      <a:r>
                        <a:rPr lang="en-US" sz="1000" baseline="0" dirty="0" smtClean="0"/>
                        <a:t>NO</a:t>
                      </a:r>
                    </a:p>
                  </a:txBody>
                  <a:tcPr/>
                </a:tc>
                <a:tc>
                  <a:txBody>
                    <a:bodyPr/>
                    <a:lstStyle/>
                    <a:p>
                      <a:pPr algn="ctr"/>
                      <a:r>
                        <a:rPr lang="en-US" sz="1000" baseline="0" dirty="0" smtClean="0"/>
                        <a:t>YES</a:t>
                      </a:r>
                      <a:endParaRPr lang="en-US" sz="1000" baseline="0" dirty="0"/>
                    </a:p>
                  </a:txBody>
                  <a:tcPr/>
                </a:tc>
              </a:tr>
              <a:tr h="370840">
                <a:tc>
                  <a:txBody>
                    <a:bodyPr/>
                    <a:lstStyle/>
                    <a:p>
                      <a:pPr algn="ctr"/>
                      <a:r>
                        <a:rPr lang="en-US" sz="1000" baseline="0" dirty="0" smtClean="0"/>
                        <a:t>server-id</a:t>
                      </a:r>
                      <a:endParaRPr lang="en-US" sz="1000" baseline="0" dirty="0"/>
                    </a:p>
                  </a:txBody>
                  <a:tcPr/>
                </a:tc>
                <a:tc>
                  <a:txBody>
                    <a:bodyPr/>
                    <a:lstStyle/>
                    <a:p>
                      <a:pPr algn="ctr"/>
                      <a:r>
                        <a:rPr lang="en-US" sz="1000" baseline="0" dirty="0" smtClean="0"/>
                        <a:t>OPTIONAL</a:t>
                      </a:r>
                      <a:endParaRPr lang="en-US" sz="1000" baseline="0" dirty="0"/>
                    </a:p>
                  </a:txBody>
                  <a:tcPr/>
                </a:tc>
                <a:tc>
                  <a:txBody>
                    <a:bodyPr/>
                    <a:lstStyle/>
                    <a:p>
                      <a:pPr algn="ctr"/>
                      <a:r>
                        <a:rPr lang="en-US" sz="1000" baseline="0" dirty="0" smtClean="0"/>
                        <a:t>OPTIONAL</a:t>
                      </a:r>
                      <a:endParaRPr lang="en-US" sz="1000" baseline="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aseline="0" dirty="0" smtClean="0"/>
                        <a:t>OPTIONAL</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aseline="0" dirty="0" smtClean="0"/>
                        <a:t>YES</a:t>
                      </a:r>
                    </a:p>
                  </a:txBody>
                  <a:tcPr/>
                </a:tc>
              </a:tr>
            </a:tbl>
          </a:graphicData>
        </a:graphic>
      </p:graphicFrame>
    </p:spTree>
    <p:extLst>
      <p:ext uri="{BB962C8B-B14F-4D97-AF65-F5344CB8AC3E}">
        <p14:creationId xmlns:p14="http://schemas.microsoft.com/office/powerpoint/2010/main" val="22975847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95407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MySQL Cluster: Non-Redundant Configuration</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dirty="0"/>
              <a:t>In MySQL Cluster, there are three types of nodes which consists the minimal NDB Cluster configuration</a:t>
            </a:r>
            <a:r>
              <a:rPr lang="en-US" altLang="ja-JP" sz="1600" dirty="0" smtClean="0"/>
              <a:t>.</a:t>
            </a:r>
          </a:p>
          <a:p>
            <a:pPr marL="0" indent="0">
              <a:buNone/>
            </a:pPr>
            <a:endParaRPr kumimoji="1" lang="en-US" altLang="ja-JP" sz="1600" dirty="0"/>
          </a:p>
          <a:p>
            <a:r>
              <a:rPr lang="en-US" altLang="ja-JP" sz="1600" dirty="0"/>
              <a:t>A minimal configuration consist of the following nodes</a:t>
            </a:r>
            <a:r>
              <a:rPr lang="en-US" altLang="ja-JP" sz="1600" dirty="0" smtClean="0"/>
              <a:t>:</a:t>
            </a:r>
          </a:p>
          <a:p>
            <a:pPr marL="522900" lvl="1" indent="-342900">
              <a:buFont typeface="+mj-lt"/>
              <a:buAutoNum type="arabicPeriod"/>
            </a:pPr>
            <a:r>
              <a:rPr lang="en-US" altLang="ja-JP" sz="1400" dirty="0" smtClean="0"/>
              <a:t>Management node x 1</a:t>
            </a:r>
          </a:p>
          <a:p>
            <a:pPr marL="522900" lvl="1" indent="-342900">
              <a:buFont typeface="+mj-lt"/>
              <a:buAutoNum type="arabicPeriod"/>
            </a:pPr>
            <a:r>
              <a:rPr kumimoji="1" lang="en-US" altLang="ja-JP" sz="1400" dirty="0" smtClean="0"/>
              <a:t>SQL node x 1</a:t>
            </a:r>
          </a:p>
          <a:p>
            <a:pPr marL="522900" lvl="1" indent="-342900">
              <a:buFont typeface="+mj-lt"/>
              <a:buAutoNum type="arabicPeriod"/>
            </a:pPr>
            <a:r>
              <a:rPr lang="en-US" altLang="ja-JP" sz="1400" dirty="0" smtClean="0"/>
              <a:t>Data node x 1</a:t>
            </a:r>
          </a:p>
          <a:p>
            <a:pPr marL="180000" lvl="1" indent="0">
              <a:buNone/>
            </a:pPr>
            <a:endParaRPr lang="en-US" altLang="ja-JP" sz="100" dirty="0"/>
          </a:p>
          <a:p>
            <a:pPr marL="180000" lvl="1" indent="0">
              <a:buNone/>
            </a:pPr>
            <a:r>
              <a:rPr lang="en-US" altLang="ja-JP" sz="1400" dirty="0" smtClean="0"/>
              <a:t>NOTE: To </a:t>
            </a:r>
            <a:r>
              <a:rPr lang="en-US" altLang="ja-JP" sz="1400" dirty="0"/>
              <a:t>meet the minimum of requirements for availability and safeguarding of data, multiple </a:t>
            </a:r>
            <a:r>
              <a:rPr lang="en-US" altLang="ja-JP" sz="1400" dirty="0" smtClean="0"/>
              <a:t>data node, at least 2, is needed.</a:t>
            </a:r>
          </a:p>
        </p:txBody>
      </p:sp>
    </p:spTree>
    <p:extLst>
      <p:ext uri="{BB962C8B-B14F-4D97-AF65-F5344CB8AC3E}">
        <p14:creationId xmlns:p14="http://schemas.microsoft.com/office/powerpoint/2010/main" val="12836504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Non-Redundant Configuration</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dirty="0"/>
              <a:t>Machine Setup</a:t>
            </a:r>
          </a:p>
        </p:txBody>
      </p:sp>
      <p:pic>
        <p:nvPicPr>
          <p:cNvPr id="5" name="Picture 4"/>
          <p:cNvPicPr>
            <a:picLocks noChangeAspect="1"/>
          </p:cNvPicPr>
          <p:nvPr/>
        </p:nvPicPr>
        <p:blipFill>
          <a:blip r:embed="rId2"/>
          <a:stretch>
            <a:fillRect/>
          </a:stretch>
        </p:blipFill>
        <p:spPr>
          <a:xfrm>
            <a:off x="2151678" y="1520786"/>
            <a:ext cx="4840644" cy="3816427"/>
          </a:xfrm>
          <a:prstGeom prst="rect">
            <a:avLst/>
          </a:prstGeom>
        </p:spPr>
      </p:pic>
    </p:spTree>
    <p:extLst>
      <p:ext uri="{BB962C8B-B14F-4D97-AF65-F5344CB8AC3E}">
        <p14:creationId xmlns:p14="http://schemas.microsoft.com/office/powerpoint/2010/main" val="12836504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MySQL Cluster: Redundant Configuration</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dirty="0"/>
              <a:t>In MySQL Cluster, </a:t>
            </a:r>
            <a:r>
              <a:rPr lang="en-US" altLang="ja-JP" sz="1600" dirty="0" smtClean="0"/>
              <a:t>to </a:t>
            </a:r>
            <a:r>
              <a:rPr lang="en-US" altLang="ja-JP" sz="1600" dirty="0"/>
              <a:t>meet the minimum of requirements for availability and safeguarding of data, multiple data node, at least 2, is needed.</a:t>
            </a:r>
          </a:p>
          <a:p>
            <a:pPr marL="0" indent="0">
              <a:buNone/>
            </a:pPr>
            <a:endParaRPr kumimoji="1" lang="en-US" altLang="ja-JP" sz="1600" dirty="0"/>
          </a:p>
          <a:p>
            <a:r>
              <a:rPr lang="en-US" altLang="ja-JP" sz="1600" dirty="0"/>
              <a:t>A </a:t>
            </a:r>
            <a:r>
              <a:rPr lang="en-US" altLang="ja-JP" sz="1600" dirty="0" smtClean="0"/>
              <a:t>redundant configuration </a:t>
            </a:r>
            <a:r>
              <a:rPr lang="en-US" altLang="ja-JP" sz="1600" dirty="0"/>
              <a:t>consist of the following nodes</a:t>
            </a:r>
            <a:r>
              <a:rPr lang="en-US" altLang="ja-JP" sz="1600" dirty="0" smtClean="0"/>
              <a:t>:</a:t>
            </a:r>
          </a:p>
          <a:p>
            <a:pPr marL="522900" lvl="1" indent="-342900">
              <a:buFont typeface="+mj-lt"/>
              <a:buAutoNum type="arabicPeriod"/>
            </a:pPr>
            <a:r>
              <a:rPr lang="en-US" altLang="ja-JP" dirty="0" smtClean="0"/>
              <a:t>Management node x 1*</a:t>
            </a:r>
          </a:p>
          <a:p>
            <a:pPr marL="522900" lvl="1" indent="-342900">
              <a:buFont typeface="+mj-lt"/>
              <a:buAutoNum type="arabicPeriod"/>
            </a:pPr>
            <a:r>
              <a:rPr kumimoji="1" lang="en-US" altLang="ja-JP" dirty="0" smtClean="0"/>
              <a:t>SQL node x 2*</a:t>
            </a:r>
          </a:p>
          <a:p>
            <a:pPr marL="522900" lvl="1" indent="-342900">
              <a:buFont typeface="+mj-lt"/>
              <a:buAutoNum type="arabicPeriod"/>
            </a:pPr>
            <a:r>
              <a:rPr lang="en-US" altLang="ja-JP" dirty="0" smtClean="0"/>
              <a:t>Data node x 2</a:t>
            </a:r>
            <a:endParaRPr lang="en-US" altLang="ja-JP" dirty="0"/>
          </a:p>
          <a:p>
            <a:pPr marL="180000" lvl="1" indent="0">
              <a:buNone/>
            </a:pPr>
            <a:endParaRPr lang="en-US" altLang="ja-JP" dirty="0" smtClean="0"/>
          </a:p>
          <a:p>
            <a:pPr marL="180000" lvl="1" indent="0">
              <a:buNone/>
            </a:pPr>
            <a:r>
              <a:rPr lang="en-US" altLang="ja-JP" sz="1000" dirty="0" smtClean="0"/>
              <a:t>*These nodes can have only 1 server to meet the minimum requirement of highly available data.</a:t>
            </a:r>
            <a:endParaRPr lang="en-US" altLang="ja-JP" sz="1000" dirty="0"/>
          </a:p>
        </p:txBody>
      </p:sp>
    </p:spTree>
    <p:extLst>
      <p:ext uri="{BB962C8B-B14F-4D97-AF65-F5344CB8AC3E}">
        <p14:creationId xmlns:p14="http://schemas.microsoft.com/office/powerpoint/2010/main" val="27287652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Redundant Configuration</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dirty="0"/>
              <a:t>Machine Setup</a:t>
            </a:r>
          </a:p>
        </p:txBody>
      </p:sp>
      <p:pic>
        <p:nvPicPr>
          <p:cNvPr id="6" name="Picture 5"/>
          <p:cNvPicPr>
            <a:picLocks noChangeAspect="1"/>
          </p:cNvPicPr>
          <p:nvPr/>
        </p:nvPicPr>
        <p:blipFill>
          <a:blip r:embed="rId2"/>
          <a:stretch>
            <a:fillRect/>
          </a:stretch>
        </p:blipFill>
        <p:spPr>
          <a:xfrm>
            <a:off x="2134890" y="1300233"/>
            <a:ext cx="4874220" cy="4804064"/>
          </a:xfrm>
          <a:prstGeom prst="rect">
            <a:avLst/>
          </a:prstGeom>
        </p:spPr>
      </p:pic>
    </p:spTree>
    <p:extLst>
      <p:ext uri="{BB962C8B-B14F-4D97-AF65-F5344CB8AC3E}">
        <p14:creationId xmlns:p14="http://schemas.microsoft.com/office/powerpoint/2010/main" val="40620741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MySQL Cluster: Multi-Master Configuration</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dirty="0"/>
              <a:t>In MySQL Cluster, </a:t>
            </a:r>
            <a:r>
              <a:rPr lang="en-US" altLang="ja-JP" sz="1600" dirty="0" smtClean="0"/>
              <a:t>it is possible to have more than 1 SQL server to perform updates, insert new records in the database. In a multi-master configuration, you can write from any SQL node </a:t>
            </a:r>
            <a:r>
              <a:rPr lang="en-US" altLang="ja-JP" sz="1600" dirty="0" smtClean="0">
                <a:solidFill>
                  <a:srgbClr val="FF0000"/>
                </a:solidFill>
              </a:rPr>
              <a:t>in the cluster or from another cluster</a:t>
            </a:r>
            <a:r>
              <a:rPr lang="en-US" altLang="ja-JP" sz="1600" dirty="0" smtClean="0"/>
              <a:t>.</a:t>
            </a:r>
            <a:endParaRPr lang="en-US" altLang="ja-JP" sz="1600" dirty="0"/>
          </a:p>
          <a:p>
            <a:pPr marL="0" indent="0">
              <a:buNone/>
            </a:pPr>
            <a:endParaRPr kumimoji="1" lang="en-US" altLang="ja-JP" sz="1600" dirty="0"/>
          </a:p>
          <a:p>
            <a:r>
              <a:rPr lang="en-US" altLang="ja-JP" sz="1600" dirty="0"/>
              <a:t>A </a:t>
            </a:r>
            <a:r>
              <a:rPr lang="en-US" altLang="ja-JP" sz="1600" dirty="0" smtClean="0"/>
              <a:t>redundant configuration </a:t>
            </a:r>
            <a:r>
              <a:rPr lang="en-US" altLang="ja-JP" sz="1600" dirty="0"/>
              <a:t>consist of the following nodes</a:t>
            </a:r>
            <a:r>
              <a:rPr lang="en-US" altLang="ja-JP" sz="1600" dirty="0" smtClean="0"/>
              <a:t>:</a:t>
            </a:r>
          </a:p>
          <a:p>
            <a:pPr marL="522900" lvl="1" indent="-342900">
              <a:buFont typeface="+mj-lt"/>
              <a:buAutoNum type="arabicPeriod"/>
            </a:pPr>
            <a:r>
              <a:rPr lang="en-US" altLang="ja-JP" dirty="0" smtClean="0"/>
              <a:t>Management node x 1*</a:t>
            </a:r>
          </a:p>
          <a:p>
            <a:pPr marL="522900" lvl="1" indent="-342900">
              <a:buFont typeface="+mj-lt"/>
              <a:buAutoNum type="arabicPeriod"/>
            </a:pPr>
            <a:r>
              <a:rPr kumimoji="1" lang="en-US" altLang="ja-JP" dirty="0" smtClean="0"/>
              <a:t>SQL node x 2*</a:t>
            </a:r>
          </a:p>
          <a:p>
            <a:pPr marL="522900" lvl="1" indent="-342900">
              <a:buFont typeface="+mj-lt"/>
              <a:buAutoNum type="arabicPeriod"/>
            </a:pPr>
            <a:r>
              <a:rPr lang="en-US" altLang="ja-JP" dirty="0" smtClean="0"/>
              <a:t>Data node x 2</a:t>
            </a:r>
            <a:endParaRPr lang="en-US" altLang="ja-JP" dirty="0"/>
          </a:p>
          <a:p>
            <a:pPr marL="180000" lvl="1" indent="0">
              <a:buNone/>
            </a:pPr>
            <a:endParaRPr lang="en-US" altLang="ja-JP" dirty="0" smtClean="0"/>
          </a:p>
          <a:p>
            <a:pPr marL="180000" lvl="1" indent="0">
              <a:buNone/>
            </a:pPr>
            <a:r>
              <a:rPr lang="en-US" altLang="ja-JP" sz="1000" dirty="0" smtClean="0"/>
              <a:t>*These nodes can have only 1 server to meet the minimum requirement of highly available data.</a:t>
            </a:r>
            <a:endParaRPr lang="en-US" altLang="ja-JP" sz="1000" dirty="0"/>
          </a:p>
        </p:txBody>
      </p:sp>
    </p:spTree>
    <p:extLst>
      <p:ext uri="{BB962C8B-B14F-4D97-AF65-F5344CB8AC3E}">
        <p14:creationId xmlns:p14="http://schemas.microsoft.com/office/powerpoint/2010/main" val="25106775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Multi-Master Configuration</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dirty="0"/>
              <a:t>Machine </a:t>
            </a:r>
            <a:r>
              <a:rPr lang="en-US" altLang="ja-JP" sz="1600" dirty="0" smtClean="0"/>
              <a:t>Setup </a:t>
            </a:r>
            <a:r>
              <a:rPr lang="en-US" altLang="ja-JP" sz="1600" dirty="0" smtClean="0">
                <a:solidFill>
                  <a:srgbClr val="FF0000"/>
                </a:solidFill>
              </a:rPr>
              <a:t>(1 Cluster Multi-Master Setup)</a:t>
            </a:r>
          </a:p>
          <a:p>
            <a:pPr lvl="1"/>
            <a:r>
              <a:rPr lang="en-US" altLang="ja-JP" sz="1200" dirty="0" smtClean="0">
                <a:solidFill>
                  <a:srgbClr val="FF0000"/>
                </a:solidFill>
              </a:rPr>
              <a:t>In Cluster 1, there are two master SQL nodes. SQL Node A can perform SQL operations (Insert, Update, Delete) to the database as well as SQL Node B.</a:t>
            </a:r>
          </a:p>
          <a:p>
            <a:pPr lvl="1"/>
            <a:endParaRPr lang="en-US" altLang="ja-JP" sz="1200" dirty="0"/>
          </a:p>
          <a:p>
            <a:pPr lvl="1"/>
            <a:endParaRPr lang="en-US" altLang="ja-JP" sz="1200" dirty="0"/>
          </a:p>
        </p:txBody>
      </p:sp>
      <p:pic>
        <p:nvPicPr>
          <p:cNvPr id="2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46" r="1146"/>
          <a:stretch/>
        </p:blipFill>
        <p:spPr bwMode="auto">
          <a:xfrm>
            <a:off x="2814639" y="1655186"/>
            <a:ext cx="3217012" cy="4584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07996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Multi-Master Configuration</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dirty="0"/>
              <a:t>Machine </a:t>
            </a:r>
            <a:r>
              <a:rPr lang="en-US" altLang="ja-JP" sz="1600" dirty="0" smtClean="0"/>
              <a:t>Setup (Two Cluster Multi-Master Setup)</a:t>
            </a:r>
          </a:p>
          <a:p>
            <a:pPr lvl="1"/>
            <a:r>
              <a:rPr lang="en-US" altLang="ja-JP" sz="1200" dirty="0" smtClean="0"/>
              <a:t>In a two cluster setup, all SQL Nodes can make changes in database. In this setup, any changes in the database done via SQL Node A will be reflected in Cluster 2 and can be retrieved via SQL Node C and D. Changes can also be retrieved via SQL Node B. When changes are done in Cluster 2, it will also be accessible in Cluster 1.</a:t>
            </a:r>
            <a:endParaRPr lang="en-US" altLang="ja-JP" sz="1200" dirty="0"/>
          </a:p>
        </p:txBody>
      </p:sp>
      <p:pic>
        <p:nvPicPr>
          <p:cNvPr id="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984" y="2022027"/>
            <a:ext cx="4889402" cy="421300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83910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normAutofit/>
          </a:bodyPr>
          <a:lstStyle/>
          <a:p>
            <a:pPr marL="0" indent="0">
              <a:buNone/>
            </a:pPr>
            <a:r>
              <a:rPr lang="en-US" altLang="ja-JP" sz="1600" dirty="0" smtClean="0"/>
              <a:t>Two Cluster Multi-Master </a:t>
            </a:r>
            <a:r>
              <a:rPr kumimoji="1" lang="en-US" altLang="ja-JP" sz="1600" dirty="0" smtClean="0"/>
              <a:t>Configuration</a:t>
            </a:r>
          </a:p>
          <a:p>
            <a:r>
              <a:rPr kumimoji="1" lang="en-US" altLang="ja-JP" sz="1600" dirty="0" smtClean="0"/>
              <a:t>Master in Cluster 1</a:t>
            </a:r>
          </a:p>
          <a:p>
            <a:pPr marL="408600" lvl="1" indent="-228600">
              <a:buFont typeface="+mj-lt"/>
              <a:buAutoNum type="arabicPeriod"/>
            </a:pPr>
            <a:r>
              <a:rPr lang="en-US" altLang="ja-JP" sz="1200" dirty="0" smtClean="0"/>
              <a:t>Add the </a:t>
            </a:r>
            <a:r>
              <a:rPr lang="en-US" altLang="ja-JP" sz="1200" dirty="0" err="1" smtClean="0"/>
              <a:t>log_bin</a:t>
            </a:r>
            <a:r>
              <a:rPr lang="en-US" altLang="ja-JP" sz="1200" dirty="0" smtClean="0"/>
              <a:t> parameter in the configuration file </a:t>
            </a:r>
            <a:r>
              <a:rPr lang="en-US" altLang="ja-JP" sz="1200" dirty="0" err="1" smtClean="0"/>
              <a:t>my.cnf</a:t>
            </a:r>
            <a:r>
              <a:rPr lang="en-US" altLang="ja-JP" sz="1200" dirty="0" smtClean="0"/>
              <a:t> in SQL node.</a:t>
            </a:r>
          </a:p>
          <a:p>
            <a:pPr marL="286725" lvl="2" indent="0">
              <a:buNone/>
            </a:pPr>
            <a:r>
              <a:rPr lang="en-US" altLang="ja-JP" sz="800" dirty="0" err="1" smtClean="0"/>
              <a:t>log_bin</a:t>
            </a:r>
            <a:r>
              <a:rPr lang="en-US" altLang="ja-JP" sz="800" dirty="0" smtClean="0"/>
              <a:t>=&lt;path to </a:t>
            </a:r>
            <a:r>
              <a:rPr lang="en-US" altLang="ja-JP" sz="800" dirty="0" err="1" smtClean="0"/>
              <a:t>binlog</a:t>
            </a:r>
            <a:r>
              <a:rPr lang="en-US" altLang="ja-JP" sz="800" dirty="0" smtClean="0"/>
              <a:t> </a:t>
            </a:r>
            <a:r>
              <a:rPr lang="en-US" altLang="ja-JP" sz="800" dirty="0"/>
              <a:t>file&gt;</a:t>
            </a:r>
          </a:p>
          <a:p>
            <a:pPr marL="286725" lvl="2" indent="0">
              <a:buNone/>
            </a:pPr>
            <a:r>
              <a:rPr lang="en-US" altLang="ja-JP" sz="800" dirty="0"/>
              <a:t>server-id=&lt;server id</a:t>
            </a:r>
            <a:r>
              <a:rPr lang="en-US" altLang="ja-JP" sz="800" dirty="0" smtClean="0"/>
              <a:t>&gt;</a:t>
            </a:r>
          </a:p>
          <a:p>
            <a:pPr marL="408600" lvl="1" indent="-228600">
              <a:buFont typeface="+mj-lt"/>
              <a:buAutoNum type="arabicPeriod"/>
            </a:pPr>
            <a:r>
              <a:rPr kumimoji="1" lang="en-US" altLang="ja-JP" sz="1200" dirty="0" smtClean="0"/>
              <a:t>Restart the </a:t>
            </a:r>
            <a:r>
              <a:rPr kumimoji="1" lang="en-US" altLang="ja-JP" sz="1200" dirty="0" err="1" smtClean="0"/>
              <a:t>mysqld</a:t>
            </a:r>
            <a:r>
              <a:rPr kumimoji="1" lang="en-US" altLang="ja-JP" sz="1200" dirty="0" smtClean="0"/>
              <a:t> process</a:t>
            </a:r>
            <a:endParaRPr lang="en-US" altLang="ja-JP" sz="1200" dirty="0" smtClean="0"/>
          </a:p>
          <a:p>
            <a:pPr marL="173038" lvl="2" indent="0">
              <a:buNone/>
            </a:pPr>
            <a:r>
              <a:rPr lang="en-US" altLang="ja-JP" sz="1200" dirty="0" smtClean="0"/>
              <a:t>In </a:t>
            </a:r>
            <a:r>
              <a:rPr lang="en-US" altLang="ja-JP" sz="1200" dirty="0" err="1" smtClean="0"/>
              <a:t>mysql</a:t>
            </a:r>
            <a:r>
              <a:rPr lang="en-US" altLang="ja-JP" sz="1200" dirty="0" smtClean="0"/>
              <a:t> client</a:t>
            </a:r>
            <a:endParaRPr kumimoji="1" lang="en-US" altLang="ja-JP" sz="1200" dirty="0" smtClean="0"/>
          </a:p>
          <a:p>
            <a:pPr marL="408600" lvl="1" indent="-228600">
              <a:buFont typeface="+mj-lt"/>
              <a:buAutoNum type="arabicPeriod"/>
            </a:pPr>
            <a:r>
              <a:rPr lang="en-US" altLang="ja-JP" sz="1200" dirty="0" smtClean="0"/>
              <a:t>Create user for replication and grant privileges</a:t>
            </a:r>
          </a:p>
          <a:p>
            <a:pPr marL="515325" lvl="2" indent="-228600">
              <a:buFont typeface="+mj-lt"/>
              <a:buAutoNum type="arabicPeriod"/>
            </a:pPr>
            <a:r>
              <a:rPr lang="en-US" altLang="ja-JP" sz="1000" dirty="0" smtClean="0"/>
              <a:t>CREATE USER ‘repl50’@’%’ IDENTIFIED BY ‘Repl123!’;</a:t>
            </a:r>
          </a:p>
          <a:p>
            <a:pPr marL="515325" lvl="2" indent="-228600">
              <a:buFont typeface="+mj-lt"/>
              <a:buAutoNum type="arabicPeriod"/>
            </a:pPr>
            <a:r>
              <a:rPr kumimoji="1" lang="en-US" altLang="ja-JP" sz="1000" dirty="0" smtClean="0"/>
              <a:t>GRANT REPLICATION SLAVE ON *.* TO ‘repl50’@’%’ IDENTIFIED BY ‘Repl123!;</a:t>
            </a:r>
          </a:p>
          <a:p>
            <a:pPr marL="515325" lvl="2" indent="-228600">
              <a:buFont typeface="+mj-lt"/>
              <a:buAutoNum type="arabicPeriod"/>
            </a:pPr>
            <a:r>
              <a:rPr lang="en-US" altLang="ja-JP" sz="1000" dirty="0" smtClean="0"/>
              <a:t>FLUSH PRIVILEGES;</a:t>
            </a:r>
          </a:p>
          <a:p>
            <a:pPr marL="408600" lvl="1" indent="-228600">
              <a:buFont typeface="+mj-lt"/>
              <a:buAutoNum type="arabicPeriod"/>
            </a:pPr>
            <a:r>
              <a:rPr kumimoji="1" lang="en-US" altLang="ja-JP" sz="1200" dirty="0" smtClean="0"/>
              <a:t>Check master status</a:t>
            </a:r>
          </a:p>
          <a:p>
            <a:pPr marL="515325" lvl="2" indent="-228600">
              <a:buFont typeface="+mj-lt"/>
              <a:buAutoNum type="arabicPeriod"/>
            </a:pPr>
            <a:r>
              <a:rPr lang="en-US" altLang="ja-JP" sz="1000" dirty="0" smtClean="0"/>
              <a:t>SHOW MASTER STATUS \G;</a:t>
            </a:r>
          </a:p>
          <a:p>
            <a:pPr marL="515325" lvl="2" indent="-228600">
              <a:buFont typeface="+mj-lt"/>
              <a:buAutoNum type="arabicPeriod"/>
            </a:pPr>
            <a:r>
              <a:rPr lang="en-US" altLang="ja-JP" sz="1000" dirty="0" smtClean="0"/>
              <a:t>Copy the value of file, it will be use as input in the master in Cluster 2</a:t>
            </a:r>
            <a:endParaRPr lang="en-US" altLang="ja-JP" sz="1600" dirty="0" smtClean="0"/>
          </a:p>
          <a:p>
            <a:pPr marL="515325" lvl="2" indent="-228600">
              <a:buFont typeface="+mj-lt"/>
              <a:buAutoNum type="arabicPeriod"/>
            </a:pPr>
            <a:endParaRPr lang="en-US" altLang="ja-JP" sz="1600" dirty="0" smtClean="0"/>
          </a:p>
          <a:p>
            <a:pPr marL="515325" lvl="2" indent="-228600">
              <a:buFont typeface="+mj-lt"/>
              <a:buAutoNum type="arabicPeriod"/>
            </a:pPr>
            <a:endParaRPr lang="en-US" altLang="ja-JP" sz="1600" dirty="0"/>
          </a:p>
          <a:p>
            <a:pPr marL="515325" lvl="2" indent="-228600">
              <a:buFont typeface="+mj-lt"/>
              <a:buAutoNum type="arabicPeriod"/>
            </a:pPr>
            <a:endParaRPr lang="en-US" altLang="ja-JP" sz="1600" dirty="0"/>
          </a:p>
          <a:p>
            <a:pPr marL="515325" lvl="2" indent="-228600">
              <a:buFont typeface="+mj-lt"/>
              <a:buAutoNum type="arabicPeriod"/>
            </a:pPr>
            <a:endParaRPr lang="en-US" altLang="ja-JP" sz="1600" dirty="0"/>
          </a:p>
          <a:p>
            <a:pPr marL="515325" lvl="2" indent="-228600">
              <a:buFont typeface="+mj-lt"/>
              <a:buAutoNum type="arabicPeriod"/>
            </a:pPr>
            <a:endParaRPr lang="en-US" altLang="ja-JP" sz="1600" dirty="0"/>
          </a:p>
          <a:p>
            <a:pPr marL="515325" lvl="2" indent="-228600">
              <a:buFont typeface="+mj-lt"/>
              <a:buAutoNum type="arabicPeriod"/>
            </a:pPr>
            <a:endParaRPr lang="en-US" altLang="ja-JP" sz="1600" dirty="0"/>
          </a:p>
        </p:txBody>
      </p:sp>
      <p:sp>
        <p:nvSpPr>
          <p:cNvPr id="4" name="タイトル 1"/>
          <p:cNvSpPr>
            <a:spLocks noGrp="1"/>
          </p:cNvSpPr>
          <p:nvPr>
            <p:ph type="title"/>
          </p:nvPr>
        </p:nvSpPr>
        <p:spPr/>
        <p:txBody>
          <a:bodyPr vert="horz" lIns="91440" tIns="45720" rIns="91440" bIns="45720" rtlCol="0" anchor="ctr">
            <a:noAutofit/>
          </a:bodyPr>
          <a:lstStyle/>
          <a:p>
            <a:r>
              <a:rPr lang="en-US" altLang="ja-JP" sz="1800" dirty="0"/>
              <a:t>MySQL Cluster: </a:t>
            </a:r>
            <a:r>
              <a:rPr lang="en-US" altLang="ja-JP" sz="1800" dirty="0" smtClean="0"/>
              <a:t>Configuration</a:t>
            </a:r>
            <a:endParaRPr lang="ja-JP" altLang="en-US" sz="1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1" y="4165016"/>
            <a:ext cx="4795520" cy="2288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42998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normAutofit fontScale="92500"/>
          </a:bodyPr>
          <a:lstStyle/>
          <a:p>
            <a:r>
              <a:rPr kumimoji="1" lang="en-US" altLang="ja-JP" sz="1700" dirty="0" smtClean="0"/>
              <a:t>Master in Cluster 2</a:t>
            </a:r>
            <a:endParaRPr lang="en-US" altLang="ja-JP" sz="1700" dirty="0"/>
          </a:p>
          <a:p>
            <a:pPr marL="408600" lvl="1" indent="-228600">
              <a:buFont typeface="+mj-lt"/>
              <a:buAutoNum type="arabicPeriod"/>
            </a:pPr>
            <a:r>
              <a:rPr lang="en-US" altLang="ja-JP" sz="1200" dirty="0"/>
              <a:t>Add the </a:t>
            </a:r>
            <a:r>
              <a:rPr lang="en-US" altLang="ja-JP" sz="1200" dirty="0" err="1"/>
              <a:t>log_bin</a:t>
            </a:r>
            <a:r>
              <a:rPr lang="en-US" altLang="ja-JP" sz="1200" dirty="0"/>
              <a:t> parameter in the configuration file </a:t>
            </a:r>
            <a:r>
              <a:rPr lang="en-US" altLang="ja-JP" sz="1200" dirty="0" err="1"/>
              <a:t>my.cnf</a:t>
            </a:r>
            <a:r>
              <a:rPr lang="en-US" altLang="ja-JP" sz="1200" dirty="0"/>
              <a:t> in SQL node.</a:t>
            </a:r>
          </a:p>
          <a:p>
            <a:pPr marL="286725" lvl="2" indent="0">
              <a:buNone/>
            </a:pPr>
            <a:r>
              <a:rPr lang="en-US" altLang="ja-JP" sz="800" dirty="0" err="1"/>
              <a:t>log_bin</a:t>
            </a:r>
            <a:r>
              <a:rPr lang="en-US" altLang="ja-JP" sz="800" dirty="0"/>
              <a:t>=&lt;path to </a:t>
            </a:r>
            <a:r>
              <a:rPr lang="en-US" altLang="ja-JP" sz="800" dirty="0" err="1"/>
              <a:t>binlog</a:t>
            </a:r>
            <a:r>
              <a:rPr lang="en-US" altLang="ja-JP" sz="800" dirty="0"/>
              <a:t> file</a:t>
            </a:r>
            <a:r>
              <a:rPr lang="en-US" altLang="ja-JP" sz="800" dirty="0" smtClean="0"/>
              <a:t>&gt;</a:t>
            </a:r>
          </a:p>
          <a:p>
            <a:pPr marL="286725" lvl="2" indent="0">
              <a:buNone/>
            </a:pPr>
            <a:r>
              <a:rPr lang="en-US" altLang="ja-JP" sz="800" dirty="0" smtClean="0"/>
              <a:t>server-id=&lt;server id&gt;</a:t>
            </a:r>
            <a:endParaRPr lang="en-US" altLang="ja-JP" sz="800" dirty="0"/>
          </a:p>
          <a:p>
            <a:pPr marL="408600" lvl="1" indent="-228600">
              <a:buFont typeface="+mj-lt"/>
              <a:buAutoNum type="arabicPeriod"/>
            </a:pPr>
            <a:r>
              <a:rPr lang="en-US" altLang="ja-JP" sz="1200" dirty="0" smtClean="0"/>
              <a:t>Restart </a:t>
            </a:r>
            <a:r>
              <a:rPr lang="en-US" altLang="ja-JP" sz="1200" dirty="0" err="1" smtClean="0"/>
              <a:t>mysqld</a:t>
            </a:r>
            <a:endParaRPr lang="en-US" altLang="ja-JP" sz="1200" dirty="0" smtClean="0"/>
          </a:p>
          <a:p>
            <a:pPr marL="173038" lvl="2" indent="0">
              <a:buNone/>
            </a:pPr>
            <a:r>
              <a:rPr lang="en-US" altLang="ja-JP" sz="1200" dirty="0" smtClean="0"/>
              <a:t>In MySQL Client</a:t>
            </a:r>
          </a:p>
          <a:p>
            <a:pPr marL="408600" lvl="1" indent="-228600">
              <a:buFont typeface="+mj-lt"/>
              <a:buAutoNum type="arabicPeriod"/>
            </a:pPr>
            <a:r>
              <a:rPr lang="en-US" altLang="ja-JP" sz="1200" dirty="0" smtClean="0"/>
              <a:t>Stop slave threads</a:t>
            </a:r>
          </a:p>
          <a:p>
            <a:pPr marL="286725" lvl="2" indent="0">
              <a:buNone/>
            </a:pPr>
            <a:r>
              <a:rPr lang="en-US" altLang="ja-JP" sz="800" dirty="0" smtClean="0"/>
              <a:t>STOP SLAVE;</a:t>
            </a:r>
          </a:p>
          <a:p>
            <a:pPr marL="408600" lvl="1" indent="-228600">
              <a:buFont typeface="+mj-lt"/>
              <a:buAutoNum type="arabicPeriod"/>
            </a:pPr>
            <a:r>
              <a:rPr lang="en-US" altLang="ja-JP" sz="1200" dirty="0" smtClean="0"/>
              <a:t>Set master configuration in slave node (Master in Cluster 2 is the Slave node of Master in Cluster 1)</a:t>
            </a:r>
          </a:p>
          <a:p>
            <a:pPr marL="286725" lvl="2" indent="0">
              <a:buNone/>
            </a:pPr>
            <a:r>
              <a:rPr lang="en-US" altLang="ja-JP" sz="800" dirty="0" smtClean="0"/>
              <a:t>CHANGE MASTER TO </a:t>
            </a:r>
            <a:r>
              <a:rPr lang="en-US" altLang="ja-JP" sz="800" dirty="0" err="1" smtClean="0"/>
              <a:t>master_host</a:t>
            </a:r>
            <a:r>
              <a:rPr lang="en-US" altLang="ja-JP" sz="800" dirty="0" smtClean="0"/>
              <a:t>=‘hostname’, </a:t>
            </a:r>
            <a:r>
              <a:rPr lang="en-US" altLang="ja-JP" sz="800" dirty="0" err="1" smtClean="0"/>
              <a:t>master_user</a:t>
            </a:r>
            <a:r>
              <a:rPr lang="en-US" altLang="ja-JP" sz="800" dirty="0" smtClean="0"/>
              <a:t>=‘&lt;master replication username’, </a:t>
            </a:r>
            <a:r>
              <a:rPr lang="en-US" altLang="ja-JP" sz="800" dirty="0" err="1" smtClean="0"/>
              <a:t>master_password</a:t>
            </a:r>
            <a:r>
              <a:rPr lang="en-US" altLang="ja-JP" sz="800" dirty="0" smtClean="0"/>
              <a:t>=‘master replication password’, </a:t>
            </a:r>
            <a:r>
              <a:rPr lang="en-US" altLang="ja-JP" sz="800" dirty="0" err="1" smtClean="0"/>
              <a:t>master_log_file</a:t>
            </a:r>
            <a:r>
              <a:rPr lang="en-US" altLang="ja-JP" sz="800" dirty="0" smtClean="0"/>
              <a:t>=‘&lt;refer to value of File in show master status execution in Master in Cluster 1&gt;’, </a:t>
            </a:r>
            <a:r>
              <a:rPr lang="en-US" altLang="ja-JP" sz="800" dirty="0" err="1" smtClean="0"/>
              <a:t>master_log_pos</a:t>
            </a:r>
            <a:r>
              <a:rPr lang="en-US" altLang="ja-JP" sz="800" dirty="0" smtClean="0"/>
              <a:t>=‘&lt;refer to value of Position in show master execution in Master in Cluster 1&gt;;</a:t>
            </a:r>
          </a:p>
          <a:p>
            <a:pPr marL="408600" lvl="1" indent="-228600">
              <a:buFont typeface="+mj-lt"/>
              <a:buAutoNum type="arabicPeriod"/>
            </a:pPr>
            <a:r>
              <a:rPr lang="en-US" altLang="ja-JP" sz="1200" dirty="0" smtClean="0"/>
              <a:t>Start the slave thread</a:t>
            </a:r>
          </a:p>
          <a:p>
            <a:pPr marL="286725" lvl="2" indent="0">
              <a:buNone/>
            </a:pPr>
            <a:r>
              <a:rPr lang="en-US" altLang="ja-JP" sz="800" dirty="0" smtClean="0"/>
              <a:t>START SLAVE;</a:t>
            </a:r>
          </a:p>
          <a:p>
            <a:pPr marL="408600" lvl="1" indent="-228600">
              <a:buFont typeface="+mj-lt"/>
              <a:buAutoNum type="arabicPeriod"/>
            </a:pPr>
            <a:r>
              <a:rPr lang="en-US" altLang="ja-JP" sz="1200" dirty="0" smtClean="0"/>
              <a:t>Check the slave thread is running</a:t>
            </a:r>
          </a:p>
          <a:p>
            <a:pPr marL="286725" lvl="2" indent="0">
              <a:buNone/>
            </a:pPr>
            <a:r>
              <a:rPr lang="en-US" altLang="ja-JP" sz="800" dirty="0" smtClean="0"/>
              <a:t>SHOW PROCESSLIST;</a:t>
            </a:r>
          </a:p>
          <a:p>
            <a:pPr marL="286725" lvl="2" indent="0">
              <a:buNone/>
            </a:pPr>
            <a:endParaRPr lang="en-US" altLang="ja-JP" sz="800" dirty="0"/>
          </a:p>
          <a:p>
            <a:pPr marL="286725" lvl="2" indent="0">
              <a:buNone/>
            </a:pPr>
            <a:endParaRPr lang="en-US" altLang="ja-JP" sz="800" dirty="0" smtClean="0"/>
          </a:p>
          <a:p>
            <a:pPr marL="286725" lvl="2" indent="0">
              <a:buNone/>
            </a:pPr>
            <a:endParaRPr lang="en-US" altLang="ja-JP" sz="800" dirty="0"/>
          </a:p>
          <a:p>
            <a:pPr marL="286725" lvl="2" indent="0">
              <a:buNone/>
            </a:pPr>
            <a:endParaRPr lang="en-US" altLang="ja-JP" sz="800" dirty="0"/>
          </a:p>
          <a:p>
            <a:pPr marL="286725" lvl="2" indent="0">
              <a:buNone/>
            </a:pPr>
            <a:endParaRPr lang="en-US" altLang="ja-JP" sz="800" dirty="0" smtClean="0"/>
          </a:p>
          <a:p>
            <a:pPr marL="286725" lvl="2" indent="0">
              <a:buNone/>
            </a:pPr>
            <a:endParaRPr lang="en-US" altLang="ja-JP" sz="800" dirty="0"/>
          </a:p>
          <a:p>
            <a:pPr marL="286725" lvl="2" indent="0">
              <a:buNone/>
            </a:pPr>
            <a:endParaRPr lang="en-US" altLang="ja-JP" sz="800" dirty="0" smtClean="0"/>
          </a:p>
          <a:p>
            <a:pPr marL="286725" lvl="2" indent="0">
              <a:buNone/>
            </a:pPr>
            <a:endParaRPr lang="en-US" altLang="ja-JP" sz="800" dirty="0"/>
          </a:p>
          <a:p>
            <a:pPr marL="286725" lvl="2" indent="0">
              <a:buNone/>
            </a:pPr>
            <a:r>
              <a:rPr lang="en-US" altLang="ja-JP" sz="800" dirty="0" smtClean="0"/>
              <a:t>\</a:t>
            </a:r>
          </a:p>
          <a:p>
            <a:pPr marL="286725" lvl="2" indent="0">
              <a:buNone/>
            </a:pPr>
            <a:endParaRPr lang="en-US" altLang="ja-JP" sz="800" dirty="0"/>
          </a:p>
          <a:p>
            <a:pPr marL="286725" lvl="2" indent="0">
              <a:buNone/>
            </a:pPr>
            <a:endParaRPr lang="en-US" altLang="ja-JP" sz="800" dirty="0" smtClean="0"/>
          </a:p>
          <a:p>
            <a:pPr marL="286725" lvl="2" indent="0">
              <a:buNone/>
            </a:pPr>
            <a:endParaRPr lang="en-US" altLang="ja-JP" sz="800" dirty="0"/>
          </a:p>
          <a:p>
            <a:pPr marL="408600" lvl="1" indent="-228600">
              <a:buFont typeface="+mj-lt"/>
              <a:buAutoNum type="arabicPeriod"/>
            </a:pPr>
            <a:r>
              <a:rPr lang="en-US" altLang="ja-JP" sz="1200" dirty="0" smtClean="0"/>
              <a:t>Check slave thread status</a:t>
            </a:r>
          </a:p>
          <a:p>
            <a:pPr marL="286725" lvl="2" indent="0">
              <a:buNone/>
            </a:pPr>
            <a:r>
              <a:rPr lang="en-US" altLang="ja-JP" sz="800" dirty="0" smtClean="0"/>
              <a:t>SHOW SLAVE  STATUS;</a:t>
            </a:r>
            <a:endParaRPr kumimoji="1" lang="en-US" altLang="ja-JP" sz="1200" dirty="0" smtClean="0"/>
          </a:p>
          <a:p>
            <a:pPr marL="0" indent="0">
              <a:buNone/>
            </a:pPr>
            <a:endParaRPr kumimoji="1" lang="ja-JP" altLang="en-US" sz="1600" dirty="0"/>
          </a:p>
        </p:txBody>
      </p:sp>
      <p:sp>
        <p:nvSpPr>
          <p:cNvPr id="4" name="タイトル 1"/>
          <p:cNvSpPr>
            <a:spLocks noGrp="1"/>
          </p:cNvSpPr>
          <p:nvPr>
            <p:ph type="title"/>
          </p:nvPr>
        </p:nvSpPr>
        <p:spPr/>
        <p:txBody>
          <a:bodyPr vert="horz" lIns="91440" tIns="45720" rIns="91440" bIns="45720" rtlCol="0" anchor="ctr">
            <a:noAutofit/>
          </a:bodyPr>
          <a:lstStyle/>
          <a:p>
            <a:r>
              <a:rPr lang="en-US" altLang="ja-JP" sz="1800" dirty="0"/>
              <a:t>MySQL Cluster: </a:t>
            </a:r>
            <a:r>
              <a:rPr lang="en-US" altLang="ja-JP" sz="1800" dirty="0" smtClean="0"/>
              <a:t>Configuration</a:t>
            </a:r>
            <a:endParaRPr lang="ja-JP" altLang="en-US" sz="1800"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5143"/>
          <a:stretch/>
        </p:blipFill>
        <p:spPr bwMode="auto">
          <a:xfrm>
            <a:off x="558799" y="4010581"/>
            <a:ext cx="8042276" cy="1728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16756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normAutofit/>
          </a:bodyPr>
          <a:lstStyle/>
          <a:p>
            <a:pPr marL="180000" lvl="1" indent="0">
              <a:buNone/>
            </a:pPr>
            <a:r>
              <a:rPr kumimoji="1" lang="en-US" altLang="ja-JP" sz="1200" dirty="0" smtClean="0"/>
              <a:t>…show slave status output</a:t>
            </a:r>
          </a:p>
          <a:p>
            <a:pPr marL="0" indent="0">
              <a:buNone/>
            </a:pPr>
            <a:endParaRPr kumimoji="1" lang="ja-JP" altLang="en-US" sz="1600" dirty="0"/>
          </a:p>
        </p:txBody>
      </p:sp>
      <p:sp>
        <p:nvSpPr>
          <p:cNvPr id="4" name="タイトル 1"/>
          <p:cNvSpPr>
            <a:spLocks noGrp="1"/>
          </p:cNvSpPr>
          <p:nvPr>
            <p:ph type="title"/>
          </p:nvPr>
        </p:nvSpPr>
        <p:spPr/>
        <p:txBody>
          <a:bodyPr vert="horz" lIns="91440" tIns="45720" rIns="91440" bIns="45720" rtlCol="0" anchor="ctr">
            <a:noAutofit/>
          </a:bodyPr>
          <a:lstStyle/>
          <a:p>
            <a:r>
              <a:rPr lang="en-US" altLang="ja-JP" sz="1800" dirty="0"/>
              <a:t>MySQL Cluster: </a:t>
            </a:r>
            <a:r>
              <a:rPr lang="en-US" altLang="ja-JP" sz="1800" dirty="0" smtClean="0"/>
              <a:t>Configuration</a:t>
            </a:r>
            <a:endParaRPr lang="ja-JP" altLang="en-US" sz="1800"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48152"/>
          <a:stretch/>
        </p:blipFill>
        <p:spPr bwMode="auto">
          <a:xfrm>
            <a:off x="528322" y="1135470"/>
            <a:ext cx="6156958" cy="5317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6662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78534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normAutofit/>
          </a:bodyPr>
          <a:lstStyle/>
          <a:p>
            <a:pPr marL="180000" lvl="1" indent="0">
              <a:buNone/>
            </a:pPr>
            <a:r>
              <a:rPr kumimoji="1" lang="en-US" altLang="ja-JP" sz="1200" dirty="0" smtClean="0"/>
              <a:t>…show slave status output</a:t>
            </a:r>
          </a:p>
          <a:p>
            <a:pPr marL="0" indent="0">
              <a:buNone/>
            </a:pPr>
            <a:endParaRPr kumimoji="1" lang="ja-JP" altLang="en-US" sz="1600" dirty="0"/>
          </a:p>
        </p:txBody>
      </p:sp>
      <p:sp>
        <p:nvSpPr>
          <p:cNvPr id="4" name="タイトル 1"/>
          <p:cNvSpPr>
            <a:spLocks noGrp="1"/>
          </p:cNvSpPr>
          <p:nvPr>
            <p:ph type="title"/>
          </p:nvPr>
        </p:nvSpPr>
        <p:spPr/>
        <p:txBody>
          <a:bodyPr vert="horz" lIns="91440" tIns="45720" rIns="91440" bIns="45720" rtlCol="0" anchor="ctr">
            <a:noAutofit/>
          </a:bodyPr>
          <a:lstStyle/>
          <a:p>
            <a:r>
              <a:rPr lang="en-US" altLang="ja-JP" sz="1800" dirty="0"/>
              <a:t>MySQL Cluster: Configuration </a:t>
            </a:r>
            <a:r>
              <a:rPr lang="en-US" altLang="ja-JP" sz="1800" dirty="0" smtClean="0"/>
              <a:t>Procedure</a:t>
            </a:r>
            <a:endParaRPr lang="ja-JP" altLang="en-US" sz="1800"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0825" b="1"/>
          <a:stretch/>
        </p:blipFill>
        <p:spPr bwMode="auto">
          <a:xfrm>
            <a:off x="528322" y="1143000"/>
            <a:ext cx="6156958" cy="504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25138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normAutofit/>
          </a:bodyPr>
          <a:lstStyle/>
          <a:p>
            <a:r>
              <a:rPr kumimoji="1" lang="en-US" altLang="ja-JP" sz="1600" dirty="0" smtClean="0"/>
              <a:t>Master in Cluster 2</a:t>
            </a:r>
            <a:endParaRPr lang="en-US" altLang="ja-JP" sz="1600" dirty="0" smtClean="0"/>
          </a:p>
          <a:p>
            <a:pPr marL="408600" lvl="1" indent="-228600">
              <a:buFont typeface="+mj-lt"/>
              <a:buAutoNum type="arabicPeriod"/>
            </a:pPr>
            <a:r>
              <a:rPr lang="en-US" altLang="ja-JP" sz="1200" dirty="0"/>
              <a:t>Create user for replication and grant privileges</a:t>
            </a:r>
          </a:p>
          <a:p>
            <a:pPr marL="515325" lvl="2" indent="-228600">
              <a:buFont typeface="+mj-lt"/>
              <a:buAutoNum type="arabicPeriod"/>
            </a:pPr>
            <a:r>
              <a:rPr lang="en-US" altLang="ja-JP" sz="1000" dirty="0"/>
              <a:t>CREATE USER ‘repl650’@’%’ IDENTIFIED BY ‘Repl123!’;</a:t>
            </a:r>
          </a:p>
          <a:p>
            <a:pPr marL="515325" lvl="2" indent="-228600">
              <a:buFont typeface="+mj-lt"/>
              <a:buAutoNum type="arabicPeriod"/>
            </a:pPr>
            <a:r>
              <a:rPr lang="en-US" altLang="ja-JP" sz="1000" dirty="0"/>
              <a:t>GRANT REPLICATION SLAVE ON *.* TO ‘</a:t>
            </a:r>
            <a:r>
              <a:rPr lang="en-US" altLang="ja-JP" sz="1000" dirty="0" smtClean="0"/>
              <a:t>repl60’@’$’ </a:t>
            </a:r>
            <a:r>
              <a:rPr lang="en-US" altLang="ja-JP" sz="1000" dirty="0"/>
              <a:t>IDENTIFIED BY ‘Repl123!;</a:t>
            </a:r>
          </a:p>
          <a:p>
            <a:pPr marL="515325" lvl="2" indent="-228600">
              <a:buFont typeface="+mj-lt"/>
              <a:buAutoNum type="arabicPeriod"/>
            </a:pPr>
            <a:r>
              <a:rPr lang="en-US" altLang="ja-JP" sz="1000" dirty="0"/>
              <a:t>FLUSH PRIVILEGES;</a:t>
            </a:r>
          </a:p>
          <a:p>
            <a:pPr marL="180000" lvl="1" indent="0">
              <a:buNone/>
            </a:pPr>
            <a:endParaRPr kumimoji="1" lang="en-US" altLang="ja-JP" sz="1200" dirty="0" smtClean="0"/>
          </a:p>
          <a:p>
            <a:pPr marL="0" indent="0">
              <a:buNone/>
            </a:pPr>
            <a:endParaRPr kumimoji="1" lang="ja-JP" altLang="en-US" sz="1600" dirty="0"/>
          </a:p>
        </p:txBody>
      </p:sp>
      <p:sp>
        <p:nvSpPr>
          <p:cNvPr id="4" name="タイトル 1"/>
          <p:cNvSpPr>
            <a:spLocks noGrp="1"/>
          </p:cNvSpPr>
          <p:nvPr>
            <p:ph type="title"/>
          </p:nvPr>
        </p:nvSpPr>
        <p:spPr/>
        <p:txBody>
          <a:bodyPr vert="horz" lIns="91440" tIns="45720" rIns="91440" bIns="45720" rtlCol="0" anchor="ctr">
            <a:noAutofit/>
          </a:bodyPr>
          <a:lstStyle/>
          <a:p>
            <a:r>
              <a:rPr lang="en-US" altLang="ja-JP" sz="1800" dirty="0"/>
              <a:t>MySQL Cluster: Configuration </a:t>
            </a:r>
            <a:r>
              <a:rPr lang="en-US" altLang="ja-JP" sz="1800" dirty="0" smtClean="0"/>
              <a:t>Procedure</a:t>
            </a:r>
            <a:endParaRPr lang="ja-JP" altLang="en-US" sz="1800" dirty="0"/>
          </a:p>
        </p:txBody>
      </p:sp>
    </p:spTree>
    <p:extLst>
      <p:ext uri="{BB962C8B-B14F-4D97-AF65-F5344CB8AC3E}">
        <p14:creationId xmlns:p14="http://schemas.microsoft.com/office/powerpoint/2010/main" val="42396960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normAutofit/>
          </a:bodyPr>
          <a:lstStyle/>
          <a:p>
            <a:r>
              <a:rPr lang="en-US" altLang="ja-JP" sz="1600" dirty="0"/>
              <a:t>Master in Cluster </a:t>
            </a:r>
            <a:r>
              <a:rPr lang="en-US" altLang="ja-JP" sz="1600" dirty="0" smtClean="0"/>
              <a:t>1</a:t>
            </a:r>
          </a:p>
          <a:p>
            <a:pPr marL="408600" lvl="1" indent="-228600">
              <a:buFont typeface="+mj-lt"/>
              <a:buAutoNum type="arabicPeriod"/>
            </a:pPr>
            <a:r>
              <a:rPr lang="en-US" altLang="ja-JP" sz="1200" dirty="0" smtClean="0"/>
              <a:t>Confirm connection is established</a:t>
            </a:r>
          </a:p>
          <a:p>
            <a:pPr marL="286725" lvl="2" indent="0">
              <a:buNone/>
            </a:pPr>
            <a:r>
              <a:rPr lang="en-US" altLang="ja-JP" sz="800" dirty="0" err="1" smtClean="0"/>
              <a:t>netstat</a:t>
            </a:r>
            <a:r>
              <a:rPr lang="en-US" altLang="ja-JP" sz="800" dirty="0" smtClean="0"/>
              <a:t> –</a:t>
            </a:r>
            <a:r>
              <a:rPr lang="en-US" altLang="ja-JP" sz="800" dirty="0" err="1" smtClean="0"/>
              <a:t>natp</a:t>
            </a:r>
            <a:r>
              <a:rPr lang="en-US" altLang="ja-JP" sz="800" dirty="0" smtClean="0"/>
              <a:t> | </a:t>
            </a:r>
            <a:r>
              <a:rPr lang="en-US" altLang="ja-JP" sz="800" dirty="0" err="1" smtClean="0"/>
              <a:t>egrep</a:t>
            </a:r>
            <a:r>
              <a:rPr lang="en-US" altLang="ja-JP" sz="800" dirty="0" smtClean="0"/>
              <a:t> –I established.*</a:t>
            </a:r>
            <a:r>
              <a:rPr lang="en-US" altLang="ja-JP" sz="800" dirty="0" err="1" smtClean="0"/>
              <a:t>mysql</a:t>
            </a:r>
            <a:endParaRPr lang="en-US" altLang="ja-JP" sz="800" dirty="0"/>
          </a:p>
          <a:p>
            <a:pPr marL="408600" lvl="1" indent="-228600">
              <a:buFont typeface="+mj-lt"/>
              <a:buAutoNum type="arabicPeriod"/>
            </a:pPr>
            <a:r>
              <a:rPr kumimoji="1" lang="en-US" altLang="ja-JP" sz="1200" dirty="0" smtClean="0"/>
              <a:t>Check the thread for master, confirm state is “Master has sent all </a:t>
            </a:r>
            <a:r>
              <a:rPr kumimoji="1" lang="en-US" altLang="ja-JP" sz="1200" dirty="0" err="1" smtClean="0"/>
              <a:t>binlog</a:t>
            </a:r>
            <a:r>
              <a:rPr kumimoji="1" lang="en-US" altLang="ja-JP" sz="1200" dirty="0" smtClean="0"/>
              <a:t> to slave…”</a:t>
            </a:r>
          </a:p>
          <a:p>
            <a:pPr marL="286725" lvl="2" indent="0">
              <a:buNone/>
            </a:pPr>
            <a:r>
              <a:rPr kumimoji="1" lang="en-US" altLang="ja-JP" sz="800" dirty="0" smtClean="0"/>
              <a:t>SHOW PROCESSLIST;</a:t>
            </a:r>
          </a:p>
          <a:p>
            <a:pPr marL="286725" lvl="2" indent="0">
              <a:buNone/>
            </a:pPr>
            <a:endParaRPr lang="en-US" altLang="ja-JP" sz="800" dirty="0"/>
          </a:p>
          <a:p>
            <a:pPr marL="286725" lvl="2" indent="0">
              <a:buNone/>
            </a:pPr>
            <a:endParaRPr kumimoji="1" lang="en-US" altLang="ja-JP" sz="800" dirty="0" smtClean="0"/>
          </a:p>
          <a:p>
            <a:pPr marL="286725" lvl="2" indent="0">
              <a:buNone/>
            </a:pPr>
            <a:endParaRPr lang="en-US" altLang="ja-JP" sz="800" dirty="0"/>
          </a:p>
          <a:p>
            <a:pPr marL="286725" lvl="2" indent="0">
              <a:buNone/>
            </a:pPr>
            <a:endParaRPr kumimoji="1" lang="en-US" altLang="ja-JP" sz="800" dirty="0" smtClean="0"/>
          </a:p>
          <a:p>
            <a:pPr marL="286725" lvl="2" indent="0">
              <a:buNone/>
            </a:pPr>
            <a:endParaRPr lang="en-US" altLang="ja-JP" sz="800" dirty="0"/>
          </a:p>
          <a:p>
            <a:pPr marL="286725" lvl="2" indent="0">
              <a:buNone/>
            </a:pPr>
            <a:endParaRPr kumimoji="1" lang="en-US" altLang="ja-JP" sz="800" dirty="0" smtClean="0"/>
          </a:p>
          <a:p>
            <a:pPr marL="286725" lvl="2" indent="0">
              <a:buNone/>
            </a:pPr>
            <a:endParaRPr lang="en-US" altLang="ja-JP" sz="800" dirty="0"/>
          </a:p>
          <a:p>
            <a:pPr marL="286725" lvl="2" indent="0">
              <a:buNone/>
            </a:pPr>
            <a:endParaRPr kumimoji="1" lang="en-US" altLang="ja-JP" sz="800" dirty="0" smtClean="0"/>
          </a:p>
          <a:p>
            <a:pPr marL="286725" lvl="2" indent="0">
              <a:buNone/>
            </a:pPr>
            <a:endParaRPr lang="en-US" altLang="ja-JP" sz="800" dirty="0"/>
          </a:p>
          <a:p>
            <a:pPr marL="408600" lvl="1" indent="-228600">
              <a:buFont typeface="+mj-lt"/>
              <a:buAutoNum type="arabicPeriod"/>
            </a:pPr>
            <a:r>
              <a:rPr kumimoji="1" lang="en-US" altLang="ja-JP" sz="1200" dirty="0" smtClean="0"/>
              <a:t>Stop the slave thread</a:t>
            </a:r>
          </a:p>
          <a:p>
            <a:pPr marL="286725" lvl="2" indent="0">
              <a:buNone/>
            </a:pPr>
            <a:r>
              <a:rPr lang="en-US" altLang="ja-JP" sz="1000" dirty="0" smtClean="0"/>
              <a:t>STOP SLAVE;</a:t>
            </a:r>
            <a:endParaRPr lang="en-US" altLang="ja-JP" sz="1000" dirty="0"/>
          </a:p>
          <a:p>
            <a:pPr marL="408600" lvl="1" indent="-228600">
              <a:buFont typeface="+mj-lt"/>
              <a:buAutoNum type="arabicPeriod"/>
            </a:pPr>
            <a:r>
              <a:rPr lang="en-US" altLang="ja-JP" sz="1200" dirty="0"/>
              <a:t>Set master configuration in slave node (Master in Cluster </a:t>
            </a:r>
            <a:r>
              <a:rPr lang="en-US" altLang="ja-JP" sz="1200" dirty="0" smtClean="0"/>
              <a:t>1 </a:t>
            </a:r>
            <a:r>
              <a:rPr lang="en-US" altLang="ja-JP" sz="1200" dirty="0"/>
              <a:t>is the Slave node of Master in Cluster </a:t>
            </a:r>
            <a:r>
              <a:rPr lang="en-US" altLang="ja-JP" sz="1200" dirty="0" smtClean="0"/>
              <a:t>2)</a:t>
            </a:r>
            <a:endParaRPr lang="en-US" altLang="ja-JP" sz="1200" dirty="0"/>
          </a:p>
          <a:p>
            <a:pPr marL="286725" lvl="2" indent="0">
              <a:buNone/>
            </a:pPr>
            <a:r>
              <a:rPr lang="en-US" altLang="ja-JP" sz="800" dirty="0"/>
              <a:t>CHANGE MASTER TO </a:t>
            </a:r>
            <a:r>
              <a:rPr lang="en-US" altLang="ja-JP" sz="800" dirty="0" err="1"/>
              <a:t>master_host</a:t>
            </a:r>
            <a:r>
              <a:rPr lang="en-US" altLang="ja-JP" sz="800" dirty="0"/>
              <a:t>=‘hostname’, </a:t>
            </a:r>
            <a:r>
              <a:rPr lang="en-US" altLang="ja-JP" sz="800" dirty="0" err="1"/>
              <a:t>master_user</a:t>
            </a:r>
            <a:r>
              <a:rPr lang="en-US" altLang="ja-JP" sz="800" dirty="0"/>
              <a:t>=‘&lt;master replication username’, </a:t>
            </a:r>
            <a:r>
              <a:rPr lang="en-US" altLang="ja-JP" sz="800" dirty="0" err="1"/>
              <a:t>master_password</a:t>
            </a:r>
            <a:r>
              <a:rPr lang="en-US" altLang="ja-JP" sz="800" dirty="0"/>
              <a:t>=‘master replication password’, </a:t>
            </a:r>
            <a:r>
              <a:rPr lang="en-US" altLang="ja-JP" sz="800" dirty="0" err="1"/>
              <a:t>master_log_file</a:t>
            </a:r>
            <a:r>
              <a:rPr lang="en-US" altLang="ja-JP" sz="800" dirty="0"/>
              <a:t>=‘&lt;refer to value of File in show master status execution in Master in Cluster 1&gt;’, </a:t>
            </a:r>
            <a:r>
              <a:rPr lang="en-US" altLang="ja-JP" sz="800" dirty="0" err="1"/>
              <a:t>master_log_pos</a:t>
            </a:r>
            <a:r>
              <a:rPr lang="en-US" altLang="ja-JP" sz="800" dirty="0"/>
              <a:t>=‘&lt;refer to value of Position in show master execution in Master </a:t>
            </a:r>
            <a:r>
              <a:rPr lang="en-US" altLang="ja-JP" sz="800" dirty="0" smtClean="0"/>
              <a:t>in </a:t>
            </a:r>
            <a:r>
              <a:rPr lang="en-US" altLang="ja-JP" sz="800" dirty="0"/>
              <a:t>Cluster 1</a:t>
            </a:r>
            <a:r>
              <a:rPr lang="en-US" altLang="ja-JP" sz="800" dirty="0" smtClean="0"/>
              <a:t>&gt;;</a:t>
            </a:r>
          </a:p>
          <a:p>
            <a:pPr marL="408600" lvl="1" indent="-228600">
              <a:buFont typeface="+mj-lt"/>
              <a:buAutoNum type="arabicPeriod"/>
            </a:pPr>
            <a:r>
              <a:rPr lang="en-US" altLang="ja-JP" sz="1200" dirty="0"/>
              <a:t>Start the slave thread</a:t>
            </a:r>
          </a:p>
          <a:p>
            <a:pPr marL="286725" lvl="2" indent="0">
              <a:buNone/>
            </a:pPr>
            <a:r>
              <a:rPr lang="en-US" altLang="ja-JP" sz="800" dirty="0"/>
              <a:t>START SLAVE;</a:t>
            </a:r>
          </a:p>
          <a:p>
            <a:pPr marL="408600" lvl="1" indent="-228600">
              <a:buFont typeface="+mj-lt"/>
              <a:buAutoNum type="arabicPeriod"/>
            </a:pPr>
            <a:r>
              <a:rPr lang="en-US" altLang="ja-JP" sz="1200" dirty="0"/>
              <a:t>Check the slave </a:t>
            </a:r>
            <a:r>
              <a:rPr lang="en-US" altLang="ja-JP" sz="1200" dirty="0" smtClean="0"/>
              <a:t>status, check details must be pointing to Master in Cluster 2</a:t>
            </a:r>
          </a:p>
          <a:p>
            <a:pPr marL="286725" lvl="2" indent="0">
              <a:buNone/>
            </a:pPr>
            <a:r>
              <a:rPr lang="en-US" altLang="ja-JP" sz="800" dirty="0" smtClean="0"/>
              <a:t>SHOW SLAVE STATUS;</a:t>
            </a:r>
          </a:p>
          <a:p>
            <a:pPr marL="408600" lvl="1" indent="-228600">
              <a:buFont typeface="+mj-lt"/>
              <a:buAutoNum type="arabicPeriod"/>
            </a:pPr>
            <a:endParaRPr lang="en-US" altLang="ja-JP" sz="1200" dirty="0" smtClean="0"/>
          </a:p>
        </p:txBody>
      </p:sp>
      <p:sp>
        <p:nvSpPr>
          <p:cNvPr id="4" name="タイトル 1"/>
          <p:cNvSpPr>
            <a:spLocks noGrp="1"/>
          </p:cNvSpPr>
          <p:nvPr>
            <p:ph type="title"/>
          </p:nvPr>
        </p:nvSpPr>
        <p:spPr/>
        <p:txBody>
          <a:bodyPr vert="horz" lIns="91440" tIns="45720" rIns="91440" bIns="45720" rtlCol="0" anchor="ctr">
            <a:noAutofit/>
          </a:bodyPr>
          <a:lstStyle/>
          <a:p>
            <a:r>
              <a:rPr lang="en-US" altLang="ja-JP" sz="1800" dirty="0"/>
              <a:t>MySQL Cluster: </a:t>
            </a:r>
            <a:r>
              <a:rPr lang="en-US" altLang="ja-JP" sz="1800" dirty="0" smtClean="0"/>
              <a:t>Configuration</a:t>
            </a:r>
            <a:endParaRPr lang="ja-JP" altLang="en-US" sz="1800" dirty="0"/>
          </a:p>
        </p:txBody>
      </p:sp>
      <p:pic>
        <p:nvPicPr>
          <p:cNvPr id="5124"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1493" r="3365"/>
          <a:stretch/>
        </p:blipFill>
        <p:spPr bwMode="auto">
          <a:xfrm>
            <a:off x="314325" y="2057400"/>
            <a:ext cx="8589076" cy="1533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14163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normAutofit/>
          </a:bodyPr>
          <a:lstStyle/>
          <a:p>
            <a:pPr marL="180000" lvl="1" indent="0">
              <a:buNone/>
            </a:pPr>
            <a:r>
              <a:rPr kumimoji="1" lang="en-US" altLang="ja-JP" sz="1200" dirty="0" smtClean="0"/>
              <a:t>…show slave status output</a:t>
            </a:r>
          </a:p>
          <a:p>
            <a:pPr marL="0" indent="0">
              <a:buNone/>
            </a:pPr>
            <a:endParaRPr kumimoji="1" lang="ja-JP" altLang="en-US" sz="1600" dirty="0"/>
          </a:p>
        </p:txBody>
      </p:sp>
      <p:sp>
        <p:nvSpPr>
          <p:cNvPr id="4" name="タイトル 1"/>
          <p:cNvSpPr>
            <a:spLocks noGrp="1"/>
          </p:cNvSpPr>
          <p:nvPr>
            <p:ph type="title"/>
          </p:nvPr>
        </p:nvSpPr>
        <p:spPr/>
        <p:txBody>
          <a:bodyPr vert="horz" lIns="91440" tIns="45720" rIns="91440" bIns="45720" rtlCol="0" anchor="ctr">
            <a:noAutofit/>
          </a:bodyPr>
          <a:lstStyle/>
          <a:p>
            <a:r>
              <a:rPr lang="en-US" altLang="ja-JP" sz="1800" dirty="0"/>
              <a:t>MySQL Cluster: Configuration </a:t>
            </a:r>
            <a:r>
              <a:rPr lang="en-US" altLang="ja-JP" sz="1800" dirty="0" smtClean="0"/>
              <a:t>Procedure</a:t>
            </a:r>
            <a:endParaRPr lang="ja-JP" altLang="en-US" sz="1800" dirty="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52549"/>
          <a:stretch/>
        </p:blipFill>
        <p:spPr bwMode="auto">
          <a:xfrm>
            <a:off x="985705" y="1137558"/>
            <a:ext cx="7172592" cy="5315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71680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normAutofit/>
          </a:bodyPr>
          <a:lstStyle/>
          <a:p>
            <a:pPr marL="180000" lvl="1" indent="0">
              <a:buNone/>
            </a:pPr>
            <a:r>
              <a:rPr kumimoji="1" lang="en-US" altLang="ja-JP" sz="1200" dirty="0" smtClean="0"/>
              <a:t>…show slave status output</a:t>
            </a:r>
          </a:p>
          <a:p>
            <a:pPr marL="0" indent="0">
              <a:buNone/>
            </a:pPr>
            <a:endParaRPr kumimoji="1" lang="ja-JP" altLang="en-US" sz="1600" dirty="0"/>
          </a:p>
        </p:txBody>
      </p:sp>
      <p:sp>
        <p:nvSpPr>
          <p:cNvPr id="4" name="タイトル 1"/>
          <p:cNvSpPr>
            <a:spLocks noGrp="1"/>
          </p:cNvSpPr>
          <p:nvPr>
            <p:ph type="title"/>
          </p:nvPr>
        </p:nvSpPr>
        <p:spPr/>
        <p:txBody>
          <a:bodyPr vert="horz" lIns="91440" tIns="45720" rIns="91440" bIns="45720" rtlCol="0" anchor="ctr">
            <a:noAutofit/>
          </a:bodyPr>
          <a:lstStyle/>
          <a:p>
            <a:r>
              <a:rPr lang="en-US" altLang="ja-JP" sz="1800" dirty="0"/>
              <a:t>MySQL Cluster: Configuration </a:t>
            </a:r>
            <a:r>
              <a:rPr lang="en-US" altLang="ja-JP" sz="1800" dirty="0" smtClean="0"/>
              <a:t>Procedure</a:t>
            </a:r>
            <a:endParaRPr lang="ja-JP" altLang="en-US" sz="1800"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7683" b="-142"/>
          <a:stretch/>
        </p:blipFill>
        <p:spPr bwMode="auto">
          <a:xfrm>
            <a:off x="1234500" y="1153886"/>
            <a:ext cx="6675002" cy="5299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24002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MySQL Cluster: Startup Procedure</a:t>
            </a:r>
            <a:endParaRPr kumimoji="1" lang="ja-JP" altLang="en-US" dirty="0"/>
          </a:p>
        </p:txBody>
      </p:sp>
      <p:sp>
        <p:nvSpPr>
          <p:cNvPr id="3" name="コンテンツ プレースホルダー 2"/>
          <p:cNvSpPr>
            <a:spLocks noGrp="1"/>
          </p:cNvSpPr>
          <p:nvPr>
            <p:ph sz="quarter" idx="10"/>
          </p:nvPr>
        </p:nvSpPr>
        <p:spPr/>
        <p:txBody>
          <a:bodyPr>
            <a:normAutofit/>
          </a:bodyPr>
          <a:lstStyle/>
          <a:p>
            <a:pPr marL="0" indent="0">
              <a:buNone/>
            </a:pPr>
            <a:r>
              <a:rPr lang="en-US" altLang="ja-JP" sz="1600" b="1" dirty="0" smtClean="0"/>
              <a:t>Startup Procedure</a:t>
            </a:r>
          </a:p>
          <a:p>
            <a:pPr marL="0" indent="0">
              <a:buNone/>
            </a:pPr>
            <a:endParaRPr kumimoji="1" lang="en-US" altLang="ja-JP" sz="1600" b="1" dirty="0"/>
          </a:p>
          <a:p>
            <a:pPr marL="342900" indent="-342900">
              <a:buAutoNum type="arabicPeriod"/>
            </a:pPr>
            <a:r>
              <a:rPr lang="en-US" altLang="ja-JP" sz="1600" dirty="0"/>
              <a:t>Starting </a:t>
            </a:r>
            <a:r>
              <a:rPr lang="en-US" altLang="ja-JP" sz="1600" dirty="0" smtClean="0"/>
              <a:t>the management node(s)</a:t>
            </a:r>
          </a:p>
          <a:p>
            <a:pPr marL="522900" lvl="1" indent="-342900">
              <a:buAutoNum type="arabicPeriod"/>
            </a:pPr>
            <a:r>
              <a:rPr lang="en-US" altLang="ja-JP" sz="1200" dirty="0" smtClean="0"/>
              <a:t>Execute: </a:t>
            </a:r>
            <a:r>
              <a:rPr lang="en-US" altLang="ja-JP" sz="1200" dirty="0" err="1" smtClean="0"/>
              <a:t>ndb_mgmd</a:t>
            </a:r>
            <a:r>
              <a:rPr lang="en-US" altLang="ja-JP" sz="1200" dirty="0" smtClean="0"/>
              <a:t> </a:t>
            </a:r>
            <a:r>
              <a:rPr lang="en-US" altLang="ja-JP" sz="1200" dirty="0"/>
              <a:t>-f /</a:t>
            </a:r>
            <a:r>
              <a:rPr lang="en-US" altLang="ja-JP" sz="1200" dirty="0" err="1"/>
              <a:t>var</a:t>
            </a:r>
            <a:r>
              <a:rPr lang="en-US" altLang="ja-JP" sz="1200" dirty="0"/>
              <a:t>/lib/</a:t>
            </a:r>
            <a:r>
              <a:rPr lang="en-US" altLang="ja-JP" sz="1200" dirty="0" err="1"/>
              <a:t>mysql</a:t>
            </a:r>
            <a:r>
              <a:rPr lang="en-US" altLang="ja-JP" sz="1200" dirty="0"/>
              <a:t>-cluster/config.ini  --</a:t>
            </a:r>
            <a:r>
              <a:rPr lang="en-US" altLang="ja-JP" sz="1200" dirty="0" smtClean="0"/>
              <a:t>skip-</a:t>
            </a:r>
            <a:r>
              <a:rPr lang="en-US" altLang="ja-JP" sz="1200" dirty="0" err="1" smtClean="0"/>
              <a:t>config</a:t>
            </a:r>
            <a:r>
              <a:rPr lang="en-US" altLang="ja-JP" sz="1200" dirty="0" smtClean="0"/>
              <a:t>-cache*</a:t>
            </a:r>
          </a:p>
          <a:p>
            <a:pPr marL="522900" lvl="1" indent="-342900">
              <a:buAutoNum type="arabicPeriod"/>
            </a:pPr>
            <a:r>
              <a:rPr lang="en-US" altLang="ja-JP" sz="1200" dirty="0" smtClean="0"/>
              <a:t>If firewall is enabled, add rules to allow incoming messages through port 1186 (default port used by management server daemon).</a:t>
            </a:r>
          </a:p>
          <a:p>
            <a:pPr marL="180000" lvl="1" indent="0">
              <a:buNone/>
            </a:pPr>
            <a:r>
              <a:rPr lang="en-US" altLang="ja-JP" sz="1000" dirty="0" smtClean="0"/>
              <a:t>*Option –skip-</a:t>
            </a:r>
            <a:r>
              <a:rPr lang="en-US" altLang="ja-JP" sz="1000" dirty="0" err="1" smtClean="0"/>
              <a:t>config</a:t>
            </a:r>
            <a:r>
              <a:rPr lang="en-US" altLang="ja-JP" sz="1000" dirty="0" smtClean="0"/>
              <a:t>-cache is to not to create </a:t>
            </a:r>
            <a:r>
              <a:rPr lang="en-US" altLang="ja-JP" sz="1000" dirty="0" err="1" smtClean="0"/>
              <a:t>config</a:t>
            </a:r>
            <a:r>
              <a:rPr lang="en-US" altLang="ja-JP" sz="1000" dirty="0" smtClean="0"/>
              <a:t> cache so that every time </a:t>
            </a:r>
            <a:r>
              <a:rPr lang="en-US" altLang="ja-JP" sz="1000" dirty="0" err="1" smtClean="0"/>
              <a:t>ndb_mgmd</a:t>
            </a:r>
            <a:r>
              <a:rPr lang="en-US" altLang="ja-JP" sz="1000" dirty="0" smtClean="0"/>
              <a:t> will be started, </a:t>
            </a:r>
            <a:r>
              <a:rPr lang="en-US" altLang="ja-JP" sz="1000" dirty="0" err="1" smtClean="0"/>
              <a:t>config</a:t>
            </a:r>
            <a:r>
              <a:rPr lang="en-US" altLang="ja-JP" sz="1000" dirty="0" smtClean="0"/>
              <a:t> file should be specified to make sure that </a:t>
            </a:r>
            <a:r>
              <a:rPr lang="en-US" altLang="ja-JP" sz="1000" dirty="0" err="1" smtClean="0"/>
              <a:t>udpates</a:t>
            </a:r>
            <a:r>
              <a:rPr lang="en-US" altLang="ja-JP" sz="1000" dirty="0" smtClean="0"/>
              <a:t> in the </a:t>
            </a:r>
            <a:r>
              <a:rPr lang="en-US" altLang="ja-JP" sz="1000" dirty="0" err="1" smtClean="0"/>
              <a:t>config</a:t>
            </a:r>
            <a:r>
              <a:rPr lang="en-US" altLang="ja-JP" sz="1000" dirty="0" smtClean="0"/>
              <a:t> file is reflected.</a:t>
            </a:r>
          </a:p>
          <a:p>
            <a:pPr marL="180000" lvl="1" indent="0">
              <a:buNone/>
            </a:pPr>
            <a:endParaRPr lang="en-US" altLang="ja-JP" sz="1000" dirty="0" smtClean="0"/>
          </a:p>
          <a:p>
            <a:pPr marL="342900" indent="-342900">
              <a:buAutoNum type="arabicPeriod"/>
            </a:pPr>
            <a:r>
              <a:rPr lang="en-US" altLang="ja-JP" sz="1600" dirty="0"/>
              <a:t>Starting </a:t>
            </a:r>
            <a:r>
              <a:rPr lang="en-US" altLang="ja-JP" sz="1600" dirty="0" smtClean="0"/>
              <a:t>the data nodes</a:t>
            </a:r>
          </a:p>
          <a:p>
            <a:pPr marL="522900" lvl="1" indent="-342900">
              <a:buAutoNum type="arabicPeriod"/>
            </a:pPr>
            <a:r>
              <a:rPr lang="en-US" altLang="ja-JP" sz="1200" dirty="0" smtClean="0"/>
              <a:t>Create first the directory specified in </a:t>
            </a:r>
            <a:r>
              <a:rPr lang="en-US" altLang="ja-JP" sz="1200" i="1" dirty="0" err="1" smtClean="0"/>
              <a:t>DataDir</a:t>
            </a:r>
            <a:r>
              <a:rPr lang="en-US" altLang="ja-JP" sz="1200" dirty="0" smtClean="0"/>
              <a:t> parameter of config.ini file in the management node.</a:t>
            </a:r>
            <a:endParaRPr lang="en-US" altLang="ja-JP" sz="1200" dirty="0"/>
          </a:p>
          <a:p>
            <a:pPr marL="522900" lvl="1" indent="-342900">
              <a:buAutoNum type="arabicPeriod"/>
            </a:pPr>
            <a:r>
              <a:rPr lang="en-US" altLang="ja-JP" sz="1200" dirty="0"/>
              <a:t>If firewall is enabled, add rules to allow incoming messages through </a:t>
            </a:r>
            <a:r>
              <a:rPr lang="en-US" altLang="ja-JP" sz="1200" dirty="0" smtClean="0"/>
              <a:t>server port set in config.ini file.</a:t>
            </a:r>
          </a:p>
          <a:p>
            <a:pPr marL="522900" lvl="1" indent="-342900">
              <a:buAutoNum type="arabicPeriod"/>
            </a:pPr>
            <a:r>
              <a:rPr lang="en-US" altLang="ja-JP" sz="1200" dirty="0" smtClean="0"/>
              <a:t>Execute: </a:t>
            </a:r>
            <a:r>
              <a:rPr lang="en-US" altLang="ja-JP" sz="1200" dirty="0" err="1" smtClean="0"/>
              <a:t>ndbd</a:t>
            </a:r>
            <a:r>
              <a:rPr lang="en-US" altLang="ja-JP" sz="1200" dirty="0" smtClean="0"/>
              <a:t> –initial*</a:t>
            </a:r>
          </a:p>
          <a:p>
            <a:pPr marL="180000" lvl="1" indent="0">
              <a:buNone/>
            </a:pPr>
            <a:r>
              <a:rPr lang="en-US" altLang="ja-JP" sz="1000" dirty="0" smtClean="0"/>
              <a:t>*This </a:t>
            </a:r>
            <a:r>
              <a:rPr lang="en-US" altLang="ja-JP" sz="1000" dirty="0"/>
              <a:t>option causes all files to be removed from the NDB Cluster file system and all redo log files to be re-created. It is permissible to use this option when starting the cluster for the very first time (that is, before any data node files have been created); however, it is not necessary to do so. </a:t>
            </a:r>
            <a:endParaRPr lang="en-US" altLang="ja-JP" sz="1000" dirty="0" smtClean="0"/>
          </a:p>
          <a:p>
            <a:pPr marL="180000" lvl="1" indent="0">
              <a:buNone/>
            </a:pPr>
            <a:endParaRPr lang="en-US" altLang="ja-JP" sz="1000" dirty="0"/>
          </a:p>
          <a:p>
            <a:pPr marL="522900" lvl="1" indent="-342900">
              <a:buAutoNum type="arabicPeriod"/>
            </a:pPr>
            <a:endParaRPr lang="en-US" altLang="ja-JP" sz="1200" dirty="0" smtClean="0"/>
          </a:p>
          <a:p>
            <a:pPr marL="522900" lvl="1" indent="-342900">
              <a:buAutoNum type="arabicPeriod"/>
            </a:pPr>
            <a:endParaRPr kumimoji="1" lang="ja-JP" altLang="en-US" sz="1200" dirty="0"/>
          </a:p>
        </p:txBody>
      </p:sp>
    </p:spTree>
    <p:extLst>
      <p:ext uri="{BB962C8B-B14F-4D97-AF65-F5344CB8AC3E}">
        <p14:creationId xmlns:p14="http://schemas.microsoft.com/office/powerpoint/2010/main" val="16960736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MySQL Cluster: Startup Procedure</a:t>
            </a:r>
            <a:endParaRPr kumimoji="1" lang="ja-JP" altLang="en-US" dirty="0"/>
          </a:p>
        </p:txBody>
      </p:sp>
      <p:sp>
        <p:nvSpPr>
          <p:cNvPr id="3" name="コンテンツ プレースホルダー 2"/>
          <p:cNvSpPr>
            <a:spLocks noGrp="1"/>
          </p:cNvSpPr>
          <p:nvPr>
            <p:ph sz="quarter" idx="10"/>
          </p:nvPr>
        </p:nvSpPr>
        <p:spPr/>
        <p:txBody>
          <a:bodyPr>
            <a:normAutofit lnSpcReduction="10000"/>
          </a:bodyPr>
          <a:lstStyle/>
          <a:p>
            <a:pPr marL="0" indent="0">
              <a:buNone/>
            </a:pPr>
            <a:r>
              <a:rPr lang="en-US" altLang="ja-JP" sz="1600" dirty="0" smtClean="0"/>
              <a:t>3. Starting </a:t>
            </a:r>
            <a:r>
              <a:rPr lang="en-US" altLang="ja-JP" sz="1600" dirty="0"/>
              <a:t>the SQL nodes</a:t>
            </a:r>
          </a:p>
          <a:p>
            <a:pPr marL="408600" lvl="1" indent="-228600">
              <a:buFont typeface="+mj-lt"/>
              <a:buAutoNum type="arabicPeriod"/>
            </a:pPr>
            <a:r>
              <a:rPr lang="en-US" altLang="ja-JP" sz="1200" dirty="0"/>
              <a:t>Disable the </a:t>
            </a:r>
            <a:r>
              <a:rPr lang="en-US" altLang="ja-JP" sz="1200" dirty="0" err="1"/>
              <a:t>mysqld.service</a:t>
            </a:r>
            <a:r>
              <a:rPr lang="en-US" altLang="ja-JP" sz="1200" dirty="0"/>
              <a:t> so that it will not be started during reboot: </a:t>
            </a:r>
            <a:r>
              <a:rPr lang="en-US" altLang="ja-JP" sz="1200" dirty="0" err="1"/>
              <a:t>systemctl</a:t>
            </a:r>
            <a:r>
              <a:rPr lang="en-US" altLang="ja-JP" sz="1200" dirty="0"/>
              <a:t> disable </a:t>
            </a:r>
            <a:r>
              <a:rPr lang="en-US" altLang="ja-JP" sz="1200" dirty="0" err="1"/>
              <a:t>mysqld.service</a:t>
            </a:r>
            <a:endParaRPr lang="en-US" altLang="ja-JP" sz="1200" dirty="0"/>
          </a:p>
          <a:p>
            <a:pPr marL="408600" lvl="1" indent="-228600">
              <a:buFont typeface="+mj-lt"/>
              <a:buAutoNum type="arabicPeriod"/>
            </a:pPr>
            <a:r>
              <a:rPr lang="en-US" altLang="ja-JP" sz="1200" dirty="0"/>
              <a:t>Run </a:t>
            </a:r>
            <a:r>
              <a:rPr lang="en-US" altLang="ja-JP" sz="1200" dirty="0" err="1"/>
              <a:t>mysqld</a:t>
            </a:r>
            <a:r>
              <a:rPr lang="en-US" altLang="ja-JP" sz="1200" dirty="0"/>
              <a:t> process using the </a:t>
            </a:r>
            <a:r>
              <a:rPr lang="en-US" altLang="ja-JP" sz="1200" dirty="0" err="1"/>
              <a:t>mysqld</a:t>
            </a:r>
            <a:r>
              <a:rPr lang="en-US" altLang="ja-JP" sz="1200" dirty="0"/>
              <a:t> binary for initialization of </a:t>
            </a:r>
            <a:r>
              <a:rPr lang="en-US" altLang="ja-JP" sz="1200" dirty="0" err="1"/>
              <a:t>mysql</a:t>
            </a:r>
            <a:r>
              <a:rPr lang="en-US" altLang="ja-JP" sz="1200" dirty="0"/>
              <a:t> server:</a:t>
            </a:r>
          </a:p>
          <a:p>
            <a:pPr lvl="2"/>
            <a:r>
              <a:rPr lang="en-US" altLang="ja-JP" sz="1000" dirty="0"/>
              <a:t>Execute: </a:t>
            </a:r>
            <a:r>
              <a:rPr lang="en-US" altLang="ja-JP" sz="1000" dirty="0" err="1"/>
              <a:t>mysqld</a:t>
            </a:r>
            <a:r>
              <a:rPr lang="en-US" altLang="ja-JP" sz="1000" dirty="0"/>
              <a:t> –user=“</a:t>
            </a:r>
            <a:r>
              <a:rPr lang="en-US" altLang="ja-JP" sz="1000" dirty="0" err="1"/>
              <a:t>mysql</a:t>
            </a:r>
            <a:r>
              <a:rPr lang="en-US" altLang="ja-JP" sz="1000" dirty="0"/>
              <a:t>” –initialize &amp;</a:t>
            </a:r>
          </a:p>
          <a:p>
            <a:pPr marL="624600" lvl="3" indent="-228600"/>
            <a:r>
              <a:rPr lang="en-US" altLang="ja-JP" sz="1000" dirty="0"/>
              <a:t>If you intended to create a user aside from root, use that username to initialize the </a:t>
            </a:r>
            <a:r>
              <a:rPr lang="en-US" altLang="ja-JP" sz="1000" dirty="0" err="1"/>
              <a:t>mysql</a:t>
            </a:r>
            <a:r>
              <a:rPr lang="en-US" altLang="ja-JP" sz="1000" dirty="0"/>
              <a:t> server so that permission issues when accessing or using </a:t>
            </a:r>
            <a:r>
              <a:rPr lang="en-US" altLang="ja-JP" sz="1000" dirty="0" err="1"/>
              <a:t>mysql</a:t>
            </a:r>
            <a:r>
              <a:rPr lang="en-US" altLang="ja-JP" sz="1000" dirty="0"/>
              <a:t> server files will be avoided.</a:t>
            </a:r>
          </a:p>
          <a:p>
            <a:pPr marL="408600" lvl="1" indent="-228600">
              <a:buFont typeface="+mj-lt"/>
              <a:buAutoNum type="arabicPeriod"/>
            </a:pPr>
            <a:r>
              <a:rPr lang="en-US" altLang="ja-JP" sz="1200" dirty="0"/>
              <a:t>After initialization, retrieve temporary password generated</a:t>
            </a:r>
          </a:p>
          <a:p>
            <a:pPr lvl="2"/>
            <a:r>
              <a:rPr lang="en-US" altLang="ja-JP" sz="1000" dirty="0"/>
              <a:t>Execute: grep ‘temporary password’ /</a:t>
            </a:r>
            <a:r>
              <a:rPr lang="en-US" altLang="ja-JP" sz="1000" dirty="0" err="1" smtClean="0"/>
              <a:t>var</a:t>
            </a:r>
            <a:r>
              <a:rPr lang="en-US" altLang="ja-JP" sz="1000" dirty="0" smtClean="0"/>
              <a:t>/log/mysqld.log</a:t>
            </a:r>
          </a:p>
          <a:p>
            <a:pPr lvl="2"/>
            <a:r>
              <a:rPr lang="en-US" altLang="ja-JP" sz="1000" dirty="0"/>
              <a:t>Output: 2017-05-16T06:32:12.547064Z 1 [Note] A temporary password is generated for </a:t>
            </a:r>
            <a:r>
              <a:rPr lang="en-US" altLang="ja-JP" sz="1000" dirty="0" err="1"/>
              <a:t>root@localhost</a:t>
            </a:r>
            <a:r>
              <a:rPr lang="en-US" altLang="ja-JP" sz="1000" dirty="0"/>
              <a:t>: </a:t>
            </a:r>
            <a:r>
              <a:rPr lang="en-US" altLang="ja-JP" sz="1000" dirty="0" smtClean="0"/>
              <a:t>wLMN%vrwn00h</a:t>
            </a:r>
          </a:p>
          <a:p>
            <a:pPr marL="408600" lvl="1" indent="-228600">
              <a:buFont typeface="+mj-lt"/>
              <a:buAutoNum type="arabicPeriod"/>
            </a:pPr>
            <a:r>
              <a:rPr lang="en-US" altLang="ja-JP" sz="1200" dirty="0" smtClean="0"/>
              <a:t>Re-run </a:t>
            </a:r>
            <a:r>
              <a:rPr lang="en-US" altLang="ja-JP" sz="1200" dirty="0" err="1" smtClean="0"/>
              <a:t>mysqld</a:t>
            </a:r>
            <a:r>
              <a:rPr lang="en-US" altLang="ja-JP" sz="1200" dirty="0" smtClean="0"/>
              <a:t> process</a:t>
            </a:r>
          </a:p>
          <a:p>
            <a:pPr lvl="2"/>
            <a:r>
              <a:rPr lang="en-US" altLang="ja-JP" sz="1000" dirty="0"/>
              <a:t>Execute: </a:t>
            </a:r>
            <a:r>
              <a:rPr lang="en-US" altLang="ja-JP" sz="1000" dirty="0" err="1"/>
              <a:t>mysqld</a:t>
            </a:r>
            <a:r>
              <a:rPr lang="en-US" altLang="ja-JP" sz="1000" dirty="0"/>
              <a:t> –user=“</a:t>
            </a:r>
            <a:r>
              <a:rPr lang="en-US" altLang="ja-JP" sz="1000" dirty="0" err="1"/>
              <a:t>mysql</a:t>
            </a:r>
            <a:r>
              <a:rPr lang="en-US" altLang="ja-JP" sz="1000" dirty="0"/>
              <a:t>” </a:t>
            </a:r>
            <a:r>
              <a:rPr lang="en-US" altLang="ja-JP" sz="1000" dirty="0" smtClean="0"/>
              <a:t>&amp;</a:t>
            </a:r>
          </a:p>
          <a:p>
            <a:pPr marL="408600" lvl="1" indent="-228600">
              <a:buFont typeface="+mj-lt"/>
              <a:buAutoNum type="arabicPeriod"/>
            </a:pPr>
            <a:r>
              <a:rPr lang="en-US" altLang="ja-JP" sz="1200" dirty="0" smtClean="0"/>
              <a:t>Change root password and create </a:t>
            </a:r>
            <a:r>
              <a:rPr lang="en-US" altLang="ja-JP" sz="1200" dirty="0" err="1" smtClean="0"/>
              <a:t>mysql</a:t>
            </a:r>
            <a:r>
              <a:rPr lang="en-US" altLang="ja-JP" sz="1200" dirty="0" smtClean="0"/>
              <a:t> user for </a:t>
            </a:r>
            <a:r>
              <a:rPr lang="en-US" altLang="ja-JP" sz="1200" dirty="0" err="1" smtClean="0"/>
              <a:t>mysql</a:t>
            </a:r>
            <a:r>
              <a:rPr lang="en-US" altLang="ja-JP" sz="1200" dirty="0" smtClean="0"/>
              <a:t> server in </a:t>
            </a:r>
            <a:r>
              <a:rPr lang="en-US" altLang="ja-JP" sz="1200" dirty="0" err="1" smtClean="0"/>
              <a:t>mysql</a:t>
            </a:r>
            <a:r>
              <a:rPr lang="en-US" altLang="ja-JP" sz="1200" dirty="0" smtClean="0"/>
              <a:t> client</a:t>
            </a:r>
          </a:p>
          <a:p>
            <a:pPr marL="515325" lvl="2" indent="-228600">
              <a:buFont typeface="+mj-lt"/>
              <a:buAutoNum type="arabicPeriod"/>
            </a:pPr>
            <a:r>
              <a:rPr lang="en-US" altLang="ja-JP" sz="1000" dirty="0" smtClean="0"/>
              <a:t>Execute: root# </a:t>
            </a:r>
            <a:r>
              <a:rPr lang="en-US" altLang="ja-JP" sz="1000" dirty="0" err="1" smtClean="0"/>
              <a:t>mysql</a:t>
            </a:r>
            <a:r>
              <a:rPr lang="en-US" altLang="ja-JP" sz="1000" dirty="0" smtClean="0"/>
              <a:t> –u root –p</a:t>
            </a:r>
          </a:p>
          <a:p>
            <a:pPr marL="515325" lvl="2" indent="-228600">
              <a:buFont typeface="+mj-lt"/>
              <a:buAutoNum type="arabicPeriod"/>
            </a:pPr>
            <a:r>
              <a:rPr lang="en-US" altLang="ja-JP" sz="1000" dirty="0" smtClean="0"/>
              <a:t>Input temporary password</a:t>
            </a:r>
          </a:p>
          <a:p>
            <a:pPr marL="515325" lvl="2" indent="-228600">
              <a:buFont typeface="+mj-lt"/>
              <a:buAutoNum type="arabicPeriod"/>
            </a:pPr>
            <a:r>
              <a:rPr lang="en-US" altLang="ja-JP" sz="1000" dirty="0" smtClean="0"/>
              <a:t>Login successful in </a:t>
            </a:r>
            <a:r>
              <a:rPr lang="en-US" altLang="ja-JP" sz="1000" dirty="0" err="1" smtClean="0"/>
              <a:t>mysql</a:t>
            </a:r>
            <a:r>
              <a:rPr lang="en-US" altLang="ja-JP" sz="1000" dirty="0" smtClean="0"/>
              <a:t> client.</a:t>
            </a:r>
          </a:p>
          <a:p>
            <a:pPr marL="286725" lvl="2" indent="0">
              <a:buNone/>
            </a:pPr>
            <a:r>
              <a:rPr lang="en-US" altLang="ja-JP" sz="1000" dirty="0" smtClean="0"/>
              <a:t>In </a:t>
            </a:r>
            <a:r>
              <a:rPr lang="en-US" altLang="ja-JP" sz="1000" dirty="0" err="1" smtClean="0"/>
              <a:t>mysql</a:t>
            </a:r>
            <a:r>
              <a:rPr lang="en-US" altLang="ja-JP" sz="1000" dirty="0" smtClean="0"/>
              <a:t> client,</a:t>
            </a:r>
          </a:p>
          <a:p>
            <a:pPr marL="515325" lvl="2" indent="-228600">
              <a:buFont typeface="+mj-lt"/>
              <a:buAutoNum type="arabicPeriod"/>
            </a:pPr>
            <a:r>
              <a:rPr lang="en-US" altLang="ja-JP" sz="1000" dirty="0" smtClean="0"/>
              <a:t>Change </a:t>
            </a:r>
            <a:r>
              <a:rPr lang="en-US" altLang="ja-JP" sz="1000" dirty="0"/>
              <a:t>root user: ALTER USER '</a:t>
            </a:r>
            <a:r>
              <a:rPr lang="en-US" altLang="ja-JP" sz="1000" dirty="0" err="1"/>
              <a:t>root'@'localhost</a:t>
            </a:r>
            <a:r>
              <a:rPr lang="en-US" altLang="ja-JP" sz="1000" dirty="0"/>
              <a:t>' IDENTIFIED BY </a:t>
            </a:r>
            <a:r>
              <a:rPr lang="en-US" altLang="ja-JP" sz="1000" dirty="0" smtClean="0"/>
              <a:t>‘&lt;NEW PASSWORD&gt;'; </a:t>
            </a:r>
          </a:p>
          <a:p>
            <a:pPr marL="515325" lvl="2" indent="-228600">
              <a:buFont typeface="+mj-lt"/>
              <a:buAutoNum type="arabicPeriod"/>
            </a:pPr>
            <a:r>
              <a:rPr lang="en-US" altLang="ja-JP" sz="1000" dirty="0" smtClean="0"/>
              <a:t>Create user </a:t>
            </a:r>
            <a:r>
              <a:rPr lang="en-US" altLang="ja-JP" sz="1000" dirty="0" err="1" smtClean="0"/>
              <a:t>mysql</a:t>
            </a:r>
            <a:r>
              <a:rPr lang="en-US" altLang="ja-JP" sz="1000" dirty="0"/>
              <a:t>: CREATE USER '</a:t>
            </a:r>
            <a:r>
              <a:rPr lang="en-US" altLang="ja-JP" sz="1000" dirty="0" err="1"/>
              <a:t>mysql</a:t>
            </a:r>
            <a:r>
              <a:rPr lang="en-US" altLang="ja-JP" sz="1000" dirty="0"/>
              <a:t>'@'localhost' IDENTIFIED BY </a:t>
            </a:r>
            <a:r>
              <a:rPr lang="en-US" altLang="ja-JP" sz="1000" dirty="0" smtClean="0"/>
              <a:t>‘&lt;</a:t>
            </a:r>
            <a:r>
              <a:rPr lang="en-US" altLang="ja-JP" sz="1000" dirty="0"/>
              <a:t> NEW </a:t>
            </a:r>
            <a:r>
              <a:rPr lang="en-US" altLang="ja-JP" sz="1000" dirty="0" smtClean="0"/>
              <a:t>USER PASSWORD&gt;‘;</a:t>
            </a:r>
          </a:p>
          <a:p>
            <a:pPr marL="515325" lvl="2" indent="-228600">
              <a:buFont typeface="+mj-lt"/>
              <a:buAutoNum type="arabicPeriod"/>
            </a:pPr>
            <a:r>
              <a:rPr lang="en-US" altLang="ja-JP" sz="1000" dirty="0"/>
              <a:t>Grant privileges to new user: GRANT ALL PRIVILEGES ON * . * TO '</a:t>
            </a:r>
            <a:r>
              <a:rPr lang="en-US" altLang="ja-JP" sz="1000" dirty="0" err="1"/>
              <a:t>mysql</a:t>
            </a:r>
            <a:r>
              <a:rPr lang="en-US" altLang="ja-JP" sz="1000" dirty="0"/>
              <a:t>'@'localhost</a:t>
            </a:r>
            <a:r>
              <a:rPr lang="en-US" altLang="ja-JP" sz="1000" dirty="0" smtClean="0"/>
              <a:t>';</a:t>
            </a:r>
          </a:p>
          <a:p>
            <a:pPr marL="515325" lvl="2" indent="-228600">
              <a:buFont typeface="+mj-lt"/>
              <a:buAutoNum type="arabicPeriod"/>
            </a:pPr>
            <a:r>
              <a:rPr lang="en-US" altLang="ja-JP" sz="1000" dirty="0" smtClean="0"/>
              <a:t>Flush </a:t>
            </a:r>
            <a:r>
              <a:rPr lang="en-US" altLang="ja-JP" sz="1000" dirty="0" err="1" smtClean="0"/>
              <a:t>privilegs</a:t>
            </a:r>
            <a:r>
              <a:rPr lang="en-US" altLang="ja-JP" sz="1000" dirty="0"/>
              <a:t>: FLUSH PRIVILEGES</a:t>
            </a:r>
            <a:r>
              <a:rPr lang="en-US" altLang="ja-JP" sz="1000" dirty="0" smtClean="0"/>
              <a:t>;</a:t>
            </a:r>
          </a:p>
          <a:p>
            <a:pPr marL="408600" lvl="1" indent="-228600">
              <a:buFont typeface="+mj-lt"/>
              <a:buAutoNum type="arabicPeriod"/>
            </a:pPr>
            <a:r>
              <a:rPr lang="en-US" altLang="ja-JP" sz="1200" dirty="0" smtClean="0"/>
              <a:t>Confirm successful update of root password</a:t>
            </a:r>
          </a:p>
          <a:p>
            <a:pPr marL="515325" lvl="2" indent="-228600">
              <a:buFont typeface="+mj-lt"/>
              <a:buAutoNum type="arabicPeriod"/>
            </a:pPr>
            <a:r>
              <a:rPr lang="en-US" altLang="ja-JP" sz="1000" dirty="0" smtClean="0"/>
              <a:t>Execute: </a:t>
            </a:r>
            <a:r>
              <a:rPr lang="en-US" altLang="ja-JP" sz="1000" dirty="0" err="1" smtClean="0"/>
              <a:t>mysql</a:t>
            </a:r>
            <a:r>
              <a:rPr lang="en-US" altLang="ja-JP" sz="1000" dirty="0" smtClean="0"/>
              <a:t> –u root –p</a:t>
            </a:r>
          </a:p>
          <a:p>
            <a:pPr marL="515325" lvl="2" indent="-228600">
              <a:buFont typeface="+mj-lt"/>
              <a:buAutoNum type="arabicPeriod"/>
            </a:pPr>
            <a:r>
              <a:rPr lang="en-US" altLang="ja-JP" sz="1000" dirty="0" smtClean="0"/>
              <a:t>Input updated password and confirm successful login.</a:t>
            </a:r>
          </a:p>
          <a:p>
            <a:pPr marL="408600" lvl="1" indent="-228600">
              <a:buFont typeface="+mj-lt"/>
              <a:buAutoNum type="arabicPeriod"/>
            </a:pPr>
            <a:r>
              <a:rPr lang="en-US" altLang="ja-JP" sz="1200" dirty="0" smtClean="0"/>
              <a:t>Confirm successful creation of new user</a:t>
            </a:r>
          </a:p>
          <a:p>
            <a:pPr marL="515325" lvl="2" indent="-228600">
              <a:buFont typeface="+mj-lt"/>
              <a:buAutoNum type="arabicPeriod"/>
            </a:pPr>
            <a:r>
              <a:rPr lang="en-US" altLang="ja-JP" sz="1000" dirty="0" smtClean="0"/>
              <a:t>Execute: </a:t>
            </a:r>
            <a:r>
              <a:rPr lang="en-US" altLang="ja-JP" sz="1000" dirty="0" err="1" smtClean="0"/>
              <a:t>mysql</a:t>
            </a:r>
            <a:r>
              <a:rPr lang="en-US" altLang="ja-JP" sz="1000" dirty="0" smtClean="0"/>
              <a:t> –u </a:t>
            </a:r>
            <a:r>
              <a:rPr lang="en-US" altLang="ja-JP" sz="1000" dirty="0" err="1" smtClean="0"/>
              <a:t>mysql</a:t>
            </a:r>
            <a:r>
              <a:rPr lang="en-US" altLang="ja-JP" sz="1000" dirty="0" smtClean="0"/>
              <a:t> –p</a:t>
            </a:r>
          </a:p>
          <a:p>
            <a:pPr marL="515325" lvl="2" indent="-228600">
              <a:buFont typeface="+mj-lt"/>
              <a:buAutoNum type="arabicPeriod"/>
            </a:pPr>
            <a:r>
              <a:rPr lang="en-US" altLang="ja-JP" sz="1000" dirty="0" smtClean="0"/>
              <a:t>Input password and confirm successful login.</a:t>
            </a:r>
          </a:p>
          <a:p>
            <a:pPr marL="515325" lvl="2" indent="-228600">
              <a:buFont typeface="+mj-lt"/>
              <a:buAutoNum type="arabicPeriod"/>
            </a:pPr>
            <a:endParaRPr lang="en-US" altLang="ja-JP" sz="1000" dirty="0" smtClean="0"/>
          </a:p>
          <a:p>
            <a:pPr marL="515325" lvl="2" indent="-228600">
              <a:buFont typeface="+mj-lt"/>
              <a:buAutoNum type="arabicPeriod"/>
            </a:pPr>
            <a:endParaRPr lang="en-US" altLang="ja-JP" sz="1000" dirty="0"/>
          </a:p>
          <a:p>
            <a:pPr marL="515325" lvl="2" indent="-228600"/>
            <a:endParaRPr lang="en-US" altLang="ja-JP" sz="1000" dirty="0"/>
          </a:p>
          <a:p>
            <a:pPr marL="522900" lvl="1" indent="-342900">
              <a:buAutoNum type="arabicPeriod"/>
            </a:pPr>
            <a:endParaRPr kumimoji="1" lang="ja-JP" altLang="en-US" sz="1200" dirty="0"/>
          </a:p>
        </p:txBody>
      </p:sp>
    </p:spTree>
    <p:extLst>
      <p:ext uri="{BB962C8B-B14F-4D97-AF65-F5344CB8AC3E}">
        <p14:creationId xmlns:p14="http://schemas.microsoft.com/office/powerpoint/2010/main" val="39520783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MySQL Cluster: Startup Procedure</a:t>
            </a:r>
            <a:endParaRPr lang="en-US" dirty="0"/>
          </a:p>
        </p:txBody>
      </p:sp>
      <p:sp>
        <p:nvSpPr>
          <p:cNvPr id="3" name="Content Placeholder 2"/>
          <p:cNvSpPr>
            <a:spLocks noGrp="1"/>
          </p:cNvSpPr>
          <p:nvPr>
            <p:ph sz="quarter" idx="10"/>
          </p:nvPr>
        </p:nvSpPr>
        <p:spPr/>
        <p:txBody>
          <a:bodyPr>
            <a:normAutofit/>
          </a:bodyPr>
          <a:lstStyle/>
          <a:p>
            <a:r>
              <a:rPr lang="en-US" sz="1600" dirty="0" smtClean="0"/>
              <a:t>Confirm node startup</a:t>
            </a:r>
          </a:p>
          <a:p>
            <a:pPr lvl="1"/>
            <a:r>
              <a:rPr lang="en-US" sz="1200" dirty="0" smtClean="0"/>
              <a:t>Execute the following in MGM Node: </a:t>
            </a:r>
            <a:r>
              <a:rPr lang="en-US" sz="1200" dirty="0" err="1" smtClean="0"/>
              <a:t>ndb_mgm</a:t>
            </a:r>
            <a:r>
              <a:rPr lang="en-US" sz="1200" dirty="0" smtClean="0"/>
              <a:t> –e SHOW</a:t>
            </a:r>
            <a:endParaRPr lang="en-US" sz="1200" dirty="0"/>
          </a:p>
        </p:txBody>
      </p:sp>
      <p:sp>
        <p:nvSpPr>
          <p:cNvPr id="5" name="Rectangle 4"/>
          <p:cNvSpPr/>
          <p:nvPr/>
        </p:nvSpPr>
        <p:spPr>
          <a:xfrm>
            <a:off x="647699" y="1421497"/>
            <a:ext cx="7867651" cy="255042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800" dirty="0">
                <a:solidFill>
                  <a:sysClr val="windowText" lastClr="000000"/>
                </a:solidFill>
                <a:latin typeface="Courier New" panose="02070309020205020404" pitchFamily="49" charset="0"/>
                <a:cs typeface="Courier New" panose="02070309020205020404" pitchFamily="49" charset="0"/>
              </a:rPr>
              <a:t>[root@mgm-node-01 ~]# </a:t>
            </a:r>
            <a:r>
              <a:rPr lang="en-US" sz="800" dirty="0" err="1">
                <a:solidFill>
                  <a:sysClr val="windowText" lastClr="000000"/>
                </a:solidFill>
                <a:latin typeface="Courier New" panose="02070309020205020404" pitchFamily="49" charset="0"/>
                <a:cs typeface="Courier New" panose="02070309020205020404" pitchFamily="49" charset="0"/>
              </a:rPr>
              <a:t>ndb_mgm</a:t>
            </a:r>
            <a:r>
              <a:rPr lang="en-US" sz="800" dirty="0">
                <a:solidFill>
                  <a:sysClr val="windowText" lastClr="000000"/>
                </a:solidFill>
                <a:latin typeface="Courier New" panose="02070309020205020404" pitchFamily="49" charset="0"/>
                <a:cs typeface="Courier New" panose="02070309020205020404" pitchFamily="49" charset="0"/>
              </a:rPr>
              <a:t> -e SHOW</a:t>
            </a:r>
          </a:p>
          <a:p>
            <a:r>
              <a:rPr lang="en-US" sz="800" dirty="0">
                <a:solidFill>
                  <a:sysClr val="windowText" lastClr="000000"/>
                </a:solidFill>
                <a:latin typeface="Courier New" panose="02070309020205020404" pitchFamily="49" charset="0"/>
                <a:cs typeface="Courier New" panose="02070309020205020404" pitchFamily="49" charset="0"/>
              </a:rPr>
              <a:t>Connected to Management Server at: localhost:1186</a:t>
            </a:r>
          </a:p>
          <a:p>
            <a:r>
              <a:rPr lang="en-US" sz="800" dirty="0">
                <a:solidFill>
                  <a:sysClr val="windowText" lastClr="000000"/>
                </a:solidFill>
                <a:latin typeface="Courier New" panose="02070309020205020404" pitchFamily="49" charset="0"/>
                <a:cs typeface="Courier New" panose="02070309020205020404" pitchFamily="49" charset="0"/>
              </a:rPr>
              <a:t>Cluster Configuration</a:t>
            </a:r>
          </a:p>
          <a:p>
            <a:r>
              <a:rPr lang="en-US" sz="800" dirty="0">
                <a:solidFill>
                  <a:sysClr val="windowText" lastClr="000000"/>
                </a:solidFill>
                <a:latin typeface="Courier New" panose="02070309020205020404" pitchFamily="49" charset="0"/>
                <a:cs typeface="Courier New" panose="02070309020205020404" pitchFamily="49" charset="0"/>
              </a:rPr>
              <a:t>---------------------</a:t>
            </a:r>
          </a:p>
          <a:p>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ndbd</a:t>
            </a:r>
            <a:r>
              <a:rPr lang="en-US" sz="800" dirty="0">
                <a:solidFill>
                  <a:sysClr val="windowText" lastClr="000000"/>
                </a:solidFill>
                <a:latin typeface="Courier New" panose="02070309020205020404" pitchFamily="49" charset="0"/>
                <a:cs typeface="Courier New" panose="02070309020205020404" pitchFamily="49" charset="0"/>
              </a:rPr>
              <a:t>(NDB)]     4 node(s)</a:t>
            </a:r>
          </a:p>
          <a:p>
            <a:r>
              <a:rPr lang="en-US" sz="800" dirty="0">
                <a:solidFill>
                  <a:sysClr val="windowText" lastClr="000000"/>
                </a:solidFill>
                <a:latin typeface="Courier New" panose="02070309020205020404" pitchFamily="49" charset="0"/>
                <a:cs typeface="Courier New" panose="02070309020205020404" pitchFamily="49" charset="0"/>
              </a:rPr>
              <a:t>id=10 (not connected, accepting connect from 192.168.50.55</a:t>
            </a:r>
            <a:r>
              <a:rPr lang="en-US" sz="800" dirty="0" smtClean="0">
                <a:solidFill>
                  <a:sysClr val="windowText" lastClr="000000"/>
                </a:solidFill>
                <a:latin typeface="Courier New" panose="02070309020205020404" pitchFamily="49" charset="0"/>
                <a:cs typeface="Courier New" panose="02070309020205020404" pitchFamily="49" charset="0"/>
              </a:rPr>
              <a:t>)             </a:t>
            </a:r>
            <a:r>
              <a:rPr lang="en-US" sz="800" b="1" dirty="0" smtClean="0">
                <a:solidFill>
                  <a:sysClr val="windowText" lastClr="000000"/>
                </a:solidFill>
                <a:latin typeface="Courier New" panose="02070309020205020404" pitchFamily="49" charset="0"/>
                <a:cs typeface="Courier New" panose="02070309020205020404" pitchFamily="49" charset="0"/>
              </a:rPr>
              <a:t>&lt;&lt; </a:t>
            </a:r>
            <a:r>
              <a:rPr lang="en-US" sz="800" b="1" dirty="0" err="1" smtClean="0">
                <a:solidFill>
                  <a:sysClr val="windowText" lastClr="000000"/>
                </a:solidFill>
                <a:latin typeface="Courier New" panose="02070309020205020404" pitchFamily="49" charset="0"/>
                <a:cs typeface="Courier New" panose="02070309020205020404" pitchFamily="49" charset="0"/>
              </a:rPr>
              <a:t>ndbd</a:t>
            </a:r>
            <a:r>
              <a:rPr lang="en-US" sz="800" b="1" dirty="0" smtClean="0">
                <a:solidFill>
                  <a:sysClr val="windowText" lastClr="000000"/>
                </a:solidFill>
                <a:latin typeface="Courier New" panose="02070309020205020404" pitchFamily="49" charset="0"/>
                <a:cs typeface="Courier New" panose="02070309020205020404" pitchFamily="49" charset="0"/>
              </a:rPr>
              <a:t> started must be running</a:t>
            </a:r>
            <a:endParaRPr lang="en-US" sz="800" dirty="0">
              <a:solidFill>
                <a:sysClr val="windowText" lastClr="000000"/>
              </a:solidFill>
              <a:latin typeface="Courier New" panose="02070309020205020404" pitchFamily="49" charset="0"/>
              <a:cs typeface="Courier New" panose="02070309020205020404" pitchFamily="49" charset="0"/>
            </a:endParaRPr>
          </a:p>
          <a:p>
            <a:r>
              <a:rPr lang="en-US" sz="800" dirty="0">
                <a:solidFill>
                  <a:sysClr val="windowText" lastClr="000000"/>
                </a:solidFill>
                <a:latin typeface="Courier New" panose="02070309020205020404" pitchFamily="49" charset="0"/>
                <a:cs typeface="Courier New" panose="02070309020205020404" pitchFamily="49" charset="0"/>
              </a:rPr>
              <a:t>id=11 (not connected, accepting connect from 192.168.50.56</a:t>
            </a:r>
            <a:r>
              <a:rPr lang="en-US" sz="800" dirty="0" smtClean="0">
                <a:solidFill>
                  <a:sysClr val="windowText" lastClr="000000"/>
                </a:solidFill>
                <a:latin typeface="Courier New" panose="02070309020205020404" pitchFamily="49" charset="0"/>
                <a:cs typeface="Courier New" panose="02070309020205020404" pitchFamily="49" charset="0"/>
              </a:rPr>
              <a:t>)             </a:t>
            </a:r>
            <a:r>
              <a:rPr lang="en-US" sz="800" b="1" dirty="0">
                <a:solidFill>
                  <a:sysClr val="windowText" lastClr="000000"/>
                </a:solidFill>
                <a:latin typeface="Courier New" panose="02070309020205020404" pitchFamily="49" charset="0"/>
                <a:cs typeface="Courier New" panose="02070309020205020404" pitchFamily="49" charset="0"/>
              </a:rPr>
              <a:t>&lt;&lt; </a:t>
            </a:r>
            <a:r>
              <a:rPr lang="en-US" sz="800" b="1" dirty="0" err="1">
                <a:solidFill>
                  <a:sysClr val="windowText" lastClr="000000"/>
                </a:solidFill>
                <a:latin typeface="Courier New" panose="02070309020205020404" pitchFamily="49" charset="0"/>
                <a:cs typeface="Courier New" panose="02070309020205020404" pitchFamily="49" charset="0"/>
              </a:rPr>
              <a:t>ndbd</a:t>
            </a:r>
            <a:r>
              <a:rPr lang="en-US" sz="800" b="1" dirty="0">
                <a:solidFill>
                  <a:sysClr val="windowText" lastClr="000000"/>
                </a:solidFill>
                <a:latin typeface="Courier New" panose="02070309020205020404" pitchFamily="49" charset="0"/>
                <a:cs typeface="Courier New" panose="02070309020205020404" pitchFamily="49" charset="0"/>
              </a:rPr>
              <a:t> </a:t>
            </a:r>
            <a:r>
              <a:rPr lang="en-US" sz="800" b="1" dirty="0" smtClean="0">
                <a:solidFill>
                  <a:sysClr val="windowText" lastClr="000000"/>
                </a:solidFill>
                <a:latin typeface="Courier New" panose="02070309020205020404" pitchFamily="49" charset="0"/>
                <a:cs typeface="Courier New" panose="02070309020205020404" pitchFamily="49" charset="0"/>
              </a:rPr>
              <a:t>started </a:t>
            </a:r>
            <a:r>
              <a:rPr lang="en-US" sz="800" b="1" dirty="0">
                <a:solidFill>
                  <a:sysClr val="windowText" lastClr="000000"/>
                </a:solidFill>
                <a:latin typeface="Courier New" panose="02070309020205020404" pitchFamily="49" charset="0"/>
                <a:cs typeface="Courier New" panose="02070309020205020404" pitchFamily="49" charset="0"/>
              </a:rPr>
              <a:t>must be running</a:t>
            </a:r>
            <a:endParaRPr lang="en-US" sz="800" dirty="0">
              <a:solidFill>
                <a:sysClr val="windowText" lastClr="000000"/>
              </a:solidFill>
              <a:latin typeface="Courier New" panose="02070309020205020404" pitchFamily="49" charset="0"/>
              <a:cs typeface="Courier New" panose="02070309020205020404" pitchFamily="49" charset="0"/>
            </a:endParaRPr>
          </a:p>
          <a:p>
            <a:r>
              <a:rPr lang="en-US" sz="800" dirty="0">
                <a:solidFill>
                  <a:sysClr val="windowText" lastClr="000000"/>
                </a:solidFill>
                <a:latin typeface="Courier New" panose="02070309020205020404" pitchFamily="49" charset="0"/>
                <a:cs typeface="Courier New" panose="02070309020205020404" pitchFamily="49" charset="0"/>
              </a:rPr>
              <a:t>id=12 (not connected, accepting connect from </a:t>
            </a:r>
            <a:r>
              <a:rPr lang="en-US" sz="800" dirty="0" smtClean="0">
                <a:solidFill>
                  <a:sysClr val="windowText" lastClr="000000"/>
                </a:solidFill>
                <a:latin typeface="Courier New" panose="02070309020205020404" pitchFamily="49" charset="0"/>
                <a:cs typeface="Courier New" panose="02070309020205020404" pitchFamily="49" charset="0"/>
              </a:rPr>
              <a:t>192.168.50.59)             </a:t>
            </a:r>
            <a:r>
              <a:rPr lang="en-US" sz="800" b="1" dirty="0">
                <a:solidFill>
                  <a:sysClr val="windowText" lastClr="000000"/>
                </a:solidFill>
                <a:latin typeface="Courier New" panose="02070309020205020404" pitchFamily="49" charset="0"/>
                <a:cs typeface="Courier New" panose="02070309020205020404" pitchFamily="49" charset="0"/>
              </a:rPr>
              <a:t>&lt;&lt; </a:t>
            </a:r>
            <a:r>
              <a:rPr lang="en-US" sz="800" b="1" dirty="0" err="1">
                <a:solidFill>
                  <a:sysClr val="windowText" lastClr="000000"/>
                </a:solidFill>
                <a:latin typeface="Courier New" panose="02070309020205020404" pitchFamily="49" charset="0"/>
                <a:cs typeface="Courier New" panose="02070309020205020404" pitchFamily="49" charset="0"/>
              </a:rPr>
              <a:t>ndbd</a:t>
            </a:r>
            <a:r>
              <a:rPr lang="en-US" sz="800" b="1" dirty="0">
                <a:solidFill>
                  <a:sysClr val="windowText" lastClr="000000"/>
                </a:solidFill>
                <a:latin typeface="Courier New" panose="02070309020205020404" pitchFamily="49" charset="0"/>
                <a:cs typeface="Courier New" panose="02070309020205020404" pitchFamily="49" charset="0"/>
              </a:rPr>
              <a:t> </a:t>
            </a:r>
            <a:r>
              <a:rPr lang="en-US" sz="800" b="1" dirty="0" smtClean="0">
                <a:solidFill>
                  <a:sysClr val="windowText" lastClr="000000"/>
                </a:solidFill>
                <a:latin typeface="Courier New" panose="02070309020205020404" pitchFamily="49" charset="0"/>
                <a:cs typeface="Courier New" panose="02070309020205020404" pitchFamily="49" charset="0"/>
              </a:rPr>
              <a:t>started </a:t>
            </a:r>
            <a:r>
              <a:rPr lang="en-US" sz="800" b="1" dirty="0">
                <a:solidFill>
                  <a:sysClr val="windowText" lastClr="000000"/>
                </a:solidFill>
                <a:latin typeface="Courier New" panose="02070309020205020404" pitchFamily="49" charset="0"/>
                <a:cs typeface="Courier New" panose="02070309020205020404" pitchFamily="49" charset="0"/>
              </a:rPr>
              <a:t>must be running</a:t>
            </a:r>
            <a:endParaRPr lang="en-US" sz="800" dirty="0">
              <a:solidFill>
                <a:sysClr val="windowText" lastClr="000000"/>
              </a:solidFill>
              <a:latin typeface="Courier New" panose="02070309020205020404" pitchFamily="49" charset="0"/>
              <a:cs typeface="Courier New" panose="02070309020205020404" pitchFamily="49" charset="0"/>
            </a:endParaRPr>
          </a:p>
          <a:p>
            <a:r>
              <a:rPr lang="en-US" sz="800" dirty="0">
                <a:solidFill>
                  <a:sysClr val="windowText" lastClr="000000"/>
                </a:solidFill>
                <a:latin typeface="Courier New" panose="02070309020205020404" pitchFamily="49" charset="0"/>
                <a:cs typeface="Courier New" panose="02070309020205020404" pitchFamily="49" charset="0"/>
              </a:rPr>
              <a:t>id=13 (not connected, accepting connect from </a:t>
            </a:r>
            <a:r>
              <a:rPr lang="en-US" sz="800" dirty="0" smtClean="0">
                <a:solidFill>
                  <a:sysClr val="windowText" lastClr="000000"/>
                </a:solidFill>
                <a:latin typeface="Courier New" panose="02070309020205020404" pitchFamily="49" charset="0"/>
                <a:cs typeface="Courier New" panose="02070309020205020404" pitchFamily="49" charset="0"/>
              </a:rPr>
              <a:t>192.168.50.60)             </a:t>
            </a:r>
            <a:r>
              <a:rPr lang="en-US" sz="800" b="1" dirty="0">
                <a:solidFill>
                  <a:sysClr val="windowText" lastClr="000000"/>
                </a:solidFill>
                <a:latin typeface="Courier New" panose="02070309020205020404" pitchFamily="49" charset="0"/>
                <a:cs typeface="Courier New" panose="02070309020205020404" pitchFamily="49" charset="0"/>
              </a:rPr>
              <a:t>&lt;&lt; </a:t>
            </a:r>
            <a:r>
              <a:rPr lang="en-US" sz="800" b="1" dirty="0" err="1">
                <a:solidFill>
                  <a:sysClr val="windowText" lastClr="000000"/>
                </a:solidFill>
                <a:latin typeface="Courier New" panose="02070309020205020404" pitchFamily="49" charset="0"/>
                <a:cs typeface="Courier New" panose="02070309020205020404" pitchFamily="49" charset="0"/>
              </a:rPr>
              <a:t>ndbd</a:t>
            </a:r>
            <a:r>
              <a:rPr lang="en-US" sz="800" b="1" dirty="0">
                <a:solidFill>
                  <a:sysClr val="windowText" lastClr="000000"/>
                </a:solidFill>
                <a:latin typeface="Courier New" panose="02070309020205020404" pitchFamily="49" charset="0"/>
                <a:cs typeface="Courier New" panose="02070309020205020404" pitchFamily="49" charset="0"/>
              </a:rPr>
              <a:t> </a:t>
            </a:r>
            <a:r>
              <a:rPr lang="en-US" sz="800" b="1" dirty="0" smtClean="0">
                <a:solidFill>
                  <a:sysClr val="windowText" lastClr="000000"/>
                </a:solidFill>
                <a:latin typeface="Courier New" panose="02070309020205020404" pitchFamily="49" charset="0"/>
                <a:cs typeface="Courier New" panose="02070309020205020404" pitchFamily="49" charset="0"/>
              </a:rPr>
              <a:t>started </a:t>
            </a:r>
            <a:r>
              <a:rPr lang="en-US" sz="800" b="1" dirty="0">
                <a:solidFill>
                  <a:sysClr val="windowText" lastClr="000000"/>
                </a:solidFill>
                <a:latin typeface="Courier New" panose="02070309020205020404" pitchFamily="49" charset="0"/>
                <a:cs typeface="Courier New" panose="02070309020205020404" pitchFamily="49" charset="0"/>
              </a:rPr>
              <a:t>must be </a:t>
            </a:r>
            <a:r>
              <a:rPr lang="en-US" sz="800" b="1" dirty="0" smtClean="0">
                <a:solidFill>
                  <a:sysClr val="windowText" lastClr="000000"/>
                </a:solidFill>
                <a:latin typeface="Courier New" panose="02070309020205020404" pitchFamily="49" charset="0"/>
                <a:cs typeface="Courier New" panose="02070309020205020404" pitchFamily="49" charset="0"/>
              </a:rPr>
              <a:t>running</a:t>
            </a:r>
          </a:p>
          <a:p>
            <a:endParaRPr lang="en-US" sz="800" dirty="0">
              <a:solidFill>
                <a:sysClr val="windowText" lastClr="000000"/>
              </a:solidFill>
              <a:latin typeface="Courier New" panose="02070309020205020404" pitchFamily="49" charset="0"/>
              <a:cs typeface="Courier New" panose="02070309020205020404" pitchFamily="49" charset="0"/>
            </a:endParaRPr>
          </a:p>
          <a:p>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ndb_mgmd</a:t>
            </a:r>
            <a:r>
              <a:rPr lang="en-US" sz="800" dirty="0">
                <a:solidFill>
                  <a:sysClr val="windowText" lastClr="000000"/>
                </a:solidFill>
                <a:latin typeface="Courier New" panose="02070309020205020404" pitchFamily="49" charset="0"/>
                <a:cs typeface="Courier New" panose="02070309020205020404" pitchFamily="49" charset="0"/>
              </a:rPr>
              <a:t>(MGM)] 1 node(s)</a:t>
            </a:r>
          </a:p>
          <a:p>
            <a:r>
              <a:rPr lang="en-US" sz="800" dirty="0">
                <a:solidFill>
                  <a:sysClr val="windowText" lastClr="000000"/>
                </a:solidFill>
                <a:latin typeface="Courier New" panose="02070309020205020404" pitchFamily="49" charset="0"/>
                <a:cs typeface="Courier New" panose="02070309020205020404" pitchFamily="49" charset="0"/>
              </a:rPr>
              <a:t>id=1    @192.168.50.51  (mysql-5.7.18 ndb-7.5.6</a:t>
            </a:r>
            <a:r>
              <a:rPr lang="en-US" sz="800" dirty="0" smtClean="0">
                <a:solidFill>
                  <a:sysClr val="windowText" lastClr="000000"/>
                </a:solidFill>
                <a:latin typeface="Courier New" panose="02070309020205020404" pitchFamily="49" charset="0"/>
                <a:cs typeface="Courier New" panose="02070309020205020404" pitchFamily="49" charset="0"/>
              </a:rPr>
              <a:t>)</a:t>
            </a:r>
            <a:r>
              <a:rPr lang="en-US" sz="800" dirty="0">
                <a:solidFill>
                  <a:sysClr val="windowText" lastClr="000000"/>
                </a:solidFill>
                <a:latin typeface="Courier New" panose="02070309020205020404" pitchFamily="49" charset="0"/>
                <a:cs typeface="Courier New" panose="02070309020205020404" pitchFamily="49" charset="0"/>
              </a:rPr>
              <a:t> </a:t>
            </a:r>
            <a:r>
              <a:rPr lang="en-US" sz="800" dirty="0" smtClean="0">
                <a:solidFill>
                  <a:sysClr val="windowText" lastClr="000000"/>
                </a:solidFill>
                <a:latin typeface="Courier New" panose="02070309020205020404" pitchFamily="49" charset="0"/>
                <a:cs typeface="Courier New" panose="02070309020205020404" pitchFamily="49" charset="0"/>
              </a:rPr>
              <a:t>                </a:t>
            </a:r>
            <a:r>
              <a:rPr lang="en-US" sz="800" b="1" dirty="0" smtClean="0">
                <a:solidFill>
                  <a:sysClr val="windowText" lastClr="000000"/>
                </a:solidFill>
                <a:latin typeface="Courier New" panose="02070309020205020404" pitchFamily="49" charset="0"/>
                <a:cs typeface="Courier New" panose="02070309020205020404" pitchFamily="49" charset="0"/>
              </a:rPr>
              <a:t>&lt;&lt; </a:t>
            </a:r>
            <a:r>
              <a:rPr lang="en-US" sz="800" b="1" dirty="0" err="1" smtClean="0">
                <a:solidFill>
                  <a:sysClr val="windowText" lastClr="000000"/>
                </a:solidFill>
                <a:latin typeface="Courier New" panose="02070309020205020404" pitchFamily="49" charset="0"/>
                <a:cs typeface="Courier New" panose="02070309020205020404" pitchFamily="49" charset="0"/>
              </a:rPr>
              <a:t>ndb_mgmd</a:t>
            </a:r>
            <a:r>
              <a:rPr lang="en-US" sz="800" b="1" dirty="0" smtClean="0">
                <a:solidFill>
                  <a:sysClr val="windowText" lastClr="000000"/>
                </a:solidFill>
                <a:latin typeface="Courier New" panose="02070309020205020404" pitchFamily="49" charset="0"/>
                <a:cs typeface="Courier New" panose="02070309020205020404" pitchFamily="49" charset="0"/>
              </a:rPr>
              <a:t> started </a:t>
            </a:r>
            <a:r>
              <a:rPr lang="en-US" sz="800" b="1" dirty="0">
                <a:solidFill>
                  <a:sysClr val="windowText" lastClr="000000"/>
                </a:solidFill>
                <a:latin typeface="Courier New" panose="02070309020205020404" pitchFamily="49" charset="0"/>
                <a:cs typeface="Courier New" panose="02070309020205020404" pitchFamily="49" charset="0"/>
              </a:rPr>
              <a:t>must be running</a:t>
            </a:r>
            <a:endParaRPr lang="en-US" sz="800" dirty="0">
              <a:solidFill>
                <a:sysClr val="windowText" lastClr="000000"/>
              </a:solidFill>
              <a:latin typeface="Courier New" panose="02070309020205020404" pitchFamily="49" charset="0"/>
              <a:cs typeface="Courier New" panose="02070309020205020404" pitchFamily="49" charset="0"/>
            </a:endParaRPr>
          </a:p>
          <a:p>
            <a:endParaRPr lang="en-US" sz="800" dirty="0">
              <a:solidFill>
                <a:sysClr val="windowText" lastClr="000000"/>
              </a:solidFill>
              <a:latin typeface="Courier New" panose="02070309020205020404" pitchFamily="49" charset="0"/>
              <a:cs typeface="Courier New" panose="02070309020205020404" pitchFamily="49" charset="0"/>
            </a:endParaRPr>
          </a:p>
          <a:p>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mysqld</a:t>
            </a:r>
            <a:r>
              <a:rPr lang="en-US" sz="800" dirty="0">
                <a:solidFill>
                  <a:sysClr val="windowText" lastClr="000000"/>
                </a:solidFill>
                <a:latin typeface="Courier New" panose="02070309020205020404" pitchFamily="49" charset="0"/>
                <a:cs typeface="Courier New" panose="02070309020205020404" pitchFamily="49" charset="0"/>
              </a:rPr>
              <a:t>(API)]   3 node(s)</a:t>
            </a:r>
          </a:p>
          <a:p>
            <a:r>
              <a:rPr lang="en-US" sz="800" dirty="0">
                <a:solidFill>
                  <a:sysClr val="windowText" lastClr="000000"/>
                </a:solidFill>
                <a:latin typeface="Courier New" panose="02070309020205020404" pitchFamily="49" charset="0"/>
                <a:cs typeface="Courier New" panose="02070309020205020404" pitchFamily="49" charset="0"/>
              </a:rPr>
              <a:t>id=50 (not connected, accepting connect from </a:t>
            </a:r>
            <a:r>
              <a:rPr lang="en-US" sz="800" dirty="0" smtClean="0">
                <a:solidFill>
                  <a:sysClr val="windowText" lastClr="000000"/>
                </a:solidFill>
                <a:latin typeface="Courier New" panose="02070309020205020404" pitchFamily="49" charset="0"/>
                <a:cs typeface="Courier New" panose="02070309020205020404" pitchFamily="49" charset="0"/>
              </a:rPr>
              <a:t>192.168.50.53)                 </a:t>
            </a:r>
            <a:r>
              <a:rPr lang="en-US" sz="800" b="1" dirty="0">
                <a:solidFill>
                  <a:sysClr val="windowText" lastClr="000000"/>
                </a:solidFill>
                <a:latin typeface="Courier New" panose="02070309020205020404" pitchFamily="49" charset="0"/>
                <a:cs typeface="Courier New" panose="02070309020205020404" pitchFamily="49" charset="0"/>
              </a:rPr>
              <a:t>&lt;&lt; </a:t>
            </a:r>
            <a:r>
              <a:rPr lang="en-US" sz="800" b="1" dirty="0" err="1" smtClean="0">
                <a:solidFill>
                  <a:sysClr val="windowText" lastClr="000000"/>
                </a:solidFill>
                <a:latin typeface="Courier New" panose="02070309020205020404" pitchFamily="49" charset="0"/>
                <a:cs typeface="Courier New" panose="02070309020205020404" pitchFamily="49" charset="0"/>
              </a:rPr>
              <a:t>mysqld</a:t>
            </a:r>
            <a:r>
              <a:rPr lang="en-US" sz="800" b="1" dirty="0" smtClean="0">
                <a:solidFill>
                  <a:sysClr val="windowText" lastClr="000000"/>
                </a:solidFill>
                <a:latin typeface="Courier New" panose="02070309020205020404" pitchFamily="49" charset="0"/>
                <a:cs typeface="Courier New" panose="02070309020205020404" pitchFamily="49" charset="0"/>
              </a:rPr>
              <a:t> started </a:t>
            </a:r>
            <a:r>
              <a:rPr lang="en-US" sz="800" b="1" dirty="0">
                <a:solidFill>
                  <a:sysClr val="windowText" lastClr="000000"/>
                </a:solidFill>
                <a:latin typeface="Courier New" panose="02070309020205020404" pitchFamily="49" charset="0"/>
                <a:cs typeface="Courier New" panose="02070309020205020404" pitchFamily="49" charset="0"/>
              </a:rPr>
              <a:t>must be running</a:t>
            </a:r>
            <a:endParaRPr lang="en-US" sz="800" dirty="0">
              <a:solidFill>
                <a:sysClr val="windowText" lastClr="000000"/>
              </a:solidFill>
              <a:latin typeface="Courier New" panose="02070309020205020404" pitchFamily="49" charset="0"/>
              <a:cs typeface="Courier New" panose="02070309020205020404" pitchFamily="49" charset="0"/>
            </a:endParaRPr>
          </a:p>
          <a:p>
            <a:r>
              <a:rPr lang="en-US" sz="800" dirty="0">
                <a:solidFill>
                  <a:sysClr val="windowText" lastClr="000000"/>
                </a:solidFill>
                <a:latin typeface="Courier New" panose="02070309020205020404" pitchFamily="49" charset="0"/>
                <a:cs typeface="Courier New" panose="02070309020205020404" pitchFamily="49" charset="0"/>
              </a:rPr>
              <a:t>id=51 (not connected, accepting connect from </a:t>
            </a:r>
            <a:r>
              <a:rPr lang="en-US" sz="800" dirty="0" smtClean="0">
                <a:solidFill>
                  <a:sysClr val="windowText" lastClr="000000"/>
                </a:solidFill>
                <a:latin typeface="Courier New" panose="02070309020205020404" pitchFamily="49" charset="0"/>
                <a:cs typeface="Courier New" panose="02070309020205020404" pitchFamily="49" charset="0"/>
              </a:rPr>
              <a:t>192.168.50.54</a:t>
            </a:r>
            <a:r>
              <a:rPr lang="en-US" sz="800" dirty="0">
                <a:solidFill>
                  <a:sysClr val="windowText" lastClr="000000"/>
                </a:solidFill>
                <a:latin typeface="Courier New" panose="02070309020205020404" pitchFamily="49" charset="0"/>
                <a:cs typeface="Courier New" panose="02070309020205020404" pitchFamily="49" charset="0"/>
              </a:rPr>
              <a:t>)                 </a:t>
            </a:r>
            <a:r>
              <a:rPr lang="en-US" sz="800" b="1" dirty="0">
                <a:solidFill>
                  <a:sysClr val="windowText" lastClr="000000"/>
                </a:solidFill>
                <a:latin typeface="Courier New" panose="02070309020205020404" pitchFamily="49" charset="0"/>
                <a:cs typeface="Courier New" panose="02070309020205020404" pitchFamily="49" charset="0"/>
              </a:rPr>
              <a:t>&lt;&lt; </a:t>
            </a:r>
            <a:r>
              <a:rPr lang="en-US" sz="800" b="1" dirty="0" err="1">
                <a:solidFill>
                  <a:sysClr val="windowText" lastClr="000000"/>
                </a:solidFill>
                <a:latin typeface="Courier New" panose="02070309020205020404" pitchFamily="49" charset="0"/>
                <a:cs typeface="Courier New" panose="02070309020205020404" pitchFamily="49" charset="0"/>
              </a:rPr>
              <a:t>mysqld</a:t>
            </a:r>
            <a:r>
              <a:rPr lang="en-US" sz="800" b="1" dirty="0">
                <a:solidFill>
                  <a:sysClr val="windowText" lastClr="000000"/>
                </a:solidFill>
                <a:latin typeface="Courier New" panose="02070309020205020404" pitchFamily="49" charset="0"/>
                <a:cs typeface="Courier New" panose="02070309020205020404" pitchFamily="49" charset="0"/>
              </a:rPr>
              <a:t> started must be </a:t>
            </a:r>
            <a:r>
              <a:rPr lang="en-US" sz="800" b="1" dirty="0" smtClean="0">
                <a:solidFill>
                  <a:sysClr val="windowText" lastClr="000000"/>
                </a:solidFill>
                <a:latin typeface="Courier New" panose="02070309020205020404" pitchFamily="49" charset="0"/>
                <a:cs typeface="Courier New" panose="02070309020205020404" pitchFamily="49" charset="0"/>
              </a:rPr>
              <a:t>running</a:t>
            </a:r>
            <a:endParaRPr lang="en-US" sz="800" dirty="0">
              <a:solidFill>
                <a:sysClr val="windowText" lastClr="000000"/>
              </a:solidFill>
              <a:latin typeface="Courier New" panose="02070309020205020404" pitchFamily="49" charset="0"/>
              <a:cs typeface="Courier New" panose="02070309020205020404" pitchFamily="49" charset="0"/>
            </a:endParaRPr>
          </a:p>
          <a:p>
            <a:r>
              <a:rPr lang="en-US" sz="800" dirty="0">
                <a:solidFill>
                  <a:sysClr val="windowText" lastClr="000000"/>
                </a:solidFill>
                <a:latin typeface="Courier New" panose="02070309020205020404" pitchFamily="49" charset="0"/>
                <a:cs typeface="Courier New" panose="02070309020205020404" pitchFamily="49" charset="0"/>
              </a:rPr>
              <a:t>id=52 (not connected, accepting connect from any host</a:t>
            </a:r>
            <a:r>
              <a:rPr lang="en-US" sz="800" dirty="0" smtClean="0">
                <a:solidFill>
                  <a:sysClr val="windowText" lastClr="000000"/>
                </a:solidFill>
                <a:latin typeface="Courier New" panose="02070309020205020404" pitchFamily="49" charset="0"/>
                <a:cs typeface="Courier New" panose="02070309020205020404" pitchFamily="49" charset="0"/>
              </a:rPr>
              <a:t>)           </a:t>
            </a:r>
            <a:r>
              <a:rPr lang="en-US" sz="800" b="1" dirty="0" smtClean="0">
                <a:solidFill>
                  <a:sysClr val="windowText" lastClr="000000"/>
                </a:solidFill>
                <a:latin typeface="Courier New" panose="02070309020205020404" pitchFamily="49" charset="0"/>
                <a:cs typeface="Courier New" panose="02070309020205020404" pitchFamily="49" charset="0"/>
              </a:rPr>
              <a:t>&lt;&lt; free </a:t>
            </a:r>
            <a:r>
              <a:rPr lang="en-US" sz="800" b="1" dirty="0" err="1" smtClean="0">
                <a:solidFill>
                  <a:sysClr val="windowText" lastClr="000000"/>
                </a:solidFill>
                <a:latin typeface="Courier New" panose="02070309020205020404" pitchFamily="49" charset="0"/>
                <a:cs typeface="Courier New" panose="02070309020205020404" pitchFamily="49" charset="0"/>
              </a:rPr>
              <a:t>api</a:t>
            </a:r>
            <a:r>
              <a:rPr lang="en-US" sz="800" b="1" dirty="0" smtClean="0">
                <a:solidFill>
                  <a:sysClr val="windowText" lastClr="000000"/>
                </a:solidFill>
                <a:latin typeface="Courier New" panose="02070309020205020404" pitchFamily="49" charset="0"/>
                <a:cs typeface="Courier New" panose="02070309020205020404" pitchFamily="49" charset="0"/>
              </a:rPr>
              <a:t> node for other </a:t>
            </a:r>
            <a:r>
              <a:rPr lang="en-US" sz="800" b="1" dirty="0" err="1" smtClean="0">
                <a:solidFill>
                  <a:sysClr val="windowText" lastClr="000000"/>
                </a:solidFill>
                <a:latin typeface="Courier New" panose="02070309020205020404" pitchFamily="49" charset="0"/>
                <a:cs typeface="Courier New" panose="02070309020205020404" pitchFamily="49" charset="0"/>
              </a:rPr>
              <a:t>ndb</a:t>
            </a:r>
            <a:r>
              <a:rPr lang="en-US" sz="800" b="1" dirty="0" smtClean="0">
                <a:solidFill>
                  <a:sysClr val="windowText" lastClr="000000"/>
                </a:solidFill>
                <a:latin typeface="Courier New" panose="02070309020205020404" pitchFamily="49" charset="0"/>
                <a:cs typeface="Courier New" panose="02070309020205020404" pitchFamily="49" charset="0"/>
              </a:rPr>
              <a:t> cluster connections</a:t>
            </a:r>
            <a:endParaRPr lang="en-US" sz="800" dirty="0">
              <a:solidFill>
                <a:sysClr val="windowText" lastClr="000000"/>
              </a:solidFill>
              <a:latin typeface="Courier New" panose="02070309020205020404" pitchFamily="49" charset="0"/>
              <a:cs typeface="Courier New" panose="02070309020205020404" pitchFamily="49" charset="0"/>
            </a:endParaRPr>
          </a:p>
          <a:p>
            <a:endParaRPr lang="en-US" sz="800" dirty="0">
              <a:solidFill>
                <a:sysClr val="windowText" lastClr="000000"/>
              </a:solidFill>
              <a:latin typeface="Courier New" panose="02070309020205020404" pitchFamily="49" charset="0"/>
              <a:cs typeface="Courier New" panose="02070309020205020404" pitchFamily="49" charset="0"/>
            </a:endParaRPr>
          </a:p>
          <a:p>
            <a:r>
              <a:rPr lang="en-US" sz="800" dirty="0">
                <a:solidFill>
                  <a:sysClr val="windowText" lastClr="000000"/>
                </a:solidFill>
                <a:latin typeface="Courier New" panose="02070309020205020404" pitchFamily="49" charset="0"/>
                <a:cs typeface="Courier New" panose="02070309020205020404" pitchFamily="49" charset="0"/>
              </a:rPr>
              <a:t>[root@mgm-node-01 ~]#</a:t>
            </a:r>
          </a:p>
        </p:txBody>
      </p:sp>
    </p:spTree>
    <p:extLst>
      <p:ext uri="{BB962C8B-B14F-4D97-AF65-F5344CB8AC3E}">
        <p14:creationId xmlns:p14="http://schemas.microsoft.com/office/powerpoint/2010/main" val="18460098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24183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374948"/>
            <a:ext cx="7344000" cy="461665"/>
          </a:xfrm>
        </p:spPr>
        <p:txBody>
          <a:bodyPr/>
          <a:lstStyle/>
          <a:p>
            <a:r>
              <a:rPr kumimoji="1" lang="en-US" altLang="ja-JP" dirty="0" smtClean="0"/>
              <a:t>Table of Contents</a:t>
            </a:r>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sz="1600" dirty="0" smtClean="0"/>
              <a:t>1. </a:t>
            </a:r>
            <a:r>
              <a:rPr lang="en-US" altLang="ja-JP" sz="1600" dirty="0"/>
              <a:t>Installation Procedure</a:t>
            </a:r>
          </a:p>
          <a:p>
            <a:r>
              <a:rPr lang="en-US" altLang="ja-JP" sz="1600" dirty="0" smtClean="0"/>
              <a:t>2. Configuration</a:t>
            </a:r>
            <a:endParaRPr lang="en-US" altLang="ja-JP" sz="1600" dirty="0"/>
          </a:p>
          <a:p>
            <a:r>
              <a:rPr lang="en-US" altLang="ja-JP" sz="1600" dirty="0"/>
              <a:t>   - Configuration Files</a:t>
            </a:r>
          </a:p>
          <a:p>
            <a:r>
              <a:rPr lang="en-US" altLang="ja-JP" sz="1600" dirty="0"/>
              <a:t>   - Configuration Template</a:t>
            </a:r>
          </a:p>
          <a:p>
            <a:r>
              <a:rPr lang="en-US" altLang="ja-JP" sz="1600" dirty="0"/>
              <a:t>     - Non-redundant Configuration</a:t>
            </a:r>
          </a:p>
          <a:p>
            <a:r>
              <a:rPr lang="en-US" altLang="ja-JP" sz="1600" dirty="0"/>
              <a:t>     - Redundant Configuration</a:t>
            </a:r>
          </a:p>
          <a:p>
            <a:r>
              <a:rPr lang="en-US" altLang="ja-JP" sz="1600" dirty="0"/>
              <a:t>     - Multi-Master </a:t>
            </a:r>
            <a:r>
              <a:rPr lang="en-US" altLang="ja-JP" sz="1600" dirty="0" smtClean="0"/>
              <a:t>Configuration</a:t>
            </a:r>
          </a:p>
          <a:p>
            <a:r>
              <a:rPr kumimoji="1" lang="en-US" altLang="ja-JP" sz="1600" dirty="0" smtClean="0"/>
              <a:t>3. Initial Startup Procedure</a:t>
            </a:r>
            <a:endParaRPr lang="en-US" altLang="ja-JP" sz="1600" dirty="0"/>
          </a:p>
        </p:txBody>
      </p:sp>
    </p:spTree>
    <p:extLst>
      <p:ext uri="{BB962C8B-B14F-4D97-AF65-F5344CB8AC3E}">
        <p14:creationId xmlns:p14="http://schemas.microsoft.com/office/powerpoint/2010/main" val="5397667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2989091"/>
            <a:ext cx="8784000" cy="523220"/>
          </a:xfrm>
        </p:spPr>
        <p:txBody>
          <a:bodyPr/>
          <a:lstStyle/>
          <a:p>
            <a:r>
              <a:rPr kumimoji="1" lang="en-US" altLang="ja-JP" dirty="0" smtClean="0"/>
              <a:t>MySQL Cluster Investigation</a:t>
            </a:r>
            <a:endParaRPr kumimoji="1" lang="ja-JP" alt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525401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MySQL Cluster: Installation Procedure</a:t>
            </a:r>
            <a:endParaRPr kumimoji="1" lang="ja-JP" altLang="en-US" dirty="0"/>
          </a:p>
        </p:txBody>
      </p:sp>
      <p:sp>
        <p:nvSpPr>
          <p:cNvPr id="3" name="コンテンツ プレースホルダー 2"/>
          <p:cNvSpPr>
            <a:spLocks noGrp="1"/>
          </p:cNvSpPr>
          <p:nvPr>
            <p:ph sz="quarter" idx="10"/>
          </p:nvPr>
        </p:nvSpPr>
        <p:spPr/>
        <p:txBody>
          <a:bodyPr/>
          <a:lstStyle/>
          <a:p>
            <a:r>
              <a:rPr kumimoji="1" lang="en-US" altLang="ja-JP" sz="1600" dirty="0" smtClean="0"/>
              <a:t>There are many ways to install MySQL Cluster. Refer to the list below for the list of how to install MySQL Cluster.</a:t>
            </a:r>
          </a:p>
          <a:p>
            <a:pPr lvl="1"/>
            <a:r>
              <a:rPr lang="en-US" altLang="ja-JP" sz="1200" dirty="0" smtClean="0"/>
              <a:t>Using the NDB Cluster Auto-Installer</a:t>
            </a:r>
          </a:p>
          <a:p>
            <a:pPr lvl="1"/>
            <a:r>
              <a:rPr kumimoji="1" lang="en-US" altLang="ja-JP" sz="1200" dirty="0" smtClean="0"/>
              <a:t>Installation of NDB Cluster 7.5 on Linux</a:t>
            </a:r>
          </a:p>
          <a:p>
            <a:pPr lvl="2"/>
            <a:r>
              <a:rPr lang="en-US" altLang="ja-JP" sz="1000" dirty="0" smtClean="0"/>
              <a:t>Using YUM repository (requires Internet connection)</a:t>
            </a:r>
          </a:p>
          <a:p>
            <a:pPr lvl="2"/>
            <a:r>
              <a:rPr kumimoji="1" lang="en-US" altLang="ja-JP" sz="1000" dirty="0" smtClean="0"/>
              <a:t>Using NDB Cluster Binary Release for Linux</a:t>
            </a:r>
          </a:p>
          <a:p>
            <a:pPr lvl="2"/>
            <a:r>
              <a:rPr lang="en-US" altLang="ja-JP" sz="1000" dirty="0" smtClean="0"/>
              <a:t>Using NDB Cluster from RPM</a:t>
            </a:r>
          </a:p>
          <a:p>
            <a:pPr lvl="2"/>
            <a:r>
              <a:rPr kumimoji="1" lang="en-US" altLang="ja-JP" sz="1000" dirty="0" smtClean="0"/>
              <a:t>Using .deb Files</a:t>
            </a:r>
          </a:p>
          <a:p>
            <a:pPr lvl="2"/>
            <a:r>
              <a:rPr lang="en-US" altLang="ja-JP" sz="1000" dirty="0" smtClean="0"/>
              <a:t>From Source on Linux</a:t>
            </a:r>
          </a:p>
          <a:p>
            <a:pPr lvl="1"/>
            <a:r>
              <a:rPr kumimoji="1" lang="en-US" altLang="ja-JP" sz="1200" dirty="0" smtClean="0"/>
              <a:t>Installation of NDB Cluster on Windows</a:t>
            </a:r>
          </a:p>
          <a:p>
            <a:pPr lvl="2"/>
            <a:r>
              <a:rPr lang="en-US" altLang="ja-JP" sz="1000" dirty="0" smtClean="0"/>
              <a:t>Using NDB Cluster Binary Release for Windows</a:t>
            </a:r>
          </a:p>
          <a:p>
            <a:pPr lvl="2"/>
            <a:r>
              <a:rPr lang="en-US" altLang="ja-JP" sz="1000" dirty="0" smtClean="0"/>
              <a:t>From Source on Windows</a:t>
            </a:r>
          </a:p>
          <a:p>
            <a:pPr lvl="2"/>
            <a:endParaRPr kumimoji="1" lang="en-US" altLang="ja-JP" sz="1000" dirty="0" smtClean="0"/>
          </a:p>
          <a:p>
            <a:r>
              <a:rPr kumimoji="1" lang="en-US" altLang="ja-JP" sz="1600" dirty="0" smtClean="0"/>
              <a:t>In this section, installation procedure that will be use is using the YUM repository. Please refer to the attached file for the installation manual.</a:t>
            </a:r>
            <a:endParaRPr kumimoji="1" lang="ja-JP" altLang="en-US" sz="1600" dirty="0"/>
          </a:p>
        </p:txBody>
      </p:sp>
      <p:graphicFrame>
        <p:nvGraphicFramePr>
          <p:cNvPr id="4" name="Object 3"/>
          <p:cNvGraphicFramePr>
            <a:graphicFrameLocks noChangeAspect="1"/>
          </p:cNvGraphicFramePr>
          <p:nvPr>
            <p:extLst>
              <p:ext uri="{D42A27DB-BD31-4B8C-83A1-F6EECF244321}">
                <p14:modId xmlns:p14="http://schemas.microsoft.com/office/powerpoint/2010/main" val="3469211014"/>
              </p:ext>
            </p:extLst>
          </p:nvPr>
        </p:nvGraphicFramePr>
        <p:xfrm>
          <a:off x="4013200" y="4770438"/>
          <a:ext cx="914400" cy="771525"/>
        </p:xfrm>
        <a:graphic>
          <a:graphicData uri="http://schemas.openxmlformats.org/presentationml/2006/ole">
            <mc:AlternateContent xmlns:mc="http://schemas.openxmlformats.org/markup-compatibility/2006">
              <mc:Choice xmlns:v="urn:schemas-microsoft-com:vml" Requires="v">
                <p:oleObj spid="_x0000_s1211" name="PDF" showAsIcon="1" r:id="rId3" imgW="914400" imgH="771480" progId="FoxitReader.Document">
                  <p:embed/>
                </p:oleObj>
              </mc:Choice>
              <mc:Fallback>
                <p:oleObj name="PDF" showAsIcon="1" r:id="rId3" imgW="914400" imgH="771480" progId="FoxitReader.Document">
                  <p:embed/>
                  <p:pic>
                    <p:nvPicPr>
                      <p:cNvPr id="0" name=""/>
                      <p:cNvPicPr/>
                      <p:nvPr/>
                    </p:nvPicPr>
                    <p:blipFill>
                      <a:blip r:embed="rId4"/>
                      <a:stretch>
                        <a:fillRect/>
                      </a:stretch>
                    </p:blipFill>
                    <p:spPr>
                      <a:xfrm>
                        <a:off x="4013200" y="4770438"/>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560918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MySQL Cluster: Configuration</a:t>
            </a:r>
            <a:endParaRPr kumimoji="1" lang="ja-JP" altLang="en-US" dirty="0"/>
          </a:p>
        </p:txBody>
      </p:sp>
      <p:sp>
        <p:nvSpPr>
          <p:cNvPr id="3" name="コンテンツ プレースホルダー 2"/>
          <p:cNvSpPr>
            <a:spLocks noGrp="1"/>
          </p:cNvSpPr>
          <p:nvPr>
            <p:ph sz="quarter" idx="10"/>
          </p:nvPr>
        </p:nvSpPr>
        <p:spPr/>
        <p:txBody>
          <a:bodyPr>
            <a:normAutofit/>
          </a:bodyPr>
          <a:lstStyle/>
          <a:p>
            <a:pPr marL="0" indent="0">
              <a:buNone/>
            </a:pPr>
            <a:r>
              <a:rPr kumimoji="1" lang="en-US" altLang="ja-JP" sz="1600" b="1" dirty="0" smtClean="0"/>
              <a:t>Configuration Files</a:t>
            </a:r>
          </a:p>
          <a:p>
            <a:pPr marL="0" indent="0">
              <a:buNone/>
            </a:pPr>
            <a:endParaRPr kumimoji="1" lang="en-US" altLang="ja-JP" sz="1600" dirty="0" smtClean="0"/>
          </a:p>
          <a:p>
            <a:r>
              <a:rPr lang="en-US" altLang="ja-JP" sz="1600" b="1" dirty="0"/>
              <a:t>NDB Cluster Configuration </a:t>
            </a:r>
            <a:r>
              <a:rPr lang="en-US" altLang="ja-JP" sz="1600" b="1" dirty="0" smtClean="0"/>
              <a:t>File (</a:t>
            </a:r>
            <a:r>
              <a:rPr lang="en-US" altLang="ja-JP" sz="1600" b="1" dirty="0" err="1" smtClean="0"/>
              <a:t>my.cnf</a:t>
            </a:r>
            <a:r>
              <a:rPr lang="en-US" altLang="ja-JP" sz="1600" b="1" dirty="0" smtClean="0"/>
              <a:t>) </a:t>
            </a:r>
            <a:r>
              <a:rPr lang="en-US" altLang="ja-JP" sz="1600" dirty="0"/>
              <a:t>Each data node or SQL node requires a </a:t>
            </a:r>
            <a:r>
              <a:rPr lang="en-US" altLang="ja-JP" sz="1600" dirty="0" err="1"/>
              <a:t>my.cnf</a:t>
            </a:r>
            <a:r>
              <a:rPr lang="en-US" altLang="ja-JP" sz="1600" dirty="0"/>
              <a:t> file that provides two pieces of information: </a:t>
            </a:r>
            <a:r>
              <a:rPr lang="en-US" altLang="ja-JP" sz="1600" dirty="0" smtClean="0"/>
              <a:t>a connection string that </a:t>
            </a:r>
            <a:r>
              <a:rPr lang="en-US" altLang="ja-JP" sz="1600" dirty="0"/>
              <a:t>tells the node where to find the </a:t>
            </a:r>
            <a:r>
              <a:rPr lang="en-US" altLang="ja-JP" sz="1600" dirty="0" smtClean="0"/>
              <a:t>management </a:t>
            </a:r>
            <a:r>
              <a:rPr lang="en-US" altLang="ja-JP" sz="1600" dirty="0"/>
              <a:t>node, and a line telling </a:t>
            </a:r>
            <a:r>
              <a:rPr lang="en-US" altLang="ja-JP" sz="1600" dirty="0" smtClean="0"/>
              <a:t>the MySQL </a:t>
            </a:r>
            <a:r>
              <a:rPr lang="en-US" altLang="ja-JP" sz="1600" dirty="0"/>
              <a:t>server on this host (the machine hosting the data node) to enable the </a:t>
            </a:r>
            <a:r>
              <a:rPr lang="en-US" altLang="ja-JP" sz="1600" dirty="0" smtClean="0"/>
              <a:t>NDBCLUSTER storage </a:t>
            </a:r>
            <a:r>
              <a:rPr lang="en-US" altLang="ja-JP" sz="1600" dirty="0"/>
              <a:t>engine</a:t>
            </a:r>
            <a:r>
              <a:rPr lang="en-US" altLang="ja-JP" sz="1600" dirty="0" smtClean="0"/>
              <a:t>.</a:t>
            </a:r>
          </a:p>
          <a:p>
            <a:endParaRPr kumimoji="1" lang="en-US" altLang="ja-JP" sz="1600" dirty="0"/>
          </a:p>
          <a:p>
            <a:r>
              <a:rPr lang="en-US" altLang="ja-JP" sz="1600" b="1" dirty="0" err="1"/>
              <a:t>my.cnf</a:t>
            </a:r>
            <a:r>
              <a:rPr lang="en-US" altLang="ja-JP" sz="1600" dirty="0"/>
              <a:t>: Specifies options for all NDB Cluster executables. This </a:t>
            </a:r>
            <a:r>
              <a:rPr lang="en-US" altLang="ja-JP" sz="1600" dirty="0" smtClean="0"/>
              <a:t>file must </a:t>
            </a:r>
            <a:r>
              <a:rPr lang="en-US" altLang="ja-JP" sz="1600" dirty="0"/>
              <a:t>be accessible by each executable running in the cluster</a:t>
            </a:r>
            <a:r>
              <a:rPr lang="en-US" altLang="ja-JP" sz="1600" dirty="0" smtClean="0"/>
              <a:t>.</a:t>
            </a:r>
          </a:p>
          <a:p>
            <a:endParaRPr lang="en-US" altLang="ja-JP" sz="1600" dirty="0"/>
          </a:p>
          <a:p>
            <a:r>
              <a:rPr lang="en-US" altLang="ja-JP" sz="1600" b="1" dirty="0" err="1" smtClean="0"/>
              <a:t>my.cnf</a:t>
            </a:r>
            <a:r>
              <a:rPr lang="en-US" altLang="ja-JP" sz="1600" dirty="0" smtClean="0"/>
              <a:t>: Found in </a:t>
            </a:r>
            <a:r>
              <a:rPr lang="en-US" altLang="ja-JP" sz="1600" i="1" dirty="0" smtClean="0"/>
              <a:t>/</a:t>
            </a:r>
            <a:r>
              <a:rPr lang="en-US" altLang="ja-JP" sz="1600" i="1" dirty="0" err="1" smtClean="0"/>
              <a:t>etc</a:t>
            </a:r>
            <a:r>
              <a:rPr lang="en-US" altLang="ja-JP" sz="1600" i="1" dirty="0" smtClean="0"/>
              <a:t>/ </a:t>
            </a:r>
            <a:r>
              <a:rPr lang="en-US" altLang="ja-JP" sz="1600" dirty="0" smtClean="0"/>
              <a:t>directory of data and SQL node after installation of </a:t>
            </a:r>
            <a:r>
              <a:rPr lang="en-US" altLang="ja-JP" sz="1600" dirty="0"/>
              <a:t>MySQL Cluster</a:t>
            </a:r>
            <a:r>
              <a:rPr lang="en-US" altLang="ja-JP" sz="1600" dirty="0" smtClean="0"/>
              <a:t>.</a:t>
            </a:r>
            <a:endParaRPr kumimoji="1" lang="en-US" altLang="ja-JP" sz="1600" b="1" dirty="0"/>
          </a:p>
        </p:txBody>
      </p:sp>
    </p:spTree>
    <p:extLst>
      <p:ext uri="{BB962C8B-B14F-4D97-AF65-F5344CB8AC3E}">
        <p14:creationId xmlns:p14="http://schemas.microsoft.com/office/powerpoint/2010/main" val="25609183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vert="horz" lIns="91440" tIns="45720" rIns="91440" bIns="45720" rtlCol="0" anchor="ctr">
            <a:noAutofit/>
          </a:bodyPr>
          <a:lstStyle/>
          <a:p>
            <a:r>
              <a:rPr lang="en-US" altLang="ja-JP" sz="1800" dirty="0"/>
              <a:t>MySQL Cluster: Configuration </a:t>
            </a:r>
            <a:r>
              <a:rPr lang="en-US" altLang="ja-JP" sz="1800" dirty="0" smtClean="0"/>
              <a:t>(</a:t>
            </a:r>
            <a:r>
              <a:rPr lang="en-US" altLang="ja-JP" sz="1800" dirty="0"/>
              <a:t>Configuration Files – </a:t>
            </a:r>
            <a:r>
              <a:rPr lang="en-US" altLang="ja-JP" sz="1800" dirty="0" err="1"/>
              <a:t>Cont</a:t>
            </a:r>
            <a:r>
              <a:rPr lang="en-US" altLang="ja-JP" sz="1800" dirty="0"/>
              <a:t>…)</a:t>
            </a:r>
            <a:endParaRPr lang="ja-JP" altLang="en-US" sz="1800" dirty="0"/>
          </a:p>
        </p:txBody>
      </p:sp>
      <p:sp>
        <p:nvSpPr>
          <p:cNvPr id="3" name="コンテンツ プレースホルダー 2"/>
          <p:cNvSpPr>
            <a:spLocks noGrp="1"/>
          </p:cNvSpPr>
          <p:nvPr>
            <p:ph sz="quarter" idx="10"/>
          </p:nvPr>
        </p:nvSpPr>
        <p:spPr/>
        <p:txBody>
          <a:bodyPr>
            <a:noAutofit/>
          </a:bodyPr>
          <a:lstStyle/>
          <a:p>
            <a:pPr marL="0" indent="0">
              <a:buNone/>
            </a:pPr>
            <a:r>
              <a:rPr lang="en-US" altLang="ja-JP" sz="1600" b="1" dirty="0" err="1"/>
              <a:t>my.cnf</a:t>
            </a:r>
            <a:r>
              <a:rPr lang="en-US" altLang="ja-JP" sz="1600" b="1" dirty="0"/>
              <a:t> file </a:t>
            </a:r>
            <a:r>
              <a:rPr lang="en-US" altLang="ja-JP" sz="1600" b="1" dirty="0" smtClean="0"/>
              <a:t>sections </a:t>
            </a:r>
            <a:r>
              <a:rPr lang="en-US" altLang="ja-JP" sz="1600" dirty="0" smtClean="0"/>
              <a:t>(enclosed </a:t>
            </a:r>
            <a:r>
              <a:rPr lang="en-US" altLang="ja-JP" sz="1600" dirty="0"/>
              <a:t>with square brackets"[]") and </a:t>
            </a:r>
            <a:r>
              <a:rPr lang="en-US" altLang="ja-JP" sz="1600" b="1" dirty="0" smtClean="0"/>
              <a:t>parameters</a:t>
            </a:r>
            <a:r>
              <a:rPr lang="en-US" altLang="ja-JP" sz="1600" dirty="0" smtClean="0"/>
              <a:t> (</a:t>
            </a:r>
            <a:r>
              <a:rPr lang="en-US" altLang="ja-JP" sz="1600" dirty="0"/>
              <a:t>anything under the square brackets</a:t>
            </a:r>
            <a:r>
              <a:rPr lang="en-US" altLang="ja-JP" sz="1600" dirty="0" smtClean="0"/>
              <a:t>).</a:t>
            </a:r>
          </a:p>
          <a:p>
            <a:pPr marL="0" indent="0">
              <a:buNone/>
            </a:pPr>
            <a:r>
              <a:rPr lang="en-US" altLang="ja-JP" sz="1600" dirty="0"/>
              <a:t>					</a:t>
            </a:r>
          </a:p>
          <a:p>
            <a:r>
              <a:rPr lang="en-US" altLang="ja-JP" sz="1600" dirty="0"/>
              <a:t>[</a:t>
            </a:r>
            <a:r>
              <a:rPr lang="en-US" altLang="ja-JP" sz="1600" dirty="0" err="1"/>
              <a:t>mysqld</a:t>
            </a:r>
            <a:r>
              <a:rPr lang="en-US" altLang="ja-JP" sz="1600" dirty="0"/>
              <a:t>]					</a:t>
            </a:r>
          </a:p>
          <a:p>
            <a:pPr lvl="1"/>
            <a:r>
              <a:rPr lang="en-US" altLang="ja-JP" sz="1200" dirty="0" err="1" smtClean="0"/>
              <a:t>ndbcluster</a:t>
            </a:r>
            <a:r>
              <a:rPr lang="en-US" altLang="ja-JP" sz="1400" dirty="0" smtClean="0"/>
              <a:t>				</a:t>
            </a:r>
          </a:p>
          <a:p>
            <a:pPr lvl="1">
              <a:buFontTx/>
              <a:buChar char="-"/>
            </a:pPr>
            <a:r>
              <a:rPr lang="en-US" altLang="ja-JP" sz="1000" dirty="0" smtClean="0"/>
              <a:t>enable </a:t>
            </a:r>
            <a:r>
              <a:rPr lang="en-US" altLang="ja-JP" sz="1000" dirty="0" err="1" smtClean="0"/>
              <a:t>ndbcluster</a:t>
            </a:r>
            <a:r>
              <a:rPr lang="en-US" altLang="ja-JP" sz="1000" dirty="0" smtClean="0"/>
              <a:t> storage engine			</a:t>
            </a:r>
          </a:p>
          <a:p>
            <a:pPr lvl="1">
              <a:buFontTx/>
              <a:buChar char="-"/>
            </a:pPr>
            <a:r>
              <a:rPr lang="en-US" altLang="ja-JP" sz="1000" dirty="0" smtClean="0"/>
              <a:t>Parameter string in </a:t>
            </a:r>
            <a:r>
              <a:rPr lang="en-US" altLang="ja-JP" sz="1000" dirty="0" err="1" smtClean="0"/>
              <a:t>config</a:t>
            </a:r>
            <a:r>
              <a:rPr lang="en-US" altLang="ja-JP" sz="1000" dirty="0" smtClean="0"/>
              <a:t> file: “</a:t>
            </a:r>
            <a:r>
              <a:rPr lang="en-US" altLang="ja-JP" sz="1000" dirty="0" err="1" smtClean="0"/>
              <a:t>ndbcluster</a:t>
            </a:r>
            <a:r>
              <a:rPr lang="en-US" altLang="ja-JP" sz="1000" dirty="0" smtClean="0"/>
              <a:t>”</a:t>
            </a:r>
            <a:r>
              <a:rPr lang="en-US" altLang="ja-JP" sz="1400" dirty="0" smtClean="0"/>
              <a:t>			</a:t>
            </a:r>
          </a:p>
          <a:p>
            <a:pPr lvl="1"/>
            <a:r>
              <a:rPr lang="en-US" altLang="ja-JP" sz="1200" dirty="0" err="1" smtClean="0"/>
              <a:t>ndb-connectstring</a:t>
            </a:r>
            <a:endParaRPr lang="en-US" altLang="ja-JP" sz="1200" dirty="0"/>
          </a:p>
          <a:p>
            <a:pPr lvl="1">
              <a:buFontTx/>
              <a:buChar char="-"/>
            </a:pPr>
            <a:r>
              <a:rPr lang="en-US" altLang="ja-JP" sz="1000" dirty="0" smtClean="0"/>
              <a:t>provide connection string for management server host (default port is 1186)</a:t>
            </a:r>
          </a:p>
          <a:p>
            <a:pPr lvl="1">
              <a:buFontTx/>
              <a:buChar char="-"/>
            </a:pPr>
            <a:r>
              <a:rPr lang="en-US" altLang="ja-JP" sz="1000" dirty="0" smtClean="0"/>
              <a:t>Parameter </a:t>
            </a:r>
            <a:r>
              <a:rPr lang="en-US" altLang="ja-JP" sz="1000" dirty="0"/>
              <a:t>string in </a:t>
            </a:r>
            <a:r>
              <a:rPr lang="en-US" altLang="ja-JP" sz="1000" dirty="0" err="1"/>
              <a:t>config</a:t>
            </a:r>
            <a:r>
              <a:rPr lang="en-US" altLang="ja-JP" sz="1000" dirty="0"/>
              <a:t> file: </a:t>
            </a:r>
            <a:r>
              <a:rPr lang="en-US" altLang="ja-JP" sz="1000" dirty="0" smtClean="0"/>
              <a:t>“</a:t>
            </a:r>
            <a:r>
              <a:rPr lang="en-US" altLang="ja-JP" sz="1000" dirty="0" err="1" smtClean="0"/>
              <a:t>ndb-connectstring</a:t>
            </a:r>
            <a:r>
              <a:rPr lang="en-US" altLang="ja-JP" sz="1000" dirty="0" smtClean="0"/>
              <a:t>=&lt;</a:t>
            </a:r>
            <a:r>
              <a:rPr lang="en-US" altLang="ja-JP" sz="1000" dirty="0" err="1" smtClean="0"/>
              <a:t>mgm</a:t>
            </a:r>
            <a:r>
              <a:rPr lang="en-US" altLang="ja-JP" sz="1000" dirty="0" smtClean="0"/>
              <a:t> node </a:t>
            </a:r>
            <a:r>
              <a:rPr lang="en-US" altLang="ja-JP" sz="1000" dirty="0" err="1" smtClean="0"/>
              <a:t>ip</a:t>
            </a:r>
            <a:r>
              <a:rPr lang="en-US" altLang="ja-JP" sz="1000" dirty="0" smtClean="0"/>
              <a:t> address or hostname&gt;[:&lt;</a:t>
            </a:r>
            <a:r>
              <a:rPr lang="en-US" altLang="ja-JP" sz="1000" dirty="0" err="1" smtClean="0"/>
              <a:t>port_number</a:t>
            </a:r>
            <a:r>
              <a:rPr lang="en-US" altLang="ja-JP" sz="1000" dirty="0" smtClean="0"/>
              <a:t>&gt;]”</a:t>
            </a:r>
            <a:endParaRPr lang="en-US" altLang="ja-JP" sz="1200" dirty="0" smtClean="0"/>
          </a:p>
          <a:p>
            <a:pPr marL="0" indent="0">
              <a:buNone/>
            </a:pPr>
            <a:r>
              <a:rPr lang="en-US" altLang="ja-JP" sz="1600" dirty="0"/>
              <a:t>					</a:t>
            </a:r>
          </a:p>
          <a:p>
            <a:r>
              <a:rPr lang="en-US" altLang="ja-JP" sz="1600" dirty="0"/>
              <a:t>[</a:t>
            </a:r>
            <a:r>
              <a:rPr lang="en-US" altLang="ja-JP" sz="1600" dirty="0" err="1"/>
              <a:t>mysql_cluster</a:t>
            </a:r>
            <a:r>
              <a:rPr lang="en-US" altLang="ja-JP" sz="1600" dirty="0"/>
              <a:t>]					</a:t>
            </a:r>
          </a:p>
          <a:p>
            <a:pPr lvl="1"/>
            <a:r>
              <a:rPr lang="en-US" altLang="ja-JP" sz="1200" dirty="0" err="1" smtClean="0"/>
              <a:t>ndb-connectstring</a:t>
            </a:r>
            <a:r>
              <a:rPr lang="en-US" altLang="ja-JP" sz="1000" dirty="0"/>
              <a:t>			</a:t>
            </a:r>
          </a:p>
          <a:p>
            <a:pPr marL="344488" indent="-171450">
              <a:buFontTx/>
              <a:buChar char="-"/>
            </a:pPr>
            <a:r>
              <a:rPr lang="en-US" altLang="ja-JP" sz="1000" dirty="0" smtClean="0"/>
              <a:t>provide </a:t>
            </a:r>
            <a:r>
              <a:rPr lang="en-US" altLang="ja-JP" sz="1000" dirty="0"/>
              <a:t>connection string for management server host (default port is </a:t>
            </a:r>
            <a:r>
              <a:rPr lang="en-US" altLang="ja-JP" sz="1000" dirty="0" smtClean="0"/>
              <a:t>1186)</a:t>
            </a:r>
          </a:p>
          <a:p>
            <a:pPr marL="344488" indent="-171450">
              <a:buFontTx/>
              <a:buChar char="-"/>
            </a:pPr>
            <a:r>
              <a:rPr lang="en-US" altLang="ja-JP" sz="1000" dirty="0" smtClean="0"/>
              <a:t>Parameter </a:t>
            </a:r>
            <a:r>
              <a:rPr lang="en-US" altLang="ja-JP" sz="1000" dirty="0"/>
              <a:t>string in </a:t>
            </a:r>
            <a:r>
              <a:rPr lang="en-US" altLang="ja-JP" sz="1000" dirty="0" err="1"/>
              <a:t>config</a:t>
            </a:r>
            <a:r>
              <a:rPr lang="en-US" altLang="ja-JP" sz="1000" dirty="0"/>
              <a:t> file: </a:t>
            </a:r>
            <a:r>
              <a:rPr lang="en-US" altLang="ja-JP" sz="1000" dirty="0" smtClean="0"/>
              <a:t>“</a:t>
            </a:r>
            <a:r>
              <a:rPr lang="en-US" altLang="ja-JP" sz="1000" dirty="0" err="1" smtClean="0"/>
              <a:t>ndb-connectstring</a:t>
            </a:r>
            <a:r>
              <a:rPr lang="en-US" altLang="ja-JP" sz="1000" dirty="0"/>
              <a:t>=&lt;</a:t>
            </a:r>
            <a:r>
              <a:rPr lang="en-US" altLang="ja-JP" sz="1000" dirty="0" err="1"/>
              <a:t>mgm</a:t>
            </a:r>
            <a:r>
              <a:rPr lang="en-US" altLang="ja-JP" sz="1000" dirty="0"/>
              <a:t> node </a:t>
            </a:r>
            <a:r>
              <a:rPr lang="en-US" altLang="ja-JP" sz="1000" dirty="0" err="1"/>
              <a:t>ip</a:t>
            </a:r>
            <a:r>
              <a:rPr lang="en-US" altLang="ja-JP" sz="1000" dirty="0"/>
              <a:t> address or hostname&gt;[:&lt;</a:t>
            </a:r>
            <a:r>
              <a:rPr lang="en-US" altLang="ja-JP" sz="1000" dirty="0" err="1"/>
              <a:t>port_number</a:t>
            </a:r>
            <a:r>
              <a:rPr lang="en-US" altLang="ja-JP" sz="1000" dirty="0" smtClean="0"/>
              <a:t>&gt;]”</a:t>
            </a:r>
          </a:p>
          <a:p>
            <a:pPr marL="458788" indent="-285750">
              <a:buFontTx/>
              <a:buChar char="-"/>
            </a:pPr>
            <a:endParaRPr lang="en-US" altLang="ja-JP" sz="1400" dirty="0"/>
          </a:p>
          <a:p>
            <a:pPr marL="0" indent="0">
              <a:buNone/>
              <a:tabLst>
                <a:tab pos="0" algn="l"/>
              </a:tabLst>
            </a:pPr>
            <a:r>
              <a:rPr lang="en-US" altLang="ja-JP" sz="1000" b="1" dirty="0">
                <a:solidFill>
                  <a:srgbClr val="FF0000"/>
                </a:solidFill>
              </a:rPr>
              <a:t>NOTE</a:t>
            </a:r>
            <a:r>
              <a:rPr lang="en-US" altLang="ja-JP" sz="1000" dirty="0">
                <a:solidFill>
                  <a:srgbClr val="FF0000"/>
                </a:solidFill>
              </a:rPr>
              <a:t>: Once you have started a </a:t>
            </a:r>
            <a:r>
              <a:rPr lang="en-US" altLang="ja-JP" sz="1000" dirty="0" err="1" smtClean="0">
                <a:solidFill>
                  <a:srgbClr val="FF0000"/>
                </a:solidFill>
              </a:rPr>
              <a:t>mysqld</a:t>
            </a:r>
            <a:r>
              <a:rPr lang="en-US" altLang="ja-JP" sz="1000" dirty="0" smtClean="0">
                <a:solidFill>
                  <a:srgbClr val="FF0000"/>
                </a:solidFill>
              </a:rPr>
              <a:t> process </a:t>
            </a:r>
            <a:r>
              <a:rPr lang="en-US" altLang="ja-JP" sz="1000" dirty="0">
                <a:solidFill>
                  <a:srgbClr val="FF0000"/>
                </a:solidFill>
              </a:rPr>
              <a:t>with the </a:t>
            </a:r>
            <a:r>
              <a:rPr lang="en-US" altLang="ja-JP" sz="1000" dirty="0" smtClean="0">
                <a:solidFill>
                  <a:srgbClr val="FF0000"/>
                </a:solidFill>
              </a:rPr>
              <a:t>NDBCLUSTER and </a:t>
            </a:r>
            <a:r>
              <a:rPr lang="en-US" altLang="ja-JP" sz="1000" dirty="0" err="1" smtClean="0">
                <a:solidFill>
                  <a:srgbClr val="FF0000"/>
                </a:solidFill>
              </a:rPr>
              <a:t>ndbconnectstring</a:t>
            </a:r>
            <a:r>
              <a:rPr lang="en-US" altLang="ja-JP" sz="1000" dirty="0" smtClean="0">
                <a:solidFill>
                  <a:srgbClr val="FF0000"/>
                </a:solidFill>
              </a:rPr>
              <a:t> parameters </a:t>
            </a:r>
            <a:r>
              <a:rPr lang="en-US" altLang="ja-JP" sz="1000" dirty="0">
                <a:solidFill>
                  <a:srgbClr val="FF0000"/>
                </a:solidFill>
              </a:rPr>
              <a:t>in the [</a:t>
            </a:r>
            <a:r>
              <a:rPr lang="en-US" altLang="ja-JP" sz="1000" dirty="0" err="1">
                <a:solidFill>
                  <a:srgbClr val="FF0000"/>
                </a:solidFill>
              </a:rPr>
              <a:t>mysqld</a:t>
            </a:r>
            <a:r>
              <a:rPr lang="en-US" altLang="ja-JP" sz="1000" dirty="0" smtClean="0">
                <a:solidFill>
                  <a:srgbClr val="FF0000"/>
                </a:solidFill>
              </a:rPr>
              <a:t>] in </a:t>
            </a:r>
            <a:r>
              <a:rPr lang="en-US" altLang="ja-JP" sz="1000" dirty="0">
                <a:solidFill>
                  <a:srgbClr val="FF0000"/>
                </a:solidFill>
              </a:rPr>
              <a:t>the </a:t>
            </a:r>
            <a:r>
              <a:rPr lang="en-US" altLang="ja-JP" sz="1000" dirty="0" err="1" smtClean="0">
                <a:solidFill>
                  <a:srgbClr val="FF0000"/>
                </a:solidFill>
              </a:rPr>
              <a:t>my.cnf</a:t>
            </a:r>
            <a:r>
              <a:rPr lang="en-US" altLang="ja-JP" sz="1000" dirty="0" smtClean="0">
                <a:solidFill>
                  <a:srgbClr val="FF0000"/>
                </a:solidFill>
              </a:rPr>
              <a:t> file </a:t>
            </a:r>
            <a:r>
              <a:rPr lang="en-US" altLang="ja-JP" sz="1000" dirty="0">
                <a:solidFill>
                  <a:srgbClr val="FF0000"/>
                </a:solidFill>
              </a:rPr>
              <a:t>as </a:t>
            </a:r>
            <a:r>
              <a:rPr lang="en-US" altLang="ja-JP" sz="1000" dirty="0" smtClean="0">
                <a:solidFill>
                  <a:srgbClr val="FF0000"/>
                </a:solidFill>
              </a:rPr>
              <a:t>shown previously</a:t>
            </a:r>
            <a:r>
              <a:rPr lang="en-US" altLang="ja-JP" sz="1000" dirty="0">
                <a:solidFill>
                  <a:srgbClr val="FF0000"/>
                </a:solidFill>
              </a:rPr>
              <a:t>, you cannot execute any CREATE </a:t>
            </a:r>
            <a:r>
              <a:rPr lang="en-US" altLang="ja-JP" sz="1000" dirty="0" smtClean="0">
                <a:solidFill>
                  <a:srgbClr val="FF0000"/>
                </a:solidFill>
              </a:rPr>
              <a:t>TABLE or </a:t>
            </a:r>
            <a:r>
              <a:rPr lang="en-US" altLang="ja-JP" sz="1000" dirty="0">
                <a:solidFill>
                  <a:srgbClr val="FF0000"/>
                </a:solidFill>
              </a:rPr>
              <a:t>ALTER </a:t>
            </a:r>
            <a:r>
              <a:rPr lang="en-US" altLang="ja-JP" sz="1000" dirty="0" smtClean="0">
                <a:solidFill>
                  <a:srgbClr val="FF0000"/>
                </a:solidFill>
              </a:rPr>
              <a:t>TABLE statements </a:t>
            </a:r>
            <a:r>
              <a:rPr lang="en-US" altLang="ja-JP" sz="1000" dirty="0">
                <a:solidFill>
                  <a:srgbClr val="FF0000"/>
                </a:solidFill>
              </a:rPr>
              <a:t>without having actually started the cluster. Otherwise, </a:t>
            </a:r>
            <a:r>
              <a:rPr lang="en-US" altLang="ja-JP" sz="1000" dirty="0" smtClean="0">
                <a:solidFill>
                  <a:srgbClr val="FF0000"/>
                </a:solidFill>
              </a:rPr>
              <a:t>these statements </a:t>
            </a:r>
            <a:r>
              <a:rPr lang="en-US" altLang="ja-JP" sz="1000" dirty="0">
                <a:solidFill>
                  <a:srgbClr val="FF0000"/>
                </a:solidFill>
              </a:rPr>
              <a:t>will fail with an error. This is by design.</a:t>
            </a:r>
          </a:p>
        </p:txBody>
      </p:sp>
    </p:spTree>
    <p:extLst>
      <p:ext uri="{BB962C8B-B14F-4D97-AF65-F5344CB8AC3E}">
        <p14:creationId xmlns:p14="http://schemas.microsoft.com/office/powerpoint/2010/main" val="26363848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1800" dirty="0" smtClean="0"/>
              <a:t>MySQL Cluster: Configuration (Configuration Files – </a:t>
            </a:r>
            <a:r>
              <a:rPr kumimoji="1" lang="en-US" altLang="ja-JP" sz="1800" dirty="0" err="1" smtClean="0"/>
              <a:t>Cont</a:t>
            </a:r>
            <a:r>
              <a:rPr kumimoji="1" lang="en-US" altLang="ja-JP" sz="1800" dirty="0" smtClean="0"/>
              <a:t>…)</a:t>
            </a:r>
            <a:endParaRPr kumimoji="1" lang="ja-JP" altLang="en-US" sz="1800" dirty="0"/>
          </a:p>
        </p:txBody>
      </p:sp>
      <p:sp>
        <p:nvSpPr>
          <p:cNvPr id="3" name="コンテンツ プレースホルダー 2"/>
          <p:cNvSpPr>
            <a:spLocks noGrp="1"/>
          </p:cNvSpPr>
          <p:nvPr>
            <p:ph sz="quarter" idx="10"/>
          </p:nvPr>
        </p:nvSpPr>
        <p:spPr/>
        <p:txBody>
          <a:bodyPr>
            <a:normAutofit/>
          </a:bodyPr>
          <a:lstStyle/>
          <a:p>
            <a:r>
              <a:rPr kumimoji="1" lang="en-US" altLang="ja-JP" sz="1600" dirty="0" smtClean="0"/>
              <a:t>Default </a:t>
            </a:r>
            <a:r>
              <a:rPr kumimoji="1" lang="en-US" altLang="ja-JP" sz="1600" dirty="0" err="1" smtClean="0"/>
              <a:t>my.cnf</a:t>
            </a:r>
            <a:r>
              <a:rPr kumimoji="1" lang="en-US" altLang="ja-JP" sz="1600" dirty="0" smtClean="0"/>
              <a:t> in SQL node (after installation </a:t>
            </a:r>
            <a:r>
              <a:rPr lang="en-US" altLang="ja-JP" sz="1600" dirty="0"/>
              <a:t>of MySQL Cluster)</a:t>
            </a:r>
            <a:endParaRPr kumimoji="1" lang="en-US" altLang="ja-JP" sz="1600" dirty="0" smtClean="0"/>
          </a:p>
          <a:p>
            <a:endParaRPr kumimoji="1" lang="ja-JP" altLang="en-US" sz="1600" dirty="0"/>
          </a:p>
        </p:txBody>
      </p:sp>
      <p:sp>
        <p:nvSpPr>
          <p:cNvPr id="4" name="Rectangle 3"/>
          <p:cNvSpPr/>
          <p:nvPr/>
        </p:nvSpPr>
        <p:spPr>
          <a:xfrm>
            <a:off x="504264" y="1422923"/>
            <a:ext cx="8135471" cy="45607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000" dirty="0">
                <a:solidFill>
                  <a:sysClr val="windowText" lastClr="000000"/>
                </a:solidFill>
                <a:latin typeface="Courier New" panose="02070309020205020404" pitchFamily="49" charset="0"/>
                <a:cs typeface="Courier New" panose="02070309020205020404" pitchFamily="49" charset="0"/>
              </a:rPr>
              <a:t># For advice on how to change settings please see</a:t>
            </a:r>
          </a:p>
          <a:p>
            <a:pPr algn="l"/>
            <a:r>
              <a:rPr lang="en-US" sz="1000" dirty="0">
                <a:solidFill>
                  <a:sysClr val="windowText" lastClr="000000"/>
                </a:solidFill>
                <a:latin typeface="Courier New" panose="02070309020205020404" pitchFamily="49" charset="0"/>
                <a:cs typeface="Courier New" panose="02070309020205020404" pitchFamily="49" charset="0"/>
              </a:rPr>
              <a:t># http://dev.mysql.com/doc/refman/5.7/en/server-configuration-defaults.html</a:t>
            </a:r>
          </a:p>
          <a:p>
            <a:pPr algn="l"/>
            <a:endParaRPr lang="en-US" sz="1000" dirty="0">
              <a:solidFill>
                <a:sysClr val="windowText" lastClr="000000"/>
              </a:solidFill>
              <a:latin typeface="Courier New" panose="02070309020205020404" pitchFamily="49" charset="0"/>
              <a:cs typeface="Courier New" panose="02070309020205020404" pitchFamily="49" charset="0"/>
            </a:endParaRPr>
          </a:p>
          <a:p>
            <a:pPr algn="l"/>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mysqld</a:t>
            </a:r>
            <a:r>
              <a:rPr lang="en-US" sz="1000" dirty="0">
                <a:solidFill>
                  <a:sysClr val="windowText" lastClr="000000"/>
                </a:solidFill>
                <a:latin typeface="Courier New" panose="02070309020205020404" pitchFamily="49" charset="0"/>
                <a:cs typeface="Courier New" panose="02070309020205020404" pitchFamily="49" charset="0"/>
              </a:rPr>
              <a:t>]</a:t>
            </a:r>
          </a:p>
          <a:p>
            <a:pPr algn="l"/>
            <a:r>
              <a:rPr lang="en-US" sz="1000" dirty="0">
                <a:solidFill>
                  <a:sysClr val="windowText" lastClr="000000"/>
                </a:solidFill>
                <a:latin typeface="Courier New" panose="02070309020205020404" pitchFamily="49" charset="0"/>
                <a:cs typeface="Courier New" panose="02070309020205020404" pitchFamily="49" charset="0"/>
              </a:rPr>
              <a:t>#</a:t>
            </a:r>
          </a:p>
          <a:p>
            <a:pPr algn="l"/>
            <a:r>
              <a:rPr lang="en-US" sz="1000" dirty="0">
                <a:solidFill>
                  <a:sysClr val="windowText" lastClr="000000"/>
                </a:solidFill>
                <a:latin typeface="Courier New" panose="02070309020205020404" pitchFamily="49" charset="0"/>
                <a:cs typeface="Courier New" panose="02070309020205020404" pitchFamily="49" charset="0"/>
              </a:rPr>
              <a:t># Remove leading # and set to the amount of RAM for the most important data</a:t>
            </a:r>
          </a:p>
          <a:p>
            <a:pPr algn="l"/>
            <a:r>
              <a:rPr lang="en-US" sz="1000" dirty="0">
                <a:solidFill>
                  <a:sysClr val="windowText" lastClr="000000"/>
                </a:solidFill>
                <a:latin typeface="Courier New" panose="02070309020205020404" pitchFamily="49" charset="0"/>
                <a:cs typeface="Courier New" panose="02070309020205020404" pitchFamily="49" charset="0"/>
              </a:rPr>
              <a:t># cache in MySQL. Start at 70% of total RAM for dedicated server, else 10%.</a:t>
            </a:r>
          </a:p>
          <a:p>
            <a:pPr algn="l"/>
            <a:r>
              <a:rPr lang="en-US" sz="1000" dirty="0">
                <a:solidFill>
                  <a:sysClr val="windowText" lastClr="000000"/>
                </a:solidFill>
                <a:latin typeface="Courier New" panose="02070309020205020404" pitchFamily="49" charset="0"/>
                <a:cs typeface="Courier New" panose="02070309020205020404" pitchFamily="49" charset="0"/>
              </a:rPr>
              <a:t># </a:t>
            </a:r>
            <a:r>
              <a:rPr lang="en-US" sz="1000" dirty="0" err="1">
                <a:solidFill>
                  <a:sysClr val="windowText" lastClr="000000"/>
                </a:solidFill>
                <a:latin typeface="Courier New" panose="02070309020205020404" pitchFamily="49" charset="0"/>
                <a:cs typeface="Courier New" panose="02070309020205020404" pitchFamily="49" charset="0"/>
              </a:rPr>
              <a:t>innodb_buffer_pool_size</a:t>
            </a:r>
            <a:r>
              <a:rPr lang="en-US" sz="1000" dirty="0">
                <a:solidFill>
                  <a:sysClr val="windowText" lastClr="000000"/>
                </a:solidFill>
                <a:latin typeface="Courier New" panose="02070309020205020404" pitchFamily="49" charset="0"/>
                <a:cs typeface="Courier New" panose="02070309020205020404" pitchFamily="49" charset="0"/>
              </a:rPr>
              <a:t> = 128M</a:t>
            </a:r>
          </a:p>
          <a:p>
            <a:pPr algn="l"/>
            <a:r>
              <a:rPr lang="en-US" sz="1000" dirty="0">
                <a:solidFill>
                  <a:sysClr val="windowText" lastClr="000000"/>
                </a:solidFill>
                <a:latin typeface="Courier New" panose="02070309020205020404" pitchFamily="49" charset="0"/>
                <a:cs typeface="Courier New" panose="02070309020205020404" pitchFamily="49" charset="0"/>
              </a:rPr>
              <a:t>#</a:t>
            </a:r>
          </a:p>
          <a:p>
            <a:pPr algn="l"/>
            <a:r>
              <a:rPr lang="en-US" sz="1000" dirty="0">
                <a:solidFill>
                  <a:sysClr val="windowText" lastClr="000000"/>
                </a:solidFill>
                <a:latin typeface="Courier New" panose="02070309020205020404" pitchFamily="49" charset="0"/>
                <a:cs typeface="Courier New" panose="02070309020205020404" pitchFamily="49" charset="0"/>
              </a:rPr>
              <a:t># Remove leading # to turn on a very important data integrity option: logging</a:t>
            </a:r>
          </a:p>
          <a:p>
            <a:pPr algn="l"/>
            <a:r>
              <a:rPr lang="en-US" sz="1000" dirty="0">
                <a:solidFill>
                  <a:sysClr val="windowText" lastClr="000000"/>
                </a:solidFill>
                <a:latin typeface="Courier New" panose="02070309020205020404" pitchFamily="49" charset="0"/>
                <a:cs typeface="Courier New" panose="02070309020205020404" pitchFamily="49" charset="0"/>
              </a:rPr>
              <a:t># changes to the binary log between backups.</a:t>
            </a:r>
          </a:p>
          <a:p>
            <a:pPr algn="l"/>
            <a:r>
              <a:rPr lang="en-US" sz="1000" dirty="0">
                <a:solidFill>
                  <a:sysClr val="windowText" lastClr="000000"/>
                </a:solidFill>
                <a:latin typeface="Courier New" panose="02070309020205020404" pitchFamily="49" charset="0"/>
                <a:cs typeface="Courier New" panose="02070309020205020404" pitchFamily="49" charset="0"/>
              </a:rPr>
              <a:t># </a:t>
            </a:r>
            <a:r>
              <a:rPr lang="en-US" sz="1000" dirty="0" err="1">
                <a:solidFill>
                  <a:sysClr val="windowText" lastClr="000000"/>
                </a:solidFill>
                <a:latin typeface="Courier New" panose="02070309020205020404" pitchFamily="49" charset="0"/>
                <a:cs typeface="Courier New" panose="02070309020205020404" pitchFamily="49" charset="0"/>
              </a:rPr>
              <a:t>log_bin</a:t>
            </a:r>
            <a:endParaRPr lang="en-US" sz="1000" dirty="0">
              <a:solidFill>
                <a:sysClr val="windowText" lastClr="000000"/>
              </a:solidFill>
              <a:latin typeface="Courier New" panose="02070309020205020404" pitchFamily="49" charset="0"/>
              <a:cs typeface="Courier New" panose="02070309020205020404" pitchFamily="49" charset="0"/>
            </a:endParaRPr>
          </a:p>
          <a:p>
            <a:pPr algn="l"/>
            <a:r>
              <a:rPr lang="en-US" sz="1000" dirty="0">
                <a:solidFill>
                  <a:sysClr val="windowText" lastClr="000000"/>
                </a:solidFill>
                <a:latin typeface="Courier New" panose="02070309020205020404" pitchFamily="49" charset="0"/>
                <a:cs typeface="Courier New" panose="02070309020205020404" pitchFamily="49" charset="0"/>
              </a:rPr>
              <a:t>#</a:t>
            </a:r>
          </a:p>
          <a:p>
            <a:pPr algn="l"/>
            <a:r>
              <a:rPr lang="en-US" sz="1000" dirty="0">
                <a:solidFill>
                  <a:sysClr val="windowText" lastClr="000000"/>
                </a:solidFill>
                <a:latin typeface="Courier New" panose="02070309020205020404" pitchFamily="49" charset="0"/>
                <a:cs typeface="Courier New" panose="02070309020205020404" pitchFamily="49" charset="0"/>
              </a:rPr>
              <a:t># Remove leading # to set options mainly useful for reporting servers.</a:t>
            </a:r>
          </a:p>
          <a:p>
            <a:pPr algn="l"/>
            <a:r>
              <a:rPr lang="en-US" sz="1000" dirty="0">
                <a:solidFill>
                  <a:sysClr val="windowText" lastClr="000000"/>
                </a:solidFill>
                <a:latin typeface="Courier New" panose="02070309020205020404" pitchFamily="49" charset="0"/>
                <a:cs typeface="Courier New" panose="02070309020205020404" pitchFamily="49" charset="0"/>
              </a:rPr>
              <a:t># The server defaults are faster for transactions and fast SELECTs.</a:t>
            </a:r>
          </a:p>
          <a:p>
            <a:pPr algn="l"/>
            <a:r>
              <a:rPr lang="en-US" sz="1000" dirty="0">
                <a:solidFill>
                  <a:sysClr val="windowText" lastClr="000000"/>
                </a:solidFill>
                <a:latin typeface="Courier New" panose="02070309020205020404" pitchFamily="49" charset="0"/>
                <a:cs typeface="Courier New" panose="02070309020205020404" pitchFamily="49" charset="0"/>
              </a:rPr>
              <a:t># Adjust sizes as needed, experiment to find the optimal values.</a:t>
            </a:r>
          </a:p>
          <a:p>
            <a:pPr algn="l"/>
            <a:r>
              <a:rPr lang="en-US" sz="1000" dirty="0">
                <a:solidFill>
                  <a:sysClr val="windowText" lastClr="000000"/>
                </a:solidFill>
                <a:latin typeface="Courier New" panose="02070309020205020404" pitchFamily="49" charset="0"/>
                <a:cs typeface="Courier New" panose="02070309020205020404" pitchFamily="49" charset="0"/>
              </a:rPr>
              <a:t># </a:t>
            </a:r>
            <a:r>
              <a:rPr lang="en-US" sz="1000" dirty="0" err="1">
                <a:solidFill>
                  <a:sysClr val="windowText" lastClr="000000"/>
                </a:solidFill>
                <a:latin typeface="Courier New" panose="02070309020205020404" pitchFamily="49" charset="0"/>
                <a:cs typeface="Courier New" panose="02070309020205020404" pitchFamily="49" charset="0"/>
              </a:rPr>
              <a:t>join_buffer_size</a:t>
            </a:r>
            <a:r>
              <a:rPr lang="en-US" sz="1000" dirty="0">
                <a:solidFill>
                  <a:sysClr val="windowText" lastClr="000000"/>
                </a:solidFill>
                <a:latin typeface="Courier New" panose="02070309020205020404" pitchFamily="49" charset="0"/>
                <a:cs typeface="Courier New" panose="02070309020205020404" pitchFamily="49" charset="0"/>
              </a:rPr>
              <a:t> = 128M</a:t>
            </a:r>
          </a:p>
          <a:p>
            <a:pPr algn="l"/>
            <a:r>
              <a:rPr lang="en-US" sz="1000" dirty="0">
                <a:solidFill>
                  <a:sysClr val="windowText" lastClr="000000"/>
                </a:solidFill>
                <a:latin typeface="Courier New" panose="02070309020205020404" pitchFamily="49" charset="0"/>
                <a:cs typeface="Courier New" panose="02070309020205020404" pitchFamily="49" charset="0"/>
              </a:rPr>
              <a:t># </a:t>
            </a:r>
            <a:r>
              <a:rPr lang="en-US" sz="1000" dirty="0" err="1">
                <a:solidFill>
                  <a:sysClr val="windowText" lastClr="000000"/>
                </a:solidFill>
                <a:latin typeface="Courier New" panose="02070309020205020404" pitchFamily="49" charset="0"/>
                <a:cs typeface="Courier New" panose="02070309020205020404" pitchFamily="49" charset="0"/>
              </a:rPr>
              <a:t>sort_buffer_size</a:t>
            </a:r>
            <a:r>
              <a:rPr lang="en-US" sz="1000" dirty="0">
                <a:solidFill>
                  <a:sysClr val="windowText" lastClr="000000"/>
                </a:solidFill>
                <a:latin typeface="Courier New" panose="02070309020205020404" pitchFamily="49" charset="0"/>
                <a:cs typeface="Courier New" panose="02070309020205020404" pitchFamily="49" charset="0"/>
              </a:rPr>
              <a:t> = 2M</a:t>
            </a:r>
          </a:p>
          <a:p>
            <a:pPr algn="l"/>
            <a:r>
              <a:rPr lang="en-US" sz="1000" dirty="0">
                <a:solidFill>
                  <a:sysClr val="windowText" lastClr="000000"/>
                </a:solidFill>
                <a:latin typeface="Courier New" panose="02070309020205020404" pitchFamily="49" charset="0"/>
                <a:cs typeface="Courier New" panose="02070309020205020404" pitchFamily="49" charset="0"/>
              </a:rPr>
              <a:t># </a:t>
            </a:r>
            <a:r>
              <a:rPr lang="en-US" sz="1000" dirty="0" err="1">
                <a:solidFill>
                  <a:sysClr val="windowText" lastClr="000000"/>
                </a:solidFill>
                <a:latin typeface="Courier New" panose="02070309020205020404" pitchFamily="49" charset="0"/>
                <a:cs typeface="Courier New" panose="02070309020205020404" pitchFamily="49" charset="0"/>
              </a:rPr>
              <a:t>read_rnd_buffer_size</a:t>
            </a:r>
            <a:r>
              <a:rPr lang="en-US" sz="1000" dirty="0">
                <a:solidFill>
                  <a:sysClr val="windowText" lastClr="000000"/>
                </a:solidFill>
                <a:latin typeface="Courier New" panose="02070309020205020404" pitchFamily="49" charset="0"/>
                <a:cs typeface="Courier New" panose="02070309020205020404" pitchFamily="49" charset="0"/>
              </a:rPr>
              <a:t> = 2M</a:t>
            </a:r>
          </a:p>
          <a:p>
            <a:pPr algn="l"/>
            <a:r>
              <a:rPr lang="en-US" sz="1000" dirty="0" err="1">
                <a:solidFill>
                  <a:sysClr val="windowText" lastClr="000000"/>
                </a:solidFill>
                <a:latin typeface="Courier New" panose="02070309020205020404" pitchFamily="49" charset="0"/>
                <a:cs typeface="Courier New" panose="02070309020205020404" pitchFamily="49" charset="0"/>
              </a:rPr>
              <a:t>datadir</a:t>
            </a:r>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var</a:t>
            </a:r>
            <a:r>
              <a:rPr lang="en-US" sz="1000" dirty="0">
                <a:solidFill>
                  <a:sysClr val="windowText" lastClr="000000"/>
                </a:solidFill>
                <a:latin typeface="Courier New" panose="02070309020205020404" pitchFamily="49" charset="0"/>
                <a:cs typeface="Courier New" panose="02070309020205020404" pitchFamily="49" charset="0"/>
              </a:rPr>
              <a:t>/lib/</a:t>
            </a:r>
            <a:r>
              <a:rPr lang="en-US" sz="1000" dirty="0" err="1">
                <a:solidFill>
                  <a:sysClr val="windowText" lastClr="000000"/>
                </a:solidFill>
                <a:latin typeface="Courier New" panose="02070309020205020404" pitchFamily="49" charset="0"/>
                <a:cs typeface="Courier New" panose="02070309020205020404" pitchFamily="49" charset="0"/>
              </a:rPr>
              <a:t>mysql</a:t>
            </a:r>
            <a:endParaRPr lang="en-US" sz="1000" dirty="0">
              <a:solidFill>
                <a:sysClr val="windowText" lastClr="000000"/>
              </a:solidFill>
              <a:latin typeface="Courier New" panose="02070309020205020404" pitchFamily="49" charset="0"/>
              <a:cs typeface="Courier New" panose="02070309020205020404" pitchFamily="49" charset="0"/>
            </a:endParaRPr>
          </a:p>
          <a:p>
            <a:pPr algn="l"/>
            <a:r>
              <a:rPr lang="en-US" sz="1000" dirty="0">
                <a:solidFill>
                  <a:sysClr val="windowText" lastClr="000000"/>
                </a:solidFill>
                <a:latin typeface="Courier New" panose="02070309020205020404" pitchFamily="49" charset="0"/>
                <a:cs typeface="Courier New" panose="02070309020205020404" pitchFamily="49" charset="0"/>
              </a:rPr>
              <a:t>socket=/</a:t>
            </a:r>
            <a:r>
              <a:rPr lang="en-US" sz="1000" dirty="0" err="1">
                <a:solidFill>
                  <a:sysClr val="windowText" lastClr="000000"/>
                </a:solidFill>
                <a:latin typeface="Courier New" panose="02070309020205020404" pitchFamily="49" charset="0"/>
                <a:cs typeface="Courier New" panose="02070309020205020404" pitchFamily="49" charset="0"/>
              </a:rPr>
              <a:t>var</a:t>
            </a:r>
            <a:r>
              <a:rPr lang="en-US" sz="1000" dirty="0">
                <a:solidFill>
                  <a:sysClr val="windowText" lastClr="000000"/>
                </a:solidFill>
                <a:latin typeface="Courier New" panose="02070309020205020404" pitchFamily="49" charset="0"/>
                <a:cs typeface="Courier New" panose="02070309020205020404" pitchFamily="49" charset="0"/>
              </a:rPr>
              <a:t>/lib/</a:t>
            </a:r>
            <a:r>
              <a:rPr lang="en-US" sz="1000" dirty="0" err="1">
                <a:solidFill>
                  <a:sysClr val="windowText" lastClr="000000"/>
                </a:solidFill>
                <a:latin typeface="Courier New" panose="02070309020205020404" pitchFamily="49" charset="0"/>
                <a:cs typeface="Courier New" panose="02070309020205020404" pitchFamily="49" charset="0"/>
              </a:rPr>
              <a:t>mysql</a:t>
            </a:r>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mysql.sock</a:t>
            </a:r>
            <a:endParaRPr lang="en-US" sz="1000" dirty="0">
              <a:solidFill>
                <a:sysClr val="windowText" lastClr="000000"/>
              </a:solidFill>
              <a:latin typeface="Courier New" panose="02070309020205020404" pitchFamily="49" charset="0"/>
              <a:cs typeface="Courier New" panose="02070309020205020404" pitchFamily="49" charset="0"/>
            </a:endParaRPr>
          </a:p>
          <a:p>
            <a:pPr algn="l"/>
            <a:endParaRPr lang="en-US" sz="1000" dirty="0">
              <a:solidFill>
                <a:sysClr val="windowText" lastClr="000000"/>
              </a:solidFill>
              <a:latin typeface="Courier New" panose="02070309020205020404" pitchFamily="49" charset="0"/>
              <a:cs typeface="Courier New" panose="02070309020205020404" pitchFamily="49" charset="0"/>
            </a:endParaRPr>
          </a:p>
          <a:p>
            <a:pPr algn="l"/>
            <a:r>
              <a:rPr lang="en-US" sz="1000" dirty="0">
                <a:solidFill>
                  <a:sysClr val="windowText" lastClr="000000"/>
                </a:solidFill>
                <a:latin typeface="Courier New" panose="02070309020205020404" pitchFamily="49" charset="0"/>
                <a:cs typeface="Courier New" panose="02070309020205020404" pitchFamily="49" charset="0"/>
              </a:rPr>
              <a:t># Disabling symbolic-links is recommended to prevent assorted security risks</a:t>
            </a:r>
          </a:p>
          <a:p>
            <a:pPr algn="l"/>
            <a:r>
              <a:rPr lang="en-US" sz="1000" dirty="0">
                <a:solidFill>
                  <a:sysClr val="windowText" lastClr="000000"/>
                </a:solidFill>
                <a:latin typeface="Courier New" panose="02070309020205020404" pitchFamily="49" charset="0"/>
                <a:cs typeface="Courier New" panose="02070309020205020404" pitchFamily="49" charset="0"/>
              </a:rPr>
              <a:t>symbolic-links=0</a:t>
            </a:r>
          </a:p>
          <a:p>
            <a:pPr algn="l"/>
            <a:endParaRPr lang="en-US" sz="1000" dirty="0">
              <a:solidFill>
                <a:sysClr val="windowText" lastClr="000000"/>
              </a:solidFill>
              <a:latin typeface="Courier New" panose="02070309020205020404" pitchFamily="49" charset="0"/>
              <a:cs typeface="Courier New" panose="02070309020205020404" pitchFamily="49" charset="0"/>
            </a:endParaRPr>
          </a:p>
          <a:p>
            <a:pPr algn="l"/>
            <a:r>
              <a:rPr lang="en-US" sz="1000" dirty="0">
                <a:solidFill>
                  <a:sysClr val="windowText" lastClr="000000"/>
                </a:solidFill>
                <a:latin typeface="Courier New" panose="02070309020205020404" pitchFamily="49" charset="0"/>
                <a:cs typeface="Courier New" panose="02070309020205020404" pitchFamily="49" charset="0"/>
              </a:rPr>
              <a:t>log-error=/</a:t>
            </a:r>
            <a:r>
              <a:rPr lang="en-US" sz="1000" dirty="0" err="1">
                <a:solidFill>
                  <a:sysClr val="windowText" lastClr="000000"/>
                </a:solidFill>
                <a:latin typeface="Courier New" panose="02070309020205020404" pitchFamily="49" charset="0"/>
                <a:cs typeface="Courier New" panose="02070309020205020404" pitchFamily="49" charset="0"/>
              </a:rPr>
              <a:t>var</a:t>
            </a:r>
            <a:r>
              <a:rPr lang="en-US" sz="1000" dirty="0">
                <a:solidFill>
                  <a:sysClr val="windowText" lastClr="000000"/>
                </a:solidFill>
                <a:latin typeface="Courier New" panose="02070309020205020404" pitchFamily="49" charset="0"/>
                <a:cs typeface="Courier New" panose="02070309020205020404" pitchFamily="49" charset="0"/>
              </a:rPr>
              <a:t>/log/mysqld.log</a:t>
            </a:r>
          </a:p>
          <a:p>
            <a:pPr algn="l"/>
            <a:r>
              <a:rPr lang="en-US" sz="1000" dirty="0" err="1">
                <a:solidFill>
                  <a:sysClr val="windowText" lastClr="000000"/>
                </a:solidFill>
                <a:latin typeface="Courier New" panose="02070309020205020404" pitchFamily="49" charset="0"/>
                <a:cs typeface="Courier New" panose="02070309020205020404" pitchFamily="49" charset="0"/>
              </a:rPr>
              <a:t>pid</a:t>
            </a:r>
            <a:r>
              <a:rPr lang="en-US" sz="1000" dirty="0">
                <a:solidFill>
                  <a:sysClr val="windowText" lastClr="000000"/>
                </a:solidFill>
                <a:latin typeface="Courier New" panose="02070309020205020404" pitchFamily="49" charset="0"/>
                <a:cs typeface="Courier New" panose="02070309020205020404" pitchFamily="49" charset="0"/>
              </a:rPr>
              <a:t>-file=/</a:t>
            </a:r>
            <a:r>
              <a:rPr lang="en-US" sz="1000" dirty="0" err="1">
                <a:solidFill>
                  <a:sysClr val="windowText" lastClr="000000"/>
                </a:solidFill>
                <a:latin typeface="Courier New" panose="02070309020205020404" pitchFamily="49" charset="0"/>
                <a:cs typeface="Courier New" panose="02070309020205020404" pitchFamily="49" charset="0"/>
              </a:rPr>
              <a:t>var</a:t>
            </a:r>
            <a:r>
              <a:rPr lang="en-US" sz="1000" dirty="0">
                <a:solidFill>
                  <a:sysClr val="windowText" lastClr="000000"/>
                </a:solidFill>
                <a:latin typeface="Courier New" panose="02070309020205020404" pitchFamily="49" charset="0"/>
                <a:cs typeface="Courier New" panose="02070309020205020404" pitchFamily="49" charset="0"/>
              </a:rPr>
              <a:t>/run/</a:t>
            </a:r>
            <a:r>
              <a:rPr lang="en-US" sz="1000" dirty="0" err="1">
                <a:solidFill>
                  <a:sysClr val="windowText" lastClr="000000"/>
                </a:solidFill>
                <a:latin typeface="Courier New" panose="02070309020205020404" pitchFamily="49" charset="0"/>
                <a:cs typeface="Courier New" panose="02070309020205020404" pitchFamily="49" charset="0"/>
              </a:rPr>
              <a:t>mysqld</a:t>
            </a:r>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mysqld.pid</a:t>
            </a:r>
            <a:endParaRPr lang="en-US" sz="1000" dirty="0">
              <a:solidFill>
                <a:sysClr val="windowText" lastClr="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28892108"/>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_4_3_en">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_font">
      <a:majorFont>
        <a:latin typeface="Verdana"/>
        <a:ea typeface="メイリオ"/>
        <a:cs typeface=""/>
        <a:font script="Jpan" typeface="メイリオ"/>
        <a:font script="Hans" typeface="微軟雅黒"/>
        <a:font script="Hant" typeface="微軟雅黒"/>
      </a:majorFont>
      <a:minorFont>
        <a:latin typeface="Verdana"/>
        <a:ea typeface="メイリオ"/>
        <a:cs typeface=""/>
        <a:font script="Jpan" typeface="メイリオ"/>
        <a:font script="Hans" typeface="微軟雅黒"/>
        <a:font script="Hant" typeface="微軟雅黒"/>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ln>
        <a:effectLs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b="1" dirty="0">
            <a:latin typeface="+mj-ea"/>
            <a:ea typeface="+mj-ea"/>
          </a:defRPr>
        </a:defPPr>
      </a:lstStyle>
    </a:spDef>
    <a:lnDef>
      <a:spPr bwMode="auto">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en_2015">
      <a:majorFont>
        <a:latin typeface="Verdana"/>
        <a:ea typeface="メイリオ"/>
        <a:cs typeface=""/>
        <a:font script="Jpan" typeface="メイリオ"/>
        <a:font script="Hans" typeface="微軟雅黒"/>
        <a:font script="Hant" typeface="微軟雅黒"/>
      </a:majorFont>
      <a:minorFont>
        <a:latin typeface="Verdana"/>
        <a:ea typeface="メイリオ"/>
        <a:cs typeface=""/>
        <a:font script="Jpan" typeface="メイリオ"/>
        <a:font script="Hans" typeface="微軟雅黒"/>
        <a:font script="Hant" typeface="微軟雅黒"/>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NEC_standard_4_3_en</Template>
  <TotalTime>0</TotalTime>
  <Words>3769</Words>
  <Application>Microsoft Office PowerPoint</Application>
  <PresentationFormat>On-screen Show (4:3)</PresentationFormat>
  <Paragraphs>568</Paragraphs>
  <Slides>38</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0" baseType="lpstr">
      <vt:lpstr>NEC_standard_4_3_en</vt:lpstr>
      <vt:lpstr>PDF</vt:lpstr>
      <vt:lpstr>MySQL Cluster</vt:lpstr>
      <vt:lpstr>PowerPoint Presentation</vt:lpstr>
      <vt:lpstr>PowerPoint Presentation</vt:lpstr>
      <vt:lpstr>Table of Contents</vt:lpstr>
      <vt:lpstr>MySQL Cluster Investigation</vt:lpstr>
      <vt:lpstr>MySQL Cluster: Installation Procedure</vt:lpstr>
      <vt:lpstr>MySQL Cluster: Configuration</vt:lpstr>
      <vt:lpstr>MySQL Cluster: Configuration (Configuration Files – Cont…)</vt:lpstr>
      <vt:lpstr>MySQL Cluster: Configuration (Configuration Files – Cont…)</vt:lpstr>
      <vt:lpstr>MySQL Cluster: Configuration (Configuration Files – Cont…)</vt:lpstr>
      <vt:lpstr>MySQL Cluster: Configuration Procedure (Configuration Files – Cont…)</vt:lpstr>
      <vt:lpstr>MySQL Cluster: Configuration Procedure (Configuration Files – Cont…)</vt:lpstr>
      <vt:lpstr>MySQL Cluster: Configuration (Configuration Files – Cont…)</vt:lpstr>
      <vt:lpstr>MySQL Cluster: Configuration (Configuration Files – Cont…)</vt:lpstr>
      <vt:lpstr>MySQL Cluster: Configuration (Configuration Files – Cont…)</vt:lpstr>
      <vt:lpstr>MySQL Cluster: Configuration Procedure (Configuration Files – Cont…)</vt:lpstr>
      <vt:lpstr>MySQL Cluster: Configuration Procedure (Configuration Files – Cont…)</vt:lpstr>
      <vt:lpstr>MySQL Cluster: Configuration</vt:lpstr>
      <vt:lpstr>MySQL Cluster: Configuration</vt:lpstr>
      <vt:lpstr>MySQL Cluster: Non-Redundant Configuration</vt:lpstr>
      <vt:lpstr>MySQL Cluster: Non-Redundant Configuration</vt:lpstr>
      <vt:lpstr>MySQL Cluster: Redundant Configuration</vt:lpstr>
      <vt:lpstr>MySQL Cluster: Redundant Configuration</vt:lpstr>
      <vt:lpstr>MySQL Cluster: Multi-Master Configuration</vt:lpstr>
      <vt:lpstr>MySQL Cluster: Multi-Master Configuration</vt:lpstr>
      <vt:lpstr>MySQL Cluster: Multi-Master Configuration</vt:lpstr>
      <vt:lpstr>MySQL Cluster: Configuration</vt:lpstr>
      <vt:lpstr>MySQL Cluster: Configuration</vt:lpstr>
      <vt:lpstr>MySQL Cluster: Configuration</vt:lpstr>
      <vt:lpstr>MySQL Cluster: Configuration Procedure</vt:lpstr>
      <vt:lpstr>MySQL Cluster: Configuration Procedure</vt:lpstr>
      <vt:lpstr>MySQL Cluster: Configuration</vt:lpstr>
      <vt:lpstr>MySQL Cluster: Configuration Procedure</vt:lpstr>
      <vt:lpstr>MySQL Cluster: Configuration Procedure</vt:lpstr>
      <vt:lpstr>MySQL Cluster: Startup Procedure</vt:lpstr>
      <vt:lpstr>MySQL Cluster: Startup Procedure</vt:lpstr>
      <vt:lpstr>MySQL Cluster: Startup Procedure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2015-07-21T05:37:26Z</dcterms:created>
  <dcterms:modified xsi:type="dcterms:W3CDTF">2017-06-29T07:19:56Z</dcterms:modified>
</cp:coreProperties>
</file>