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05" r:id="rId1"/>
  </p:sldMasterIdLst>
  <p:notesMasterIdLst>
    <p:notesMasterId r:id="rId22"/>
  </p:notesMasterIdLst>
  <p:handoutMasterIdLst>
    <p:handoutMasterId r:id="rId23"/>
  </p:handoutMasterIdLst>
  <p:sldIdLst>
    <p:sldId id="262" r:id="rId2"/>
    <p:sldId id="353" r:id="rId3"/>
    <p:sldId id="342" r:id="rId4"/>
    <p:sldId id="263" r:id="rId5"/>
    <p:sldId id="340" r:id="rId6"/>
    <p:sldId id="285" r:id="rId7"/>
    <p:sldId id="312" r:id="rId8"/>
    <p:sldId id="344" r:id="rId9"/>
    <p:sldId id="354" r:id="rId10"/>
    <p:sldId id="346" r:id="rId11"/>
    <p:sldId id="332" r:id="rId12"/>
    <p:sldId id="349" r:id="rId13"/>
    <p:sldId id="348" r:id="rId14"/>
    <p:sldId id="358" r:id="rId15"/>
    <p:sldId id="352" r:id="rId16"/>
    <p:sldId id="350" r:id="rId17"/>
    <p:sldId id="351" r:id="rId18"/>
    <p:sldId id="359" r:id="rId19"/>
    <p:sldId id="356" r:id="rId20"/>
    <p:sldId id="266" r:id="rId21"/>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3B87605F-6347-4350-B173-1EE1CBAA3787}">
          <p14:sldIdLst>
            <p14:sldId id="262"/>
          </p14:sldIdLst>
        </p14:section>
        <p14:section name="Brand Statement" id="{E9B22BFF-877C-4AA1-9323-19B679BF99B1}">
          <p14:sldIdLst>
            <p14:sldId id="353"/>
            <p14:sldId id="342"/>
          </p14:sldIdLst>
        </p14:section>
        <p14:section name="Table of Contents" id="{0B1E2898-31BC-42F3-A5A5-141726087CC7}">
          <p14:sldIdLst>
            <p14:sldId id="263"/>
          </p14:sldIdLst>
        </p14:section>
        <p14:section name="Body" id="{18FAE958-DF6E-4AAC-835E-E68BDECA82A9}">
          <p14:sldIdLst>
            <p14:sldId id="340"/>
            <p14:sldId id="285"/>
            <p14:sldId id="312"/>
            <p14:sldId id="344"/>
            <p14:sldId id="354"/>
            <p14:sldId id="346"/>
            <p14:sldId id="332"/>
            <p14:sldId id="349"/>
            <p14:sldId id="348"/>
            <p14:sldId id="358"/>
            <p14:sldId id="352"/>
            <p14:sldId id="350"/>
            <p14:sldId id="351"/>
            <p14:sldId id="359"/>
            <p14:sldId id="356"/>
          </p14:sldIdLst>
        </p14:section>
        <p14:section name="Corporate Mark" id="{043BD1DC-881F-4DDA-BE71-3D4C881D9A5E}">
          <p14:sldIdLst>
            <p14:sldId id="266"/>
          </p14:sldIdLst>
        </p14:section>
      </p14:sectionLst>
    </p:ext>
    <p:ext uri="{EFAFB233-063F-42B5-8137-9DF3F51BA10A}">
      <p15:sldGuideLst xmlns=""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D67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7294" autoAdjust="0"/>
    <p:restoredTop sz="91553" autoAdjust="0"/>
  </p:normalViewPr>
  <p:slideViewPr>
    <p:cSldViewPr snapToGrid="0" snapToObjects="1">
      <p:cViewPr>
        <p:scale>
          <a:sx n="100" d="100"/>
          <a:sy n="100" d="100"/>
        </p:scale>
        <p:origin x="-972" y="216"/>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notesViewPr>
    <p:cSldViewPr snapToGrid="0" snapToObjects="1">
      <p:cViewPr varScale="1">
        <p:scale>
          <a:sx n="55" d="100"/>
          <a:sy n="55" d="100"/>
        </p:scale>
        <p:origin x="-3054" y="-78"/>
      </p:cViewPr>
      <p:guideLst>
        <p:guide orient="horz" pos="3130"/>
        <p:guide pos="2145"/>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49787" cy="496967"/>
          </a:xfrm>
          <a:prstGeom prst="rect">
            <a:avLst/>
          </a:prstGeom>
        </p:spPr>
        <p:txBody>
          <a:bodyPr vert="horz" lIns="92221" tIns="46111" rIns="92221" bIns="46111"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9" y="1"/>
            <a:ext cx="2949787" cy="496967"/>
          </a:xfrm>
          <a:prstGeom prst="rect">
            <a:avLst/>
          </a:prstGeom>
        </p:spPr>
        <p:txBody>
          <a:bodyPr vert="horz" lIns="92221" tIns="46111" rIns="92221" bIns="46111" rtlCol="0"/>
          <a:lstStyle>
            <a:lvl1pPr algn="r">
              <a:defRPr sz="1200"/>
            </a:lvl1pPr>
          </a:lstStyle>
          <a:p>
            <a:fld id="{D829EBEE-5DBD-45D0-BA62-80122688BEB8}" type="datetimeFigureOut">
              <a:rPr kumimoji="1" lang="ja-JP" altLang="en-US" smtClean="0">
                <a:ea typeface="メイリオ" panose="020B0604030504040204" pitchFamily="50" charset="-128"/>
              </a:rPr>
              <a:t>2017/9/28</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2" y="9440647"/>
            <a:ext cx="2949787" cy="496967"/>
          </a:xfrm>
          <a:prstGeom prst="rect">
            <a:avLst/>
          </a:prstGeom>
        </p:spPr>
        <p:txBody>
          <a:bodyPr vert="horz" lIns="92221" tIns="46111" rIns="92221" bIns="46111"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9" y="9440647"/>
            <a:ext cx="2949787" cy="496967"/>
          </a:xfrm>
          <a:prstGeom prst="rect">
            <a:avLst/>
          </a:prstGeom>
        </p:spPr>
        <p:txBody>
          <a:bodyPr vert="horz" lIns="92221" tIns="46111" rIns="92221" bIns="46111"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9" y="1"/>
            <a:ext cx="2949787" cy="288000"/>
          </a:xfrm>
          <a:prstGeom prst="rect">
            <a:avLst/>
          </a:prstGeom>
        </p:spPr>
        <p:txBody>
          <a:bodyPr vert="horz" lIns="92221" tIns="46111" rIns="92221" bIns="46111" rtlCol="0"/>
          <a:lstStyle>
            <a:lvl1pPr algn="r">
              <a:defRPr sz="1000">
                <a:ea typeface="メイリオ" panose="020B0604030504040204" pitchFamily="50" charset="-128"/>
              </a:defRPr>
            </a:lvl1pPr>
          </a:lstStyle>
          <a:p>
            <a:fld id="{4B26993D-C081-44EB-B0F5-A9F467792B62}" type="datetimeFigureOut">
              <a:rPr lang="ja-JP" altLang="en-US" smtClean="0"/>
              <a:pPr/>
              <a:t>2017/9/28</a:t>
            </a:fld>
            <a:endParaRPr lang="ja-JP" altLang="en-US" dirty="0"/>
          </a:p>
        </p:txBody>
      </p:sp>
      <p:sp>
        <p:nvSpPr>
          <p:cNvPr id="7" name="スライド番号プレースホルダー 6"/>
          <p:cNvSpPr>
            <a:spLocks noGrp="1"/>
          </p:cNvSpPr>
          <p:nvPr>
            <p:ph type="sldNum" sz="quarter" idx="5"/>
          </p:nvPr>
        </p:nvSpPr>
        <p:spPr>
          <a:xfrm>
            <a:off x="3855839" y="9652150"/>
            <a:ext cx="2949787" cy="288000"/>
          </a:xfrm>
          <a:prstGeom prst="rect">
            <a:avLst/>
          </a:prstGeom>
        </p:spPr>
        <p:txBody>
          <a:bodyPr vert="horz" lIns="92221" tIns="46111" rIns="92221" bIns="46111"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19163" y="431800"/>
            <a:ext cx="4968875" cy="3725863"/>
          </a:xfrm>
          <a:prstGeom prst="rect">
            <a:avLst/>
          </a:prstGeom>
          <a:noFill/>
          <a:ln w="12700">
            <a:solidFill>
              <a:prstClr val="black"/>
            </a:solidFill>
          </a:ln>
        </p:spPr>
        <p:txBody>
          <a:bodyPr vert="horz" lIns="91433" tIns="45716" rIns="91433" bIns="45716" rtlCol="0" anchor="ctr"/>
          <a:lstStyle/>
          <a:p>
            <a:endParaRPr lang="ja-JP" altLang="en-US" dirty="0"/>
          </a:p>
        </p:txBody>
      </p:sp>
      <p:sp>
        <p:nvSpPr>
          <p:cNvPr id="9" name="ノート プレースホルダー 8"/>
          <p:cNvSpPr>
            <a:spLocks noGrp="1"/>
          </p:cNvSpPr>
          <p:nvPr>
            <p:ph type="body" sz="quarter" idx="3"/>
          </p:nvPr>
        </p:nvSpPr>
        <p:spPr>
          <a:xfrm>
            <a:off x="91601" y="4320000"/>
            <a:ext cx="6624000" cy="5220000"/>
          </a:xfrm>
          <a:prstGeom prst="rect">
            <a:avLst/>
          </a:prstGeom>
        </p:spPr>
        <p:txBody>
          <a:bodyPr vert="horz" lIns="0" tIns="45716" rIns="0" bIns="45716"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Verdana" panose="020B0604030504040204" pitchFamily="34" charset="0"/>
        <a:ea typeface="メイリオ" panose="020B0604030504040204" pitchFamily="50" charset="-128"/>
        <a:cs typeface="Verdana" panose="020B0604030504040204" pitchFamily="34" charset="0"/>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a:t>
            </a:fld>
            <a:endParaRPr lang="ja-JP" altLang="en-US" dirty="0"/>
          </a:p>
        </p:txBody>
      </p:sp>
    </p:spTree>
    <p:extLst>
      <p:ext uri="{BB962C8B-B14F-4D97-AF65-F5344CB8AC3E}">
        <p14:creationId xmlns:p14="http://schemas.microsoft.com/office/powerpoint/2010/main" val="884622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20</a:t>
            </a:fld>
            <a:endParaRPr lang="ja-JP" altLang="en-US" dirty="0"/>
          </a:p>
        </p:txBody>
      </p:sp>
    </p:spTree>
    <p:extLst>
      <p:ext uri="{BB962C8B-B14F-4D97-AF65-F5344CB8AC3E}">
        <p14:creationId xmlns:p14="http://schemas.microsoft.com/office/powerpoint/2010/main" val="2260743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microsoft.com/office/2007/relationships/hdphoto" Target="../media/hdphoto1.wdp"/><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4" name="タイトル"/>
          <p:cNvSpPr>
            <a:spLocks noGrp="1"/>
          </p:cNvSpPr>
          <p:nvPr>
            <p:ph type="title" hasCustomPrompt="1"/>
          </p:nvPr>
        </p:nvSpPr>
        <p:spPr bwMode="gray">
          <a:xfrm>
            <a:off x="179513" y="3049388"/>
            <a:ext cx="8784000" cy="584775"/>
          </a:xfrm>
        </p:spPr>
        <p:txBody>
          <a:bodyPr anchor="b" anchorCtr="0">
            <a:spAutoFit/>
          </a:bodyPr>
          <a:lstStyle>
            <a:lvl1pPr>
              <a:defRPr sz="3200">
                <a:solidFill>
                  <a:schemeClr val="accent6"/>
                </a:solidFill>
                <a:effectLst/>
                <a:latin typeface="+mj-lt"/>
                <a:cs typeface="Verdana" panose="020B0604030504040204" pitchFamily="34" charset="0"/>
              </a:defRPr>
            </a:lvl1pPr>
          </a:lstStyle>
          <a:p>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a:xfrm>
            <a:off x="179387" y="1800000"/>
            <a:ext cx="6372000" cy="360000"/>
          </a:xfrm>
        </p:spPr>
        <p:txBody>
          <a:bodyPr>
            <a:noAutofit/>
          </a:bodyPr>
          <a:lstStyle>
            <a:lvl1pPr marL="0" indent="0">
              <a:buNone/>
              <a:defRPr sz="1800" baseline="0">
                <a:latin typeface="+mj-lt"/>
                <a:cs typeface="Verdana" panose="020B0604030504040204" pitchFamily="34" charset="0"/>
              </a:defRPr>
            </a:lvl1pPr>
          </a:lstStyle>
          <a:p>
            <a:r>
              <a:rPr lang="en-US" altLang="ja-JP" dirty="0" smtClean="0"/>
              <a:t>Enter the addressee as required.</a:t>
            </a:r>
            <a:endParaRPr lang="ja-JP" altLang="en-US" dirty="0"/>
          </a:p>
        </p:txBody>
      </p:sp>
      <p:sp>
        <p:nvSpPr>
          <p:cNvPr id="5" name="テキスト プレースホルダー"/>
          <p:cNvSpPr>
            <a:spLocks noGrp="1"/>
          </p:cNvSpPr>
          <p:nvPr>
            <p:ph type="body" sz="quarter" idx="10" hasCustomPrompt="1"/>
          </p:nvPr>
        </p:nvSpPr>
        <p:spPr bwMode="invGray">
          <a:xfrm>
            <a:off x="179513" y="4032000"/>
            <a:ext cx="6552727" cy="707886"/>
          </a:xfrm>
        </p:spPr>
        <p:txBody>
          <a:bodyPr wrap="square">
            <a:spAutoFit/>
          </a:bodyPr>
          <a:lstStyle>
            <a:lvl1pPr marL="0" indent="0">
              <a:buNone/>
              <a:defRPr sz="2000" baseline="0">
                <a:solidFill>
                  <a:schemeClr val="bg1"/>
                </a:solidFill>
                <a:latin typeface="+mn-lt"/>
                <a:cs typeface="Verdana" panose="020B0604030504040204" pitchFamily="34" charset="0"/>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br>
              <a:rPr kumimoji="1" lang="en-US" altLang="ja-JP" dirty="0" smtClean="0"/>
            </a:br>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pic>
        <p:nvPicPr>
          <p:cNvPr id="7"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two-line headline</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5720" rIns="90000" bIns="45720" rtlCol="0">
            <a:noAutofit/>
          </a:bodyPr>
          <a:lstStyle>
            <a:lvl1pPr>
              <a:defRPr lang="ja-JP" altLang="en-US" i="0" u="none" strike="noStrike" kern="0" cap="none" spc="0" normalizeH="0" baseline="0" dirty="0" smtClean="0">
                <a:ln>
                  <a:noFill/>
                </a:ln>
                <a:solidFill>
                  <a:srgbClr val="000000"/>
                </a:solidFill>
                <a:effectLst/>
                <a:uLnTx/>
                <a:uFillTx/>
                <a:latin typeface="+mn-lt"/>
              </a:defRPr>
            </a:lvl1pPr>
            <a:lvl2pPr>
              <a:defRPr lang="ja-JP" altLang="en-US" i="0" u="none" strike="noStrike" kern="0" cap="none" spc="0" normalizeH="0" baseline="0" dirty="0" smtClean="0">
                <a:ln>
                  <a:noFill/>
                </a:ln>
                <a:solidFill>
                  <a:srgbClr val="000000"/>
                </a:solidFill>
                <a:effectLst/>
                <a:uLnTx/>
                <a:uFillTx/>
                <a:latin typeface="+mn-lt"/>
              </a:defRPr>
            </a:lvl2pPr>
            <a:lvl3pPr>
              <a:defRPr lang="ja-JP" altLang="en-US" i="0" u="none" strike="noStrike" kern="0" cap="none" spc="0" normalizeH="0" baseline="0" dirty="0" smtClean="0">
                <a:ln>
                  <a:noFill/>
                </a:ln>
                <a:solidFill>
                  <a:srgbClr val="000000"/>
                </a:solidFill>
                <a:effectLst/>
                <a:uLnTx/>
                <a:uFillTx/>
                <a:latin typeface="+mn-lt"/>
              </a:defRPr>
            </a:lvl3pPr>
            <a:lvl4pPr>
              <a:defRPr lang="ja-JP" altLang="en-US" i="0" u="none" strike="noStrike" kern="0" cap="none" spc="0" normalizeH="0" baseline="0" dirty="0" smtClean="0">
                <a:ln>
                  <a:noFill/>
                </a:ln>
                <a:solidFill>
                  <a:srgbClr val="000000"/>
                </a:solidFill>
                <a:effectLst/>
                <a:uLnTx/>
                <a:uFillTx/>
                <a:latin typeface="+mn-lt"/>
              </a:defRPr>
            </a:lvl4pPr>
          </a:lstStyle>
          <a:p>
            <a:pPr marR="0" lvl="0" defTabSz="914400" eaLnBrk="0" latinLnBrk="0">
              <a:lnSpc>
                <a:spcPct val="100000"/>
              </a:lnSpc>
              <a:buClr>
                <a:srgbClr val="002B62"/>
              </a:buClr>
              <a:buSzTx/>
              <a:tabLst/>
            </a:pPr>
            <a:r>
              <a:rPr kumimoji="1" lang="en-US" altLang="ja-JP" dirty="0" smtClean="0"/>
              <a:t>Enter the text.</a:t>
            </a:r>
            <a:endParaRPr kumimoji="1" lang="ja-JP" altLang="en-US" dirty="0" smtClean="0"/>
          </a:p>
          <a:p>
            <a:pPr marR="0" lvl="1" defTabSz="914400" eaLnBrk="0" latinLnBrk="0">
              <a:lnSpc>
                <a:spcPct val="100000"/>
              </a:lnSpc>
              <a:buClr>
                <a:srgbClr val="002B62"/>
              </a:buClr>
              <a:buSzTx/>
              <a:tabLst/>
            </a:pPr>
            <a:r>
              <a:rPr kumimoji="1" lang="en-US" altLang="ja-JP" dirty="0" smtClean="0"/>
              <a:t>Second level</a:t>
            </a:r>
            <a:endParaRPr kumimoji="1" lang="ja-JP" altLang="en-US" dirty="0" smtClean="0"/>
          </a:p>
          <a:p>
            <a:pPr marR="0" lvl="2" defTabSz="914400" eaLnBrk="0" latinLnBrk="0">
              <a:lnSpc>
                <a:spcPct val="100000"/>
              </a:lnSpc>
              <a:buClr>
                <a:srgbClr val="002B62"/>
              </a:buClr>
              <a:buSzTx/>
              <a:tabLst/>
            </a:pPr>
            <a:r>
              <a:rPr kumimoji="1" lang="en-US" altLang="ja-JP" dirty="0" smtClean="0"/>
              <a:t>Third level</a:t>
            </a:r>
            <a:endParaRPr kumimoji="1" lang="ja-JP" altLang="en-US" dirty="0" smtClean="0"/>
          </a:p>
          <a:p>
            <a:pPr marR="0" lvl="3" defTabSz="914400" eaLnBrk="0" latinLnBrk="0">
              <a:lnSpc>
                <a:spcPct val="100000"/>
              </a:lnSpc>
              <a:buClr>
                <a:srgbClr val="002B62"/>
              </a:buClr>
              <a:buSzTx/>
              <a:tabLst/>
            </a:pPr>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pic>
        <p:nvPicPr>
          <p:cNvPr id="10"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blue)">
    <p:bg bwMode="ltGray">
      <p:bgPr>
        <a:solidFill>
          <a:schemeClr val="accent6"/>
        </a:solidFill>
        <a:effectLst/>
      </p:bgPr>
    </p:bg>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Tree>
    <p:extLst>
      <p:ext uri="{BB962C8B-B14F-4D97-AF65-F5344CB8AC3E}">
        <p14:creationId xmlns:p14="http://schemas.microsoft.com/office/powerpoint/2010/main" val="16200204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mp; Content(blue)">
    <p:bg bwMode="ltGray">
      <p:bgPr>
        <a:solidFill>
          <a:schemeClr val="accent6"/>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8784976"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7354117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1 line &amp; Content(blue)">
    <p:bg bwMode="ltGray">
      <p:bgPr>
        <a:solidFill>
          <a:schemeClr val="accent6"/>
        </a:solidFill>
        <a:effectLst/>
      </p:bgPr>
    </p:bg>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when the leading sentence is written on one line.</a:t>
            </a:r>
            <a:endParaRPr kumimoji="1" lang="ja-JP" altLang="en-US" dirty="0"/>
          </a:p>
        </p:txBody>
      </p:sp>
      <p:sp>
        <p:nvSpPr>
          <p:cNvPr id="8" name="コンテンツ プレースホルダー"/>
          <p:cNvSpPr>
            <a:spLocks noGrp="1"/>
          </p:cNvSpPr>
          <p:nvPr>
            <p:ph sz="quarter" idx="10" hasCustomPrompt="1"/>
          </p:nvPr>
        </p:nvSpPr>
        <p:spPr bwMode="gray">
          <a:xfrm>
            <a:off x="179512" y="1414800"/>
            <a:ext cx="8784976" cy="5040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0548019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ad 2 lines &amp; Content(blue)">
    <p:bg bwMode="ltGray">
      <p:bgPr>
        <a:solidFill>
          <a:schemeClr val="accent6"/>
        </a:solidFill>
        <a:effectLst/>
      </p:bgPr>
    </p:bg>
    <p:spTree>
      <p:nvGrpSpPr>
        <p:cNvPr id="1" name=""/>
        <p:cNvGrpSpPr/>
        <p:nvPr/>
      </p:nvGrpSpPr>
      <p:grpSpPr>
        <a:xfrm>
          <a:off x="0" y="0"/>
          <a:ext cx="0" cy="0"/>
          <a:chOff x="0" y="0"/>
          <a:chExt cx="0" cy="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8" name="コンテンツ プレースホルダー"/>
          <p:cNvSpPr>
            <a:spLocks noGrp="1"/>
          </p:cNvSpPr>
          <p:nvPr>
            <p:ph sz="quarter" idx="10" hasCustomPrompt="1"/>
          </p:nvPr>
        </p:nvSpPr>
        <p:spPr bwMode="gray">
          <a:xfrm>
            <a:off x="179512" y="1738800"/>
            <a:ext cx="8784976" cy="47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79497443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blue)">
    <p:bg bwMode="ltGray">
      <p:bgPr>
        <a:solidFill>
          <a:schemeClr val="accent6"/>
        </a:solidFill>
        <a:effectLst/>
      </p:bgPr>
    </p:bg>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コンテンツ プレースホルダー"/>
          <p:cNvSpPr>
            <a:spLocks noGrp="1"/>
          </p:cNvSpPr>
          <p:nvPr>
            <p:ph sz="quarter" idx="11" hasCustomPrompt="1"/>
          </p:nvPr>
        </p:nvSpPr>
        <p:spPr bwMode="gray">
          <a:xfrm>
            <a:off x="4715513"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4628074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blue)">
    <p:bg bwMode="ltGray">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63507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3"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Tree>
    <p:extLst>
      <p:ext uri="{BB962C8B-B14F-4D97-AF65-F5344CB8AC3E}">
        <p14:creationId xmlns:p14="http://schemas.microsoft.com/office/powerpoint/2010/main" val="9430801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blue)">
    <p:bg bwMode="ltGray">
      <p:bgPr>
        <a:solidFill>
          <a:schemeClr val="accent6"/>
        </a:solidFill>
        <a:effectLst/>
      </p:bgPr>
    </p:bg>
    <p:spTree>
      <p:nvGrpSpPr>
        <p:cNvPr id="1" name=""/>
        <p:cNvGrpSpPr/>
        <p:nvPr/>
      </p:nvGrpSpPr>
      <p:grpSpPr>
        <a:xfrm>
          <a:off x="0" y="0"/>
          <a:ext cx="0" cy="0"/>
          <a:chOff x="0" y="0"/>
          <a:chExt cx="0" cy="0"/>
        </a:xfrm>
      </p:grpSpPr>
      <p:pic>
        <p:nvPicPr>
          <p:cNvPr id="5" name="Background_TitleBlu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13" name="タイトル"/>
          <p:cNvSpPr>
            <a:spLocks noGrp="1"/>
          </p:cNvSpPr>
          <p:nvPr>
            <p:ph type="title" hasCustomPrompt="1"/>
          </p:nvPr>
        </p:nvSpPr>
        <p:spPr bwMode="invGray">
          <a:xfrm>
            <a:off x="179513" y="2905844"/>
            <a:ext cx="8760432" cy="585866"/>
          </a:xfrm>
        </p:spPr>
        <p:txBody>
          <a:bodyPr vert="horz" lIns="91440" tIns="45720" rIns="91440" bIns="45720" rtlCol="0" anchor="b" anchorCtr="0">
            <a:spAutoFit/>
          </a:bodyPr>
          <a:lstStyle>
            <a:lvl1pPr>
              <a:defRPr lang="ja-JP" altLang="en-US" sz="3200" kern="0" dirty="0">
                <a:solidFill>
                  <a:schemeClr val="bg1"/>
                </a:solidFill>
                <a:effectLst/>
              </a:defRPr>
            </a:lvl1pPr>
          </a:lstStyle>
          <a:p>
            <a:pPr marL="0" lvl="0" defTabSz="914400" latinLnBrk="0"/>
            <a:r>
              <a:rPr kumimoji="1" lang="en-US" altLang="ja-JP" dirty="0" smtClean="0"/>
              <a:t>Enter the title.</a:t>
            </a:r>
            <a:endParaRPr kumimoji="1" lang="ja-JP" altLang="en-US" dirty="0"/>
          </a:p>
        </p:txBody>
      </p:sp>
      <p:sp>
        <p:nvSpPr>
          <p:cNvPr id="16" name="テキスト プレースホルダー"/>
          <p:cNvSpPr>
            <a:spLocks noGrp="1"/>
          </p:cNvSpPr>
          <p:nvPr>
            <p:ph type="body" sz="quarter" idx="10" hasCustomPrompt="1"/>
          </p:nvPr>
        </p:nvSpPr>
        <p:spPr bwMode="invGray">
          <a:xfrm>
            <a:off x="179513" y="3926256"/>
            <a:ext cx="6768975" cy="772006"/>
          </a:xfrm>
        </p:spPr>
        <p:txBody>
          <a:bodyPr wrap="square" tIns="45720">
            <a:spAutoFit/>
          </a:bodyPr>
          <a:lstStyle>
            <a:lvl1pPr marL="0" indent="0" algn="l">
              <a:buNone/>
              <a:defRPr sz="200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p>
          <a:p>
            <a:pPr lvl="0"/>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32776562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rand Statement (move)">
    <p:spTree>
      <p:nvGrpSpPr>
        <p:cNvPr id="1" name=""/>
        <p:cNvGrpSpPr/>
        <p:nvPr/>
      </p:nvGrpSpPr>
      <p:grpSpPr>
        <a:xfrm>
          <a:off x="0" y="0"/>
          <a:ext cx="0" cy="0"/>
          <a:chOff x="0" y="0"/>
          <a:chExt cx="0" cy="0"/>
        </a:xfrm>
      </p:grpSpPr>
      <p:pic>
        <p:nvPicPr>
          <p:cNvPr id="11" name="orchest_blue_base"/>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12" name="逆光"/>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13" name="縦ライン"/>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4" name="右上へ"/>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5" name="左下へ"/>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6" name="最後右へ"/>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18" name="グループ化 17"/>
          <p:cNvGrpSpPr/>
          <p:nvPr/>
        </p:nvGrpSpPr>
        <p:grpSpPr bwMode="gray">
          <a:xfrm>
            <a:off x="0" y="0"/>
            <a:ext cx="9144000" cy="6858000"/>
            <a:chOff x="0" y="0"/>
            <a:chExt cx="9144000" cy="6858000"/>
          </a:xfrm>
        </p:grpSpPr>
        <p:pic>
          <p:nvPicPr>
            <p:cNvPr id="19"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0"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21"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7" name="orchest_blue_bas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22" name="逆光"/>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23" name="縦ライン"/>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4" name="右上へ"/>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5" name="左下へ"/>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6" name="最後右へ"/>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27" name="グループ化 26"/>
          <p:cNvGrpSpPr/>
          <p:nvPr userDrawn="1"/>
        </p:nvGrpSpPr>
        <p:grpSpPr bwMode="gray">
          <a:xfrm>
            <a:off x="0" y="0"/>
            <a:ext cx="9144000" cy="6858000"/>
            <a:chOff x="0" y="0"/>
            <a:chExt cx="9144000" cy="6858000"/>
          </a:xfrm>
        </p:grpSpPr>
        <p:pic>
          <p:nvPicPr>
            <p:cNvPr id="28"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9"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30"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627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80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1000"/>
                                        <p:tgtEl>
                                          <p:spTgt spid="23"/>
                                        </p:tgtEl>
                                      </p:cBhvr>
                                    </p:animEffect>
                                  </p:childTnLst>
                                </p:cTn>
                              </p:par>
                              <p:par>
                                <p:cTn id="8" presetID="22" presetClass="entr" presetSubtype="4" fill="hold" nodeType="withEffect">
                                  <p:stCondLst>
                                    <p:cond delay="190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1000"/>
                                        <p:tgtEl>
                                          <p:spTgt spid="24"/>
                                        </p:tgtEl>
                                      </p:cBhvr>
                                    </p:animEffect>
                                  </p:childTnLst>
                                </p:cTn>
                              </p:par>
                              <p:par>
                                <p:cTn id="11" presetID="22" presetClass="entr" presetSubtype="2" fill="hold" nodeType="withEffect">
                                  <p:stCondLst>
                                    <p:cond delay="2600"/>
                                  </p:stCondLst>
                                  <p:childTnLst>
                                    <p:set>
                                      <p:cBhvr>
                                        <p:cTn id="12" dur="1" fill="hold">
                                          <p:stCondLst>
                                            <p:cond delay="0"/>
                                          </p:stCondLst>
                                        </p:cTn>
                                        <p:tgtEl>
                                          <p:spTgt spid="25"/>
                                        </p:tgtEl>
                                        <p:attrNameLst>
                                          <p:attrName>style.visibility</p:attrName>
                                        </p:attrNameLst>
                                      </p:cBhvr>
                                      <p:to>
                                        <p:strVal val="visible"/>
                                      </p:to>
                                    </p:set>
                                    <p:animEffect transition="in" filter="wipe(right)">
                                      <p:cBhvr>
                                        <p:cTn id="13" dur="1000"/>
                                        <p:tgtEl>
                                          <p:spTgt spid="25"/>
                                        </p:tgtEl>
                                      </p:cBhvr>
                                    </p:animEffect>
                                  </p:childTnLst>
                                </p:cTn>
                              </p:par>
                              <p:par>
                                <p:cTn id="14" presetID="22" presetClass="entr" presetSubtype="8" fill="hold" nodeType="withEffect">
                                  <p:stCondLst>
                                    <p:cond delay="350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1000"/>
                                        <p:tgtEl>
                                          <p:spTgt spid="26"/>
                                        </p:tgtEl>
                                      </p:cBhvr>
                                    </p:animEffect>
                                  </p:childTnLst>
                                </p:cTn>
                              </p:par>
                            </p:childTnLst>
                          </p:cTn>
                        </p:par>
                        <p:par>
                          <p:cTn id="17" fill="hold">
                            <p:stCondLst>
                              <p:cond delay="45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childTnLst>
                                </p:cTn>
                              </p:par>
                              <p:par>
                                <p:cTn id="21" presetID="10" presetClass="exit" presetSubtype="0" fill="hold" nodeType="withEffect">
                                  <p:stCondLst>
                                    <p:cond delay="1000"/>
                                  </p:stCondLst>
                                  <p:childTnLst>
                                    <p:animEffect transition="out" filter="fade">
                                      <p:cBhvr>
                                        <p:cTn id="22" dur="800"/>
                                        <p:tgtEl>
                                          <p:spTgt spid="22"/>
                                        </p:tgtEl>
                                      </p:cBhvr>
                                    </p:animEffect>
                                    <p:set>
                                      <p:cBhvr>
                                        <p:cTn id="23" dur="1" fill="hold">
                                          <p:stCondLst>
                                            <p:cond delay="799"/>
                                          </p:stCondLst>
                                        </p:cTn>
                                        <p:tgtEl>
                                          <p:spTgt spid="2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4"/>
                                        </p:tgtEl>
                                      </p:cBhvr>
                                    </p:animEffect>
                                    <p:set>
                                      <p:cBhvr>
                                        <p:cTn id="35" dur="1" fill="hold">
                                          <p:stCondLst>
                                            <p:cond delay="499"/>
                                          </p:stCondLst>
                                        </p:cTn>
                                        <p:tgtEl>
                                          <p:spTgt spid="24"/>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rand Statement (still)">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1260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gray">
          <a:xfrm>
            <a:off x="1619672" y="430930"/>
            <a:ext cx="7344000" cy="405683"/>
          </a:xfrm>
        </p:spPr>
        <p:txBody>
          <a:bodyPr wrap="square" anchor="b">
            <a:spAutoFit/>
          </a:bodyPr>
          <a:lstStyle>
            <a:lvl1pPr>
              <a:defRPr b="0" baseline="0">
                <a:solidFill>
                  <a:schemeClr val="tx2">
                    <a:lumMod val="65000"/>
                    <a:lumOff val="35000"/>
                  </a:schemeClr>
                </a:solidFill>
              </a:defRPr>
            </a:lvl1pPr>
          </a:lstStyle>
          <a:p>
            <a:r>
              <a:rPr kumimoji="1" lang="en-US" altLang="ja-JP" dirty="0" smtClean="0"/>
              <a:t>Enter the title of the table of contents.</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baseline="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en-US" altLang="ja-JP" dirty="0" smtClean="0"/>
              <a:t>Enter the items in the table of contents.</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78785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invGray">
          <a:xfrm>
            <a:off x="179388" y="3045072"/>
            <a:ext cx="8784000" cy="467239"/>
          </a:xfrm>
        </p:spPr>
        <p:txBody>
          <a:bodyPr wrap="square" anchor="b">
            <a:spAutoFit/>
          </a:bodyPr>
          <a:lstStyle>
            <a:lvl1pPr>
              <a:defRPr sz="2800" b="0">
                <a:solidFill>
                  <a:schemeClr val="bg1"/>
                </a:solidFill>
              </a:defRPr>
            </a:lvl1pPr>
          </a:lstStyle>
          <a:p>
            <a:r>
              <a:rPr kumimoji="1" lang="en-US" altLang="ja-JP" dirty="0" smtClean="0"/>
              <a:t>Enter the title.</a:t>
            </a:r>
            <a:endParaRPr kumimoji="1" lang="ja-JP" altLang="en-US" dirty="0"/>
          </a:p>
        </p:txBody>
      </p:sp>
      <p:sp>
        <p:nvSpPr>
          <p:cNvPr id="5" name="テキスト プレースホルダー"/>
          <p:cNvSpPr>
            <a:spLocks noGrp="1"/>
          </p:cNvSpPr>
          <p:nvPr>
            <p:ph type="body" sz="quarter" idx="10" hasCustomPrompt="1"/>
          </p:nvPr>
        </p:nvSpPr>
        <p:spPr bwMode="gray">
          <a:xfrm>
            <a:off x="179388" y="3852000"/>
            <a:ext cx="7200900" cy="1269578"/>
          </a:xfrm>
        </p:spPr>
        <p:txBody>
          <a:bodyPr>
            <a:spAutoFit/>
          </a:bodyPr>
          <a:lstStyle>
            <a:lvl1pPr marL="0" indent="0">
              <a:buNone/>
              <a:defRPr b="0">
                <a:latin typeface="+mn-lt"/>
              </a:defRPr>
            </a:lvl1pPr>
            <a:lvl2pPr marL="72000" indent="0">
              <a:buNone/>
              <a:defRPr sz="1800" b="0">
                <a:latin typeface="+mn-lt"/>
              </a:defRPr>
            </a:lvl2pPr>
            <a:lvl3pPr marL="222962" indent="0">
              <a:buNone/>
              <a:defRPr b="0">
                <a:latin typeface="+mn-lt"/>
              </a:defRPr>
            </a:lvl3pPr>
            <a:lvl4pPr marL="327787" indent="0">
              <a:buNone/>
              <a:defRPr b="0">
                <a:latin typeface="+mn-lt"/>
              </a:defRPr>
            </a:lvl4pPr>
            <a:lvl5pPr marL="311400" indent="0">
              <a:buNone/>
              <a:defRPr b="0"/>
            </a:lvl5pPr>
          </a:lstStyle>
          <a:p>
            <a:pPr lvl="0"/>
            <a:r>
              <a:rPr kumimoji="1" lang="en-US" altLang="ja-JP" dirty="0" smtClean="0"/>
              <a:t>Enter the subtitle.</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1762569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tIns="45720" bIns="45720">
            <a:normAutofit/>
          </a:bodyPr>
          <a:lstStyle>
            <a:lvl1pPr>
              <a:defRPr sz="2400" b="0">
                <a:solidFill>
                  <a:schemeClr val="bg1"/>
                </a:solidFill>
              </a:defRPr>
            </a:lvl1pPr>
          </a:lstStyle>
          <a:p>
            <a:r>
              <a:rPr kumimoji="1" lang="en-US" altLang="ja-JP" dirty="0" smtClean="0"/>
              <a:t>Enter the title.</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latin typeface="+mj-lt"/>
                <a:cs typeface="Verdana" panose="020B0604030504040204" pitchFamily="34" charset="0"/>
              </a:defRPr>
            </a:lvl1pPr>
          </a:lstStyle>
          <a:p>
            <a:pPr lvl="0"/>
            <a:r>
              <a:rPr kumimoji="1" lang="en-US" altLang="ja-JP" dirty="0" smtClean="0"/>
              <a:t>Enter the title.</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baseline="0" noProof="0" dirty="0" smtClean="0">
                <a:latin typeface="Verdana" panose="020B0604030504040204" pitchFamily="34" charset="0"/>
                <a:cs typeface="Verdana" panose="020B0604030504040204" pitchFamily="34" charset="0"/>
              </a:defRPr>
            </a:lvl1pPr>
            <a:lvl2pPr>
              <a:defRPr lang="ja-JP" altLang="en-US" noProof="0" dirty="0" smtClean="0">
                <a:latin typeface="Verdana" panose="020B0604030504040204" pitchFamily="34" charset="0"/>
                <a:cs typeface="Verdana" panose="020B0604030504040204" pitchFamily="34" charset="0"/>
              </a:defRPr>
            </a:lvl2pPr>
            <a:lvl3pPr marL="466725" indent="-107950">
              <a:defRPr lang="ja-JP" altLang="en-US" noProof="0" dirty="0" smtClean="0">
                <a:latin typeface="Verdana" panose="020B0604030504040204" pitchFamily="34" charset="0"/>
                <a:cs typeface="Verdana" panose="020B0604030504040204" pitchFamily="34" charset="0"/>
              </a:defRPr>
            </a:lvl3pPr>
            <a:lvl4pPr>
              <a:defRPr lang="ja-JP" altLang="en-US" noProof="0" dirty="0" smtClean="0">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pic>
        <p:nvPicPr>
          <p:cNvPr id="102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baseline="0">
                <a:solidFill>
                  <a:schemeClr val="bg1"/>
                </a:solidFill>
                <a:latin typeface="+mj-lt"/>
                <a:cs typeface="Verdana" panose="020B0604030504040204" pitchFamily="34" charset="0"/>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4" name="Footer"/>
          <p:cNvPicPr>
            <a:picLocks noChangeAspect="1"/>
          </p:cNvPicPr>
          <p:nvPr/>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45720" rIns="91440" bIns="45720" rtlCol="0" anchor="ctr">
            <a:noAutofit/>
          </a:bodyPr>
          <a:lstStyle/>
          <a:p>
            <a:r>
              <a:rPr kumimoji="1" lang="en-US" altLang="ja-JP" dirty="0" smtClean="0"/>
              <a:t>Formatting for the master title</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en-US" altLang="ja-JP" dirty="0" smtClean="0"/>
              <a:t>Formatting for the master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PageNumber"/>
          <p:cNvSpPr txBox="1"/>
          <p:nvPr/>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Verdana" panose="020B0604030504040204" pitchFamily="34" charset="0"/>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Verdana" panose="020B0604030504040204" pitchFamily="34" charset="0"/>
              <a:ea typeface="+mn-ea"/>
              <a:cs typeface="Verdana" panose="020B0604030504040204" pitchFamily="34" charset="0"/>
            </a:endParaRPr>
          </a:p>
        </p:txBody>
      </p:sp>
      <p:sp>
        <p:nvSpPr>
          <p:cNvPr id="9" name="Credit"/>
          <p:cNvSpPr txBox="1"/>
          <p:nvPr/>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 NEC Corporation 2015</a:t>
            </a:r>
          </a:p>
        </p:txBody>
      </p:sp>
      <p:sp>
        <p:nvSpPr>
          <p:cNvPr id="10" name="Confidential"/>
          <p:cNvSpPr txBox="1"/>
          <p:nvPr/>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NEC Group Internal Use Only</a:t>
            </a:r>
          </a:p>
        </p:txBody>
      </p:sp>
      <p:pic>
        <p:nvPicPr>
          <p:cNvPr id="11" name="Foote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12" name="PageNumber"/>
          <p:cNvSpPr txBox="1"/>
          <p:nvPr userDrawn="1"/>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mn-lt"/>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mn-lt"/>
              <a:ea typeface="+mn-ea"/>
              <a:cs typeface="Verdana" panose="020B0604030504040204" pitchFamily="34" charset="0"/>
            </a:endParaRPr>
          </a:p>
        </p:txBody>
      </p:sp>
      <p:sp>
        <p:nvSpPr>
          <p:cNvPr id="13" name="Credit"/>
          <p:cNvSpPr txBox="1"/>
          <p:nvPr userDrawn="1"/>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 NEC Corporation 2017</a:t>
            </a:r>
          </a:p>
        </p:txBody>
      </p:sp>
      <p:sp>
        <p:nvSpPr>
          <p:cNvPr id="14" name="Confidential"/>
          <p:cNvSpPr txBox="1"/>
          <p:nvPr userDrawn="1"/>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900" dirty="0" smtClean="0">
                <a:solidFill>
                  <a:schemeClr val="bg1"/>
                </a:solidFill>
              </a:rPr>
              <a:t>NEC Group Internal Use Only</a:t>
            </a:r>
            <a:endParaRPr kumimoji="1" lang="en-US" altLang="ja-JP" sz="900" b="0" i="0" u="none" strike="noStrike" kern="1200" cap="none" spc="0" normalizeH="0" baseline="0" noProof="0" dirty="0" smtClean="0">
              <a:ln>
                <a:noFill/>
              </a:ln>
              <a:solidFill>
                <a:schemeClr val="bg1"/>
              </a:solidFill>
              <a:effectLst/>
              <a:uLnTx/>
              <a:uFillTx/>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725" r:id="rId1"/>
    <p:sldLayoutId id="2147483707" r:id="rId2"/>
    <p:sldLayoutId id="2147483708" r:id="rId3"/>
    <p:sldLayoutId id="2147483709" r:id="rId4"/>
    <p:sldLayoutId id="2147483710" r:id="rId5"/>
    <p:sldLayoutId id="2147483726"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2400" b="0" baseline="0">
          <a:solidFill>
            <a:schemeClr val="tx1"/>
          </a:solidFill>
          <a:latin typeface="+mj-lt"/>
          <a:ea typeface="+mj-ea"/>
          <a:cs typeface="Verdana" panose="020B0604030504040204" pitchFamily="34" charset="0"/>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Verdana" panose="020B0604030504040204" pitchFamily="34" charset="0"/>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cs typeface="Verdana" panose="020B0604030504040204" pitchFamily="34" charset="0"/>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cs typeface="Verdana" panose="020B0604030504040204" pitchFamily="34" charset="0"/>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cs typeface="Verdana" panose="020B0604030504040204" pitchFamily="34" charset="0"/>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hyperlink" Target="http://www.serveridol.com/2015/04/16/mysql-improving-performance-through-thread_cache_size/" TargetMode="External"/><Relationship Id="rId2" Type="http://schemas.openxmlformats.org/officeDocument/2006/relationships/hyperlink" Target="https://www.askapache.com/mysql/mysql-performance-tuning/" TargetMode="External"/><Relationship Id="rId1" Type="http://schemas.openxmlformats.org/officeDocument/2006/relationships/slideLayout" Target="../slideLayouts/slideLayout8.xml"/><Relationship Id="rId6" Type="http://schemas.openxmlformats.org/officeDocument/2006/relationships/hyperlink" Target="https://dev.mysql.com/doc/refman/5.7/en/mysql-cluster-programs-ndbmtd.html" TargetMode="External"/><Relationship Id="rId5" Type="http://schemas.openxmlformats.org/officeDocument/2006/relationships/hyperlink" Target="https://www.systutorials.com/docs/linux/man/8-ndbmtd/" TargetMode="External"/><Relationship Id="rId4" Type="http://schemas.openxmlformats.org/officeDocument/2006/relationships/hyperlink" Target="http://hashmysql.org/wiki/Tuning_System_Variabl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2618500"/>
            <a:ext cx="8784000" cy="1015663"/>
          </a:xfrm>
        </p:spPr>
        <p:txBody>
          <a:bodyPr/>
          <a:lstStyle/>
          <a:p>
            <a:r>
              <a:rPr lang="en-US" altLang="ja-JP" dirty="0"/>
              <a:t>MySQL</a:t>
            </a:r>
            <a:r>
              <a:rPr lang="ja-JP" altLang="en-US" dirty="0"/>
              <a:t>クラス</a:t>
            </a:r>
            <a:r>
              <a:rPr lang="ja-JP" altLang="en-US" dirty="0" smtClean="0"/>
              <a:t>タ</a:t>
            </a:r>
            <a:r>
              <a:rPr lang="en-US" altLang="ja-JP" dirty="0"/>
              <a:t/>
            </a:r>
            <a:br>
              <a:rPr lang="en-US" altLang="ja-JP" dirty="0"/>
            </a:br>
            <a:r>
              <a:rPr lang="ja-JP" altLang="en-US" sz="2800" dirty="0" smtClean="0">
                <a:solidFill>
                  <a:srgbClr val="FD670B"/>
                </a:solidFill>
              </a:rPr>
              <a:t>パ</a:t>
            </a:r>
            <a:r>
              <a:rPr lang="ja-JP" altLang="en-US" sz="2800" dirty="0">
                <a:solidFill>
                  <a:srgbClr val="FD670B"/>
                </a:solidFill>
              </a:rPr>
              <a:t>フォーマンスの最適</a:t>
            </a:r>
            <a:r>
              <a:rPr lang="ja-JP" altLang="en-US" sz="2800" dirty="0" smtClean="0">
                <a:solidFill>
                  <a:srgbClr val="FD670B"/>
                </a:solidFill>
              </a:rPr>
              <a:t>化（日</a:t>
            </a:r>
            <a:r>
              <a:rPr lang="ja-JP" altLang="en-US" sz="2800" dirty="0">
                <a:solidFill>
                  <a:srgbClr val="FD670B"/>
                </a:solidFill>
              </a:rPr>
              <a:t>本語</a:t>
            </a:r>
            <a:r>
              <a:rPr lang="ja-JP" altLang="en-US" sz="2800" dirty="0" smtClean="0">
                <a:solidFill>
                  <a:srgbClr val="FD670B"/>
                </a:solidFill>
              </a:rPr>
              <a:t>版）</a:t>
            </a:r>
            <a:endParaRPr kumimoji="1" lang="ja-JP" altLang="en-US" sz="2800" dirty="0">
              <a:solidFill>
                <a:srgbClr val="FD670B"/>
              </a:solidFill>
            </a:endParaRPr>
          </a:p>
        </p:txBody>
      </p:sp>
      <p:sp>
        <p:nvSpPr>
          <p:cNvPr id="4" name="テキスト プレースホルダー 3"/>
          <p:cNvSpPr>
            <a:spLocks noGrp="1"/>
          </p:cNvSpPr>
          <p:nvPr>
            <p:ph type="body" sz="quarter" idx="10"/>
          </p:nvPr>
        </p:nvSpPr>
        <p:spPr>
          <a:xfrm>
            <a:off x="179513" y="4032000"/>
            <a:ext cx="6552727" cy="1887696"/>
          </a:xfrm>
        </p:spPr>
        <p:txBody>
          <a:bodyPr/>
          <a:lstStyle/>
          <a:p>
            <a:r>
              <a:rPr lang="en-US" altLang="ja-JP" dirty="0"/>
              <a:t>OSS</a:t>
            </a:r>
            <a:r>
              <a:rPr lang="ja-JP" altLang="en-US" dirty="0"/>
              <a:t>技術センター</a:t>
            </a:r>
            <a:endParaRPr lang="en-US" altLang="ja-JP" dirty="0"/>
          </a:p>
          <a:p>
            <a:r>
              <a:rPr lang="en-US" altLang="ja-JP" dirty="0"/>
              <a:t>NEC</a:t>
            </a:r>
            <a:r>
              <a:rPr lang="ja-JP" altLang="en-US" dirty="0"/>
              <a:t>テレコムソフトウェアフィリピン (</a:t>
            </a:r>
            <a:r>
              <a:rPr lang="en-US" altLang="ja-JP" dirty="0"/>
              <a:t>NSP</a:t>
            </a:r>
            <a:r>
              <a:rPr lang="en-US" altLang="ja-JP" dirty="0" smtClean="0"/>
              <a:t>)</a:t>
            </a:r>
          </a:p>
          <a:p>
            <a:endParaRPr lang="en-US" dirty="0" smtClean="0">
              <a:cs typeface="Calibri" panose="020F0502020204030204" pitchFamily="34" charset="0"/>
            </a:endParaRPr>
          </a:p>
          <a:p>
            <a:r>
              <a:rPr lang="en-US" dirty="0" smtClean="0">
                <a:cs typeface="Calibri" panose="020F0502020204030204" pitchFamily="34" charset="0"/>
              </a:rPr>
              <a:t>Version 00.06</a:t>
            </a:r>
            <a:endParaRPr lang="en-US" dirty="0">
              <a:cs typeface="Calibri" panose="020F0502020204030204" pitchFamily="34" charset="0"/>
            </a:endParaRPr>
          </a:p>
          <a:p>
            <a:r>
              <a:rPr lang="en-US" altLang="ja-JP" dirty="0"/>
              <a:t>2017</a:t>
            </a:r>
            <a:r>
              <a:rPr lang="ja-JP" altLang="en-US" dirty="0"/>
              <a:t>年</a:t>
            </a:r>
            <a:r>
              <a:rPr lang="en-US" altLang="ja-JP" dirty="0"/>
              <a:t>9</a:t>
            </a:r>
            <a:r>
              <a:rPr lang="ja-JP" altLang="en-US" dirty="0" smtClean="0"/>
              <a:t>月</a:t>
            </a:r>
            <a:r>
              <a:rPr lang="en-US" altLang="ja-JP" dirty="0" smtClean="0"/>
              <a:t>28</a:t>
            </a:r>
            <a:r>
              <a:rPr lang="ja-JP" altLang="en-US" dirty="0" smtClean="0"/>
              <a:t>日</a:t>
            </a:r>
            <a:endParaRPr lang="en-US" altLang="ja-JP" dirty="0"/>
          </a:p>
        </p:txBody>
      </p:sp>
      <p:sp>
        <p:nvSpPr>
          <p:cNvPr id="11" name="Text Box 7"/>
          <p:cNvSpPr txBox="1">
            <a:spLocks noChangeArrowheads="1"/>
          </p:cNvSpPr>
          <p:nvPr/>
        </p:nvSpPr>
        <p:spPr bwMode="ltGray">
          <a:xfrm>
            <a:off x="6269746" y="841705"/>
            <a:ext cx="2623429" cy="234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B4A0"/>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wrap="square" lIns="36000" tIns="36000" rIns="36000" bIns="36000">
            <a:spAutoFit/>
          </a:bodyPr>
          <a:lstStyle/>
          <a:p>
            <a:pPr algn="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[NEC Group Internal Use Only]</a:t>
            </a:r>
          </a:p>
        </p:txBody>
      </p:sp>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000" dirty="0"/>
              <a:t>１．</a:t>
            </a:r>
            <a:r>
              <a:rPr lang="en-US" altLang="ja-JP" sz="2000" dirty="0"/>
              <a:t>MySQL</a:t>
            </a:r>
            <a:r>
              <a:rPr lang="ja-JP" altLang="en-US" sz="2000" dirty="0"/>
              <a:t>クラスタ</a:t>
            </a:r>
            <a:r>
              <a:rPr lang="en-US" altLang="ja-JP" sz="2000" dirty="0"/>
              <a:t>:</a:t>
            </a:r>
            <a:r>
              <a:rPr lang="ja-JP" altLang="en-US" sz="2000" dirty="0"/>
              <a:t>パフォーマンスの最適化</a:t>
            </a:r>
            <a:endParaRPr kumimoji="1" lang="ja-JP" altLang="en-US" sz="2000" dirty="0"/>
          </a:p>
        </p:txBody>
      </p:sp>
      <p:sp>
        <p:nvSpPr>
          <p:cNvPr id="3" name="コンテンツ プレースホルダー 2"/>
          <p:cNvSpPr>
            <a:spLocks noGrp="1"/>
          </p:cNvSpPr>
          <p:nvPr>
            <p:ph sz="quarter" idx="10"/>
          </p:nvPr>
        </p:nvSpPr>
        <p:spPr/>
        <p:txBody>
          <a:bodyPr>
            <a:normAutofit/>
          </a:bodyPr>
          <a:lstStyle/>
          <a:p>
            <a:pPr marL="0" indent="0">
              <a:buNone/>
            </a:pPr>
            <a:r>
              <a:rPr lang="en-US" altLang="ja-JP" sz="1400" dirty="0" err="1" smtClean="0"/>
              <a:t>thread_cache_size</a:t>
            </a:r>
            <a:r>
              <a:rPr lang="ja-JP" altLang="en-US" sz="1400" dirty="0"/>
              <a:t>の値は、</a:t>
            </a:r>
            <a:r>
              <a:rPr lang="en-US" altLang="ja-JP" sz="1400" dirty="0"/>
              <a:t>SQL</a:t>
            </a:r>
            <a:r>
              <a:rPr lang="ja-JP" altLang="en-US" sz="1400" dirty="0"/>
              <a:t>ノードの起動時、構成ファイル内または</a:t>
            </a:r>
            <a:r>
              <a:rPr lang="en-US" altLang="ja-JP" sz="1400" dirty="0"/>
              <a:t>SQL</a:t>
            </a:r>
            <a:r>
              <a:rPr lang="ja-JP" altLang="en-US" sz="1400" dirty="0"/>
              <a:t>サーバー自体から設</a:t>
            </a:r>
            <a:r>
              <a:rPr lang="ja-JP" altLang="en-US" sz="1400" dirty="0" smtClean="0"/>
              <a:t>定</a:t>
            </a:r>
            <a:endParaRPr lang="en-US" altLang="ja-JP" sz="1400" dirty="0" smtClean="0"/>
          </a:p>
          <a:p>
            <a:pPr marL="0" indent="0">
              <a:buNone/>
            </a:pPr>
            <a:r>
              <a:rPr lang="ja-JP" altLang="en-US" sz="1400" dirty="0" smtClean="0"/>
              <a:t>で</a:t>
            </a:r>
            <a:r>
              <a:rPr lang="ja-JP" altLang="en-US" sz="1400" dirty="0"/>
              <a:t>きます</a:t>
            </a:r>
            <a:r>
              <a:rPr lang="ja-JP" altLang="en-US" sz="1400" dirty="0" smtClean="0"/>
              <a:t>。</a:t>
            </a:r>
            <a:endParaRPr lang="en-US" altLang="ja-JP" sz="1400" dirty="0" smtClean="0"/>
          </a:p>
          <a:p>
            <a:pPr marL="0" indent="0">
              <a:buNone/>
            </a:pPr>
            <a:endParaRPr lang="en-US" altLang="ja-JP" sz="1400" dirty="0" smtClean="0"/>
          </a:p>
          <a:p>
            <a:pPr lvl="1">
              <a:buFont typeface="Wingdings" panose="05000000000000000000" pitchFamily="2" charset="2"/>
              <a:buChar char="Ø"/>
            </a:pPr>
            <a:r>
              <a:rPr lang="en-US" altLang="ja-JP" sz="1400" dirty="0" smtClean="0"/>
              <a:t>SQL</a:t>
            </a:r>
            <a:r>
              <a:rPr lang="ja-JP" altLang="en-US" sz="1400" dirty="0"/>
              <a:t>ノード起動</a:t>
            </a:r>
            <a:r>
              <a:rPr lang="ja-JP" altLang="en-US" sz="1400" dirty="0" smtClean="0"/>
              <a:t>時</a:t>
            </a:r>
            <a:r>
              <a:rPr lang="ja-JP" altLang="en-US" sz="1400" dirty="0">
                <a:solidFill>
                  <a:srgbClr val="7030A0"/>
                </a:solidFill>
              </a:rPr>
              <a:t>の設定</a:t>
            </a:r>
            <a:r>
              <a:rPr lang="ja-JP" altLang="en-US" sz="1400" dirty="0" smtClean="0"/>
              <a:t>：</a:t>
            </a:r>
            <a:endParaRPr lang="en-US" altLang="ja-JP" sz="1400" dirty="0"/>
          </a:p>
          <a:p>
            <a:pPr marL="0" indent="0">
              <a:buNone/>
            </a:pPr>
            <a:endParaRPr lang="en-US" altLang="ja-JP" sz="1400" dirty="0" smtClean="0"/>
          </a:p>
          <a:p>
            <a:pPr marL="0" indent="0">
              <a:buNone/>
            </a:pPr>
            <a:endParaRPr lang="en-US" altLang="ja-JP" sz="1400" dirty="0" smtClean="0"/>
          </a:p>
          <a:p>
            <a:pPr lvl="1">
              <a:buFont typeface="Wingdings" panose="05000000000000000000" pitchFamily="2" charset="2"/>
              <a:buChar char="Ø"/>
            </a:pPr>
            <a:r>
              <a:rPr lang="en-US" altLang="ja-JP" sz="1400" dirty="0" smtClean="0"/>
              <a:t>SQL</a:t>
            </a:r>
            <a:r>
              <a:rPr lang="ja-JP" altLang="en-US" sz="1400" dirty="0"/>
              <a:t>ノード構成ファイル（</a:t>
            </a:r>
            <a:r>
              <a:rPr lang="en-US" altLang="ja-JP" sz="1400" dirty="0" err="1"/>
              <a:t>my.cnf</a:t>
            </a:r>
            <a:r>
              <a:rPr lang="ja-JP" altLang="en-US" sz="1400" dirty="0" smtClean="0"/>
              <a:t>）</a:t>
            </a:r>
            <a:r>
              <a:rPr lang="ja-JP" altLang="en-US" sz="1400" dirty="0">
                <a:solidFill>
                  <a:srgbClr val="7030A0"/>
                </a:solidFill>
              </a:rPr>
              <a:t>での設定</a:t>
            </a:r>
            <a:r>
              <a:rPr lang="ja-JP" altLang="en-US" sz="1400" dirty="0" smtClean="0"/>
              <a:t>：</a:t>
            </a:r>
            <a:endParaRPr lang="en-US" altLang="ja-JP" sz="1400" dirty="0"/>
          </a:p>
          <a:p>
            <a:pPr marL="0" indent="0">
              <a:buNone/>
            </a:pPr>
            <a:endParaRPr lang="en-US" altLang="ja-JP" sz="1400" dirty="0" smtClean="0"/>
          </a:p>
          <a:p>
            <a:pPr lvl="1">
              <a:buFont typeface="Wingdings" panose="05000000000000000000" pitchFamily="2" charset="2"/>
              <a:buChar char="q"/>
            </a:pPr>
            <a:endParaRPr lang="en-US" altLang="ja-JP" sz="1400" dirty="0" smtClean="0"/>
          </a:p>
          <a:p>
            <a:pPr lvl="1">
              <a:buFont typeface="Wingdings" panose="05000000000000000000" pitchFamily="2" charset="2"/>
              <a:buChar char="q"/>
            </a:pPr>
            <a:endParaRPr lang="en-US" altLang="ja-JP" sz="1400" dirty="0"/>
          </a:p>
          <a:p>
            <a:pPr lvl="1">
              <a:buFont typeface="Wingdings" panose="05000000000000000000" pitchFamily="2" charset="2"/>
              <a:buChar char="Ø"/>
            </a:pPr>
            <a:r>
              <a:rPr lang="en-US" altLang="ja-JP" sz="1400" dirty="0"/>
              <a:t>SQL</a:t>
            </a:r>
            <a:r>
              <a:rPr lang="ja-JP" altLang="en-US" sz="1400" dirty="0"/>
              <a:t>サーバ</a:t>
            </a:r>
            <a:r>
              <a:rPr lang="ja-JP" altLang="en-US" sz="1400" dirty="0" smtClean="0"/>
              <a:t>ー</a:t>
            </a:r>
            <a:r>
              <a:rPr lang="ja-JP" altLang="en-US" sz="1400" dirty="0">
                <a:solidFill>
                  <a:srgbClr val="7030A0"/>
                </a:solidFill>
              </a:rPr>
              <a:t>での設定</a:t>
            </a:r>
            <a:r>
              <a:rPr lang="ja-JP" altLang="en-US" sz="1400" dirty="0" smtClean="0"/>
              <a:t>：</a:t>
            </a:r>
            <a:endParaRPr lang="en-US" altLang="ja-JP" sz="1400" dirty="0" smtClean="0"/>
          </a:p>
          <a:p>
            <a:pPr lvl="1">
              <a:buFont typeface="Wingdings" panose="05000000000000000000" pitchFamily="2" charset="2"/>
              <a:buChar char="Ø"/>
            </a:pPr>
            <a:endParaRPr lang="en-US" altLang="ja-JP" sz="1400" dirty="0"/>
          </a:p>
          <a:p>
            <a:pPr lvl="1">
              <a:buFont typeface="Wingdings" panose="05000000000000000000" pitchFamily="2" charset="2"/>
              <a:buChar char="Ø"/>
            </a:pPr>
            <a:endParaRPr lang="en-US" altLang="ja-JP" sz="1400" dirty="0"/>
          </a:p>
          <a:p>
            <a:pPr marL="180000" lvl="1" indent="0">
              <a:buNone/>
            </a:pPr>
            <a:r>
              <a:rPr lang="ja-JP" altLang="en-US" sz="1200" dirty="0" smtClean="0"/>
              <a:t>   「</a:t>
            </a:r>
            <a:r>
              <a:rPr lang="ja-JP" altLang="en-US" sz="1200" dirty="0">
                <a:solidFill>
                  <a:srgbClr val="7030A0"/>
                </a:solidFill>
              </a:rPr>
              <a:t>備考</a:t>
            </a:r>
            <a:r>
              <a:rPr lang="ja-JP" altLang="en-US" sz="1200" dirty="0" smtClean="0"/>
              <a:t>」</a:t>
            </a:r>
            <a:endParaRPr lang="en-US" altLang="ja-JP" sz="1200" dirty="0" smtClean="0"/>
          </a:p>
          <a:p>
            <a:pPr marL="180000" lvl="1" indent="0">
              <a:buNone/>
            </a:pPr>
            <a:r>
              <a:rPr lang="en-US" altLang="ja-JP" sz="1200" dirty="0"/>
              <a:t> </a:t>
            </a:r>
            <a:r>
              <a:rPr lang="en-US" altLang="ja-JP" sz="1200" dirty="0" smtClean="0"/>
              <a:t>    </a:t>
            </a:r>
            <a:r>
              <a:rPr lang="ja-JP" altLang="en-US" sz="1200" dirty="0" smtClean="0"/>
              <a:t>こ</a:t>
            </a:r>
            <a:r>
              <a:rPr lang="ja-JP" altLang="en-US" sz="1200" dirty="0"/>
              <a:t>れは、</a:t>
            </a:r>
            <a:r>
              <a:rPr lang="en-US" altLang="ja-JP" sz="1200" dirty="0"/>
              <a:t>SQL</a:t>
            </a:r>
            <a:r>
              <a:rPr lang="ja-JP" altLang="en-US" sz="1200" dirty="0"/>
              <a:t>ノードのシャットダウン時に値が破棄されても、リアルタイムで値を変更できる唯一の方法で</a:t>
            </a:r>
            <a:r>
              <a:rPr lang="ja-JP" altLang="en-US" sz="1200" dirty="0" smtClean="0"/>
              <a:t>す。</a:t>
            </a:r>
            <a:endParaRPr lang="en-US" altLang="ja-JP" sz="1200" dirty="0" smtClean="0"/>
          </a:p>
          <a:p>
            <a:pPr marL="180000" lvl="1" indent="0">
              <a:buNone/>
            </a:pPr>
            <a:endParaRPr lang="en-US" altLang="ja-JP" sz="1400" dirty="0"/>
          </a:p>
          <a:p>
            <a:pPr marL="180000" lvl="1" indent="0">
              <a:buNone/>
            </a:pPr>
            <a:endParaRPr lang="en-US" altLang="ja-JP" sz="1400" dirty="0" smtClean="0"/>
          </a:p>
        </p:txBody>
      </p:sp>
      <p:sp>
        <p:nvSpPr>
          <p:cNvPr id="4" name="TextBox 3"/>
          <p:cNvSpPr txBox="1"/>
          <p:nvPr/>
        </p:nvSpPr>
        <p:spPr>
          <a:xfrm>
            <a:off x="592280" y="2899078"/>
            <a:ext cx="7803573" cy="400110"/>
          </a:xfrm>
          <a:prstGeom prst="rect">
            <a:avLst/>
          </a:prstGeom>
          <a:solidFill>
            <a:schemeClr val="bg1">
              <a:lumMod val="75000"/>
            </a:schemeClr>
          </a:solidFill>
        </p:spPr>
        <p:txBody>
          <a:bodyPr wrap="square" rtlCol="0">
            <a:spAutoFit/>
          </a:bodyPr>
          <a:lstStyle/>
          <a:p>
            <a:r>
              <a:rPr lang="en-US" altLang="ja-JP" sz="1000" dirty="0">
                <a:latin typeface="Courier New" panose="02070309020205020404" pitchFamily="49" charset="0"/>
                <a:cs typeface="Courier New" panose="02070309020205020404" pitchFamily="49" charset="0"/>
              </a:rPr>
              <a:t>[</a:t>
            </a:r>
            <a:r>
              <a:rPr lang="en-US" altLang="ja-JP" sz="1000" dirty="0" err="1">
                <a:latin typeface="Courier New" panose="02070309020205020404" pitchFamily="49" charset="0"/>
                <a:cs typeface="Courier New" panose="02070309020205020404" pitchFamily="49" charset="0"/>
              </a:rPr>
              <a:t>mysqld</a:t>
            </a:r>
            <a:r>
              <a:rPr lang="en-US" altLang="ja-JP" sz="1000" dirty="0">
                <a:latin typeface="Courier New" panose="02070309020205020404" pitchFamily="49" charset="0"/>
                <a:cs typeface="Courier New" panose="02070309020205020404" pitchFamily="49" charset="0"/>
              </a:rPr>
              <a:t>]</a:t>
            </a:r>
          </a:p>
          <a:p>
            <a:r>
              <a:rPr lang="en-US" altLang="ja-JP" sz="1000" dirty="0" err="1">
                <a:latin typeface="Courier New" panose="02070309020205020404" pitchFamily="49" charset="0"/>
                <a:cs typeface="Courier New" panose="02070309020205020404" pitchFamily="49" charset="0"/>
              </a:rPr>
              <a:t>thread_cache_size</a:t>
            </a:r>
            <a:r>
              <a:rPr lang="en-US" altLang="ja-JP" sz="1000" dirty="0" smtClean="0">
                <a:latin typeface="Courier New" panose="02070309020205020404" pitchFamily="49" charset="0"/>
                <a:cs typeface="Courier New" panose="02070309020205020404" pitchFamily="49" charset="0"/>
              </a:rPr>
              <a:t>=</a:t>
            </a:r>
            <a:r>
              <a:rPr lang="en-US" altLang="ja-JP" sz="1000" dirty="0" smtClean="0">
                <a:solidFill>
                  <a:srgbClr val="0000FF"/>
                </a:solidFill>
                <a:latin typeface="Courier New" panose="02070309020205020404" pitchFamily="49" charset="0"/>
                <a:cs typeface="Courier New" panose="02070309020205020404" pitchFamily="49" charset="0"/>
              </a:rPr>
              <a:t>&lt;</a:t>
            </a:r>
            <a:r>
              <a:rPr lang="ja-JP" altLang="en-US" sz="1000" dirty="0" smtClean="0">
                <a:solidFill>
                  <a:srgbClr val="0000FF"/>
                </a:solidFill>
                <a:latin typeface="Courier New" panose="02070309020205020404" pitchFamily="49" charset="0"/>
                <a:cs typeface="Courier New" panose="02070309020205020404" pitchFamily="49" charset="0"/>
              </a:rPr>
              <a:t>値</a:t>
            </a:r>
            <a:r>
              <a:rPr lang="en-US" altLang="ja-JP" sz="1000" dirty="0" smtClean="0">
                <a:solidFill>
                  <a:srgbClr val="0000FF"/>
                </a:solidFill>
                <a:latin typeface="Courier New" panose="02070309020205020404" pitchFamily="49" charset="0"/>
                <a:cs typeface="Courier New" panose="02070309020205020404" pitchFamily="49" charset="0"/>
              </a:rPr>
              <a:t>&gt;</a:t>
            </a:r>
            <a:endParaRPr lang="en-US" altLang="ja-JP" sz="1000" dirty="0">
              <a:solidFill>
                <a:srgbClr val="0000FF"/>
              </a:solidFill>
              <a:latin typeface="Courier New" panose="02070309020205020404" pitchFamily="49" charset="0"/>
              <a:cs typeface="Courier New" panose="02070309020205020404" pitchFamily="49" charset="0"/>
            </a:endParaRPr>
          </a:p>
        </p:txBody>
      </p:sp>
      <p:sp>
        <p:nvSpPr>
          <p:cNvPr id="5" name="TextBox 4"/>
          <p:cNvSpPr txBox="1"/>
          <p:nvPr/>
        </p:nvSpPr>
        <p:spPr>
          <a:xfrm>
            <a:off x="592280" y="4032553"/>
            <a:ext cx="7803573" cy="246221"/>
          </a:xfrm>
          <a:prstGeom prst="rect">
            <a:avLst/>
          </a:prstGeom>
          <a:solidFill>
            <a:schemeClr val="bg1">
              <a:lumMod val="75000"/>
            </a:schemeClr>
          </a:solidFill>
        </p:spPr>
        <p:txBody>
          <a:bodyPr wrap="square" rtlCol="0">
            <a:spAutoFit/>
          </a:bodyPr>
          <a:lstStyle/>
          <a:p>
            <a:r>
              <a:rPr lang="en-US" altLang="ja-JP" sz="1000" dirty="0" err="1" smtClean="0">
                <a:latin typeface="Courier New" panose="02070309020205020404" pitchFamily="49" charset="0"/>
                <a:cs typeface="Courier New" panose="02070309020205020404" pitchFamily="49" charset="0"/>
              </a:rPr>
              <a:t>mysql</a:t>
            </a:r>
            <a:r>
              <a:rPr lang="en-US" altLang="ja-JP" sz="1000" dirty="0" smtClean="0">
                <a:latin typeface="Courier New" panose="02070309020205020404" pitchFamily="49" charset="0"/>
                <a:cs typeface="Courier New" panose="02070309020205020404" pitchFamily="49" charset="0"/>
              </a:rPr>
              <a:t>&gt; set global </a:t>
            </a:r>
            <a:r>
              <a:rPr lang="en-US" altLang="ja-JP" sz="1000" dirty="0" err="1" smtClean="0">
                <a:latin typeface="Courier New" panose="02070309020205020404" pitchFamily="49" charset="0"/>
                <a:cs typeface="Courier New" panose="02070309020205020404" pitchFamily="49" charset="0"/>
              </a:rPr>
              <a:t>thread_cache_size</a:t>
            </a:r>
            <a:r>
              <a:rPr lang="en-US" altLang="ja-JP" sz="1000" dirty="0" smtClean="0">
                <a:latin typeface="Courier New" panose="02070309020205020404" pitchFamily="49" charset="0"/>
                <a:cs typeface="Courier New" panose="02070309020205020404" pitchFamily="49" charset="0"/>
              </a:rPr>
              <a:t>=</a:t>
            </a:r>
            <a:r>
              <a:rPr lang="en-US" altLang="ja-JP" sz="1000" dirty="0" smtClean="0">
                <a:solidFill>
                  <a:srgbClr val="0000FF"/>
                </a:solidFill>
                <a:latin typeface="Courier New" panose="02070309020205020404" pitchFamily="49" charset="0"/>
                <a:cs typeface="Courier New" panose="02070309020205020404" pitchFamily="49" charset="0"/>
              </a:rPr>
              <a:t>&lt;</a:t>
            </a:r>
            <a:r>
              <a:rPr lang="ja-JP" altLang="en-US" sz="1000" dirty="0" smtClean="0">
                <a:solidFill>
                  <a:srgbClr val="0000FF"/>
                </a:solidFill>
                <a:latin typeface="Courier New" panose="02070309020205020404" pitchFamily="49" charset="0"/>
                <a:cs typeface="Courier New" panose="02070309020205020404" pitchFamily="49" charset="0"/>
              </a:rPr>
              <a:t>値</a:t>
            </a:r>
            <a:r>
              <a:rPr lang="en-US" altLang="ja-JP" sz="1000" dirty="0" smtClean="0">
                <a:solidFill>
                  <a:srgbClr val="0000FF"/>
                </a:solidFill>
                <a:latin typeface="Courier New" panose="02070309020205020404" pitchFamily="49" charset="0"/>
                <a:cs typeface="Courier New" panose="02070309020205020404" pitchFamily="49" charset="0"/>
              </a:rPr>
              <a:t>&gt; </a:t>
            </a:r>
            <a:r>
              <a:rPr lang="en-US" altLang="ja-JP" sz="1000" dirty="0" smtClean="0">
                <a:latin typeface="Courier New" panose="02070309020205020404" pitchFamily="49" charset="0"/>
                <a:cs typeface="Courier New" panose="02070309020205020404" pitchFamily="49" charset="0"/>
              </a:rPr>
              <a:t>;</a:t>
            </a:r>
            <a:endParaRPr lang="en-US" altLang="ja-JP" sz="1000" dirty="0">
              <a:latin typeface="Courier New" panose="02070309020205020404" pitchFamily="49" charset="0"/>
              <a:cs typeface="Courier New" panose="02070309020205020404" pitchFamily="49" charset="0"/>
            </a:endParaRPr>
          </a:p>
        </p:txBody>
      </p:sp>
      <p:sp>
        <p:nvSpPr>
          <p:cNvPr id="6" name="TextBox 5"/>
          <p:cNvSpPr txBox="1"/>
          <p:nvPr/>
        </p:nvSpPr>
        <p:spPr>
          <a:xfrm>
            <a:off x="592280" y="2003728"/>
            <a:ext cx="7803573" cy="246221"/>
          </a:xfrm>
          <a:prstGeom prst="rect">
            <a:avLst/>
          </a:prstGeom>
          <a:solidFill>
            <a:schemeClr val="bg1">
              <a:lumMod val="75000"/>
            </a:schemeClr>
          </a:solidFill>
        </p:spPr>
        <p:txBody>
          <a:bodyPr wrap="square" rtlCol="0">
            <a:spAutoFit/>
          </a:bodyPr>
          <a:lstStyle/>
          <a:p>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mysqld</a:t>
            </a:r>
            <a:r>
              <a:rPr lang="en-US" sz="1000" dirty="0">
                <a:latin typeface="Courier New" panose="02070309020205020404" pitchFamily="49" charset="0"/>
                <a:cs typeface="Courier New" panose="02070309020205020404" pitchFamily="49" charset="0"/>
              </a:rPr>
              <a:t> --thread-cache-size</a:t>
            </a:r>
            <a:r>
              <a:rPr lang="en-US" sz="1000" dirty="0" smtClean="0">
                <a:latin typeface="Courier New" panose="02070309020205020404" pitchFamily="49" charset="0"/>
                <a:cs typeface="Courier New" panose="02070309020205020404" pitchFamily="49" charset="0"/>
              </a:rPr>
              <a:t>=</a:t>
            </a:r>
            <a:r>
              <a:rPr lang="en-US" sz="1000" dirty="0" smtClean="0">
                <a:solidFill>
                  <a:srgbClr val="0000FF"/>
                </a:solidFill>
                <a:latin typeface="Courier New" panose="02070309020205020404" pitchFamily="49" charset="0"/>
                <a:cs typeface="Courier New" panose="02070309020205020404" pitchFamily="49" charset="0"/>
              </a:rPr>
              <a:t>&lt;</a:t>
            </a:r>
            <a:r>
              <a:rPr lang="ja-JP" altLang="en-US" sz="1000" dirty="0" smtClean="0">
                <a:solidFill>
                  <a:srgbClr val="0000FF"/>
                </a:solidFill>
                <a:latin typeface="Courier New" panose="02070309020205020404" pitchFamily="49" charset="0"/>
                <a:cs typeface="Courier New" panose="02070309020205020404" pitchFamily="49" charset="0"/>
              </a:rPr>
              <a:t>値</a:t>
            </a:r>
            <a:r>
              <a:rPr lang="en-US" sz="1000" dirty="0" smtClean="0">
                <a:solidFill>
                  <a:srgbClr val="0000FF"/>
                </a:solidFill>
                <a:latin typeface="Courier New" panose="02070309020205020404" pitchFamily="49" charset="0"/>
                <a:cs typeface="Courier New" panose="02070309020205020404" pitchFamily="49" charset="0"/>
              </a:rPr>
              <a:t>&gt;</a:t>
            </a:r>
            <a:endParaRPr lang="en-US" altLang="ja-JP" sz="1000" dirty="0">
              <a:solidFill>
                <a:srgbClr val="0000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51369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000" dirty="0"/>
              <a:t>１．</a:t>
            </a:r>
            <a:r>
              <a:rPr lang="en-US" altLang="ja-JP" sz="2000" dirty="0"/>
              <a:t>MySQL</a:t>
            </a:r>
            <a:r>
              <a:rPr lang="ja-JP" altLang="en-US" sz="2000" dirty="0"/>
              <a:t>クラスタ</a:t>
            </a:r>
            <a:r>
              <a:rPr lang="en-US" altLang="ja-JP" sz="2000" dirty="0"/>
              <a:t>:</a:t>
            </a:r>
            <a:r>
              <a:rPr lang="ja-JP" altLang="en-US" sz="2000" dirty="0"/>
              <a:t>パフォーマンスの最適化</a:t>
            </a:r>
            <a:endParaRPr kumimoji="1" lang="ja-JP" altLang="en-US" sz="2000" dirty="0"/>
          </a:p>
        </p:txBody>
      </p:sp>
      <p:sp>
        <p:nvSpPr>
          <p:cNvPr id="3" name="コンテンツ プレースホルダー 2"/>
          <p:cNvSpPr>
            <a:spLocks noGrp="1"/>
          </p:cNvSpPr>
          <p:nvPr>
            <p:ph sz="quarter" idx="10"/>
          </p:nvPr>
        </p:nvSpPr>
        <p:spPr/>
        <p:txBody>
          <a:bodyPr>
            <a:normAutofit/>
          </a:bodyPr>
          <a:lstStyle/>
          <a:p>
            <a:pPr marL="0" indent="0">
              <a:buNone/>
            </a:pPr>
            <a:r>
              <a:rPr lang="en-US" altLang="ja-JP" sz="1400" dirty="0" smtClean="0"/>
              <a:t>1.3 </a:t>
            </a:r>
            <a:r>
              <a:rPr lang="ja-JP" altLang="en-US" sz="1400" dirty="0" smtClean="0"/>
              <a:t>接</a:t>
            </a:r>
            <a:r>
              <a:rPr lang="ja-JP" altLang="en-US" sz="1400" dirty="0"/>
              <a:t>続プール</a:t>
            </a:r>
            <a:endParaRPr lang="en-US" altLang="ja-JP" sz="1400" dirty="0" smtClean="0"/>
          </a:p>
          <a:p>
            <a:pPr lvl="1"/>
            <a:r>
              <a:rPr lang="en-US" altLang="ja-JP" sz="1400" dirty="0"/>
              <a:t>MySQL</a:t>
            </a:r>
            <a:r>
              <a:rPr lang="ja-JP" altLang="en-US" sz="1400" dirty="0"/>
              <a:t>クラスタは、</a:t>
            </a:r>
            <a:r>
              <a:rPr lang="en-US" altLang="ja-JP" sz="1400" dirty="0" err="1"/>
              <a:t>ndb</a:t>
            </a:r>
            <a:r>
              <a:rPr lang="en-US" altLang="ja-JP" sz="1400" dirty="0"/>
              <a:t>-cluster-connection-pool</a:t>
            </a:r>
            <a:r>
              <a:rPr lang="ja-JP" altLang="en-US" sz="1400" dirty="0"/>
              <a:t>オプションを使用して、接続プールでマルチコアまたはマルチ</a:t>
            </a:r>
            <a:r>
              <a:rPr lang="en-US" altLang="ja-JP" sz="1400" dirty="0"/>
              <a:t>CPU</a:t>
            </a:r>
            <a:r>
              <a:rPr lang="ja-JP" altLang="en-US" sz="1400" dirty="0"/>
              <a:t>（またはその両方）の環境を利用できます。 このオプションを</a:t>
            </a:r>
            <a:r>
              <a:rPr lang="en-US" altLang="ja-JP" sz="1400" dirty="0"/>
              <a:t>1</a:t>
            </a:r>
            <a:r>
              <a:rPr lang="ja-JP" altLang="en-US" sz="1400" dirty="0"/>
              <a:t>より大きい値（デフォルト）に設定すると、</a:t>
            </a:r>
            <a:r>
              <a:rPr lang="en-US" altLang="ja-JP" sz="1400" dirty="0" err="1"/>
              <a:t>mysqld</a:t>
            </a:r>
            <a:r>
              <a:rPr lang="ja-JP" altLang="en-US" sz="1400" dirty="0"/>
              <a:t>プロセス（単一の</a:t>
            </a:r>
            <a:r>
              <a:rPr lang="en-US" altLang="ja-JP" sz="1400" dirty="0"/>
              <a:t>SQL</a:t>
            </a:r>
            <a:r>
              <a:rPr lang="ja-JP" altLang="en-US" sz="1400" dirty="0"/>
              <a:t>ノード）が複数の接続を使用して複数の</a:t>
            </a:r>
            <a:r>
              <a:rPr lang="en-US" altLang="ja-JP" sz="1400" dirty="0"/>
              <a:t>SQL</a:t>
            </a:r>
            <a:r>
              <a:rPr lang="ja-JP" altLang="en-US" sz="1400" dirty="0"/>
              <a:t>ノード</a:t>
            </a:r>
            <a:r>
              <a:rPr lang="ja-JP" altLang="en-US" sz="1400" dirty="0" smtClean="0"/>
              <a:t>を効果的に</a:t>
            </a:r>
            <a:r>
              <a:rPr lang="ja-JP" altLang="en-US" sz="1400" dirty="0" smtClean="0">
                <a:solidFill>
                  <a:srgbClr val="7030A0"/>
                </a:solidFill>
              </a:rPr>
              <a:t>利用</a:t>
            </a:r>
            <a:r>
              <a:rPr lang="ja-JP" altLang="en-US" sz="1400" dirty="0" smtClean="0"/>
              <a:t>す</a:t>
            </a:r>
            <a:r>
              <a:rPr lang="ja-JP" altLang="en-US" sz="1400" dirty="0"/>
              <a:t>ることができます。</a:t>
            </a:r>
            <a:endParaRPr lang="en-US" altLang="ja-JP" sz="1400" dirty="0"/>
          </a:p>
          <a:p>
            <a:pPr lvl="1"/>
            <a:endParaRPr lang="en-US" altLang="ja-JP" sz="1400" dirty="0"/>
          </a:p>
          <a:p>
            <a:pPr lvl="1"/>
            <a:r>
              <a:rPr lang="ja-JP" altLang="en-US" sz="1400" dirty="0"/>
              <a:t>図</a:t>
            </a:r>
            <a:r>
              <a:rPr lang="en-US" altLang="ja-JP" sz="1400" dirty="0"/>
              <a:t>1</a:t>
            </a:r>
            <a:r>
              <a:rPr lang="ja-JP" altLang="en-US" sz="1400" dirty="0"/>
              <a:t>では、複数のクライアントが接続されていますが、データノードへの</a:t>
            </a:r>
            <a:r>
              <a:rPr lang="en-US" altLang="ja-JP" sz="1400" dirty="0"/>
              <a:t>NDB API</a:t>
            </a:r>
            <a:r>
              <a:rPr lang="ja-JP" altLang="en-US" sz="1400" dirty="0"/>
              <a:t>アクセスは</a:t>
            </a:r>
            <a:r>
              <a:rPr lang="en-US" altLang="ja-JP" sz="1400" dirty="0"/>
              <a:t>1</a:t>
            </a:r>
            <a:r>
              <a:rPr lang="ja-JP" altLang="en-US" sz="1400" dirty="0"/>
              <a:t>度に</a:t>
            </a:r>
            <a:r>
              <a:rPr lang="en-US" altLang="ja-JP" sz="1400" dirty="0"/>
              <a:t>1</a:t>
            </a:r>
            <a:r>
              <a:rPr lang="ja-JP" altLang="en-US" sz="1400" dirty="0"/>
              <a:t>つしかありません。 図</a:t>
            </a:r>
            <a:r>
              <a:rPr lang="en-US" altLang="ja-JP" sz="1400" dirty="0"/>
              <a:t>2</a:t>
            </a:r>
            <a:r>
              <a:rPr lang="ja-JP" altLang="en-US" sz="1400" dirty="0"/>
              <a:t>では、接続プールを使用すると、同時に</a:t>
            </a:r>
            <a:r>
              <a:rPr lang="en-US" altLang="ja-JP" sz="1400" dirty="0"/>
              <a:t>NDB API</a:t>
            </a:r>
            <a:r>
              <a:rPr lang="ja-JP" altLang="en-US" sz="1400" dirty="0"/>
              <a:t>を同時に使用してデータ・ノードにアクセスできるため、リクエストの並列処理が可能になります。</a:t>
            </a:r>
            <a:endParaRPr lang="en-US" altLang="ja-JP" sz="1400" dirty="0"/>
          </a:p>
          <a:p>
            <a:pPr marL="180000" lvl="1" indent="0">
              <a:buNone/>
            </a:pPr>
            <a:endParaRPr lang="en-US" altLang="ja-JP" sz="1200" dirty="0"/>
          </a:p>
          <a:p>
            <a:pPr lvl="1">
              <a:buFont typeface="Arial" panose="020B0604020202020204" pitchFamily="34" charset="0"/>
              <a:buChar char="•"/>
            </a:pPr>
            <a:endParaRPr lang="en-US" altLang="ja-JP" sz="1200" dirty="0" smtClean="0"/>
          </a:p>
          <a:p>
            <a:pPr marL="180000" lvl="1">
              <a:buFont typeface="Arial" panose="020B0604020202020204" pitchFamily="34" charset="0"/>
              <a:buChar char="•"/>
            </a:pPr>
            <a:endParaRPr lang="en-US" altLang="ja-JP" sz="1200" dirty="0"/>
          </a:p>
          <a:p>
            <a:pPr>
              <a:buFont typeface="Arial" panose="020B0604020202020204" pitchFamily="34" charset="0"/>
              <a:buChar char="•"/>
            </a:pPr>
            <a:endParaRPr lang="en-US" altLang="ja-JP" sz="1600"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5" y="3371848"/>
            <a:ext cx="1574436" cy="2379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8537" y="3371847"/>
            <a:ext cx="1559814" cy="2357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473143" y="5729095"/>
            <a:ext cx="762000" cy="276999"/>
          </a:xfrm>
          <a:prstGeom prst="rect">
            <a:avLst/>
          </a:prstGeom>
          <a:noFill/>
        </p:spPr>
        <p:txBody>
          <a:bodyPr wrap="square" rtlCol="0">
            <a:spAutoFit/>
          </a:bodyPr>
          <a:lstStyle/>
          <a:p>
            <a:pPr algn="ctr"/>
            <a:r>
              <a:rPr lang="ja-JP" altLang="en-US" sz="1200" dirty="0"/>
              <a:t>図</a:t>
            </a:r>
            <a:r>
              <a:rPr lang="en-US" altLang="ja-JP" sz="1200" dirty="0"/>
              <a:t>1</a:t>
            </a:r>
            <a:endParaRPr lang="en-US" sz="1200" dirty="0"/>
          </a:p>
        </p:txBody>
      </p:sp>
      <p:sp>
        <p:nvSpPr>
          <p:cNvPr id="8" name="TextBox 7"/>
          <p:cNvSpPr txBox="1"/>
          <p:nvPr/>
        </p:nvSpPr>
        <p:spPr>
          <a:xfrm>
            <a:off x="5462397" y="5700520"/>
            <a:ext cx="762000" cy="276999"/>
          </a:xfrm>
          <a:prstGeom prst="rect">
            <a:avLst/>
          </a:prstGeom>
          <a:noFill/>
        </p:spPr>
        <p:txBody>
          <a:bodyPr wrap="square" rtlCol="0">
            <a:spAutoFit/>
          </a:bodyPr>
          <a:lstStyle/>
          <a:p>
            <a:pPr algn="ctr"/>
            <a:r>
              <a:rPr lang="ja-JP" altLang="en-US" sz="1200" dirty="0" smtClean="0"/>
              <a:t>図</a:t>
            </a:r>
            <a:r>
              <a:rPr lang="en-US" altLang="ja-JP" sz="1200" dirty="0" smtClean="0"/>
              <a:t>2</a:t>
            </a:r>
            <a:endParaRPr lang="en-US" sz="1200" dirty="0"/>
          </a:p>
        </p:txBody>
      </p:sp>
    </p:spTree>
    <p:extLst>
      <p:ext uri="{BB962C8B-B14F-4D97-AF65-F5344CB8AC3E}">
        <p14:creationId xmlns:p14="http://schemas.microsoft.com/office/powerpoint/2010/main" val="4183109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000" dirty="0"/>
              <a:t>１．</a:t>
            </a:r>
            <a:r>
              <a:rPr lang="en-US" altLang="ja-JP" sz="2000" dirty="0"/>
              <a:t>MySQL</a:t>
            </a:r>
            <a:r>
              <a:rPr lang="ja-JP" altLang="en-US" sz="2000" dirty="0"/>
              <a:t>クラスタ</a:t>
            </a:r>
            <a:r>
              <a:rPr lang="en-US" altLang="ja-JP" sz="2000" dirty="0"/>
              <a:t>:</a:t>
            </a:r>
            <a:r>
              <a:rPr lang="ja-JP" altLang="en-US" sz="2000" dirty="0"/>
              <a:t>パフォーマンスの最適化</a:t>
            </a:r>
            <a:endParaRPr kumimoji="1" lang="ja-JP" altLang="en-US" sz="2000" dirty="0"/>
          </a:p>
        </p:txBody>
      </p:sp>
      <p:sp>
        <p:nvSpPr>
          <p:cNvPr id="3" name="コンテンツ プレースホルダー 2"/>
          <p:cNvSpPr>
            <a:spLocks noGrp="1"/>
          </p:cNvSpPr>
          <p:nvPr>
            <p:ph sz="quarter" idx="10"/>
          </p:nvPr>
        </p:nvSpPr>
        <p:spPr/>
        <p:txBody>
          <a:bodyPr>
            <a:noAutofit/>
          </a:bodyPr>
          <a:lstStyle/>
          <a:p>
            <a:pPr lvl="1"/>
            <a:r>
              <a:rPr lang="ja-JP" altLang="en-US" sz="1400" dirty="0" smtClean="0"/>
              <a:t>接</a:t>
            </a:r>
            <a:r>
              <a:rPr lang="ja-JP" altLang="en-US" sz="1400" dirty="0"/>
              <a:t>続プーリングを有効にするには、</a:t>
            </a:r>
            <a:r>
              <a:rPr lang="en-US" altLang="ja-JP" sz="1400" dirty="0"/>
              <a:t>MGM</a:t>
            </a:r>
            <a:r>
              <a:rPr lang="ja-JP" altLang="en-US" sz="1400" dirty="0"/>
              <a:t>ノードの設定ファイル、</a:t>
            </a:r>
            <a:r>
              <a:rPr lang="en-US" altLang="ja-JP" sz="1400" dirty="0"/>
              <a:t>SQL</a:t>
            </a:r>
            <a:r>
              <a:rPr lang="ja-JP" altLang="en-US" sz="1400" dirty="0"/>
              <a:t>ノードの設定ファイル、または</a:t>
            </a:r>
            <a:r>
              <a:rPr lang="en-US" altLang="ja-JP" sz="1400" dirty="0" err="1"/>
              <a:t>mysqld</a:t>
            </a:r>
            <a:r>
              <a:rPr lang="ja-JP" altLang="en-US" sz="1400" dirty="0"/>
              <a:t>の起動時にオプションを設定する必要があります。 </a:t>
            </a:r>
            <a:r>
              <a:rPr lang="en-US" altLang="ja-JP" sz="1400" dirty="0"/>
              <a:t>1</a:t>
            </a:r>
            <a:r>
              <a:rPr lang="ja-JP" altLang="en-US" sz="1400" dirty="0"/>
              <a:t>より大きい値以外に、接続プールに理想的な値があります。 ただし、接続プールの</a:t>
            </a:r>
            <a:r>
              <a:rPr lang="en-US" altLang="ja-JP" sz="1400" dirty="0"/>
              <a:t>SQL</a:t>
            </a:r>
            <a:r>
              <a:rPr lang="ja-JP" altLang="en-US" sz="1400" dirty="0"/>
              <a:t>ノードホストで</a:t>
            </a:r>
            <a:r>
              <a:rPr lang="en-US" altLang="ja-JP" sz="1400" dirty="0"/>
              <a:t>2</a:t>
            </a:r>
            <a:r>
              <a:rPr lang="ja-JP" altLang="en-US" sz="1400" dirty="0"/>
              <a:t>倍の</a:t>
            </a:r>
            <a:r>
              <a:rPr lang="en-US" altLang="ja-JP" sz="1400" dirty="0"/>
              <a:t>CPU /</a:t>
            </a:r>
            <a:r>
              <a:rPr lang="ja-JP" altLang="en-US" sz="1400" dirty="0"/>
              <a:t>コア数を使用することを推奨します</a:t>
            </a:r>
            <a:r>
              <a:rPr lang="en-US" altLang="ja-JP" sz="1400" dirty="0"/>
              <a:t>.2 CPU</a:t>
            </a:r>
            <a:r>
              <a:rPr lang="ja-JP" altLang="en-US" sz="1400" dirty="0"/>
              <a:t>ホストの場合、期待値は</a:t>
            </a:r>
            <a:r>
              <a:rPr lang="en-US" altLang="ja-JP" sz="1400" dirty="0"/>
              <a:t>4</a:t>
            </a:r>
            <a:r>
              <a:rPr lang="ja-JP" altLang="en-US" sz="1400" dirty="0"/>
              <a:t>です</a:t>
            </a:r>
            <a:r>
              <a:rPr lang="ja-JP" altLang="en-US" sz="1400" dirty="0" smtClean="0"/>
              <a:t>。</a:t>
            </a:r>
            <a:endParaRPr lang="en-US" altLang="ja-JP" sz="1400" dirty="0" smtClean="0"/>
          </a:p>
          <a:p>
            <a:pPr lvl="2">
              <a:buFont typeface="Wingdings" panose="05000000000000000000" pitchFamily="2" charset="2"/>
              <a:buChar char="Ø"/>
            </a:pPr>
            <a:r>
              <a:rPr lang="en-US" altLang="ja-JP" dirty="0" smtClean="0"/>
              <a:t>MGM</a:t>
            </a:r>
            <a:r>
              <a:rPr lang="ja-JP" altLang="en-US" dirty="0"/>
              <a:t>ノード設定ファイル（</a:t>
            </a:r>
            <a:r>
              <a:rPr lang="en-US" altLang="ja-JP" dirty="0"/>
              <a:t>config.ini</a:t>
            </a:r>
            <a:r>
              <a:rPr lang="ja-JP" altLang="en-US" dirty="0"/>
              <a:t>）で、ホスト </a:t>
            </a:r>
            <a:r>
              <a:rPr lang="en-US" altLang="ja-JP" dirty="0"/>
              <a:t>"host.name"</a:t>
            </a:r>
            <a:r>
              <a:rPr lang="ja-JP" altLang="en-US" dirty="0"/>
              <a:t>には最大</a:t>
            </a:r>
            <a:r>
              <a:rPr lang="en-US" altLang="ja-JP" dirty="0"/>
              <a:t>4</a:t>
            </a:r>
            <a:r>
              <a:rPr lang="ja-JP" altLang="en-US" dirty="0"/>
              <a:t>つの</a:t>
            </a:r>
            <a:r>
              <a:rPr lang="en-US" altLang="ja-JP" dirty="0"/>
              <a:t>[</a:t>
            </a:r>
            <a:r>
              <a:rPr lang="en-US" altLang="ja-JP" dirty="0" err="1"/>
              <a:t>mysqld</a:t>
            </a:r>
            <a:r>
              <a:rPr lang="en-US" altLang="ja-JP" dirty="0"/>
              <a:t>]</a:t>
            </a:r>
            <a:r>
              <a:rPr lang="ja-JP" altLang="en-US" dirty="0"/>
              <a:t>を設定できます：</a:t>
            </a:r>
            <a:endParaRPr lang="en-US" altLang="ja-JP" dirty="0" smtClean="0"/>
          </a:p>
          <a:p>
            <a:pPr lvl="1">
              <a:buFont typeface="Wingdings" panose="05000000000000000000" pitchFamily="2" charset="2"/>
              <a:buChar char="Ø"/>
            </a:pPr>
            <a:endParaRPr lang="en-US" altLang="ja-JP" sz="1400" dirty="0" smtClean="0"/>
          </a:p>
          <a:p>
            <a:pPr marL="0" indent="0">
              <a:buNone/>
            </a:pPr>
            <a:endParaRPr lang="en-US" altLang="ja-JP" sz="1400" dirty="0" smtClean="0"/>
          </a:p>
          <a:p>
            <a:pPr marL="0" indent="0">
              <a:buNone/>
            </a:pPr>
            <a:endParaRPr lang="en-US" altLang="ja-JP" sz="1400" dirty="0" smtClean="0"/>
          </a:p>
          <a:p>
            <a:pPr marL="0" indent="0">
              <a:buNone/>
            </a:pPr>
            <a:endParaRPr lang="en-US" altLang="ja-JP" sz="1400" dirty="0"/>
          </a:p>
          <a:p>
            <a:pPr marL="0" indent="0">
              <a:buNone/>
            </a:pPr>
            <a:endParaRPr lang="en-US" altLang="ja-JP" sz="1400" dirty="0" smtClean="0"/>
          </a:p>
          <a:p>
            <a:pPr marL="0" indent="0">
              <a:buNone/>
            </a:pPr>
            <a:endParaRPr lang="en-US" altLang="ja-JP" sz="1400" dirty="0" smtClean="0"/>
          </a:p>
          <a:p>
            <a:pPr marL="0" indent="0">
              <a:buNone/>
            </a:pPr>
            <a:endParaRPr lang="en-US" altLang="ja-JP" sz="1400" dirty="0" smtClean="0"/>
          </a:p>
          <a:p>
            <a:pPr lvl="2">
              <a:buFont typeface="Wingdings" panose="05000000000000000000" pitchFamily="2" charset="2"/>
              <a:buChar char="Ø"/>
            </a:pPr>
            <a:r>
              <a:rPr lang="en-US" altLang="ja-JP" dirty="0" smtClean="0"/>
              <a:t>SQL</a:t>
            </a:r>
            <a:r>
              <a:rPr lang="ja-JP" altLang="en-US" dirty="0"/>
              <a:t>ノードでは、設定ファイル（</a:t>
            </a:r>
            <a:r>
              <a:rPr lang="en-US" altLang="ja-JP" dirty="0" err="1"/>
              <a:t>my.cnf</a:t>
            </a:r>
            <a:r>
              <a:rPr lang="ja-JP" altLang="en-US" dirty="0"/>
              <a:t>）または</a:t>
            </a:r>
            <a:r>
              <a:rPr lang="en-US" altLang="ja-JP" dirty="0" err="1"/>
              <a:t>mysqld</a:t>
            </a:r>
            <a:r>
              <a:rPr lang="ja-JP" altLang="en-US" dirty="0"/>
              <a:t>のパラメータとして設定できま</a:t>
            </a:r>
            <a:r>
              <a:rPr lang="ja-JP" altLang="en-US" dirty="0" smtClean="0"/>
              <a:t>す：</a:t>
            </a:r>
            <a:endParaRPr lang="en-US" altLang="ja-JP" dirty="0" smtClean="0"/>
          </a:p>
          <a:p>
            <a:pPr lvl="1">
              <a:buFont typeface="Wingdings" panose="05000000000000000000" pitchFamily="2" charset="2"/>
              <a:buChar char="Ø"/>
            </a:pPr>
            <a:endParaRPr lang="en-US" altLang="ja-JP" sz="1400" dirty="0"/>
          </a:p>
          <a:p>
            <a:pPr marL="0" indent="0">
              <a:buNone/>
            </a:pPr>
            <a:endParaRPr lang="en-US" altLang="ja-JP" sz="1400" dirty="0"/>
          </a:p>
          <a:p>
            <a:pPr marL="0" indent="0" algn="ctr">
              <a:buNone/>
            </a:pPr>
            <a:r>
              <a:rPr lang="en-US" altLang="ja-JP" sz="1400" dirty="0" smtClean="0"/>
              <a:t>- </a:t>
            </a:r>
            <a:r>
              <a:rPr lang="ja-JP" altLang="en-US" sz="1400" dirty="0" smtClean="0"/>
              <a:t>または</a:t>
            </a:r>
            <a:r>
              <a:rPr lang="en-US" altLang="ja-JP" sz="1400" dirty="0" smtClean="0"/>
              <a:t> -</a:t>
            </a:r>
          </a:p>
          <a:p>
            <a:pPr marL="180000" lvl="1" indent="0">
              <a:buNone/>
            </a:pPr>
            <a:endParaRPr lang="en-US" altLang="ja-JP" sz="1400" dirty="0" smtClean="0"/>
          </a:p>
          <a:p>
            <a:pPr marL="180000" lvl="1" indent="0">
              <a:buNone/>
            </a:pPr>
            <a:endParaRPr lang="en-US" altLang="ja-JP" sz="1200" dirty="0" smtClean="0"/>
          </a:p>
          <a:p>
            <a:pPr marL="180000" lvl="1" indent="0">
              <a:buNone/>
            </a:pPr>
            <a:r>
              <a:rPr lang="en-US" altLang="ja-JP" sz="1200" dirty="0" smtClean="0"/>
              <a:t> </a:t>
            </a:r>
            <a:r>
              <a:rPr lang="ja-JP" altLang="en-US" sz="1200" dirty="0" smtClean="0"/>
              <a:t>「</a:t>
            </a:r>
            <a:r>
              <a:rPr lang="ja-JP" altLang="en-US" sz="1200" dirty="0">
                <a:solidFill>
                  <a:srgbClr val="7030A0"/>
                </a:solidFill>
              </a:rPr>
              <a:t>備考</a:t>
            </a:r>
            <a:r>
              <a:rPr lang="ja-JP" altLang="en-US" sz="1200" dirty="0" smtClean="0"/>
              <a:t>」</a:t>
            </a:r>
            <a:endParaRPr lang="en-US" altLang="ja-JP" sz="1200" dirty="0" smtClean="0"/>
          </a:p>
          <a:p>
            <a:pPr marL="180000" lvl="1" indent="0">
              <a:buNone/>
            </a:pPr>
            <a:r>
              <a:rPr lang="ja-JP" altLang="en-US" sz="1200" dirty="0"/>
              <a:t>　パラメータが</a:t>
            </a:r>
            <a:r>
              <a:rPr lang="en-US" altLang="ja-JP" sz="1200" dirty="0" err="1"/>
              <a:t>mysqld</a:t>
            </a:r>
            <a:r>
              <a:rPr lang="ja-JP" altLang="en-US" sz="1200" dirty="0"/>
              <a:t>コマンドに含まれている場合、指定された接続数が</a:t>
            </a:r>
            <a:r>
              <a:rPr lang="en-US" altLang="ja-JP" sz="1200" dirty="0"/>
              <a:t>MGM</a:t>
            </a:r>
            <a:r>
              <a:rPr lang="ja-JP" altLang="en-US" sz="1200" dirty="0"/>
              <a:t>または</a:t>
            </a:r>
            <a:r>
              <a:rPr lang="en-US" altLang="ja-JP" sz="1200" dirty="0"/>
              <a:t>SQL</a:t>
            </a:r>
            <a:r>
              <a:rPr lang="ja-JP" altLang="en-US" sz="1200" dirty="0"/>
              <a:t>ノードの設定を上書きします。</a:t>
            </a:r>
            <a:r>
              <a:rPr lang="en-US" altLang="ja-JP" sz="1200" dirty="0"/>
              <a:t/>
            </a:r>
            <a:br>
              <a:rPr lang="en-US" altLang="ja-JP" sz="1200" dirty="0"/>
            </a:br>
            <a:r>
              <a:rPr lang="ja-JP" altLang="en-US" sz="1200" dirty="0"/>
              <a:t>　含まれていない場合、</a:t>
            </a:r>
            <a:r>
              <a:rPr lang="en-US" altLang="ja-JP" sz="1200" dirty="0" err="1"/>
              <a:t>my.cnf</a:t>
            </a:r>
            <a:r>
              <a:rPr lang="ja-JP" altLang="en-US" sz="1200" dirty="0"/>
              <a:t>にある設定が適用されます。</a:t>
            </a:r>
            <a:endParaRPr lang="en-US" altLang="ja-JP" sz="1200" dirty="0"/>
          </a:p>
        </p:txBody>
      </p:sp>
      <p:sp>
        <p:nvSpPr>
          <p:cNvPr id="4" name="TextBox 3"/>
          <p:cNvSpPr txBox="1"/>
          <p:nvPr/>
        </p:nvSpPr>
        <p:spPr>
          <a:xfrm>
            <a:off x="592280" y="4518328"/>
            <a:ext cx="7803573" cy="400110"/>
          </a:xfrm>
          <a:prstGeom prst="rect">
            <a:avLst/>
          </a:prstGeom>
          <a:solidFill>
            <a:schemeClr val="bg1">
              <a:lumMod val="75000"/>
            </a:schemeClr>
          </a:solidFill>
        </p:spPr>
        <p:txBody>
          <a:bodyPr wrap="square" rtlCol="0">
            <a:spAutoFit/>
          </a:bodyPr>
          <a:lstStyle/>
          <a:p>
            <a:r>
              <a:rPr lang="en-US" altLang="ja-JP" sz="1000" dirty="0">
                <a:latin typeface="Courier New" panose="02070309020205020404" pitchFamily="49" charset="0"/>
                <a:cs typeface="Courier New" panose="02070309020205020404" pitchFamily="49" charset="0"/>
              </a:rPr>
              <a:t>[</a:t>
            </a:r>
            <a:r>
              <a:rPr lang="en-US" altLang="ja-JP" sz="1000" dirty="0" err="1">
                <a:latin typeface="Courier New" panose="02070309020205020404" pitchFamily="49" charset="0"/>
                <a:cs typeface="Courier New" panose="02070309020205020404" pitchFamily="49" charset="0"/>
              </a:rPr>
              <a:t>mysqld</a:t>
            </a:r>
            <a:r>
              <a:rPr lang="en-US" altLang="ja-JP" sz="1000" dirty="0">
                <a:latin typeface="Courier New" panose="02070309020205020404" pitchFamily="49" charset="0"/>
                <a:cs typeface="Courier New" panose="02070309020205020404" pitchFamily="49" charset="0"/>
              </a:rPr>
              <a:t>]</a:t>
            </a:r>
          </a:p>
          <a:p>
            <a:r>
              <a:rPr lang="en-US" altLang="ja-JP" sz="1000" dirty="0" err="1" smtClean="0">
                <a:latin typeface="Courier New" panose="02070309020205020404" pitchFamily="49" charset="0"/>
                <a:cs typeface="Courier New" panose="02070309020205020404" pitchFamily="49" charset="0"/>
              </a:rPr>
              <a:t>ndb</a:t>
            </a:r>
            <a:r>
              <a:rPr lang="en-US" altLang="ja-JP" sz="1000" dirty="0" smtClean="0">
                <a:latin typeface="Courier New" panose="02070309020205020404" pitchFamily="49" charset="0"/>
                <a:cs typeface="Courier New" panose="02070309020205020404" pitchFamily="49" charset="0"/>
              </a:rPr>
              <a:t>-cluster-connection-pool=</a:t>
            </a:r>
            <a:r>
              <a:rPr lang="en-US" altLang="ja-JP" sz="1000" dirty="0">
                <a:solidFill>
                  <a:srgbClr val="0000FF"/>
                </a:solidFill>
                <a:latin typeface="Courier New" panose="02070309020205020404" pitchFamily="49" charset="0"/>
                <a:cs typeface="Courier New" panose="02070309020205020404" pitchFamily="49" charset="0"/>
              </a:rPr>
              <a:t>4</a:t>
            </a:r>
          </a:p>
        </p:txBody>
      </p:sp>
      <p:sp>
        <p:nvSpPr>
          <p:cNvPr id="6" name="TextBox 5"/>
          <p:cNvSpPr txBox="1"/>
          <p:nvPr/>
        </p:nvSpPr>
        <p:spPr>
          <a:xfrm>
            <a:off x="592280" y="2251378"/>
            <a:ext cx="7803573" cy="1785104"/>
          </a:xfrm>
          <a:prstGeom prst="rect">
            <a:avLst/>
          </a:prstGeom>
          <a:solidFill>
            <a:schemeClr val="bg1">
              <a:lumMod val="75000"/>
            </a:schemeClr>
          </a:solidFill>
        </p:spPr>
        <p:txBody>
          <a:bodyPr wrap="square" rtlCol="0">
            <a:spAutoFit/>
          </a:bodyPr>
          <a:lstStyle/>
          <a:p>
            <a:r>
              <a:rPr lang="en-US" altLang="ja-JP" sz="1000" dirty="0" smtClean="0">
                <a:latin typeface="Courier New" panose="02070309020205020404" pitchFamily="49" charset="0"/>
                <a:cs typeface="Courier New" panose="02070309020205020404" pitchFamily="49" charset="0"/>
              </a:rPr>
              <a:t>[</a:t>
            </a:r>
            <a:r>
              <a:rPr lang="en-US" altLang="ja-JP" sz="1000" dirty="0" err="1" smtClean="0">
                <a:latin typeface="Courier New" panose="02070309020205020404" pitchFamily="49" charset="0"/>
                <a:cs typeface="Courier New" panose="02070309020205020404" pitchFamily="49" charset="0"/>
              </a:rPr>
              <a:t>mysqld</a:t>
            </a:r>
            <a:r>
              <a:rPr lang="en-US" altLang="ja-JP" sz="1000" dirty="0" smtClean="0">
                <a:latin typeface="Courier New" panose="02070309020205020404" pitchFamily="49" charset="0"/>
                <a:cs typeface="Courier New" panose="02070309020205020404" pitchFamily="49" charset="0"/>
              </a:rPr>
              <a:t>]</a:t>
            </a:r>
          </a:p>
          <a:p>
            <a:r>
              <a:rPr lang="en-US" altLang="ja-JP" sz="1000" dirty="0" smtClean="0">
                <a:latin typeface="Courier New" panose="02070309020205020404" pitchFamily="49" charset="0"/>
                <a:cs typeface="Courier New" panose="02070309020205020404" pitchFamily="49" charset="0"/>
              </a:rPr>
              <a:t>HostName=</a:t>
            </a:r>
            <a:r>
              <a:rPr lang="en-US" altLang="ja-JP" sz="1000" dirty="0" smtClean="0">
                <a:solidFill>
                  <a:srgbClr val="0000FF"/>
                </a:solidFill>
                <a:latin typeface="Courier New" panose="02070309020205020404" pitchFamily="49" charset="0"/>
                <a:cs typeface="Courier New" panose="02070309020205020404" pitchFamily="49" charset="0"/>
              </a:rPr>
              <a:t>host.name</a:t>
            </a:r>
          </a:p>
          <a:p>
            <a:endParaRPr lang="en-US" altLang="ja-JP" sz="1000" dirty="0">
              <a:latin typeface="Courier New" panose="02070309020205020404" pitchFamily="49" charset="0"/>
              <a:cs typeface="Courier New" panose="02070309020205020404" pitchFamily="49" charset="0"/>
            </a:endParaRPr>
          </a:p>
          <a:p>
            <a:r>
              <a:rPr lang="en-US" altLang="ja-JP" sz="1000" dirty="0" smtClean="0">
                <a:latin typeface="Courier New" panose="02070309020205020404" pitchFamily="49" charset="0"/>
                <a:cs typeface="Courier New" panose="02070309020205020404" pitchFamily="49" charset="0"/>
              </a:rPr>
              <a:t>[</a:t>
            </a:r>
            <a:r>
              <a:rPr lang="en-US" altLang="ja-JP" sz="1000" dirty="0" err="1" smtClean="0">
                <a:latin typeface="Courier New" panose="02070309020205020404" pitchFamily="49" charset="0"/>
                <a:cs typeface="Courier New" panose="02070309020205020404" pitchFamily="49" charset="0"/>
              </a:rPr>
              <a:t>mysqld</a:t>
            </a:r>
            <a:r>
              <a:rPr lang="en-US" altLang="ja-JP" sz="1000" dirty="0" smtClean="0">
                <a:latin typeface="Courier New" panose="02070309020205020404" pitchFamily="49" charset="0"/>
                <a:cs typeface="Courier New" panose="02070309020205020404" pitchFamily="49" charset="0"/>
              </a:rPr>
              <a:t>]</a:t>
            </a:r>
          </a:p>
          <a:p>
            <a:r>
              <a:rPr lang="en-US" altLang="ja-JP" sz="1000" dirty="0" smtClean="0">
                <a:latin typeface="Courier New" panose="02070309020205020404" pitchFamily="49" charset="0"/>
                <a:cs typeface="Courier New" panose="02070309020205020404" pitchFamily="49" charset="0"/>
              </a:rPr>
              <a:t>HostName=</a:t>
            </a:r>
            <a:r>
              <a:rPr lang="en-US" altLang="ja-JP" sz="1000" dirty="0" smtClean="0">
                <a:solidFill>
                  <a:srgbClr val="0000FF"/>
                </a:solidFill>
                <a:latin typeface="Courier New" panose="02070309020205020404" pitchFamily="49" charset="0"/>
                <a:cs typeface="Courier New" panose="02070309020205020404" pitchFamily="49" charset="0"/>
              </a:rPr>
              <a:t>host.name</a:t>
            </a:r>
          </a:p>
          <a:p>
            <a:endParaRPr lang="en-US" altLang="ja-JP" sz="1000" dirty="0">
              <a:latin typeface="Courier New" panose="02070309020205020404" pitchFamily="49" charset="0"/>
              <a:cs typeface="Courier New" panose="02070309020205020404" pitchFamily="49" charset="0"/>
            </a:endParaRPr>
          </a:p>
          <a:p>
            <a:r>
              <a:rPr lang="en-US" altLang="ja-JP" sz="1000" dirty="0" smtClean="0">
                <a:latin typeface="Courier New" panose="02070309020205020404" pitchFamily="49" charset="0"/>
                <a:cs typeface="Courier New" panose="02070309020205020404" pitchFamily="49" charset="0"/>
              </a:rPr>
              <a:t>[</a:t>
            </a:r>
            <a:r>
              <a:rPr lang="en-US" altLang="ja-JP" sz="1000" dirty="0" err="1" smtClean="0">
                <a:latin typeface="Courier New" panose="02070309020205020404" pitchFamily="49" charset="0"/>
                <a:cs typeface="Courier New" panose="02070309020205020404" pitchFamily="49" charset="0"/>
              </a:rPr>
              <a:t>mysqld</a:t>
            </a:r>
            <a:r>
              <a:rPr lang="en-US" altLang="ja-JP" sz="1000" dirty="0" smtClean="0">
                <a:latin typeface="Courier New" panose="02070309020205020404" pitchFamily="49" charset="0"/>
                <a:cs typeface="Courier New" panose="02070309020205020404" pitchFamily="49" charset="0"/>
              </a:rPr>
              <a:t>]</a:t>
            </a:r>
          </a:p>
          <a:p>
            <a:r>
              <a:rPr lang="en-US" altLang="ja-JP" sz="1000" dirty="0">
                <a:latin typeface="Courier New" panose="02070309020205020404" pitchFamily="49" charset="0"/>
                <a:cs typeface="Courier New" panose="02070309020205020404" pitchFamily="49" charset="0"/>
              </a:rPr>
              <a:t>HostName=</a:t>
            </a:r>
            <a:r>
              <a:rPr lang="en-US" altLang="ja-JP" sz="1000" dirty="0">
                <a:solidFill>
                  <a:srgbClr val="0000FF"/>
                </a:solidFill>
                <a:latin typeface="Courier New" panose="02070309020205020404" pitchFamily="49" charset="0"/>
                <a:cs typeface="Courier New" panose="02070309020205020404" pitchFamily="49" charset="0"/>
              </a:rPr>
              <a:t>host.name</a:t>
            </a:r>
            <a:endParaRPr lang="en-US" altLang="ja-JP" sz="1000" dirty="0" smtClean="0">
              <a:latin typeface="Courier New" panose="02070309020205020404" pitchFamily="49" charset="0"/>
              <a:cs typeface="Courier New" panose="02070309020205020404" pitchFamily="49" charset="0"/>
            </a:endParaRPr>
          </a:p>
          <a:p>
            <a:endParaRPr lang="en-US" altLang="ja-JP" sz="1000" dirty="0">
              <a:latin typeface="Courier New" panose="02070309020205020404" pitchFamily="49" charset="0"/>
              <a:cs typeface="Courier New" panose="02070309020205020404" pitchFamily="49" charset="0"/>
            </a:endParaRPr>
          </a:p>
          <a:p>
            <a:r>
              <a:rPr lang="en-US" altLang="ja-JP" sz="1000" dirty="0" smtClean="0">
                <a:latin typeface="Courier New" panose="02070309020205020404" pitchFamily="49" charset="0"/>
                <a:cs typeface="Courier New" panose="02070309020205020404" pitchFamily="49" charset="0"/>
              </a:rPr>
              <a:t>[</a:t>
            </a:r>
            <a:r>
              <a:rPr lang="en-US" altLang="ja-JP" sz="1000" dirty="0" err="1" smtClean="0">
                <a:latin typeface="Courier New" panose="02070309020205020404" pitchFamily="49" charset="0"/>
                <a:cs typeface="Courier New" panose="02070309020205020404" pitchFamily="49" charset="0"/>
              </a:rPr>
              <a:t>mysqld</a:t>
            </a:r>
            <a:r>
              <a:rPr lang="en-US" altLang="ja-JP" sz="1000" dirty="0" smtClean="0">
                <a:latin typeface="Courier New" panose="02070309020205020404" pitchFamily="49" charset="0"/>
                <a:cs typeface="Courier New" panose="02070309020205020404" pitchFamily="49" charset="0"/>
              </a:rPr>
              <a:t>]</a:t>
            </a:r>
          </a:p>
          <a:p>
            <a:r>
              <a:rPr lang="en-US" altLang="ja-JP" sz="1000" dirty="0">
                <a:latin typeface="Courier New" panose="02070309020205020404" pitchFamily="49" charset="0"/>
                <a:cs typeface="Courier New" panose="02070309020205020404" pitchFamily="49" charset="0"/>
              </a:rPr>
              <a:t>HostName=</a:t>
            </a:r>
            <a:r>
              <a:rPr lang="en-US" altLang="ja-JP" sz="1000" dirty="0">
                <a:solidFill>
                  <a:srgbClr val="0000FF"/>
                </a:solidFill>
                <a:latin typeface="Courier New" panose="02070309020205020404" pitchFamily="49" charset="0"/>
                <a:cs typeface="Courier New" panose="02070309020205020404" pitchFamily="49" charset="0"/>
              </a:rPr>
              <a:t>host.name</a:t>
            </a:r>
            <a:endParaRPr lang="en-US" altLang="ja-JP" sz="1000" dirty="0">
              <a:latin typeface="Courier New" panose="02070309020205020404" pitchFamily="49" charset="0"/>
              <a:cs typeface="Courier New" panose="02070309020205020404" pitchFamily="49" charset="0"/>
            </a:endParaRPr>
          </a:p>
        </p:txBody>
      </p:sp>
      <p:sp>
        <p:nvSpPr>
          <p:cNvPr id="7" name="TextBox 6"/>
          <p:cNvSpPr txBox="1"/>
          <p:nvPr/>
        </p:nvSpPr>
        <p:spPr>
          <a:xfrm>
            <a:off x="592280" y="5318428"/>
            <a:ext cx="7803573" cy="246221"/>
          </a:xfrm>
          <a:prstGeom prst="rect">
            <a:avLst/>
          </a:prstGeom>
          <a:solidFill>
            <a:schemeClr val="bg1">
              <a:lumMod val="75000"/>
            </a:schemeClr>
          </a:solidFill>
        </p:spPr>
        <p:txBody>
          <a:bodyPr wrap="square" rtlCol="0">
            <a:spAutoFit/>
          </a:bodyPr>
          <a:lstStyle/>
          <a:p>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mysqld</a:t>
            </a:r>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ndb</a:t>
            </a:r>
            <a:r>
              <a:rPr lang="en-US" sz="1000" dirty="0" smtClean="0">
                <a:latin typeface="Courier New" panose="02070309020205020404" pitchFamily="49" charset="0"/>
                <a:cs typeface="Courier New" panose="02070309020205020404" pitchFamily="49" charset="0"/>
              </a:rPr>
              <a:t>-cluster-connection-pool=</a:t>
            </a:r>
            <a:r>
              <a:rPr lang="en-US" sz="1000" dirty="0" smtClean="0">
                <a:solidFill>
                  <a:srgbClr val="0000FF"/>
                </a:solidFill>
                <a:latin typeface="Courier New" panose="02070309020205020404" pitchFamily="49" charset="0"/>
                <a:cs typeface="Courier New" panose="02070309020205020404" pitchFamily="49" charset="0"/>
              </a:rPr>
              <a:t>4</a:t>
            </a:r>
            <a:endParaRPr lang="en-US" altLang="ja-JP" sz="1000" dirty="0">
              <a:solidFill>
                <a:srgbClr val="0000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259180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000" dirty="0"/>
              <a:t>１．</a:t>
            </a:r>
            <a:r>
              <a:rPr lang="en-US" altLang="ja-JP" sz="2000" dirty="0"/>
              <a:t>MySQL</a:t>
            </a:r>
            <a:r>
              <a:rPr lang="ja-JP" altLang="en-US" sz="2000" dirty="0"/>
              <a:t>クラスタ</a:t>
            </a:r>
            <a:r>
              <a:rPr lang="en-US" altLang="ja-JP" sz="2000" dirty="0"/>
              <a:t>:</a:t>
            </a:r>
            <a:r>
              <a:rPr lang="ja-JP" altLang="en-US" sz="2000" dirty="0"/>
              <a:t>パフォーマンスの最適化</a:t>
            </a:r>
            <a:endParaRPr kumimoji="1" lang="ja-JP" altLang="en-US" sz="2000" dirty="0"/>
          </a:p>
        </p:txBody>
      </p:sp>
      <p:sp>
        <p:nvSpPr>
          <p:cNvPr id="3" name="コンテンツ プレースホルダー 2"/>
          <p:cNvSpPr>
            <a:spLocks noGrp="1"/>
          </p:cNvSpPr>
          <p:nvPr>
            <p:ph sz="quarter" idx="10"/>
          </p:nvPr>
        </p:nvSpPr>
        <p:spPr/>
        <p:txBody>
          <a:bodyPr>
            <a:normAutofit/>
          </a:bodyPr>
          <a:lstStyle/>
          <a:p>
            <a:pPr lvl="1"/>
            <a:r>
              <a:rPr lang="en-US" altLang="ja-JP" sz="1400" dirty="0" err="1">
                <a:solidFill>
                  <a:srgbClr val="7030A0"/>
                </a:solidFill>
              </a:rPr>
              <a:t>ndb</a:t>
            </a:r>
            <a:r>
              <a:rPr lang="en-US" altLang="ja-JP" sz="1400" dirty="0">
                <a:solidFill>
                  <a:srgbClr val="7030A0"/>
                </a:solidFill>
              </a:rPr>
              <a:t>-cluster-connection-pool</a:t>
            </a:r>
            <a:r>
              <a:rPr lang="ja-JP" altLang="en-US" sz="1400" dirty="0" smtClean="0"/>
              <a:t>は</a:t>
            </a:r>
            <a:r>
              <a:rPr lang="ja-JP" altLang="en-US" sz="1400" dirty="0"/>
              <a:t>、複数の</a:t>
            </a:r>
            <a:r>
              <a:rPr lang="en-US" altLang="ja-JP" sz="1400" dirty="0"/>
              <a:t>CPU</a:t>
            </a:r>
            <a:r>
              <a:rPr lang="ja-JP" altLang="en-US" sz="1400" dirty="0"/>
              <a:t>、複数のコア、またはその両方を持つホストマシンで</a:t>
            </a:r>
            <a:r>
              <a:rPr lang="en-US" altLang="ja-JP" sz="1400" dirty="0" err="1"/>
              <a:t>mysqld</a:t>
            </a:r>
            <a:r>
              <a:rPr lang="ja-JP" altLang="en-US" sz="1400" dirty="0"/>
              <a:t>を実行する場合にのみ有効です。 最適な結果を得るには、ホストマシン上で使用可能なコアの総数よりも値を小さくする必要があります。 これを超える値に設定すると、パフォーマンスが著しく低下する可能性があります。</a:t>
            </a:r>
            <a:endParaRPr lang="en-US" altLang="ja-JP" sz="1400" dirty="0"/>
          </a:p>
          <a:p>
            <a:pPr lvl="1"/>
            <a:endParaRPr lang="en-US" altLang="ja-JP" sz="1400" dirty="0"/>
          </a:p>
          <a:p>
            <a:pPr lvl="1"/>
            <a:r>
              <a:rPr lang="en-US" altLang="ja-JP" sz="1400" dirty="0" err="1"/>
              <a:t>ndb</a:t>
            </a:r>
            <a:r>
              <a:rPr lang="en-US" altLang="ja-JP" sz="1400" dirty="0"/>
              <a:t>-cluster-connection-pool</a:t>
            </a:r>
            <a:r>
              <a:rPr lang="ja-JP" altLang="en-US" sz="1400" dirty="0"/>
              <a:t>が設定されていない場合、または値セットが</a:t>
            </a:r>
            <a:r>
              <a:rPr lang="en-US" altLang="ja-JP" sz="1400" dirty="0"/>
              <a:t>1</a:t>
            </a:r>
            <a:r>
              <a:rPr lang="ja-JP" altLang="en-US" sz="1400" dirty="0"/>
              <a:t>の場合、</a:t>
            </a:r>
            <a:r>
              <a:rPr lang="en-US" altLang="ja-JP" sz="1400" dirty="0"/>
              <a:t>SQL</a:t>
            </a:r>
            <a:r>
              <a:rPr lang="ja-JP" altLang="en-US" sz="1400" dirty="0"/>
              <a:t>ノードのインスタンスは</a:t>
            </a:r>
            <a:r>
              <a:rPr lang="en-US" altLang="ja-JP" sz="1400" dirty="0"/>
              <a:t>1</a:t>
            </a:r>
            <a:r>
              <a:rPr lang="ja-JP" altLang="en-US" sz="1400" dirty="0"/>
              <a:t>つだけ起動され、</a:t>
            </a:r>
            <a:r>
              <a:rPr lang="en-US" altLang="ja-JP" sz="1400" dirty="0">
                <a:solidFill>
                  <a:srgbClr val="7030A0"/>
                </a:solidFill>
              </a:rPr>
              <a:t>MGM</a:t>
            </a:r>
            <a:r>
              <a:rPr lang="ja-JP" altLang="en-US" sz="1400" dirty="0">
                <a:solidFill>
                  <a:srgbClr val="7030A0"/>
                </a:solidFill>
              </a:rPr>
              <a:t>ノード構成ファイル</a:t>
            </a:r>
            <a:r>
              <a:rPr lang="ja-JP" altLang="en-US" sz="1400" dirty="0" smtClean="0">
                <a:solidFill>
                  <a:srgbClr val="7030A0"/>
                </a:solidFill>
              </a:rPr>
              <a:t>にある他</a:t>
            </a:r>
            <a:r>
              <a:rPr lang="ja-JP" altLang="en-US" sz="1400" dirty="0">
                <a:solidFill>
                  <a:srgbClr val="7030A0"/>
                </a:solidFill>
              </a:rPr>
              <a:t>のインスタンスは無視されます</a:t>
            </a:r>
            <a:r>
              <a:rPr lang="ja-JP" altLang="en-US" sz="1400" dirty="0" smtClean="0">
                <a:solidFill>
                  <a:srgbClr val="7030A0"/>
                </a:solidFill>
              </a:rPr>
              <a:t>。</a:t>
            </a:r>
            <a:endParaRPr lang="en-US" altLang="ja-JP" sz="1400" dirty="0" smtClean="0">
              <a:solidFill>
                <a:srgbClr val="7030A0"/>
              </a:solidFill>
            </a:endParaRPr>
          </a:p>
          <a:p>
            <a:pPr lvl="1"/>
            <a:endParaRPr lang="en-US" altLang="ja-JP" sz="1400" dirty="0"/>
          </a:p>
          <a:p>
            <a:pPr lvl="1"/>
            <a:r>
              <a:rPr lang="ja-JP" altLang="en-US" sz="1400" dirty="0"/>
              <a:t>接続プーリングを使用する各</a:t>
            </a:r>
            <a:r>
              <a:rPr lang="en-US" altLang="ja-JP" sz="1400" dirty="0"/>
              <a:t>SQL</a:t>
            </a:r>
            <a:r>
              <a:rPr lang="ja-JP" altLang="en-US" sz="1400" dirty="0"/>
              <a:t>ノードは、複数の</a:t>
            </a:r>
            <a:r>
              <a:rPr lang="en-US" altLang="ja-JP" sz="1400" dirty="0"/>
              <a:t>API</a:t>
            </a:r>
            <a:r>
              <a:rPr lang="ja-JP" altLang="en-US" sz="1400" dirty="0"/>
              <a:t>ノードスロット（各スロットはクラスタ内に独自のノード</a:t>
            </a:r>
            <a:r>
              <a:rPr lang="en-US" altLang="ja-JP" sz="1400" dirty="0"/>
              <a:t>ID</a:t>
            </a:r>
            <a:r>
              <a:rPr lang="ja-JP" altLang="en-US" sz="1400" dirty="0"/>
              <a:t>を持つ）を占有するため、接続プーリングを使用する</a:t>
            </a:r>
            <a:r>
              <a:rPr lang="en-US" altLang="ja-JP" sz="1400" dirty="0" err="1"/>
              <a:t>mysqld</a:t>
            </a:r>
            <a:r>
              <a:rPr lang="ja-JP" altLang="en-US" sz="1400" dirty="0"/>
              <a:t>プロセスの起動時にノード</a:t>
            </a:r>
            <a:r>
              <a:rPr lang="en-US" altLang="ja-JP" sz="1400" dirty="0"/>
              <a:t>ID</a:t>
            </a:r>
            <a:r>
              <a:rPr lang="ja-JP" altLang="en-US" sz="1400" dirty="0"/>
              <a:t>をクラスタ接続文字列の一部として使用しないでください</a:t>
            </a:r>
            <a:r>
              <a:rPr lang="ja-JP" altLang="en-US" sz="1400" dirty="0" smtClean="0"/>
              <a:t>。</a:t>
            </a:r>
            <a:endParaRPr lang="en-US" altLang="ja-JP" sz="1400" dirty="0" smtClean="0"/>
          </a:p>
          <a:p>
            <a:pPr lvl="1"/>
            <a:endParaRPr lang="en-US" sz="1400" dirty="0" smtClean="0"/>
          </a:p>
          <a:p>
            <a:pPr lvl="1"/>
            <a:r>
              <a:rPr lang="en-US" altLang="ja-JP" sz="1400" dirty="0"/>
              <a:t>--</a:t>
            </a:r>
            <a:r>
              <a:rPr lang="en-US" altLang="ja-JP" sz="1400" dirty="0" err="1"/>
              <a:t>ndb</a:t>
            </a:r>
            <a:r>
              <a:rPr lang="en-US" altLang="ja-JP" sz="1400" dirty="0"/>
              <a:t>-cluster-connection-pool</a:t>
            </a:r>
            <a:r>
              <a:rPr lang="ja-JP" altLang="en-US" sz="1400" dirty="0"/>
              <a:t>オプションを使用するときに接続文字列にノード</a:t>
            </a:r>
            <a:r>
              <a:rPr lang="en-US" altLang="ja-JP" sz="1400" dirty="0"/>
              <a:t>ID</a:t>
            </a:r>
            <a:r>
              <a:rPr lang="ja-JP" altLang="en-US" sz="1400" dirty="0"/>
              <a:t>を設定すると、</a:t>
            </a:r>
            <a:r>
              <a:rPr lang="en-US" altLang="ja-JP" sz="1400" dirty="0"/>
              <a:t>SQL</a:t>
            </a:r>
            <a:r>
              <a:rPr lang="ja-JP" altLang="en-US" sz="1400" dirty="0"/>
              <a:t>ノードがクラスタへの接続を試みるときにノード</a:t>
            </a:r>
            <a:r>
              <a:rPr lang="en-US" altLang="ja-JP" sz="1400" dirty="0"/>
              <a:t>ID</a:t>
            </a:r>
            <a:r>
              <a:rPr lang="ja-JP" altLang="en-US" sz="1400" dirty="0"/>
              <a:t>割り当てエラーが発生します。</a:t>
            </a:r>
            <a:endParaRPr lang="en-US" altLang="ja-JP" sz="1400" dirty="0" smtClean="0"/>
          </a:p>
          <a:p>
            <a:pPr marL="0" indent="0">
              <a:buNone/>
            </a:pPr>
            <a:endParaRPr lang="en-US" altLang="ja-JP" sz="1400" dirty="0" smtClean="0"/>
          </a:p>
          <a:p>
            <a:pPr lvl="1">
              <a:buFont typeface="Wingdings" panose="05000000000000000000" pitchFamily="2" charset="2"/>
              <a:buChar char="q"/>
            </a:pPr>
            <a:endParaRPr lang="en-US" altLang="ja-JP" sz="1400" dirty="0" smtClean="0"/>
          </a:p>
          <a:p>
            <a:pPr marL="180000" lvl="1" indent="0">
              <a:buNone/>
            </a:pPr>
            <a:endParaRPr lang="en-US" altLang="ja-JP" sz="1400" dirty="0"/>
          </a:p>
          <a:p>
            <a:pPr marL="180000" lvl="1" indent="0">
              <a:buNone/>
            </a:pPr>
            <a:endParaRPr lang="en-US" altLang="ja-JP" sz="1400" dirty="0"/>
          </a:p>
          <a:p>
            <a:pPr marL="180000" lvl="1" indent="0">
              <a:buNone/>
            </a:pPr>
            <a:endParaRPr lang="en-US" altLang="ja-JP" sz="1400" dirty="0" smtClean="0"/>
          </a:p>
        </p:txBody>
      </p:sp>
    </p:spTree>
    <p:extLst>
      <p:ext uri="{BB962C8B-B14F-4D97-AF65-F5344CB8AC3E}">
        <p14:creationId xmlns:p14="http://schemas.microsoft.com/office/powerpoint/2010/main" val="3732802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000" dirty="0"/>
              <a:t>１．</a:t>
            </a:r>
            <a:r>
              <a:rPr lang="en-US" altLang="ja-JP" sz="2000" dirty="0"/>
              <a:t>MySQL</a:t>
            </a:r>
            <a:r>
              <a:rPr lang="ja-JP" altLang="en-US" sz="2000" dirty="0"/>
              <a:t>クラスタ</a:t>
            </a:r>
            <a:r>
              <a:rPr lang="en-US" altLang="ja-JP" sz="2000" dirty="0"/>
              <a:t>:</a:t>
            </a:r>
            <a:r>
              <a:rPr lang="ja-JP" altLang="en-US" sz="2000" dirty="0"/>
              <a:t>パフォーマンスの最適化</a:t>
            </a:r>
            <a:endParaRPr kumimoji="1" lang="ja-JP" altLang="en-US" sz="2000" dirty="0"/>
          </a:p>
        </p:txBody>
      </p:sp>
      <p:sp>
        <p:nvSpPr>
          <p:cNvPr id="3" name="コンテンツ プレースホルダー 2"/>
          <p:cNvSpPr>
            <a:spLocks noGrp="1"/>
          </p:cNvSpPr>
          <p:nvPr>
            <p:ph sz="quarter" idx="10"/>
          </p:nvPr>
        </p:nvSpPr>
        <p:spPr/>
        <p:txBody>
          <a:bodyPr>
            <a:normAutofit/>
          </a:bodyPr>
          <a:lstStyle/>
          <a:p>
            <a:pPr marL="0" indent="0">
              <a:buNone/>
            </a:pPr>
            <a:r>
              <a:rPr lang="ja-JP" altLang="en-US" sz="1400" dirty="0"/>
              <a:t>単純な</a:t>
            </a:r>
            <a:r>
              <a:rPr lang="en-US" altLang="ja-JP" sz="1400" dirty="0" smtClean="0"/>
              <a:t>SELECT</a:t>
            </a:r>
            <a:r>
              <a:rPr lang="ja-JP" altLang="en-US" sz="1400" dirty="0" smtClean="0"/>
              <a:t>クエリを</a:t>
            </a:r>
            <a:r>
              <a:rPr lang="ja-JP" altLang="en-US" sz="1400" dirty="0"/>
              <a:t>使用して</a:t>
            </a:r>
            <a:r>
              <a:rPr lang="en-US" altLang="ja-JP" sz="1400" dirty="0" smtClean="0">
                <a:solidFill>
                  <a:srgbClr val="7030A0"/>
                </a:solidFill>
              </a:rPr>
              <a:t>100,000</a:t>
            </a:r>
            <a:r>
              <a:rPr lang="ja-JP" altLang="en-US" sz="1400" dirty="0"/>
              <a:t>レコードが照会された場合、接続プーリングが有効になっていない場合の結果</a:t>
            </a:r>
            <a:r>
              <a:rPr lang="ja-JP" altLang="en-US" sz="1400" dirty="0" smtClean="0"/>
              <a:t>を下記の</a:t>
            </a:r>
            <a:r>
              <a:rPr lang="ja-JP" altLang="en-US" sz="1400" dirty="0"/>
              <a:t>表に示します。</a:t>
            </a:r>
            <a:endParaRPr lang="en-US" altLang="ja-JP" sz="1400" dirty="0"/>
          </a:p>
          <a:p>
            <a:pPr marL="0" indent="0">
              <a:buNone/>
            </a:pPr>
            <a:endParaRPr lang="en-US" altLang="ja-JP" sz="1400" dirty="0" smtClean="0"/>
          </a:p>
          <a:p>
            <a:pPr marL="0" indent="0">
              <a:buNone/>
            </a:pPr>
            <a:endParaRPr lang="en-US" altLang="ja-JP" sz="1400" dirty="0"/>
          </a:p>
          <a:p>
            <a:pPr marL="0" indent="0">
              <a:buNone/>
            </a:pPr>
            <a:endParaRPr lang="en-US" altLang="ja-JP" sz="1400" dirty="0" smtClean="0"/>
          </a:p>
          <a:p>
            <a:pPr marL="0" indent="0">
              <a:buNone/>
            </a:pPr>
            <a:endParaRPr lang="en-US" altLang="ja-JP" sz="1400" dirty="0"/>
          </a:p>
          <a:p>
            <a:pPr marL="0" indent="0">
              <a:buNone/>
            </a:pPr>
            <a:endParaRPr lang="en-US" altLang="ja-JP" sz="1400" dirty="0" smtClean="0"/>
          </a:p>
          <a:p>
            <a:pPr marL="0" indent="0">
              <a:buNone/>
            </a:pPr>
            <a:endParaRPr lang="en-US" altLang="ja-JP" sz="1400" dirty="0"/>
          </a:p>
          <a:p>
            <a:pPr marL="0" indent="0">
              <a:buNone/>
            </a:pPr>
            <a:endParaRPr lang="en-US" altLang="ja-JP" sz="1400" dirty="0" smtClean="0"/>
          </a:p>
          <a:p>
            <a:pPr marL="0" indent="0">
              <a:buNone/>
            </a:pPr>
            <a:endParaRPr lang="en-US" altLang="ja-JP" sz="1400" dirty="0" smtClean="0"/>
          </a:p>
          <a:p>
            <a:pPr marL="0" indent="0">
              <a:buNone/>
            </a:pPr>
            <a:r>
              <a:rPr lang="ja-JP" altLang="en-US" sz="1400" dirty="0" smtClean="0">
                <a:solidFill>
                  <a:srgbClr val="7030A0"/>
                </a:solidFill>
              </a:rPr>
              <a:t>接</a:t>
            </a:r>
            <a:r>
              <a:rPr lang="ja-JP" altLang="en-US" sz="1400" dirty="0" smtClean="0">
                <a:solidFill>
                  <a:srgbClr val="7030A0"/>
                </a:solidFill>
              </a:rPr>
              <a:t>続プーリングを有効とした場合、下記の</a:t>
            </a:r>
            <a:r>
              <a:rPr lang="ja-JP" altLang="en-US" sz="1400" dirty="0" smtClean="0">
                <a:solidFill>
                  <a:srgbClr val="7030A0"/>
                </a:solidFill>
              </a:rPr>
              <a:t>表</a:t>
            </a:r>
            <a:r>
              <a:rPr lang="ja-JP" altLang="en-US" sz="1400" dirty="0">
                <a:solidFill>
                  <a:srgbClr val="7030A0"/>
                </a:solidFill>
              </a:rPr>
              <a:t>に示しま</a:t>
            </a:r>
            <a:r>
              <a:rPr lang="ja-JP" altLang="en-US" sz="1400" dirty="0" smtClean="0">
                <a:solidFill>
                  <a:srgbClr val="7030A0"/>
                </a:solidFill>
              </a:rPr>
              <a:t>す。平均</a:t>
            </a:r>
            <a:r>
              <a:rPr lang="en-US" altLang="ja-JP" sz="1400" dirty="0" smtClean="0">
                <a:solidFill>
                  <a:srgbClr val="7030A0"/>
                </a:solidFill>
              </a:rPr>
              <a:t>12.802</a:t>
            </a:r>
            <a:r>
              <a:rPr lang="ja-JP" altLang="en-US" sz="1400" dirty="0" smtClean="0">
                <a:solidFill>
                  <a:srgbClr val="7030A0"/>
                </a:solidFill>
              </a:rPr>
              <a:t>と</a:t>
            </a:r>
            <a:r>
              <a:rPr lang="en-US" altLang="ja-JP" sz="1400" dirty="0" smtClean="0">
                <a:solidFill>
                  <a:srgbClr val="7030A0"/>
                </a:solidFill>
              </a:rPr>
              <a:t>10.019</a:t>
            </a:r>
            <a:r>
              <a:rPr lang="ja-JP" altLang="en-US" sz="1400" dirty="0" smtClean="0">
                <a:solidFill>
                  <a:srgbClr val="7030A0"/>
                </a:solidFill>
              </a:rPr>
              <a:t>を</a:t>
            </a:r>
            <a:r>
              <a:rPr lang="ja-JP" altLang="en-US" sz="1400" dirty="0">
                <a:solidFill>
                  <a:srgbClr val="7030A0"/>
                </a:solidFill>
              </a:rPr>
              <a:t>比較した場</a:t>
            </a:r>
            <a:r>
              <a:rPr lang="ja-JP" altLang="en-US" sz="1400" dirty="0" smtClean="0">
                <a:solidFill>
                  <a:srgbClr val="7030A0"/>
                </a:solidFill>
              </a:rPr>
              <a:t>合、</a:t>
            </a:r>
            <a:r>
              <a:rPr lang="ja-JP" altLang="en-US" sz="1400" dirty="0">
                <a:solidFill>
                  <a:srgbClr val="7030A0"/>
                </a:solidFill>
              </a:rPr>
              <a:t>パフォーマンスが約</a:t>
            </a:r>
            <a:r>
              <a:rPr lang="en-US" altLang="ja-JP" sz="1400" dirty="0">
                <a:solidFill>
                  <a:srgbClr val="7030A0"/>
                </a:solidFill>
              </a:rPr>
              <a:t>30</a:t>
            </a:r>
            <a:r>
              <a:rPr lang="ja-JP" altLang="en-US" sz="1400" dirty="0">
                <a:solidFill>
                  <a:srgbClr val="7030A0"/>
                </a:solidFill>
              </a:rPr>
              <a:t>％向上します。</a:t>
            </a:r>
            <a:endParaRPr lang="ja-JP" altLang="en-US" sz="1400" dirty="0">
              <a:solidFill>
                <a:srgbClr val="7030A0"/>
              </a:solidFill>
            </a:endParaRPr>
          </a:p>
          <a:p>
            <a:pPr marL="0" indent="0">
              <a:buNone/>
            </a:pPr>
            <a:endParaRPr lang="en-US" altLang="ja-JP" sz="1400" dirty="0"/>
          </a:p>
        </p:txBody>
      </p:sp>
      <p:graphicFrame>
        <p:nvGraphicFramePr>
          <p:cNvPr id="4" name="Table 3"/>
          <p:cNvGraphicFramePr>
            <a:graphicFrameLocks noGrp="1"/>
          </p:cNvGraphicFramePr>
          <p:nvPr>
            <p:extLst>
              <p:ext uri="{D42A27DB-BD31-4B8C-83A1-F6EECF244321}">
                <p14:modId xmlns:p14="http://schemas.microsoft.com/office/powerpoint/2010/main" val="4262578073"/>
              </p:ext>
            </p:extLst>
          </p:nvPr>
        </p:nvGraphicFramePr>
        <p:xfrm>
          <a:off x="2817177" y="1377950"/>
          <a:ext cx="3509646" cy="1854200"/>
        </p:xfrm>
        <a:graphic>
          <a:graphicData uri="http://schemas.openxmlformats.org/drawingml/2006/table">
            <a:tbl>
              <a:tblPr firstRow="1" bandRow="1">
                <a:tableStyleId>{5C22544A-7EE6-4342-B048-85BDC9FD1C3A}</a:tableStyleId>
              </a:tblPr>
              <a:tblGrid>
                <a:gridCol w="598805"/>
                <a:gridCol w="1156018"/>
                <a:gridCol w="598805"/>
                <a:gridCol w="1156018"/>
              </a:tblGrid>
              <a:tr h="370840">
                <a:tc>
                  <a:txBody>
                    <a:bodyPr/>
                    <a:lstStyle/>
                    <a:p>
                      <a:pPr algn="ctr"/>
                      <a:r>
                        <a:rPr lang="ja-JP" altLang="en-US" sz="1000" dirty="0" smtClean="0">
                          <a:latin typeface="+mj-lt"/>
                        </a:rPr>
                        <a:t>実行</a:t>
                      </a:r>
                      <a:endParaRPr lang="en-US" sz="1000" dirty="0">
                        <a:latin typeface="+mj-lt"/>
                      </a:endParaRPr>
                    </a:p>
                  </a:txBody>
                  <a:tcPr anchor="ctr">
                    <a:solidFill>
                      <a:schemeClr val="accent4">
                        <a:lumMod val="75000"/>
                      </a:schemeClr>
                    </a:solidFill>
                  </a:tcPr>
                </a:tc>
                <a:tc>
                  <a:txBody>
                    <a:bodyPr/>
                    <a:lstStyle/>
                    <a:p>
                      <a:pPr algn="ctr"/>
                      <a:r>
                        <a:rPr lang="en-US" sz="1000" dirty="0" smtClean="0">
                          <a:latin typeface="+mj-lt"/>
                        </a:rPr>
                        <a:t>TAT</a:t>
                      </a:r>
                      <a:r>
                        <a:rPr lang="ja-JP" altLang="en-US" sz="1000" dirty="0" smtClean="0">
                          <a:latin typeface="+mj-lt"/>
                        </a:rPr>
                        <a:t>（秒）</a:t>
                      </a:r>
                      <a:endParaRPr lang="en-US" sz="1000" dirty="0">
                        <a:latin typeface="+mj-lt"/>
                      </a:endParaRPr>
                    </a:p>
                  </a:txBody>
                  <a:tcPr anchor="ctr">
                    <a:solidFill>
                      <a:schemeClr val="accent4">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kern="1200" dirty="0" smtClean="0">
                          <a:solidFill>
                            <a:schemeClr val="lt1"/>
                          </a:solidFill>
                          <a:latin typeface="+mn-lt"/>
                          <a:ea typeface="+mn-ea"/>
                          <a:cs typeface="+mn-cs"/>
                        </a:rPr>
                        <a:t>実行</a:t>
                      </a:r>
                      <a:endParaRPr lang="en-US" sz="1000" dirty="0">
                        <a:latin typeface="+mj-lt"/>
                      </a:endParaRPr>
                    </a:p>
                  </a:txBody>
                  <a:tcPr anchor="ctr">
                    <a:solidFill>
                      <a:schemeClr val="accent4">
                        <a:lumMod val="75000"/>
                      </a:schemeClr>
                    </a:solidFill>
                  </a:tcPr>
                </a:tc>
                <a:tc>
                  <a:txBody>
                    <a:bodyPr/>
                    <a:lstStyle/>
                    <a:p>
                      <a:pPr algn="ctr"/>
                      <a:r>
                        <a:rPr lang="en-US" sz="1000" dirty="0" smtClean="0">
                          <a:latin typeface="+mj-lt"/>
                        </a:rPr>
                        <a:t>TAT</a:t>
                      </a:r>
                      <a:r>
                        <a:rPr lang="ja-JP" altLang="en-US" sz="1000" dirty="0" smtClean="0">
                          <a:latin typeface="+mj-lt"/>
                        </a:rPr>
                        <a:t>（秒）</a:t>
                      </a:r>
                      <a:endParaRPr lang="en-US" sz="1000" dirty="0">
                        <a:latin typeface="+mj-lt"/>
                      </a:endParaRPr>
                    </a:p>
                  </a:txBody>
                  <a:tcPr anchor="ctr">
                    <a:solidFill>
                      <a:schemeClr val="accent4">
                        <a:lumMod val="75000"/>
                      </a:schemeClr>
                    </a:solidFill>
                  </a:tcPr>
                </a:tc>
              </a:tr>
              <a:tr h="370840">
                <a:tc>
                  <a:txBody>
                    <a:bodyPr/>
                    <a:lstStyle/>
                    <a:p>
                      <a:pPr algn="r"/>
                      <a:r>
                        <a:rPr lang="en-US" sz="1000" dirty="0" smtClean="0">
                          <a:latin typeface="+mj-lt"/>
                        </a:rPr>
                        <a:t>1</a:t>
                      </a:r>
                      <a:endParaRPr lang="en-US" sz="1000" dirty="0">
                        <a:latin typeface="+mj-lt"/>
                      </a:endParaRPr>
                    </a:p>
                  </a:txBody>
                  <a:tcPr anchor="ctr"/>
                </a:tc>
                <a:tc>
                  <a:txBody>
                    <a:bodyPr/>
                    <a:lstStyle/>
                    <a:p>
                      <a:pPr algn="r" fontAlgn="b"/>
                      <a:r>
                        <a:rPr lang="en-US" sz="1000" b="0" i="0" u="none" strike="noStrike" dirty="0">
                          <a:solidFill>
                            <a:srgbClr val="000000"/>
                          </a:solidFill>
                          <a:effectLst/>
                          <a:latin typeface="+mj-lt"/>
                        </a:rPr>
                        <a:t>12.802</a:t>
                      </a:r>
                    </a:p>
                  </a:txBody>
                  <a:tcPr marL="0" marR="0" marT="0" marB="0" anchor="ctr"/>
                </a:tc>
                <a:tc>
                  <a:txBody>
                    <a:bodyPr/>
                    <a:lstStyle/>
                    <a:p>
                      <a:pPr algn="r" fontAlgn="b"/>
                      <a:r>
                        <a:rPr lang="en-US" sz="1000" b="0" i="0" u="none" strike="noStrike" dirty="0" smtClean="0">
                          <a:solidFill>
                            <a:srgbClr val="000000"/>
                          </a:solidFill>
                          <a:effectLst/>
                          <a:latin typeface="+mj-lt"/>
                        </a:rPr>
                        <a:t>5</a:t>
                      </a:r>
                      <a:endParaRPr lang="en-US" sz="1000" b="0" i="0" u="none" strike="noStrike" dirty="0">
                        <a:solidFill>
                          <a:srgbClr val="000000"/>
                        </a:solidFill>
                        <a:effectLst/>
                        <a:latin typeface="+mj-lt"/>
                      </a:endParaRPr>
                    </a:p>
                  </a:txBody>
                  <a:tcPr marL="0" marR="0" marT="0" marB="0" anchor="ctr"/>
                </a:tc>
                <a:tc>
                  <a:txBody>
                    <a:bodyPr/>
                    <a:lstStyle/>
                    <a:p>
                      <a:pPr algn="r" fontAlgn="b"/>
                      <a:r>
                        <a:rPr lang="en-US" sz="1000" b="0" i="0" u="none" strike="noStrike" dirty="0">
                          <a:solidFill>
                            <a:srgbClr val="000000"/>
                          </a:solidFill>
                          <a:effectLst/>
                          <a:latin typeface="+mj-lt"/>
                        </a:rPr>
                        <a:t>12.879</a:t>
                      </a:r>
                    </a:p>
                  </a:txBody>
                  <a:tcPr marL="0" marR="0" marT="0" marB="0" anchor="ctr"/>
                </a:tc>
              </a:tr>
              <a:tr h="370840">
                <a:tc>
                  <a:txBody>
                    <a:bodyPr/>
                    <a:lstStyle/>
                    <a:p>
                      <a:pPr algn="r"/>
                      <a:r>
                        <a:rPr lang="en-US" sz="1000" dirty="0" smtClean="0">
                          <a:latin typeface="+mj-lt"/>
                        </a:rPr>
                        <a:t>2</a:t>
                      </a:r>
                      <a:endParaRPr lang="en-US" sz="1000" dirty="0">
                        <a:latin typeface="+mj-lt"/>
                      </a:endParaRPr>
                    </a:p>
                  </a:txBody>
                  <a:tcPr anchor="ctr"/>
                </a:tc>
                <a:tc>
                  <a:txBody>
                    <a:bodyPr/>
                    <a:lstStyle/>
                    <a:p>
                      <a:pPr algn="r" fontAlgn="b"/>
                      <a:r>
                        <a:rPr lang="en-US" sz="1000" b="0" i="0" u="none" strike="noStrike" dirty="0">
                          <a:solidFill>
                            <a:srgbClr val="000000"/>
                          </a:solidFill>
                          <a:effectLst/>
                          <a:latin typeface="+mj-lt"/>
                        </a:rPr>
                        <a:t>12.882</a:t>
                      </a:r>
                    </a:p>
                  </a:txBody>
                  <a:tcPr marL="0" marR="0" marT="0" marB="0" anchor="ctr"/>
                </a:tc>
                <a:tc>
                  <a:txBody>
                    <a:bodyPr/>
                    <a:lstStyle/>
                    <a:p>
                      <a:pPr algn="r" fontAlgn="b"/>
                      <a:r>
                        <a:rPr lang="en-US" sz="1000" b="0" i="0" u="none" strike="noStrike" dirty="0" smtClean="0">
                          <a:solidFill>
                            <a:srgbClr val="000000"/>
                          </a:solidFill>
                          <a:effectLst/>
                          <a:latin typeface="+mj-lt"/>
                        </a:rPr>
                        <a:t>6</a:t>
                      </a:r>
                      <a:endParaRPr lang="en-US" sz="1000" b="0" i="0" u="none" strike="noStrike" dirty="0">
                        <a:solidFill>
                          <a:srgbClr val="000000"/>
                        </a:solidFill>
                        <a:effectLst/>
                        <a:latin typeface="+mj-lt"/>
                      </a:endParaRPr>
                    </a:p>
                  </a:txBody>
                  <a:tcPr marL="0" marR="0" marT="0" marB="0" anchor="ctr"/>
                </a:tc>
                <a:tc>
                  <a:txBody>
                    <a:bodyPr/>
                    <a:lstStyle/>
                    <a:p>
                      <a:pPr algn="r" fontAlgn="b"/>
                      <a:r>
                        <a:rPr lang="en-US" sz="1000" b="0" i="0" u="none" strike="noStrike" dirty="0">
                          <a:solidFill>
                            <a:srgbClr val="000000"/>
                          </a:solidFill>
                          <a:effectLst/>
                          <a:latin typeface="+mj-lt"/>
                        </a:rPr>
                        <a:t>13.379</a:t>
                      </a:r>
                    </a:p>
                  </a:txBody>
                  <a:tcPr marL="0" marR="0" marT="0" marB="0" anchor="ctr"/>
                </a:tc>
              </a:tr>
              <a:tr h="370840">
                <a:tc>
                  <a:txBody>
                    <a:bodyPr/>
                    <a:lstStyle/>
                    <a:p>
                      <a:pPr algn="r"/>
                      <a:r>
                        <a:rPr lang="en-US" sz="1000" dirty="0" smtClean="0">
                          <a:latin typeface="+mj-lt"/>
                        </a:rPr>
                        <a:t>3</a:t>
                      </a:r>
                      <a:endParaRPr lang="en-US" sz="1000" dirty="0">
                        <a:latin typeface="+mj-lt"/>
                      </a:endParaRPr>
                    </a:p>
                  </a:txBody>
                  <a:tcPr anchor="ctr"/>
                </a:tc>
                <a:tc>
                  <a:txBody>
                    <a:bodyPr/>
                    <a:lstStyle/>
                    <a:p>
                      <a:pPr algn="r" fontAlgn="b"/>
                      <a:r>
                        <a:rPr lang="en-US" sz="1000" b="0" i="0" u="none" strike="noStrike" dirty="0">
                          <a:solidFill>
                            <a:srgbClr val="000000"/>
                          </a:solidFill>
                          <a:effectLst/>
                          <a:latin typeface="+mj-lt"/>
                        </a:rPr>
                        <a:t>12.887</a:t>
                      </a:r>
                    </a:p>
                  </a:txBody>
                  <a:tcPr marL="0" marR="0" marT="0" marB="0" anchor="ctr"/>
                </a:tc>
                <a:tc>
                  <a:txBody>
                    <a:bodyPr/>
                    <a:lstStyle/>
                    <a:p>
                      <a:pPr algn="r" fontAlgn="b"/>
                      <a:r>
                        <a:rPr lang="en-US" sz="1000" b="0" i="0" u="none" strike="noStrike" dirty="0" smtClean="0">
                          <a:solidFill>
                            <a:srgbClr val="000000"/>
                          </a:solidFill>
                          <a:effectLst/>
                          <a:latin typeface="+mj-lt"/>
                        </a:rPr>
                        <a:t>7</a:t>
                      </a:r>
                      <a:endParaRPr lang="en-US" sz="1000" b="0" i="0" u="none" strike="noStrike" dirty="0">
                        <a:solidFill>
                          <a:srgbClr val="000000"/>
                        </a:solidFill>
                        <a:effectLst/>
                        <a:latin typeface="+mj-lt"/>
                      </a:endParaRPr>
                    </a:p>
                  </a:txBody>
                  <a:tcPr marL="0" marR="0" marT="0" marB="0" anchor="ctr"/>
                </a:tc>
                <a:tc>
                  <a:txBody>
                    <a:bodyPr/>
                    <a:lstStyle/>
                    <a:p>
                      <a:pPr algn="r" fontAlgn="b"/>
                      <a:r>
                        <a:rPr lang="en-US" sz="1000" b="0" i="0" u="none" strike="noStrike" dirty="0">
                          <a:solidFill>
                            <a:srgbClr val="000000"/>
                          </a:solidFill>
                          <a:effectLst/>
                          <a:latin typeface="+mj-lt"/>
                        </a:rPr>
                        <a:t>13.253</a:t>
                      </a:r>
                    </a:p>
                  </a:txBody>
                  <a:tcPr marL="0" marR="0" marT="0" marB="0" anchor="ctr"/>
                </a:tc>
              </a:tr>
              <a:tr h="370840">
                <a:tc>
                  <a:txBody>
                    <a:bodyPr/>
                    <a:lstStyle/>
                    <a:p>
                      <a:pPr algn="r"/>
                      <a:r>
                        <a:rPr lang="en-US" sz="1000" dirty="0" smtClean="0">
                          <a:latin typeface="+mj-lt"/>
                        </a:rPr>
                        <a:t>4</a:t>
                      </a:r>
                      <a:endParaRPr lang="en-US" sz="1000" dirty="0">
                        <a:latin typeface="+mj-lt"/>
                      </a:endParaRPr>
                    </a:p>
                  </a:txBody>
                  <a:tcPr anchor="ctr"/>
                </a:tc>
                <a:tc>
                  <a:txBody>
                    <a:bodyPr/>
                    <a:lstStyle/>
                    <a:p>
                      <a:pPr algn="r" fontAlgn="b"/>
                      <a:r>
                        <a:rPr lang="en-US" sz="1000" b="0" i="0" u="none" strike="noStrike" dirty="0">
                          <a:solidFill>
                            <a:srgbClr val="000000"/>
                          </a:solidFill>
                          <a:effectLst/>
                          <a:latin typeface="+mj-lt"/>
                        </a:rPr>
                        <a:t>13.388</a:t>
                      </a:r>
                    </a:p>
                  </a:txBody>
                  <a:tcPr marL="0" marR="0" marT="0" marB="0" anchor="ctr"/>
                </a:tc>
                <a:tc>
                  <a:txBody>
                    <a:bodyPr/>
                    <a:lstStyle/>
                    <a:p>
                      <a:pPr algn="r" fontAlgn="b"/>
                      <a:endParaRPr lang="en-US" sz="1000" b="0" i="0" u="none" strike="noStrike" dirty="0">
                        <a:solidFill>
                          <a:srgbClr val="000000"/>
                        </a:solidFill>
                        <a:effectLst/>
                        <a:latin typeface="+mj-lt"/>
                      </a:endParaRPr>
                    </a:p>
                  </a:txBody>
                  <a:tcPr marL="0" marR="0" marT="0" marB="0" anchor="ctr"/>
                </a:tc>
                <a:tc>
                  <a:txBody>
                    <a:bodyPr/>
                    <a:lstStyle/>
                    <a:p>
                      <a:pPr algn="r" fontAlgn="b"/>
                      <a:endParaRPr lang="en-US" sz="1000" b="0" i="0" u="none" strike="noStrike" dirty="0">
                        <a:solidFill>
                          <a:srgbClr val="000000"/>
                        </a:solidFill>
                        <a:effectLst/>
                        <a:latin typeface="+mj-lt"/>
                      </a:endParaRPr>
                    </a:p>
                  </a:txBody>
                  <a:tcPr marL="0" marR="0" marT="0" marB="0"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76709797"/>
              </p:ext>
            </p:extLst>
          </p:nvPr>
        </p:nvGraphicFramePr>
        <p:xfrm>
          <a:off x="2817177" y="4330700"/>
          <a:ext cx="3509646" cy="1854200"/>
        </p:xfrm>
        <a:graphic>
          <a:graphicData uri="http://schemas.openxmlformats.org/drawingml/2006/table">
            <a:tbl>
              <a:tblPr firstRow="1" bandRow="1">
                <a:tableStyleId>{5C22544A-7EE6-4342-B048-85BDC9FD1C3A}</a:tableStyleId>
              </a:tblPr>
              <a:tblGrid>
                <a:gridCol w="598805"/>
                <a:gridCol w="1156018"/>
                <a:gridCol w="598805"/>
                <a:gridCol w="1156018"/>
              </a:tblGrid>
              <a:tr h="370840">
                <a:tc>
                  <a:txBody>
                    <a:bodyPr/>
                    <a:lstStyle/>
                    <a:p>
                      <a:pPr algn="ctr"/>
                      <a:r>
                        <a:rPr kumimoji="1" lang="ja-JP" altLang="en-US" sz="1000" b="1" kern="1200" dirty="0" smtClean="0">
                          <a:solidFill>
                            <a:schemeClr val="lt1"/>
                          </a:solidFill>
                          <a:latin typeface="+mn-lt"/>
                          <a:ea typeface="+mn-ea"/>
                          <a:cs typeface="+mn-cs"/>
                        </a:rPr>
                        <a:t>実行</a:t>
                      </a:r>
                      <a:endParaRPr kumimoji="1" lang="en-US" sz="1000" b="1" kern="1200" dirty="0">
                        <a:solidFill>
                          <a:schemeClr val="lt1"/>
                        </a:solidFill>
                        <a:latin typeface="+mn-lt"/>
                        <a:ea typeface="+mn-ea"/>
                        <a:cs typeface="+mn-cs"/>
                      </a:endParaRPr>
                    </a:p>
                  </a:txBody>
                  <a:tcPr anchor="ctr">
                    <a:solidFill>
                      <a:schemeClr val="accent4">
                        <a:lumMod val="75000"/>
                      </a:schemeClr>
                    </a:solidFill>
                  </a:tcPr>
                </a:tc>
                <a:tc>
                  <a:txBody>
                    <a:bodyPr/>
                    <a:lstStyle/>
                    <a:p>
                      <a:pPr algn="ctr"/>
                      <a:r>
                        <a:rPr lang="en-US" sz="1000" dirty="0" smtClean="0">
                          <a:latin typeface="+mj-lt"/>
                        </a:rPr>
                        <a:t>TAT</a:t>
                      </a:r>
                      <a:r>
                        <a:rPr lang="ja-JP" altLang="en-US" sz="1000" dirty="0" smtClean="0">
                          <a:latin typeface="+mj-lt"/>
                        </a:rPr>
                        <a:t>（秒）</a:t>
                      </a:r>
                      <a:endParaRPr lang="en-US" sz="1000" dirty="0">
                        <a:latin typeface="+mj-lt"/>
                      </a:endParaRPr>
                    </a:p>
                  </a:txBody>
                  <a:tcPr anchor="ctr">
                    <a:solidFill>
                      <a:schemeClr val="accent4">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kern="1200" dirty="0" smtClean="0">
                          <a:solidFill>
                            <a:schemeClr val="lt1"/>
                          </a:solidFill>
                          <a:latin typeface="+mn-lt"/>
                          <a:ea typeface="+mn-ea"/>
                          <a:cs typeface="+mn-cs"/>
                        </a:rPr>
                        <a:t>実行</a:t>
                      </a:r>
                      <a:endParaRPr lang="en-US" sz="1000" dirty="0">
                        <a:latin typeface="+mj-lt"/>
                      </a:endParaRPr>
                    </a:p>
                  </a:txBody>
                  <a:tcPr anchor="ctr">
                    <a:solidFill>
                      <a:schemeClr val="accent4">
                        <a:lumMod val="75000"/>
                      </a:schemeClr>
                    </a:solidFill>
                  </a:tcPr>
                </a:tc>
                <a:tc>
                  <a:txBody>
                    <a:bodyPr/>
                    <a:lstStyle/>
                    <a:p>
                      <a:pPr algn="ctr"/>
                      <a:r>
                        <a:rPr lang="en-US" sz="1000" dirty="0" smtClean="0">
                          <a:latin typeface="+mj-lt"/>
                        </a:rPr>
                        <a:t>TAT</a:t>
                      </a:r>
                      <a:r>
                        <a:rPr lang="ja-JP" altLang="en-US" sz="1000" dirty="0" smtClean="0">
                          <a:latin typeface="+mj-lt"/>
                        </a:rPr>
                        <a:t>（秒）</a:t>
                      </a:r>
                      <a:endParaRPr lang="en-US" sz="1000" dirty="0">
                        <a:latin typeface="+mj-lt"/>
                      </a:endParaRPr>
                    </a:p>
                  </a:txBody>
                  <a:tcPr anchor="ctr">
                    <a:solidFill>
                      <a:schemeClr val="accent4">
                        <a:lumMod val="75000"/>
                      </a:schemeClr>
                    </a:solidFill>
                  </a:tcPr>
                </a:tc>
              </a:tr>
              <a:tr h="370840">
                <a:tc>
                  <a:txBody>
                    <a:bodyPr/>
                    <a:lstStyle/>
                    <a:p>
                      <a:pPr algn="r"/>
                      <a:r>
                        <a:rPr lang="en-US" sz="1000" dirty="0" smtClean="0">
                          <a:latin typeface="+mj-lt"/>
                        </a:rPr>
                        <a:t>1</a:t>
                      </a:r>
                      <a:endParaRPr lang="en-US" sz="1000" dirty="0">
                        <a:latin typeface="+mj-lt"/>
                      </a:endParaRPr>
                    </a:p>
                  </a:txBody>
                  <a:tcPr anchor="ctr"/>
                </a:tc>
                <a:tc>
                  <a:txBody>
                    <a:bodyPr/>
                    <a:lstStyle/>
                    <a:p>
                      <a:pPr algn="r" fontAlgn="b"/>
                      <a:r>
                        <a:rPr lang="en-US" sz="1000" b="0" i="0" u="none" strike="noStrike" dirty="0" smtClean="0">
                          <a:solidFill>
                            <a:srgbClr val="000000"/>
                          </a:solidFill>
                          <a:effectLst/>
                          <a:latin typeface="+mj-lt"/>
                        </a:rPr>
                        <a:t>10.019</a:t>
                      </a:r>
                      <a:endParaRPr lang="en-US" sz="1000" b="0" i="0" u="none" strike="noStrike" dirty="0">
                        <a:solidFill>
                          <a:srgbClr val="000000"/>
                        </a:solidFill>
                        <a:effectLst/>
                        <a:latin typeface="+mj-lt"/>
                      </a:endParaRPr>
                    </a:p>
                  </a:txBody>
                  <a:tcPr marL="0" marR="0" marT="0" marB="0" anchor="ctr"/>
                </a:tc>
                <a:tc>
                  <a:txBody>
                    <a:bodyPr/>
                    <a:lstStyle/>
                    <a:p>
                      <a:pPr algn="r" fontAlgn="b"/>
                      <a:r>
                        <a:rPr lang="en-US" sz="1000" b="0" i="0" u="none" strike="noStrike" dirty="0" smtClean="0">
                          <a:solidFill>
                            <a:srgbClr val="000000"/>
                          </a:solidFill>
                          <a:effectLst/>
                          <a:latin typeface="+mj-lt"/>
                        </a:rPr>
                        <a:t>5</a:t>
                      </a:r>
                      <a:endParaRPr lang="en-US" sz="1000" b="0" i="0" u="none" strike="noStrike" dirty="0">
                        <a:solidFill>
                          <a:srgbClr val="000000"/>
                        </a:solidFill>
                        <a:effectLst/>
                        <a:latin typeface="+mj-lt"/>
                      </a:endParaRPr>
                    </a:p>
                  </a:txBody>
                  <a:tcPr marL="0" marR="0" marT="0" marB="0" anchor="ctr"/>
                </a:tc>
                <a:tc>
                  <a:txBody>
                    <a:bodyPr/>
                    <a:lstStyle/>
                    <a:p>
                      <a:pPr algn="r" fontAlgn="b"/>
                      <a:r>
                        <a:rPr lang="en-US" sz="1000" b="0" i="0" u="none" strike="noStrike" dirty="0" smtClean="0">
                          <a:solidFill>
                            <a:srgbClr val="000000"/>
                          </a:solidFill>
                          <a:effectLst/>
                          <a:latin typeface="+mj-lt"/>
                        </a:rPr>
                        <a:t>10.129</a:t>
                      </a:r>
                      <a:endParaRPr lang="en-US" sz="1000" b="0" i="0" u="none" strike="noStrike" dirty="0">
                        <a:solidFill>
                          <a:srgbClr val="000000"/>
                        </a:solidFill>
                        <a:effectLst/>
                        <a:latin typeface="+mj-lt"/>
                      </a:endParaRPr>
                    </a:p>
                  </a:txBody>
                  <a:tcPr marL="0" marR="0" marT="0" marB="0" anchor="ctr"/>
                </a:tc>
              </a:tr>
              <a:tr h="370840">
                <a:tc>
                  <a:txBody>
                    <a:bodyPr/>
                    <a:lstStyle/>
                    <a:p>
                      <a:pPr algn="r"/>
                      <a:r>
                        <a:rPr lang="en-US" sz="1000" dirty="0" smtClean="0">
                          <a:latin typeface="+mj-lt"/>
                        </a:rPr>
                        <a:t>2</a:t>
                      </a:r>
                      <a:endParaRPr lang="en-US" sz="1000" dirty="0">
                        <a:latin typeface="+mj-lt"/>
                      </a:endParaRPr>
                    </a:p>
                  </a:txBody>
                  <a:tcPr anchor="ctr"/>
                </a:tc>
                <a:tc>
                  <a:txBody>
                    <a:bodyPr/>
                    <a:lstStyle/>
                    <a:p>
                      <a:pPr algn="r" fontAlgn="b"/>
                      <a:r>
                        <a:rPr lang="en-US" sz="1000" b="0" i="0" u="none" strike="noStrike" dirty="0" smtClean="0">
                          <a:solidFill>
                            <a:srgbClr val="000000"/>
                          </a:solidFill>
                          <a:effectLst/>
                          <a:latin typeface="+mj-lt"/>
                        </a:rPr>
                        <a:t>10.075</a:t>
                      </a:r>
                      <a:endParaRPr lang="en-US" sz="1000" b="0" i="0" u="none" strike="noStrike" dirty="0">
                        <a:solidFill>
                          <a:srgbClr val="000000"/>
                        </a:solidFill>
                        <a:effectLst/>
                        <a:latin typeface="+mj-lt"/>
                      </a:endParaRPr>
                    </a:p>
                  </a:txBody>
                  <a:tcPr marL="0" marR="0" marT="0" marB="0" anchor="ctr"/>
                </a:tc>
                <a:tc>
                  <a:txBody>
                    <a:bodyPr/>
                    <a:lstStyle/>
                    <a:p>
                      <a:pPr algn="r" fontAlgn="b"/>
                      <a:r>
                        <a:rPr lang="en-US" sz="1000" b="0" i="0" u="none" strike="noStrike" dirty="0" smtClean="0">
                          <a:solidFill>
                            <a:srgbClr val="000000"/>
                          </a:solidFill>
                          <a:effectLst/>
                          <a:latin typeface="+mj-lt"/>
                        </a:rPr>
                        <a:t>6</a:t>
                      </a:r>
                      <a:endParaRPr lang="en-US" sz="1000" b="0" i="0" u="none" strike="noStrike" dirty="0">
                        <a:solidFill>
                          <a:srgbClr val="000000"/>
                        </a:solidFill>
                        <a:effectLst/>
                        <a:latin typeface="+mj-lt"/>
                      </a:endParaRPr>
                    </a:p>
                  </a:txBody>
                  <a:tcPr marL="0" marR="0" marT="0" marB="0" anchor="ctr"/>
                </a:tc>
                <a:tc>
                  <a:txBody>
                    <a:bodyPr/>
                    <a:lstStyle/>
                    <a:p>
                      <a:pPr algn="r" fontAlgn="b"/>
                      <a:r>
                        <a:rPr lang="en-US" sz="1000" b="0" i="0" u="none" strike="noStrike" dirty="0" smtClean="0">
                          <a:solidFill>
                            <a:srgbClr val="000000"/>
                          </a:solidFill>
                          <a:effectLst/>
                          <a:latin typeface="+mj-lt"/>
                        </a:rPr>
                        <a:t>10.373</a:t>
                      </a:r>
                      <a:endParaRPr lang="en-US" sz="1000" b="0" i="0" u="none" strike="noStrike" dirty="0">
                        <a:solidFill>
                          <a:srgbClr val="000000"/>
                        </a:solidFill>
                        <a:effectLst/>
                        <a:latin typeface="+mj-lt"/>
                      </a:endParaRPr>
                    </a:p>
                  </a:txBody>
                  <a:tcPr marL="0" marR="0" marT="0" marB="0" anchor="ctr"/>
                </a:tc>
              </a:tr>
              <a:tr h="370840">
                <a:tc>
                  <a:txBody>
                    <a:bodyPr/>
                    <a:lstStyle/>
                    <a:p>
                      <a:pPr algn="r"/>
                      <a:r>
                        <a:rPr lang="en-US" sz="1000" dirty="0" smtClean="0">
                          <a:latin typeface="+mj-lt"/>
                        </a:rPr>
                        <a:t>3</a:t>
                      </a:r>
                      <a:endParaRPr lang="en-US" sz="1000" dirty="0">
                        <a:latin typeface="+mj-lt"/>
                      </a:endParaRPr>
                    </a:p>
                  </a:txBody>
                  <a:tcPr anchor="ctr"/>
                </a:tc>
                <a:tc>
                  <a:txBody>
                    <a:bodyPr/>
                    <a:lstStyle/>
                    <a:p>
                      <a:pPr algn="r" fontAlgn="b"/>
                      <a:r>
                        <a:rPr lang="en-US" sz="1000" b="0" i="0" u="none" strike="noStrike" dirty="0" smtClean="0">
                          <a:solidFill>
                            <a:srgbClr val="000000"/>
                          </a:solidFill>
                          <a:effectLst/>
                          <a:latin typeface="+mj-lt"/>
                        </a:rPr>
                        <a:t>10.008</a:t>
                      </a:r>
                      <a:endParaRPr lang="en-US" sz="1000" b="0" i="0" u="none" strike="noStrike" dirty="0">
                        <a:solidFill>
                          <a:srgbClr val="000000"/>
                        </a:solidFill>
                        <a:effectLst/>
                        <a:latin typeface="+mj-lt"/>
                      </a:endParaRPr>
                    </a:p>
                  </a:txBody>
                  <a:tcPr marL="0" marR="0" marT="0" marB="0" anchor="ctr"/>
                </a:tc>
                <a:tc>
                  <a:txBody>
                    <a:bodyPr/>
                    <a:lstStyle/>
                    <a:p>
                      <a:pPr algn="r" fontAlgn="b"/>
                      <a:r>
                        <a:rPr lang="en-US" sz="1000" b="0" i="0" u="none" strike="noStrike" dirty="0" smtClean="0">
                          <a:solidFill>
                            <a:srgbClr val="000000"/>
                          </a:solidFill>
                          <a:effectLst/>
                          <a:latin typeface="+mj-lt"/>
                        </a:rPr>
                        <a:t>7</a:t>
                      </a:r>
                      <a:endParaRPr lang="en-US" sz="1000" b="0" i="0" u="none" strike="noStrike" dirty="0">
                        <a:solidFill>
                          <a:srgbClr val="000000"/>
                        </a:solidFill>
                        <a:effectLst/>
                        <a:latin typeface="+mj-lt"/>
                      </a:endParaRPr>
                    </a:p>
                  </a:txBody>
                  <a:tcPr marL="0" marR="0" marT="0" marB="0" anchor="ctr"/>
                </a:tc>
                <a:tc>
                  <a:txBody>
                    <a:bodyPr/>
                    <a:lstStyle/>
                    <a:p>
                      <a:pPr algn="r" fontAlgn="b"/>
                      <a:r>
                        <a:rPr lang="en-US" sz="1000" b="0" i="0" u="none" strike="noStrike" dirty="0" smtClean="0">
                          <a:solidFill>
                            <a:srgbClr val="000000"/>
                          </a:solidFill>
                          <a:effectLst/>
                          <a:latin typeface="+mj-lt"/>
                        </a:rPr>
                        <a:t>10.343</a:t>
                      </a:r>
                      <a:endParaRPr lang="en-US" sz="1000" b="0" i="0" u="none" strike="noStrike" dirty="0">
                        <a:solidFill>
                          <a:srgbClr val="000000"/>
                        </a:solidFill>
                        <a:effectLst/>
                        <a:latin typeface="+mj-lt"/>
                      </a:endParaRPr>
                    </a:p>
                  </a:txBody>
                  <a:tcPr marL="0" marR="0" marT="0" marB="0" anchor="ctr"/>
                </a:tc>
              </a:tr>
              <a:tr h="370840">
                <a:tc>
                  <a:txBody>
                    <a:bodyPr/>
                    <a:lstStyle/>
                    <a:p>
                      <a:pPr algn="r"/>
                      <a:r>
                        <a:rPr lang="en-US" sz="1000" dirty="0" smtClean="0">
                          <a:latin typeface="+mj-lt"/>
                        </a:rPr>
                        <a:t>4</a:t>
                      </a:r>
                      <a:endParaRPr lang="en-US" sz="1000" dirty="0">
                        <a:latin typeface="+mj-lt"/>
                      </a:endParaRPr>
                    </a:p>
                  </a:txBody>
                  <a:tcPr anchor="ctr"/>
                </a:tc>
                <a:tc>
                  <a:txBody>
                    <a:bodyPr/>
                    <a:lstStyle/>
                    <a:p>
                      <a:pPr algn="r" fontAlgn="b"/>
                      <a:r>
                        <a:rPr lang="en-US" sz="1000" b="0" i="0" u="none" strike="noStrike" dirty="0" smtClean="0">
                          <a:solidFill>
                            <a:srgbClr val="000000"/>
                          </a:solidFill>
                          <a:effectLst/>
                          <a:latin typeface="+mj-lt"/>
                        </a:rPr>
                        <a:t>10.098</a:t>
                      </a:r>
                      <a:endParaRPr lang="en-US" sz="1000" b="0" i="0" u="none" strike="noStrike" dirty="0">
                        <a:solidFill>
                          <a:srgbClr val="000000"/>
                        </a:solidFill>
                        <a:effectLst/>
                        <a:latin typeface="+mj-lt"/>
                      </a:endParaRPr>
                    </a:p>
                  </a:txBody>
                  <a:tcPr marL="0" marR="0" marT="0" marB="0" anchor="ctr"/>
                </a:tc>
                <a:tc>
                  <a:txBody>
                    <a:bodyPr/>
                    <a:lstStyle/>
                    <a:p>
                      <a:pPr algn="r" fontAlgn="b"/>
                      <a:endParaRPr lang="en-US" sz="1000" b="0" i="0" u="none" strike="noStrike" dirty="0">
                        <a:solidFill>
                          <a:srgbClr val="000000"/>
                        </a:solidFill>
                        <a:effectLst/>
                        <a:latin typeface="+mj-lt"/>
                      </a:endParaRPr>
                    </a:p>
                  </a:txBody>
                  <a:tcPr marL="0" marR="0" marT="0" marB="0" anchor="ctr"/>
                </a:tc>
                <a:tc>
                  <a:txBody>
                    <a:bodyPr/>
                    <a:lstStyle/>
                    <a:p>
                      <a:pPr algn="r" fontAlgn="b"/>
                      <a:endParaRPr lang="en-US" sz="1000" b="0" i="0" u="none" strike="noStrike" dirty="0">
                        <a:solidFill>
                          <a:srgbClr val="000000"/>
                        </a:solidFill>
                        <a:effectLst/>
                        <a:latin typeface="+mj-lt"/>
                      </a:endParaRPr>
                    </a:p>
                  </a:txBody>
                  <a:tcPr marL="0" marR="0" marT="0" marB="0" anchor="ctr"/>
                </a:tc>
              </a:tr>
            </a:tbl>
          </a:graphicData>
        </a:graphic>
      </p:graphicFrame>
      <p:sp>
        <p:nvSpPr>
          <p:cNvPr id="6" name="TextBox 5"/>
          <p:cNvSpPr txBox="1"/>
          <p:nvPr/>
        </p:nvSpPr>
        <p:spPr>
          <a:xfrm>
            <a:off x="6419850" y="2219325"/>
            <a:ext cx="1181100" cy="553998"/>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altLang="ja-JP" sz="1000" dirty="0"/>
              <a:t>[</a:t>
            </a:r>
            <a:r>
              <a:rPr lang="ja-JP" altLang="en-US" sz="1000" dirty="0"/>
              <a:t>平均</a:t>
            </a:r>
            <a:r>
              <a:rPr lang="en-US" altLang="ja-JP" sz="1000" dirty="0"/>
              <a:t>]</a:t>
            </a:r>
          </a:p>
          <a:p>
            <a:r>
              <a:rPr lang="ja-JP" altLang="en-US" sz="1000" dirty="0" smtClean="0"/>
              <a:t>最</a:t>
            </a:r>
            <a:r>
              <a:rPr lang="ja-JP" altLang="en-US" sz="1000" dirty="0"/>
              <a:t>小</a:t>
            </a:r>
            <a:r>
              <a:rPr lang="en-US" sz="1000" dirty="0"/>
              <a:t>: </a:t>
            </a:r>
            <a:r>
              <a:rPr lang="en-US" sz="1000" dirty="0" smtClean="0"/>
              <a:t>12.802</a:t>
            </a:r>
          </a:p>
          <a:p>
            <a:r>
              <a:rPr lang="ja-JP" altLang="en-US" sz="1000" dirty="0" smtClean="0"/>
              <a:t>最</a:t>
            </a:r>
            <a:r>
              <a:rPr lang="ja-JP" altLang="en-US" sz="1000" dirty="0"/>
              <a:t>大</a:t>
            </a:r>
            <a:r>
              <a:rPr lang="en-US" sz="1000" dirty="0"/>
              <a:t>: 13.388</a:t>
            </a:r>
          </a:p>
        </p:txBody>
      </p:sp>
      <p:sp>
        <p:nvSpPr>
          <p:cNvPr id="7" name="TextBox 6"/>
          <p:cNvSpPr txBox="1"/>
          <p:nvPr/>
        </p:nvSpPr>
        <p:spPr>
          <a:xfrm>
            <a:off x="6419850" y="4991100"/>
            <a:ext cx="1181100" cy="553998"/>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defRPr/>
            </a:pPr>
            <a:r>
              <a:rPr lang="en-US" altLang="ja-JP" sz="1000" dirty="0" smtClean="0">
                <a:solidFill>
                  <a:schemeClr val="bg1"/>
                </a:solidFill>
              </a:rPr>
              <a:t>[</a:t>
            </a:r>
            <a:r>
              <a:rPr lang="ja-JP" altLang="en-US" sz="1000" dirty="0" smtClean="0">
                <a:solidFill>
                  <a:schemeClr val="bg1"/>
                </a:solidFill>
              </a:rPr>
              <a:t>平均</a:t>
            </a:r>
            <a:r>
              <a:rPr lang="en-US" altLang="ja-JP" sz="1000" dirty="0" smtClean="0">
                <a:solidFill>
                  <a:schemeClr val="bg1"/>
                </a:solidFill>
              </a:rPr>
              <a:t>]</a:t>
            </a:r>
          </a:p>
          <a:p>
            <a:pPr>
              <a:defRPr/>
            </a:pPr>
            <a:r>
              <a:rPr lang="ja-JP" altLang="en-US" sz="1000" dirty="0" smtClean="0">
                <a:solidFill>
                  <a:schemeClr val="bg1"/>
                </a:solidFill>
              </a:rPr>
              <a:t>最</a:t>
            </a:r>
            <a:r>
              <a:rPr lang="ja-JP" altLang="en-US" sz="1000" dirty="0">
                <a:solidFill>
                  <a:schemeClr val="bg1"/>
                </a:solidFill>
              </a:rPr>
              <a:t>小</a:t>
            </a:r>
            <a:r>
              <a:rPr lang="en-US" sz="1000" dirty="0">
                <a:solidFill>
                  <a:schemeClr val="bg1"/>
                </a:solidFill>
              </a:rPr>
              <a:t>: </a:t>
            </a:r>
            <a:r>
              <a:rPr lang="en-US" sz="1000" dirty="0" smtClean="0">
                <a:solidFill>
                  <a:schemeClr val="bg1"/>
                </a:solidFill>
              </a:rPr>
              <a:t>10.008</a:t>
            </a:r>
          </a:p>
          <a:p>
            <a:pPr>
              <a:defRPr/>
            </a:pPr>
            <a:r>
              <a:rPr lang="ja-JP" altLang="en-US" sz="1000" dirty="0" smtClean="0">
                <a:solidFill>
                  <a:schemeClr val="bg1"/>
                </a:solidFill>
              </a:rPr>
              <a:t>最</a:t>
            </a:r>
            <a:r>
              <a:rPr lang="ja-JP" altLang="en-US" sz="1000" dirty="0">
                <a:solidFill>
                  <a:schemeClr val="bg1"/>
                </a:solidFill>
              </a:rPr>
              <a:t>大</a:t>
            </a:r>
            <a:r>
              <a:rPr lang="en-US" sz="1000" dirty="0">
                <a:solidFill>
                  <a:schemeClr val="bg1"/>
                </a:solidFill>
              </a:rPr>
              <a:t>: 10.373</a:t>
            </a:r>
          </a:p>
        </p:txBody>
      </p:sp>
    </p:spTree>
    <p:extLst>
      <p:ext uri="{BB962C8B-B14F-4D97-AF65-F5344CB8AC3E}">
        <p14:creationId xmlns:p14="http://schemas.microsoft.com/office/powerpoint/2010/main" val="36071746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000" dirty="0"/>
              <a:t>１．</a:t>
            </a:r>
            <a:r>
              <a:rPr lang="en-US" altLang="ja-JP" sz="2000" dirty="0"/>
              <a:t>MySQL</a:t>
            </a:r>
            <a:r>
              <a:rPr lang="ja-JP" altLang="en-US" sz="2000" dirty="0"/>
              <a:t>クラスタ</a:t>
            </a:r>
            <a:r>
              <a:rPr lang="en-US" altLang="ja-JP" sz="2000" dirty="0"/>
              <a:t>:</a:t>
            </a:r>
            <a:r>
              <a:rPr lang="ja-JP" altLang="en-US" sz="2000" dirty="0"/>
              <a:t>パフォーマンスの最適化</a:t>
            </a:r>
            <a:endParaRPr kumimoji="1" lang="ja-JP" altLang="en-US" sz="2000" dirty="0"/>
          </a:p>
        </p:txBody>
      </p:sp>
      <p:sp>
        <p:nvSpPr>
          <p:cNvPr id="3" name="コンテンツ プレースホルダー 2"/>
          <p:cNvSpPr>
            <a:spLocks noGrp="1"/>
          </p:cNvSpPr>
          <p:nvPr>
            <p:ph sz="quarter" idx="10"/>
          </p:nvPr>
        </p:nvSpPr>
        <p:spPr/>
        <p:txBody>
          <a:bodyPr>
            <a:noAutofit/>
          </a:bodyPr>
          <a:lstStyle/>
          <a:p>
            <a:pPr marL="0" indent="0">
              <a:buNone/>
            </a:pPr>
            <a:r>
              <a:rPr lang="en-US" altLang="ja-JP" sz="1400" dirty="0" smtClean="0"/>
              <a:t>1.4 </a:t>
            </a:r>
            <a:r>
              <a:rPr lang="ja-JP" altLang="en-US" sz="1400" dirty="0" smtClean="0"/>
              <a:t>マ</a:t>
            </a:r>
            <a:r>
              <a:rPr lang="ja-JP" altLang="en-US" sz="1400" dirty="0"/>
              <a:t>ルチスレッドデータノード</a:t>
            </a:r>
            <a:endParaRPr lang="en-US" altLang="ja-JP" sz="1400" dirty="0" smtClean="0"/>
          </a:p>
          <a:p>
            <a:pPr lvl="1"/>
            <a:r>
              <a:rPr lang="ja-JP" altLang="en-US" sz="1400" dirty="0" smtClean="0"/>
              <a:t>マ</a:t>
            </a:r>
            <a:r>
              <a:rPr lang="ja-JP" altLang="en-US" sz="1400" dirty="0"/>
              <a:t>ルチスレッド・データ・ノードは、データ・ノードが単一のホスト内の複数の</a:t>
            </a:r>
            <a:r>
              <a:rPr lang="en-US" altLang="ja-JP" sz="1400" dirty="0"/>
              <a:t>CPU</a:t>
            </a:r>
            <a:r>
              <a:rPr lang="ja-JP" altLang="en-US" sz="1400" dirty="0"/>
              <a:t>コア</a:t>
            </a:r>
            <a:r>
              <a:rPr lang="en-US" altLang="ja-JP" sz="1400" dirty="0"/>
              <a:t>/</a:t>
            </a:r>
            <a:r>
              <a:rPr lang="ja-JP" altLang="en-US" sz="1400" dirty="0"/>
              <a:t>スレッドをより有効に活用できるようにすることにより、より大きなコンピュータ・ハードウェアに「スケーリング・アップ」というオプションを追加します。 この設計は、スレッドによって独立して実行できる作業の量を最大化し、通信を最小限に抑えます</a:t>
            </a:r>
            <a:r>
              <a:rPr lang="ja-JP" altLang="en-US" sz="1400" dirty="0" smtClean="0"/>
              <a:t>。</a:t>
            </a:r>
            <a:endParaRPr lang="en-US" altLang="ja-JP" sz="1400" dirty="0" smtClean="0"/>
          </a:p>
          <a:p>
            <a:pPr lvl="1"/>
            <a:r>
              <a:rPr lang="en-US" altLang="ja-JP" sz="1400" dirty="0" err="1"/>
              <a:t>ndbmtd</a:t>
            </a:r>
            <a:r>
              <a:rPr lang="ja-JP" altLang="en-US" sz="1400" dirty="0"/>
              <a:t>は</a:t>
            </a:r>
            <a:r>
              <a:rPr lang="en-US" altLang="ja-JP" sz="1400" dirty="0" err="1"/>
              <a:t>ndbd</a:t>
            </a:r>
            <a:r>
              <a:rPr lang="ja-JP" altLang="en-US" sz="1400" dirty="0"/>
              <a:t>に相当しますが、マルチスレッドデータノードの場合、</a:t>
            </a:r>
            <a:r>
              <a:rPr lang="en-US" altLang="ja-JP" sz="1400" dirty="0"/>
              <a:t> MySQL</a:t>
            </a:r>
            <a:r>
              <a:rPr lang="ja-JP" altLang="en-US" sz="1400" dirty="0"/>
              <a:t>クラスタ</a:t>
            </a:r>
            <a:r>
              <a:rPr lang="en-US" altLang="ja-JP" sz="1400" dirty="0"/>
              <a:t>NDB</a:t>
            </a:r>
            <a:r>
              <a:rPr lang="ja-JP" altLang="en-US" sz="1400" dirty="0"/>
              <a:t>データノードを使用してテーブル内の全てのデータを処理するために使用されるプロセスです。 </a:t>
            </a:r>
            <a:r>
              <a:rPr lang="en-US" altLang="ja-JP" sz="1400" dirty="0" err="1"/>
              <a:t>ndbmtd</a:t>
            </a:r>
            <a:r>
              <a:rPr lang="ja-JP" altLang="en-US" sz="1400" dirty="0"/>
              <a:t>は、複数の</a:t>
            </a:r>
            <a:r>
              <a:rPr lang="en-US" altLang="ja-JP" sz="1400" dirty="0"/>
              <a:t>CPU</a:t>
            </a:r>
            <a:r>
              <a:rPr lang="ja-JP" altLang="en-US" sz="1400" dirty="0"/>
              <a:t>コア</a:t>
            </a:r>
            <a:r>
              <a:rPr lang="en-US" altLang="ja-JP" sz="1400" dirty="0"/>
              <a:t>/</a:t>
            </a:r>
            <a:r>
              <a:rPr lang="ja-JP" altLang="en-US" sz="1400" dirty="0"/>
              <a:t>スレッドを持つホストコンピュータで使用するためのものです。</a:t>
            </a:r>
            <a:endParaRPr lang="en-US" altLang="ja-JP" sz="1400" dirty="0"/>
          </a:p>
          <a:p>
            <a:pPr lvl="1"/>
            <a:r>
              <a:rPr lang="ja-JP" altLang="en-US" sz="1400" dirty="0" smtClean="0"/>
              <a:t>ほ</a:t>
            </a:r>
            <a:r>
              <a:rPr lang="ja-JP" altLang="en-US" sz="1400" dirty="0"/>
              <a:t>とんどの場合、</a:t>
            </a:r>
            <a:r>
              <a:rPr lang="en-US" altLang="ja-JP" sz="1400" dirty="0" err="1"/>
              <a:t>ndbmtd</a:t>
            </a:r>
            <a:r>
              <a:rPr lang="ja-JP" altLang="en-US" sz="1400" dirty="0"/>
              <a:t>は</a:t>
            </a:r>
            <a:r>
              <a:rPr lang="en-US" altLang="ja-JP" sz="1400" dirty="0" err="1"/>
              <a:t>ndbd</a:t>
            </a:r>
            <a:r>
              <a:rPr lang="ja-JP" altLang="en-US" sz="1400" dirty="0"/>
              <a:t>と同じように機能します。 したがって、アプリケーションは変更を認識する必要はありません。 </a:t>
            </a:r>
            <a:r>
              <a:rPr lang="en-US" altLang="ja-JP" sz="1400" dirty="0" err="1"/>
              <a:t>ndbd</a:t>
            </a:r>
            <a:r>
              <a:rPr lang="ja-JP" altLang="en-US" sz="1400" dirty="0"/>
              <a:t>で使用されるコマンドラインオプションと設定パラメータは、</a:t>
            </a:r>
            <a:r>
              <a:rPr lang="en-US" altLang="ja-JP" sz="1400" dirty="0" err="1"/>
              <a:t>ndbmtd</a:t>
            </a:r>
            <a:r>
              <a:rPr lang="ja-JP" altLang="en-US" sz="1400" dirty="0"/>
              <a:t>にも適用されます。 </a:t>
            </a:r>
            <a:r>
              <a:rPr lang="en-US" altLang="ja-JP" sz="1400" dirty="0" err="1"/>
              <a:t>ndbmtd</a:t>
            </a:r>
            <a:r>
              <a:rPr lang="ja-JP" altLang="en-US" sz="1400" dirty="0"/>
              <a:t>はまた、</a:t>
            </a:r>
            <a:r>
              <a:rPr lang="en-US" altLang="ja-JP" sz="1400" dirty="0" err="1"/>
              <a:t>ndbd</a:t>
            </a:r>
            <a:r>
              <a:rPr lang="ja-JP" altLang="en-US" sz="1400" dirty="0"/>
              <a:t>とファイルシステム互換です。 つまり、</a:t>
            </a:r>
            <a:r>
              <a:rPr lang="en-US" altLang="ja-JP" sz="1400" dirty="0" err="1"/>
              <a:t>ndbd</a:t>
            </a:r>
            <a:r>
              <a:rPr lang="ja-JP" altLang="en-US" sz="1400" dirty="0"/>
              <a:t>を実行しているデータノードを停止し、バイナリを</a:t>
            </a:r>
            <a:r>
              <a:rPr lang="en-US" altLang="ja-JP" sz="1400" dirty="0" err="1"/>
              <a:t>ndbmtd</a:t>
            </a:r>
            <a:r>
              <a:rPr lang="ja-JP" altLang="en-US" sz="1400" dirty="0"/>
              <a:t>に置き換えた後、データを失うことなく再起動することができます。 これにより、開発者や管理者はマルチスレッド版に簡単に切り替えることができます</a:t>
            </a:r>
            <a:r>
              <a:rPr lang="ja-JP" altLang="en-US" sz="1400" dirty="0" smtClean="0"/>
              <a:t>。</a:t>
            </a:r>
            <a:endParaRPr lang="en-US" altLang="ja-JP" sz="1400" dirty="0" smtClean="0"/>
          </a:p>
          <a:p>
            <a:pPr lvl="1"/>
            <a:r>
              <a:rPr lang="ja-JP" altLang="en-US" sz="1400" dirty="0">
                <a:solidFill>
                  <a:srgbClr val="7030A0"/>
                </a:solidFill>
              </a:rPr>
              <a:t>マルチスレッドデータノードは</a:t>
            </a:r>
            <a:r>
              <a:rPr lang="en-US" altLang="ja-JP" sz="1400" dirty="0">
                <a:solidFill>
                  <a:srgbClr val="7030A0"/>
                </a:solidFill>
              </a:rPr>
              <a:t>LDM</a:t>
            </a:r>
            <a:r>
              <a:rPr lang="ja-JP" altLang="en-US" sz="1400" dirty="0">
                <a:solidFill>
                  <a:srgbClr val="7030A0"/>
                </a:solidFill>
              </a:rPr>
              <a:t>（ローカルデータマネジャー）スレッドの予測数に基づいて</a:t>
            </a:r>
            <a:r>
              <a:rPr lang="ja-JP" altLang="en-US" sz="1400" dirty="0" smtClean="0">
                <a:solidFill>
                  <a:srgbClr val="7030A0"/>
                </a:solidFill>
              </a:rPr>
              <a:t>、　テ</a:t>
            </a:r>
            <a:r>
              <a:rPr lang="ja-JP" altLang="en-US" sz="1400" dirty="0">
                <a:solidFill>
                  <a:srgbClr val="7030A0"/>
                </a:solidFill>
              </a:rPr>
              <a:t>ーブル</a:t>
            </a:r>
            <a:r>
              <a:rPr lang="ja-JP" altLang="en-US" sz="1400" dirty="0" smtClean="0">
                <a:solidFill>
                  <a:srgbClr val="7030A0"/>
                </a:solidFill>
              </a:rPr>
              <a:t>のデ</a:t>
            </a:r>
            <a:r>
              <a:rPr lang="ja-JP" altLang="en-US" sz="1400" dirty="0">
                <a:solidFill>
                  <a:srgbClr val="7030A0"/>
                </a:solidFill>
              </a:rPr>
              <a:t>フルト</a:t>
            </a:r>
            <a:r>
              <a:rPr lang="ja-JP" altLang="en-US" sz="1400" dirty="0" smtClean="0">
                <a:solidFill>
                  <a:srgbClr val="7030A0"/>
                </a:solidFill>
              </a:rPr>
              <a:t>のパ</a:t>
            </a:r>
            <a:r>
              <a:rPr lang="ja-JP" altLang="en-US" sz="1400" dirty="0">
                <a:solidFill>
                  <a:srgbClr val="7030A0"/>
                </a:solidFill>
              </a:rPr>
              <a:t>ーティション</a:t>
            </a:r>
            <a:r>
              <a:rPr lang="ja-JP" altLang="en-US" sz="1400" dirty="0" smtClean="0">
                <a:solidFill>
                  <a:srgbClr val="7030A0"/>
                </a:solidFill>
              </a:rPr>
              <a:t>数が増やされます</a:t>
            </a:r>
            <a:r>
              <a:rPr lang="ja-JP" altLang="en-US" sz="1400" dirty="0" smtClean="0"/>
              <a:t>（</a:t>
            </a:r>
            <a:r>
              <a:rPr lang="ja-JP" altLang="en-US" sz="1400" dirty="0" smtClean="0">
                <a:solidFill>
                  <a:schemeClr val="accent6">
                    <a:lumMod val="90000"/>
                    <a:lumOff val="10000"/>
                  </a:schemeClr>
                </a:solidFill>
              </a:rPr>
              <a:t>図</a:t>
            </a:r>
            <a:r>
              <a:rPr lang="en-US" altLang="ja-JP" sz="1400" dirty="0">
                <a:solidFill>
                  <a:schemeClr val="accent6">
                    <a:lumMod val="90000"/>
                    <a:lumOff val="10000"/>
                  </a:schemeClr>
                </a:solidFill>
              </a:rPr>
              <a:t>3</a:t>
            </a:r>
            <a:r>
              <a:rPr lang="ja-JP" altLang="en-US" sz="1400" dirty="0">
                <a:solidFill>
                  <a:schemeClr val="accent6">
                    <a:lumMod val="90000"/>
                    <a:lumOff val="10000"/>
                  </a:schemeClr>
                </a:solidFill>
              </a:rPr>
              <a:t>参照</a:t>
            </a:r>
            <a:r>
              <a:rPr lang="ja-JP" altLang="en-US" sz="1400" dirty="0" smtClean="0"/>
              <a:t>）。</a:t>
            </a:r>
            <a:endParaRPr lang="en-US" altLang="ja-JP" sz="1400" dirty="0" smtClean="0"/>
          </a:p>
          <a:p>
            <a:pPr lvl="1"/>
            <a:r>
              <a:rPr lang="ja-JP" altLang="en-US" sz="1400" dirty="0" smtClean="0"/>
              <a:t>同じ</a:t>
            </a:r>
            <a:r>
              <a:rPr lang="en-US" altLang="ja-JP" sz="1400" dirty="0"/>
              <a:t>MySQL</a:t>
            </a:r>
            <a:r>
              <a:rPr lang="ja-JP" altLang="en-US" sz="1400" dirty="0"/>
              <a:t>クラスタ</a:t>
            </a:r>
            <a:r>
              <a:rPr lang="ja-JP" altLang="en-US" sz="1400" dirty="0" smtClean="0"/>
              <a:t>内</a:t>
            </a:r>
            <a:r>
              <a:rPr lang="ja-JP" altLang="en-US" sz="1400" dirty="0"/>
              <a:t>の異なるデータノードで</a:t>
            </a:r>
            <a:r>
              <a:rPr lang="en-US" altLang="ja-JP" sz="1400" dirty="0" err="1"/>
              <a:t>ndbd</a:t>
            </a:r>
            <a:r>
              <a:rPr lang="ja-JP" altLang="en-US" sz="1400" dirty="0"/>
              <a:t>と</a:t>
            </a:r>
            <a:r>
              <a:rPr lang="en-US" altLang="ja-JP" sz="1400" dirty="0" err="1"/>
              <a:t>ndbmtd</a:t>
            </a:r>
            <a:r>
              <a:rPr lang="ja-JP" altLang="en-US" sz="1400" dirty="0"/>
              <a:t>を同時に使用することは可能です。 </a:t>
            </a:r>
            <a:r>
              <a:rPr lang="ja-JP" altLang="en-US" sz="1400" dirty="0">
                <a:solidFill>
                  <a:srgbClr val="FF0000"/>
                </a:solidFill>
              </a:rPr>
              <a:t>ただし、このような構成は広範にテストされておらず、現時点では本番環境では推奨されていません。</a:t>
            </a:r>
            <a:endParaRPr lang="en-US" altLang="ja-JP" sz="1400" dirty="0">
              <a:solidFill>
                <a:srgbClr val="FF0000"/>
              </a:solidFill>
            </a:endParaRPr>
          </a:p>
          <a:p>
            <a:pPr lvl="1">
              <a:buFont typeface="Arial" panose="020B0604020202020204" pitchFamily="34" charset="0"/>
              <a:buChar char="•"/>
            </a:pPr>
            <a:endParaRPr lang="en-US" altLang="ja-JP" sz="1400" dirty="0" smtClean="0"/>
          </a:p>
          <a:p>
            <a:pPr marL="180000" lvl="1">
              <a:buFont typeface="Arial" panose="020B0604020202020204" pitchFamily="34" charset="0"/>
              <a:buChar char="•"/>
            </a:pPr>
            <a:endParaRPr lang="en-US" altLang="ja-JP" sz="1400" dirty="0"/>
          </a:p>
          <a:p>
            <a:pPr>
              <a:buFont typeface="Arial" panose="020B0604020202020204" pitchFamily="34" charset="0"/>
              <a:buChar char="•"/>
            </a:pPr>
            <a:endParaRPr lang="en-US" altLang="ja-JP" sz="1400" dirty="0" smtClean="0"/>
          </a:p>
        </p:txBody>
      </p:sp>
    </p:spTree>
    <p:extLst>
      <p:ext uri="{BB962C8B-B14F-4D97-AF65-F5344CB8AC3E}">
        <p14:creationId xmlns:p14="http://schemas.microsoft.com/office/powerpoint/2010/main" val="4517496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000" dirty="0"/>
              <a:t>１．</a:t>
            </a:r>
            <a:r>
              <a:rPr lang="en-US" altLang="ja-JP" sz="2000" dirty="0"/>
              <a:t>MySQL</a:t>
            </a:r>
            <a:r>
              <a:rPr lang="ja-JP" altLang="en-US" sz="2000" dirty="0"/>
              <a:t>クラスタ</a:t>
            </a:r>
            <a:r>
              <a:rPr lang="en-US" altLang="ja-JP" sz="2000" dirty="0"/>
              <a:t>:</a:t>
            </a:r>
            <a:r>
              <a:rPr lang="ja-JP" altLang="en-US" sz="2000" dirty="0"/>
              <a:t>パフォーマンスの最適化</a:t>
            </a:r>
            <a:endParaRPr kumimoji="1" lang="ja-JP" altLang="en-US" sz="2000" dirty="0"/>
          </a:p>
        </p:txBody>
      </p:sp>
      <p:sp>
        <p:nvSpPr>
          <p:cNvPr id="3" name="コンテンツ プレースホルダー 2"/>
          <p:cNvSpPr>
            <a:spLocks noGrp="1"/>
          </p:cNvSpPr>
          <p:nvPr>
            <p:ph sz="quarter" idx="10"/>
          </p:nvPr>
        </p:nvSpPr>
        <p:spPr/>
        <p:txBody>
          <a:bodyPr>
            <a:normAutofit/>
          </a:bodyPr>
          <a:lstStyle/>
          <a:p>
            <a:pPr lvl="1"/>
            <a:r>
              <a:rPr lang="ja-JP" altLang="en-US" sz="1400" dirty="0" smtClean="0"/>
              <a:t>次</a:t>
            </a:r>
            <a:r>
              <a:rPr lang="ja-JP" altLang="en-US" sz="1400" dirty="0"/>
              <a:t>の表は、</a:t>
            </a:r>
            <a:r>
              <a:rPr lang="en-US" altLang="ja-JP" sz="1400" dirty="0" err="1"/>
              <a:t>MaxNoOfExecutionThreads</a:t>
            </a:r>
            <a:r>
              <a:rPr lang="ja-JP" altLang="en-US" sz="1400" dirty="0"/>
              <a:t>の推奨値を、</a:t>
            </a:r>
            <a:r>
              <a:rPr lang="en-US" altLang="ja-JP" sz="1400" dirty="0"/>
              <a:t>CPU</a:t>
            </a:r>
            <a:r>
              <a:rPr lang="ja-JP" altLang="en-US" sz="1400" dirty="0"/>
              <a:t>コ</a:t>
            </a:r>
            <a:r>
              <a:rPr lang="ja-JP" altLang="en-US" sz="1400" dirty="0" smtClean="0"/>
              <a:t>ア数</a:t>
            </a:r>
            <a:r>
              <a:rPr lang="ja-JP" altLang="en-US" sz="1400" dirty="0"/>
              <a:t>、および</a:t>
            </a:r>
            <a:r>
              <a:rPr lang="en-US" altLang="ja-JP" sz="1400" dirty="0"/>
              <a:t>LDM</a:t>
            </a:r>
            <a:r>
              <a:rPr lang="ja-JP" altLang="en-US" sz="1400" dirty="0"/>
              <a:t>スレッドの予想数と比較して示しています。</a:t>
            </a:r>
            <a:endParaRPr lang="en-US" altLang="ja-JP" sz="1400" dirty="0" smtClean="0"/>
          </a:p>
          <a:p>
            <a:pPr lvl="1"/>
            <a:endParaRPr lang="en-US" altLang="ja-JP" sz="1400" dirty="0"/>
          </a:p>
          <a:p>
            <a:pPr lvl="1"/>
            <a:endParaRPr lang="en-US" altLang="ja-JP" sz="1400" dirty="0" smtClean="0"/>
          </a:p>
          <a:p>
            <a:pPr lvl="1"/>
            <a:endParaRPr lang="en-US" altLang="ja-JP" sz="1400" dirty="0"/>
          </a:p>
          <a:p>
            <a:pPr lvl="1"/>
            <a:endParaRPr lang="en-US" altLang="ja-JP" sz="1400" dirty="0" smtClean="0"/>
          </a:p>
          <a:p>
            <a:pPr lvl="1"/>
            <a:endParaRPr lang="en-US" altLang="ja-JP" sz="1400" dirty="0"/>
          </a:p>
          <a:p>
            <a:pPr lvl="1"/>
            <a:endParaRPr lang="en-US" altLang="ja-JP" sz="1400" dirty="0" smtClean="0"/>
          </a:p>
          <a:p>
            <a:pPr lvl="1"/>
            <a:endParaRPr lang="en-US" altLang="ja-JP" sz="1400" dirty="0"/>
          </a:p>
          <a:p>
            <a:pPr marL="0" lvl="1" indent="0">
              <a:buNone/>
            </a:pPr>
            <a:endParaRPr lang="en-US" altLang="ja-JP" sz="1400" dirty="0"/>
          </a:p>
          <a:p>
            <a:pPr>
              <a:buFont typeface="Arial" panose="020B0604020202020204" pitchFamily="34" charset="0"/>
              <a:buChar char="•"/>
            </a:pPr>
            <a:endParaRPr lang="en-US" altLang="ja-JP" sz="1400" dirty="0" smtClean="0"/>
          </a:p>
        </p:txBody>
      </p:sp>
      <p:graphicFrame>
        <p:nvGraphicFramePr>
          <p:cNvPr id="11" name="Table 10"/>
          <p:cNvGraphicFramePr>
            <a:graphicFrameLocks noGrp="1"/>
          </p:cNvGraphicFramePr>
          <p:nvPr>
            <p:extLst>
              <p:ext uri="{D42A27DB-BD31-4B8C-83A1-F6EECF244321}">
                <p14:modId xmlns:p14="http://schemas.microsoft.com/office/powerpoint/2010/main" val="4016901107"/>
              </p:ext>
            </p:extLst>
          </p:nvPr>
        </p:nvGraphicFramePr>
        <p:xfrm>
          <a:off x="2133600" y="1660208"/>
          <a:ext cx="4876800" cy="1908175"/>
        </p:xfrm>
        <a:graphic>
          <a:graphicData uri="http://schemas.openxmlformats.org/drawingml/2006/table">
            <a:tbl>
              <a:tblPr firstRow="1" bandRow="1">
                <a:tableStyleId>{5C22544A-7EE6-4342-B048-85BDC9FD1C3A}</a:tableStyleId>
              </a:tblPr>
              <a:tblGrid>
                <a:gridCol w="1405666"/>
                <a:gridCol w="2147159"/>
                <a:gridCol w="1323975"/>
              </a:tblGrid>
              <a:tr h="424815">
                <a:tc>
                  <a:txBody>
                    <a:bodyPr/>
                    <a:lstStyle/>
                    <a:p>
                      <a:pPr algn="ctr"/>
                      <a:r>
                        <a:rPr lang="ja-JP" altLang="en-US" sz="1000" dirty="0" smtClean="0"/>
                        <a:t>コア数</a:t>
                      </a:r>
                      <a:endParaRPr lang="en-US" sz="1000" dirty="0"/>
                    </a:p>
                  </a:txBody>
                  <a:tcPr anchor="ctr">
                    <a:solidFill>
                      <a:schemeClr val="accent6">
                        <a:lumMod val="90000"/>
                        <a:lumOff val="10000"/>
                      </a:schemeClr>
                    </a:solidFill>
                  </a:tcPr>
                </a:tc>
                <a:tc>
                  <a:txBody>
                    <a:bodyPr/>
                    <a:lstStyle/>
                    <a:p>
                      <a:pPr algn="ctr"/>
                      <a:r>
                        <a:rPr lang="en-US" sz="1000" b="1" dirty="0" err="1" smtClean="0"/>
                        <a:t>MaxNoOfExecutionThreads</a:t>
                      </a:r>
                      <a:endParaRPr lang="en-US" sz="1000" dirty="0"/>
                    </a:p>
                  </a:txBody>
                  <a:tcPr anchor="ctr">
                    <a:solidFill>
                      <a:schemeClr val="accent2">
                        <a:lumMod val="60000"/>
                        <a:lumOff val="40000"/>
                      </a:schemeClr>
                    </a:solidFill>
                  </a:tcPr>
                </a:tc>
                <a:tc>
                  <a:txBody>
                    <a:bodyPr/>
                    <a:lstStyle/>
                    <a:p>
                      <a:pPr algn="ctr"/>
                      <a:r>
                        <a:rPr lang="en-US" sz="1000" b="1" dirty="0" smtClean="0"/>
                        <a:t>LDM </a:t>
                      </a:r>
                      <a:r>
                        <a:rPr lang="ja-JP" altLang="en-US" sz="1000" b="1" dirty="0" smtClean="0"/>
                        <a:t>スレッド</a:t>
                      </a:r>
                      <a:endParaRPr lang="en-US" sz="1000" dirty="0"/>
                    </a:p>
                  </a:txBody>
                  <a:tcPr anchor="ctr">
                    <a:solidFill>
                      <a:schemeClr val="accent1">
                        <a:lumMod val="60000"/>
                        <a:lumOff val="40000"/>
                      </a:schemeClr>
                    </a:solidFill>
                  </a:tcPr>
                </a:tc>
              </a:tr>
              <a:tr h="370840">
                <a:tc>
                  <a:txBody>
                    <a:bodyPr/>
                    <a:lstStyle/>
                    <a:p>
                      <a:pPr algn="r"/>
                      <a:r>
                        <a:rPr lang="en-US" sz="1000" dirty="0" smtClean="0"/>
                        <a:t>1</a:t>
                      </a:r>
                      <a:endParaRPr lang="en-US" sz="1000" dirty="0"/>
                    </a:p>
                  </a:txBody>
                  <a:tcPr anchor="ctr"/>
                </a:tc>
                <a:tc>
                  <a:txBody>
                    <a:bodyPr/>
                    <a:lstStyle/>
                    <a:p>
                      <a:pPr algn="r"/>
                      <a:r>
                        <a:rPr lang="ja-JP" altLang="en-US" sz="1000" dirty="0" smtClean="0">
                          <a:solidFill>
                            <a:srgbClr val="FF0000"/>
                          </a:solidFill>
                        </a:rPr>
                        <a:t>無視される設定</a:t>
                      </a:r>
                      <a:endParaRPr lang="en-US" sz="1000" dirty="0">
                        <a:solidFill>
                          <a:srgbClr val="FF0000"/>
                        </a:solidFill>
                      </a:endParaRPr>
                    </a:p>
                  </a:txBody>
                  <a:tcPr anchor="ctr"/>
                </a:tc>
                <a:tc>
                  <a:txBody>
                    <a:bodyPr/>
                    <a:lstStyle/>
                    <a:p>
                      <a:pPr algn="r"/>
                      <a:r>
                        <a:rPr lang="en-US" sz="1000" dirty="0" smtClean="0"/>
                        <a:t>1</a:t>
                      </a:r>
                      <a:endParaRPr lang="en-US" sz="1000" dirty="0"/>
                    </a:p>
                  </a:txBody>
                  <a:tcPr anchor="ctr"/>
                </a:tc>
              </a:tr>
              <a:tr h="370840">
                <a:tc>
                  <a:txBody>
                    <a:bodyPr/>
                    <a:lstStyle/>
                    <a:p>
                      <a:pPr algn="r"/>
                      <a:r>
                        <a:rPr lang="en-US" sz="1000" dirty="0" smtClean="0"/>
                        <a:t>2</a:t>
                      </a:r>
                      <a:endParaRPr lang="en-US" sz="1000" dirty="0"/>
                    </a:p>
                  </a:txBody>
                  <a:tcPr anchor="ctr"/>
                </a:tc>
                <a:tc>
                  <a:txBody>
                    <a:bodyPr/>
                    <a:lstStyle/>
                    <a:p>
                      <a:pPr algn="r"/>
                      <a:r>
                        <a:rPr lang="en-US" sz="1000" dirty="0" smtClean="0"/>
                        <a:t>1-3</a:t>
                      </a:r>
                      <a:endParaRPr lang="en-US" sz="1000" dirty="0"/>
                    </a:p>
                  </a:txBody>
                  <a:tcPr anchor="ctr"/>
                </a:tc>
                <a:tc>
                  <a:txBody>
                    <a:bodyPr/>
                    <a:lstStyle/>
                    <a:p>
                      <a:pPr algn="r"/>
                      <a:r>
                        <a:rPr lang="en-US" sz="1000" dirty="0" smtClean="0"/>
                        <a:t>1</a:t>
                      </a:r>
                      <a:endParaRPr lang="en-US" sz="1000" dirty="0"/>
                    </a:p>
                  </a:txBody>
                  <a:tcPr anchor="ctr"/>
                </a:tc>
              </a:tr>
              <a:tr h="370840">
                <a:tc>
                  <a:txBody>
                    <a:bodyPr/>
                    <a:lstStyle/>
                    <a:p>
                      <a:pPr algn="r"/>
                      <a:r>
                        <a:rPr lang="en-US" sz="1000" dirty="0" smtClean="0"/>
                        <a:t>4</a:t>
                      </a:r>
                      <a:endParaRPr lang="en-US" sz="1000" dirty="0"/>
                    </a:p>
                  </a:txBody>
                  <a:tcPr anchor="ctr"/>
                </a:tc>
                <a:tc>
                  <a:txBody>
                    <a:bodyPr/>
                    <a:lstStyle/>
                    <a:p>
                      <a:pPr algn="r"/>
                      <a:r>
                        <a:rPr lang="en-US" sz="1000" dirty="0" smtClean="0"/>
                        <a:t>4-7</a:t>
                      </a:r>
                      <a:endParaRPr lang="en-US" sz="1000" dirty="0"/>
                    </a:p>
                  </a:txBody>
                  <a:tcPr anchor="ctr"/>
                </a:tc>
                <a:tc>
                  <a:txBody>
                    <a:bodyPr/>
                    <a:lstStyle/>
                    <a:p>
                      <a:pPr algn="r"/>
                      <a:r>
                        <a:rPr lang="en-US" sz="1000" dirty="0" smtClean="0"/>
                        <a:t>2</a:t>
                      </a:r>
                      <a:endParaRPr lang="en-US" sz="1000" dirty="0"/>
                    </a:p>
                  </a:txBody>
                  <a:tcPr anchor="ctr"/>
                </a:tc>
              </a:tr>
              <a:tr h="370840">
                <a:tc>
                  <a:txBody>
                    <a:bodyPr/>
                    <a:lstStyle/>
                    <a:p>
                      <a:pPr algn="r"/>
                      <a:r>
                        <a:rPr lang="en-US" sz="1000" dirty="0" smtClean="0"/>
                        <a:t>8</a:t>
                      </a:r>
                      <a:r>
                        <a:rPr lang="ja-JP" altLang="en-US" sz="1000" dirty="0" smtClean="0"/>
                        <a:t>以上</a:t>
                      </a:r>
                      <a:endParaRPr lang="en-US" sz="1000" dirty="0"/>
                    </a:p>
                  </a:txBody>
                  <a:tcPr anchor="ctr"/>
                </a:tc>
                <a:tc>
                  <a:txBody>
                    <a:bodyPr/>
                    <a:lstStyle/>
                    <a:p>
                      <a:pPr algn="r"/>
                      <a:r>
                        <a:rPr lang="en-US" sz="1000" dirty="0" smtClean="0"/>
                        <a:t>8</a:t>
                      </a:r>
                      <a:endParaRPr lang="en-US" sz="1000" dirty="0"/>
                    </a:p>
                  </a:txBody>
                  <a:tcPr anchor="ctr"/>
                </a:tc>
                <a:tc>
                  <a:txBody>
                    <a:bodyPr/>
                    <a:lstStyle/>
                    <a:p>
                      <a:pPr algn="r"/>
                      <a:r>
                        <a:rPr lang="en-US" sz="1000" dirty="0" smtClean="0"/>
                        <a:t>4</a:t>
                      </a:r>
                      <a:endParaRPr lang="en-US" sz="1000" dirty="0"/>
                    </a:p>
                  </a:txBody>
                  <a:tcPr anchor="ctr"/>
                </a:tc>
              </a:tr>
            </a:tbl>
          </a:graphicData>
        </a:graphic>
      </p:graphicFrame>
      <p:sp>
        <p:nvSpPr>
          <p:cNvPr id="12" name="TextBox 11"/>
          <p:cNvSpPr txBox="1"/>
          <p:nvPr/>
        </p:nvSpPr>
        <p:spPr>
          <a:xfrm>
            <a:off x="4191000" y="3633595"/>
            <a:ext cx="762000" cy="276999"/>
          </a:xfrm>
          <a:prstGeom prst="rect">
            <a:avLst/>
          </a:prstGeom>
          <a:noFill/>
        </p:spPr>
        <p:txBody>
          <a:bodyPr wrap="square" rtlCol="0">
            <a:spAutoFit/>
          </a:bodyPr>
          <a:lstStyle/>
          <a:p>
            <a:pPr algn="ctr"/>
            <a:r>
              <a:rPr lang="ja-JP" altLang="en-US" sz="1200" dirty="0"/>
              <a:t>図</a:t>
            </a:r>
            <a:r>
              <a:rPr lang="en-US" altLang="ja-JP" sz="1200" dirty="0"/>
              <a:t>3</a:t>
            </a:r>
            <a:endParaRPr lang="en-US" sz="1200" dirty="0"/>
          </a:p>
        </p:txBody>
      </p:sp>
    </p:spTree>
    <p:extLst>
      <p:ext uri="{BB962C8B-B14F-4D97-AF65-F5344CB8AC3E}">
        <p14:creationId xmlns:p14="http://schemas.microsoft.com/office/powerpoint/2010/main" val="15712834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000" dirty="0"/>
              <a:t>１．</a:t>
            </a:r>
            <a:r>
              <a:rPr lang="en-US" altLang="ja-JP" sz="2000" dirty="0"/>
              <a:t>MySQL</a:t>
            </a:r>
            <a:r>
              <a:rPr lang="ja-JP" altLang="en-US" sz="2000" dirty="0"/>
              <a:t>クラスタ</a:t>
            </a:r>
            <a:r>
              <a:rPr lang="en-US" altLang="ja-JP" sz="2000" dirty="0"/>
              <a:t>:</a:t>
            </a:r>
            <a:r>
              <a:rPr lang="ja-JP" altLang="en-US" sz="2000" dirty="0"/>
              <a:t>パフォーマンスの最適化</a:t>
            </a:r>
            <a:endParaRPr kumimoji="1" lang="ja-JP" altLang="en-US" sz="2000" dirty="0"/>
          </a:p>
        </p:txBody>
      </p:sp>
      <p:sp>
        <p:nvSpPr>
          <p:cNvPr id="3" name="コンテンツ プレースホルダー 2"/>
          <p:cNvSpPr>
            <a:spLocks noGrp="1"/>
          </p:cNvSpPr>
          <p:nvPr>
            <p:ph sz="quarter" idx="10"/>
          </p:nvPr>
        </p:nvSpPr>
        <p:spPr/>
        <p:txBody>
          <a:bodyPr>
            <a:normAutofit/>
          </a:bodyPr>
          <a:lstStyle/>
          <a:p>
            <a:pPr lvl="1"/>
            <a:r>
              <a:rPr lang="ja-JP" altLang="en-US" sz="1400" dirty="0" smtClean="0"/>
              <a:t>マ</a:t>
            </a:r>
            <a:r>
              <a:rPr lang="ja-JP" altLang="en-US" sz="1400" dirty="0"/>
              <a:t>ルチスレッドデータノードを有効にするには、ホストまたは</a:t>
            </a:r>
            <a:r>
              <a:rPr lang="en-US" altLang="ja-JP" sz="1400" dirty="0"/>
              <a:t>VM</a:t>
            </a:r>
            <a:r>
              <a:rPr lang="ja-JP" altLang="en-US" sz="1400" dirty="0"/>
              <a:t>で使用されるプロセッサのスレッド数に基づいて、適切な数のスレッドをデータノードで実行する</a:t>
            </a:r>
            <a:r>
              <a:rPr lang="en-US" altLang="ja-JP" sz="1400" dirty="0" err="1"/>
              <a:t>MaxNoOfExecutionThreads</a:t>
            </a:r>
            <a:r>
              <a:rPr lang="ja-JP" altLang="en-US" sz="1400" dirty="0"/>
              <a:t>を追加します（</a:t>
            </a:r>
            <a:r>
              <a:rPr lang="ja-JP" altLang="en-US" sz="1400" dirty="0">
                <a:solidFill>
                  <a:schemeClr val="accent6">
                    <a:lumMod val="90000"/>
                    <a:lumOff val="10000"/>
                  </a:schemeClr>
                </a:solidFill>
              </a:rPr>
              <a:t>図</a:t>
            </a:r>
            <a:r>
              <a:rPr lang="en-US" altLang="ja-JP" sz="1400" dirty="0">
                <a:solidFill>
                  <a:schemeClr val="accent6">
                    <a:lumMod val="90000"/>
                    <a:lumOff val="10000"/>
                  </a:schemeClr>
                </a:solidFill>
              </a:rPr>
              <a:t>3</a:t>
            </a:r>
            <a:r>
              <a:rPr lang="ja-JP" altLang="en-US" sz="1400" dirty="0">
                <a:solidFill>
                  <a:schemeClr val="accent6">
                    <a:lumMod val="90000"/>
                    <a:lumOff val="10000"/>
                  </a:schemeClr>
                </a:solidFill>
              </a:rPr>
              <a:t>参照</a:t>
            </a:r>
            <a:r>
              <a:rPr lang="ja-JP" altLang="en-US" sz="1400" dirty="0" smtClean="0"/>
              <a:t>）。</a:t>
            </a:r>
            <a:endParaRPr lang="en-US" altLang="ja-JP" sz="1400" dirty="0" smtClean="0"/>
          </a:p>
          <a:p>
            <a:pPr lvl="1"/>
            <a:endParaRPr lang="en-US" altLang="ja-JP" sz="1400" dirty="0" smtClean="0"/>
          </a:p>
          <a:p>
            <a:pPr lvl="2">
              <a:buFont typeface="Wingdings" panose="05000000000000000000" pitchFamily="2" charset="2"/>
              <a:buChar char="Ø"/>
            </a:pPr>
            <a:r>
              <a:rPr lang="en-US" altLang="ja-JP" dirty="0"/>
              <a:t>MGM</a:t>
            </a:r>
            <a:r>
              <a:rPr lang="ja-JP" altLang="en-US" dirty="0"/>
              <a:t>ノード構成ファイル（</a:t>
            </a:r>
            <a:r>
              <a:rPr lang="en-US" altLang="ja-JP" dirty="0"/>
              <a:t>config.ini</a:t>
            </a:r>
            <a:r>
              <a:rPr lang="ja-JP" altLang="en-US" dirty="0"/>
              <a:t>）で、</a:t>
            </a:r>
            <a:r>
              <a:rPr lang="en-US" altLang="ja-JP" dirty="0" err="1"/>
              <a:t>MaxNoOfExecutionThreads</a:t>
            </a:r>
            <a:r>
              <a:rPr lang="ja-JP" altLang="en-US" dirty="0"/>
              <a:t>を</a:t>
            </a:r>
            <a:r>
              <a:rPr lang="en-US" altLang="ja-JP" dirty="0"/>
              <a:t>[</a:t>
            </a:r>
            <a:r>
              <a:rPr lang="en-US" altLang="ja-JP" dirty="0" err="1"/>
              <a:t>ndbd</a:t>
            </a:r>
            <a:r>
              <a:rPr lang="en-US" altLang="ja-JP" dirty="0"/>
              <a:t> default]</a:t>
            </a:r>
            <a:r>
              <a:rPr lang="ja-JP" altLang="en-US" dirty="0"/>
              <a:t>の下に設定する必要がありま</a:t>
            </a:r>
            <a:r>
              <a:rPr lang="ja-JP" altLang="en-US" dirty="0" smtClean="0"/>
              <a:t>す：</a:t>
            </a:r>
            <a:endParaRPr lang="en-US" altLang="ja-JP" dirty="0" smtClean="0"/>
          </a:p>
          <a:p>
            <a:pPr lvl="1">
              <a:buFont typeface="Wingdings" panose="05000000000000000000" pitchFamily="2" charset="2"/>
              <a:buChar char="Ø"/>
            </a:pPr>
            <a:endParaRPr lang="en-US" altLang="ja-JP" sz="1400" dirty="0"/>
          </a:p>
          <a:p>
            <a:pPr lvl="1">
              <a:buFont typeface="Wingdings" panose="05000000000000000000" pitchFamily="2" charset="2"/>
              <a:buChar char="Ø"/>
            </a:pPr>
            <a:endParaRPr lang="en-US" altLang="ja-JP" sz="1400" dirty="0" smtClean="0"/>
          </a:p>
          <a:p>
            <a:pPr lvl="2">
              <a:buFont typeface="Wingdings" panose="05000000000000000000" pitchFamily="2" charset="2"/>
              <a:buChar char="Ø"/>
            </a:pPr>
            <a:endParaRPr lang="en-US" altLang="ja-JP" dirty="0" smtClean="0"/>
          </a:p>
          <a:p>
            <a:pPr lvl="2">
              <a:buFont typeface="Wingdings" panose="05000000000000000000" pitchFamily="2" charset="2"/>
              <a:buChar char="Ø"/>
            </a:pPr>
            <a:r>
              <a:rPr lang="ja-JP" altLang="en-US" dirty="0">
                <a:solidFill>
                  <a:srgbClr val="7030A0"/>
                </a:solidFill>
              </a:rPr>
              <a:t>全</a:t>
            </a:r>
            <a:r>
              <a:rPr lang="ja-JP" altLang="en-US" dirty="0"/>
              <a:t>て</a:t>
            </a:r>
            <a:r>
              <a:rPr lang="ja-JP" altLang="en-US" dirty="0" smtClean="0"/>
              <a:t>の</a:t>
            </a:r>
            <a:r>
              <a:rPr lang="ja-JP" altLang="en-US" dirty="0"/>
              <a:t>データノードで、</a:t>
            </a:r>
            <a:r>
              <a:rPr lang="en-US" altLang="ja-JP" dirty="0" err="1"/>
              <a:t>ndbmtd</a:t>
            </a:r>
            <a:r>
              <a:rPr lang="ja-JP" altLang="en-US" dirty="0" smtClean="0"/>
              <a:t>（</a:t>
            </a:r>
            <a:r>
              <a:rPr lang="en-US" altLang="ja-JP" dirty="0" err="1" smtClean="0"/>
              <a:t>ndbd</a:t>
            </a:r>
            <a:r>
              <a:rPr lang="ja-JP" altLang="en-US" dirty="0"/>
              <a:t>でなく）プロセスを開始しま</a:t>
            </a:r>
            <a:r>
              <a:rPr lang="ja-JP" altLang="en-US" dirty="0" smtClean="0"/>
              <a:t>す：</a:t>
            </a:r>
            <a:endParaRPr lang="en-US" altLang="ja-JP" dirty="0" smtClean="0"/>
          </a:p>
          <a:p>
            <a:pPr marL="0" indent="0">
              <a:buNone/>
            </a:pPr>
            <a:endParaRPr lang="en-US" altLang="ja-JP" sz="1400" dirty="0" smtClean="0"/>
          </a:p>
          <a:p>
            <a:pPr marL="0" indent="0">
              <a:buNone/>
            </a:pPr>
            <a:endParaRPr lang="en-US" altLang="ja-JP" sz="1400" dirty="0" smtClean="0"/>
          </a:p>
          <a:p>
            <a:pPr marL="0" indent="0">
              <a:buNone/>
            </a:pPr>
            <a:endParaRPr lang="en-US" altLang="ja-JP" sz="1400" dirty="0"/>
          </a:p>
          <a:p>
            <a:pPr marL="0" indent="0">
              <a:buNone/>
            </a:pPr>
            <a:endParaRPr lang="en-US" altLang="ja-JP" sz="1400" dirty="0" smtClean="0"/>
          </a:p>
          <a:p>
            <a:pPr marL="0" indent="0">
              <a:buNone/>
            </a:pPr>
            <a:endParaRPr lang="en-US" altLang="ja-JP" sz="1400" dirty="0" smtClean="0"/>
          </a:p>
          <a:p>
            <a:pPr marL="0" indent="0">
              <a:buNone/>
            </a:pPr>
            <a:endParaRPr lang="en-US" altLang="ja-JP" sz="1400" dirty="0" smtClean="0"/>
          </a:p>
          <a:p>
            <a:pPr marL="0" indent="0">
              <a:buNone/>
            </a:pPr>
            <a:endParaRPr lang="en-US" altLang="ja-JP" sz="1400" dirty="0" smtClean="0"/>
          </a:p>
          <a:p>
            <a:pPr lvl="1">
              <a:buFont typeface="Wingdings" panose="05000000000000000000" pitchFamily="2" charset="2"/>
              <a:buChar char="Ø"/>
            </a:pPr>
            <a:endParaRPr lang="en-US" altLang="ja-JP" sz="1400" dirty="0"/>
          </a:p>
          <a:p>
            <a:pPr marL="0" indent="0">
              <a:buNone/>
            </a:pPr>
            <a:endParaRPr lang="en-US" altLang="ja-JP" sz="1400" dirty="0"/>
          </a:p>
          <a:p>
            <a:pPr marL="180000" lvl="1" indent="0">
              <a:buNone/>
            </a:pPr>
            <a:endParaRPr lang="en-US" altLang="ja-JP" sz="1400" dirty="0" smtClean="0"/>
          </a:p>
        </p:txBody>
      </p:sp>
      <p:sp>
        <p:nvSpPr>
          <p:cNvPr id="6" name="TextBox 5"/>
          <p:cNvSpPr txBox="1"/>
          <p:nvPr/>
        </p:nvSpPr>
        <p:spPr>
          <a:xfrm>
            <a:off x="592280" y="2375203"/>
            <a:ext cx="7803573" cy="400110"/>
          </a:xfrm>
          <a:prstGeom prst="rect">
            <a:avLst/>
          </a:prstGeom>
          <a:solidFill>
            <a:schemeClr val="bg1">
              <a:lumMod val="75000"/>
            </a:schemeClr>
          </a:solidFill>
        </p:spPr>
        <p:txBody>
          <a:bodyPr wrap="square" rtlCol="0">
            <a:spAutoFit/>
          </a:bodyPr>
          <a:lstStyle/>
          <a:p>
            <a:r>
              <a:rPr lang="en-US" altLang="ja-JP" sz="1000" dirty="0" smtClean="0">
                <a:latin typeface="Courier New" panose="02070309020205020404" pitchFamily="49" charset="0"/>
                <a:cs typeface="Courier New" panose="02070309020205020404" pitchFamily="49" charset="0"/>
              </a:rPr>
              <a:t>[</a:t>
            </a:r>
            <a:r>
              <a:rPr lang="en-US" altLang="ja-JP" sz="1000" dirty="0" err="1" smtClean="0">
                <a:latin typeface="Courier New" panose="02070309020205020404" pitchFamily="49" charset="0"/>
                <a:cs typeface="Courier New" panose="02070309020205020404" pitchFamily="49" charset="0"/>
              </a:rPr>
              <a:t>ndbd</a:t>
            </a:r>
            <a:r>
              <a:rPr lang="en-US" altLang="ja-JP" sz="1000" dirty="0" smtClean="0">
                <a:latin typeface="Courier New" panose="02070309020205020404" pitchFamily="49" charset="0"/>
                <a:cs typeface="Courier New" panose="02070309020205020404" pitchFamily="49" charset="0"/>
              </a:rPr>
              <a:t> default]</a:t>
            </a:r>
          </a:p>
          <a:p>
            <a:r>
              <a:rPr lang="en-US" altLang="ja-JP" sz="1000" dirty="0" err="1" smtClean="0">
                <a:latin typeface="Courier New" panose="02070309020205020404" pitchFamily="49" charset="0"/>
                <a:cs typeface="Courier New" panose="02070309020205020404" pitchFamily="49" charset="0"/>
              </a:rPr>
              <a:t>MaxNoOfExecutionThreads</a:t>
            </a:r>
            <a:r>
              <a:rPr lang="en-US" altLang="ja-JP" sz="1000" dirty="0" smtClean="0">
                <a:latin typeface="Courier New" panose="02070309020205020404" pitchFamily="49" charset="0"/>
                <a:cs typeface="Courier New" panose="02070309020205020404" pitchFamily="49" charset="0"/>
              </a:rPr>
              <a:t>=</a:t>
            </a:r>
            <a:r>
              <a:rPr lang="en-US" altLang="ja-JP" sz="1000" dirty="0" smtClean="0">
                <a:solidFill>
                  <a:srgbClr val="0000FF"/>
                </a:solidFill>
                <a:latin typeface="Courier New" panose="02070309020205020404" pitchFamily="49" charset="0"/>
                <a:cs typeface="Courier New" panose="02070309020205020404" pitchFamily="49" charset="0"/>
              </a:rPr>
              <a:t>&lt;</a:t>
            </a:r>
            <a:r>
              <a:rPr lang="en-US" sz="1000" dirty="0" err="1" smtClean="0">
                <a:solidFill>
                  <a:srgbClr val="0000FF"/>
                </a:solidFill>
                <a:latin typeface="Courier New" panose="02070309020205020404" pitchFamily="49" charset="0"/>
                <a:cs typeface="Courier New" panose="02070309020205020404" pitchFamily="49" charset="0"/>
              </a:rPr>
              <a:t>MaxNoOfExecutionThreads</a:t>
            </a:r>
            <a:r>
              <a:rPr lang="en-US" sz="1000" dirty="0" smtClean="0">
                <a:solidFill>
                  <a:srgbClr val="0000FF"/>
                </a:solidFill>
                <a:latin typeface="Courier New" panose="02070309020205020404" pitchFamily="49" charset="0"/>
                <a:cs typeface="Courier New" panose="02070309020205020404" pitchFamily="49" charset="0"/>
              </a:rPr>
              <a:t>&gt;</a:t>
            </a:r>
            <a:endParaRPr lang="en-US" sz="1000" dirty="0">
              <a:solidFill>
                <a:srgbClr val="0000FF"/>
              </a:solidFill>
              <a:latin typeface="Courier New" panose="02070309020205020404" pitchFamily="49" charset="0"/>
              <a:cs typeface="Courier New" panose="02070309020205020404" pitchFamily="49" charset="0"/>
            </a:endParaRPr>
          </a:p>
        </p:txBody>
      </p:sp>
      <p:sp>
        <p:nvSpPr>
          <p:cNvPr id="7" name="TextBox 6"/>
          <p:cNvSpPr txBox="1"/>
          <p:nvPr/>
        </p:nvSpPr>
        <p:spPr>
          <a:xfrm>
            <a:off x="592280" y="3480103"/>
            <a:ext cx="7803573" cy="246221"/>
          </a:xfrm>
          <a:prstGeom prst="rect">
            <a:avLst/>
          </a:prstGeom>
          <a:solidFill>
            <a:schemeClr val="bg1">
              <a:lumMod val="75000"/>
            </a:schemeClr>
          </a:solidFill>
        </p:spPr>
        <p:txBody>
          <a:bodyPr wrap="square" rtlCol="0">
            <a:spAutoFit/>
          </a:bodyPr>
          <a:lstStyle/>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ndbmtd</a:t>
            </a:r>
            <a:endParaRPr lang="en-US" altLang="ja-JP" sz="1000" dirty="0">
              <a:solidFill>
                <a:srgbClr val="0000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430485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000" dirty="0"/>
              <a:t>１．</a:t>
            </a:r>
            <a:r>
              <a:rPr lang="en-US" altLang="ja-JP" sz="2000" dirty="0"/>
              <a:t>MySQL</a:t>
            </a:r>
            <a:r>
              <a:rPr lang="ja-JP" altLang="en-US" sz="2000" dirty="0"/>
              <a:t>クラスタ</a:t>
            </a:r>
            <a:r>
              <a:rPr lang="en-US" altLang="ja-JP" sz="2000" dirty="0"/>
              <a:t>:</a:t>
            </a:r>
            <a:r>
              <a:rPr lang="ja-JP" altLang="en-US" sz="2000" dirty="0"/>
              <a:t>パフォーマンスの最適化</a:t>
            </a:r>
            <a:endParaRPr kumimoji="1" lang="ja-JP" altLang="en-US" sz="2000" dirty="0"/>
          </a:p>
        </p:txBody>
      </p:sp>
      <p:sp>
        <p:nvSpPr>
          <p:cNvPr id="3" name="コンテンツ プレースホルダー 2"/>
          <p:cNvSpPr>
            <a:spLocks noGrp="1"/>
          </p:cNvSpPr>
          <p:nvPr>
            <p:ph sz="quarter" idx="10"/>
          </p:nvPr>
        </p:nvSpPr>
        <p:spPr/>
        <p:txBody>
          <a:bodyPr>
            <a:normAutofit/>
          </a:bodyPr>
          <a:lstStyle/>
          <a:p>
            <a:pPr marL="0" lvl="1" indent="0">
              <a:buNone/>
            </a:pPr>
            <a:r>
              <a:rPr lang="ja-JP" altLang="en-US" sz="1400" dirty="0"/>
              <a:t>マルチスレッドデータノード</a:t>
            </a:r>
            <a:r>
              <a:rPr lang="ja-JP" altLang="en-US" sz="1400" dirty="0" smtClean="0"/>
              <a:t>の</a:t>
            </a:r>
            <a:r>
              <a:rPr lang="en-US" altLang="ja-JP" sz="1400" dirty="0"/>
              <a:t>1</a:t>
            </a:r>
            <a:r>
              <a:rPr lang="ja-JP" altLang="en-US" sz="1400" dirty="0"/>
              <a:t>つの効果は、より大きなテーブルのパーティションサイズを設定できることです。最大値は以下の式で求められます</a:t>
            </a:r>
            <a:r>
              <a:rPr lang="ja-JP" altLang="en-US" sz="1400" dirty="0" smtClean="0"/>
              <a:t>。</a:t>
            </a:r>
            <a:endParaRPr lang="en-US" altLang="ja-JP" sz="1400" dirty="0" smtClean="0"/>
          </a:p>
          <a:p>
            <a:pPr marL="0" lvl="1" indent="0">
              <a:buNone/>
            </a:pPr>
            <a:endParaRPr lang="en-US" altLang="ja-JP" sz="1400" dirty="0" smtClean="0"/>
          </a:p>
          <a:p>
            <a:pPr marL="0" lvl="1" indent="0">
              <a:buNone/>
            </a:pPr>
            <a:r>
              <a:rPr lang="en-US" altLang="ja-JP" sz="1400" dirty="0" smtClean="0"/>
              <a:t>    </a:t>
            </a:r>
            <a:r>
              <a:rPr lang="en-US" altLang="ja-JP" sz="1400" dirty="0" smtClean="0">
                <a:solidFill>
                  <a:srgbClr val="0000FF"/>
                </a:solidFill>
              </a:rPr>
              <a:t>8 </a:t>
            </a:r>
            <a:r>
              <a:rPr lang="en-US" altLang="ja-JP" sz="1400" dirty="0">
                <a:solidFill>
                  <a:srgbClr val="0000FF"/>
                </a:solidFill>
              </a:rPr>
              <a:t>* </a:t>
            </a:r>
            <a:r>
              <a:rPr lang="en-US" altLang="ja-JP" sz="1400" dirty="0" err="1">
                <a:solidFill>
                  <a:srgbClr val="0000FF"/>
                </a:solidFill>
              </a:rPr>
              <a:t>MaxNoOfExecutionThreads</a:t>
            </a:r>
            <a:r>
              <a:rPr lang="en-US" altLang="ja-JP" sz="1400" dirty="0">
                <a:solidFill>
                  <a:srgbClr val="0000FF"/>
                </a:solidFill>
              </a:rPr>
              <a:t> * [</a:t>
            </a:r>
            <a:r>
              <a:rPr lang="ja-JP" altLang="en-US" sz="1400" dirty="0">
                <a:solidFill>
                  <a:srgbClr val="0000FF"/>
                </a:solidFill>
              </a:rPr>
              <a:t>ノードグループの数</a:t>
            </a:r>
            <a:r>
              <a:rPr lang="en-US" altLang="ja-JP" sz="1400" dirty="0">
                <a:solidFill>
                  <a:srgbClr val="0000FF"/>
                </a:solidFill>
              </a:rPr>
              <a:t>]</a:t>
            </a:r>
          </a:p>
          <a:p>
            <a:pPr marL="0" lvl="1" indent="0">
              <a:buNone/>
            </a:pPr>
            <a:endParaRPr lang="en-US" altLang="ja-JP" sz="1400" dirty="0" smtClean="0"/>
          </a:p>
          <a:p>
            <a:pPr marL="0" indent="0">
              <a:buNone/>
            </a:pPr>
            <a:r>
              <a:rPr lang="ja-JP" altLang="en-US" sz="1400" dirty="0" smtClean="0"/>
              <a:t>単</a:t>
            </a:r>
            <a:r>
              <a:rPr lang="ja-JP" altLang="en-US" sz="1400" dirty="0"/>
              <a:t>純な</a:t>
            </a:r>
            <a:r>
              <a:rPr lang="en-US" altLang="ja-JP" sz="1400" dirty="0"/>
              <a:t>SELECT</a:t>
            </a:r>
            <a:r>
              <a:rPr lang="ja-JP" altLang="en-US" sz="1400" dirty="0"/>
              <a:t>クエリを使用して</a:t>
            </a:r>
            <a:r>
              <a:rPr lang="en-US" altLang="ja-JP" sz="1400" dirty="0" smtClean="0">
                <a:solidFill>
                  <a:srgbClr val="7030A0"/>
                </a:solidFill>
              </a:rPr>
              <a:t>100,000</a:t>
            </a:r>
            <a:r>
              <a:rPr lang="ja-JP" altLang="en-US" sz="1400" dirty="0"/>
              <a:t>レコードにアクセスした後の</a:t>
            </a:r>
            <a:r>
              <a:rPr lang="en-US" altLang="ja-JP" sz="1400" dirty="0"/>
              <a:t>TAT</a:t>
            </a:r>
            <a:r>
              <a:rPr lang="ja-JP" altLang="en-US" sz="1400" dirty="0" smtClean="0"/>
              <a:t>を</a:t>
            </a:r>
            <a:r>
              <a:rPr lang="ja-JP" altLang="en-US" sz="1400" dirty="0"/>
              <a:t>下記の</a:t>
            </a:r>
            <a:r>
              <a:rPr lang="ja-JP" altLang="en-US" sz="1400" dirty="0" smtClean="0"/>
              <a:t>表</a:t>
            </a:r>
            <a:r>
              <a:rPr lang="ja-JP" altLang="en-US" sz="1400" dirty="0" smtClean="0">
                <a:solidFill>
                  <a:srgbClr val="7030A0"/>
                </a:solidFill>
              </a:rPr>
              <a:t>に</a:t>
            </a:r>
            <a:r>
              <a:rPr lang="ja-JP" altLang="en-US" sz="1400" dirty="0">
                <a:solidFill>
                  <a:srgbClr val="7030A0"/>
                </a:solidFill>
              </a:rPr>
              <a:t>示します</a:t>
            </a:r>
            <a:r>
              <a:rPr lang="ja-JP" altLang="en-US" sz="1400" dirty="0" smtClean="0">
                <a:solidFill>
                  <a:srgbClr val="7030A0"/>
                </a:solidFill>
              </a:rPr>
              <a:t>。</a:t>
            </a:r>
            <a:r>
              <a:rPr lang="en-US" altLang="ja-JP" sz="1400" dirty="0" smtClean="0">
                <a:solidFill>
                  <a:srgbClr val="7030A0"/>
                </a:solidFill>
              </a:rPr>
              <a:t/>
            </a:r>
            <a:br>
              <a:rPr lang="en-US" altLang="ja-JP" sz="1400" dirty="0" smtClean="0">
                <a:solidFill>
                  <a:srgbClr val="7030A0"/>
                </a:solidFill>
              </a:rPr>
            </a:br>
            <a:r>
              <a:rPr lang="ja-JP" altLang="en-US" sz="1400" dirty="0" smtClean="0">
                <a:solidFill>
                  <a:srgbClr val="7030A0"/>
                </a:solidFill>
              </a:rPr>
              <a:t>パーティションサイズ１と８を比較した場合、約</a:t>
            </a:r>
            <a:r>
              <a:rPr lang="en-US" altLang="ja-JP" sz="1400" dirty="0" smtClean="0">
                <a:solidFill>
                  <a:srgbClr val="7030A0"/>
                </a:solidFill>
              </a:rPr>
              <a:t>67</a:t>
            </a:r>
            <a:r>
              <a:rPr lang="ja-JP" altLang="en-US" sz="1400" dirty="0" smtClean="0">
                <a:solidFill>
                  <a:srgbClr val="7030A0"/>
                </a:solidFill>
              </a:rPr>
              <a:t>％向上</a:t>
            </a:r>
            <a:r>
              <a:rPr lang="ja-JP" altLang="en-US" sz="1400" dirty="0">
                <a:solidFill>
                  <a:srgbClr val="7030A0"/>
                </a:solidFill>
              </a:rPr>
              <a:t>します。</a:t>
            </a:r>
          </a:p>
          <a:p>
            <a:pPr marL="0" indent="0">
              <a:buNone/>
            </a:pPr>
            <a:endParaRPr lang="en-US" altLang="ja-JP" sz="1400" dirty="0" smtClean="0">
              <a:solidFill>
                <a:srgbClr val="FF0000"/>
              </a:solidFill>
            </a:endParaRPr>
          </a:p>
          <a:p>
            <a:pPr marL="0" indent="0">
              <a:buNone/>
            </a:pPr>
            <a:endParaRPr lang="en-US" altLang="ja-JP" sz="1400" dirty="0">
              <a:solidFill>
                <a:srgbClr val="FF0000"/>
              </a:solidFill>
            </a:endParaRPr>
          </a:p>
          <a:p>
            <a:pPr marL="0" indent="0">
              <a:buNone/>
            </a:pPr>
            <a:endParaRPr lang="en-US" altLang="ja-JP" sz="1400" dirty="0"/>
          </a:p>
          <a:p>
            <a:pPr marL="0" indent="0">
              <a:buNone/>
            </a:pPr>
            <a:endParaRPr lang="en-US" altLang="ja-JP" sz="1400" dirty="0" smtClean="0"/>
          </a:p>
          <a:p>
            <a:pPr marL="0" indent="0">
              <a:buNone/>
            </a:pPr>
            <a:endParaRPr lang="en-US" altLang="ja-JP" sz="1400" dirty="0" smtClean="0"/>
          </a:p>
          <a:p>
            <a:pPr marL="0" indent="0">
              <a:buNone/>
            </a:pPr>
            <a:endParaRPr lang="en-US" altLang="ja-JP" sz="1400" dirty="0" smtClean="0"/>
          </a:p>
          <a:p>
            <a:pPr marL="0" indent="0">
              <a:buNone/>
            </a:pPr>
            <a:endParaRPr lang="en-US" altLang="ja-JP" sz="1400" dirty="0" smtClean="0"/>
          </a:p>
          <a:p>
            <a:pPr lvl="1">
              <a:buFont typeface="Wingdings" panose="05000000000000000000" pitchFamily="2" charset="2"/>
              <a:buChar char="Ø"/>
            </a:pPr>
            <a:endParaRPr lang="en-US" altLang="ja-JP" sz="1400" dirty="0"/>
          </a:p>
          <a:p>
            <a:pPr marL="0" indent="0">
              <a:buNone/>
            </a:pPr>
            <a:endParaRPr lang="en-US" altLang="ja-JP" sz="1400" dirty="0"/>
          </a:p>
          <a:p>
            <a:pPr marL="180000" lvl="1" indent="0">
              <a:buNone/>
            </a:pPr>
            <a:endParaRPr lang="en-US" altLang="ja-JP" sz="1400" dirty="0" smtClean="0"/>
          </a:p>
        </p:txBody>
      </p:sp>
      <p:graphicFrame>
        <p:nvGraphicFramePr>
          <p:cNvPr id="8" name="Table 7"/>
          <p:cNvGraphicFramePr>
            <a:graphicFrameLocks noGrp="1"/>
          </p:cNvGraphicFramePr>
          <p:nvPr>
            <p:extLst>
              <p:ext uri="{D42A27DB-BD31-4B8C-83A1-F6EECF244321}">
                <p14:modId xmlns:p14="http://schemas.microsoft.com/office/powerpoint/2010/main" val="3132402280"/>
              </p:ext>
            </p:extLst>
          </p:nvPr>
        </p:nvGraphicFramePr>
        <p:xfrm>
          <a:off x="3161189" y="2971801"/>
          <a:ext cx="2821623" cy="1854200"/>
        </p:xfrm>
        <a:graphic>
          <a:graphicData uri="http://schemas.openxmlformats.org/drawingml/2006/table">
            <a:tbl>
              <a:tblPr firstRow="1" bandRow="1">
                <a:tableStyleId>{5C22544A-7EE6-4342-B048-85BDC9FD1C3A}</a:tableStyleId>
              </a:tblPr>
              <a:tblGrid>
                <a:gridCol w="1665605"/>
                <a:gridCol w="1156018"/>
              </a:tblGrid>
              <a:tr h="370840">
                <a:tc>
                  <a:txBody>
                    <a:bodyPr/>
                    <a:lstStyle/>
                    <a:p>
                      <a:pPr algn="ctr"/>
                      <a:r>
                        <a:rPr lang="ja-JP" altLang="en-US" sz="1000" dirty="0" smtClean="0">
                          <a:solidFill>
                            <a:schemeClr val="bg2"/>
                          </a:solidFill>
                        </a:rPr>
                        <a:t>パーティションサイズ</a:t>
                      </a:r>
                      <a:endParaRPr kumimoji="1" lang="en-US" sz="1000" b="1" kern="1200" dirty="0">
                        <a:solidFill>
                          <a:schemeClr val="bg2"/>
                        </a:solidFill>
                        <a:latin typeface="+mn-lt"/>
                        <a:ea typeface="+mn-ea"/>
                        <a:cs typeface="+mn-cs"/>
                      </a:endParaRPr>
                    </a:p>
                  </a:txBody>
                  <a:tcPr anchor="ctr">
                    <a:solidFill>
                      <a:schemeClr val="accent4">
                        <a:lumMod val="75000"/>
                      </a:schemeClr>
                    </a:solidFill>
                  </a:tcPr>
                </a:tc>
                <a:tc>
                  <a:txBody>
                    <a:bodyPr/>
                    <a:lstStyle/>
                    <a:p>
                      <a:pPr algn="ctr"/>
                      <a:r>
                        <a:rPr lang="en-US" sz="1000" dirty="0" smtClean="0">
                          <a:latin typeface="+mj-lt"/>
                        </a:rPr>
                        <a:t>TAT</a:t>
                      </a:r>
                      <a:r>
                        <a:rPr lang="ja-JP" altLang="en-US" sz="1000" dirty="0" smtClean="0">
                          <a:latin typeface="+mj-lt"/>
                        </a:rPr>
                        <a:t>（秒）</a:t>
                      </a:r>
                      <a:endParaRPr lang="en-US" sz="1000" dirty="0">
                        <a:latin typeface="+mj-lt"/>
                      </a:endParaRPr>
                    </a:p>
                  </a:txBody>
                  <a:tcPr anchor="ctr">
                    <a:solidFill>
                      <a:schemeClr val="accent4">
                        <a:lumMod val="75000"/>
                      </a:schemeClr>
                    </a:solidFill>
                  </a:tcPr>
                </a:tc>
              </a:tr>
              <a:tr h="370840">
                <a:tc>
                  <a:txBody>
                    <a:bodyPr/>
                    <a:lstStyle/>
                    <a:p>
                      <a:pPr algn="r"/>
                      <a:r>
                        <a:rPr lang="en-US" sz="1000" dirty="0" smtClean="0">
                          <a:latin typeface="+mj-lt"/>
                        </a:rPr>
                        <a:t>1</a:t>
                      </a:r>
                      <a:endParaRPr lang="en-US" sz="1000" dirty="0">
                        <a:latin typeface="+mj-lt"/>
                      </a:endParaRPr>
                    </a:p>
                  </a:txBody>
                  <a:tcPr anchor="ctr"/>
                </a:tc>
                <a:tc>
                  <a:txBody>
                    <a:bodyPr/>
                    <a:lstStyle/>
                    <a:p>
                      <a:pPr algn="r" fontAlgn="b"/>
                      <a:r>
                        <a:rPr lang="en-US" sz="1000" b="0" i="0" u="none" strike="noStrike" dirty="0">
                          <a:solidFill>
                            <a:srgbClr val="000000"/>
                          </a:solidFill>
                          <a:effectLst/>
                          <a:latin typeface="+mj-lt"/>
                        </a:rPr>
                        <a:t>0.43s</a:t>
                      </a:r>
                    </a:p>
                  </a:txBody>
                  <a:tcPr marL="9525" marR="9525" marT="9525" marB="0" anchor="ctr"/>
                </a:tc>
              </a:tr>
              <a:tr h="370840">
                <a:tc>
                  <a:txBody>
                    <a:bodyPr/>
                    <a:lstStyle/>
                    <a:p>
                      <a:pPr algn="r"/>
                      <a:r>
                        <a:rPr lang="en-US" sz="1000" dirty="0" smtClean="0">
                          <a:latin typeface="+mj-lt"/>
                        </a:rPr>
                        <a:t>2</a:t>
                      </a:r>
                      <a:endParaRPr lang="en-US" sz="1000" dirty="0">
                        <a:latin typeface="+mj-lt"/>
                      </a:endParaRPr>
                    </a:p>
                  </a:txBody>
                  <a:tcPr anchor="ctr"/>
                </a:tc>
                <a:tc>
                  <a:txBody>
                    <a:bodyPr/>
                    <a:lstStyle/>
                    <a:p>
                      <a:pPr algn="r" fontAlgn="b"/>
                      <a:r>
                        <a:rPr lang="en-US" sz="1000" b="0" i="0" u="none" strike="noStrike" dirty="0">
                          <a:solidFill>
                            <a:srgbClr val="000000"/>
                          </a:solidFill>
                          <a:effectLst/>
                          <a:latin typeface="+mj-lt"/>
                        </a:rPr>
                        <a:t>0.22s</a:t>
                      </a:r>
                    </a:p>
                  </a:txBody>
                  <a:tcPr marL="9525" marR="9525" marT="9525" marB="0" anchor="ctr"/>
                </a:tc>
              </a:tr>
              <a:tr h="370840">
                <a:tc>
                  <a:txBody>
                    <a:bodyPr/>
                    <a:lstStyle/>
                    <a:p>
                      <a:pPr algn="r"/>
                      <a:r>
                        <a:rPr lang="en-US" sz="1000" dirty="0" smtClean="0">
                          <a:latin typeface="+mj-lt"/>
                        </a:rPr>
                        <a:t>4</a:t>
                      </a:r>
                      <a:endParaRPr lang="en-US" sz="1000" dirty="0">
                        <a:latin typeface="+mj-lt"/>
                      </a:endParaRPr>
                    </a:p>
                  </a:txBody>
                  <a:tcPr anchor="ctr"/>
                </a:tc>
                <a:tc>
                  <a:txBody>
                    <a:bodyPr/>
                    <a:lstStyle/>
                    <a:p>
                      <a:pPr algn="r" fontAlgn="b"/>
                      <a:r>
                        <a:rPr lang="en-US" sz="1000" b="0" i="0" u="none" strike="noStrike" dirty="0">
                          <a:solidFill>
                            <a:srgbClr val="000000"/>
                          </a:solidFill>
                          <a:effectLst/>
                          <a:latin typeface="+mj-lt"/>
                        </a:rPr>
                        <a:t>0.17s</a:t>
                      </a:r>
                    </a:p>
                  </a:txBody>
                  <a:tcPr marL="9525" marR="9525" marT="9525" marB="0" anchor="ctr"/>
                </a:tc>
              </a:tr>
              <a:tr h="370840">
                <a:tc>
                  <a:txBody>
                    <a:bodyPr/>
                    <a:lstStyle/>
                    <a:p>
                      <a:pPr algn="r"/>
                      <a:r>
                        <a:rPr lang="en-US" sz="1000" dirty="0" smtClean="0">
                          <a:latin typeface="+mj-lt"/>
                        </a:rPr>
                        <a:t>8</a:t>
                      </a:r>
                      <a:endParaRPr lang="en-US" sz="1000" dirty="0">
                        <a:latin typeface="+mj-lt"/>
                      </a:endParaRPr>
                    </a:p>
                  </a:txBody>
                  <a:tcPr anchor="ctr"/>
                </a:tc>
                <a:tc>
                  <a:txBody>
                    <a:bodyPr/>
                    <a:lstStyle/>
                    <a:p>
                      <a:pPr algn="r" fontAlgn="b"/>
                      <a:r>
                        <a:rPr lang="en-US" sz="1000" b="0" i="0" u="none" strike="noStrike" dirty="0">
                          <a:solidFill>
                            <a:srgbClr val="000000"/>
                          </a:solidFill>
                          <a:effectLst/>
                          <a:latin typeface="+mj-lt"/>
                        </a:rPr>
                        <a:t>0.14s</a:t>
                      </a:r>
                    </a:p>
                  </a:txBody>
                  <a:tcPr marL="9525" marR="9525" marT="9525" marB="0" anchor="ctr"/>
                </a:tc>
              </a:tr>
            </a:tbl>
          </a:graphicData>
        </a:graphic>
      </p:graphicFrame>
    </p:spTree>
    <p:extLst>
      <p:ext uri="{BB962C8B-B14F-4D97-AF65-F5344CB8AC3E}">
        <p14:creationId xmlns:p14="http://schemas.microsoft.com/office/powerpoint/2010/main" val="7258281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000" dirty="0"/>
              <a:t>参考文献</a:t>
            </a:r>
            <a:endParaRPr kumimoji="1" lang="ja-JP" altLang="en-US" sz="2000" dirty="0"/>
          </a:p>
        </p:txBody>
      </p:sp>
      <p:sp>
        <p:nvSpPr>
          <p:cNvPr id="3" name="コンテンツ プレースホルダー 2"/>
          <p:cNvSpPr>
            <a:spLocks noGrp="1"/>
          </p:cNvSpPr>
          <p:nvPr>
            <p:ph sz="quarter" idx="10"/>
          </p:nvPr>
        </p:nvSpPr>
        <p:spPr/>
        <p:txBody>
          <a:bodyPr vert="horz" lIns="91440" tIns="45720" rIns="91440" bIns="45720" rtlCol="0">
            <a:noAutofit/>
          </a:bodyPr>
          <a:lstStyle/>
          <a:p>
            <a:pPr>
              <a:buFont typeface="Wingdings" panose="05000000000000000000" pitchFamily="2" charset="2"/>
              <a:buChar char="§"/>
            </a:pPr>
            <a:r>
              <a:rPr lang="ja-JP" altLang="en-US" sz="1400" dirty="0"/>
              <a:t>ホワイトペーパ</a:t>
            </a:r>
            <a:r>
              <a:rPr lang="ja-JP" altLang="en-US" sz="1400" dirty="0" smtClean="0"/>
              <a:t>ー：</a:t>
            </a:r>
            <a:r>
              <a:rPr lang="en-US" sz="1400" dirty="0" smtClean="0"/>
              <a:t>mysql_wp_cluster_performance.pdf</a:t>
            </a:r>
          </a:p>
          <a:p>
            <a:pPr>
              <a:buFont typeface="Wingdings" panose="05000000000000000000" pitchFamily="2" charset="2"/>
              <a:buChar char="§"/>
            </a:pPr>
            <a:r>
              <a:rPr lang="en-US" sz="1400" dirty="0">
                <a:hlinkClick r:id="rId2"/>
              </a:rPr>
              <a:t>https://www.askapache.com/mysql/mysql-performance-tuning</a:t>
            </a:r>
            <a:r>
              <a:rPr lang="en-US" sz="1400" dirty="0" smtClean="0">
                <a:hlinkClick r:id="rId2"/>
              </a:rPr>
              <a:t>/</a:t>
            </a:r>
            <a:endParaRPr lang="en-US" sz="1400" dirty="0" smtClean="0"/>
          </a:p>
          <a:p>
            <a:pPr>
              <a:buFont typeface="Wingdings" panose="05000000000000000000" pitchFamily="2" charset="2"/>
              <a:buChar char="§"/>
            </a:pPr>
            <a:r>
              <a:rPr lang="en-US" sz="1400" dirty="0" smtClean="0">
                <a:hlinkClick r:id="rId3"/>
              </a:rPr>
              <a:t>http</a:t>
            </a:r>
            <a:r>
              <a:rPr lang="en-US" sz="1400" dirty="0">
                <a:hlinkClick r:id="rId3"/>
              </a:rPr>
              <a:t>://www.serveridol.com/2015/04/16/mysql-improving-performance-through-thread_cache_size</a:t>
            </a:r>
            <a:r>
              <a:rPr lang="en-US" sz="1400" dirty="0" smtClean="0">
                <a:hlinkClick r:id="rId3"/>
              </a:rPr>
              <a:t>/</a:t>
            </a:r>
            <a:endParaRPr lang="en-US" sz="1400" dirty="0" smtClean="0"/>
          </a:p>
          <a:p>
            <a:pPr>
              <a:buFont typeface="Wingdings" panose="05000000000000000000" pitchFamily="2" charset="2"/>
              <a:buChar char="§"/>
            </a:pPr>
            <a:r>
              <a:rPr lang="en-US" sz="1400" dirty="0" smtClean="0">
                <a:hlinkClick r:id="rId4"/>
              </a:rPr>
              <a:t>http://hashmysql.org/wiki/Tuning_System_Variables</a:t>
            </a:r>
            <a:endParaRPr lang="en-US" sz="1400" dirty="0" smtClean="0"/>
          </a:p>
          <a:p>
            <a:pPr>
              <a:buFont typeface="Wingdings" panose="05000000000000000000" pitchFamily="2" charset="2"/>
              <a:buChar char="§"/>
            </a:pPr>
            <a:r>
              <a:rPr lang="en-US" sz="1400" dirty="0">
                <a:hlinkClick r:id="rId5"/>
              </a:rPr>
              <a:t>https://www.systutorials.com/docs/linux/man/8-ndbmtd</a:t>
            </a:r>
            <a:r>
              <a:rPr lang="en-US" sz="1400" dirty="0" smtClean="0">
                <a:hlinkClick r:id="rId5"/>
              </a:rPr>
              <a:t>/</a:t>
            </a:r>
            <a:endParaRPr lang="en-US" sz="1400" dirty="0" smtClean="0"/>
          </a:p>
          <a:p>
            <a:pPr>
              <a:buFont typeface="Wingdings" panose="05000000000000000000" pitchFamily="2" charset="2"/>
              <a:buChar char="§"/>
            </a:pPr>
            <a:r>
              <a:rPr lang="en-US" sz="1400" dirty="0">
                <a:hlinkClick r:id="rId6"/>
              </a:rPr>
              <a:t>https://</a:t>
            </a:r>
            <a:r>
              <a:rPr lang="en-US" sz="1400" dirty="0" smtClean="0">
                <a:hlinkClick r:id="rId6"/>
              </a:rPr>
              <a:t>dev.mysql.com/doc/refman/5.7/en/mysql-cluster-programs-ndbmtd.html</a:t>
            </a:r>
            <a:endParaRPr lang="en-US" sz="1400" dirty="0" smtClean="0"/>
          </a:p>
          <a:p>
            <a:pPr>
              <a:buFont typeface="Wingdings" panose="05000000000000000000" pitchFamily="2" charset="2"/>
              <a:buChar char="§"/>
            </a:pPr>
            <a:endParaRPr lang="en-US" sz="1400" dirty="0" smtClean="0"/>
          </a:p>
          <a:p>
            <a:pPr>
              <a:buFont typeface="Wingdings" panose="05000000000000000000" pitchFamily="2" charset="2"/>
              <a:buChar char="§"/>
            </a:pPr>
            <a:endParaRPr lang="en-US" sz="1400" dirty="0"/>
          </a:p>
          <a:p>
            <a:pPr>
              <a:buFont typeface="Wingdings" panose="05000000000000000000" pitchFamily="2" charset="2"/>
              <a:buChar char="§"/>
            </a:pPr>
            <a:endParaRPr lang="en-US" sz="1400" dirty="0"/>
          </a:p>
        </p:txBody>
      </p:sp>
    </p:spTree>
    <p:extLst>
      <p:ext uri="{BB962C8B-B14F-4D97-AF65-F5344CB8AC3E}">
        <p14:creationId xmlns:p14="http://schemas.microsoft.com/office/powerpoint/2010/main" val="20944520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60751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418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000" dirty="0"/>
              <a:t>変更履歴</a:t>
            </a:r>
            <a:endParaRPr kumimoji="1" lang="ja-JP" altLang="en-US" sz="2000" dirty="0"/>
          </a:p>
        </p:txBody>
      </p:sp>
      <p:graphicFrame>
        <p:nvGraphicFramePr>
          <p:cNvPr id="10" name="Table 9"/>
          <p:cNvGraphicFramePr>
            <a:graphicFrameLocks noGrp="1"/>
          </p:cNvGraphicFramePr>
          <p:nvPr>
            <p:extLst>
              <p:ext uri="{D42A27DB-BD31-4B8C-83A1-F6EECF244321}">
                <p14:modId xmlns:p14="http://schemas.microsoft.com/office/powerpoint/2010/main" val="328465471"/>
              </p:ext>
            </p:extLst>
          </p:nvPr>
        </p:nvGraphicFramePr>
        <p:xfrm>
          <a:off x="342898" y="1141400"/>
          <a:ext cx="8672351" cy="3693160"/>
        </p:xfrm>
        <a:graphic>
          <a:graphicData uri="http://schemas.openxmlformats.org/drawingml/2006/table">
            <a:tbl>
              <a:tblPr firstRow="1" bandRow="1">
                <a:tableStyleId>{93296810-A885-4BE3-A3E7-6D5BEEA58F35}</a:tableStyleId>
              </a:tblPr>
              <a:tblGrid>
                <a:gridCol w="929030"/>
                <a:gridCol w="1151255"/>
                <a:gridCol w="1284483"/>
                <a:gridCol w="1284483"/>
                <a:gridCol w="4023100"/>
              </a:tblGrid>
              <a:tr h="370840">
                <a:tc>
                  <a:txBody>
                    <a:bodyPr/>
                    <a:lstStyle/>
                    <a:p>
                      <a:r>
                        <a:rPr kumimoji="1" lang="ja-JP" altLang="en-US" sz="1200" b="0" kern="1200" dirty="0" smtClean="0">
                          <a:solidFill>
                            <a:schemeClr val="lt1"/>
                          </a:solidFill>
                          <a:latin typeface="+mn-lt"/>
                          <a:ea typeface="+mn-ea"/>
                          <a:cs typeface="Calibri" panose="020F0502020204030204" pitchFamily="34" charset="0"/>
                        </a:rPr>
                        <a:t>版数</a:t>
                      </a:r>
                      <a:endParaRPr kumimoji="1" lang="en-US" sz="1200" b="0" kern="1200" dirty="0">
                        <a:solidFill>
                          <a:schemeClr val="lt1"/>
                        </a:solidFill>
                        <a:latin typeface="+mn-lt"/>
                        <a:ea typeface="+mn-ea"/>
                        <a:cs typeface="Calibri" panose="020F050202020403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dirty="0" smtClean="0">
                          <a:solidFill>
                            <a:schemeClr val="lt1"/>
                          </a:solidFill>
                          <a:latin typeface="+mn-lt"/>
                          <a:ea typeface="+mn-ea"/>
                          <a:cs typeface="Calibri" panose="020F0502020204030204" pitchFamily="34" charset="0"/>
                        </a:rPr>
                        <a:t>日付</a:t>
                      </a:r>
                      <a:endParaRPr kumimoji="1" lang="en-US" sz="1200" b="0" kern="1200" dirty="0" smtClean="0">
                        <a:solidFill>
                          <a:schemeClr val="lt1"/>
                        </a:solidFill>
                        <a:latin typeface="+mn-lt"/>
                        <a:ea typeface="+mn-ea"/>
                        <a:cs typeface="Calibri" panose="020F0502020204030204" pitchFamily="34" charset="0"/>
                      </a:endParaRPr>
                    </a:p>
                  </a:txBody>
                  <a:tcPr anchor="ctr"/>
                </a:tc>
                <a:tc>
                  <a:txBody>
                    <a:bodyPr/>
                    <a:lstStyle/>
                    <a:p>
                      <a:r>
                        <a:rPr kumimoji="1" lang="ja-JP" altLang="en-US" sz="1200" b="0" kern="1200" dirty="0" smtClean="0">
                          <a:solidFill>
                            <a:schemeClr val="lt1"/>
                          </a:solidFill>
                          <a:latin typeface="+mn-lt"/>
                          <a:ea typeface="+mn-ea"/>
                          <a:cs typeface="Calibri" panose="020F0502020204030204" pitchFamily="34" charset="0"/>
                        </a:rPr>
                        <a:t>作成者</a:t>
                      </a:r>
                      <a:endParaRPr kumimoji="1" lang="en-US" sz="1200" b="0" kern="1200" dirty="0">
                        <a:solidFill>
                          <a:schemeClr val="lt1"/>
                        </a:solidFill>
                        <a:latin typeface="+mn-lt"/>
                        <a:ea typeface="+mn-ea"/>
                        <a:cs typeface="Calibri" panose="020F0502020204030204" pitchFamily="34" charset="0"/>
                      </a:endParaRPr>
                    </a:p>
                  </a:txBody>
                  <a:tcPr anchor="ctr"/>
                </a:tc>
                <a:tc>
                  <a:txBody>
                    <a:bodyPr/>
                    <a:lstStyle/>
                    <a:p>
                      <a:r>
                        <a:rPr kumimoji="1" lang="ja-JP" altLang="en-US" sz="1200" b="0" kern="1200" dirty="0" smtClean="0">
                          <a:solidFill>
                            <a:schemeClr val="lt1"/>
                          </a:solidFill>
                          <a:latin typeface="+mn-lt"/>
                          <a:ea typeface="+mn-ea"/>
                          <a:cs typeface="Calibri" panose="020F0502020204030204" pitchFamily="34" charset="0"/>
                        </a:rPr>
                        <a:t>承認者</a:t>
                      </a:r>
                      <a:endParaRPr kumimoji="1" lang="en-US" sz="1200" b="0" kern="1200" dirty="0">
                        <a:solidFill>
                          <a:schemeClr val="lt1"/>
                        </a:solidFill>
                        <a:latin typeface="+mn-lt"/>
                        <a:ea typeface="+mn-ea"/>
                        <a:cs typeface="Calibri" panose="020F0502020204030204" pitchFamily="34" charset="0"/>
                      </a:endParaRPr>
                    </a:p>
                  </a:txBody>
                  <a:tcPr anchor="ctr"/>
                </a:tc>
                <a:tc>
                  <a:txBody>
                    <a:bodyPr/>
                    <a:lstStyle/>
                    <a:p>
                      <a:r>
                        <a:rPr kumimoji="1" lang="ja-JP" altLang="en-US" sz="1200" b="0" kern="1200" dirty="0" smtClean="0">
                          <a:solidFill>
                            <a:schemeClr val="lt1"/>
                          </a:solidFill>
                          <a:latin typeface="+mn-lt"/>
                          <a:ea typeface="+mn-ea"/>
                          <a:cs typeface="Calibri" panose="020F0502020204030204" pitchFamily="34" charset="0"/>
                        </a:rPr>
                        <a:t>内容</a:t>
                      </a:r>
                      <a:endParaRPr kumimoji="1" lang="en-US" sz="1200" b="0" kern="1200" dirty="0">
                        <a:solidFill>
                          <a:schemeClr val="lt1"/>
                        </a:solidFill>
                        <a:latin typeface="+mn-lt"/>
                        <a:ea typeface="+mn-ea"/>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00.01</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2017/08/31</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pgarcia</a:t>
                      </a:r>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r>
                        <a:rPr lang="ja-JP" altLang="en-US" sz="1200" b="0" dirty="0" smtClean="0">
                          <a:latin typeface="+mj-lt"/>
                          <a:cs typeface="Calibri" panose="020F0502020204030204" pitchFamily="34" charset="0"/>
                        </a:rPr>
                        <a:t>日本語版 </a:t>
                      </a:r>
                      <a:r>
                        <a:rPr lang="en-US" sz="1200" b="0" dirty="0" smtClean="0">
                          <a:latin typeface="+mj-lt"/>
                          <a:cs typeface="Calibri" panose="020F0502020204030204" pitchFamily="34" charset="0"/>
                        </a:rPr>
                        <a:t>Draft version</a:t>
                      </a:r>
                      <a:endParaRPr lang="en-US" sz="1200" b="0" dirty="0">
                        <a:latin typeface="+mj-lt"/>
                        <a:cs typeface="Calibri" panose="020F0502020204030204" pitchFamily="34" charset="0"/>
                      </a:endParaRPr>
                    </a:p>
                  </a:txBody>
                  <a:tcPr anchor="ctr"/>
                </a:tc>
              </a:tr>
              <a:tr h="370840">
                <a:tc>
                  <a:txBody>
                    <a:bodyPr/>
                    <a:lstStyle/>
                    <a:p>
                      <a:r>
                        <a:rPr kumimoji="1" lang="en-US" sz="1200" b="0" kern="1200" dirty="0" smtClean="0">
                          <a:solidFill>
                            <a:schemeClr val="dk1"/>
                          </a:solidFill>
                          <a:latin typeface="+mn-lt"/>
                          <a:ea typeface="+mn-ea"/>
                          <a:cs typeface="Calibri" panose="020F0502020204030204" pitchFamily="34" charset="0"/>
                        </a:rPr>
                        <a:t>00.02</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2017/09/12</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pgarcia</a:t>
                      </a:r>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dirty="0" smtClean="0">
                          <a:solidFill>
                            <a:schemeClr val="dk1"/>
                          </a:solidFill>
                          <a:latin typeface="+mn-lt"/>
                          <a:ea typeface="+mn-ea"/>
                          <a:cs typeface="Calibri" panose="020F0502020204030204" pitchFamily="34" charset="0"/>
                        </a:rPr>
                        <a:t>レビューコメントからの変更</a:t>
                      </a:r>
                      <a:endParaRPr kumimoji="1" lang="en-US" sz="1200" b="0" kern="1200" dirty="0" smtClean="0">
                        <a:solidFill>
                          <a:schemeClr val="dk1"/>
                        </a:solidFill>
                        <a:latin typeface="+mn-lt"/>
                        <a:ea typeface="+mn-ea"/>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00.03</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2017/09/21</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pgarcia</a:t>
                      </a:r>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r>
                        <a:rPr lang="ja-JP" altLang="en-US" sz="1200" b="0" dirty="0" smtClean="0">
                          <a:latin typeface="+mj-lt"/>
                          <a:cs typeface="Calibri" panose="020F0502020204030204" pitchFamily="34" charset="0"/>
                        </a:rPr>
                        <a:t>スライド</a:t>
                      </a:r>
                      <a:r>
                        <a:rPr lang="en-US" altLang="ja-JP" sz="1200" b="0" dirty="0" smtClean="0">
                          <a:latin typeface="+mj-lt"/>
                          <a:cs typeface="Calibri" panose="020F0502020204030204" pitchFamily="34" charset="0"/>
                        </a:rPr>
                        <a:t>12</a:t>
                      </a:r>
                      <a:r>
                        <a:rPr lang="ja-JP" altLang="en-US" sz="1200" b="0" dirty="0" smtClean="0">
                          <a:latin typeface="+mj-lt"/>
                          <a:cs typeface="Calibri" panose="020F0502020204030204" pitchFamily="34" charset="0"/>
                        </a:rPr>
                        <a:t>に説明の追加</a:t>
                      </a:r>
                    </a:p>
                  </a:txBody>
                  <a:tcPr anchor="ctr"/>
                </a:tc>
              </a:tr>
              <a:tr h="370840">
                <a:tc>
                  <a:txBody>
                    <a:bodyPr/>
                    <a:lstStyle/>
                    <a:p>
                      <a:r>
                        <a:rPr lang="en-US" sz="1200" b="0" dirty="0" smtClean="0">
                          <a:latin typeface="+mj-lt"/>
                          <a:cs typeface="Calibri" panose="020F0502020204030204" pitchFamily="34" charset="0"/>
                        </a:rPr>
                        <a:t>00.04</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2017/09/22</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pgarcia</a:t>
                      </a:r>
                      <a:endParaRPr lang="en-US" sz="1200" b="0" dirty="0">
                        <a:latin typeface="+mj-lt"/>
                        <a:cs typeface="Calibri" panose="020F050202020403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sz="1200" b="0" kern="1200" dirty="0" smtClean="0">
                          <a:solidFill>
                            <a:schemeClr val="dk1"/>
                          </a:solidFill>
                          <a:latin typeface="+mn-lt"/>
                          <a:ea typeface="+mn-ea"/>
                          <a:cs typeface="Calibri" panose="020F0502020204030204" pitchFamily="34" charset="0"/>
                        </a:rPr>
                        <a:t>NSP-</a:t>
                      </a:r>
                      <a:r>
                        <a:rPr kumimoji="1" lang="en-US" sz="1200" b="0" kern="1200" dirty="0" err="1" smtClean="0">
                          <a:solidFill>
                            <a:schemeClr val="dk1"/>
                          </a:solidFill>
                          <a:latin typeface="+mn-lt"/>
                          <a:ea typeface="+mn-ea"/>
                          <a:cs typeface="Calibri" panose="020F0502020204030204" pitchFamily="34" charset="0"/>
                        </a:rPr>
                        <a:t>planteras.ra</a:t>
                      </a:r>
                      <a:endParaRPr kumimoji="1" lang="en-US" sz="1200" b="0" kern="1200" dirty="0" smtClean="0">
                        <a:solidFill>
                          <a:schemeClr val="dk1"/>
                        </a:solidFill>
                        <a:latin typeface="+mn-lt"/>
                        <a:ea typeface="+mn-ea"/>
                        <a:cs typeface="Calibri" panose="020F0502020204030204" pitchFamily="34" charset="0"/>
                      </a:endParaRPr>
                    </a:p>
                    <a:p>
                      <a:endParaRPr lang="en-US" sz="1200" b="0" dirty="0">
                        <a:latin typeface="+mj-lt"/>
                        <a:cs typeface="Calibri" panose="020F0502020204030204" pitchFamily="34" charset="0"/>
                      </a:endParaRPr>
                    </a:p>
                  </a:txBody>
                  <a:tcPr anchor="ctr"/>
                </a:tc>
                <a:tc>
                  <a:txBody>
                    <a:bodyPr/>
                    <a:lstStyle/>
                    <a:p>
                      <a:r>
                        <a:rPr kumimoji="1" lang="ja-JP" altLang="en-US" sz="1200" b="0" kern="1200" dirty="0" smtClean="0">
                          <a:solidFill>
                            <a:schemeClr val="dk1"/>
                          </a:solidFill>
                          <a:latin typeface="+mn-lt"/>
                          <a:ea typeface="+mn-ea"/>
                          <a:cs typeface="Calibri" panose="020F0502020204030204" pitchFamily="34" charset="0"/>
                        </a:rPr>
                        <a:t>１．目次、表題の見直し（章番号、表題の完全一致化）</a:t>
                      </a:r>
                      <a:endParaRPr kumimoji="1" lang="en-US" altLang="ja-JP" sz="1200" b="0" kern="1200" dirty="0" smtClean="0">
                        <a:solidFill>
                          <a:schemeClr val="dk1"/>
                        </a:solidFill>
                        <a:latin typeface="+mn-lt"/>
                        <a:ea typeface="+mn-ea"/>
                        <a:cs typeface="Calibri" panose="020F0502020204030204" pitchFamily="34" charset="0"/>
                      </a:endParaRPr>
                    </a:p>
                    <a:p>
                      <a:r>
                        <a:rPr kumimoji="1" lang="ja-JP" altLang="en-US" sz="1200" b="0" kern="1200" dirty="0" smtClean="0">
                          <a:solidFill>
                            <a:schemeClr val="dk1"/>
                          </a:solidFill>
                          <a:latin typeface="+mn-lt"/>
                          <a:ea typeface="+mn-ea"/>
                          <a:cs typeface="Calibri" panose="020F0502020204030204" pitchFamily="34" charset="0"/>
                        </a:rPr>
                        <a:t>２．スライド１２変更</a:t>
                      </a:r>
                      <a:r>
                        <a:rPr kumimoji="1" lang="en-US" altLang="ja-JP" sz="1200" b="0" kern="1200" dirty="0" smtClean="0">
                          <a:solidFill>
                            <a:schemeClr val="dk1"/>
                          </a:solidFill>
                          <a:latin typeface="+mn-lt"/>
                          <a:ea typeface="+mn-ea"/>
                          <a:cs typeface="Calibri" panose="020F0502020204030204" pitchFamily="34" charset="0"/>
                        </a:rPr>
                        <a:t>: </a:t>
                      </a:r>
                      <a:r>
                        <a:rPr kumimoji="1" lang="ja-JP" altLang="en-US" sz="1200" b="0" kern="1200" dirty="0" smtClean="0">
                          <a:solidFill>
                            <a:schemeClr val="dk1"/>
                          </a:solidFill>
                          <a:latin typeface="+mn-lt"/>
                          <a:ea typeface="+mn-ea"/>
                          <a:cs typeface="Calibri" panose="020F0502020204030204" pitchFamily="34" charset="0"/>
                        </a:rPr>
                        <a:t>か→または</a:t>
                      </a:r>
                      <a:endParaRPr kumimoji="1" lang="en-US" altLang="ja-JP" sz="1200" b="0" kern="1200" dirty="0" smtClean="0">
                        <a:solidFill>
                          <a:schemeClr val="dk1"/>
                        </a:solidFill>
                        <a:latin typeface="+mn-lt"/>
                        <a:ea typeface="+mn-ea"/>
                        <a:cs typeface="Calibri" panose="020F0502020204030204" pitchFamily="34" charset="0"/>
                      </a:endParaRPr>
                    </a:p>
                    <a:p>
                      <a:r>
                        <a:rPr kumimoji="1" lang="ja-JP" altLang="en-US" sz="1200" b="0" kern="1200" dirty="0" smtClean="0">
                          <a:solidFill>
                            <a:schemeClr val="dk1"/>
                          </a:solidFill>
                          <a:latin typeface="+mn-lt"/>
                          <a:ea typeface="+mn-ea"/>
                          <a:cs typeface="Calibri" panose="020F0502020204030204" pitchFamily="34" charset="0"/>
                        </a:rPr>
                        <a:t>３．</a:t>
                      </a:r>
                      <a:r>
                        <a:rPr lang="ja-JP" altLang="en-US" sz="1200" dirty="0" smtClean="0"/>
                        <a:t>参考文献の追加</a:t>
                      </a:r>
                      <a:endParaRPr lang="en-US" sz="1200" b="0" dirty="0">
                        <a:latin typeface="+mj-lt"/>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00.05</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2017/09/25</a:t>
                      </a:r>
                      <a:endParaRPr lang="en-US" sz="1200" b="0" dirty="0">
                        <a:latin typeface="+mj-lt"/>
                        <a:cs typeface="Calibri" panose="020F050202020403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sz="1200" b="0" kern="1200" dirty="0" smtClean="0">
                          <a:solidFill>
                            <a:schemeClr val="dk1"/>
                          </a:solidFill>
                          <a:latin typeface="+mn-lt"/>
                          <a:ea typeface="+mn-ea"/>
                          <a:cs typeface="Calibri" panose="020F0502020204030204" pitchFamily="34" charset="0"/>
                        </a:rPr>
                        <a:t>NSP-</a:t>
                      </a:r>
                      <a:r>
                        <a:rPr kumimoji="1" lang="en-US" sz="1200" b="0" kern="1200" dirty="0" err="1" smtClean="0">
                          <a:solidFill>
                            <a:schemeClr val="dk1"/>
                          </a:solidFill>
                          <a:latin typeface="+mn-lt"/>
                          <a:ea typeface="+mn-ea"/>
                          <a:cs typeface="Calibri" panose="020F0502020204030204" pitchFamily="34" charset="0"/>
                        </a:rPr>
                        <a:t>planteras.ra</a:t>
                      </a:r>
                      <a:endParaRPr kumimoji="1" lang="en-US" sz="1200" b="0" kern="1200" dirty="0" smtClean="0">
                        <a:solidFill>
                          <a:schemeClr val="dk1"/>
                        </a:solidFill>
                        <a:latin typeface="+mn-lt"/>
                        <a:ea typeface="+mn-ea"/>
                        <a:cs typeface="Calibri" panose="020F050202020403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sz="1200" b="0" kern="1200" dirty="0" smtClean="0">
                          <a:solidFill>
                            <a:schemeClr val="dk1"/>
                          </a:solidFill>
                          <a:latin typeface="+mn-lt"/>
                          <a:ea typeface="+mn-ea"/>
                          <a:cs typeface="Calibri" panose="020F0502020204030204" pitchFamily="34" charset="0"/>
                        </a:rPr>
                        <a:t>NSP-</a:t>
                      </a:r>
                      <a:r>
                        <a:rPr kumimoji="1" lang="en-US" sz="1200" b="0" kern="1200" dirty="0" err="1" smtClean="0">
                          <a:solidFill>
                            <a:schemeClr val="dk1"/>
                          </a:solidFill>
                          <a:latin typeface="+mn-lt"/>
                          <a:ea typeface="+mn-ea"/>
                          <a:cs typeface="Calibri" panose="020F0502020204030204" pitchFamily="34" charset="0"/>
                        </a:rPr>
                        <a:t>pgarcia</a:t>
                      </a:r>
                      <a:endParaRPr kumimoji="1" lang="en-US" sz="1200" b="0" kern="1200" dirty="0" smtClean="0">
                        <a:solidFill>
                          <a:schemeClr val="dk1"/>
                        </a:solidFill>
                        <a:latin typeface="+mn-lt"/>
                        <a:ea typeface="+mn-ea"/>
                        <a:cs typeface="Calibri" panose="020F0502020204030204" pitchFamily="34" charset="0"/>
                      </a:endParaRPr>
                    </a:p>
                  </a:txBody>
                  <a:tcPr anchor="ctr"/>
                </a:tc>
                <a:tc>
                  <a:txBody>
                    <a:bodyPr/>
                    <a:lstStyle/>
                    <a:p>
                      <a:r>
                        <a:rPr lang="en-US" altLang="ja-JP" sz="1200" b="0" dirty="0" smtClean="0">
                          <a:latin typeface="+mj-lt"/>
                          <a:cs typeface="Calibri" panose="020F0502020204030204" pitchFamily="34" charset="0"/>
                        </a:rPr>
                        <a:t>9/25</a:t>
                      </a:r>
                      <a:r>
                        <a:rPr lang="ja-JP" altLang="en-US" sz="1200" b="0" dirty="0" smtClean="0">
                          <a:latin typeface="+mj-lt"/>
                          <a:cs typeface="Calibri" panose="020F0502020204030204" pitchFamily="34" charset="0"/>
                        </a:rPr>
                        <a:t>レビューコメントに基づいて変更されました。</a:t>
                      </a:r>
                      <a:endParaRPr lang="en-US" sz="1200" b="0" dirty="0">
                        <a:latin typeface="+mj-lt"/>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00.06</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2017/09/28</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pgarcia</a:t>
                      </a:r>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r>
                        <a:rPr kumimoji="1" lang="ja-JP" altLang="en-US" sz="1200" b="0" kern="1200" dirty="0" smtClean="0">
                          <a:solidFill>
                            <a:schemeClr val="dk1"/>
                          </a:solidFill>
                          <a:latin typeface="+mj-ea"/>
                          <a:ea typeface="+mn-ea"/>
                          <a:cs typeface="+mn-cs"/>
                        </a:rPr>
                        <a:t>日本語の表現見直し</a:t>
                      </a:r>
                      <a:endParaRPr kumimoji="1" lang="en-US" sz="1200" b="0" kern="1200" dirty="0">
                        <a:solidFill>
                          <a:schemeClr val="dk1"/>
                        </a:solidFill>
                        <a:latin typeface="+mj-ea"/>
                        <a:ea typeface="+mn-ea"/>
                        <a:cs typeface="+mn-cs"/>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sz="1200" b="0" kern="1200" dirty="0" smtClean="0">
                        <a:solidFill>
                          <a:schemeClr val="dk1"/>
                        </a:solidFill>
                        <a:latin typeface="+mj-ea"/>
                        <a:ea typeface="+mn-ea"/>
                        <a:cs typeface="+mn-cs"/>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bl>
          </a:graphicData>
        </a:graphic>
      </p:graphicFrame>
    </p:spTree>
    <p:extLst>
      <p:ext uri="{BB962C8B-B14F-4D97-AF65-F5344CB8AC3E}">
        <p14:creationId xmlns:p14="http://schemas.microsoft.com/office/powerpoint/2010/main" val="3450785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374948"/>
            <a:ext cx="7344000" cy="461665"/>
          </a:xfrm>
        </p:spPr>
        <p:txBody>
          <a:bodyPr/>
          <a:lstStyle/>
          <a:p>
            <a:r>
              <a:rPr lang="ja-JP" altLang="en-US" dirty="0"/>
              <a:t>目次</a:t>
            </a:r>
            <a:endParaRPr kumimoji="1" lang="ja-JP" altLang="en-US" dirty="0"/>
          </a:p>
        </p:txBody>
      </p:sp>
      <p:sp>
        <p:nvSpPr>
          <p:cNvPr id="3" name="テキスト プレースホルダー 2"/>
          <p:cNvSpPr>
            <a:spLocks noGrp="1"/>
          </p:cNvSpPr>
          <p:nvPr>
            <p:ph type="body" sz="quarter" idx="10"/>
          </p:nvPr>
        </p:nvSpPr>
        <p:spPr/>
        <p:txBody>
          <a:bodyPr/>
          <a:lstStyle/>
          <a:p>
            <a:pPr marL="342900" indent="-342900">
              <a:buFont typeface="+mj-lt"/>
              <a:buAutoNum type="arabicPeriod"/>
            </a:pPr>
            <a:r>
              <a:rPr lang="en-US" altLang="ja-JP" sz="1400" dirty="0"/>
              <a:t>MySQL</a:t>
            </a:r>
            <a:r>
              <a:rPr lang="ja-JP" altLang="en-US" sz="1400" dirty="0"/>
              <a:t>クラスタ</a:t>
            </a:r>
            <a:r>
              <a:rPr lang="en-US" altLang="ja-JP" sz="1400" dirty="0"/>
              <a:t>:</a:t>
            </a:r>
            <a:r>
              <a:rPr lang="ja-JP" altLang="en-US" sz="1400" dirty="0" smtClean="0"/>
              <a:t>パ</a:t>
            </a:r>
            <a:r>
              <a:rPr lang="ja-JP" altLang="en-US" sz="1400" dirty="0"/>
              <a:t>フォーマンスの最適</a:t>
            </a:r>
            <a:r>
              <a:rPr lang="ja-JP" altLang="en-US" sz="1400" dirty="0" smtClean="0"/>
              <a:t>化</a:t>
            </a:r>
            <a:r>
              <a:rPr lang="en-US" altLang="ja-JP" sz="1400" dirty="0" smtClean="0"/>
              <a:t>……………………………………………….	5</a:t>
            </a:r>
          </a:p>
          <a:p>
            <a:pPr lvl="1"/>
            <a:r>
              <a:rPr lang="en-US" altLang="ja-JP" sz="1400" dirty="0" smtClean="0"/>
              <a:t>1.1 </a:t>
            </a:r>
            <a:r>
              <a:rPr lang="ja-JP" altLang="en-US" sz="1400" dirty="0" smtClean="0"/>
              <a:t>概要</a:t>
            </a:r>
            <a:r>
              <a:rPr lang="en-US" altLang="ja-JP" sz="1400" dirty="0" smtClean="0"/>
              <a:t>………………………………………………………………………………………………….	6</a:t>
            </a:r>
          </a:p>
          <a:p>
            <a:pPr lvl="1"/>
            <a:r>
              <a:rPr lang="en-US" altLang="ja-JP" sz="1400" dirty="0" smtClean="0"/>
              <a:t>1.2 </a:t>
            </a:r>
            <a:r>
              <a:rPr lang="ja-JP" altLang="en-US" sz="1400" dirty="0" smtClean="0"/>
              <a:t>パ</a:t>
            </a:r>
            <a:r>
              <a:rPr lang="ja-JP" altLang="en-US" sz="1400" dirty="0"/>
              <a:t>ラメータチューニン</a:t>
            </a:r>
            <a:r>
              <a:rPr lang="ja-JP" altLang="en-US" sz="1400" dirty="0" smtClean="0"/>
              <a:t>グ</a:t>
            </a:r>
            <a:r>
              <a:rPr lang="en-US" altLang="ja-JP" sz="1400" dirty="0" smtClean="0"/>
              <a:t>…………………………………………………………………….	8</a:t>
            </a:r>
          </a:p>
          <a:p>
            <a:pPr lvl="2"/>
            <a:r>
              <a:rPr lang="en-US" altLang="ja-JP" dirty="0" smtClean="0"/>
              <a:t>1.2.1 </a:t>
            </a:r>
            <a:r>
              <a:rPr lang="en-US" altLang="ja-JP" dirty="0" err="1" smtClean="0"/>
              <a:t>thread_cache_size</a:t>
            </a:r>
            <a:r>
              <a:rPr lang="en-US" altLang="ja-JP" dirty="0" smtClean="0"/>
              <a:t>……………………………………………………………………	8</a:t>
            </a:r>
          </a:p>
          <a:p>
            <a:pPr lvl="1"/>
            <a:r>
              <a:rPr lang="en-US" altLang="ja-JP" sz="1400" dirty="0" smtClean="0"/>
              <a:t>1.3 </a:t>
            </a:r>
            <a:r>
              <a:rPr lang="ja-JP" altLang="en-US" sz="1400" dirty="0" smtClean="0"/>
              <a:t>接</a:t>
            </a:r>
            <a:r>
              <a:rPr lang="ja-JP" altLang="en-US" sz="1400" dirty="0"/>
              <a:t>続プー</a:t>
            </a:r>
            <a:r>
              <a:rPr lang="ja-JP" altLang="en-US" sz="1400" dirty="0" smtClean="0"/>
              <a:t>ル</a:t>
            </a:r>
            <a:r>
              <a:rPr lang="en-US" altLang="ja-JP" sz="1400" dirty="0" smtClean="0"/>
              <a:t>…………………………………………………………………………………………	11</a:t>
            </a:r>
          </a:p>
          <a:p>
            <a:pPr lvl="1"/>
            <a:r>
              <a:rPr lang="en-US" altLang="ja-JP" sz="1400" dirty="0" smtClean="0"/>
              <a:t>1.4 </a:t>
            </a:r>
            <a:r>
              <a:rPr lang="ja-JP" altLang="en-US" sz="1400" dirty="0" smtClean="0"/>
              <a:t>マ</a:t>
            </a:r>
            <a:r>
              <a:rPr lang="ja-JP" altLang="en-US" sz="1400" dirty="0"/>
              <a:t>ルチスレッドデータノー</a:t>
            </a:r>
            <a:r>
              <a:rPr lang="ja-JP" altLang="en-US" sz="1400" dirty="0" smtClean="0"/>
              <a:t>ド</a:t>
            </a:r>
            <a:r>
              <a:rPr lang="en-US" altLang="ja-JP" sz="1400" dirty="0" smtClean="0"/>
              <a:t>………………………………………………………………	15</a:t>
            </a:r>
          </a:p>
        </p:txBody>
      </p:sp>
    </p:spTree>
    <p:extLst>
      <p:ext uri="{BB962C8B-B14F-4D97-AF65-F5344CB8AC3E}">
        <p14:creationId xmlns:p14="http://schemas.microsoft.com/office/powerpoint/2010/main" val="1823700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2989091"/>
            <a:ext cx="8784000" cy="523220"/>
          </a:xfrm>
        </p:spPr>
        <p:txBody>
          <a:bodyPr/>
          <a:lstStyle/>
          <a:p>
            <a:r>
              <a:rPr lang="en-US" altLang="ja-JP" dirty="0"/>
              <a:t>MySQL</a:t>
            </a:r>
            <a:r>
              <a:rPr lang="ja-JP" altLang="en-US" dirty="0"/>
              <a:t>クラスタの調査</a:t>
            </a:r>
            <a:endParaRPr kumimoji="1" lang="ja-JP" altLang="en-US" dirty="0"/>
          </a:p>
        </p:txBody>
      </p:sp>
      <p:sp>
        <p:nvSpPr>
          <p:cNvPr id="3" name="テキスト プレースホルダー 2"/>
          <p:cNvSpPr>
            <a:spLocks noGrp="1"/>
          </p:cNvSpPr>
          <p:nvPr>
            <p:ph type="body" sz="quarter" idx="10"/>
          </p:nvPr>
        </p:nvSpPr>
        <p:spPr>
          <a:xfrm>
            <a:off x="179388" y="3852000"/>
            <a:ext cx="7200900" cy="400110"/>
          </a:xfrm>
        </p:spPr>
        <p:txBody>
          <a:bodyPr/>
          <a:lstStyle/>
          <a:p>
            <a:r>
              <a:rPr lang="ja-JP" altLang="en-US" dirty="0"/>
              <a:t>パフォーマンスの最適</a:t>
            </a:r>
            <a:r>
              <a:rPr lang="ja-JP" altLang="en-US" dirty="0" smtClean="0"/>
              <a:t>化</a:t>
            </a:r>
            <a:endParaRPr lang="ja-JP" altLang="en-US" dirty="0"/>
          </a:p>
        </p:txBody>
      </p:sp>
    </p:spTree>
    <p:extLst>
      <p:ext uri="{BB962C8B-B14F-4D97-AF65-F5344CB8AC3E}">
        <p14:creationId xmlns:p14="http://schemas.microsoft.com/office/powerpoint/2010/main" val="11686863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000" dirty="0"/>
              <a:t>１．</a:t>
            </a:r>
            <a:r>
              <a:rPr lang="en-US" altLang="ja-JP" sz="2000" dirty="0"/>
              <a:t>MySQL</a:t>
            </a:r>
            <a:r>
              <a:rPr lang="ja-JP" altLang="en-US" sz="2000" dirty="0"/>
              <a:t>クラスタ</a:t>
            </a:r>
            <a:r>
              <a:rPr lang="en-US" altLang="ja-JP" sz="2000" dirty="0" smtClean="0"/>
              <a:t>:</a:t>
            </a:r>
            <a:r>
              <a:rPr lang="ja-JP" altLang="en-US" sz="2000" dirty="0"/>
              <a:t>パフォーマンスの最適化</a:t>
            </a:r>
            <a:endParaRPr kumimoji="1" lang="ja-JP" altLang="en-US" sz="2000" dirty="0"/>
          </a:p>
        </p:txBody>
      </p:sp>
      <p:sp>
        <p:nvSpPr>
          <p:cNvPr id="3" name="コンテンツ プレースホルダー 2"/>
          <p:cNvSpPr>
            <a:spLocks noGrp="1"/>
          </p:cNvSpPr>
          <p:nvPr>
            <p:ph sz="quarter" idx="10"/>
          </p:nvPr>
        </p:nvSpPr>
        <p:spPr/>
        <p:txBody>
          <a:bodyPr>
            <a:normAutofit/>
          </a:bodyPr>
          <a:lstStyle/>
          <a:p>
            <a:pPr marL="0" indent="0">
              <a:buNone/>
            </a:pPr>
            <a:r>
              <a:rPr lang="en-US" altLang="ja-JP" sz="1400" dirty="0" smtClean="0"/>
              <a:t>1.1 </a:t>
            </a:r>
            <a:r>
              <a:rPr lang="ja-JP" altLang="en-US" sz="1400" dirty="0" smtClean="0"/>
              <a:t>概</a:t>
            </a:r>
            <a:r>
              <a:rPr lang="ja-JP" altLang="en-US" sz="1400" dirty="0"/>
              <a:t>要</a:t>
            </a:r>
            <a:endParaRPr lang="en-US" altLang="ja-JP" sz="1400" dirty="0" smtClean="0"/>
          </a:p>
          <a:p>
            <a:pPr lvl="1"/>
            <a:r>
              <a:rPr lang="en-US" altLang="ja-JP" sz="1400" dirty="0" smtClean="0"/>
              <a:t>MySQL</a:t>
            </a:r>
            <a:r>
              <a:rPr lang="ja-JP" altLang="en-US" sz="1400" dirty="0" smtClean="0"/>
              <a:t>クラスタのパフォーマンスを向上させるには、さまざまな方法があります。 アクセスパターン、</a:t>
            </a:r>
            <a:r>
              <a:rPr lang="en-US" altLang="ja-JP" sz="1400" dirty="0" smtClean="0"/>
              <a:t>AQL</a:t>
            </a:r>
            <a:r>
              <a:rPr lang="ja-JP" altLang="en-US" sz="1400" dirty="0" smtClean="0"/>
              <a:t>（</a:t>
            </a:r>
            <a:r>
              <a:rPr lang="en-US" altLang="ja-JP" sz="1400" dirty="0" smtClean="0"/>
              <a:t>Adaptive Query Localization</a:t>
            </a:r>
            <a:r>
              <a:rPr lang="ja-JP" altLang="en-US" sz="1400" dirty="0" smtClean="0"/>
              <a:t>）、配布アウェアアプリケーション、バッチ処理オペレーション、および代替</a:t>
            </a:r>
            <a:r>
              <a:rPr lang="en-US" altLang="ja-JP" sz="1400" dirty="0" smtClean="0"/>
              <a:t>API</a:t>
            </a:r>
            <a:r>
              <a:rPr lang="ja-JP" altLang="en-US" sz="1400" dirty="0" smtClean="0"/>
              <a:t>は、アプリケーションレベルのメソッドを使用できます。 ハードウェア、特に</a:t>
            </a:r>
            <a:r>
              <a:rPr lang="en-US" altLang="ja-JP" sz="1400" dirty="0" smtClean="0"/>
              <a:t>CPU</a:t>
            </a:r>
            <a:r>
              <a:rPr lang="ja-JP" altLang="en-US" sz="1400" dirty="0" smtClean="0"/>
              <a:t>とメモリは、より良いパフォーマンスを得るためにアップグレードすることができます。</a:t>
            </a:r>
            <a:r>
              <a:rPr lang="ja-JP" altLang="en-US" sz="1400" dirty="0" smtClean="0">
                <a:solidFill>
                  <a:srgbClr val="7030A0"/>
                </a:solidFill>
              </a:rPr>
              <a:t> </a:t>
            </a:r>
            <a:r>
              <a:rPr lang="en-US" altLang="ja-JP" sz="1400" dirty="0">
                <a:solidFill>
                  <a:srgbClr val="7030A0"/>
                </a:solidFill>
                <a:latin typeface="+mj-ea"/>
              </a:rPr>
              <a:t>DB</a:t>
            </a:r>
            <a:r>
              <a:rPr lang="ja-JP" altLang="en-US" sz="1400" dirty="0">
                <a:solidFill>
                  <a:srgbClr val="7030A0"/>
                </a:solidFill>
                <a:latin typeface="+mj-ea"/>
              </a:rPr>
              <a:t>スキーマ自体は、パフォーマンスのために正規化された</a:t>
            </a:r>
            <a:r>
              <a:rPr lang="en-US" altLang="ja-JP" sz="1400" dirty="0">
                <a:solidFill>
                  <a:srgbClr val="7030A0"/>
                </a:solidFill>
                <a:latin typeface="+mj-ea"/>
              </a:rPr>
              <a:t>DB</a:t>
            </a:r>
            <a:r>
              <a:rPr lang="ja-JP" altLang="en-US" sz="1400" dirty="0">
                <a:solidFill>
                  <a:srgbClr val="7030A0"/>
                </a:solidFill>
                <a:latin typeface="+mj-ea"/>
              </a:rPr>
              <a:t>構造を反映することによって最適化することができます（非正規化</a:t>
            </a:r>
            <a:r>
              <a:rPr lang="ja-JP" altLang="en-US" sz="1400" dirty="0" smtClean="0">
                <a:solidFill>
                  <a:srgbClr val="7030A0"/>
                </a:solidFill>
                <a:latin typeface="+mj-ea"/>
              </a:rPr>
              <a:t>）</a:t>
            </a:r>
            <a:r>
              <a:rPr lang="ja-JP" altLang="en-US" sz="1400" dirty="0" smtClean="0">
                <a:solidFill>
                  <a:srgbClr val="7030A0"/>
                </a:solidFill>
              </a:rPr>
              <a:t>。</a:t>
            </a:r>
            <a:r>
              <a:rPr lang="ja-JP" altLang="en-US" sz="1400" dirty="0" smtClean="0"/>
              <a:t>非効率的に設計されたクエリ自体もパフォーマンスが低下する可能性があるため、利用可能な</a:t>
            </a:r>
            <a:r>
              <a:rPr lang="en-US" altLang="ja-JP" sz="1400" dirty="0" smtClean="0"/>
              <a:t>MySQL</a:t>
            </a:r>
            <a:r>
              <a:rPr lang="ja-JP" altLang="en-US" sz="1400" dirty="0" smtClean="0"/>
              <a:t>構成パラメータによってボトルネックを特定することは、ボトルネックの原因や長い実行時間の特定に役立ちます。 </a:t>
            </a:r>
            <a:r>
              <a:rPr lang="ja-JP" altLang="en-US" sz="1400" dirty="0" smtClean="0">
                <a:solidFill>
                  <a:srgbClr val="7030A0"/>
                </a:solidFill>
              </a:rPr>
              <a:t>これらの方法を記載していますが、この調査報告書では述べません。</a:t>
            </a:r>
            <a:endParaRPr lang="en-US" altLang="ja-JP" sz="1400" dirty="0" smtClean="0">
              <a:solidFill>
                <a:srgbClr val="7030A0"/>
              </a:solidFill>
            </a:endParaRPr>
          </a:p>
          <a:p>
            <a:pPr lvl="1"/>
            <a:endParaRPr lang="en-US" altLang="en-US" sz="1400" dirty="0" smtClean="0"/>
          </a:p>
          <a:p>
            <a:pPr lvl="1"/>
            <a:r>
              <a:rPr lang="en-US" altLang="ja-JP" sz="1400" dirty="0"/>
              <a:t>MySQL</a:t>
            </a:r>
            <a:r>
              <a:rPr lang="ja-JP" altLang="en-US" sz="1400" dirty="0"/>
              <a:t>クラスタのパラメータ</a:t>
            </a:r>
            <a:r>
              <a:rPr lang="en-US" altLang="ja-JP" sz="1400" dirty="0"/>
              <a:t>/</a:t>
            </a:r>
            <a:r>
              <a:rPr lang="ja-JP" altLang="en-US" sz="1400" dirty="0"/>
              <a:t>設定を調整することで、より良いパフォーマンスを得ることもできます。 これらのパラメータの</a:t>
            </a:r>
            <a:r>
              <a:rPr lang="en-US" altLang="ja-JP" sz="1400" dirty="0"/>
              <a:t>1</a:t>
            </a:r>
            <a:r>
              <a:rPr lang="ja-JP" altLang="en-US" sz="1400" dirty="0"/>
              <a:t>つである</a:t>
            </a:r>
            <a:r>
              <a:rPr lang="en-US" altLang="ja-JP" sz="1400" dirty="0" err="1"/>
              <a:t>thread_cache_size</a:t>
            </a:r>
            <a:r>
              <a:rPr lang="ja-JP" altLang="en-US" sz="1400" dirty="0"/>
              <a:t>は、クラスタの起動時に事前生成するスレッドの数を決定します。これらのスレッドは、クライアント接続から多くの要求（挿入、更新、クエリなど）を処理するために使用されます</a:t>
            </a:r>
            <a:r>
              <a:rPr lang="ja-JP" altLang="en-US" sz="1400" dirty="0" smtClean="0"/>
              <a:t>。</a:t>
            </a:r>
            <a:r>
              <a:rPr lang="ja-JP" altLang="en-US" sz="1400" dirty="0">
                <a:solidFill>
                  <a:srgbClr val="7030A0"/>
                </a:solidFill>
              </a:rPr>
              <a:t>スレッドキャッシュが空でもまだ保留中の接続要求がある場合、新しいスレッドは、スレッドの作成中にいくらかの遅延またはオーバーヘッドを犠牲にして生成されます。</a:t>
            </a:r>
            <a:r>
              <a:rPr lang="ja-JP" altLang="en-US" sz="1400" dirty="0" smtClean="0"/>
              <a:t> </a:t>
            </a:r>
            <a:r>
              <a:rPr lang="ja-JP" altLang="en-US" sz="1400" dirty="0"/>
              <a:t>ただし、スレッドキャッシュサイズが大きすぎると、クラスタの存続期間中にリソースが不必要に消費される可能性があることを考慮する必要がありま</a:t>
            </a:r>
            <a:r>
              <a:rPr lang="ja-JP" altLang="en-US" sz="1200" dirty="0"/>
              <a:t>す。</a:t>
            </a:r>
            <a:r>
              <a:rPr lang="en-US" altLang="ja-JP" sz="1200" dirty="0"/>
              <a:t> </a:t>
            </a:r>
          </a:p>
          <a:p>
            <a:pPr marL="180000" lvl="1" indent="0">
              <a:buNone/>
            </a:pPr>
            <a:endParaRPr lang="en-US" altLang="ja-JP" sz="1200" dirty="0"/>
          </a:p>
          <a:p>
            <a:pPr lvl="1">
              <a:buFont typeface="Arial" panose="020B0604020202020204" pitchFamily="34" charset="0"/>
              <a:buChar char="•"/>
            </a:pPr>
            <a:endParaRPr lang="en-US" altLang="ja-JP" sz="1200" dirty="0" smtClean="0"/>
          </a:p>
          <a:p>
            <a:pPr marL="180000" lvl="1">
              <a:buFont typeface="Arial" panose="020B0604020202020204" pitchFamily="34" charset="0"/>
              <a:buChar char="•"/>
            </a:pPr>
            <a:endParaRPr lang="en-US" altLang="ja-JP" sz="1200" dirty="0"/>
          </a:p>
          <a:p>
            <a:pPr>
              <a:buFont typeface="Arial" panose="020B0604020202020204" pitchFamily="34" charset="0"/>
              <a:buChar char="•"/>
            </a:pPr>
            <a:endParaRPr lang="en-US" altLang="ja-JP" sz="1600" dirty="0" smtClean="0"/>
          </a:p>
        </p:txBody>
      </p:sp>
    </p:spTree>
    <p:extLst>
      <p:ext uri="{BB962C8B-B14F-4D97-AF65-F5344CB8AC3E}">
        <p14:creationId xmlns:p14="http://schemas.microsoft.com/office/powerpoint/2010/main" val="2282123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000" dirty="0"/>
              <a:t>１．</a:t>
            </a:r>
            <a:r>
              <a:rPr lang="en-US" altLang="ja-JP" sz="2000" dirty="0"/>
              <a:t>MySQL</a:t>
            </a:r>
            <a:r>
              <a:rPr lang="ja-JP" altLang="en-US" sz="2000" dirty="0"/>
              <a:t>クラスタ</a:t>
            </a:r>
            <a:r>
              <a:rPr lang="en-US" altLang="ja-JP" sz="2000" dirty="0"/>
              <a:t>:</a:t>
            </a:r>
            <a:r>
              <a:rPr lang="ja-JP" altLang="en-US" sz="2000" dirty="0"/>
              <a:t>パフォーマンスの最適化</a:t>
            </a:r>
            <a:endParaRPr kumimoji="1" lang="ja-JP" altLang="en-US" sz="2000" dirty="0"/>
          </a:p>
        </p:txBody>
      </p:sp>
      <p:sp>
        <p:nvSpPr>
          <p:cNvPr id="3" name="コンテンツ プレースホルダー 2"/>
          <p:cNvSpPr>
            <a:spLocks noGrp="1"/>
          </p:cNvSpPr>
          <p:nvPr>
            <p:ph sz="quarter" idx="10"/>
          </p:nvPr>
        </p:nvSpPr>
        <p:spPr/>
        <p:txBody>
          <a:bodyPr>
            <a:normAutofit/>
          </a:bodyPr>
          <a:lstStyle/>
          <a:p>
            <a:pPr lvl="1"/>
            <a:r>
              <a:rPr lang="ja-JP" altLang="en-US" sz="1400" dirty="0">
                <a:latin typeface="+mj-lt"/>
              </a:rPr>
              <a:t>スレッドと接続</a:t>
            </a:r>
            <a:endParaRPr lang="en-US" altLang="ja-JP" sz="1400" b="1" dirty="0" smtClean="0">
              <a:latin typeface="+mj-lt"/>
            </a:endParaRPr>
          </a:p>
          <a:p>
            <a:pPr lvl="2"/>
            <a:r>
              <a:rPr lang="ja-JP" altLang="en-US" dirty="0"/>
              <a:t>接続マネージャスレッドは、サーバーがリッスンするネットワークインターフェイス上のクライアント接続要求を処理します。 </a:t>
            </a:r>
            <a:r>
              <a:rPr lang="ja-JP" altLang="en-US" dirty="0">
                <a:solidFill>
                  <a:srgbClr val="7030A0"/>
                </a:solidFill>
              </a:rPr>
              <a:t>全</a:t>
            </a:r>
            <a:r>
              <a:rPr lang="ja-JP" altLang="en-US" dirty="0"/>
              <a:t>てのプラットフォームで、</a:t>
            </a:r>
            <a:r>
              <a:rPr lang="en-US" altLang="ja-JP" dirty="0"/>
              <a:t>1</a:t>
            </a:r>
            <a:r>
              <a:rPr lang="ja-JP" altLang="en-US" dirty="0"/>
              <a:t>つのマネージャスレッドが</a:t>
            </a:r>
            <a:r>
              <a:rPr lang="en-US" altLang="ja-JP" dirty="0"/>
              <a:t>TCP / IP</a:t>
            </a:r>
            <a:r>
              <a:rPr lang="ja-JP" altLang="en-US" dirty="0"/>
              <a:t>接続要求を処理します。 </a:t>
            </a:r>
            <a:r>
              <a:rPr lang="en-US" altLang="ja-JP" dirty="0"/>
              <a:t>Unix</a:t>
            </a:r>
            <a:r>
              <a:rPr lang="ja-JP" altLang="en-US" dirty="0"/>
              <a:t>では、このマネージャスレッドは</a:t>
            </a:r>
            <a:r>
              <a:rPr lang="en-US" altLang="ja-JP" dirty="0"/>
              <a:t>Unix</a:t>
            </a:r>
            <a:r>
              <a:rPr lang="ja-JP" altLang="en-US" dirty="0"/>
              <a:t>ソケットファイルの接続要求も処理します。 </a:t>
            </a:r>
            <a:r>
              <a:rPr lang="en-US" altLang="ja-JP" dirty="0"/>
              <a:t>Windows</a:t>
            </a:r>
            <a:r>
              <a:rPr lang="ja-JP" altLang="en-US" dirty="0"/>
              <a:t>では、マネージャスレッドが共有メモリ接続要求を処理し、別のスレッドが名前付きパイプ接続要求を処理します。 サーバーは、リッスンしないインターフェイスを処理するスレッドを作成しません。 たとえば、名前付きパイプ接続を有効にしていない</a:t>
            </a:r>
            <a:r>
              <a:rPr lang="en-US" altLang="ja-JP" dirty="0"/>
              <a:t>Windows</a:t>
            </a:r>
            <a:r>
              <a:rPr lang="ja-JP" altLang="en-US" dirty="0"/>
              <a:t>サーバーでは、名前付きパイプ接続を処理するスレッドは作成されません。</a:t>
            </a:r>
            <a:endParaRPr lang="en-US" altLang="ja-JP" dirty="0"/>
          </a:p>
          <a:p>
            <a:pPr lvl="2"/>
            <a:r>
              <a:rPr lang="ja-JP" altLang="en-US" dirty="0"/>
              <a:t>デフォルトでは、接続マネージャスレッドは、各クライアント接続を、その接続の認証および要求処理を処理する専用のスレッドに関連付けます。 マネージャスレッドは、必要に応じて新しいスレッドを作成しますが、スレッドキャッシュに最初に問い合わせて接続に使用できる</a:t>
            </a:r>
            <a:r>
              <a:rPr lang="ja-JP" altLang="en-US" dirty="0">
                <a:solidFill>
                  <a:srgbClr val="7030A0"/>
                </a:solidFill>
              </a:rPr>
              <a:t>スレッドが含まれているかを確認します。</a:t>
            </a:r>
            <a:r>
              <a:rPr lang="ja-JP" altLang="en-US" dirty="0"/>
              <a:t> 接続が終了すると、キャッシュが一</a:t>
            </a:r>
            <a:r>
              <a:rPr lang="ja-JP" altLang="en-US" dirty="0">
                <a:solidFill>
                  <a:srgbClr val="7030A0"/>
                </a:solidFill>
              </a:rPr>
              <a:t>杯</a:t>
            </a:r>
            <a:r>
              <a:rPr lang="ja-JP" altLang="en-US" dirty="0"/>
              <a:t>でない場合、そのスレッドはスレッドキャッシュに戻されます。</a:t>
            </a:r>
          </a:p>
          <a:p>
            <a:pPr lvl="2"/>
            <a:r>
              <a:rPr lang="ja-JP" altLang="en-US" dirty="0" smtClean="0">
                <a:latin typeface="+mj-lt"/>
              </a:rPr>
              <a:t>既</a:t>
            </a:r>
            <a:r>
              <a:rPr lang="ja-JP" altLang="en-US" dirty="0">
                <a:latin typeface="+mj-lt"/>
              </a:rPr>
              <a:t>定の接続スレッドモデルでは、現在接続されているクライアント数と同じ数のスレッドが存在します。これは、多数の接続を処理するためにサーバーの負荷を調整する必要がある場合にはいくつかの欠点があります。 例えば、スレッドの作成と廃棄は高価になります。 また、各スレッドには、スタック領域などのサーバーリソースとカーネルリソースが必要です。 多数の同時接続に対応するには、スレッドごとのスタックサイズを小さく保つ必要があります。小さすぎる場合や、サーバーが大量のメモリを消費する場合があります。 他のリソースの消耗も同様に発生し、スケジューリングのオーバーヘッドが重要になります。</a:t>
            </a:r>
            <a:endParaRPr lang="en-US" altLang="ja-JP" dirty="0" smtClean="0">
              <a:latin typeface="+mj-lt"/>
            </a:endParaRPr>
          </a:p>
        </p:txBody>
      </p:sp>
    </p:spTree>
    <p:extLst>
      <p:ext uri="{BB962C8B-B14F-4D97-AF65-F5344CB8AC3E}">
        <p14:creationId xmlns:p14="http://schemas.microsoft.com/office/powerpoint/2010/main" val="1861656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000" dirty="0"/>
              <a:t>１．</a:t>
            </a:r>
            <a:r>
              <a:rPr lang="en-US" altLang="ja-JP" sz="2000" dirty="0"/>
              <a:t>MySQL</a:t>
            </a:r>
            <a:r>
              <a:rPr lang="ja-JP" altLang="en-US" sz="2000" dirty="0"/>
              <a:t>クラスタ</a:t>
            </a:r>
            <a:r>
              <a:rPr lang="en-US" altLang="ja-JP" sz="2000" dirty="0"/>
              <a:t>:</a:t>
            </a:r>
            <a:r>
              <a:rPr lang="ja-JP" altLang="en-US" sz="2000" dirty="0"/>
              <a:t>パフォーマンスの最適化</a:t>
            </a:r>
            <a:endParaRPr kumimoji="1" lang="ja-JP" altLang="en-US" sz="2000" dirty="0"/>
          </a:p>
        </p:txBody>
      </p:sp>
      <p:sp>
        <p:nvSpPr>
          <p:cNvPr id="3" name="コンテンツ プレースホルダー 2"/>
          <p:cNvSpPr>
            <a:spLocks noGrp="1"/>
          </p:cNvSpPr>
          <p:nvPr>
            <p:ph sz="quarter" idx="10"/>
          </p:nvPr>
        </p:nvSpPr>
        <p:spPr/>
        <p:txBody>
          <a:bodyPr>
            <a:normAutofit/>
          </a:bodyPr>
          <a:lstStyle/>
          <a:p>
            <a:pPr marL="0" indent="0">
              <a:buNone/>
            </a:pPr>
            <a:r>
              <a:rPr lang="en-US" altLang="ja-JP" sz="1400" dirty="0" smtClean="0"/>
              <a:t>1.2 </a:t>
            </a:r>
            <a:r>
              <a:rPr lang="ja-JP" altLang="en-US" sz="1400" dirty="0" smtClean="0"/>
              <a:t>パ</a:t>
            </a:r>
            <a:r>
              <a:rPr lang="ja-JP" altLang="en-US" sz="1400" dirty="0"/>
              <a:t>ラメータチューニン</a:t>
            </a:r>
            <a:r>
              <a:rPr lang="ja-JP" altLang="en-US" sz="1400" dirty="0" smtClean="0"/>
              <a:t>グ</a:t>
            </a:r>
            <a:endParaRPr lang="en-US" altLang="ja-JP" sz="1400" dirty="0"/>
          </a:p>
          <a:p>
            <a:pPr marL="180000" lvl="1" indent="0">
              <a:buNone/>
            </a:pPr>
            <a:r>
              <a:rPr lang="en-US" altLang="ja-JP" sz="1400" dirty="0" smtClean="0"/>
              <a:t>1.2.1 </a:t>
            </a:r>
            <a:r>
              <a:rPr lang="en-US" altLang="ja-JP" sz="1400" dirty="0" err="1" smtClean="0"/>
              <a:t>thread_cache_size</a:t>
            </a:r>
            <a:endParaRPr lang="en-US" altLang="ja-JP" sz="1400" dirty="0"/>
          </a:p>
          <a:p>
            <a:pPr marL="180000" lvl="1" indent="0">
              <a:buNone/>
            </a:pPr>
            <a:r>
              <a:rPr lang="ja-JP" altLang="en-US" sz="1400" dirty="0" smtClean="0"/>
              <a:t>起</a:t>
            </a:r>
            <a:r>
              <a:rPr lang="ja-JP" altLang="en-US" sz="1400" dirty="0"/>
              <a:t>動時に事前生成するのに十分なスレッド数を決定するには、次の</a:t>
            </a:r>
            <a:r>
              <a:rPr lang="en-US" altLang="ja-JP" sz="1400" dirty="0"/>
              <a:t>SQL</a:t>
            </a:r>
            <a:r>
              <a:rPr lang="ja-JP" altLang="en-US" sz="1400" dirty="0"/>
              <a:t>ノード変数を考慮する必要</a:t>
            </a:r>
            <a:r>
              <a:rPr lang="ja-JP" altLang="en-US" sz="1400" dirty="0" smtClean="0"/>
              <a:t>が</a:t>
            </a:r>
            <a:endParaRPr lang="en-US" altLang="ja-JP" sz="1400" dirty="0" smtClean="0"/>
          </a:p>
          <a:p>
            <a:pPr marL="180000" lvl="1" indent="0">
              <a:buNone/>
            </a:pPr>
            <a:r>
              <a:rPr lang="ja-JP" altLang="en-US" sz="1400" dirty="0" smtClean="0"/>
              <a:t>あ</a:t>
            </a:r>
            <a:r>
              <a:rPr lang="ja-JP" altLang="en-US" sz="1400" dirty="0"/>
              <a:t>りま</a:t>
            </a:r>
            <a:r>
              <a:rPr lang="ja-JP" altLang="en-US" sz="1400" dirty="0" smtClean="0"/>
              <a:t>す：</a:t>
            </a:r>
            <a:endParaRPr lang="en-US" altLang="ja-JP" sz="1400" dirty="0" smtClean="0"/>
          </a:p>
          <a:p>
            <a:pPr lvl="2">
              <a:buFont typeface="Wingdings" panose="05000000000000000000" pitchFamily="2" charset="2"/>
              <a:buChar char="q"/>
            </a:pPr>
            <a:r>
              <a:rPr lang="en-US" altLang="ja-JP" dirty="0" smtClean="0"/>
              <a:t> </a:t>
            </a:r>
            <a:r>
              <a:rPr lang="en-US" altLang="ja-JP" dirty="0" err="1" smtClean="0"/>
              <a:t>max_connections</a:t>
            </a:r>
            <a:endParaRPr lang="en-US" altLang="ja-JP" dirty="0" smtClean="0"/>
          </a:p>
          <a:p>
            <a:pPr marL="286725" lvl="2" indent="0">
              <a:buNone/>
            </a:pPr>
            <a:r>
              <a:rPr lang="en-US" altLang="ja-JP" dirty="0" smtClean="0"/>
              <a:t> </a:t>
            </a:r>
            <a:r>
              <a:rPr lang="ja-JP" altLang="en-US" dirty="0" smtClean="0"/>
              <a:t>　</a:t>
            </a:r>
            <a:r>
              <a:rPr lang="ja-JP" altLang="en-US" dirty="0">
                <a:solidFill>
                  <a:srgbClr val="7030A0"/>
                </a:solidFill>
              </a:rPr>
              <a:t>種別</a:t>
            </a:r>
            <a:r>
              <a:rPr lang="ja-JP" altLang="en-US" dirty="0"/>
              <a:t> </a:t>
            </a:r>
            <a:r>
              <a:rPr lang="en-US" altLang="ja-JP" b="1" dirty="0" smtClean="0"/>
              <a:t>:</a:t>
            </a:r>
            <a:r>
              <a:rPr lang="en-US" altLang="ja-JP" dirty="0" smtClean="0"/>
              <a:t> global status</a:t>
            </a:r>
          </a:p>
          <a:p>
            <a:pPr marL="286725" lvl="2" indent="0">
              <a:buNone/>
            </a:pPr>
            <a:r>
              <a:rPr lang="en-US" altLang="ja-JP" dirty="0" smtClean="0"/>
              <a:t>    SQL</a:t>
            </a:r>
            <a:r>
              <a:rPr lang="ja-JP" altLang="en-US" dirty="0"/>
              <a:t>ノードの存続期間中に</a:t>
            </a:r>
            <a:r>
              <a:rPr lang="en-US" altLang="ja-JP" dirty="0"/>
              <a:t>SQL</a:t>
            </a:r>
            <a:r>
              <a:rPr lang="ja-JP" altLang="en-US" dirty="0"/>
              <a:t>サーバーに対して行われた増分接続数</a:t>
            </a:r>
            <a:endParaRPr lang="en-US" altLang="ja-JP" dirty="0" smtClean="0"/>
          </a:p>
          <a:p>
            <a:pPr marL="286725" lvl="2" indent="0">
              <a:buNone/>
            </a:pPr>
            <a:endParaRPr lang="en-US" altLang="ja-JP" dirty="0" smtClean="0"/>
          </a:p>
          <a:p>
            <a:pPr marL="286725" lvl="2" indent="0">
              <a:buNone/>
            </a:pPr>
            <a:endParaRPr lang="en-US" altLang="ja-JP" dirty="0" smtClean="0"/>
          </a:p>
          <a:p>
            <a:pPr lvl="2">
              <a:buFont typeface="Wingdings" panose="05000000000000000000" pitchFamily="2" charset="2"/>
              <a:buChar char="q"/>
            </a:pPr>
            <a:r>
              <a:rPr lang="en-US" altLang="ja-JP" dirty="0" smtClean="0"/>
              <a:t> </a:t>
            </a:r>
            <a:r>
              <a:rPr lang="en-US" altLang="ja-JP" dirty="0" err="1" smtClean="0"/>
              <a:t>threads_created</a:t>
            </a:r>
            <a:endParaRPr lang="en-US" altLang="ja-JP" dirty="0"/>
          </a:p>
          <a:p>
            <a:pPr marL="286725" lvl="2" indent="0">
              <a:buNone/>
            </a:pPr>
            <a:r>
              <a:rPr lang="en-US" altLang="ja-JP" dirty="0"/>
              <a:t> </a:t>
            </a:r>
            <a:r>
              <a:rPr lang="ja-JP" altLang="en-US" dirty="0"/>
              <a:t>　</a:t>
            </a:r>
            <a:r>
              <a:rPr lang="ja-JP" altLang="en-US" dirty="0">
                <a:solidFill>
                  <a:srgbClr val="7030A0"/>
                </a:solidFill>
              </a:rPr>
              <a:t>種別</a:t>
            </a:r>
            <a:r>
              <a:rPr lang="ja-JP" altLang="en-US" dirty="0"/>
              <a:t> </a:t>
            </a:r>
            <a:r>
              <a:rPr lang="en-US" altLang="ja-JP" b="1" dirty="0"/>
              <a:t>:</a:t>
            </a:r>
            <a:r>
              <a:rPr lang="en-US" altLang="ja-JP" dirty="0" smtClean="0"/>
              <a:t> </a:t>
            </a:r>
            <a:r>
              <a:rPr lang="en-US" altLang="ja-JP" dirty="0"/>
              <a:t>global status</a:t>
            </a:r>
          </a:p>
          <a:p>
            <a:pPr marL="286725" lvl="2" indent="0">
              <a:buNone/>
            </a:pPr>
            <a:r>
              <a:rPr lang="en-US" altLang="ja-JP" dirty="0" smtClean="0"/>
              <a:t>    SQL</a:t>
            </a:r>
            <a:r>
              <a:rPr lang="ja-JP" altLang="en-US" dirty="0"/>
              <a:t>ノードの存続期間中に作成された増分スレッド数。</a:t>
            </a:r>
            <a:endParaRPr lang="en-US" altLang="ja-JP" dirty="0" smtClean="0"/>
          </a:p>
          <a:p>
            <a:pPr marL="286725" lvl="2" indent="0">
              <a:buNone/>
            </a:pPr>
            <a:endParaRPr lang="en-US" altLang="ja-JP" dirty="0" smtClean="0"/>
          </a:p>
          <a:p>
            <a:pPr lvl="2">
              <a:buFont typeface="Wingdings" panose="05000000000000000000" pitchFamily="2" charset="2"/>
              <a:buChar char="q"/>
            </a:pPr>
            <a:endParaRPr lang="en-US" altLang="ja-JP" dirty="0" smtClean="0"/>
          </a:p>
          <a:p>
            <a:pPr lvl="2">
              <a:buFont typeface="Wingdings" panose="05000000000000000000" pitchFamily="2" charset="2"/>
              <a:buChar char="q"/>
            </a:pPr>
            <a:r>
              <a:rPr lang="en-US" altLang="ja-JP" dirty="0" smtClean="0"/>
              <a:t> </a:t>
            </a:r>
            <a:r>
              <a:rPr lang="en-US" altLang="ja-JP" dirty="0" err="1" smtClean="0"/>
              <a:t>max_used_connections</a:t>
            </a:r>
            <a:endParaRPr lang="en-US" altLang="ja-JP" dirty="0" smtClean="0"/>
          </a:p>
          <a:p>
            <a:pPr marL="286725" lvl="2" indent="0">
              <a:buNone/>
            </a:pPr>
            <a:r>
              <a:rPr lang="en-US" altLang="ja-JP" dirty="0"/>
              <a:t> </a:t>
            </a:r>
            <a:r>
              <a:rPr lang="ja-JP" altLang="en-US" dirty="0"/>
              <a:t>　</a:t>
            </a:r>
            <a:r>
              <a:rPr lang="ja-JP" altLang="en-US" dirty="0">
                <a:solidFill>
                  <a:srgbClr val="7030A0"/>
                </a:solidFill>
              </a:rPr>
              <a:t>種別</a:t>
            </a:r>
            <a:r>
              <a:rPr lang="ja-JP" altLang="en-US" dirty="0"/>
              <a:t> </a:t>
            </a:r>
            <a:r>
              <a:rPr lang="en-US" altLang="ja-JP" b="1" dirty="0"/>
              <a:t>:</a:t>
            </a:r>
            <a:r>
              <a:rPr lang="en-US" altLang="ja-JP" dirty="0" smtClean="0"/>
              <a:t> </a:t>
            </a:r>
            <a:r>
              <a:rPr lang="en-US" altLang="ja-JP" dirty="0"/>
              <a:t>global status</a:t>
            </a:r>
          </a:p>
          <a:p>
            <a:pPr marL="286725" lvl="2" indent="0">
              <a:buNone/>
            </a:pPr>
            <a:r>
              <a:rPr lang="en-US" altLang="ja-JP" dirty="0" smtClean="0"/>
              <a:t>    SQL</a:t>
            </a:r>
            <a:r>
              <a:rPr lang="ja-JP" altLang="en-US" dirty="0"/>
              <a:t>ノードの存続期間中の特定の時点での</a:t>
            </a:r>
            <a:r>
              <a:rPr lang="en-US" altLang="ja-JP" dirty="0"/>
              <a:t>SQL</a:t>
            </a:r>
            <a:r>
              <a:rPr lang="ja-JP" altLang="en-US" dirty="0"/>
              <a:t>サーバーへの最大接続数</a:t>
            </a:r>
            <a:endParaRPr lang="en-US" altLang="ja-JP" dirty="0" smtClean="0"/>
          </a:p>
          <a:p>
            <a:pPr marL="286725" lvl="2" indent="0">
              <a:buNone/>
            </a:pPr>
            <a:endParaRPr lang="en-US" altLang="ja-JP" dirty="0" smtClean="0"/>
          </a:p>
          <a:p>
            <a:pPr marL="286725" lvl="2" indent="0">
              <a:buNone/>
            </a:pPr>
            <a:endParaRPr lang="en-US" altLang="ja-JP" dirty="0"/>
          </a:p>
        </p:txBody>
      </p:sp>
      <p:sp>
        <p:nvSpPr>
          <p:cNvPr id="4" name="TextBox 3"/>
          <p:cNvSpPr txBox="1"/>
          <p:nvPr/>
        </p:nvSpPr>
        <p:spPr>
          <a:xfrm>
            <a:off x="592280" y="2860978"/>
            <a:ext cx="7803573" cy="246221"/>
          </a:xfrm>
          <a:prstGeom prst="rect">
            <a:avLst/>
          </a:prstGeom>
          <a:solidFill>
            <a:schemeClr val="bg1">
              <a:lumMod val="75000"/>
            </a:schemeClr>
          </a:solidFill>
        </p:spPr>
        <p:txBody>
          <a:bodyPr wrap="square" rtlCol="0">
            <a:spAutoFit/>
          </a:bodyPr>
          <a:lstStyle/>
          <a:p>
            <a:r>
              <a:rPr lang="en-US" altLang="ja-JP" sz="1000" dirty="0" err="1" smtClean="0">
                <a:latin typeface="Courier New" panose="02070309020205020404" pitchFamily="49" charset="0"/>
                <a:cs typeface="Courier New" panose="02070309020205020404" pitchFamily="49" charset="0"/>
              </a:rPr>
              <a:t>mysql</a:t>
            </a:r>
            <a:r>
              <a:rPr lang="en-US" altLang="ja-JP" sz="1000" dirty="0" smtClean="0">
                <a:latin typeface="Courier New" panose="02070309020205020404" pitchFamily="49" charset="0"/>
                <a:cs typeface="Courier New" panose="02070309020205020404" pitchFamily="49" charset="0"/>
              </a:rPr>
              <a:t>&gt; show global status like ‘</a:t>
            </a:r>
            <a:r>
              <a:rPr lang="en-US" altLang="ja-JP" sz="1000" dirty="0" err="1" smtClean="0">
                <a:latin typeface="Courier New" panose="02070309020205020404" pitchFamily="49" charset="0"/>
                <a:cs typeface="Courier New" panose="02070309020205020404" pitchFamily="49" charset="0"/>
              </a:rPr>
              <a:t>max_connections</a:t>
            </a:r>
            <a:r>
              <a:rPr lang="en-US" altLang="ja-JP" sz="1000" dirty="0" smtClean="0">
                <a:latin typeface="Courier New" panose="02070309020205020404" pitchFamily="49" charset="0"/>
                <a:cs typeface="Courier New" panose="02070309020205020404" pitchFamily="49" charset="0"/>
              </a:rPr>
              <a:t>’; </a:t>
            </a:r>
            <a:endParaRPr lang="en-US" altLang="ja-JP" sz="1000" dirty="0">
              <a:latin typeface="Courier New" panose="02070309020205020404" pitchFamily="49" charset="0"/>
              <a:cs typeface="Courier New" panose="02070309020205020404" pitchFamily="49" charset="0"/>
            </a:endParaRPr>
          </a:p>
        </p:txBody>
      </p:sp>
      <p:sp>
        <p:nvSpPr>
          <p:cNvPr id="5" name="TextBox 4"/>
          <p:cNvSpPr txBox="1"/>
          <p:nvPr/>
        </p:nvSpPr>
        <p:spPr>
          <a:xfrm>
            <a:off x="592280" y="4213528"/>
            <a:ext cx="7803573" cy="246221"/>
          </a:xfrm>
          <a:prstGeom prst="rect">
            <a:avLst/>
          </a:prstGeom>
          <a:solidFill>
            <a:schemeClr val="bg1">
              <a:lumMod val="75000"/>
            </a:schemeClr>
          </a:solidFill>
        </p:spPr>
        <p:txBody>
          <a:bodyPr wrap="square" rtlCol="0">
            <a:spAutoFit/>
          </a:bodyPr>
          <a:lstStyle/>
          <a:p>
            <a:r>
              <a:rPr lang="en-US" altLang="ja-JP" sz="1000" dirty="0" err="1" smtClean="0">
                <a:latin typeface="Courier New" panose="02070309020205020404" pitchFamily="49" charset="0"/>
                <a:cs typeface="Courier New" panose="02070309020205020404" pitchFamily="49" charset="0"/>
              </a:rPr>
              <a:t>mysql</a:t>
            </a:r>
            <a:r>
              <a:rPr lang="en-US" altLang="ja-JP" sz="1000" dirty="0" smtClean="0">
                <a:latin typeface="Courier New" panose="02070309020205020404" pitchFamily="49" charset="0"/>
                <a:cs typeface="Courier New" panose="02070309020205020404" pitchFamily="49" charset="0"/>
              </a:rPr>
              <a:t>&gt; show global status like ‘</a:t>
            </a:r>
            <a:r>
              <a:rPr lang="en-US" altLang="ja-JP" sz="1000" dirty="0" err="1" smtClean="0">
                <a:latin typeface="Courier New" panose="02070309020205020404" pitchFamily="49" charset="0"/>
                <a:cs typeface="Courier New" panose="02070309020205020404" pitchFamily="49" charset="0"/>
              </a:rPr>
              <a:t>threads_created</a:t>
            </a:r>
            <a:r>
              <a:rPr lang="en-US" altLang="ja-JP" sz="1000" dirty="0" smtClean="0">
                <a:latin typeface="Courier New" panose="02070309020205020404" pitchFamily="49" charset="0"/>
                <a:cs typeface="Courier New" panose="02070309020205020404" pitchFamily="49" charset="0"/>
              </a:rPr>
              <a:t>’; </a:t>
            </a:r>
            <a:endParaRPr lang="en-US" altLang="ja-JP" sz="1000" dirty="0">
              <a:latin typeface="Courier New" panose="02070309020205020404" pitchFamily="49" charset="0"/>
              <a:cs typeface="Courier New" panose="02070309020205020404" pitchFamily="49" charset="0"/>
            </a:endParaRPr>
          </a:p>
        </p:txBody>
      </p:sp>
      <p:sp>
        <p:nvSpPr>
          <p:cNvPr id="6" name="TextBox 5"/>
          <p:cNvSpPr txBox="1"/>
          <p:nvPr/>
        </p:nvSpPr>
        <p:spPr>
          <a:xfrm>
            <a:off x="592280" y="5661328"/>
            <a:ext cx="7803573" cy="246221"/>
          </a:xfrm>
          <a:prstGeom prst="rect">
            <a:avLst/>
          </a:prstGeom>
          <a:solidFill>
            <a:schemeClr val="bg1">
              <a:lumMod val="75000"/>
            </a:schemeClr>
          </a:solidFill>
        </p:spPr>
        <p:txBody>
          <a:bodyPr wrap="square" rtlCol="0">
            <a:spAutoFit/>
          </a:bodyPr>
          <a:lstStyle/>
          <a:p>
            <a:r>
              <a:rPr lang="en-US" altLang="ja-JP" sz="1000" dirty="0" err="1" smtClean="0">
                <a:latin typeface="Courier New" panose="02070309020205020404" pitchFamily="49" charset="0"/>
                <a:cs typeface="Courier New" panose="02070309020205020404" pitchFamily="49" charset="0"/>
              </a:rPr>
              <a:t>mysql</a:t>
            </a:r>
            <a:r>
              <a:rPr lang="en-US" altLang="ja-JP" sz="1000" dirty="0" smtClean="0">
                <a:latin typeface="Courier New" panose="02070309020205020404" pitchFamily="49" charset="0"/>
                <a:cs typeface="Courier New" panose="02070309020205020404" pitchFamily="49" charset="0"/>
              </a:rPr>
              <a:t>&gt; show global status like ‘</a:t>
            </a:r>
            <a:r>
              <a:rPr lang="en-US" altLang="ja-JP" sz="1000" dirty="0" err="1" smtClean="0">
                <a:latin typeface="Courier New" panose="02070309020205020404" pitchFamily="49" charset="0"/>
                <a:cs typeface="Courier New" panose="02070309020205020404" pitchFamily="49" charset="0"/>
              </a:rPr>
              <a:t>max_used_connections</a:t>
            </a:r>
            <a:r>
              <a:rPr lang="en-US" altLang="ja-JP" sz="1000" dirty="0" smtClean="0">
                <a:latin typeface="Courier New" panose="02070309020205020404" pitchFamily="49" charset="0"/>
                <a:cs typeface="Courier New" panose="02070309020205020404" pitchFamily="49" charset="0"/>
              </a:rPr>
              <a:t>’; </a:t>
            </a:r>
            <a:endParaRPr lang="en-US" altLang="ja-JP"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939753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000" dirty="0"/>
              <a:t>１．</a:t>
            </a:r>
            <a:r>
              <a:rPr lang="en-US" altLang="ja-JP" sz="2000" dirty="0"/>
              <a:t>MySQL</a:t>
            </a:r>
            <a:r>
              <a:rPr lang="ja-JP" altLang="en-US" sz="2000" dirty="0"/>
              <a:t>クラスタ</a:t>
            </a:r>
            <a:r>
              <a:rPr lang="en-US" altLang="ja-JP" sz="2000" dirty="0"/>
              <a:t>:</a:t>
            </a:r>
            <a:r>
              <a:rPr lang="ja-JP" altLang="en-US" sz="2000" dirty="0"/>
              <a:t>パフォーマンスの最適化</a:t>
            </a:r>
            <a:endParaRPr kumimoji="1" lang="ja-JP" altLang="en-US" sz="2000" dirty="0"/>
          </a:p>
        </p:txBody>
      </p:sp>
      <p:sp>
        <p:nvSpPr>
          <p:cNvPr id="3" name="コンテンツ プレースホルダー 2"/>
          <p:cNvSpPr>
            <a:spLocks noGrp="1"/>
          </p:cNvSpPr>
          <p:nvPr>
            <p:ph sz="quarter" idx="10"/>
          </p:nvPr>
        </p:nvSpPr>
        <p:spPr/>
        <p:txBody>
          <a:bodyPr>
            <a:normAutofit/>
          </a:bodyPr>
          <a:lstStyle/>
          <a:p>
            <a:pPr lvl="2">
              <a:buFont typeface="Wingdings" panose="05000000000000000000" pitchFamily="2" charset="2"/>
              <a:buChar char="q"/>
            </a:pPr>
            <a:r>
              <a:rPr lang="en-US" altLang="ja-JP" dirty="0" smtClean="0"/>
              <a:t> </a:t>
            </a:r>
            <a:r>
              <a:rPr lang="en-US" altLang="ja-JP" dirty="0" err="1" smtClean="0"/>
              <a:t>thread_cache_size</a:t>
            </a:r>
            <a:endParaRPr lang="en-US" altLang="ja-JP" dirty="0" smtClean="0"/>
          </a:p>
          <a:p>
            <a:pPr marL="286725" lvl="2" indent="0">
              <a:buNone/>
            </a:pPr>
            <a:r>
              <a:rPr lang="en-US" altLang="ja-JP" dirty="0"/>
              <a:t> </a:t>
            </a:r>
            <a:r>
              <a:rPr lang="ja-JP" altLang="en-US" dirty="0"/>
              <a:t>　</a:t>
            </a:r>
            <a:r>
              <a:rPr lang="ja-JP" altLang="en-US" dirty="0">
                <a:solidFill>
                  <a:srgbClr val="7030A0"/>
                </a:solidFill>
              </a:rPr>
              <a:t>種別</a:t>
            </a:r>
            <a:r>
              <a:rPr lang="ja-JP" altLang="en-US" dirty="0"/>
              <a:t> </a:t>
            </a:r>
            <a:r>
              <a:rPr lang="en-US" altLang="ja-JP" b="1" dirty="0"/>
              <a:t>: </a:t>
            </a:r>
            <a:r>
              <a:rPr lang="en-US" altLang="ja-JP" dirty="0" smtClean="0"/>
              <a:t>session variable</a:t>
            </a:r>
            <a:endParaRPr lang="en-US" altLang="ja-JP" dirty="0"/>
          </a:p>
          <a:p>
            <a:pPr marL="286725" lvl="2" indent="0">
              <a:buNone/>
            </a:pPr>
            <a:r>
              <a:rPr lang="en-US" altLang="ja-JP" dirty="0" smtClean="0"/>
              <a:t>    SQL</a:t>
            </a:r>
            <a:r>
              <a:rPr lang="ja-JP" altLang="en-US" dirty="0"/>
              <a:t>ノードの存続期間中のスレッド・キャッシュの現在のサイズ</a:t>
            </a:r>
            <a:endParaRPr lang="en-US" altLang="ja-JP" dirty="0" smtClean="0"/>
          </a:p>
          <a:p>
            <a:pPr marL="286725" lvl="2" indent="0">
              <a:buNone/>
            </a:pPr>
            <a:r>
              <a:rPr lang="en-US" altLang="ja-JP" dirty="0" smtClean="0"/>
              <a:t>    (</a:t>
            </a:r>
            <a:r>
              <a:rPr lang="ja-JP" altLang="en-US" dirty="0">
                <a:solidFill>
                  <a:srgbClr val="0000FF"/>
                </a:solidFill>
              </a:rPr>
              <a:t>デフォルト値は</a:t>
            </a:r>
            <a:r>
              <a:rPr lang="en-US" altLang="ja-JP" dirty="0" smtClean="0">
                <a:solidFill>
                  <a:srgbClr val="0000FF"/>
                </a:solidFill>
              </a:rPr>
              <a:t>[</a:t>
            </a:r>
            <a:r>
              <a:rPr lang="en-US" dirty="0" smtClean="0">
                <a:solidFill>
                  <a:srgbClr val="0000FF"/>
                </a:solidFill>
              </a:rPr>
              <a:t>8 </a:t>
            </a:r>
            <a:r>
              <a:rPr lang="en-US" dirty="0">
                <a:solidFill>
                  <a:srgbClr val="0000FF"/>
                </a:solidFill>
              </a:rPr>
              <a:t>+ (</a:t>
            </a:r>
            <a:r>
              <a:rPr lang="en-US" i="1" dirty="0" err="1" smtClean="0">
                <a:solidFill>
                  <a:srgbClr val="0000FF"/>
                </a:solidFill>
              </a:rPr>
              <a:t>max_connections</a:t>
            </a:r>
            <a:r>
              <a:rPr lang="en-US" dirty="0" smtClean="0">
                <a:solidFill>
                  <a:srgbClr val="0000FF"/>
                </a:solidFill>
              </a:rPr>
              <a:t> </a:t>
            </a:r>
            <a:r>
              <a:rPr lang="en-US" dirty="0">
                <a:solidFill>
                  <a:srgbClr val="0000FF"/>
                </a:solidFill>
              </a:rPr>
              <a:t>/ 100</a:t>
            </a:r>
            <a:r>
              <a:rPr lang="en-US" dirty="0" smtClean="0">
                <a:solidFill>
                  <a:srgbClr val="0000FF"/>
                </a:solidFill>
              </a:rPr>
              <a:t>)], </a:t>
            </a:r>
            <a:r>
              <a:rPr lang="en-US" altLang="ja-JP" dirty="0" err="1">
                <a:solidFill>
                  <a:srgbClr val="0000FF"/>
                </a:solidFill>
              </a:rPr>
              <a:t>max_connections</a:t>
            </a:r>
            <a:r>
              <a:rPr lang="ja-JP" altLang="en-US" dirty="0">
                <a:solidFill>
                  <a:srgbClr val="0000FF"/>
                </a:solidFill>
              </a:rPr>
              <a:t>の上限は</a:t>
            </a:r>
            <a:r>
              <a:rPr lang="en-US" altLang="ja-JP" dirty="0">
                <a:solidFill>
                  <a:srgbClr val="0000FF"/>
                </a:solidFill>
              </a:rPr>
              <a:t>100</a:t>
            </a:r>
            <a:r>
              <a:rPr lang="ja-JP" altLang="en-US" dirty="0">
                <a:solidFill>
                  <a:srgbClr val="0000FF"/>
                </a:solidFill>
              </a:rPr>
              <a:t>である</a:t>
            </a:r>
            <a:r>
              <a:rPr lang="en-US" dirty="0" smtClean="0"/>
              <a:t>)</a:t>
            </a:r>
          </a:p>
          <a:p>
            <a:pPr marL="286725" lvl="2" indent="0">
              <a:buNone/>
            </a:pPr>
            <a:endParaRPr lang="en-US" altLang="ja-JP" dirty="0"/>
          </a:p>
          <a:p>
            <a:pPr marL="286725" lvl="2" indent="0">
              <a:buNone/>
            </a:pPr>
            <a:endParaRPr lang="en-US" altLang="ja-JP" dirty="0" smtClean="0"/>
          </a:p>
          <a:p>
            <a:pPr marL="286725" lvl="2" indent="0">
              <a:buNone/>
            </a:pPr>
            <a:endParaRPr lang="en-US" altLang="ja-JP" dirty="0"/>
          </a:p>
          <a:p>
            <a:pPr marL="0" indent="0">
              <a:buNone/>
            </a:pPr>
            <a:r>
              <a:rPr lang="ja-JP" altLang="en-US" sz="1400" dirty="0" smtClean="0"/>
              <a:t>特定の時間に接続が期待される接続数（同時接続数）が少ない場合、</a:t>
            </a:r>
            <a:r>
              <a:rPr lang="en-US" altLang="ja-JP" sz="1400" dirty="0" err="1" smtClean="0"/>
              <a:t>thread_cache_size</a:t>
            </a:r>
            <a:r>
              <a:rPr lang="ja-JP" altLang="en-US" sz="1400" dirty="0" smtClean="0"/>
              <a:t>の影響は重要ではありません。 ただし、すぐに新しいスレッドが生成されるため、一度に何百もの接続がシステムリソースの消費に顕著に影響する可能性があります。</a:t>
            </a:r>
            <a:endParaRPr lang="en-US" altLang="ja-JP" sz="1400" dirty="0" smtClean="0"/>
          </a:p>
          <a:p>
            <a:pPr marL="0" indent="0">
              <a:buNone/>
            </a:pPr>
            <a:r>
              <a:rPr lang="en-US" altLang="ja-JP" sz="1400" dirty="0" smtClean="0"/>
              <a:t> </a:t>
            </a:r>
          </a:p>
          <a:p>
            <a:pPr marL="0" indent="0">
              <a:buNone/>
            </a:pPr>
            <a:r>
              <a:rPr lang="en-US" altLang="ja-JP" sz="1400" dirty="0" err="1" smtClean="0"/>
              <a:t>thread_cache_size</a:t>
            </a:r>
            <a:r>
              <a:rPr lang="ja-JP" altLang="en-US" sz="1400" dirty="0"/>
              <a:t>を増加させるトリガーは、新しい接続が多数ある場合です。 つまり、</a:t>
            </a:r>
            <a:r>
              <a:rPr lang="en-US" altLang="ja-JP" sz="1400" dirty="0" err="1"/>
              <a:t>thread_cache_size</a:t>
            </a:r>
            <a:r>
              <a:rPr lang="ja-JP" altLang="en-US" sz="1400" dirty="0"/>
              <a:t>は、予想される（同時の）接続数に対応できるだけの</a:t>
            </a:r>
            <a:r>
              <a:rPr lang="ja-JP" altLang="en-US" sz="1400" dirty="0">
                <a:solidFill>
                  <a:srgbClr val="7030A0"/>
                </a:solidFill>
              </a:rPr>
              <a:t>数が必要です。</a:t>
            </a:r>
            <a:endParaRPr lang="en-US" altLang="ja-JP" sz="1400" dirty="0">
              <a:solidFill>
                <a:srgbClr val="7030A0"/>
              </a:solidFill>
            </a:endParaRPr>
          </a:p>
          <a:p>
            <a:pPr marL="0" indent="0">
              <a:buNone/>
            </a:pPr>
            <a:endParaRPr lang="en-US" altLang="ja-JP" sz="1400" dirty="0"/>
          </a:p>
          <a:p>
            <a:pPr marL="0" indent="0">
              <a:buNone/>
            </a:pPr>
            <a:r>
              <a:rPr lang="ja-JP" altLang="en-US" sz="1400" dirty="0"/>
              <a:t>これは、</a:t>
            </a:r>
            <a:r>
              <a:rPr lang="en-US" altLang="ja-JP" sz="1400" dirty="0" err="1"/>
              <a:t>thread_cache_size</a:t>
            </a:r>
            <a:r>
              <a:rPr lang="ja-JP" altLang="en-US" sz="1400" dirty="0"/>
              <a:t>を</a:t>
            </a:r>
            <a:r>
              <a:rPr lang="en-US" altLang="ja-JP" sz="1400" dirty="0" err="1"/>
              <a:t>max_used_connections</a:t>
            </a:r>
            <a:r>
              <a:rPr lang="ja-JP" altLang="en-US" sz="1400" dirty="0"/>
              <a:t>の値（</a:t>
            </a:r>
            <a:r>
              <a:rPr lang="en-US" altLang="ja-JP" sz="1400" dirty="0"/>
              <a:t>SQL</a:t>
            </a:r>
            <a:r>
              <a:rPr lang="ja-JP" altLang="en-US" sz="1400" dirty="0"/>
              <a:t>ノードの存続期間中に記録された最大同時接続数）と同じに設定すると、その場で新しいスレッドの生成がトリガーされず、関連するオーバーヘッドおよび遅延 コスト。 ただし、この値は、最適なパフォーマンスを維持するために</a:t>
            </a:r>
            <a:r>
              <a:rPr lang="en-US" altLang="ja-JP" sz="1400" dirty="0" err="1"/>
              <a:t>max_used_connections</a:t>
            </a:r>
            <a:r>
              <a:rPr lang="ja-JP" altLang="en-US" sz="1400" dirty="0"/>
              <a:t>が増加するにつれて</a:t>
            </a:r>
            <a:r>
              <a:rPr lang="ja-JP" altLang="en-US" sz="1400" dirty="0">
                <a:solidFill>
                  <a:srgbClr val="7030A0"/>
                </a:solidFill>
              </a:rPr>
              <a:t>増やす</a:t>
            </a:r>
            <a:r>
              <a:rPr lang="ja-JP" altLang="en-US" sz="1400" dirty="0"/>
              <a:t>必要があります</a:t>
            </a:r>
            <a:r>
              <a:rPr lang="ja-JP" altLang="en-US" sz="1400" dirty="0" smtClean="0"/>
              <a:t>。</a:t>
            </a:r>
            <a:endParaRPr lang="en-US" altLang="ja-JP" dirty="0" smtClean="0"/>
          </a:p>
          <a:p>
            <a:pPr marL="0" indent="0">
              <a:buNone/>
            </a:pPr>
            <a:endParaRPr lang="en-US" altLang="ja-JP" sz="1400" dirty="0"/>
          </a:p>
        </p:txBody>
      </p:sp>
      <p:sp>
        <p:nvSpPr>
          <p:cNvPr id="7" name="TextBox 6"/>
          <p:cNvSpPr txBox="1"/>
          <p:nvPr/>
        </p:nvSpPr>
        <p:spPr>
          <a:xfrm>
            <a:off x="592280" y="2051353"/>
            <a:ext cx="7803573" cy="246221"/>
          </a:xfrm>
          <a:prstGeom prst="rect">
            <a:avLst/>
          </a:prstGeom>
          <a:solidFill>
            <a:schemeClr val="bg1">
              <a:lumMod val="75000"/>
            </a:schemeClr>
          </a:solidFill>
        </p:spPr>
        <p:txBody>
          <a:bodyPr wrap="square" rtlCol="0">
            <a:spAutoFit/>
          </a:bodyPr>
          <a:lstStyle/>
          <a:p>
            <a:r>
              <a:rPr lang="en-US" altLang="ja-JP" sz="1000" dirty="0" err="1" smtClean="0">
                <a:latin typeface="Courier New" panose="02070309020205020404" pitchFamily="49" charset="0"/>
                <a:cs typeface="Courier New" panose="02070309020205020404" pitchFamily="49" charset="0"/>
              </a:rPr>
              <a:t>mysql</a:t>
            </a:r>
            <a:r>
              <a:rPr lang="en-US" altLang="ja-JP" sz="1000" dirty="0" smtClean="0">
                <a:latin typeface="Courier New" panose="02070309020205020404" pitchFamily="49" charset="0"/>
                <a:cs typeface="Courier New" panose="02070309020205020404" pitchFamily="49" charset="0"/>
              </a:rPr>
              <a:t>&gt; show session variable like ‘</a:t>
            </a:r>
            <a:r>
              <a:rPr lang="en-US" altLang="ja-JP" sz="1000" dirty="0" err="1" smtClean="0">
                <a:latin typeface="Courier New" panose="02070309020205020404" pitchFamily="49" charset="0"/>
                <a:cs typeface="Courier New" panose="02070309020205020404" pitchFamily="49" charset="0"/>
              </a:rPr>
              <a:t>thread_cache_size</a:t>
            </a:r>
            <a:r>
              <a:rPr lang="en-US" altLang="ja-JP" sz="1000" dirty="0" smtClean="0">
                <a:latin typeface="Courier New" panose="02070309020205020404" pitchFamily="49" charset="0"/>
                <a:cs typeface="Courier New" panose="02070309020205020404" pitchFamily="49" charset="0"/>
              </a:rPr>
              <a:t>’; </a:t>
            </a:r>
            <a:endParaRPr lang="en-US" altLang="ja-JP"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18793123"/>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_4_3_en">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_font">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en_2015">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NEC_standard_4_3_en</Template>
  <TotalTime>0</TotalTime>
  <Words>4193</Words>
  <Application>Microsoft Office PowerPoint</Application>
  <PresentationFormat>On-screen Show (4:3)</PresentationFormat>
  <Paragraphs>309</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NEC_standard_4_3_en</vt:lpstr>
      <vt:lpstr>MySQLクラスタ パフォーマンスの最適化（日本語版）</vt:lpstr>
      <vt:lpstr>PowerPoint Presentation</vt:lpstr>
      <vt:lpstr>変更履歴</vt:lpstr>
      <vt:lpstr>目次</vt:lpstr>
      <vt:lpstr>MySQLクラスタの調査</vt:lpstr>
      <vt:lpstr>１．MySQLクラスタ:パフォーマンスの最適化</vt:lpstr>
      <vt:lpstr>１．MySQLクラスタ:パフォーマンスの最適化</vt:lpstr>
      <vt:lpstr>１．MySQLクラスタ:パフォーマンスの最適化</vt:lpstr>
      <vt:lpstr>１．MySQLクラスタ:パフォーマンスの最適化</vt:lpstr>
      <vt:lpstr>１．MySQLクラスタ:パフォーマンスの最適化</vt:lpstr>
      <vt:lpstr>１．MySQLクラスタ:パフォーマンスの最適化</vt:lpstr>
      <vt:lpstr>１．MySQLクラスタ:パフォーマンスの最適化</vt:lpstr>
      <vt:lpstr>１．MySQLクラスタ:パフォーマンスの最適化</vt:lpstr>
      <vt:lpstr>１．MySQLクラスタ:パフォーマンスの最適化</vt:lpstr>
      <vt:lpstr>１．MySQLクラスタ:パフォーマンスの最適化</vt:lpstr>
      <vt:lpstr>１．MySQLクラスタ:パフォーマンスの最適化</vt:lpstr>
      <vt:lpstr>１．MySQLクラスタ:パフォーマンスの最適化</vt:lpstr>
      <vt:lpstr>１．MySQLクラスタ:パフォーマンスの最適化</vt:lpstr>
      <vt:lpstr>参考文献</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2015-07-21T05:37:26Z</dcterms:created>
  <dcterms:modified xsi:type="dcterms:W3CDTF">2017-09-28T15:16:08Z</dcterms:modified>
</cp:coreProperties>
</file>