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05" r:id="rId1"/>
  </p:sldMasterIdLst>
  <p:notesMasterIdLst>
    <p:notesMasterId r:id="rId22"/>
  </p:notesMasterIdLst>
  <p:handoutMasterIdLst>
    <p:handoutMasterId r:id="rId23"/>
  </p:handoutMasterIdLst>
  <p:sldIdLst>
    <p:sldId id="262" r:id="rId2"/>
    <p:sldId id="267" r:id="rId3"/>
    <p:sldId id="351" r:id="rId4"/>
    <p:sldId id="263" r:id="rId5"/>
    <p:sldId id="340" r:id="rId6"/>
    <p:sldId id="285" r:id="rId7"/>
    <p:sldId id="341" r:id="rId8"/>
    <p:sldId id="276" r:id="rId9"/>
    <p:sldId id="356" r:id="rId10"/>
    <p:sldId id="353" r:id="rId11"/>
    <p:sldId id="342" r:id="rId12"/>
    <p:sldId id="358" r:id="rId13"/>
    <p:sldId id="344" r:id="rId14"/>
    <p:sldId id="345" r:id="rId15"/>
    <p:sldId id="343" r:id="rId16"/>
    <p:sldId id="346" r:id="rId17"/>
    <p:sldId id="347" r:id="rId18"/>
    <p:sldId id="349" r:id="rId19"/>
    <p:sldId id="357" r:id="rId20"/>
    <p:sldId id="266" r:id="rId2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262"/>
          </p14:sldIdLst>
        </p14:section>
        <p14:section name="Brand Statement" id="{E9B22BFF-877C-4AA1-9323-19B679BF99B1}">
          <p14:sldIdLst>
            <p14:sldId id="267"/>
            <p14:sldId id="351"/>
          </p14:sldIdLst>
        </p14:section>
        <p14:section name="Table of Contents" id="{0B1E2898-31BC-42F3-A5A5-141726087CC7}">
          <p14:sldIdLst>
            <p14:sldId id="263"/>
          </p14:sldIdLst>
        </p14:section>
        <p14:section name="Body" id="{18FAE958-DF6E-4AAC-835E-E68BDECA82A9}">
          <p14:sldIdLst>
            <p14:sldId id="340"/>
            <p14:sldId id="285"/>
            <p14:sldId id="341"/>
            <p14:sldId id="276"/>
            <p14:sldId id="356"/>
            <p14:sldId id="353"/>
            <p14:sldId id="342"/>
            <p14:sldId id="358"/>
            <p14:sldId id="344"/>
            <p14:sldId id="345"/>
            <p14:sldId id="343"/>
            <p14:sldId id="346"/>
            <p14:sldId id="347"/>
            <p14:sldId id="349"/>
            <p14:sldId id="357"/>
          </p14:sldIdLst>
        </p14:section>
        <p14:section name="Corporate Mark" id="{043BD1DC-881F-4DDA-BE71-3D4C881D9A5E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70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294" autoAdjust="0"/>
    <p:restoredTop sz="94700" autoAdjust="0"/>
  </p:normalViewPr>
  <p:slideViewPr>
    <p:cSldViewPr snapToGrid="0" snapToObjects="1">
      <p:cViewPr>
        <p:scale>
          <a:sx n="100" d="100"/>
          <a:sy n="100" d="100"/>
        </p:scale>
        <p:origin x="-714" y="21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3054" y="-78"/>
      </p:cViewPr>
      <p:guideLst>
        <p:guide orient="horz" pos="3130"/>
        <p:guide pos="2145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2017/9/28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2017/9/28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652150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431800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1" y="4320000"/>
            <a:ext cx="6624000" cy="5220000"/>
          </a:xfrm>
          <a:prstGeom prst="rect">
            <a:avLst/>
          </a:prstGeom>
        </p:spPr>
        <p:txBody>
          <a:bodyPr vert="horz" lIns="0" tIns="45716" rIns="0" bIns="45716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Verdana" panose="020B0604030504040204" pitchFamily="34" charset="0"/>
        <a:ea typeface="メイリオ" panose="020B0604030504040204" pitchFamily="50" charset="-128"/>
        <a:cs typeface="Verdana" panose="020B0604030504040204" pitchFamily="34" charset="0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62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7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049388"/>
            <a:ext cx="8784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+mj-lt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27" name="グループ化 26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8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9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30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2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>
                <a:latin typeface="+mn-lt"/>
              </a:defRPr>
            </a:lvl1pPr>
            <a:lvl2pPr marL="72000" indent="0">
              <a:buNone/>
              <a:defRPr sz="1800" b="0">
                <a:latin typeface="+mn-lt"/>
              </a:defRPr>
            </a:lvl2pPr>
            <a:lvl3pPr marL="222962" indent="0">
              <a:buNone/>
              <a:defRPr b="0">
                <a:latin typeface="+mn-lt"/>
              </a:defRPr>
            </a:lvl3pPr>
            <a:lvl4pPr marL="327787" indent="0">
              <a:buNone/>
              <a:defRPr b="0">
                <a:latin typeface="+mn-lt"/>
              </a:defRPr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PageNumber"/>
          <p:cNvSpPr txBox="1"/>
          <p:nvPr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Verdana" panose="020B0604030504040204" pitchFamily="34" charset="0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NEC Corporation 2015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  <p:pic>
        <p:nvPicPr>
          <p:cNvPr id="11" name="Footer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12" name="PageNumber"/>
          <p:cNvSpPr txBox="1"/>
          <p:nvPr userDrawn="1"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Verdana" panose="020B0604030504040204" pitchFamily="34" charset="0"/>
            </a:endParaRPr>
          </a:p>
        </p:txBody>
      </p:sp>
      <p:sp>
        <p:nvSpPr>
          <p:cNvPr id="13" name="Credit"/>
          <p:cNvSpPr txBox="1"/>
          <p:nvPr userDrawn="1"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 NEC Corporation 2017</a:t>
            </a:r>
          </a:p>
        </p:txBody>
      </p:sp>
      <p:sp>
        <p:nvSpPr>
          <p:cNvPr id="14" name="Confidential"/>
          <p:cNvSpPr txBox="1"/>
          <p:nvPr userDrawn="1"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900" dirty="0" smtClean="0">
                <a:solidFill>
                  <a:schemeClr val="bg1"/>
                </a:solidFill>
              </a:rPr>
              <a:t>NEC Group Internal Use Only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7" r:id="rId2"/>
    <p:sldLayoutId id="2147483708" r:id="rId3"/>
    <p:sldLayoutId id="2147483709" r:id="rId4"/>
    <p:sldLayoutId id="2147483710" r:id="rId5"/>
    <p:sldLayoutId id="2147483726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+mj-lt"/>
          <a:ea typeface="+mj-ea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5.7/en/partitioning-overview.html" TargetMode="External"/><Relationship Id="rId3" Type="http://schemas.openxmlformats.org/officeDocument/2006/relationships/hyperlink" Target="https://docs.oracle.com/cd/E19078-01/mysql/mysql-refman-5.1/partitioning.html" TargetMode="External"/><Relationship Id="rId7" Type="http://schemas.openxmlformats.org/officeDocument/2006/relationships/hyperlink" Target="http://mysqlhighavailability.com/intelligent-user-controlled-partitioning-and-writing-distribution-aware-ndb-api-applications/" TargetMode="External"/><Relationship Id="rId2" Type="http://schemas.openxmlformats.org/officeDocument/2006/relationships/hyperlink" Target="http://mikaelronstrom.blogspot.jp/2005/10/default-partitioning-of-mysql-cluster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lustermysql.wordpress.com/2015/07/07/partitions-in-mysql-clusters/" TargetMode="External"/><Relationship Id="rId5" Type="http://schemas.openxmlformats.org/officeDocument/2006/relationships/hyperlink" Target="http://www.datadisk.co.uk/html_docs/mysql/partitioning.htm" TargetMode="External"/><Relationship Id="rId4" Type="http://schemas.openxmlformats.org/officeDocument/2006/relationships/hyperlink" Target="http://erlycoder.com/39/mysql-partitioning-subpartitioning-for-mysql-scalabil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2618500"/>
            <a:ext cx="8784000" cy="1015663"/>
          </a:xfrm>
        </p:spPr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</a:t>
            </a:r>
            <a:r>
              <a:rPr lang="ja-JP" altLang="en-US" dirty="0" smtClean="0"/>
              <a:t>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800" dirty="0" smtClean="0">
                <a:solidFill>
                  <a:srgbClr val="FD670B"/>
                </a:solidFill>
              </a:rPr>
              <a:t>パ</a:t>
            </a:r>
            <a:r>
              <a:rPr lang="ja-JP" altLang="en-US" sz="2800" dirty="0">
                <a:solidFill>
                  <a:srgbClr val="FD670B"/>
                </a:solidFill>
              </a:rPr>
              <a:t>ーティショニン</a:t>
            </a:r>
            <a:r>
              <a:rPr lang="ja-JP" altLang="en-US" sz="2800" dirty="0" smtClean="0">
                <a:solidFill>
                  <a:srgbClr val="FD670B"/>
                </a:solidFill>
              </a:rPr>
              <a:t>グ</a:t>
            </a:r>
            <a:r>
              <a:rPr lang="ja-JP" altLang="en-US" sz="2800" dirty="0">
                <a:solidFill>
                  <a:srgbClr val="FD670B"/>
                </a:solidFill>
              </a:rPr>
              <a:t>（</a:t>
            </a:r>
            <a:r>
              <a:rPr lang="ja-JP" altLang="en-US" sz="2800" dirty="0" smtClean="0">
                <a:solidFill>
                  <a:srgbClr val="FD670B"/>
                </a:solidFill>
              </a:rPr>
              <a:t>日</a:t>
            </a:r>
            <a:r>
              <a:rPr lang="ja-JP" altLang="en-US" sz="2800" dirty="0">
                <a:solidFill>
                  <a:srgbClr val="FD670B"/>
                </a:solidFill>
              </a:rPr>
              <a:t>本語</a:t>
            </a:r>
            <a:r>
              <a:rPr lang="ja-JP" altLang="en-US" sz="2800" dirty="0" smtClean="0">
                <a:solidFill>
                  <a:srgbClr val="FD670B"/>
                </a:solidFill>
              </a:rPr>
              <a:t>版）</a:t>
            </a:r>
            <a:endParaRPr kumimoji="1" lang="ja-JP" altLang="en-US" sz="2800" dirty="0">
              <a:solidFill>
                <a:srgbClr val="FD670B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4032000"/>
            <a:ext cx="6552727" cy="1887696"/>
          </a:xfrm>
        </p:spPr>
        <p:txBody>
          <a:bodyPr/>
          <a:lstStyle/>
          <a:p>
            <a:r>
              <a:rPr lang="en-US" altLang="ja-JP" dirty="0"/>
              <a:t>OSS</a:t>
            </a:r>
            <a:r>
              <a:rPr lang="ja-JP" altLang="en-US" dirty="0"/>
              <a:t>技術センター</a:t>
            </a:r>
            <a:endParaRPr lang="en-US" altLang="ja-JP" dirty="0"/>
          </a:p>
          <a:p>
            <a:r>
              <a:rPr lang="en-US" altLang="ja-JP" dirty="0"/>
              <a:t>NEC</a:t>
            </a:r>
            <a:r>
              <a:rPr lang="ja-JP" altLang="en-US" dirty="0"/>
              <a:t>テレコムソフトウェアフィリピン (</a:t>
            </a:r>
            <a:r>
              <a:rPr lang="en-US" altLang="ja-JP" dirty="0"/>
              <a:t>NSP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en-US" dirty="0" smtClean="0">
                <a:cs typeface="Calibri" panose="020F0502020204030204" pitchFamily="34" charset="0"/>
              </a:rPr>
              <a:t>Version </a:t>
            </a:r>
            <a:r>
              <a:rPr lang="en-US" dirty="0" smtClean="0">
                <a:cs typeface="Calibri" panose="020F0502020204030204" pitchFamily="34" charset="0"/>
              </a:rPr>
              <a:t>00.06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altLang="ja-JP" dirty="0"/>
              <a:t>2017</a:t>
            </a:r>
            <a:r>
              <a:rPr lang="ja-JP" altLang="en-US" dirty="0"/>
              <a:t>年</a:t>
            </a:r>
            <a:r>
              <a:rPr lang="en-US" altLang="ja-JP" dirty="0"/>
              <a:t>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</a:t>
            </a:r>
            <a:r>
              <a:rPr lang="en-US" altLang="ja-JP" dirty="0"/>
              <a:t>8</a:t>
            </a:r>
            <a:r>
              <a:rPr lang="ja-JP" altLang="en-US" dirty="0" smtClean="0"/>
              <a:t>日</a:t>
            </a:r>
            <a:endParaRPr lang="en-US" altLang="ja-JP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6269746" y="841705"/>
            <a:ext cx="2623429" cy="2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[NEC Group Internal Use Only]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/>
              <a:t>手動パーティショニング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パ</a:t>
            </a:r>
            <a:r>
              <a:rPr lang="ja-JP" altLang="en-US" sz="1400" dirty="0"/>
              <a:t>ーティションを持つテーブルを作成する</a:t>
            </a:r>
            <a:endParaRPr lang="en-US" altLang="ja-JP" sz="1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以下の例では、</a:t>
            </a:r>
            <a:r>
              <a:rPr lang="en-US" altLang="ja-JP" dirty="0"/>
              <a:t>4</a:t>
            </a:r>
            <a:r>
              <a:rPr lang="ja-JP" altLang="en-US" dirty="0"/>
              <a:t>つのデータノードがあり、</a:t>
            </a:r>
            <a:r>
              <a:rPr lang="en-US" altLang="ja-JP" dirty="0"/>
              <a:t>LDM</a:t>
            </a:r>
            <a:r>
              <a:rPr lang="ja-JP" altLang="en-US" dirty="0"/>
              <a:t>スレッドの数が</a:t>
            </a:r>
            <a:r>
              <a:rPr lang="en-US" altLang="ja-JP" dirty="0"/>
              <a:t>2</a:t>
            </a:r>
            <a:r>
              <a:rPr lang="ja-JP" altLang="en-US" dirty="0"/>
              <a:t>（コア：</a:t>
            </a:r>
            <a:r>
              <a:rPr lang="en-US" altLang="ja-JP" dirty="0"/>
              <a:t>4</a:t>
            </a:r>
            <a:r>
              <a:rPr lang="ja-JP" altLang="en-US" dirty="0"/>
              <a:t>、</a:t>
            </a:r>
            <a:r>
              <a:rPr lang="en-US" altLang="ja-JP" dirty="0" err="1"/>
              <a:t>MaxNoOfExecutionThreads</a:t>
            </a:r>
            <a:r>
              <a:rPr lang="en-US" altLang="ja-JP" dirty="0"/>
              <a:t> = 4</a:t>
            </a:r>
            <a:r>
              <a:rPr lang="ja-JP" altLang="en-US" dirty="0"/>
              <a:t>）であることを前提としています。</a:t>
            </a:r>
            <a:endParaRPr lang="en-US" altLang="ja-JP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106725" lvl="2" indent="0">
              <a:buNone/>
            </a:pPr>
            <a:endParaRPr lang="en-US" altLang="ja-JP" dirty="0" smtClean="0">
              <a:latin typeface="+mj-lt"/>
              <a:cs typeface="Calibri" panose="020F0502020204030204" pitchFamily="34" charset="0"/>
            </a:endParaRPr>
          </a:p>
          <a:p>
            <a:pPr marL="106725" lvl="2" indent="0">
              <a:buNone/>
            </a:pPr>
            <a:r>
              <a:rPr lang="en-US" altLang="ja-JP" sz="1200" dirty="0" smtClean="0">
                <a:latin typeface="+mj-lt"/>
                <a:cs typeface="Calibri" panose="020F0502020204030204" pitchFamily="34" charset="0"/>
              </a:rPr>
              <a:t>     </a:t>
            </a:r>
            <a:r>
              <a:rPr lang="en-US" altLang="ja-JP" sz="1200" dirty="0">
                <a:cs typeface="Calibri" panose="020F0502020204030204" pitchFamily="34" charset="0"/>
              </a:rPr>
              <a:t>[</a:t>
            </a:r>
            <a:r>
              <a:rPr lang="ja-JP" altLang="en-US" sz="1200" dirty="0">
                <a:solidFill>
                  <a:srgbClr val="7030A0"/>
                </a:solidFill>
                <a:cs typeface="Calibri" panose="020F0502020204030204" pitchFamily="34" charset="0"/>
              </a:rPr>
              <a:t>備考</a:t>
            </a:r>
            <a:r>
              <a:rPr lang="en-US" altLang="ja-JP" sz="1200" dirty="0">
                <a:cs typeface="Calibri" panose="020F0502020204030204" pitchFamily="34" charset="0"/>
              </a:rPr>
              <a:t>]</a:t>
            </a:r>
          </a:p>
          <a:p>
            <a:pPr marL="546463" lvl="4" indent="-171450">
              <a:buFont typeface="Arial" panose="020B0604020202020204" pitchFamily="34" charset="0"/>
              <a:buChar char="•"/>
            </a:pPr>
            <a:r>
              <a:rPr lang="en-US" altLang="ja-JP" b="0" dirty="0"/>
              <a:t>"engine=</a:t>
            </a:r>
            <a:r>
              <a:rPr lang="en-US" altLang="ja-JP" b="0" dirty="0" err="1"/>
              <a:t>ndbcluster</a:t>
            </a:r>
            <a:r>
              <a:rPr lang="en-US" altLang="ja-JP" b="0" dirty="0"/>
              <a:t>"</a:t>
            </a:r>
            <a:r>
              <a:rPr lang="ja-JP" altLang="en-US" b="0" dirty="0"/>
              <a:t>の代わりに </a:t>
            </a:r>
            <a:r>
              <a:rPr lang="en-US" altLang="ja-JP" b="0" dirty="0"/>
              <a:t>"engine=</a:t>
            </a:r>
            <a:r>
              <a:rPr lang="en-US" altLang="ja-JP" b="0" dirty="0" err="1"/>
              <a:t>ndb</a:t>
            </a:r>
            <a:r>
              <a:rPr lang="en-US" altLang="ja-JP" b="0" dirty="0"/>
              <a:t>"</a:t>
            </a:r>
            <a:r>
              <a:rPr lang="ja-JP" altLang="en-US" b="0" dirty="0"/>
              <a:t>を使用することもできます。</a:t>
            </a:r>
            <a:endParaRPr lang="en-US" altLang="ja-JP" b="0" dirty="0">
              <a:cs typeface="Calibri" panose="020F0502020204030204" pitchFamily="34" charset="0"/>
            </a:endParaRPr>
          </a:p>
          <a:p>
            <a:pPr marL="546463" lvl="4" indent="-171450">
              <a:buFont typeface="Arial" panose="020B0604020202020204" pitchFamily="34" charset="0"/>
              <a:buChar char="•"/>
            </a:pPr>
            <a:r>
              <a:rPr lang="ja-JP" altLang="en-US" b="0" dirty="0"/>
              <a:t>テーブルの作成中に “</a:t>
            </a:r>
            <a:r>
              <a:rPr lang="en-US" altLang="ja-JP" b="0" dirty="0"/>
              <a:t>engine=</a:t>
            </a:r>
            <a:r>
              <a:rPr lang="en-US" altLang="ja-JP" b="0" dirty="0" err="1"/>
              <a:t>ndbcluster</a:t>
            </a:r>
            <a:r>
              <a:rPr lang="en-US" altLang="ja-JP" b="0" dirty="0"/>
              <a:t>”</a:t>
            </a:r>
            <a:r>
              <a:rPr lang="ja-JP" altLang="en-US" b="0" dirty="0"/>
              <a:t>が指定されていない場合、</a:t>
            </a:r>
            <a:r>
              <a:rPr lang="ja-JP" altLang="en-US" b="0" dirty="0">
                <a:solidFill>
                  <a:srgbClr val="7030A0"/>
                </a:solidFill>
              </a:rPr>
              <a:t>テーブルはパーティション化されませ</a:t>
            </a:r>
            <a:r>
              <a:rPr lang="ja-JP" altLang="en-US" b="0" dirty="0" smtClean="0">
                <a:solidFill>
                  <a:srgbClr val="7030A0"/>
                </a:solidFill>
              </a:rPr>
              <a:t>ん。</a:t>
            </a:r>
            <a:endParaRPr lang="en-US" altLang="ja-JP" b="0" dirty="0" smtClean="0">
              <a:solidFill>
                <a:srgbClr val="7030A0"/>
              </a:solidFill>
              <a:cs typeface="Calibri" panose="020F0502020204030204" pitchFamily="34" charset="0"/>
            </a:endParaRPr>
          </a:p>
          <a:p>
            <a:pPr marL="546463" lvl="4" indent="-171450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7030A0"/>
                </a:solidFill>
              </a:rPr>
              <a:t>デフォルトでは、パーティションは</a:t>
            </a:r>
            <a:r>
              <a:rPr lang="en-US" altLang="ja-JP" b="0" dirty="0" smtClean="0">
                <a:solidFill>
                  <a:srgbClr val="7030A0"/>
                </a:solidFill>
              </a:rPr>
              <a:t>p0</a:t>
            </a:r>
            <a:r>
              <a:rPr lang="ja-JP" altLang="en-US" b="0" dirty="0" smtClean="0">
                <a:solidFill>
                  <a:srgbClr val="7030A0"/>
                </a:solidFill>
              </a:rPr>
              <a:t>で始まります。</a:t>
            </a:r>
            <a:endParaRPr lang="en-US" altLang="ja-JP" b="0" dirty="0" smtClean="0">
              <a:solidFill>
                <a:srgbClr val="7030A0"/>
              </a:solidFill>
              <a:cs typeface="Calibri" panose="020F0502020204030204" pitchFamily="34" charset="0"/>
            </a:endParaRPr>
          </a:p>
          <a:p>
            <a:pPr marL="546463" lvl="4" indent="-171450">
              <a:buFont typeface="Arial" panose="020B0604020202020204" pitchFamily="34" charset="0"/>
              <a:buChar char="•"/>
            </a:pPr>
            <a:r>
              <a:rPr lang="en-US" altLang="ja-JP" b="0" dirty="0" smtClean="0"/>
              <a:t>NDB</a:t>
            </a:r>
            <a:r>
              <a:rPr lang="ja-JP" altLang="en-US" b="0" dirty="0"/>
              <a:t>クラスタテーブルに明示的な主キーがない場合、各</a:t>
            </a:r>
            <a:r>
              <a:rPr lang="en-US" altLang="ja-JP" b="0" dirty="0"/>
              <a:t>NDB</a:t>
            </a:r>
            <a:r>
              <a:rPr lang="ja-JP" altLang="en-US" b="0" dirty="0"/>
              <a:t>クラスタテーブルの </a:t>
            </a:r>
            <a:r>
              <a:rPr lang="en-US" altLang="ja-JP" b="0" dirty="0"/>
              <a:t>"</a:t>
            </a:r>
            <a:r>
              <a:rPr lang="en-US" altLang="ja-JP" b="0" dirty="0" err="1"/>
              <a:t>ndb</a:t>
            </a:r>
            <a:r>
              <a:rPr lang="en-US" altLang="ja-JP" b="0" dirty="0"/>
              <a:t>/</a:t>
            </a:r>
            <a:r>
              <a:rPr lang="en-US" altLang="ja-JP" b="0" dirty="0" err="1"/>
              <a:t>ndbcluster</a:t>
            </a:r>
            <a:r>
              <a:rPr lang="en-US" altLang="ja-JP" b="0" dirty="0"/>
              <a:t>"</a:t>
            </a:r>
            <a:r>
              <a:rPr lang="ja-JP" altLang="en-US" b="0" dirty="0"/>
              <a:t>ストレージエンジンによって生成された </a:t>
            </a:r>
            <a:r>
              <a:rPr lang="en-US" altLang="ja-JP" b="0" dirty="0"/>
              <a:t>"</a:t>
            </a:r>
            <a:r>
              <a:rPr lang="ja-JP" altLang="en-US" b="0" dirty="0"/>
              <a:t>隠し</a:t>
            </a:r>
            <a:r>
              <a:rPr lang="en-US" altLang="ja-JP" b="0" dirty="0"/>
              <a:t>"</a:t>
            </a:r>
            <a:r>
              <a:rPr lang="ja-JP" altLang="en-US" b="0" dirty="0"/>
              <a:t>主キーがパーティションキーとして使用されます</a:t>
            </a:r>
            <a:r>
              <a:rPr lang="ja-JP" altLang="en-US" sz="1400" b="0" dirty="0"/>
              <a:t>。</a:t>
            </a:r>
            <a:endParaRPr lang="en-US" altLang="ja-JP" sz="1400" b="0" dirty="0"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281" y="1858249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test_table1 (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details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(100)) engine=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ndbcluster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explain select * from test_table1;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52" y="2326263"/>
            <a:ext cx="641223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7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/>
              <a:t>手動パーティショニング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1400" dirty="0"/>
              <a:t>"PARTITION BY KEY"</a:t>
            </a:r>
            <a:r>
              <a:rPr lang="ja-JP" altLang="en-US" sz="1400" dirty="0"/>
              <a:t>が指定されているが、</a:t>
            </a:r>
            <a:r>
              <a:rPr lang="en-US" altLang="ja-JP" sz="1400" dirty="0"/>
              <a:t>PRIMARY KEY</a:t>
            </a:r>
            <a:r>
              <a:rPr lang="ja-JP" altLang="en-US" sz="1400" dirty="0"/>
              <a:t>がテーブルに設定されていない場合、新しく作成されたテーブルにはデフォルトのパーティション数が設定されます</a:t>
            </a:r>
            <a:r>
              <a:rPr lang="ja-JP" altLang="en-US" sz="1400" dirty="0" smtClean="0"/>
              <a:t>。</a:t>
            </a: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marL="0" lvl="1" indent="0">
              <a:buNone/>
            </a:pPr>
            <a:endParaRPr lang="en-US" altLang="ja-JP" sz="1400" dirty="0" smtClean="0">
              <a:cs typeface="Calibri" panose="020F0502020204030204" pitchFamily="34" charset="0"/>
            </a:endParaRPr>
          </a:p>
          <a:p>
            <a:pPr marL="0" lvl="1" indent="0">
              <a:buNone/>
            </a:pPr>
            <a:endParaRPr lang="en-US" altLang="ja-JP" sz="1400" dirty="0">
              <a:cs typeface="Calibri" panose="020F0502020204030204" pitchFamily="34" charset="0"/>
            </a:endParaRPr>
          </a:p>
          <a:p>
            <a:pPr marL="0" lvl="1" indent="0">
              <a:buNone/>
            </a:pPr>
            <a:endParaRPr lang="en-US" altLang="ja-JP" sz="1400" dirty="0" smtClean="0">
              <a:cs typeface="Calibri" panose="020F0502020204030204" pitchFamily="34" charset="0"/>
            </a:endParaRPr>
          </a:p>
          <a:p>
            <a:pPr marL="0" lvl="1" indent="0">
              <a:buNone/>
            </a:pPr>
            <a:endParaRPr lang="en-US" altLang="ja-JP" sz="1400" dirty="0" smtClean="0"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1400" dirty="0"/>
              <a:t>パーティションに使用するキーが指定されている場合は、新しく作成されたテーブルにはデフォルトのパーティション数が設定されます。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0" lvl="1" indent="0">
              <a:buNone/>
            </a:pPr>
            <a:r>
              <a:rPr lang="en-US" altLang="ja-JP" sz="1400" dirty="0" smtClean="0">
                <a:latin typeface="+mj-lt"/>
                <a:cs typeface="Calibri" panose="020F0502020204030204" pitchFamily="34" charset="0"/>
              </a:rPr>
              <a:t>        </a:t>
            </a:r>
          </a:p>
          <a:p>
            <a:pPr marL="0" lvl="1" indent="0">
              <a:buNone/>
            </a:pPr>
            <a:endParaRPr lang="en-US" altLang="ja-JP" sz="1400" dirty="0">
              <a:latin typeface="+mj-lt"/>
              <a:cs typeface="Calibri" panose="020F0502020204030204" pitchFamily="34" charset="0"/>
            </a:endParaRPr>
          </a:p>
          <a:p>
            <a:pPr marL="0" lvl="1" indent="0">
              <a:buNone/>
            </a:pPr>
            <a:endParaRPr lang="en-US" altLang="ja-JP" sz="1400" dirty="0" smtClean="0">
              <a:latin typeface="+mj-lt"/>
              <a:cs typeface="Calibri" panose="020F0502020204030204" pitchFamily="34" charset="0"/>
            </a:endParaRPr>
          </a:p>
          <a:p>
            <a:pPr marL="0" lvl="1" indent="0">
              <a:buNone/>
            </a:pPr>
            <a:endParaRPr lang="en-US" altLang="ja-JP" sz="1400" dirty="0" smtClean="0">
              <a:latin typeface="+mj-lt"/>
              <a:cs typeface="Calibri" panose="020F0502020204030204" pitchFamily="34" charset="0"/>
            </a:endParaRPr>
          </a:p>
          <a:p>
            <a:pPr marL="0" lvl="1" indent="0">
              <a:buNone/>
            </a:pPr>
            <a:endParaRPr lang="en-US" altLang="ja-JP" sz="1400" dirty="0">
              <a:latin typeface="+mj-lt"/>
              <a:cs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en-US" altLang="ja-JP" sz="1200" dirty="0">
                <a:cs typeface="Calibri" panose="020F0502020204030204" pitchFamily="34" charset="0"/>
              </a:rPr>
              <a:t> </a:t>
            </a:r>
            <a:r>
              <a:rPr lang="en-US" altLang="ja-JP" sz="1200" dirty="0" smtClean="0">
                <a:cs typeface="Calibri" panose="020F0502020204030204" pitchFamily="34" charset="0"/>
              </a:rPr>
              <a:t>       [</a:t>
            </a:r>
            <a:r>
              <a:rPr lang="ja-JP" altLang="en-US" sz="1200" dirty="0">
                <a:solidFill>
                  <a:srgbClr val="7030A0"/>
                </a:solidFill>
                <a:cs typeface="Calibri" panose="020F0502020204030204" pitchFamily="34" charset="0"/>
              </a:rPr>
              <a:t>備考</a:t>
            </a:r>
            <a:r>
              <a:rPr lang="en-US" altLang="ja-JP" sz="1200" dirty="0">
                <a:cs typeface="Calibri" panose="020F0502020204030204" pitchFamily="34" charset="0"/>
              </a:rPr>
              <a:t>]</a:t>
            </a:r>
          </a:p>
          <a:p>
            <a:pPr marL="375013" lvl="4" indent="0">
              <a:buNone/>
            </a:pPr>
            <a:r>
              <a:rPr lang="ja-JP" altLang="en-US" b="0" dirty="0"/>
              <a:t> こ</a:t>
            </a:r>
            <a:r>
              <a:rPr lang="ja-JP" altLang="en-US" b="0" dirty="0" smtClean="0"/>
              <a:t>のパ</a:t>
            </a:r>
            <a:r>
              <a:rPr lang="ja-JP" altLang="en-US" b="0" dirty="0"/>
              <a:t>ーティショ</a:t>
            </a:r>
            <a:r>
              <a:rPr lang="ja-JP" altLang="en-US" b="0" dirty="0" smtClean="0"/>
              <a:t>ン化はテーブルの</a:t>
            </a:r>
            <a:r>
              <a:rPr lang="en-US" altLang="ja-JP" b="0" dirty="0" smtClean="0"/>
              <a:t>PRIMARY</a:t>
            </a:r>
            <a:r>
              <a:rPr lang="ja-JP" altLang="en-US" b="0" dirty="0" smtClean="0"/>
              <a:t> </a:t>
            </a:r>
            <a:r>
              <a:rPr lang="en-US" altLang="ja-JP" b="0" dirty="0" smtClean="0"/>
              <a:t>KEY</a:t>
            </a:r>
            <a:r>
              <a:rPr lang="ja-JP" altLang="en-US" b="0" dirty="0" smtClean="0"/>
              <a:t>が必須です。</a:t>
            </a:r>
            <a:endParaRPr lang="en-US" altLang="ja-JP" sz="1400" b="0" dirty="0" smtClean="0"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962" y="1432228"/>
            <a:ext cx="7803573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test_table2 (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details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(100)) engine=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ndbcluster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partition by key();</a:t>
            </a:r>
          </a:p>
          <a:p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explain select * from test_table2;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962" y="3777114"/>
            <a:ext cx="7803573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test_table2 (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details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primary key (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engine=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ndbcluster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 by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key(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explain select * from test_table2;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7" y="2052901"/>
            <a:ext cx="6317933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7" y="4429398"/>
            <a:ext cx="6317933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4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/>
              <a:t>手動パーティショニング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1400" dirty="0"/>
              <a:t>パーティションの数（数式に基づいて許容される最大数まで）が指定されると、新しく作成された表にその数のパーティションがありま</a:t>
            </a:r>
            <a:r>
              <a:rPr lang="ja-JP" altLang="en-US" sz="1400" dirty="0" smtClean="0"/>
              <a:t>す。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marL="0" lvl="1" indent="0">
              <a:buNone/>
            </a:pPr>
            <a:endParaRPr lang="en-US" altLang="ja-JP" sz="1400" dirty="0" smtClean="0">
              <a:cs typeface="Calibri" panose="020F0502020204030204" pitchFamily="34" charset="0"/>
            </a:endParaRPr>
          </a:p>
          <a:p>
            <a:pPr marL="0" lvl="1" indent="0">
              <a:buNone/>
            </a:pPr>
            <a:endParaRPr lang="en-US" altLang="ja-JP" sz="1400" dirty="0">
              <a:cs typeface="Calibri" panose="020F0502020204030204" pitchFamily="34" charset="0"/>
            </a:endParaRPr>
          </a:p>
          <a:p>
            <a:pPr marL="0" lvl="1" indent="0">
              <a:buNone/>
            </a:pPr>
            <a:endParaRPr lang="en-US" altLang="ja-JP" sz="1400" dirty="0">
              <a:cs typeface="Calibri" panose="020F0502020204030204" pitchFamily="34" charset="0"/>
            </a:endParaRPr>
          </a:p>
          <a:p>
            <a:pPr marL="0" lvl="1" indent="0">
              <a:buNone/>
            </a:pPr>
            <a:endParaRPr lang="en-US" altLang="ja-JP" sz="1400" dirty="0" smtClean="0">
              <a:cs typeface="Calibri" panose="020F0502020204030204" pitchFamily="34" charset="0"/>
            </a:endParaRPr>
          </a:p>
          <a:p>
            <a:pPr marL="0" lvl="1" indent="0">
              <a:buNone/>
            </a:pPr>
            <a:endParaRPr lang="en-US" altLang="ja-JP" sz="1400" dirty="0">
              <a:cs typeface="Calibri" panose="020F0502020204030204" pitchFamily="34" charset="0"/>
            </a:endParaRPr>
          </a:p>
          <a:p>
            <a:pPr marL="0" lvl="1" indent="0">
              <a:buNone/>
            </a:pPr>
            <a:r>
              <a:rPr lang="en-US" altLang="ja-JP" sz="1400" dirty="0">
                <a:cs typeface="Calibri" panose="020F0502020204030204" pitchFamily="34" charset="0"/>
              </a:rPr>
              <a:t> </a:t>
            </a:r>
            <a:r>
              <a:rPr lang="en-US" altLang="ja-JP" sz="1200" dirty="0">
                <a:cs typeface="Calibri" panose="020F0502020204030204" pitchFamily="34" charset="0"/>
              </a:rPr>
              <a:t> </a:t>
            </a:r>
            <a:r>
              <a:rPr lang="en-US" altLang="ja-JP" sz="1200" dirty="0" smtClean="0">
                <a:cs typeface="Calibri" panose="020F0502020204030204" pitchFamily="34" charset="0"/>
              </a:rPr>
              <a:t>      [</a:t>
            </a:r>
            <a:r>
              <a:rPr lang="ja-JP" altLang="en-US" sz="1200" dirty="0">
                <a:solidFill>
                  <a:srgbClr val="7030A0"/>
                </a:solidFill>
                <a:cs typeface="Calibri" panose="020F0502020204030204" pitchFamily="34" charset="0"/>
              </a:rPr>
              <a:t>備考</a:t>
            </a:r>
            <a:r>
              <a:rPr lang="en-US" altLang="ja-JP" sz="1200" dirty="0">
                <a:cs typeface="Calibri" panose="020F0502020204030204" pitchFamily="34" charset="0"/>
              </a:rPr>
              <a:t>]</a:t>
            </a:r>
          </a:p>
          <a:p>
            <a:pPr marL="375013" lvl="4" indent="0">
              <a:buNone/>
            </a:pPr>
            <a:r>
              <a:rPr lang="ja-JP" altLang="en-US" b="0" dirty="0"/>
              <a:t> 指定されたパーティションのサイズが数式の結果を超えると、エラーが発生し、テーブ</a:t>
            </a:r>
            <a:r>
              <a:rPr lang="ja-JP" altLang="en-US" b="0" dirty="0" smtClean="0"/>
              <a:t>ル</a:t>
            </a:r>
            <a:r>
              <a:rPr lang="ja-JP" altLang="en-US" b="0" dirty="0"/>
              <a:t>が</a:t>
            </a:r>
            <a:r>
              <a:rPr lang="ja-JP" altLang="en-US" b="0" dirty="0" smtClean="0"/>
              <a:t>作成さ</a:t>
            </a:r>
            <a:r>
              <a:rPr lang="ja-JP" altLang="en-US" b="0" dirty="0"/>
              <a:t>れませ</a:t>
            </a:r>
            <a:r>
              <a:rPr lang="ja-JP" altLang="en-US" b="0" dirty="0" smtClean="0"/>
              <a:t>ん</a:t>
            </a:r>
            <a:r>
              <a:rPr lang="ja-JP" altLang="en-US" b="0" dirty="0"/>
              <a:t>。</a:t>
            </a:r>
            <a:endParaRPr lang="en-US" altLang="ja-JP" sz="1400" dirty="0" smtClean="0"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962" y="1489378"/>
            <a:ext cx="7803573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test_table3 (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details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(100), primary key(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engine=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ndbcluster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partition by key(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partitions 8;</a:t>
            </a:r>
          </a:p>
          <a:p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explain select * from test_table3;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197249"/>
            <a:ext cx="703802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5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/>
              <a:t>手動パーティショニング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パ</a:t>
            </a:r>
            <a:r>
              <a:rPr lang="ja-JP" altLang="en-US" sz="1400" dirty="0"/>
              <a:t>ーティションのないテーブルにパーティションを適用する</a:t>
            </a: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1400" dirty="0"/>
              <a:t>パーティション化されていない既存のテーブルは、パーティション化によって更新できます。</a:t>
            </a: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テ</a:t>
            </a:r>
            <a:r>
              <a:rPr lang="ja-JP" altLang="en-US" sz="1400" dirty="0"/>
              <a:t>ーブルのパーティションを削除する</a:t>
            </a: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1400" dirty="0"/>
              <a:t>表のパーティションを縮小するために、</a:t>
            </a:r>
            <a:r>
              <a:rPr lang="en-US" altLang="ja-JP" sz="1400" dirty="0"/>
              <a:t>COALESCE</a:t>
            </a:r>
            <a:r>
              <a:rPr lang="ja-JP" altLang="en-US" sz="1400" dirty="0"/>
              <a:t>コマンドが使用されます。 以下の例では、</a:t>
            </a:r>
            <a:r>
              <a:rPr lang="en-US" altLang="ja-JP" sz="1400" dirty="0"/>
              <a:t>test_table3</a:t>
            </a:r>
            <a:r>
              <a:rPr lang="ja-JP" altLang="en-US" sz="1400" dirty="0"/>
              <a:t>パーティションを</a:t>
            </a:r>
            <a:r>
              <a:rPr lang="en-US" altLang="ja-JP" sz="1400" dirty="0"/>
              <a:t>4</a:t>
            </a:r>
            <a:r>
              <a:rPr lang="ja-JP" altLang="en-US" sz="1400" dirty="0"/>
              <a:t>（現在の</a:t>
            </a:r>
            <a:r>
              <a:rPr lang="en-US" altLang="ja-JP" sz="1400" dirty="0"/>
              <a:t>8</a:t>
            </a:r>
            <a:r>
              <a:rPr lang="ja-JP" altLang="en-US" sz="1400" dirty="0"/>
              <a:t>から）に減らすことを想定しています。 最後の</a:t>
            </a:r>
            <a:r>
              <a:rPr lang="en-US" altLang="ja-JP" sz="1400" dirty="0"/>
              <a:t>4</a:t>
            </a:r>
            <a:r>
              <a:rPr lang="ja-JP" altLang="en-US" sz="1400" dirty="0"/>
              <a:t>つのパーティションが削除されます。</a:t>
            </a: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2" y="1440882"/>
            <a:ext cx="7803573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create table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no_partitioning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details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(100));</a:t>
            </a:r>
          </a:p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alter table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no_partitioning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partition by key(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explain select * from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no_partitioning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066054"/>
            <a:ext cx="665226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4961" y="4345312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alter table test_table3 coalesce partition 4;</a:t>
            </a:r>
          </a:p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explain select * from test_table3;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4865973"/>
            <a:ext cx="640365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2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/>
              <a:t>手動パーティショニング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1400" dirty="0"/>
              <a:t>全て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パーティションを削除するには：</a:t>
            </a: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テ</a:t>
            </a:r>
            <a:r>
              <a:rPr lang="ja-JP" altLang="en-US" sz="1400" dirty="0"/>
              <a:t>ーブルのパーティションを増やす</a:t>
            </a: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1400" dirty="0"/>
              <a:t>パーティションの数を増やすには（数式に基づいて許可される最大数まで</a:t>
            </a:r>
            <a:r>
              <a:rPr lang="ja-JP" altLang="en-US" sz="1400" dirty="0" smtClean="0"/>
              <a:t>）</a:t>
            </a:r>
            <a:r>
              <a:rPr lang="en-US" altLang="ja-JP" sz="1400" dirty="0" smtClean="0"/>
              <a:t>:</a:t>
            </a:r>
            <a:endParaRPr lang="en-US" altLang="ja-JP" sz="1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marL="0" lvl="1" indent="0">
              <a:buNone/>
            </a:pPr>
            <a:r>
              <a:rPr lang="en-US" altLang="ja-JP" sz="1200" dirty="0"/>
              <a:t> </a:t>
            </a:r>
            <a:r>
              <a:rPr lang="en-US" altLang="ja-JP" sz="1200" dirty="0" smtClean="0"/>
              <a:t>     </a:t>
            </a:r>
            <a:r>
              <a:rPr lang="en-US" altLang="ja-JP" sz="1200" dirty="0" smtClean="0">
                <a:cs typeface="Calibri" panose="020F0502020204030204" pitchFamily="34" charset="0"/>
              </a:rPr>
              <a:t>[</a:t>
            </a:r>
            <a:r>
              <a:rPr lang="ja-JP" altLang="en-US" sz="1200" dirty="0">
                <a:solidFill>
                  <a:srgbClr val="7030A0"/>
                </a:solidFill>
                <a:cs typeface="Calibri" panose="020F0502020204030204" pitchFamily="34" charset="0"/>
              </a:rPr>
              <a:t>備考</a:t>
            </a:r>
            <a:r>
              <a:rPr lang="en-US" altLang="ja-JP" sz="1200" dirty="0" smtClean="0">
                <a:cs typeface="Calibri" panose="020F0502020204030204" pitchFamily="34" charset="0"/>
              </a:rPr>
              <a:t>]</a:t>
            </a:r>
            <a:endParaRPr lang="en-US" altLang="ja-JP" sz="1200" dirty="0">
              <a:cs typeface="Calibri" panose="020F0502020204030204" pitchFamily="34" charset="0"/>
            </a:endParaRPr>
          </a:p>
          <a:p>
            <a:pPr marL="660763" lvl="4" indent="-285750">
              <a:buFont typeface="Arial" panose="020B0604020202020204" pitchFamily="34" charset="0"/>
              <a:buChar char="•"/>
            </a:pPr>
            <a:r>
              <a:rPr lang="ja-JP" altLang="en-US" b="0" dirty="0"/>
              <a:t>この場合、パーティショニングに使用するキーが必要です。</a:t>
            </a:r>
            <a:endParaRPr lang="en-US" altLang="ja-JP" b="0" dirty="0" smtClean="0">
              <a:cs typeface="Calibri" panose="020F0502020204030204" pitchFamily="34" charset="0"/>
            </a:endParaRPr>
          </a:p>
          <a:p>
            <a:pPr marL="660763" lvl="4" indent="-285750">
              <a:buFont typeface="Arial" panose="020B0604020202020204" pitchFamily="34" charset="0"/>
              <a:buChar char="•"/>
            </a:pPr>
            <a:r>
              <a:rPr lang="ja-JP" altLang="en-US" b="0" dirty="0"/>
              <a:t>パーティションの新しいサイズが許可されているので、現在のパーティション数を使用します（テーブルスキーマに変更はありません）。</a:t>
            </a:r>
            <a:endParaRPr lang="en-US" altLang="ja-JP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2" y="1100579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alter table test_table3 remove partitioning;</a:t>
            </a:r>
          </a:p>
          <a:p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explain select * from test_table3;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568589"/>
            <a:ext cx="6437948" cy="88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4962" y="3366663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alter table test_table2 partition by key(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partitions 2;</a:t>
            </a:r>
            <a:endParaRPr lang="en-US" altLang="ja-JP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explain select * from test_table2;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834673"/>
            <a:ext cx="641223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/>
              <a:t>手動パーティショニング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パ</a:t>
            </a:r>
            <a:r>
              <a:rPr lang="ja-JP" altLang="en-US" sz="1400" dirty="0"/>
              <a:t>ーティション表へのデータの保管</a:t>
            </a: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1400" dirty="0"/>
              <a:t>パーティションキーが指定されていない（明示的にまたは</a:t>
            </a:r>
            <a:r>
              <a:rPr lang="en-US" altLang="ja-JP" sz="1400" dirty="0"/>
              <a:t>PRIMARY KEY</a:t>
            </a:r>
            <a:r>
              <a:rPr lang="ja-JP" altLang="en-US" sz="1400" dirty="0"/>
              <a:t>のアベイラビリティによって）パーティション分割されたテーブルにレコードを挿入する場合、</a:t>
            </a:r>
            <a:r>
              <a:rPr lang="en-US" altLang="ja-JP" sz="1400" dirty="0">
                <a:solidFill>
                  <a:srgbClr val="7030A0"/>
                </a:solidFill>
              </a:rPr>
              <a:t>MySQL</a:t>
            </a:r>
            <a:r>
              <a:rPr lang="ja-JP" altLang="en-US" sz="1400" dirty="0">
                <a:solidFill>
                  <a:srgbClr val="7030A0"/>
                </a:solidFill>
              </a:rPr>
              <a:t>クラスタはテーブル作成時に生成された </a:t>
            </a:r>
            <a:r>
              <a:rPr lang="en-US" altLang="ja-JP" sz="1400" dirty="0" smtClean="0">
                <a:solidFill>
                  <a:srgbClr val="7030A0"/>
                </a:solidFill>
              </a:rPr>
              <a:t>“</a:t>
            </a:r>
            <a:r>
              <a:rPr lang="ja-JP" altLang="en-US" sz="1400" dirty="0" smtClean="0">
                <a:solidFill>
                  <a:srgbClr val="7030A0"/>
                </a:solidFill>
              </a:rPr>
              <a:t>隠し</a:t>
            </a:r>
            <a:r>
              <a:rPr lang="en-US" altLang="ja-JP" sz="1400" dirty="0" smtClean="0">
                <a:solidFill>
                  <a:srgbClr val="7030A0"/>
                </a:solidFill>
              </a:rPr>
              <a:t>”</a:t>
            </a:r>
            <a:r>
              <a:rPr lang="ja-JP" altLang="en-US" sz="1400" dirty="0" smtClean="0">
                <a:solidFill>
                  <a:srgbClr val="7030A0"/>
                </a:solidFill>
              </a:rPr>
              <a:t>キ</a:t>
            </a:r>
            <a:r>
              <a:rPr lang="ja-JP" altLang="en-US" sz="1400" dirty="0">
                <a:solidFill>
                  <a:srgbClr val="7030A0"/>
                </a:solidFill>
              </a:rPr>
              <a:t>ーを使用して、 保存する。 この場合、パーティションプルーニングは適用されないため、</a:t>
            </a:r>
            <a:r>
              <a:rPr lang="ja-JP" altLang="en-US" sz="1400" dirty="0"/>
              <a:t>この特定のレコードが</a:t>
            </a:r>
            <a:r>
              <a:rPr lang="en-US" altLang="ja-JP" sz="1400" dirty="0"/>
              <a:t>SELECT</a:t>
            </a:r>
            <a:r>
              <a:rPr lang="ja-JP" altLang="en-US" sz="1400" dirty="0"/>
              <a:t>クエリで検索されると</a:t>
            </a:r>
            <a:r>
              <a:rPr lang="ja-JP" altLang="en-US" sz="1400" dirty="0" smtClean="0"/>
              <a:t>、全ての</a:t>
            </a:r>
            <a:r>
              <a:rPr lang="ja-JP" altLang="en-US" sz="1400" dirty="0"/>
              <a:t>パーティションがそのレコードに対してスキャンされます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</a:t>
            </a:r>
            <a:r>
              <a:rPr lang="ja-JP" altLang="en-US" sz="1400" dirty="0">
                <a:solidFill>
                  <a:srgbClr val="7030A0"/>
                </a:solidFill>
              </a:rPr>
              <a:t>以下に </a:t>
            </a:r>
            <a:r>
              <a:rPr lang="en-US" altLang="ja-JP" sz="1400" dirty="0">
                <a:solidFill>
                  <a:srgbClr val="7030A0"/>
                </a:solidFill>
              </a:rPr>
              <a:t>test_table1</a:t>
            </a:r>
            <a:r>
              <a:rPr lang="ja-JP" altLang="en-US" sz="1400" dirty="0">
                <a:solidFill>
                  <a:srgbClr val="7030A0"/>
                </a:solidFill>
              </a:rPr>
              <a:t>の例を示します。</a:t>
            </a:r>
            <a:r>
              <a:rPr lang="en-US" altLang="ja-JP" sz="1400" dirty="0">
                <a:solidFill>
                  <a:srgbClr val="7030A0"/>
                </a:solidFill>
              </a:rPr>
              <a:t>5</a:t>
            </a:r>
            <a:r>
              <a:rPr lang="ja-JP" altLang="en-US" sz="1400" dirty="0">
                <a:solidFill>
                  <a:srgbClr val="7030A0"/>
                </a:solidFill>
              </a:rPr>
              <a:t>つの一意のレコードが挿入されています。</a:t>
            </a:r>
            <a:endParaRPr lang="en-US" altLang="ja-JP" sz="14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962" y="2858378"/>
            <a:ext cx="7803573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insert into test_table1 values (1, ‘AAAA’); insert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into test_table1 values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(2, ‘BBBB’);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 insert into test_table1 values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(3, ‘CCCC’);</a:t>
            </a:r>
          </a:p>
          <a:p>
            <a:r>
              <a:rPr lang="en-US" altLang="ja-JP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&gt; insert into test_table1 values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(4, ‘DDDD’); 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insert into test_table1 values 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ja-JP"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‘EEEE’);</a:t>
            </a:r>
          </a:p>
          <a:p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explain select * from test_table1 where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indx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961" y="470882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 explain select * from test_table1 where </a:t>
            </a:r>
            <a:r>
              <a:rPr lang="en-US" altLang="ja-JP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indx</a:t>
            </a:r>
            <a:r>
              <a:rPr lang="en-US" altLang="ja-JP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  <a:endParaRPr lang="en-US" altLang="ja-JP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63" y="5019675"/>
            <a:ext cx="8686800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19563" y="3589345"/>
            <a:ext cx="8686800" cy="830116"/>
            <a:chOff x="219563" y="3751633"/>
            <a:chExt cx="8686800" cy="83011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63" y="3751633"/>
              <a:ext cx="868680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562963" y="4212417"/>
              <a:ext cx="3520784" cy="369332"/>
            </a:xfrm>
            <a:prstGeom prst="rect">
              <a:avLst/>
            </a:prstGeom>
            <a:ln w="6350">
              <a:solidFill>
                <a:schemeClr val="accent6">
                  <a:lumMod val="50000"/>
                  <a:lumOff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900" dirty="0">
                  <a:solidFill>
                    <a:schemeClr val="bg1"/>
                  </a:solidFill>
                </a:rPr>
                <a:t>rows</a:t>
              </a:r>
              <a:r>
                <a:rPr lang="ja-JP" altLang="en-US" sz="900" dirty="0">
                  <a:solidFill>
                    <a:schemeClr val="bg1"/>
                  </a:solidFill>
                </a:rPr>
                <a:t>の</a:t>
              </a:r>
              <a:r>
                <a:rPr lang="en-US" altLang="ja-JP" sz="900" dirty="0">
                  <a:solidFill>
                    <a:schemeClr val="bg1"/>
                  </a:solidFill>
                </a:rPr>
                <a:t>5</a:t>
              </a:r>
              <a:r>
                <a:rPr lang="ja-JP" altLang="en-US" sz="900" dirty="0">
                  <a:solidFill>
                    <a:schemeClr val="bg1"/>
                  </a:solidFill>
                </a:rPr>
                <a:t>は、全てのパーティションがスキャンが実行され、全ての</a:t>
              </a:r>
              <a:r>
                <a:rPr lang="en-US" altLang="ja-JP" sz="900" dirty="0">
                  <a:solidFill>
                    <a:schemeClr val="bg1"/>
                  </a:solidFill>
                </a:rPr>
                <a:t>5</a:t>
              </a:r>
              <a:r>
                <a:rPr lang="ja-JP" altLang="en-US" sz="900" dirty="0">
                  <a:solidFill>
                    <a:schemeClr val="bg1"/>
                  </a:solidFill>
                </a:rPr>
                <a:t>レコードがスキャンされた事を意味します。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2612" y="4207491"/>
              <a:ext cx="2504588" cy="230832"/>
            </a:xfrm>
            <a:prstGeom prst="rect">
              <a:avLst/>
            </a:prstGeom>
            <a:ln w="6350">
              <a:solidFill>
                <a:schemeClr val="accent6">
                  <a:lumMod val="50000"/>
                  <a:lumOff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900" dirty="0" smtClean="0"/>
                <a:t>全ての</a:t>
              </a:r>
              <a:r>
                <a:rPr lang="ja-JP" altLang="en-US" sz="900" dirty="0"/>
                <a:t>パーティションがスキャンされます</a:t>
              </a:r>
              <a:endParaRPr lang="en-US" sz="900" dirty="0">
                <a:solidFill>
                  <a:schemeClr val="accent6">
                    <a:lumMod val="10000"/>
                    <a:lumOff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3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/>
              <a:t>手動パーティショニング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パーティション表へのデータの保管</a:t>
            </a:r>
            <a:endParaRPr lang="en-US" altLang="ja-JP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1400" dirty="0" smtClean="0"/>
              <a:t>パ</a:t>
            </a:r>
            <a:r>
              <a:rPr lang="ja-JP" altLang="en-US" sz="1400" dirty="0"/>
              <a:t>ーティション化中にキーが指定された場合、</a:t>
            </a:r>
            <a:r>
              <a:rPr lang="en-US" altLang="ja-JP" sz="1400" dirty="0"/>
              <a:t> MySQL</a:t>
            </a:r>
            <a:r>
              <a:rPr lang="ja-JP" altLang="en-US" sz="1400" dirty="0"/>
              <a:t>クラスタはキーのモジュロ算術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ではなく、</a:t>
            </a:r>
            <a:r>
              <a:rPr lang="en-US" altLang="ja-JP" sz="1400" dirty="0"/>
              <a:t>2</a:t>
            </a:r>
            <a:r>
              <a:rPr lang="ja-JP" altLang="en-US" sz="1400" dirty="0"/>
              <a:t>のべき乗アルゴリズムを使用してデータを格納し、結果としてレコードが特定のパーティションに挿入されます。 そのレコードがそのテーブルに挿入されるとき、</a:t>
            </a:r>
            <a:r>
              <a:rPr lang="en-US" altLang="ja-JP" sz="1400" dirty="0"/>
              <a:t> MySQL</a:t>
            </a:r>
            <a:r>
              <a:rPr lang="ja-JP" altLang="en-US" sz="1400" dirty="0"/>
              <a:t>クラスタはそのレコードを格納するパーティションを決定します。また、パーティションプルーニングによって、</a:t>
            </a:r>
            <a:r>
              <a:rPr lang="en-US" altLang="ja-JP" sz="1400" dirty="0"/>
              <a:t>SELECT ... WHERE</a:t>
            </a:r>
            <a:r>
              <a:rPr lang="ja-JP" altLang="en-US" sz="1400" dirty="0"/>
              <a:t>クエリでこのレコードを検索すると、そのレコードを格納するパーティションスキャンされます。</a:t>
            </a: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>
                <a:solidFill>
                  <a:srgbClr val="7030A0"/>
                </a:solidFill>
              </a:rPr>
              <a:t>以下に </a:t>
            </a:r>
            <a:r>
              <a:rPr lang="en-US" altLang="ja-JP" sz="1400" dirty="0">
                <a:solidFill>
                  <a:srgbClr val="7030A0"/>
                </a:solidFill>
              </a:rPr>
              <a:t>test_table2</a:t>
            </a:r>
            <a:r>
              <a:rPr lang="ja-JP" altLang="en-US" sz="1400" dirty="0">
                <a:solidFill>
                  <a:srgbClr val="7030A0"/>
                </a:solidFill>
              </a:rPr>
              <a:t>の例を示します。２つの一意のレコードが格納されています。</a:t>
            </a:r>
            <a:endParaRPr lang="en-US" altLang="ja-JP" sz="1400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962" y="3241978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insert into test_table2 values (1, ‘AAAA’); insert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test_table2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‘BBBB’);</a:t>
            </a:r>
          </a:p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explain select * from test_table2 where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961" y="467072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explain select * from test_table2 where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indx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5" y="3718016"/>
            <a:ext cx="5814060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5" y="5002674"/>
            <a:ext cx="5814060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23216" y="4171079"/>
            <a:ext cx="3341272" cy="507831"/>
          </a:xfrm>
          <a:prstGeom prst="rect">
            <a:avLst/>
          </a:prstGeom>
          <a:ln w="6350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</a:rPr>
              <a:t>rows</a:t>
            </a:r>
            <a:r>
              <a:rPr lang="ja-JP" altLang="en-US" sz="900" dirty="0" smtClean="0">
                <a:solidFill>
                  <a:schemeClr val="bg1"/>
                </a:solidFill>
              </a:rPr>
              <a:t>の</a:t>
            </a:r>
            <a:r>
              <a:rPr lang="en-US" altLang="ja-JP" sz="900" dirty="0" smtClean="0">
                <a:solidFill>
                  <a:schemeClr val="bg1"/>
                </a:solidFill>
              </a:rPr>
              <a:t>1</a:t>
            </a:r>
            <a:r>
              <a:rPr lang="ja-JP" altLang="en-US" sz="900" dirty="0" smtClean="0">
                <a:solidFill>
                  <a:schemeClr val="bg1"/>
                </a:solidFill>
              </a:rPr>
              <a:t>は</a:t>
            </a:r>
            <a:r>
              <a:rPr lang="ja-JP" altLang="en-US" sz="900" dirty="0">
                <a:solidFill>
                  <a:schemeClr val="bg1"/>
                </a:solidFill>
              </a:rPr>
              <a:t>、対応するパーティションのスキャンが実行され、対応するパーティションのレコードがスキャンされた事を意味します。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7037" y="4171079"/>
            <a:ext cx="2580788" cy="369332"/>
          </a:xfrm>
          <a:prstGeom prst="rect">
            <a:avLst/>
          </a:prstGeom>
          <a:ln w="6350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900" dirty="0"/>
              <a:t>レコードのパーティションのみがスキャンされます</a:t>
            </a:r>
            <a:endParaRPr lang="en-US" sz="900" dirty="0">
              <a:solidFill>
                <a:schemeClr val="accent6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2</a:t>
            </a:r>
            <a:r>
              <a:rPr lang="ja-JP" altLang="en-US" sz="2000" dirty="0" smtClean="0"/>
              <a:t>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自動シャーディング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2.1 </a:t>
            </a:r>
            <a:r>
              <a:rPr lang="ja-JP" altLang="en-US" sz="1400" dirty="0" smtClean="0"/>
              <a:t>概</a:t>
            </a:r>
            <a:r>
              <a:rPr lang="ja-JP" altLang="en-US" sz="1400" dirty="0"/>
              <a:t>要</a:t>
            </a:r>
            <a:endParaRPr lang="en-US" altLang="ja-JP" sz="1400" dirty="0" smtClean="0"/>
          </a:p>
          <a:p>
            <a:pPr lvl="1"/>
            <a:r>
              <a:rPr lang="en-US" altLang="ja-JP" sz="1400" dirty="0" smtClean="0"/>
              <a:t>MySQL</a:t>
            </a:r>
            <a:r>
              <a:rPr lang="ja-JP" altLang="en-US" sz="1400" dirty="0"/>
              <a:t>クラスタ</a:t>
            </a:r>
            <a:r>
              <a:rPr lang="ja-JP" altLang="en-US" sz="1400" dirty="0" smtClean="0"/>
              <a:t>は</a:t>
            </a:r>
            <a:r>
              <a:rPr lang="ja-JP" altLang="en-US" sz="1400" dirty="0"/>
              <a:t>、完全に分散したマルチマスターデータベースとして実装されており、どのクライアントからの更新も、クラスタにアクセスする他</a:t>
            </a:r>
            <a:r>
              <a:rPr lang="ja-JP" altLang="en-US" sz="1400" dirty="0" smtClean="0"/>
              <a:t>の全ての</a:t>
            </a:r>
            <a:r>
              <a:rPr lang="ja-JP" altLang="en-US" sz="1400" dirty="0"/>
              <a:t>クライアントが即座に利用できるようにします。 </a:t>
            </a:r>
            <a:r>
              <a:rPr lang="ja-JP" altLang="en-US" sz="1400" dirty="0" smtClean="0">
                <a:solidFill>
                  <a:srgbClr val="7030A0"/>
                </a:solidFill>
              </a:rPr>
              <a:t>全て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データノードは書き込み操作を受け入れ、競合する更新を自動的に解決できます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sz="1400" dirty="0" smtClean="0"/>
              <a:t>MySQL</a:t>
            </a:r>
            <a:r>
              <a:rPr lang="ja-JP" altLang="en-US" sz="1400" dirty="0"/>
              <a:t>クラスタ</a:t>
            </a:r>
            <a:r>
              <a:rPr lang="ja-JP" altLang="en-US" sz="1400" dirty="0" smtClean="0"/>
              <a:t>は</a:t>
            </a:r>
            <a:r>
              <a:rPr lang="ja-JP" altLang="en-US" sz="1400" dirty="0"/>
              <a:t>自動シャーディングをサポートしています。これは、データ（レコード）の行をパーティション（シャード）に分割する一種の水平パーティショニング（それ自体がパーティション化の一種です）です。 テーブルは、低コストのコモディティ・データ・ノードのプール全体に自動的に分割（パーティション分割）され、データベースを水平方向に拡大し、</a:t>
            </a:r>
            <a:r>
              <a:rPr lang="en-US" altLang="ja-JP" sz="1400" dirty="0"/>
              <a:t>SQL</a:t>
            </a:r>
            <a:r>
              <a:rPr lang="ja-JP" altLang="en-US" sz="1400" dirty="0"/>
              <a:t>から</a:t>
            </a:r>
            <a:r>
              <a:rPr lang="en-US" altLang="ja-JP" sz="1400" dirty="0"/>
              <a:t>NoSQL API</a:t>
            </a:r>
            <a:r>
              <a:rPr lang="ja-JP" altLang="en-US" sz="1400" dirty="0"/>
              <a:t>経由で直接アクセスすることができます。 デフォルトでは、シャーディングはプライマリキーのハッシュに基づいており、一般的には、レンジパーティション化などの代替アプローチよりもクラスタ全体でより均一なデータおよびクエリの配信が行われ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r>
              <a:rPr lang="ja-JP" altLang="en-US" sz="1400" dirty="0"/>
              <a:t>データベース層でテーブルを自動的にシャーディングすることにより、</a:t>
            </a:r>
            <a:r>
              <a:rPr lang="en-US" altLang="ja-JP" sz="1400" dirty="0" smtClean="0"/>
              <a:t>MySQL</a:t>
            </a:r>
            <a:r>
              <a:rPr lang="ja-JP" altLang="en-US" sz="1400" dirty="0"/>
              <a:t>クラスタ</a:t>
            </a:r>
            <a:r>
              <a:rPr lang="ja-JP" altLang="en-US" sz="1400" dirty="0" smtClean="0"/>
              <a:t>は</a:t>
            </a:r>
            <a:r>
              <a:rPr lang="ja-JP" altLang="en-US" sz="1400" dirty="0"/>
              <a:t>アプリケーションレイヤーを分割する必要がなくなり、アプリケーションの開発とメンテナンスを大幅に簡素化します。 シャーディングは、クラスタ内の任意のノードに接続できるアプリケーションに対して完全に透過的であり、クエリを満たすか、トランザクションをコミットするために必要な正しいシャードにクエリが自動的にアクセスするようにします。</a:t>
            </a:r>
            <a:endParaRPr lang="en-US" altLang="ja-JP" sz="1400" dirty="0"/>
          </a:p>
          <a:p>
            <a:endParaRPr lang="en-US" altLang="ja-JP" sz="1400" dirty="0" smtClean="0"/>
          </a:p>
          <a:p>
            <a:endParaRPr lang="en-US" altLang="ja-JP" sz="1400" dirty="0"/>
          </a:p>
          <a:p>
            <a:endParaRPr lang="en-US" altLang="ja-JP" sz="1400" dirty="0" smtClean="0"/>
          </a:p>
          <a:p>
            <a:endParaRPr lang="en-US" altLang="ja-JP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27003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2</a:t>
            </a:r>
            <a:r>
              <a:rPr lang="ja-JP" altLang="en-US" sz="2000" dirty="0"/>
              <a:t>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/>
              <a:t>自動シャーディング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sz="1400" dirty="0"/>
              <a:t>テーブルのパーティションを表示するには、</a:t>
            </a:r>
            <a:r>
              <a:rPr lang="en-US" altLang="ja-JP" sz="1400" dirty="0" err="1"/>
              <a:t>mysql</a:t>
            </a:r>
            <a:r>
              <a:rPr lang="ja-JP" altLang="en-US" sz="1400" dirty="0"/>
              <a:t>プロンプトで以下のコマンドを実行します。 この例では、</a:t>
            </a:r>
            <a:r>
              <a:rPr lang="en-US" altLang="ja-JP" sz="1400" dirty="0"/>
              <a:t>test_table2</a:t>
            </a:r>
            <a:r>
              <a:rPr lang="ja-JP" altLang="en-US" sz="1400" dirty="0"/>
              <a:t>が使用されています。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400" dirty="0" smtClean="0"/>
          </a:p>
          <a:p>
            <a:pPr lvl="1"/>
            <a:r>
              <a:rPr lang="ja-JP" altLang="en-US" sz="1400" dirty="0">
                <a:solidFill>
                  <a:srgbClr val="7030A0"/>
                </a:solidFill>
              </a:rPr>
              <a:t>全</a:t>
            </a:r>
            <a:r>
              <a:rPr lang="ja-JP" altLang="en-US" sz="1400" dirty="0" smtClean="0">
                <a:solidFill>
                  <a:srgbClr val="7030A0"/>
                </a:solidFill>
              </a:rPr>
              <a:t>て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パーティション内のレコード数を表示するには：</a:t>
            </a:r>
            <a:endParaRPr lang="en-US" altLang="ja-JP" sz="1400" dirty="0"/>
          </a:p>
          <a:p>
            <a:endParaRPr lang="en-US" altLang="ja-JP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sz="1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ja-JP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2281" y="1451278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partition_name,table_rows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information_schema.PARTITIONS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‘test_table2';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29" y="1995488"/>
            <a:ext cx="4791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2281" y="3869760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select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partition_name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table_rows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information_schema.partitions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table_schema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mysql_test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and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like 'test_table2';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91" y="4371107"/>
            <a:ext cx="47053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45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参考文献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ja-JP" sz="1400" dirty="0">
                <a:hlinkClick r:id="rId2"/>
              </a:rPr>
              <a:t>http://</a:t>
            </a:r>
            <a:r>
              <a:rPr lang="en-US" altLang="ja-JP" sz="1400" dirty="0" smtClean="0">
                <a:hlinkClick r:id="rId2"/>
              </a:rPr>
              <a:t>mikaelronstrom.blogspot.jp/2005/10/default-partitioning-of-mysql-cluster.html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docs.oracle.com/cd/E19078-01/mysql/mysql-refman-5.1/partitioning.html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erlycoder.com/39/mysql-partitioning-subpartitioning-for-mysql-scalability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www.datadisk.co.uk/html_docs/mysql/partitioning.htm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hlinkClick r:id="rId6"/>
              </a:rPr>
              <a:t>https://clustermysql.wordpress.com/2015/07/07/partitions-in-mysql-clusters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hlinkClick r:id="rId7"/>
              </a:rPr>
              <a:t>http://mysqlhighavailability.com/intelligent-user-controlled-partitioning-and-writing-distribution-aware-ndb-api-applications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hlinkClick r:id="rId8"/>
              </a:rPr>
              <a:t>https://</a:t>
            </a:r>
            <a:r>
              <a:rPr lang="en-US" sz="1400" dirty="0" smtClean="0">
                <a:hlinkClick r:id="rId8"/>
              </a:rPr>
              <a:t>dev.mysql.com/doc/refman/5.7/en/partitioning-overview.html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02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5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変</a:t>
            </a:r>
            <a:r>
              <a:rPr lang="ja-JP" altLang="en-US" sz="2000" dirty="0"/>
              <a:t>更履歴</a:t>
            </a:r>
            <a:endParaRPr kumimoji="1" lang="ja-JP" alt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29417"/>
              </p:ext>
            </p:extLst>
          </p:nvPr>
        </p:nvGraphicFramePr>
        <p:xfrm>
          <a:off x="342898" y="1141400"/>
          <a:ext cx="8672351" cy="2951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9030"/>
                <a:gridCol w="1151255"/>
                <a:gridCol w="1284483"/>
                <a:gridCol w="1284483"/>
                <a:gridCol w="4023100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版数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日付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作成者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承認者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内容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00.01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2017/08/31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日本語版 </a:t>
                      </a:r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Draft version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00.02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2017/09/12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NSP-</a:t>
                      </a:r>
                      <a:r>
                        <a:rPr kumimoji="1"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pgarcia</a:t>
                      </a: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レビューコメントからの</a:t>
                      </a:r>
                      <a:r>
                        <a:rPr kumimoji="1" lang="ja-JP" altLang="en-US" sz="1200" b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変更</a:t>
                      </a:r>
                      <a:endParaRPr kumimoji="1" lang="en-US" sz="1200" b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00.03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2017/09/22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NSP-</a:t>
                      </a:r>
                      <a:r>
                        <a:rPr kumimoji="1"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planteras.ra</a:t>
                      </a: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１．目次、表題の見直し（章番号、表題の完全一致化）</a:t>
                      </a:r>
                      <a:endParaRPr kumimoji="1" lang="en-US" altLang="ja-JP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２．</a:t>
                      </a:r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1.2 MySQL</a:t>
                      </a:r>
                      <a:r>
                        <a:rPr kumimoji="1" lang="en-US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5.7</a:t>
                      </a:r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=&gt;</a:t>
                      </a:r>
                      <a:r>
                        <a:rPr lang="en-US" altLang="ja-JP" sz="1200" dirty="0" smtClean="0"/>
                        <a:t>MySQL</a:t>
                      </a:r>
                      <a:r>
                        <a:rPr lang="ja-JP" altLang="en-US" sz="1200" dirty="0" smtClean="0"/>
                        <a:t>クラスタ</a:t>
                      </a:r>
                      <a:r>
                        <a:rPr lang="en-US" altLang="ja-JP" sz="1200" dirty="0" smtClean="0"/>
                        <a:t>7.5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３．</a:t>
                      </a:r>
                      <a:r>
                        <a:rPr lang="ja-JP" altLang="en-US" sz="1200" dirty="0" smtClean="0"/>
                        <a:t>参考文献の追加</a:t>
                      </a: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00.05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2017/09/25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日本語の表現見直し</a:t>
                      </a:r>
                      <a:endParaRPr kumimoji="1" lang="en-US" sz="12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0703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00.06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2017/09/28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NSP-</a:t>
                      </a:r>
                      <a:r>
                        <a:rPr kumimoji="1"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planteras.ra</a:t>
                      </a: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</a:t>
                      </a:r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内部レビューに基づいて修正</a:t>
                      </a:r>
                      <a:endParaRPr kumimoji="1"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5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74948"/>
            <a:ext cx="7344000" cy="461665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ja-JP" sz="1400" dirty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/>
              <a:t>:</a:t>
            </a:r>
            <a:r>
              <a:rPr lang="ja-JP" altLang="en-US" sz="1400" dirty="0" smtClean="0"/>
              <a:t>手</a:t>
            </a:r>
            <a:r>
              <a:rPr lang="ja-JP" altLang="en-US" sz="1400" dirty="0"/>
              <a:t>動パーティショニン</a:t>
            </a:r>
            <a:r>
              <a:rPr lang="ja-JP" altLang="en-US" sz="1400" dirty="0" smtClean="0"/>
              <a:t>グ</a:t>
            </a:r>
            <a:r>
              <a:rPr lang="en-US" altLang="ja-JP" sz="1400" dirty="0" smtClean="0"/>
              <a:t>………………………………………………	6</a:t>
            </a:r>
          </a:p>
          <a:p>
            <a:pPr lvl="2"/>
            <a:r>
              <a:rPr lang="en-US" altLang="ja-JP" dirty="0" smtClean="0"/>
              <a:t>1.1 </a:t>
            </a:r>
            <a:r>
              <a:rPr lang="ja-JP" altLang="en-US" dirty="0" smtClean="0"/>
              <a:t>概要</a:t>
            </a:r>
            <a:r>
              <a:rPr lang="en-US" altLang="ja-JP" dirty="0" smtClean="0"/>
              <a:t>……………………………………………………………………………………………….	</a:t>
            </a:r>
            <a:r>
              <a:rPr lang="en-US" altLang="ja-JP" dirty="0"/>
              <a:t>6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1.2 </a:t>
            </a:r>
            <a:r>
              <a:rPr lang="ja-JP" altLang="en-US" dirty="0" smtClean="0"/>
              <a:t>パ</a:t>
            </a:r>
            <a:r>
              <a:rPr lang="ja-JP" altLang="en-US" dirty="0"/>
              <a:t>ーティショニングの利</a:t>
            </a:r>
            <a:r>
              <a:rPr lang="ja-JP" altLang="en-US" dirty="0" smtClean="0"/>
              <a:t>点</a:t>
            </a:r>
            <a:r>
              <a:rPr lang="en-US" altLang="ja-JP" dirty="0" smtClean="0"/>
              <a:t>………………………………………………………………	7</a:t>
            </a:r>
            <a:endParaRPr lang="en-US" altLang="ja-JP" dirty="0"/>
          </a:p>
          <a:p>
            <a:pPr lvl="2"/>
            <a:r>
              <a:rPr lang="en-US" altLang="ja-JP" dirty="0" smtClean="0"/>
              <a:t>1.3 </a:t>
            </a:r>
            <a:r>
              <a:rPr lang="ja-JP" altLang="en-US" dirty="0" smtClean="0"/>
              <a:t>ユーザ定義（手動）分割の制限事項</a:t>
            </a:r>
            <a:r>
              <a:rPr lang="en-US" altLang="ja-JP" dirty="0" smtClean="0"/>
              <a:t>………………………………………………….	8</a:t>
            </a:r>
          </a:p>
          <a:p>
            <a:pPr lvl="2"/>
            <a:r>
              <a:rPr lang="en-US" altLang="ja-JP" dirty="0" smtClean="0"/>
              <a:t>1.4 </a:t>
            </a:r>
            <a:r>
              <a:rPr lang="ja-JP" altLang="en-US" dirty="0" smtClean="0"/>
              <a:t>手</a:t>
            </a:r>
            <a:r>
              <a:rPr lang="ja-JP" altLang="en-US" dirty="0"/>
              <a:t>動パーティショニングの実</a:t>
            </a:r>
            <a:r>
              <a:rPr lang="ja-JP" altLang="en-US" dirty="0" smtClean="0"/>
              <a:t>行</a:t>
            </a:r>
            <a:r>
              <a:rPr lang="en-US" altLang="ja-JP" dirty="0" smtClean="0"/>
              <a:t>……………………………………………………....	</a:t>
            </a:r>
            <a:r>
              <a:rPr lang="en-US" altLang="ja-JP" dirty="0"/>
              <a:t>9</a:t>
            </a:r>
            <a:endParaRPr lang="en-US" altLang="ja-JP" dirty="0" smtClean="0"/>
          </a:p>
          <a:p>
            <a:pPr marL="346075" indent="-346075">
              <a:buFont typeface="+mj-lt"/>
              <a:buAutoNum type="arabicPeriod"/>
            </a:pPr>
            <a:r>
              <a:rPr lang="en-US" altLang="ja-JP" sz="1400" dirty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/>
              <a:t>:</a:t>
            </a:r>
            <a:r>
              <a:rPr lang="ja-JP" altLang="en-US" sz="1400" dirty="0" smtClean="0"/>
              <a:t>自</a:t>
            </a:r>
            <a:r>
              <a:rPr lang="ja-JP" altLang="en-US" sz="1400" dirty="0"/>
              <a:t>動シャーディン</a:t>
            </a:r>
            <a:r>
              <a:rPr lang="ja-JP" altLang="en-US" sz="1400" dirty="0" smtClean="0"/>
              <a:t>グ</a:t>
            </a:r>
            <a:r>
              <a:rPr lang="en-US" altLang="ja-JP" sz="1400" dirty="0" smtClean="0"/>
              <a:t>………………………………………………….…	17</a:t>
            </a:r>
            <a:endParaRPr lang="en-US" altLang="ja-JP" sz="1400" dirty="0"/>
          </a:p>
          <a:p>
            <a:pPr lvl="2"/>
            <a:r>
              <a:rPr lang="en-US" altLang="ja-JP" dirty="0" smtClean="0"/>
              <a:t>2.1 </a:t>
            </a:r>
            <a:r>
              <a:rPr lang="ja-JP" altLang="en-US" dirty="0" smtClean="0"/>
              <a:t>概要</a:t>
            </a:r>
            <a:r>
              <a:rPr lang="en-US" altLang="ja-JP" dirty="0" smtClean="0"/>
              <a:t>…………………………………………………………………………………………….…	17</a:t>
            </a:r>
            <a:endParaRPr lang="en-US" altLang="ja-JP" dirty="0"/>
          </a:p>
          <a:p>
            <a:pPr marL="346075" indent="-346075">
              <a:buFont typeface="+mj-lt"/>
              <a:buAutoNum type="arabicPeriod"/>
            </a:pPr>
            <a:endParaRPr lang="en-US" altLang="ja-JP" sz="1600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8237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989091"/>
            <a:ext cx="8784000" cy="523220"/>
          </a:xfrm>
        </p:spPr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クラスタの調査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r>
              <a:rPr lang="ja-JP" altLang="en-US" dirty="0" smtClean="0"/>
              <a:t>パ</a:t>
            </a:r>
            <a:r>
              <a:rPr lang="ja-JP" altLang="en-US" dirty="0"/>
              <a:t>ーティショニン</a:t>
            </a:r>
            <a:r>
              <a:rPr lang="ja-JP" altLang="en-US" dirty="0" smtClean="0"/>
              <a:t>グ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86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手動パーティショニング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1.1 </a:t>
            </a:r>
            <a:r>
              <a:rPr lang="ja-JP" altLang="en-US" sz="1400" dirty="0" smtClean="0"/>
              <a:t>概</a:t>
            </a:r>
            <a:r>
              <a:rPr lang="ja-JP" altLang="en-US" sz="1400" dirty="0"/>
              <a:t>要</a:t>
            </a:r>
            <a:endParaRPr lang="en-US" altLang="ja-JP" sz="1400" dirty="0" smtClean="0"/>
          </a:p>
          <a:p>
            <a:pPr lvl="1"/>
            <a:r>
              <a:rPr lang="en-US" altLang="ja-JP" sz="1400" dirty="0" smtClean="0"/>
              <a:t>MySQL</a:t>
            </a:r>
            <a:r>
              <a:rPr lang="ja-JP" altLang="en-US" sz="1400" dirty="0"/>
              <a:t>クラスタ</a:t>
            </a:r>
            <a:r>
              <a:rPr lang="ja-JP" altLang="en-US" sz="1400" dirty="0" smtClean="0"/>
              <a:t>は</a:t>
            </a:r>
            <a:r>
              <a:rPr lang="ja-JP" altLang="en-US" sz="1400" dirty="0"/>
              <a:t>パーティションをサポートしています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通常</a:t>
            </a:r>
            <a:r>
              <a:rPr lang="ja-JP" altLang="en-US" sz="1400" dirty="0" smtClean="0"/>
              <a:t>、</a:t>
            </a:r>
            <a:r>
              <a:rPr lang="en-US" altLang="ja-JP" sz="1400" dirty="0"/>
              <a:t> MySQL</a:t>
            </a:r>
            <a:r>
              <a:rPr lang="ja-JP" altLang="en-US" sz="1400" dirty="0"/>
              <a:t>クラス</a:t>
            </a:r>
            <a:r>
              <a:rPr lang="ja-JP" altLang="en-US" sz="1400" dirty="0" smtClean="0"/>
              <a:t>タ（</a:t>
            </a:r>
            <a:r>
              <a:rPr lang="en-US" altLang="ja-JP" sz="1400" dirty="0" smtClean="0"/>
              <a:t>NDB</a:t>
            </a:r>
            <a:r>
              <a:rPr lang="ja-JP" altLang="en-US" sz="1400" dirty="0"/>
              <a:t>）テーブルは自動的にパーティション化されますが、これらのテーブルにはユーザ定義（手動）パーティショニングを適用することもできます。 パーティショニングはテーブル</a:t>
            </a:r>
            <a:r>
              <a:rPr lang="ja-JP" altLang="en-US" sz="1400" dirty="0" smtClean="0"/>
              <a:t>の全ての</a:t>
            </a:r>
            <a:r>
              <a:rPr lang="ja-JP" altLang="en-US" sz="1400" dirty="0"/>
              <a:t>データとインデックスに適用されます。インデックスのみではなくデータのみをパーティション化することはできません（またはその逆）、またはテーブルの一部のみをパーティション化することはできません。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200" dirty="0"/>
              <a:t> 	</a:t>
            </a:r>
            <a:r>
              <a:rPr lang="en-US" altLang="ja-JP" sz="1200" b="1" dirty="0"/>
              <a:t>[</a:t>
            </a:r>
            <a:r>
              <a:rPr lang="ja-JP" altLang="en-US" sz="1200" b="1" dirty="0" smtClean="0"/>
              <a:t>パーティション</a:t>
            </a:r>
            <a:r>
              <a:rPr lang="ja-JP" altLang="en-US" sz="1200" b="1" dirty="0" smtClean="0">
                <a:solidFill>
                  <a:srgbClr val="7030A0"/>
                </a:solidFill>
              </a:rPr>
              <a:t>の説明</a:t>
            </a:r>
            <a:r>
              <a:rPr lang="en-US" altLang="ja-JP" sz="1200" b="1" dirty="0" smtClean="0"/>
              <a:t>]</a:t>
            </a:r>
            <a:r>
              <a:rPr lang="ja-JP" altLang="en-US" sz="1200" b="1" dirty="0" smtClean="0"/>
              <a:t> </a:t>
            </a:r>
            <a:endParaRPr lang="en-US" altLang="ja-JP" sz="1200" b="1" dirty="0"/>
          </a:p>
          <a:p>
            <a:pPr marL="180000" lvl="1" indent="0">
              <a:buNone/>
            </a:pPr>
            <a:r>
              <a:rPr lang="en-US" altLang="ja-JP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ja-JP" altLang="en-US" sz="1200" dirty="0">
                <a:solidFill>
                  <a:srgbClr val="7030A0"/>
                </a:solidFill>
              </a:rPr>
              <a:t>クラスタによって格納されたデータの一部。 各データノードは、クラスタに割り当てられたパーティション</a:t>
            </a:r>
            <a:endParaRPr lang="en-US" altLang="ja-JP" sz="1200" dirty="0">
              <a:solidFill>
                <a:srgbClr val="7030A0"/>
              </a:solidFill>
            </a:endParaRPr>
          </a:p>
          <a:p>
            <a:pPr marL="180000" lvl="1" indent="0">
              <a:buNone/>
            </a:pPr>
            <a:r>
              <a:rPr lang="en-US" altLang="ja-JP" sz="1200" dirty="0">
                <a:solidFill>
                  <a:srgbClr val="7030A0"/>
                </a:solidFill>
              </a:rPr>
              <a:t>            </a:t>
            </a:r>
            <a:r>
              <a:rPr lang="ja-JP" altLang="en-US" sz="1200" dirty="0">
                <a:solidFill>
                  <a:srgbClr val="7030A0"/>
                </a:solidFill>
              </a:rPr>
              <a:t>（少なくとも</a:t>
            </a:r>
            <a:r>
              <a:rPr lang="en-US" altLang="ja-JP" sz="1200" dirty="0">
                <a:solidFill>
                  <a:srgbClr val="7030A0"/>
                </a:solidFill>
              </a:rPr>
              <a:t>1</a:t>
            </a:r>
            <a:r>
              <a:rPr lang="ja-JP" altLang="en-US" sz="1200" dirty="0">
                <a:solidFill>
                  <a:srgbClr val="7030A0"/>
                </a:solidFill>
              </a:rPr>
              <a:t>つのレプリカ）を少なくとも</a:t>
            </a:r>
            <a:r>
              <a:rPr lang="en-US" altLang="ja-JP" sz="1200" dirty="0">
                <a:solidFill>
                  <a:srgbClr val="7030A0"/>
                </a:solidFill>
              </a:rPr>
              <a:t>1</a:t>
            </a:r>
            <a:r>
              <a:rPr lang="ja-JP" altLang="en-US" sz="1200" dirty="0">
                <a:solidFill>
                  <a:srgbClr val="7030A0"/>
                </a:solidFill>
              </a:rPr>
              <a:t>つのコピーを保持する責任があります。</a:t>
            </a:r>
            <a:endParaRPr lang="en-US" altLang="ja-JP" sz="1200" dirty="0">
              <a:solidFill>
                <a:srgbClr val="7030A0"/>
              </a:solidFill>
            </a:endParaRPr>
          </a:p>
          <a:p>
            <a:pPr lvl="1"/>
            <a:r>
              <a:rPr lang="en-US" altLang="ja-JP" sz="1400" dirty="0" smtClean="0"/>
              <a:t>MySQL</a:t>
            </a:r>
            <a:r>
              <a:rPr lang="ja-JP" altLang="en-US" sz="1400" dirty="0"/>
              <a:t>クラスタの現在のバージョンがパーティション化を</a:t>
            </a:r>
            <a:r>
              <a:rPr lang="ja-JP" altLang="en-US" sz="1400" dirty="0">
                <a:solidFill>
                  <a:srgbClr val="7030A0"/>
                </a:solidFill>
              </a:rPr>
              <a:t>サポートしているか確認する場合は</a:t>
            </a:r>
            <a:r>
              <a:rPr lang="ja-JP" altLang="en-US" sz="1400" dirty="0" smtClean="0"/>
              <a:t>、ク</a:t>
            </a:r>
            <a:r>
              <a:rPr lang="ja-JP" altLang="en-US" sz="1400" dirty="0"/>
              <a:t>ラスタの一部である</a:t>
            </a:r>
            <a:r>
              <a:rPr lang="en-US" altLang="ja-JP" sz="1400" dirty="0"/>
              <a:t>SQL</a:t>
            </a:r>
            <a:r>
              <a:rPr lang="ja-JP" altLang="en-US" sz="1400" dirty="0"/>
              <a:t>ノードで </a:t>
            </a:r>
            <a:r>
              <a:rPr lang="en-US" altLang="ja-JP" sz="1400" dirty="0"/>
              <a:t>"SHOW PLUGINS"</a:t>
            </a:r>
            <a:r>
              <a:rPr lang="ja-JP" altLang="en-US" sz="1400" dirty="0"/>
              <a:t>文を実行します。</a:t>
            </a: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marL="106725" lvl="2" indent="0">
              <a:buNone/>
            </a:pPr>
            <a:r>
              <a:rPr lang="en-US" altLang="ja-JP" dirty="0" smtClean="0"/>
              <a:t>        </a:t>
            </a:r>
            <a:r>
              <a:rPr lang="en-US" altLang="ja-JP" sz="1200" dirty="0" smtClean="0"/>
              <a:t>[</a:t>
            </a:r>
            <a:r>
              <a:rPr lang="ja-JP" altLang="en-US" sz="1200" dirty="0">
                <a:solidFill>
                  <a:srgbClr val="7030A0"/>
                </a:solidFill>
              </a:rPr>
              <a:t>備考</a:t>
            </a:r>
            <a:r>
              <a:rPr lang="en-US" altLang="ja-JP" sz="1200" dirty="0" smtClean="0"/>
              <a:t>]</a:t>
            </a:r>
            <a:r>
              <a:rPr lang="ja-JP" altLang="en-US" sz="1200" dirty="0" smtClean="0"/>
              <a:t> </a:t>
            </a:r>
            <a:endParaRPr lang="en-US" altLang="ja-JP" sz="1200" dirty="0" smtClean="0"/>
          </a:p>
          <a:p>
            <a:pPr marL="106725" lvl="2" indent="0">
              <a:buNone/>
            </a:pPr>
            <a:r>
              <a:rPr lang="en-US" altLang="ja-JP" sz="1200" dirty="0"/>
              <a:t> </a:t>
            </a:r>
            <a:r>
              <a:rPr lang="en-US" altLang="ja-JP" sz="1200" dirty="0" smtClean="0"/>
              <a:t>         MySQL</a:t>
            </a:r>
            <a:r>
              <a:rPr lang="ja-JP" altLang="en-US" sz="1200" dirty="0"/>
              <a:t>クラス</a:t>
            </a:r>
            <a:r>
              <a:rPr lang="ja-JP" altLang="en-US" sz="1200" dirty="0" smtClean="0"/>
              <a:t>タ </a:t>
            </a:r>
            <a:r>
              <a:rPr lang="en-US" altLang="ja-JP" sz="1200" dirty="0" smtClean="0"/>
              <a:t>7.5 Oracle</a:t>
            </a:r>
            <a:r>
              <a:rPr lang="ja-JP" altLang="en-US" sz="1200" dirty="0"/>
              <a:t>が提供するコミュニティバイナリには、パーティション化のサポートが含まれています。</a:t>
            </a:r>
            <a:endParaRPr lang="en-US" altLang="ja-JP" sz="1200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2281" y="3530330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show plugins;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5888" y="3945952"/>
            <a:ext cx="6010275" cy="1066801"/>
            <a:chOff x="1385888" y="3152775"/>
            <a:chExt cx="6010275" cy="10668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888" y="3152775"/>
              <a:ext cx="6010275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 bwMode="auto">
            <a:xfrm>
              <a:off x="1404939" y="3152775"/>
              <a:ext cx="5991224" cy="1682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b="1" dirty="0">
                <a:latin typeface="+mj-ea"/>
                <a:ea typeface="+mj-ea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404939" y="3457576"/>
              <a:ext cx="5991224" cy="7620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1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/>
              <a:t>手動パーティショニング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0" lvl="2" indent="0">
              <a:buNone/>
            </a:pPr>
            <a:r>
              <a:rPr lang="en-US" altLang="ja-JP" dirty="0" smtClean="0"/>
              <a:t>1.2 </a:t>
            </a:r>
            <a:r>
              <a:rPr lang="ja-JP" altLang="en-US" dirty="0" smtClean="0"/>
              <a:t>パ</a:t>
            </a:r>
            <a:r>
              <a:rPr lang="ja-JP" altLang="en-US" dirty="0"/>
              <a:t>ーティショニングの利</a:t>
            </a:r>
            <a:r>
              <a:rPr lang="ja-JP" altLang="en-US" dirty="0" smtClean="0"/>
              <a:t>点</a:t>
            </a: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400" dirty="0"/>
              <a:t>パーティション化により、単一のディスクまたはファイルシステムパーティション上に保持できるより多くのデータを</a:t>
            </a:r>
            <a:r>
              <a:rPr lang="en-US" altLang="ja-JP" sz="1400" dirty="0"/>
              <a:t>1</a:t>
            </a:r>
            <a:r>
              <a:rPr lang="ja-JP" altLang="en-US" sz="1400" dirty="0"/>
              <a:t>つのテーブルに格納することができます。</a:t>
            </a:r>
            <a:endParaRPr lang="en-US" altLang="ja-JP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400" dirty="0"/>
              <a:t>その有用性を失ったデータは、そのデータだけを含むパーティション（または複数のパーティション）を削除することによって、</a:t>
            </a:r>
            <a:r>
              <a:rPr lang="ja-JP" altLang="en-US" sz="1400" dirty="0">
                <a:solidFill>
                  <a:srgbClr val="7030A0"/>
                </a:solidFill>
              </a:rPr>
              <a:t>多くの場合は</a:t>
            </a:r>
            <a:r>
              <a:rPr lang="ja-JP" altLang="en-US" sz="1400" dirty="0"/>
              <a:t>パーティション化されたテーブルから簡単に削除できます</a:t>
            </a:r>
            <a:r>
              <a:rPr lang="ja-JP" altLang="en-US" sz="1400" dirty="0" smtClean="0"/>
              <a:t>。</a:t>
            </a:r>
            <a:r>
              <a:rPr lang="ja-JP" altLang="en-US" sz="1400" dirty="0"/>
              <a:t>逆に、そのデータを具体的に格納するための</a:t>
            </a:r>
            <a:r>
              <a:rPr lang="en-US" altLang="ja-JP" sz="1400" dirty="0"/>
              <a:t>1</a:t>
            </a:r>
            <a:r>
              <a:rPr lang="ja-JP" altLang="en-US" sz="1400" dirty="0"/>
              <a:t>つまたは複数の新しいパーティション</a:t>
            </a:r>
            <a:r>
              <a:rPr lang="ja-JP" altLang="en-US" sz="1400" dirty="0" smtClean="0"/>
              <a:t>を</a:t>
            </a:r>
            <a:r>
              <a:rPr lang="ja-JP" altLang="en-US" sz="1400" dirty="0">
                <a:solidFill>
                  <a:srgbClr val="7030A0"/>
                </a:solidFill>
              </a:rPr>
              <a:t>追加することで、新しいデータを追加することが容易となる場合があります。</a:t>
            </a:r>
            <a:endParaRPr lang="en-US" altLang="ja-JP" sz="1400" dirty="0" smtClean="0">
              <a:solidFill>
                <a:srgbClr val="7030A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rgbClr val="7030A0"/>
                </a:solidFill>
              </a:rPr>
              <a:t>特定の</a:t>
            </a:r>
            <a:r>
              <a:rPr lang="en-US" altLang="ja-JP" sz="1400" dirty="0">
                <a:solidFill>
                  <a:srgbClr val="7030A0"/>
                </a:solidFill>
              </a:rPr>
              <a:t>WHERE</a:t>
            </a:r>
            <a:r>
              <a:rPr lang="ja-JP" altLang="en-US" sz="1400" dirty="0">
                <a:solidFill>
                  <a:srgbClr val="7030A0"/>
                </a:solidFill>
              </a:rPr>
              <a:t>句を満たすデータを</a:t>
            </a:r>
            <a:r>
              <a:rPr lang="en-US" altLang="ja-JP" sz="1400" dirty="0">
                <a:solidFill>
                  <a:srgbClr val="7030A0"/>
                </a:solidFill>
              </a:rPr>
              <a:t>1</a:t>
            </a:r>
            <a:r>
              <a:rPr lang="ja-JP" altLang="en-US" sz="1400" dirty="0">
                <a:solidFill>
                  <a:srgbClr val="7030A0"/>
                </a:solidFill>
              </a:rPr>
              <a:t>つまたは複数のパーティションにのみ格納し、残りのパーティションを自動的に検索から除外できるという事実により、いくつかのクエリを大幅に最適化することができます</a:t>
            </a:r>
            <a:r>
              <a:rPr lang="ja-JP" altLang="en-US" sz="1400" dirty="0" smtClean="0">
                <a:solidFill>
                  <a:srgbClr val="7030A0"/>
                </a:solidFill>
              </a:rPr>
              <a:t>。</a:t>
            </a:r>
            <a:r>
              <a:rPr lang="ja-JP" altLang="en-US" sz="1400" dirty="0">
                <a:solidFill>
                  <a:srgbClr val="7030A0"/>
                </a:solidFill>
              </a:rPr>
              <a:t> パーティション化されたテーブルを作成後にパーティションを変更できるため、頻繁に使用されなかったパーティション</a:t>
            </a:r>
            <a:r>
              <a:rPr lang="ja-JP" altLang="en-US" sz="1400" dirty="0" smtClean="0">
                <a:solidFill>
                  <a:srgbClr val="7030A0"/>
                </a:solidFill>
              </a:rPr>
              <a:t>を</a:t>
            </a:r>
            <a:r>
              <a:rPr lang="ja-JP" altLang="en-US" sz="1400" dirty="0">
                <a:solidFill>
                  <a:srgbClr val="7030A0"/>
                </a:solidFill>
              </a:rPr>
              <a:t>再編</a:t>
            </a:r>
            <a:r>
              <a:rPr lang="ja-JP" altLang="en-US" sz="1400" dirty="0" smtClean="0">
                <a:solidFill>
                  <a:srgbClr val="7030A0"/>
                </a:solidFill>
              </a:rPr>
              <a:t>成して、</a:t>
            </a:r>
            <a:r>
              <a:rPr lang="ja-JP" altLang="en-US" sz="1400" dirty="0">
                <a:solidFill>
                  <a:srgbClr val="7030A0"/>
                </a:solidFill>
              </a:rPr>
              <a:t>クエリーを強化させることができます</a:t>
            </a:r>
            <a:r>
              <a:rPr lang="ja-JP" altLang="en-US" sz="1400" dirty="0" smtClean="0">
                <a:solidFill>
                  <a:srgbClr val="7030A0"/>
                </a:solidFill>
              </a:rPr>
              <a:t>。一致</a:t>
            </a:r>
            <a:r>
              <a:rPr lang="ja-JP" altLang="en-US" sz="1400" dirty="0">
                <a:solidFill>
                  <a:srgbClr val="7030A0"/>
                </a:solidFill>
              </a:rPr>
              <a:t>しないパーティション（およびそれに含まれ</a:t>
            </a:r>
            <a:r>
              <a:rPr lang="ja-JP" altLang="en-US" sz="1400" dirty="0" smtClean="0">
                <a:solidFill>
                  <a:srgbClr val="7030A0"/>
                </a:solidFill>
              </a:rPr>
              <a:t>る全ての</a:t>
            </a:r>
            <a:r>
              <a:rPr lang="ja-JP" altLang="en-US" sz="1400" dirty="0">
                <a:solidFill>
                  <a:srgbClr val="7030A0"/>
                </a:solidFill>
              </a:rPr>
              <a:t>行）を除外するこの機能は、しばしばパーティションプルーニングと呼ばれます</a:t>
            </a:r>
            <a:r>
              <a:rPr lang="ja-JP" altLang="en-US" sz="1400" dirty="0" smtClean="0">
                <a:solidFill>
                  <a:srgbClr val="7030A0"/>
                </a:solidFill>
              </a:rPr>
              <a:t>。</a:t>
            </a:r>
            <a:r>
              <a:rPr lang="en-US" altLang="ja-JP" sz="1400" dirty="0" smtClean="0"/>
              <a:t> </a:t>
            </a:r>
            <a:r>
              <a:rPr lang="en-US" altLang="ja-JP" sz="1400" dirty="0" smtClean="0">
                <a:solidFill>
                  <a:srgbClr val="7030A0"/>
                </a:solidFill>
              </a:rPr>
              <a:t> </a:t>
            </a:r>
            <a:r>
              <a:rPr lang="en-US" altLang="ja-JP" sz="1400" dirty="0" smtClean="0"/>
              <a:t>	</a:t>
            </a:r>
          </a:p>
          <a:p>
            <a:pPr marL="180000" lvl="1" indent="0">
              <a:buNone/>
            </a:pPr>
            <a:r>
              <a:rPr lang="en-US" altLang="ja-JP" sz="1200" b="1" dirty="0">
                <a:solidFill>
                  <a:srgbClr val="7030A0"/>
                </a:solidFill>
              </a:rPr>
              <a:t>	</a:t>
            </a:r>
            <a:r>
              <a:rPr lang="en-US" altLang="ja-JP" sz="1200" b="1" dirty="0" smtClean="0"/>
              <a:t>[</a:t>
            </a:r>
            <a:r>
              <a:rPr lang="ja-JP" altLang="en-US" sz="1200" b="1" dirty="0" smtClean="0"/>
              <a:t>パ</a:t>
            </a:r>
            <a:r>
              <a:rPr lang="ja-JP" altLang="en-US" sz="1200" b="1" dirty="0"/>
              <a:t>ーティションプルーニン</a:t>
            </a:r>
            <a:r>
              <a:rPr lang="ja-JP" altLang="en-US" sz="1200" b="1" dirty="0" smtClean="0"/>
              <a:t>グ</a:t>
            </a:r>
            <a:r>
              <a:rPr lang="ja-JP" altLang="en-US" sz="1200" b="1" dirty="0">
                <a:solidFill>
                  <a:srgbClr val="7030A0"/>
                </a:solidFill>
              </a:rPr>
              <a:t>の説明</a:t>
            </a:r>
            <a:r>
              <a:rPr lang="en-US" altLang="ja-JP" sz="1200" b="1" dirty="0" smtClean="0"/>
              <a:t>]</a:t>
            </a:r>
          </a:p>
          <a:p>
            <a:pPr marL="180000" lvl="1" indent="0">
              <a:buNone/>
            </a:pPr>
            <a:r>
              <a:rPr lang="en-US" altLang="ja-JP" sz="1200" b="1" dirty="0"/>
              <a:t> </a:t>
            </a:r>
            <a:r>
              <a:rPr lang="en-US" altLang="ja-JP" sz="1200" b="1" dirty="0" smtClean="0"/>
              <a:t>             </a:t>
            </a:r>
            <a:r>
              <a:rPr lang="en-US" altLang="ja-JP" sz="1200" dirty="0" smtClean="0"/>
              <a:t>SQL</a:t>
            </a:r>
            <a:r>
              <a:rPr lang="ja-JP" altLang="en-US" sz="1200" dirty="0"/>
              <a:t>文の選択基準とは無関係のパーティションを削除または無視する行為。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400" dirty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/>
              <a:t>7.5</a:t>
            </a:r>
            <a:r>
              <a:rPr lang="ja-JP" altLang="en-US" sz="1400" dirty="0"/>
              <a:t>では、クエリの明示的なパーティション選択がサポートされています。 たとえば、「</a:t>
            </a:r>
            <a:r>
              <a:rPr lang="en-US" altLang="ja-JP" sz="1400" dirty="0"/>
              <a:t>SELECT * FROM t PARTITION</a:t>
            </a:r>
            <a:r>
              <a:rPr lang="ja-JP" altLang="en-US" sz="1400" dirty="0"/>
              <a:t>（</a:t>
            </a:r>
            <a:r>
              <a:rPr lang="en-US" altLang="ja-JP" sz="1400" dirty="0"/>
              <a:t>p0</a:t>
            </a:r>
            <a:r>
              <a:rPr lang="ja-JP" altLang="en-US" sz="1400" dirty="0"/>
              <a:t>、</a:t>
            </a:r>
            <a:r>
              <a:rPr lang="en-US" altLang="ja-JP" sz="1400" dirty="0"/>
              <a:t>p1</a:t>
            </a:r>
            <a:r>
              <a:rPr lang="ja-JP" altLang="en-US" sz="1400" dirty="0"/>
              <a:t>）</a:t>
            </a:r>
            <a:r>
              <a:rPr lang="en-US" altLang="ja-JP" sz="1400" dirty="0"/>
              <a:t>WHERE c &lt;5</a:t>
            </a:r>
            <a:r>
              <a:rPr lang="ja-JP" altLang="en-US" sz="1400" dirty="0"/>
              <a:t>」は、</a:t>
            </a:r>
            <a:r>
              <a:rPr lang="en-US" altLang="ja-JP" sz="1400" dirty="0"/>
              <a:t>WHERE</a:t>
            </a:r>
            <a:r>
              <a:rPr lang="ja-JP" altLang="en-US" sz="1400" dirty="0"/>
              <a:t>条件に一致するパーティション</a:t>
            </a:r>
            <a:r>
              <a:rPr lang="en-US" altLang="ja-JP" sz="1400" dirty="0"/>
              <a:t>p0</a:t>
            </a:r>
            <a:r>
              <a:rPr lang="ja-JP" altLang="en-US" sz="1400" dirty="0"/>
              <a:t>および</a:t>
            </a:r>
            <a:r>
              <a:rPr lang="en-US" altLang="ja-JP" sz="1400" dirty="0"/>
              <a:t>p1</a:t>
            </a:r>
            <a:r>
              <a:rPr lang="ja-JP" altLang="en-US" sz="1400" dirty="0"/>
              <a:t>の行のみを選択します。 この場合、</a:t>
            </a:r>
            <a:r>
              <a:rPr lang="en-US" altLang="ja-JP" sz="1400" dirty="0"/>
              <a:t>MySQL</a:t>
            </a:r>
            <a:r>
              <a:rPr lang="ja-JP" altLang="en-US" sz="1400" dirty="0"/>
              <a:t>クラスタは</a:t>
            </a:r>
            <a:r>
              <a:rPr lang="ja-JP" altLang="en-US" sz="1400" dirty="0">
                <a:solidFill>
                  <a:srgbClr val="7030A0"/>
                </a:solidFill>
              </a:rPr>
              <a:t>テーブルの</a:t>
            </a:r>
            <a:r>
              <a:rPr lang="ja-JP" altLang="en-US" sz="1400" dirty="0"/>
              <a:t>他のパーティションをチェックしません。 調べるパーティションがすでに分かっているときにクエリのスピードを大幅に向上させることができます。 パーティションの選択は、データ変更ステートメント</a:t>
            </a:r>
            <a:r>
              <a:rPr lang="en-US" altLang="ja-JP" sz="1400" dirty="0"/>
              <a:t>DELETE</a:t>
            </a:r>
            <a:r>
              <a:rPr lang="ja-JP" altLang="en-US" sz="1400" dirty="0"/>
              <a:t>、</a:t>
            </a:r>
            <a:r>
              <a:rPr lang="en-US" altLang="ja-JP" sz="1400" dirty="0"/>
              <a:t>INSERT</a:t>
            </a:r>
            <a:r>
              <a:rPr lang="ja-JP" altLang="en-US" sz="1400" dirty="0"/>
              <a:t>、</a:t>
            </a:r>
            <a:r>
              <a:rPr lang="en-US" altLang="ja-JP" sz="1400" dirty="0"/>
              <a:t>REPLACE</a:t>
            </a:r>
            <a:r>
              <a:rPr lang="ja-JP" altLang="en-US" sz="1400" dirty="0"/>
              <a:t>、</a:t>
            </a:r>
            <a:r>
              <a:rPr lang="en-US" altLang="ja-JP" sz="1400" dirty="0"/>
              <a:t>UPDATE</a:t>
            </a:r>
            <a:r>
              <a:rPr lang="ja-JP" altLang="en-US" sz="1400" dirty="0"/>
              <a:t>、および</a:t>
            </a:r>
            <a:r>
              <a:rPr lang="en-US" altLang="ja-JP" sz="1400" dirty="0"/>
              <a:t>LOAD DATA</a:t>
            </a:r>
            <a:r>
              <a:rPr lang="ja-JP" altLang="en-US" sz="1400" dirty="0"/>
              <a:t>、</a:t>
            </a:r>
            <a:r>
              <a:rPr lang="en-US" altLang="ja-JP" sz="1400" dirty="0"/>
              <a:t>LOAD XML</a:t>
            </a:r>
            <a:r>
              <a:rPr lang="ja-JP" altLang="en-US" sz="1400" dirty="0"/>
              <a:t>に対してもサポートされています。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1575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/>
              <a:t>手動パーティショニング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1.3 </a:t>
            </a:r>
            <a:r>
              <a:rPr lang="ja-JP" altLang="en-US" sz="1400" dirty="0" smtClean="0"/>
              <a:t>ユ</a:t>
            </a:r>
            <a:r>
              <a:rPr lang="ja-JP" altLang="en-US" sz="1400" dirty="0"/>
              <a:t>ーザ定義（手動）分割の制限事項</a:t>
            </a:r>
            <a:endParaRPr lang="en-US" altLang="ja-JP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7030A0"/>
                </a:solidFill>
              </a:rPr>
              <a:t>NDB</a:t>
            </a:r>
            <a:r>
              <a:rPr lang="ja-JP" altLang="en-US" sz="1400" dirty="0">
                <a:solidFill>
                  <a:srgbClr val="7030A0"/>
                </a:solidFill>
              </a:rPr>
              <a:t>テーブルは、</a:t>
            </a:r>
            <a:r>
              <a:rPr lang="en-US" altLang="ja-JP" sz="1400" dirty="0">
                <a:solidFill>
                  <a:srgbClr val="7030A0"/>
                </a:solidFill>
              </a:rPr>
              <a:t> KEY</a:t>
            </a:r>
            <a:r>
              <a:rPr lang="ja-JP" altLang="en-US" sz="1400" dirty="0">
                <a:solidFill>
                  <a:srgbClr val="7030A0"/>
                </a:solidFill>
              </a:rPr>
              <a:t>および</a:t>
            </a:r>
            <a:r>
              <a:rPr lang="en-US" altLang="ja-JP" sz="1400" dirty="0">
                <a:solidFill>
                  <a:srgbClr val="7030A0"/>
                </a:solidFill>
              </a:rPr>
              <a:t>LINEAR KEY</a:t>
            </a:r>
            <a:r>
              <a:rPr lang="ja-JP" altLang="en-US" sz="1400" dirty="0">
                <a:solidFill>
                  <a:srgbClr val="7030A0"/>
                </a:solidFill>
              </a:rPr>
              <a:t>パーティション化スキームのみが本番環境でサポートされていま</a:t>
            </a:r>
            <a:r>
              <a:rPr lang="ja-JP" altLang="en-US" sz="1400" dirty="0" smtClean="0">
                <a:solidFill>
                  <a:srgbClr val="7030A0"/>
                </a:solidFill>
              </a:rPr>
              <a:t>す。</a:t>
            </a:r>
            <a:r>
              <a:rPr lang="en-US" altLang="ja-JP" sz="1400" dirty="0" smtClean="0">
                <a:solidFill>
                  <a:srgbClr val="7030A0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任</a:t>
            </a:r>
            <a:r>
              <a:rPr lang="ja-JP" altLang="en-US" sz="1400" dirty="0"/>
              <a:t>意の</a:t>
            </a:r>
            <a:r>
              <a:rPr lang="en-US" altLang="ja-JP" sz="1400" dirty="0"/>
              <a:t>NDB</a:t>
            </a:r>
            <a:r>
              <a:rPr lang="ja-JP" altLang="en-US" sz="1400" dirty="0"/>
              <a:t>テーブルに対して明示的に定義できるパーティションの最大数は、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/>
              <a:t>8 * </a:t>
            </a:r>
            <a:r>
              <a:rPr lang="en-US" altLang="ja-JP" sz="1400" dirty="0" err="1"/>
              <a:t>MaxNoOfExecutionThreads</a:t>
            </a:r>
            <a:r>
              <a:rPr lang="en-US" altLang="ja-JP" sz="1400" dirty="0"/>
              <a:t> * [</a:t>
            </a:r>
            <a:r>
              <a:rPr lang="ja-JP" altLang="en-US" sz="1400" dirty="0"/>
              <a:t>ノードグループの数</a:t>
            </a:r>
            <a:r>
              <a:rPr lang="en-US" altLang="ja-JP" sz="1400" dirty="0"/>
              <a:t>]</a:t>
            </a:r>
            <a:r>
              <a:rPr lang="ja-JP" altLang="en-US" sz="1400" dirty="0"/>
              <a:t>です。 データノードプロセスに</a:t>
            </a:r>
            <a:r>
              <a:rPr lang="en-US" altLang="ja-JP" sz="1400" dirty="0" err="1"/>
              <a:t>ndbd</a:t>
            </a:r>
            <a:r>
              <a:rPr lang="ja-JP" altLang="en-US" sz="1400" dirty="0"/>
              <a:t>を使用する場合、</a:t>
            </a:r>
            <a:r>
              <a:rPr lang="en-US" altLang="ja-JP" sz="1400" dirty="0" err="1"/>
              <a:t>MaxNoOfExecutionThreads</a:t>
            </a:r>
            <a:r>
              <a:rPr lang="ja-JP" altLang="en-US" sz="1400" dirty="0"/>
              <a:t>を設定しても効果はありません</a:t>
            </a:r>
            <a:r>
              <a:rPr lang="ja-JP" altLang="en-US" sz="1400" dirty="0" smtClean="0"/>
              <a:t>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marL="0" lvl="1" indent="0">
              <a:buNone/>
            </a:pP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050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１．</a:t>
            </a:r>
            <a:r>
              <a:rPr lang="en-US" altLang="ja-JP" sz="2000" dirty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/>
              <a:t>手動パーティショニング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1.4 </a:t>
            </a:r>
            <a:r>
              <a:rPr lang="ja-JP" altLang="en-US" sz="1400" dirty="0" smtClean="0"/>
              <a:t>手</a:t>
            </a:r>
            <a:r>
              <a:rPr lang="ja-JP" altLang="en-US" sz="1400" dirty="0"/>
              <a:t>動パーティショニングの実</a:t>
            </a:r>
            <a:r>
              <a:rPr lang="ja-JP" altLang="en-US" sz="1400" dirty="0" smtClean="0"/>
              <a:t>行</a:t>
            </a:r>
            <a:endParaRPr lang="en-US" altLang="ja-JP" sz="1400" dirty="0" smtClean="0"/>
          </a:p>
          <a:p>
            <a:pPr marL="0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r>
              <a:rPr lang="ja-JP" altLang="en-US" sz="1400" dirty="0"/>
              <a:t>手動パーティショニングでは、以下の操作が可能で</a:t>
            </a:r>
            <a:r>
              <a:rPr lang="ja-JP" altLang="en-US" sz="1400" dirty="0" smtClean="0"/>
              <a:t>す</a:t>
            </a:r>
            <a:r>
              <a:rPr lang="en-US" altLang="ja-JP" sz="14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パ</a:t>
            </a:r>
            <a:r>
              <a:rPr lang="ja-JP" altLang="en-US" sz="1400" dirty="0"/>
              <a:t>ーティションを持つテーブルを作成する</a:t>
            </a:r>
            <a:endParaRPr lang="en-US" altLang="ja-JP" sz="1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パーティショニングが明示的に指定されていない場合、新しく作成されるテーブルのパーティション数は、</a:t>
            </a:r>
            <a:r>
              <a:rPr lang="en-US" altLang="ja-JP" dirty="0">
                <a:solidFill>
                  <a:srgbClr val="0000FF"/>
                </a:solidFill>
              </a:rPr>
              <a:t>[</a:t>
            </a:r>
            <a:r>
              <a:rPr lang="ja-JP" altLang="en-US" dirty="0">
                <a:solidFill>
                  <a:srgbClr val="0000FF"/>
                </a:solidFill>
              </a:rPr>
              <a:t>＃</a:t>
            </a:r>
            <a:r>
              <a:rPr lang="en-US" altLang="ja-JP" dirty="0">
                <a:solidFill>
                  <a:srgbClr val="0000FF"/>
                </a:solidFill>
              </a:rPr>
              <a:t>of data nodes] * [</a:t>
            </a:r>
            <a:r>
              <a:rPr lang="ja-JP" altLang="en-US" dirty="0">
                <a:solidFill>
                  <a:srgbClr val="0000FF"/>
                </a:solidFill>
              </a:rPr>
              <a:t>＃</a:t>
            </a:r>
            <a:r>
              <a:rPr lang="en-US" altLang="ja-JP" dirty="0">
                <a:solidFill>
                  <a:srgbClr val="0000FF"/>
                </a:solidFill>
              </a:rPr>
              <a:t>of LDM threads]</a:t>
            </a:r>
            <a:r>
              <a:rPr lang="ja-JP" altLang="en-US" dirty="0"/>
              <a:t>の式に基づいています。 この数式は、明示的に設定できるパーティションの最大数も決定します。 次の表は、</a:t>
            </a:r>
            <a:r>
              <a:rPr lang="en-US" altLang="ja-JP" dirty="0"/>
              <a:t>CPU</a:t>
            </a:r>
            <a:r>
              <a:rPr lang="ja-JP" altLang="en-US" dirty="0"/>
              <a:t>コアの数とデータノードの実行方法（単一コアの </a:t>
            </a:r>
            <a:r>
              <a:rPr lang="en-US" altLang="ja-JP" dirty="0"/>
              <a:t>"</a:t>
            </a:r>
            <a:r>
              <a:rPr lang="en-US" altLang="ja-JP" dirty="0" err="1"/>
              <a:t>ndbd</a:t>
            </a:r>
            <a:r>
              <a:rPr lang="en-US" altLang="ja-JP" dirty="0"/>
              <a:t>"</a:t>
            </a:r>
            <a:r>
              <a:rPr lang="ja-JP" altLang="en-US" dirty="0"/>
              <a:t>またはマルチスレッドの </a:t>
            </a:r>
            <a:r>
              <a:rPr lang="en-US" altLang="ja-JP" dirty="0"/>
              <a:t>"</a:t>
            </a:r>
            <a:r>
              <a:rPr lang="en-US" altLang="ja-JP" dirty="0" err="1"/>
              <a:t>ndbmtd</a:t>
            </a:r>
            <a:r>
              <a:rPr lang="en-US" altLang="ja-JP" dirty="0"/>
              <a:t>"</a:t>
            </a:r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つのコア以上）のいずれかとして）に対する</a:t>
            </a:r>
            <a:r>
              <a:rPr lang="en-US" altLang="ja-JP" dirty="0"/>
              <a:t>LDM</a:t>
            </a:r>
            <a:r>
              <a:rPr lang="ja-JP" altLang="en-US" dirty="0"/>
              <a:t>スレッド</a:t>
            </a:r>
            <a:r>
              <a:rPr lang="ja-JP" altLang="en-US" dirty="0" smtClean="0"/>
              <a:t>の</a:t>
            </a:r>
            <a:r>
              <a:rPr lang="ja-JP" altLang="en-US" dirty="0">
                <a:solidFill>
                  <a:srgbClr val="7030A0"/>
                </a:solidFill>
              </a:rPr>
              <a:t>最大</a:t>
            </a:r>
            <a:r>
              <a:rPr lang="ja-JP" altLang="en-US" dirty="0"/>
              <a:t>数</a:t>
            </a:r>
            <a:r>
              <a:rPr lang="ja-JP" altLang="en-US" dirty="0" smtClean="0"/>
              <a:t>を</a:t>
            </a:r>
            <a:r>
              <a:rPr lang="ja-JP" altLang="en-US" dirty="0"/>
              <a:t>示しています。</a:t>
            </a:r>
            <a:endParaRPr lang="en-US" altLang="ja-JP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marL="0" lvl="1" indent="0">
              <a:buNone/>
            </a:pPr>
            <a:endParaRPr lang="en-US" altLang="ja-JP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84057"/>
              </p:ext>
            </p:extLst>
          </p:nvPr>
        </p:nvGraphicFramePr>
        <p:xfrm>
          <a:off x="1885951" y="3305434"/>
          <a:ext cx="5387758" cy="19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49"/>
                <a:gridCol w="1083325"/>
                <a:gridCol w="2218341"/>
                <a:gridCol w="931043"/>
              </a:tblGrid>
              <a:tr h="42481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smtClean="0"/>
                        <a:t>コア数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smtClean="0"/>
                        <a:t>データノードモード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MaxNoOfExecutionThreads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LDM</a:t>
                      </a:r>
                    </a:p>
                    <a:p>
                      <a:pPr algn="ctr"/>
                      <a:r>
                        <a:rPr lang="ja-JP" altLang="en-US" sz="1000" dirty="0" smtClean="0"/>
                        <a:t>スレッド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 dirty="0" err="1" smtClean="0"/>
                        <a:t>ndbd</a:t>
                      </a:r>
                      <a:r>
                        <a:rPr lang="en-US" sz="1000" i="1" dirty="0" smtClean="0"/>
                        <a:t>/</a:t>
                      </a:r>
                      <a:r>
                        <a:rPr lang="en-US" sz="1000" i="1" dirty="0" err="1" smtClean="0"/>
                        <a:t>ndbmtd</a:t>
                      </a:r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smtClean="0">
                          <a:solidFill>
                            <a:srgbClr val="FF0000"/>
                          </a:solidFill>
                        </a:rPr>
                        <a:t>無視される設定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 dirty="0" err="1" smtClean="0"/>
                        <a:t>ndbmtd</a:t>
                      </a:r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1-3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 dirty="0" err="1" smtClean="0"/>
                        <a:t>ndbmtd</a:t>
                      </a:r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4-7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r>
                        <a:rPr lang="ja-JP" altLang="en-US" sz="1000" dirty="0" smtClean="0"/>
                        <a:t>以上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 dirty="0" err="1" smtClean="0"/>
                        <a:t>ndbmtd</a:t>
                      </a:r>
                      <a:endParaRPr lang="en-US" sz="1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0" y="5307397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図</a:t>
            </a:r>
            <a:r>
              <a:rPr lang="en-US" altLang="ja-JP" sz="1200" dirty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93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4_3_en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_font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en_2015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NEC_standard_4_3_en</Template>
  <TotalTime>0</TotalTime>
  <Words>4127</Words>
  <Application>Microsoft Office PowerPoint</Application>
  <PresentationFormat>On-screen Show (4:3)</PresentationFormat>
  <Paragraphs>277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NEC_standard_4_3_en</vt:lpstr>
      <vt:lpstr>MySQLクラスタ パーティショニング（日本語版）</vt:lpstr>
      <vt:lpstr>PowerPoint Presentation</vt:lpstr>
      <vt:lpstr>変更履歴</vt:lpstr>
      <vt:lpstr>目次</vt:lpstr>
      <vt:lpstr>MySQLクラスタの調査</vt:lpstr>
      <vt:lpstr>１．MySQLクラスタ:手動パーティショニング</vt:lpstr>
      <vt:lpstr>１．MySQLクラスタ:手動パーティショニング</vt:lpstr>
      <vt:lpstr>１．MySQLクラスタ:手動パーティショニング</vt:lpstr>
      <vt:lpstr>１．MySQLクラスタ:手動パーティショニング</vt:lpstr>
      <vt:lpstr>１．MySQLクラスタ:手動パーティショニング</vt:lpstr>
      <vt:lpstr>１．MySQLクラスタ:手動パーティショニング</vt:lpstr>
      <vt:lpstr>１．MySQLクラスタ:手動パーティショニング</vt:lpstr>
      <vt:lpstr>１．MySQLクラスタ:手動パーティショニング</vt:lpstr>
      <vt:lpstr>１．MySQLクラスタ:手動パーティショニング</vt:lpstr>
      <vt:lpstr>１．MySQLクラスタ:手動パーティショニング</vt:lpstr>
      <vt:lpstr>１．MySQLクラスタ:手動パーティショニング</vt:lpstr>
      <vt:lpstr>2．MySQLクラスタ:自動シャーディング</vt:lpstr>
      <vt:lpstr>2．MySQLクラスタ:自動シャーディング</vt:lpstr>
      <vt:lpstr>参考文献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2017-09-28T12:57:15Z</dcterms:modified>
</cp:coreProperties>
</file>