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b63bbb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b63bbb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fcd51285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fcd51285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fcd51285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fcd51285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fcd512851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fcd512851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fcd512851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fcd512851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fcd512851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fcd512851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3"/>
          <p:cNvGrpSpPr/>
          <p:nvPr/>
        </p:nvGrpSpPr>
        <p:grpSpPr>
          <a:xfrm>
            <a:off x="0" y="0"/>
            <a:ext cx="9144153" cy="5143624"/>
            <a:chOff x="-77" y="25"/>
            <a:chExt cx="9144153" cy="5143624"/>
          </a:xfrm>
        </p:grpSpPr>
        <p:sp>
          <p:nvSpPr>
            <p:cNvPr id="85" name="Google Shape;85;p13"/>
            <p:cNvSpPr/>
            <p:nvPr/>
          </p:nvSpPr>
          <p:spPr>
            <a:xfrm rot="-5400000">
              <a:off x="-4765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4765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4765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4765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5400000">
              <a:off x="-4765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714198"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400000">
              <a:off x="714322"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714198"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5400000">
              <a:off x="714322"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rot="5400000">
              <a:off x="714198"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714322"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5400000">
              <a:off x="714198"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5400000">
              <a:off x="714322"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714198"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5400000">
              <a:off x="714322"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5400000">
              <a:off x="1476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400000">
              <a:off x="1476296"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5400000">
              <a:off x="1476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5400000">
              <a:off x="1476296"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rot="5400000">
              <a:off x="1476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5400000">
              <a:off x="1476296"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400000">
              <a:off x="1476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5400000">
              <a:off x="1476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1476296"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5400000">
              <a:off x="1476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400000">
              <a:off x="1476296"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rot="5400000">
              <a:off x="223814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5400000">
              <a:off x="2238271"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223814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rot="-5400000">
              <a:off x="2238271"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5400000">
              <a:off x="223814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5400000">
              <a:off x="2238271"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rot="5400000">
              <a:off x="223814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5400000">
              <a:off x="223814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400000">
              <a:off x="2238271"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5400000">
              <a:off x="223814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2238271"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5400000">
              <a:off x="300017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rot="-5400000">
              <a:off x="300029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300017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rot="-5400000">
              <a:off x="300029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rot="5400000">
              <a:off x="300017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rot="-5400000">
              <a:off x="300029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5400000">
              <a:off x="300017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5400000">
              <a:off x="300017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5400000">
              <a:off x="300029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5400000">
              <a:off x="300017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300029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3762251"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5400000">
              <a:off x="376237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3762251"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rot="-5400000">
              <a:off x="376237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3762251"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376237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3762251"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5400000">
              <a:off x="3762251"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rot="-5400000">
              <a:off x="376237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3762251"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rot="-5400000">
              <a:off x="376237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47777"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47777"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47777"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5400000">
              <a:off x="-47777"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16669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rot="5400000">
              <a:off x="-47777"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rot="5400000">
              <a:off x="-47777"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flipH="1" rot="-5400000">
              <a:off x="16669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rot="-5400000">
              <a:off x="928672"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rot="-5400000">
              <a:off x="1690646"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flipH="1" rot="-5400000">
              <a:off x="1690646"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rot="-5400000">
              <a:off x="2452621"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flipH="1" rot="-5400000">
              <a:off x="2452621"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rot="-5400000">
              <a:off x="321464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flipH="1" rot="-5400000">
              <a:off x="321464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rot="-5400000">
              <a:off x="397672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flipH="1" rot="-5400000">
              <a:off x="397672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400000">
              <a:off x="452434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rot="-5400000">
              <a:off x="452434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rot="-5400000">
              <a:off x="452434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rot="-5400000">
              <a:off x="452434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5400000">
              <a:off x="452434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rot="5400000">
              <a:off x="5286200"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rot="-5400000">
              <a:off x="5286324"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rot="5400000">
              <a:off x="5286200"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5400000">
              <a:off x="5286324"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rot="5400000">
              <a:off x="5286200"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5400000">
              <a:off x="5286324"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rot="5400000">
              <a:off x="5286200"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rot="5400000">
              <a:off x="5286200"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rot="-5400000">
              <a:off x="5286324"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rot="5400000">
              <a:off x="5286200"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5400000">
              <a:off x="5286324"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5400000">
              <a:off x="6048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5400000">
              <a:off x="6048298"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6048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048298"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6048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6048298"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6048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6048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400000">
              <a:off x="6048298"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6048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6048298"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6810149"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6810273"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6810149"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6810273"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rot="5400000">
              <a:off x="6810149"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rot="-5400000">
              <a:off x="6810273"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rot="5400000">
              <a:off x="6810149"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5400000">
              <a:off x="6810149"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rot="-5400000">
              <a:off x="6810273"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rot="5400000">
              <a:off x="6810149"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rot="-5400000">
              <a:off x="6810273"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rot="5400000">
              <a:off x="757217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rot="-5400000">
              <a:off x="7572299"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5400000">
              <a:off x="757217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rot="-5400000">
              <a:off x="7572299"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757217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rot="-5400000">
              <a:off x="7572299"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rot="5400000">
              <a:off x="757217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rot="5400000">
              <a:off x="757217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rot="-5400000">
              <a:off x="7572299"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rot="5400000">
              <a:off x="757217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5400000">
              <a:off x="7572299"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rot="5400000">
              <a:off x="8334253"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5400000">
              <a:off x="8334377" y="219061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rot="5400000">
              <a:off x="8334253"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rot="-5400000">
              <a:off x="8334377" y="304787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rot="5400000">
              <a:off x="8334253"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rot="-5400000">
              <a:off x="8334377" y="390514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rot="5400000">
              <a:off x="8334253"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rot="5400000">
              <a:off x="8334253"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rot="-5400000">
              <a:off x="8334377" y="47618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rot="5400000">
              <a:off x="8334253"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rot="-5400000">
              <a:off x="8334377" y="13334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rot="5400000">
              <a:off x="4524225" y="176215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rot="5400000">
              <a:off x="4524225" y="261942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rot="5400000">
              <a:off x="4524225" y="3476684"/>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rot="5400000">
              <a:off x="4524225" y="4333949"/>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rot="-5400000">
              <a:off x="473869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rot="5400000">
              <a:off x="4524225"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rot="5400000">
              <a:off x="4524225" y="904990"/>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flipH="1" rot="-5400000">
              <a:off x="473869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5400000">
              <a:off x="5500674"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rot="-5400000">
              <a:off x="5500674"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rot="-5400000">
              <a:off x="6262648"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5400000">
              <a:off x="6262648"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5400000">
              <a:off x="7024623"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rot="-5400000">
              <a:off x="7024623"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rot="-5400000">
              <a:off x="7786649"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flipH="1" rot="-5400000">
              <a:off x="7786649"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rot="-5400000">
              <a:off x="8548727" y="4548163"/>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flipH="1" rot="-5400000">
              <a:off x="8548727"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3"/>
          <p:cNvSpPr/>
          <p:nvPr/>
        </p:nvSpPr>
        <p:spPr>
          <a:xfrm>
            <a:off x="1525050" y="1293850"/>
            <a:ext cx="6093900" cy="2555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txBox="1"/>
          <p:nvPr>
            <p:ph type="title"/>
          </p:nvPr>
        </p:nvSpPr>
        <p:spPr>
          <a:xfrm>
            <a:off x="1876575" y="1668150"/>
            <a:ext cx="5391000" cy="11847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None/>
              <a:defRPr b="1" sz="3200">
                <a:solidFill>
                  <a:srgbClr val="212121"/>
                </a:solidFill>
              </a:defRPr>
            </a:lvl1pPr>
            <a:lvl2pPr lvl="1" rtl="0" algn="ctr">
              <a:lnSpc>
                <a:spcPct val="100000"/>
              </a:lnSpc>
              <a:spcBef>
                <a:spcPts val="0"/>
              </a:spcBef>
              <a:spcAft>
                <a:spcPts val="0"/>
              </a:spcAft>
              <a:buNone/>
              <a:defRPr b="1" sz="3200">
                <a:solidFill>
                  <a:srgbClr val="212121"/>
                </a:solidFill>
              </a:defRPr>
            </a:lvl2pPr>
            <a:lvl3pPr lvl="2" rtl="0" algn="ctr">
              <a:lnSpc>
                <a:spcPct val="100000"/>
              </a:lnSpc>
              <a:spcBef>
                <a:spcPts val="0"/>
              </a:spcBef>
              <a:spcAft>
                <a:spcPts val="0"/>
              </a:spcAft>
              <a:buNone/>
              <a:defRPr b="1" sz="3200">
                <a:solidFill>
                  <a:srgbClr val="212121"/>
                </a:solidFill>
              </a:defRPr>
            </a:lvl3pPr>
            <a:lvl4pPr lvl="3" rtl="0" algn="ctr">
              <a:lnSpc>
                <a:spcPct val="100000"/>
              </a:lnSpc>
              <a:spcBef>
                <a:spcPts val="0"/>
              </a:spcBef>
              <a:spcAft>
                <a:spcPts val="0"/>
              </a:spcAft>
              <a:buNone/>
              <a:defRPr b="1" sz="3200">
                <a:solidFill>
                  <a:srgbClr val="212121"/>
                </a:solidFill>
              </a:defRPr>
            </a:lvl4pPr>
            <a:lvl5pPr lvl="4" rtl="0" algn="ctr">
              <a:lnSpc>
                <a:spcPct val="100000"/>
              </a:lnSpc>
              <a:spcBef>
                <a:spcPts val="0"/>
              </a:spcBef>
              <a:spcAft>
                <a:spcPts val="0"/>
              </a:spcAft>
              <a:buNone/>
              <a:defRPr b="1" sz="3200">
                <a:solidFill>
                  <a:srgbClr val="212121"/>
                </a:solidFill>
              </a:defRPr>
            </a:lvl5pPr>
            <a:lvl6pPr lvl="5" rtl="0" algn="ctr">
              <a:lnSpc>
                <a:spcPct val="100000"/>
              </a:lnSpc>
              <a:spcBef>
                <a:spcPts val="0"/>
              </a:spcBef>
              <a:spcAft>
                <a:spcPts val="0"/>
              </a:spcAft>
              <a:buNone/>
              <a:defRPr b="1" sz="3200">
                <a:solidFill>
                  <a:srgbClr val="212121"/>
                </a:solidFill>
              </a:defRPr>
            </a:lvl6pPr>
            <a:lvl7pPr lvl="6" rtl="0" algn="ctr">
              <a:lnSpc>
                <a:spcPct val="100000"/>
              </a:lnSpc>
              <a:spcBef>
                <a:spcPts val="0"/>
              </a:spcBef>
              <a:spcAft>
                <a:spcPts val="0"/>
              </a:spcAft>
              <a:buNone/>
              <a:defRPr b="1" sz="3200">
                <a:solidFill>
                  <a:srgbClr val="212121"/>
                </a:solidFill>
              </a:defRPr>
            </a:lvl7pPr>
            <a:lvl8pPr lvl="7" rtl="0" algn="ctr">
              <a:lnSpc>
                <a:spcPct val="100000"/>
              </a:lnSpc>
              <a:spcBef>
                <a:spcPts val="0"/>
              </a:spcBef>
              <a:spcAft>
                <a:spcPts val="0"/>
              </a:spcAft>
              <a:buNone/>
              <a:defRPr b="1" sz="3200">
                <a:solidFill>
                  <a:srgbClr val="212121"/>
                </a:solidFill>
              </a:defRPr>
            </a:lvl8pPr>
            <a:lvl9pPr lvl="8" rtl="0" algn="ctr">
              <a:lnSpc>
                <a:spcPct val="100000"/>
              </a:lnSpc>
              <a:spcBef>
                <a:spcPts val="0"/>
              </a:spcBef>
              <a:spcAft>
                <a:spcPts val="0"/>
              </a:spcAft>
              <a:buNone/>
              <a:defRPr b="1" sz="3200">
                <a:solidFill>
                  <a:srgbClr val="212121"/>
                </a:solidFill>
              </a:defRPr>
            </a:lvl9pPr>
          </a:lstStyle>
          <a:p/>
        </p:txBody>
      </p:sp>
      <p:sp>
        <p:nvSpPr>
          <p:cNvPr id="243" name="Google Shape;243;p13"/>
          <p:cNvSpPr txBox="1"/>
          <p:nvPr>
            <p:ph idx="1" type="subTitle"/>
          </p:nvPr>
        </p:nvSpPr>
        <p:spPr>
          <a:xfrm>
            <a:off x="1876575" y="2930428"/>
            <a:ext cx="5391000" cy="6015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616161"/>
              </a:buClr>
              <a:buSzPts val="2100"/>
              <a:buNone/>
              <a:defRPr sz="2100">
                <a:solidFill>
                  <a:srgbClr val="616161"/>
                </a:solidFill>
              </a:defRPr>
            </a:lvl1pPr>
            <a:lvl2pPr lvl="1" rtl="0" algn="ctr">
              <a:lnSpc>
                <a:spcPct val="100000"/>
              </a:lnSpc>
              <a:spcBef>
                <a:spcPts val="0"/>
              </a:spcBef>
              <a:spcAft>
                <a:spcPts val="0"/>
              </a:spcAft>
              <a:buClr>
                <a:srgbClr val="616161"/>
              </a:buClr>
              <a:buSzPts val="2100"/>
              <a:buNone/>
              <a:defRPr sz="2100">
                <a:solidFill>
                  <a:srgbClr val="616161"/>
                </a:solidFill>
              </a:defRPr>
            </a:lvl2pPr>
            <a:lvl3pPr lvl="2" rtl="0" algn="ctr">
              <a:lnSpc>
                <a:spcPct val="100000"/>
              </a:lnSpc>
              <a:spcBef>
                <a:spcPts val="0"/>
              </a:spcBef>
              <a:spcAft>
                <a:spcPts val="0"/>
              </a:spcAft>
              <a:buClr>
                <a:srgbClr val="616161"/>
              </a:buClr>
              <a:buSzPts val="2100"/>
              <a:buNone/>
              <a:defRPr sz="2100">
                <a:solidFill>
                  <a:srgbClr val="616161"/>
                </a:solidFill>
              </a:defRPr>
            </a:lvl3pPr>
            <a:lvl4pPr lvl="3" rtl="0" algn="ctr">
              <a:lnSpc>
                <a:spcPct val="100000"/>
              </a:lnSpc>
              <a:spcBef>
                <a:spcPts val="0"/>
              </a:spcBef>
              <a:spcAft>
                <a:spcPts val="0"/>
              </a:spcAft>
              <a:buClr>
                <a:srgbClr val="616161"/>
              </a:buClr>
              <a:buSzPts val="2100"/>
              <a:buNone/>
              <a:defRPr sz="2100">
                <a:solidFill>
                  <a:srgbClr val="616161"/>
                </a:solidFill>
              </a:defRPr>
            </a:lvl4pPr>
            <a:lvl5pPr lvl="4" rtl="0" algn="ctr">
              <a:lnSpc>
                <a:spcPct val="100000"/>
              </a:lnSpc>
              <a:spcBef>
                <a:spcPts val="0"/>
              </a:spcBef>
              <a:spcAft>
                <a:spcPts val="0"/>
              </a:spcAft>
              <a:buClr>
                <a:srgbClr val="616161"/>
              </a:buClr>
              <a:buSzPts val="2100"/>
              <a:buNone/>
              <a:defRPr sz="2100">
                <a:solidFill>
                  <a:srgbClr val="616161"/>
                </a:solidFill>
              </a:defRPr>
            </a:lvl5pPr>
            <a:lvl6pPr lvl="5" rtl="0" algn="ctr">
              <a:lnSpc>
                <a:spcPct val="100000"/>
              </a:lnSpc>
              <a:spcBef>
                <a:spcPts val="0"/>
              </a:spcBef>
              <a:spcAft>
                <a:spcPts val="0"/>
              </a:spcAft>
              <a:buClr>
                <a:srgbClr val="616161"/>
              </a:buClr>
              <a:buSzPts val="2100"/>
              <a:buNone/>
              <a:defRPr sz="2100">
                <a:solidFill>
                  <a:srgbClr val="616161"/>
                </a:solidFill>
              </a:defRPr>
            </a:lvl6pPr>
            <a:lvl7pPr lvl="6" rtl="0" algn="ctr">
              <a:lnSpc>
                <a:spcPct val="100000"/>
              </a:lnSpc>
              <a:spcBef>
                <a:spcPts val="0"/>
              </a:spcBef>
              <a:spcAft>
                <a:spcPts val="0"/>
              </a:spcAft>
              <a:buClr>
                <a:srgbClr val="616161"/>
              </a:buClr>
              <a:buSzPts val="2100"/>
              <a:buNone/>
              <a:defRPr sz="2100">
                <a:solidFill>
                  <a:srgbClr val="616161"/>
                </a:solidFill>
              </a:defRPr>
            </a:lvl7pPr>
            <a:lvl8pPr lvl="7" rtl="0" algn="ctr">
              <a:lnSpc>
                <a:spcPct val="100000"/>
              </a:lnSpc>
              <a:spcBef>
                <a:spcPts val="0"/>
              </a:spcBef>
              <a:spcAft>
                <a:spcPts val="0"/>
              </a:spcAft>
              <a:buClr>
                <a:srgbClr val="616161"/>
              </a:buClr>
              <a:buSzPts val="2100"/>
              <a:buNone/>
              <a:defRPr sz="2100">
                <a:solidFill>
                  <a:srgbClr val="616161"/>
                </a:solidFill>
              </a:defRPr>
            </a:lvl8pPr>
            <a:lvl9pPr lvl="8" rtl="0" algn="ctr">
              <a:lnSpc>
                <a:spcPct val="100000"/>
              </a:lnSpc>
              <a:spcBef>
                <a:spcPts val="0"/>
              </a:spcBef>
              <a:spcAft>
                <a:spcPts val="0"/>
              </a:spcAft>
              <a:buClr>
                <a:srgbClr val="616161"/>
              </a:buClr>
              <a:buSzPts val="2100"/>
              <a:buNone/>
              <a:defRPr sz="2100">
                <a:solidFill>
                  <a:srgbClr val="616161"/>
                </a:solidFill>
              </a:defRPr>
            </a:lvl9pPr>
          </a:lstStyle>
          <a:p/>
        </p:txBody>
      </p:sp>
      <p:sp>
        <p:nvSpPr>
          <p:cNvPr id="244" name="Google Shape;24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3">
    <p:spTree>
      <p:nvGrpSpPr>
        <p:cNvPr id="245" name="Shape 245"/>
        <p:cNvGrpSpPr/>
        <p:nvPr/>
      </p:nvGrpSpPr>
      <p:grpSpPr>
        <a:xfrm>
          <a:off x="0" y="0"/>
          <a:ext cx="0" cy="0"/>
          <a:chOff x="0" y="0"/>
          <a:chExt cx="0" cy="0"/>
        </a:xfrm>
      </p:grpSpPr>
      <p:sp>
        <p:nvSpPr>
          <p:cNvPr id="246" name="Google Shape;246;p14"/>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4"/>
          <p:cNvGrpSpPr/>
          <p:nvPr/>
        </p:nvGrpSpPr>
        <p:grpSpPr>
          <a:xfrm>
            <a:off x="0" y="4510813"/>
            <a:ext cx="9144000" cy="150575"/>
            <a:chOff x="0" y="3797750"/>
            <a:chExt cx="9144000" cy="150575"/>
          </a:xfrm>
        </p:grpSpPr>
        <p:cxnSp>
          <p:nvCxnSpPr>
            <p:cNvPr id="248" name="Google Shape;248;p1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249" name="Google Shape;249;p1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250" name="Google Shape;250;p1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251" name="Google Shape;251;p14"/>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3200"/>
              <a:buNone/>
              <a:defRPr sz="3200">
                <a:solidFill>
                  <a:srgbClr val="FFFFFF"/>
                </a:solidFill>
              </a:defRPr>
            </a:lvl1pPr>
            <a:lvl2pPr lvl="1" rtl="0" algn="l">
              <a:lnSpc>
                <a:spcPct val="100000"/>
              </a:lnSpc>
              <a:spcBef>
                <a:spcPts val="0"/>
              </a:spcBef>
              <a:spcAft>
                <a:spcPts val="0"/>
              </a:spcAft>
              <a:buClr>
                <a:srgbClr val="FFFFFF"/>
              </a:buClr>
              <a:buSzPts val="3200"/>
              <a:buNone/>
              <a:defRPr sz="3200">
                <a:solidFill>
                  <a:srgbClr val="FFFFFF"/>
                </a:solidFill>
              </a:defRPr>
            </a:lvl2pPr>
            <a:lvl3pPr lvl="2" rtl="0" algn="l">
              <a:lnSpc>
                <a:spcPct val="100000"/>
              </a:lnSpc>
              <a:spcBef>
                <a:spcPts val="0"/>
              </a:spcBef>
              <a:spcAft>
                <a:spcPts val="0"/>
              </a:spcAft>
              <a:buClr>
                <a:srgbClr val="FFFFFF"/>
              </a:buClr>
              <a:buSzPts val="3200"/>
              <a:buNone/>
              <a:defRPr sz="3200">
                <a:solidFill>
                  <a:srgbClr val="FFFFFF"/>
                </a:solidFill>
              </a:defRPr>
            </a:lvl3pPr>
            <a:lvl4pPr lvl="3" rtl="0" algn="l">
              <a:lnSpc>
                <a:spcPct val="100000"/>
              </a:lnSpc>
              <a:spcBef>
                <a:spcPts val="0"/>
              </a:spcBef>
              <a:spcAft>
                <a:spcPts val="0"/>
              </a:spcAft>
              <a:buClr>
                <a:srgbClr val="FFFFFF"/>
              </a:buClr>
              <a:buSzPts val="3200"/>
              <a:buNone/>
              <a:defRPr sz="3200">
                <a:solidFill>
                  <a:srgbClr val="FFFFFF"/>
                </a:solidFill>
              </a:defRPr>
            </a:lvl4pPr>
            <a:lvl5pPr lvl="4" rtl="0" algn="l">
              <a:lnSpc>
                <a:spcPct val="100000"/>
              </a:lnSpc>
              <a:spcBef>
                <a:spcPts val="0"/>
              </a:spcBef>
              <a:spcAft>
                <a:spcPts val="0"/>
              </a:spcAft>
              <a:buClr>
                <a:srgbClr val="FFFFFF"/>
              </a:buClr>
              <a:buSzPts val="3200"/>
              <a:buNone/>
              <a:defRPr sz="3200">
                <a:solidFill>
                  <a:srgbClr val="FFFFFF"/>
                </a:solidFill>
              </a:defRPr>
            </a:lvl5pPr>
            <a:lvl6pPr lvl="5" rtl="0" algn="l">
              <a:lnSpc>
                <a:spcPct val="100000"/>
              </a:lnSpc>
              <a:spcBef>
                <a:spcPts val="0"/>
              </a:spcBef>
              <a:spcAft>
                <a:spcPts val="0"/>
              </a:spcAft>
              <a:buClr>
                <a:srgbClr val="FFFFFF"/>
              </a:buClr>
              <a:buSzPts val="3200"/>
              <a:buNone/>
              <a:defRPr sz="3200">
                <a:solidFill>
                  <a:srgbClr val="FFFFFF"/>
                </a:solidFill>
              </a:defRPr>
            </a:lvl6pPr>
            <a:lvl7pPr lvl="6" rtl="0" algn="l">
              <a:lnSpc>
                <a:spcPct val="100000"/>
              </a:lnSpc>
              <a:spcBef>
                <a:spcPts val="0"/>
              </a:spcBef>
              <a:spcAft>
                <a:spcPts val="0"/>
              </a:spcAft>
              <a:buClr>
                <a:srgbClr val="FFFFFF"/>
              </a:buClr>
              <a:buSzPts val="3200"/>
              <a:buNone/>
              <a:defRPr sz="3200">
                <a:solidFill>
                  <a:srgbClr val="FFFFFF"/>
                </a:solidFill>
              </a:defRPr>
            </a:lvl7pPr>
            <a:lvl8pPr lvl="7" rtl="0" algn="l">
              <a:lnSpc>
                <a:spcPct val="100000"/>
              </a:lnSpc>
              <a:spcBef>
                <a:spcPts val="0"/>
              </a:spcBef>
              <a:spcAft>
                <a:spcPts val="0"/>
              </a:spcAft>
              <a:buClr>
                <a:srgbClr val="FFFFFF"/>
              </a:buClr>
              <a:buSzPts val="3200"/>
              <a:buNone/>
              <a:defRPr sz="3200">
                <a:solidFill>
                  <a:srgbClr val="FFFFFF"/>
                </a:solidFill>
              </a:defRPr>
            </a:lvl8pPr>
            <a:lvl9pPr lvl="8" rtl="0" algn="l">
              <a:lnSpc>
                <a:spcPct val="100000"/>
              </a:lnSpc>
              <a:spcBef>
                <a:spcPts val="0"/>
              </a:spcBef>
              <a:spcAft>
                <a:spcPts val="0"/>
              </a:spcAft>
              <a:buClr>
                <a:srgbClr val="FFFFFF"/>
              </a:buClr>
              <a:buSzPts val="3200"/>
              <a:buNone/>
              <a:defRPr sz="3200">
                <a:solidFill>
                  <a:srgbClr val="FFFFFF"/>
                </a:solidFill>
              </a:defRPr>
            </a:lvl9pPr>
          </a:lstStyle>
          <a:p/>
        </p:txBody>
      </p:sp>
      <p:sp>
        <p:nvSpPr>
          <p:cNvPr id="252" name="Google Shape;252;p14"/>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298450" lvl="1" marL="914400" rtl="0" algn="l">
              <a:lnSpc>
                <a:spcPct val="115000"/>
              </a:lnSpc>
              <a:spcBef>
                <a:spcPts val="0"/>
              </a:spcBef>
              <a:spcAft>
                <a:spcPts val="0"/>
              </a:spcAft>
              <a:buClr>
                <a:srgbClr val="FFFFFF"/>
              </a:buClr>
              <a:buSzPts val="1100"/>
              <a:buChar char="○"/>
              <a:defRPr sz="1400">
                <a:solidFill>
                  <a:srgbClr val="FFFFFF"/>
                </a:solidFill>
              </a:defRPr>
            </a:lvl2pPr>
            <a:lvl3pPr indent="-298450" lvl="2" marL="1371600" rtl="0" algn="l">
              <a:lnSpc>
                <a:spcPct val="115000"/>
              </a:lnSpc>
              <a:spcBef>
                <a:spcPts val="0"/>
              </a:spcBef>
              <a:spcAft>
                <a:spcPts val="0"/>
              </a:spcAft>
              <a:buClr>
                <a:srgbClr val="FFFFFF"/>
              </a:buClr>
              <a:buSzPts val="1100"/>
              <a:buChar char="■"/>
              <a:defRPr sz="1400">
                <a:solidFill>
                  <a:srgbClr val="FFFFFF"/>
                </a:solidFill>
              </a:defRPr>
            </a:lvl3pPr>
            <a:lvl4pPr indent="-298450" lvl="3" marL="1828800" rtl="0" algn="l">
              <a:lnSpc>
                <a:spcPct val="115000"/>
              </a:lnSpc>
              <a:spcBef>
                <a:spcPts val="0"/>
              </a:spcBef>
              <a:spcAft>
                <a:spcPts val="0"/>
              </a:spcAft>
              <a:buClr>
                <a:srgbClr val="FFFFFF"/>
              </a:buClr>
              <a:buSzPts val="1100"/>
              <a:buChar char="●"/>
              <a:defRPr sz="1400">
                <a:solidFill>
                  <a:srgbClr val="FFFFFF"/>
                </a:solidFill>
              </a:defRPr>
            </a:lvl4pPr>
            <a:lvl5pPr indent="-298450" lvl="4" marL="2286000" rtl="0" algn="l">
              <a:lnSpc>
                <a:spcPct val="115000"/>
              </a:lnSpc>
              <a:spcBef>
                <a:spcPts val="0"/>
              </a:spcBef>
              <a:spcAft>
                <a:spcPts val="0"/>
              </a:spcAft>
              <a:buClr>
                <a:srgbClr val="FFFFFF"/>
              </a:buClr>
              <a:buSzPts val="1100"/>
              <a:buChar char="○"/>
              <a:defRPr sz="1400">
                <a:solidFill>
                  <a:srgbClr val="FFFFFF"/>
                </a:solidFill>
              </a:defRPr>
            </a:lvl5pPr>
            <a:lvl6pPr indent="-298450" lvl="5" marL="2743200" rtl="0" algn="l">
              <a:lnSpc>
                <a:spcPct val="115000"/>
              </a:lnSpc>
              <a:spcBef>
                <a:spcPts val="0"/>
              </a:spcBef>
              <a:spcAft>
                <a:spcPts val="0"/>
              </a:spcAft>
              <a:buClr>
                <a:srgbClr val="FFFFFF"/>
              </a:buClr>
              <a:buSzPts val="1100"/>
              <a:buChar char="■"/>
              <a:defRPr sz="1400">
                <a:solidFill>
                  <a:srgbClr val="FFFFFF"/>
                </a:solidFill>
              </a:defRPr>
            </a:lvl6pPr>
            <a:lvl7pPr indent="-298450" lvl="6" marL="3200400" rtl="0" algn="l">
              <a:lnSpc>
                <a:spcPct val="115000"/>
              </a:lnSpc>
              <a:spcBef>
                <a:spcPts val="0"/>
              </a:spcBef>
              <a:spcAft>
                <a:spcPts val="0"/>
              </a:spcAft>
              <a:buClr>
                <a:srgbClr val="FFFFFF"/>
              </a:buClr>
              <a:buSzPts val="1100"/>
              <a:buChar char="●"/>
              <a:defRPr sz="1400">
                <a:solidFill>
                  <a:srgbClr val="FFFFFF"/>
                </a:solidFill>
              </a:defRPr>
            </a:lvl7pPr>
            <a:lvl8pPr indent="-298450" lvl="7" marL="3657600" rtl="0" algn="l">
              <a:lnSpc>
                <a:spcPct val="115000"/>
              </a:lnSpc>
              <a:spcBef>
                <a:spcPts val="0"/>
              </a:spcBef>
              <a:spcAft>
                <a:spcPts val="0"/>
              </a:spcAft>
              <a:buClr>
                <a:srgbClr val="FFFFFF"/>
              </a:buClr>
              <a:buSzPts val="1100"/>
              <a:buChar char="○"/>
              <a:defRPr sz="1400">
                <a:solidFill>
                  <a:srgbClr val="FFFFFF"/>
                </a:solidFill>
              </a:defRPr>
            </a:lvl8pPr>
            <a:lvl9pPr indent="-298450" lvl="8" marL="4114800" rtl="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253" name="Google Shape;25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57" name="Shape 257"/>
        <p:cNvGrpSpPr/>
        <p:nvPr/>
      </p:nvGrpSpPr>
      <p:grpSpPr>
        <a:xfrm>
          <a:off x="0" y="0"/>
          <a:ext cx="0" cy="0"/>
          <a:chOff x="0" y="0"/>
          <a:chExt cx="0" cy="0"/>
        </a:xfrm>
      </p:grpSpPr>
      <p:sp>
        <p:nvSpPr>
          <p:cNvPr id="258" name="Google Shape;258;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Agile Approach</a:t>
            </a:r>
            <a:endParaRPr>
              <a:solidFill>
                <a:schemeClr val="lt1"/>
              </a:solidFill>
            </a:endParaRPr>
          </a:p>
        </p:txBody>
      </p:sp>
      <p:sp>
        <p:nvSpPr>
          <p:cNvPr id="259" name="Google Shape;259;p15"/>
          <p:cNvSpPr txBox="1"/>
          <p:nvPr/>
        </p:nvSpPr>
        <p:spPr>
          <a:xfrm>
            <a:off x="399875" y="1222775"/>
            <a:ext cx="87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0" name="Google Shape;260;p1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Sam Maclean</a:t>
            </a:r>
            <a:endParaRPr/>
          </a:p>
        </p:txBody>
      </p:sp>
      <p:pic>
        <p:nvPicPr>
          <p:cNvPr id="261" name="Google Shape;261;p15"/>
          <p:cNvPicPr preferRelativeResize="0"/>
          <p:nvPr/>
        </p:nvPicPr>
        <p:blipFill>
          <a:blip r:embed="rId3">
            <a:alphaModFix/>
          </a:blip>
          <a:stretch>
            <a:fillRect/>
          </a:stretch>
        </p:blipFill>
        <p:spPr>
          <a:xfrm>
            <a:off x="3199475" y="1696939"/>
            <a:ext cx="5821877" cy="349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pic>
        <p:nvPicPr>
          <p:cNvPr id="266" name="Google Shape;266;p16"/>
          <p:cNvPicPr preferRelativeResize="0"/>
          <p:nvPr/>
        </p:nvPicPr>
        <p:blipFill>
          <a:blip r:embed="rId4">
            <a:alphaModFix/>
          </a:blip>
          <a:stretch>
            <a:fillRect/>
          </a:stretch>
        </p:blipFill>
        <p:spPr>
          <a:xfrm>
            <a:off x="0" y="0"/>
            <a:ext cx="9144003" cy="6094507"/>
          </a:xfrm>
          <a:prstGeom prst="rect">
            <a:avLst/>
          </a:prstGeom>
          <a:noFill/>
          <a:ln>
            <a:noFill/>
          </a:ln>
        </p:spPr>
      </p:pic>
      <p:sp>
        <p:nvSpPr>
          <p:cNvPr id="267" name="Google Shape;267;p16"/>
          <p:cNvSpPr/>
          <p:nvPr/>
        </p:nvSpPr>
        <p:spPr>
          <a:xfrm>
            <a:off x="1524150" y="942600"/>
            <a:ext cx="6095700" cy="32583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txBox="1"/>
          <p:nvPr>
            <p:ph type="title"/>
          </p:nvPr>
        </p:nvSpPr>
        <p:spPr>
          <a:xfrm>
            <a:off x="1876500" y="1112550"/>
            <a:ext cx="5391000" cy="118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Characteristics of Agile</a:t>
            </a:r>
            <a:endParaRPr>
              <a:solidFill>
                <a:schemeClr val="lt1"/>
              </a:solidFill>
            </a:endParaRPr>
          </a:p>
        </p:txBody>
      </p:sp>
      <p:sp>
        <p:nvSpPr>
          <p:cNvPr id="269" name="Google Shape;269;p16"/>
          <p:cNvSpPr txBox="1"/>
          <p:nvPr>
            <p:ph idx="1" type="subTitle"/>
          </p:nvPr>
        </p:nvSpPr>
        <p:spPr>
          <a:xfrm>
            <a:off x="1627650" y="2353000"/>
            <a:ext cx="2944500" cy="13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2"/>
                </a:solidFill>
              </a:rPr>
              <a:t>The agile approach to the Software Development Lifecycle (SDLC) allows for extensive flexibility and carries many more benefits than the waterfall approach</a:t>
            </a:r>
            <a:endParaRPr sz="1400">
              <a:solidFill>
                <a:schemeClr val="dk2"/>
              </a:solidFill>
            </a:endParaRPr>
          </a:p>
        </p:txBody>
      </p:sp>
      <p:sp>
        <p:nvSpPr>
          <p:cNvPr id="270" name="Google Shape;270;p16"/>
          <p:cNvSpPr txBox="1"/>
          <p:nvPr>
            <p:ph idx="1" type="subTitle"/>
          </p:nvPr>
        </p:nvSpPr>
        <p:spPr>
          <a:xfrm>
            <a:off x="4572000" y="2353000"/>
            <a:ext cx="2944500" cy="1380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sz="1200">
                <a:solidFill>
                  <a:schemeClr val="dk2"/>
                </a:solidFill>
              </a:rPr>
              <a:t>Continuous development/testing</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Team members have specific roles with specific duties assigned to them</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Extensive communication</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Scrum events take place regularly </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74" name="Shape 274"/>
        <p:cNvGrpSpPr/>
        <p:nvPr/>
      </p:nvGrpSpPr>
      <p:grpSpPr>
        <a:xfrm>
          <a:off x="0" y="0"/>
          <a:ext cx="0" cy="0"/>
          <a:chOff x="0" y="0"/>
          <a:chExt cx="0" cy="0"/>
        </a:xfrm>
      </p:grpSpPr>
      <p:sp>
        <p:nvSpPr>
          <p:cNvPr id="275" name="Google Shape;275;p1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of Agile</a:t>
            </a:r>
            <a:endParaRPr/>
          </a:p>
        </p:txBody>
      </p:sp>
      <p:sp>
        <p:nvSpPr>
          <p:cNvPr id="276" name="Google Shape;276;p17"/>
          <p:cNvSpPr txBox="1"/>
          <p:nvPr>
            <p:ph idx="4294967295" type="body"/>
          </p:nvPr>
        </p:nvSpPr>
        <p:spPr>
          <a:xfrm>
            <a:off x="164700" y="2337750"/>
            <a:ext cx="3673200" cy="38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Product Owner</a:t>
            </a:r>
            <a:endParaRPr b="1">
              <a:solidFill>
                <a:schemeClr val="dk2"/>
              </a:solidFill>
            </a:endParaRPr>
          </a:p>
          <a:p>
            <a:pPr indent="-317500" lvl="0" marL="457200" rtl="0" algn="l">
              <a:spcBef>
                <a:spcPts val="1200"/>
              </a:spcBef>
              <a:spcAft>
                <a:spcPts val="0"/>
              </a:spcAft>
              <a:buClr>
                <a:schemeClr val="dk2"/>
              </a:buClr>
              <a:buSzPts val="1400"/>
              <a:buChar char="●"/>
            </a:pPr>
            <a:r>
              <a:rPr b="1" lang="en" sz="1400">
                <a:solidFill>
                  <a:schemeClr val="dk2"/>
                </a:solidFill>
              </a:rPr>
              <a:t>Manages product backlog (Cobb, 35)</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Effectively communicates with team members and stakeholders</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Manages any changes to the development of the product</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Describes the vision for </a:t>
            </a:r>
            <a:r>
              <a:rPr b="1" lang="en" sz="1400">
                <a:solidFill>
                  <a:schemeClr val="dk2"/>
                </a:solidFill>
              </a:rPr>
              <a:t>the</a:t>
            </a:r>
            <a:r>
              <a:rPr b="1" lang="en" sz="1400">
                <a:solidFill>
                  <a:schemeClr val="dk2"/>
                </a:solidFill>
              </a:rPr>
              <a:t> product to ensure the team understands what the general goal is in the development of the product</a:t>
            </a:r>
            <a:endParaRPr b="1" sz="1400">
              <a:solidFill>
                <a:schemeClr val="dk2"/>
              </a:solidFill>
            </a:endParaRPr>
          </a:p>
        </p:txBody>
      </p:sp>
      <p:sp>
        <p:nvSpPr>
          <p:cNvPr id="277" name="Google Shape;277;p17"/>
          <p:cNvSpPr txBox="1"/>
          <p:nvPr>
            <p:ph idx="4294967295" type="body"/>
          </p:nvPr>
        </p:nvSpPr>
        <p:spPr>
          <a:xfrm>
            <a:off x="3756050" y="0"/>
            <a:ext cx="2832600" cy="29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Scrum Master</a:t>
            </a:r>
            <a:endParaRPr b="1">
              <a:solidFill>
                <a:schemeClr val="dk2"/>
              </a:solidFill>
            </a:endParaRPr>
          </a:p>
          <a:p>
            <a:pPr indent="-317500" lvl="0" marL="457200" rtl="0" algn="l">
              <a:spcBef>
                <a:spcPts val="1200"/>
              </a:spcBef>
              <a:spcAft>
                <a:spcPts val="0"/>
              </a:spcAft>
              <a:buClr>
                <a:schemeClr val="dk2"/>
              </a:buClr>
              <a:buSzPts val="1400"/>
              <a:buChar char="●"/>
            </a:pPr>
            <a:r>
              <a:rPr b="1" lang="en" sz="1400">
                <a:solidFill>
                  <a:schemeClr val="dk2"/>
                </a:solidFill>
              </a:rPr>
              <a:t>Leads and organizes scrum meetings by setting a specific time frame</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Oversees and manages the team while keeping them on task</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Manages any issues among the scrum team (Goodpasture, 324)</a:t>
            </a:r>
            <a:endParaRPr b="1" sz="1400">
              <a:solidFill>
                <a:schemeClr val="dk2"/>
              </a:solidFill>
            </a:endParaRPr>
          </a:p>
        </p:txBody>
      </p:sp>
      <p:sp>
        <p:nvSpPr>
          <p:cNvPr id="278" name="Google Shape;278;p17"/>
          <p:cNvSpPr txBox="1"/>
          <p:nvPr>
            <p:ph idx="4294967295" type="body"/>
          </p:nvPr>
        </p:nvSpPr>
        <p:spPr>
          <a:xfrm>
            <a:off x="6588750" y="68075"/>
            <a:ext cx="2555400" cy="28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Developer/Tester</a:t>
            </a:r>
            <a:endParaRPr b="1">
              <a:solidFill>
                <a:schemeClr val="dk2"/>
              </a:solidFill>
            </a:endParaRPr>
          </a:p>
          <a:p>
            <a:pPr indent="-317500" lvl="0" marL="457200" rtl="0" algn="l">
              <a:spcBef>
                <a:spcPts val="1200"/>
              </a:spcBef>
              <a:spcAft>
                <a:spcPts val="0"/>
              </a:spcAft>
              <a:buClr>
                <a:schemeClr val="dk2"/>
              </a:buClr>
              <a:buSzPts val="1400"/>
              <a:buChar char="●"/>
            </a:pPr>
            <a:r>
              <a:rPr b="1" lang="en" sz="1400">
                <a:solidFill>
                  <a:schemeClr val="dk2"/>
                </a:solidFill>
              </a:rPr>
              <a:t>Consistent testing throughout development cycle</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Ensure product quality and communicate any potential issues</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Uses proper estimation techniques and reporting findings</a:t>
            </a:r>
            <a:endParaRPr b="1" sz="1400">
              <a:solidFill>
                <a:schemeClr val="dk2"/>
              </a:solidFill>
            </a:endParaRPr>
          </a:p>
        </p:txBody>
      </p:sp>
      <p:sp>
        <p:nvSpPr>
          <p:cNvPr id="279" name="Google Shape;279;p17"/>
          <p:cNvSpPr txBox="1"/>
          <p:nvPr>
            <p:ph idx="4294967295" type="body"/>
          </p:nvPr>
        </p:nvSpPr>
        <p:spPr>
          <a:xfrm>
            <a:off x="3837750" y="2909250"/>
            <a:ext cx="5306400" cy="23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Stakeholders/Users</a:t>
            </a:r>
            <a:endParaRPr b="1">
              <a:solidFill>
                <a:schemeClr val="dk2"/>
              </a:solidFill>
            </a:endParaRPr>
          </a:p>
          <a:p>
            <a:pPr indent="-317500" lvl="0" marL="457200" rtl="0" algn="l">
              <a:spcBef>
                <a:spcPts val="1200"/>
              </a:spcBef>
              <a:spcAft>
                <a:spcPts val="0"/>
              </a:spcAft>
              <a:buClr>
                <a:schemeClr val="dk2"/>
              </a:buClr>
              <a:buSzPts val="1400"/>
              <a:buChar char="●"/>
            </a:pPr>
            <a:r>
              <a:rPr b="1" lang="en" sz="1400">
                <a:solidFill>
                  <a:schemeClr val="dk2"/>
                </a:solidFill>
              </a:rPr>
              <a:t>Users give user stories to help the development of the project and spark new ideas</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Stakeholders meet with agile team regularly</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Stakeholders invest in product and share their thoughts on the product</a:t>
            </a:r>
            <a:endParaRPr b="1" sz="1400">
              <a:solidFill>
                <a:schemeClr val="dk2"/>
              </a:solidFill>
            </a:endParaRPr>
          </a:p>
          <a:p>
            <a:pPr indent="-317500" lvl="0" marL="457200" rtl="0" algn="l">
              <a:spcBef>
                <a:spcPts val="0"/>
              </a:spcBef>
              <a:spcAft>
                <a:spcPts val="0"/>
              </a:spcAft>
              <a:buClr>
                <a:schemeClr val="dk2"/>
              </a:buClr>
              <a:buSzPts val="1400"/>
              <a:buChar char="●"/>
            </a:pPr>
            <a:r>
              <a:rPr b="1" lang="en" sz="1400">
                <a:solidFill>
                  <a:schemeClr val="dk2"/>
                </a:solidFill>
              </a:rPr>
              <a:t>Both influence the products outcome </a:t>
            </a:r>
            <a:endParaRPr b="1"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83" name="Shape 283"/>
        <p:cNvGrpSpPr/>
        <p:nvPr/>
      </p:nvGrpSpPr>
      <p:grpSpPr>
        <a:xfrm>
          <a:off x="0" y="0"/>
          <a:ext cx="0" cy="0"/>
          <a:chOff x="0" y="0"/>
          <a:chExt cx="0" cy="0"/>
        </a:xfrm>
      </p:grpSpPr>
      <p:sp>
        <p:nvSpPr>
          <p:cNvPr id="284" name="Google Shape;284;p18"/>
          <p:cNvSpPr txBox="1"/>
          <p:nvPr>
            <p:ph type="title"/>
          </p:nvPr>
        </p:nvSpPr>
        <p:spPr>
          <a:xfrm>
            <a:off x="727800" y="26232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Phases of the SDLC Through Agile</a:t>
            </a:r>
            <a:endParaRPr/>
          </a:p>
        </p:txBody>
      </p:sp>
      <p:sp>
        <p:nvSpPr>
          <p:cNvPr id="285" name="Google Shape;285;p18"/>
          <p:cNvSpPr txBox="1"/>
          <p:nvPr/>
        </p:nvSpPr>
        <p:spPr>
          <a:xfrm>
            <a:off x="399875" y="1222775"/>
            <a:ext cx="8744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lang="en">
                <a:latin typeface="Lato"/>
                <a:ea typeface="Lato"/>
                <a:cs typeface="Lato"/>
                <a:sym typeface="Lato"/>
              </a:rPr>
              <a:t>Planning ahead - In an agile </a:t>
            </a:r>
            <a:r>
              <a:rPr lang="en">
                <a:latin typeface="Lato"/>
                <a:ea typeface="Lato"/>
                <a:cs typeface="Lato"/>
                <a:sym typeface="Lato"/>
              </a:rPr>
              <a:t>approach</a:t>
            </a:r>
            <a:r>
              <a:rPr lang="en">
                <a:latin typeface="Lato"/>
                <a:ea typeface="Lato"/>
                <a:cs typeface="Lato"/>
                <a:sym typeface="Lato"/>
              </a:rPr>
              <a:t>, the product owner will define the vision for the product in this state and the team will </a:t>
            </a:r>
            <a:r>
              <a:rPr lang="en">
                <a:latin typeface="Lato"/>
                <a:ea typeface="Lato"/>
                <a:cs typeface="Lato"/>
                <a:sym typeface="Lato"/>
              </a:rPr>
              <a:t>discuss</a:t>
            </a:r>
            <a:r>
              <a:rPr lang="en">
                <a:latin typeface="Lato"/>
                <a:ea typeface="Lato"/>
                <a:cs typeface="Lato"/>
                <a:sym typeface="Lato"/>
              </a:rPr>
              <a:t> the outlook of the project.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Gather Resources  - Here is where any materials or key members of the project will be defined. Potential stakeholders and users will be taken into consideration.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Design - During this stage, the agile team will come up with a general blueprint for what the project should look like. This is important in helping further identify the vision for the product.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Development - Product development takes place as the team uses scrum events to provide updates. User stories come in handy here as they are taken into consideration to maximize user friendliness.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Testing - Product is tested in various ways to ensure readability, </a:t>
            </a:r>
            <a:r>
              <a:rPr lang="en">
                <a:latin typeface="Lato"/>
                <a:ea typeface="Lato"/>
                <a:cs typeface="Lato"/>
                <a:sym typeface="Lato"/>
              </a:rPr>
              <a:t>identify</a:t>
            </a:r>
            <a:r>
              <a:rPr lang="en">
                <a:latin typeface="Lato"/>
                <a:ea typeface="Lato"/>
                <a:cs typeface="Lato"/>
                <a:sym typeface="Lato"/>
              </a:rPr>
              <a:t> errors, and make sure requirements for the product are met.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Deployment - </a:t>
            </a:r>
            <a:r>
              <a:rPr lang="en">
                <a:latin typeface="Lato"/>
                <a:ea typeface="Lato"/>
                <a:cs typeface="Lato"/>
                <a:sym typeface="Lato"/>
              </a:rPr>
              <a:t>Product</a:t>
            </a:r>
            <a:r>
              <a:rPr lang="en">
                <a:latin typeface="Lato"/>
                <a:ea typeface="Lato"/>
                <a:cs typeface="Lato"/>
                <a:sym typeface="Lato"/>
              </a:rPr>
              <a:t> is released to the public. In the agile environment, there will be room for additional testing as new errors are encountered. </a:t>
            </a:r>
            <a:r>
              <a:rPr lang="en">
                <a:latin typeface="Lato"/>
                <a:ea typeface="Lato"/>
                <a:cs typeface="Lato"/>
                <a:sym typeface="Lato"/>
              </a:rPr>
              <a:t>This</a:t>
            </a:r>
            <a:r>
              <a:rPr lang="en">
                <a:latin typeface="Lato"/>
                <a:ea typeface="Lato"/>
                <a:cs typeface="Lato"/>
                <a:sym typeface="Lato"/>
              </a:rPr>
              <a:t> is where the team will get an idea of how the users and stakeholders respond to the new product.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Maintenance - The final stage of </a:t>
            </a:r>
            <a:r>
              <a:rPr lang="en">
                <a:latin typeface="Lato"/>
                <a:ea typeface="Lato"/>
                <a:cs typeface="Lato"/>
                <a:sym typeface="Lato"/>
              </a:rPr>
              <a:t>the</a:t>
            </a:r>
            <a:r>
              <a:rPr lang="en">
                <a:latin typeface="Lato"/>
                <a:ea typeface="Lato"/>
                <a:cs typeface="Lato"/>
                <a:sym typeface="Lato"/>
              </a:rPr>
              <a:t> SDLC includes the sprint retrospective where the </a:t>
            </a:r>
            <a:r>
              <a:rPr lang="en">
                <a:latin typeface="Lato"/>
                <a:ea typeface="Lato"/>
                <a:cs typeface="Lato"/>
                <a:sym typeface="Lato"/>
              </a:rPr>
              <a:t>scrum</a:t>
            </a:r>
            <a:r>
              <a:rPr lang="en">
                <a:latin typeface="Lato"/>
                <a:ea typeface="Lato"/>
                <a:cs typeface="Lato"/>
                <a:sym typeface="Lato"/>
              </a:rPr>
              <a:t> team analyzes what went right and what went wrong for the </a:t>
            </a:r>
            <a:r>
              <a:rPr lang="en">
                <a:latin typeface="Lato"/>
                <a:ea typeface="Lato"/>
                <a:cs typeface="Lato"/>
                <a:sym typeface="Lato"/>
              </a:rPr>
              <a:t>project</a:t>
            </a:r>
            <a:r>
              <a:rPr lang="en">
                <a:latin typeface="Lato"/>
                <a:ea typeface="Lato"/>
                <a:cs typeface="Lato"/>
                <a:sym typeface="Lato"/>
              </a:rPr>
              <a:t> which will improve future projects.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89" name="Shape 289"/>
        <p:cNvGrpSpPr/>
        <p:nvPr/>
      </p:nvGrpSpPr>
      <p:grpSpPr>
        <a:xfrm>
          <a:off x="0" y="0"/>
          <a:ext cx="0" cy="0"/>
          <a:chOff x="0" y="0"/>
          <a:chExt cx="0" cy="0"/>
        </a:xfrm>
      </p:grpSpPr>
      <p:sp>
        <p:nvSpPr>
          <p:cNvPr id="290" name="Google Shape;290;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Versus Waterfall</a:t>
            </a:r>
            <a:endParaRPr/>
          </a:p>
        </p:txBody>
      </p:sp>
      <p:sp>
        <p:nvSpPr>
          <p:cNvPr id="291" name="Google Shape;291;p19"/>
          <p:cNvSpPr txBox="1"/>
          <p:nvPr/>
        </p:nvSpPr>
        <p:spPr>
          <a:xfrm>
            <a:off x="729450" y="2112900"/>
            <a:ext cx="8038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SNHU Travel project turned out successful largely due to the agile approach that was used which allowed for clear communication and consistent progress. If a waterfall approach was used instead, the team would have run into some problems: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Small teams tackling a series of small projects in agile lead to high quality performance (Goodpasture, 193) while waterfall focuses on one project at a time with a specific end goal.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Waterfall does not leave as much room for changes or improvements since testing is not done until a later stage while agile allows for </a:t>
            </a:r>
            <a:r>
              <a:rPr lang="en">
                <a:latin typeface="Lato"/>
                <a:ea typeface="Lato"/>
                <a:cs typeface="Lato"/>
                <a:sym typeface="Lato"/>
              </a:rPr>
              <a:t>continuous</a:t>
            </a:r>
            <a:r>
              <a:rPr lang="en">
                <a:latin typeface="Lato"/>
                <a:ea typeface="Lato"/>
                <a:cs typeface="Lato"/>
                <a:sym typeface="Lato"/>
              </a:rPr>
              <a:t> testing for consistent flexibility. The lack of flexibility would not have allowed for abrupt changes such as the focus on detox and wellness vacations rather than general </a:t>
            </a:r>
            <a:r>
              <a:rPr lang="en">
                <a:latin typeface="Lato"/>
                <a:ea typeface="Lato"/>
                <a:cs typeface="Lato"/>
                <a:sym typeface="Lato"/>
              </a:rPr>
              <a:t>vacations.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is a lack of </a:t>
            </a:r>
            <a:r>
              <a:rPr lang="en">
                <a:latin typeface="Lato"/>
                <a:ea typeface="Lato"/>
                <a:cs typeface="Lato"/>
                <a:sym typeface="Lato"/>
              </a:rPr>
              <a:t>communication</a:t>
            </a:r>
            <a:r>
              <a:rPr lang="en">
                <a:latin typeface="Lato"/>
                <a:ea typeface="Lato"/>
                <a:cs typeface="Lato"/>
                <a:sym typeface="Lato"/>
              </a:rPr>
              <a:t> within the waterfall approach among team members and stakeholders while agile emphasizes consistent communication among all roles of the products development. This allowed us to hear user stories that gave us the information we needed to find out what the user wants to see which would not have occurred with the waterfall approach.</a:t>
            </a:r>
            <a:endParaRPr>
              <a:latin typeface="Lato"/>
              <a:ea typeface="Lato"/>
              <a:cs typeface="Lato"/>
              <a:sym typeface="Lato"/>
            </a:endParaRPr>
          </a:p>
        </p:txBody>
      </p:sp>
      <p:pic>
        <p:nvPicPr>
          <p:cNvPr id="292" name="Google Shape;292;p19"/>
          <p:cNvPicPr preferRelativeResize="0"/>
          <p:nvPr/>
        </p:nvPicPr>
        <p:blipFill>
          <a:blip r:embed="rId3">
            <a:alphaModFix/>
          </a:blip>
          <a:stretch>
            <a:fillRect/>
          </a:stretch>
        </p:blipFill>
        <p:spPr>
          <a:xfrm>
            <a:off x="6448722" y="234650"/>
            <a:ext cx="2695275" cy="179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96" name="Shape 296"/>
        <p:cNvGrpSpPr/>
        <p:nvPr/>
      </p:nvGrpSpPr>
      <p:grpSpPr>
        <a:xfrm>
          <a:off x="0" y="0"/>
          <a:ext cx="0" cy="0"/>
          <a:chOff x="0" y="0"/>
          <a:chExt cx="0" cy="0"/>
        </a:xfrm>
      </p:grpSpPr>
      <p:sp>
        <p:nvSpPr>
          <p:cNvPr id="297" name="Google Shape;297;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Agile or Waterfall a Better Fit?</a:t>
            </a:r>
            <a:endParaRPr/>
          </a:p>
        </p:txBody>
      </p:sp>
      <p:sp>
        <p:nvSpPr>
          <p:cNvPr id="298" name="Google Shape;298;p20"/>
          <p:cNvSpPr txBox="1"/>
          <p:nvPr/>
        </p:nvSpPr>
        <p:spPr>
          <a:xfrm>
            <a:off x="1048425" y="2178400"/>
            <a:ext cx="7317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When choosing between the agile or waterfall </a:t>
            </a:r>
            <a:r>
              <a:rPr lang="en">
                <a:latin typeface="Lato"/>
                <a:ea typeface="Lato"/>
                <a:cs typeface="Lato"/>
                <a:sym typeface="Lato"/>
              </a:rPr>
              <a:t>approach</a:t>
            </a:r>
            <a:r>
              <a:rPr lang="en">
                <a:latin typeface="Lato"/>
                <a:ea typeface="Lato"/>
                <a:cs typeface="Lato"/>
                <a:sym typeface="Lato"/>
              </a:rPr>
              <a:t>, it is important to consider the needs for the product and the deadline. If the there is a clear vision of the end-goal of the product and a specified deadline, a waterfall might be a better approach to </a:t>
            </a:r>
            <a:r>
              <a:rPr lang="en">
                <a:latin typeface="Lato"/>
                <a:ea typeface="Lato"/>
                <a:cs typeface="Lato"/>
                <a:sym typeface="Lato"/>
              </a:rPr>
              <a:t>accomplish</a:t>
            </a:r>
            <a:r>
              <a:rPr lang="en">
                <a:latin typeface="Lato"/>
                <a:ea typeface="Lato"/>
                <a:cs typeface="Lato"/>
                <a:sym typeface="Lato"/>
              </a:rPr>
              <a:t> the task. If the project is not completely defined and has room for changes, agile will provide flexibility for those changes and allow for a non-specific deadline which </a:t>
            </a:r>
            <a:r>
              <a:rPr lang="en">
                <a:latin typeface="Lato"/>
                <a:ea typeface="Lato"/>
                <a:cs typeface="Lato"/>
                <a:sym typeface="Lato"/>
              </a:rPr>
              <a:t>will increase quality and reduce stress. Large groups tackling large projects are common in waterfall while smaller groups tackling small projects work better for the agile approach. Agile has been commonly known to be more effective overall but waterfall may work better for specific scenarios. If you feel like your team has lacked communication in past projects and has struggled to improve, agile might be a good opportunity to try out since it emphasizes communication and consistent progress.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04" name="Google Shape;304;p21"/>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accent1"/>
                </a:solidFill>
                <a:highlight>
                  <a:srgbClr val="F5F5F5"/>
                </a:highlight>
                <a:latin typeface="Arial"/>
                <a:ea typeface="Arial"/>
                <a:cs typeface="Arial"/>
                <a:sym typeface="Arial"/>
              </a:rPr>
              <a:t>John Goodpasture. (2016). </a:t>
            </a:r>
            <a:r>
              <a:rPr i="1" lang="en" sz="1400">
                <a:solidFill>
                  <a:schemeClr val="accent1"/>
                </a:solidFill>
                <a:highlight>
                  <a:srgbClr val="F5F5F5"/>
                </a:highlight>
                <a:latin typeface="Arial"/>
                <a:ea typeface="Arial"/>
                <a:cs typeface="Arial"/>
                <a:sym typeface="Arial"/>
              </a:rPr>
              <a:t>Project Management the Agile Way, Second Edition : Making It Work in the Enterprise: Vol. Second edition</a:t>
            </a:r>
            <a:r>
              <a:rPr lang="en" sz="1400">
                <a:solidFill>
                  <a:schemeClr val="accent1"/>
                </a:solidFill>
                <a:highlight>
                  <a:srgbClr val="F5F5F5"/>
                </a:highlight>
                <a:latin typeface="Arial"/>
                <a:ea typeface="Arial"/>
                <a:cs typeface="Arial"/>
                <a:sym typeface="Arial"/>
              </a:rPr>
              <a:t>. J. Ross Publishing.</a:t>
            </a:r>
            <a:endParaRPr sz="1400">
              <a:solidFill>
                <a:schemeClr val="accent1"/>
              </a:solidFill>
              <a:highlight>
                <a:srgbClr val="F5F5F5"/>
              </a:highlight>
              <a:latin typeface="Arial"/>
              <a:ea typeface="Arial"/>
              <a:cs typeface="Arial"/>
              <a:sym typeface="Arial"/>
            </a:endParaRPr>
          </a:p>
          <a:p>
            <a:pPr indent="0" lvl="0" marL="0" rtl="0" algn="l">
              <a:spcBef>
                <a:spcPts val="1600"/>
              </a:spcBef>
              <a:spcAft>
                <a:spcPts val="1600"/>
              </a:spcAft>
              <a:buNone/>
            </a:pPr>
            <a:r>
              <a:rPr lang="en" sz="1400">
                <a:solidFill>
                  <a:srgbClr val="262626"/>
                </a:solidFill>
                <a:highlight>
                  <a:srgbClr val="F5F5F5"/>
                </a:highlight>
                <a:latin typeface="Arial"/>
                <a:ea typeface="Arial"/>
                <a:cs typeface="Arial"/>
                <a:sym typeface="Arial"/>
              </a:rPr>
              <a:t>Charles G. Cobb. (2015). </a:t>
            </a:r>
            <a:r>
              <a:rPr i="1" lang="en" sz="1400">
                <a:solidFill>
                  <a:srgbClr val="262626"/>
                </a:solidFill>
                <a:highlight>
                  <a:srgbClr val="F5F5F5"/>
                </a:highlight>
                <a:latin typeface="Arial"/>
                <a:ea typeface="Arial"/>
                <a:cs typeface="Arial"/>
                <a:sym typeface="Arial"/>
              </a:rPr>
              <a:t>The Project Manager’s Guide to Mastering Agile : Principles and Practices for an Adaptive Approach</a:t>
            </a:r>
            <a:r>
              <a:rPr lang="en" sz="1400">
                <a:solidFill>
                  <a:srgbClr val="262626"/>
                </a:solidFill>
                <a:highlight>
                  <a:srgbClr val="F5F5F5"/>
                </a:highlight>
                <a:latin typeface="Arial"/>
                <a:ea typeface="Arial"/>
                <a:cs typeface="Arial"/>
                <a:sym typeface="Arial"/>
              </a:rPr>
              <a:t>. Wiley.</a:t>
            </a:r>
            <a:endParaRPr sz="1500">
              <a:solidFill>
                <a:schemeClr val="accent1"/>
              </a:solidFill>
              <a:highlight>
                <a:srgbClr val="F5F5F5"/>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