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69" r:id="rId2"/>
    <p:sldId id="258" r:id="rId3"/>
    <p:sldId id="314" r:id="rId4"/>
    <p:sldId id="313" r:id="rId5"/>
    <p:sldId id="328" r:id="rId6"/>
    <p:sldId id="327" r:id="rId7"/>
    <p:sldId id="319" r:id="rId8"/>
    <p:sldId id="324" r:id="rId9"/>
    <p:sldId id="300" r:id="rId10"/>
    <p:sldId id="315" r:id="rId11"/>
    <p:sldId id="307" r:id="rId12"/>
    <p:sldId id="316" r:id="rId13"/>
    <p:sldId id="309" r:id="rId14"/>
    <p:sldId id="310" r:id="rId15"/>
    <p:sldId id="312" r:id="rId16"/>
    <p:sldId id="323" r:id="rId17"/>
    <p:sldId id="322" r:id="rId18"/>
    <p:sldId id="305" r:id="rId19"/>
    <p:sldId id="321" r:id="rId20"/>
    <p:sldId id="298"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VERT Gilles" initials="MG" lastIdx="1" clrIdx="0">
    <p:extLst>
      <p:ext uri="{19B8F6BF-5375-455C-9EA6-DF929625EA0E}">
        <p15:presenceInfo xmlns:p15="http://schemas.microsoft.com/office/powerpoint/2012/main" userId="S-1-5-21-3056680911-1572966426-3886179238-2866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E8FBDD"/>
    <a:srgbClr val="D4F7C1"/>
    <a:srgbClr val="D1F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529" autoAdjust="0"/>
  </p:normalViewPr>
  <p:slideViewPr>
    <p:cSldViewPr snapToGrid="0">
      <p:cViewPr varScale="1">
        <p:scale>
          <a:sx n="114" d="100"/>
          <a:sy n="114" d="100"/>
        </p:scale>
        <p:origin x="474" y="144"/>
      </p:cViewPr>
      <p:guideLst/>
    </p:cSldViewPr>
  </p:slideViewPr>
  <p:outlineViewPr>
    <p:cViewPr>
      <p:scale>
        <a:sx n="33" d="100"/>
        <a:sy n="33" d="100"/>
      </p:scale>
      <p:origin x="0" y="-3258"/>
    </p:cViewPr>
  </p:outlineViewPr>
  <p:notesTextViewPr>
    <p:cViewPr>
      <p:scale>
        <a:sx n="1" d="1"/>
        <a:sy n="1" d="1"/>
      </p:scale>
      <p:origin x="0" y="0"/>
    </p:cViewPr>
  </p:notesTextViewPr>
  <p:notesViewPr>
    <p:cSldViewPr snapToGrid="0">
      <p:cViewPr varScale="1">
        <p:scale>
          <a:sx n="67" d="100"/>
          <a:sy n="67" d="100"/>
        </p:scale>
        <p:origin x="33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CAEC08-AAB5-492A-A255-4EDDBA88ED4A}" type="datetimeFigureOut">
              <a:rPr lang="fr-FR" smtClean="0"/>
              <a:t>11/06/2019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34BD93-0D66-4D06-9CBE-9129B97CC5F4}" type="slidenum">
              <a:rPr lang="fr-FR" smtClean="0"/>
              <a:t>‹N°›</a:t>
            </a:fld>
            <a:endParaRPr lang="fr-FR"/>
          </a:p>
        </p:txBody>
      </p:sp>
    </p:spTree>
    <p:extLst>
      <p:ext uri="{BB962C8B-B14F-4D97-AF65-F5344CB8AC3E}">
        <p14:creationId xmlns:p14="http://schemas.microsoft.com/office/powerpoint/2010/main" val="20017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6CDD7-342B-4076-9E00-3EA4908FAE52}" type="datetimeFigureOut">
              <a:rPr lang="fr-FR" smtClean="0"/>
              <a:t>11/06/2019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DECE1-865A-4E77-8277-BF80EB78F2C0}" type="slidenum">
              <a:rPr lang="fr-FR" smtClean="0"/>
              <a:t>‹N°›</a:t>
            </a:fld>
            <a:endParaRPr lang="fr-FR"/>
          </a:p>
        </p:txBody>
      </p:sp>
    </p:spTree>
    <p:extLst>
      <p:ext uri="{BB962C8B-B14F-4D97-AF65-F5344CB8AC3E}">
        <p14:creationId xmlns:p14="http://schemas.microsoft.com/office/powerpoint/2010/main" val="146815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A25F136-EF1D-414D-A132-1D538BD8DB94}" type="slidenum">
              <a:rPr lang="fr-FR" altLang="fr-FR" smtClean="0"/>
              <a:pPr/>
              <a:t>1</a:t>
            </a:fld>
            <a:endParaRPr lang="fr-FR" altLang="fr-FR"/>
          </a:p>
        </p:txBody>
      </p:sp>
    </p:spTree>
    <p:extLst>
      <p:ext uri="{BB962C8B-B14F-4D97-AF65-F5344CB8AC3E}">
        <p14:creationId xmlns:p14="http://schemas.microsoft.com/office/powerpoint/2010/main" val="24980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CDECE1-865A-4E77-8277-BF80EB78F2C0}" type="slidenum">
              <a:rPr lang="fr-FR" smtClean="0"/>
              <a:t>9</a:t>
            </a:fld>
            <a:endParaRPr lang="fr-FR"/>
          </a:p>
        </p:txBody>
      </p:sp>
    </p:spTree>
    <p:extLst>
      <p:ext uri="{BB962C8B-B14F-4D97-AF65-F5344CB8AC3E}">
        <p14:creationId xmlns:p14="http://schemas.microsoft.com/office/powerpoint/2010/main" val="178259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CDECE1-865A-4E77-8277-BF80EB78F2C0}" type="slidenum">
              <a:rPr lang="fr-FR" smtClean="0"/>
              <a:t>10</a:t>
            </a:fld>
            <a:endParaRPr lang="fr-FR"/>
          </a:p>
        </p:txBody>
      </p:sp>
    </p:spTree>
    <p:extLst>
      <p:ext uri="{BB962C8B-B14F-4D97-AF65-F5344CB8AC3E}">
        <p14:creationId xmlns:p14="http://schemas.microsoft.com/office/powerpoint/2010/main" val="424269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CDECE1-865A-4E77-8277-BF80EB78F2C0}" type="slidenum">
              <a:rPr lang="fr-FR" smtClean="0"/>
              <a:t>17</a:t>
            </a:fld>
            <a:endParaRPr lang="fr-FR"/>
          </a:p>
        </p:txBody>
      </p:sp>
    </p:spTree>
    <p:extLst>
      <p:ext uri="{BB962C8B-B14F-4D97-AF65-F5344CB8AC3E}">
        <p14:creationId xmlns:p14="http://schemas.microsoft.com/office/powerpoint/2010/main" val="368424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C24A172-26CF-4F07-B645-4F4D4DA11B99}" type="datetime1">
              <a:rPr lang="fr-FR" smtClean="0"/>
              <a:t>11/06/2019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90320DD-6A1A-4B9C-9E61-C6BF1E63CCB9}"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76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B890E3C-B108-4A56-B127-1F9A0B5247D4}" type="datetime1">
              <a:rPr lang="fr-FR" smtClean="0"/>
              <a:t>11/06/2019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209893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B0FBA3-B6CC-4278-891A-18BBCB891FE0}" type="datetime1">
              <a:rPr lang="fr-FR" smtClean="0"/>
              <a:t>11/06/2019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107572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97280" y="422361"/>
            <a:ext cx="10058400" cy="1450757"/>
          </a:xfrm>
        </p:spPr>
        <p:txBody>
          <a:bodyPr/>
          <a:lstStyle/>
          <a:p>
            <a:r>
              <a:rPr lang="fr-FR" dirty="0"/>
              <a:t>Modifiez le style du titre</a:t>
            </a:r>
            <a:endParaRPr lang="en-US" dirty="0"/>
          </a:p>
        </p:txBody>
      </p:sp>
      <p:sp>
        <p:nvSpPr>
          <p:cNvPr id="3" name="Content Placeholder 2"/>
          <p:cNvSpPr>
            <a:spLocks noGrp="1"/>
          </p:cNvSpPr>
          <p:nvPr>
            <p:ph idx="1"/>
          </p:nvPr>
        </p:nvSpPr>
        <p:spPr>
          <a:xfrm>
            <a:off x="1097280" y="2060887"/>
            <a:ext cx="1005840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FF07B69-385C-49CD-A2E0-A89468477D58}" type="datetime1">
              <a:rPr lang="fr-FR" smtClean="0"/>
              <a:t>11/06/2019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16084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29733B6-829A-40F1-92E9-663143F2FAB1}" type="datetime1">
              <a:rPr lang="fr-FR" smtClean="0"/>
              <a:t>11/06/2019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35115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51013F1-6899-45EE-82C4-D46B8B4EC2F7}" type="datetime1">
              <a:rPr lang="fr-FR" smtClean="0"/>
              <a:t>11/06/2019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65786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1430378-9018-4809-BF30-9E09C9599F14}" type="datetime1">
              <a:rPr lang="fr-FR" smtClean="0"/>
              <a:t>11/06/2019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226966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7F1D1A6-A413-4679-A9E3-87BCFD7D5048}" type="datetime1">
              <a:rPr lang="fr-FR" smtClean="0"/>
              <a:t>11/06/2019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344054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E8B8A7-E44A-4A20-A6DF-DB0710197622}" type="datetime1">
              <a:rPr lang="fr-FR" smtClean="0"/>
              <a:t>11/06/2019</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337004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8ECE47-4D64-451C-A325-852680E472A7}" type="datetime1">
              <a:rPr lang="fr-FR" smtClean="0"/>
              <a:t>11/06/2019</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0320DD-6A1A-4B9C-9E61-C6BF1E63CCB9}" type="slidenum">
              <a:rPr lang="fr-FR" smtClean="0"/>
              <a:t>‹N°›</a:t>
            </a:fld>
            <a:endParaRPr lang="fr-FR"/>
          </a:p>
        </p:txBody>
      </p:sp>
    </p:spTree>
    <p:extLst>
      <p:ext uri="{BB962C8B-B14F-4D97-AF65-F5344CB8AC3E}">
        <p14:creationId xmlns:p14="http://schemas.microsoft.com/office/powerpoint/2010/main" val="99459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343CB9A-AF33-45BC-9FB5-BB2F096D2F82}" type="datetime1">
              <a:rPr lang="fr-FR" smtClean="0"/>
              <a:t>11/06/2019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90320DD-6A1A-4B9C-9E61-C6BF1E63CCB9}" type="slidenum">
              <a:rPr lang="fr-FR" smtClean="0"/>
              <a:t>‹N°›</a:t>
            </a:fld>
            <a:endParaRPr lang="fr-FR"/>
          </a:p>
        </p:txBody>
      </p:sp>
    </p:spTree>
    <p:extLst>
      <p:ext uri="{BB962C8B-B14F-4D97-AF65-F5344CB8AC3E}">
        <p14:creationId xmlns:p14="http://schemas.microsoft.com/office/powerpoint/2010/main" val="300789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3EC818-2B28-4EFB-8096-87C091B3CFDA}" type="datetime1">
              <a:rPr lang="fr-FR" smtClean="0"/>
              <a:t>11/06/2019</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0320DD-6A1A-4B9C-9E61-C6BF1E63CCB9}" type="slidenum">
              <a:rPr lang="fr-FR" smtClean="0"/>
              <a:t>‹N°›</a:t>
            </a:fld>
            <a:endParaRPr lang="fr-FR"/>
          </a:p>
        </p:txBody>
      </p:sp>
    </p:spTree>
    <p:extLst>
      <p:ext uri="{BB962C8B-B14F-4D97-AF65-F5344CB8AC3E}">
        <p14:creationId xmlns:p14="http://schemas.microsoft.com/office/powerpoint/2010/main" val="9666689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2213770" cy="6885384"/>
          </a:xfrm>
          <a:prstGeom prst="rect">
            <a:avLst/>
          </a:prstGeom>
        </p:spPr>
      </p:pic>
      <p:sp>
        <p:nvSpPr>
          <p:cNvPr id="5133" name="Text Box 13"/>
          <p:cNvSpPr txBox="1">
            <a:spLocks noChangeArrowheads="1"/>
          </p:cNvSpPr>
          <p:nvPr/>
        </p:nvSpPr>
        <p:spPr bwMode="auto">
          <a:xfrm>
            <a:off x="1138572" y="2963931"/>
            <a:ext cx="990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fr-FR" altLang="fr-FR" sz="3600" dirty="0">
                <a:solidFill>
                  <a:schemeClr val="bg1"/>
                </a:solidFill>
                <a:latin typeface="Century Gothic" panose="020B0502020202020204" pitchFamily="34" charset="0"/>
                <a:ea typeface="ＭＳ Ｐゴシック" panose="020B0600070205080204" pitchFamily="34" charset="-128"/>
              </a:rPr>
              <a:t>HARMONIE</a:t>
            </a:r>
          </a:p>
        </p:txBody>
      </p:sp>
      <p:sp>
        <p:nvSpPr>
          <p:cNvPr id="3" name="ZoneTexte 2"/>
          <p:cNvSpPr txBox="1"/>
          <p:nvPr/>
        </p:nvSpPr>
        <p:spPr>
          <a:xfrm>
            <a:off x="707353" y="3862827"/>
            <a:ext cx="10799064" cy="1384995"/>
          </a:xfrm>
          <a:prstGeom prst="rect">
            <a:avLst/>
          </a:prstGeom>
          <a:noFill/>
        </p:spPr>
        <p:txBody>
          <a:bodyPr wrap="square" rtlCol="0">
            <a:spAutoFit/>
          </a:bodyPr>
          <a:lstStyle/>
          <a:p>
            <a:pPr algn="ctr"/>
            <a:r>
              <a:rPr lang="fr-FR" sz="3600" b="1" dirty="0">
                <a:solidFill>
                  <a:schemeClr val="bg1"/>
                </a:solidFill>
              </a:rPr>
              <a:t>MDM RCB/Clients Secto</a:t>
            </a:r>
          </a:p>
          <a:p>
            <a:pPr algn="ctr"/>
            <a:r>
              <a:rPr lang="fr-FR" sz="2400" b="1" dirty="0">
                <a:solidFill>
                  <a:schemeClr val="bg1"/>
                </a:solidFill>
              </a:rPr>
              <a:t>Reprise des données </a:t>
            </a:r>
          </a:p>
          <a:p>
            <a:pPr marL="3200400" lvl="6" indent="-457200">
              <a:buFontTx/>
              <a:buChar char="-"/>
            </a:pPr>
            <a:endParaRPr lang="fr-FR" sz="2400" b="1" dirty="0">
              <a:solidFill>
                <a:schemeClr val="bg1"/>
              </a:solidFill>
            </a:endParaRPr>
          </a:p>
        </p:txBody>
      </p:sp>
      <p:pic>
        <p:nvPicPr>
          <p:cNvPr id="4" name="Image 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17383" y="6223337"/>
            <a:ext cx="1548379" cy="496392"/>
          </a:xfrm>
          <a:prstGeom prst="rect">
            <a:avLst/>
          </a:prstGeom>
        </p:spPr>
      </p:pic>
    </p:spTree>
    <p:extLst>
      <p:ext uri="{BB962C8B-B14F-4D97-AF65-F5344CB8AC3E}">
        <p14:creationId xmlns:p14="http://schemas.microsoft.com/office/powerpoint/2010/main" val="241975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2668680"/>
            <a:ext cx="10058400" cy="2867562"/>
          </a:xfrm>
        </p:spPr>
        <p:txBody>
          <a:bodyPr>
            <a:normAutofit/>
          </a:bodyPr>
          <a:lstStyle/>
          <a:p>
            <a:endParaRPr lang="fr-FR" sz="2800" spc="-50" dirty="0">
              <a:solidFill>
                <a:schemeClr val="tx1"/>
              </a:solidFill>
              <a:latin typeface="+mj-lt"/>
              <a:ea typeface="+mj-ea"/>
              <a:cs typeface="+mj-cs"/>
            </a:endParaRPr>
          </a:p>
          <a:p>
            <a:endParaRPr lang="fr-FR" sz="2400" spc="-50" dirty="0">
              <a:solidFill>
                <a:schemeClr val="tx1"/>
              </a:solidFill>
              <a:latin typeface="+mj-lt"/>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10</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104368" y="572230"/>
            <a:ext cx="11908427" cy="2477601"/>
          </a:xfrm>
          <a:prstGeom prst="rect">
            <a:avLst/>
          </a:prstGeom>
        </p:spPr>
        <p:txBody>
          <a:bodyPr wrap="square">
            <a:spAutoFit/>
          </a:bodyPr>
          <a:lstStyle/>
          <a:p>
            <a:pPr marL="342900" indent="-342900">
              <a:buFont typeface="Arial" panose="020B0604020202020204" pitchFamily="34" charset="0"/>
              <a:buChar char="•"/>
            </a:pPr>
            <a:r>
              <a:rPr lang="fr-FR" sz="1300" u="sng" spc="-50" dirty="0">
                <a:solidFill>
                  <a:schemeClr val="accent1">
                    <a:lumMod val="50000"/>
                  </a:schemeClr>
                </a:solidFill>
                <a:highlight>
                  <a:srgbClr val="FFFF00"/>
                </a:highlight>
                <a:latin typeface="+mj-lt"/>
              </a:rPr>
              <a:t>RECODIFICATION </a:t>
            </a:r>
            <a:r>
              <a:rPr lang="fr-FR" sz="1300" spc="-50" dirty="0">
                <a:solidFill>
                  <a:schemeClr val="accent1">
                    <a:lumMod val="50000"/>
                  </a:schemeClr>
                </a:solidFill>
                <a:highlight>
                  <a:srgbClr val="FFFF00"/>
                </a:highlight>
                <a:latin typeface="+mj-lt"/>
              </a:rPr>
              <a:t>des BP et Contrats</a:t>
            </a:r>
            <a:endParaRPr lang="fr-FR" sz="1300" dirty="0">
              <a:solidFill>
                <a:srgbClr val="FF0000"/>
              </a:solidFill>
              <a:highlight>
                <a:srgbClr val="FFFF00"/>
              </a:highlight>
              <a:latin typeface="+mj-lt"/>
            </a:endParaRPr>
          </a:p>
          <a:p>
            <a:pPr marL="800100" lvl="1" indent="-342900">
              <a:buFont typeface="Arial" panose="020B0604020202020204" pitchFamily="34" charset="0"/>
              <a:buChar char="•"/>
            </a:pPr>
            <a:r>
              <a:rPr lang="fr-FR" sz="1300" spc="-50" dirty="0">
                <a:solidFill>
                  <a:srgbClr val="002060"/>
                </a:solidFill>
                <a:highlight>
                  <a:srgbClr val="FFFF00"/>
                </a:highlight>
                <a:latin typeface="+mj-lt"/>
              </a:rPr>
              <a:t>Recodification id BP dans Tiers </a:t>
            </a:r>
            <a:r>
              <a:rPr lang="fr-FR" sz="1300" spc="-50" dirty="0">
                <a:solidFill>
                  <a:srgbClr val="FF0000"/>
                </a:solidFill>
                <a:highlight>
                  <a:srgbClr val="FFFF00"/>
                </a:highlight>
                <a:latin typeface="+mj-lt"/>
              </a:rPr>
              <a:t>(1)</a:t>
            </a:r>
          </a:p>
          <a:p>
            <a:pPr marL="800100" lvl="1" indent="-342900">
              <a:buFont typeface="Arial" panose="020B0604020202020204" pitchFamily="34" charset="0"/>
              <a:buChar char="•"/>
            </a:pPr>
            <a:r>
              <a:rPr lang="fr-FR" sz="1300" spc="-50" dirty="0">
                <a:solidFill>
                  <a:srgbClr val="002060"/>
                </a:solidFill>
                <a:highlight>
                  <a:srgbClr val="FFFF00"/>
                </a:highlight>
                <a:latin typeface="+mj-lt"/>
              </a:rPr>
              <a:t>Cascade id BP sur :</a:t>
            </a:r>
          </a:p>
          <a:p>
            <a:pPr marL="1257300" lvl="2" indent="-342900">
              <a:buFont typeface="Arial" panose="020B0604020202020204" pitchFamily="34" charset="0"/>
              <a:buChar char="•"/>
            </a:pPr>
            <a:r>
              <a:rPr lang="fr-FR" sz="1300" spc="-50" dirty="0">
                <a:solidFill>
                  <a:srgbClr val="002060"/>
                </a:solidFill>
                <a:highlight>
                  <a:srgbClr val="FFFF00"/>
                </a:highlight>
                <a:latin typeface="+mj-lt"/>
              </a:rPr>
              <a:t>Les contrats </a:t>
            </a:r>
            <a:r>
              <a:rPr lang="fr-FR" sz="1300" spc="-50" dirty="0">
                <a:solidFill>
                  <a:srgbClr val="FF0000"/>
                </a:solidFill>
                <a:highlight>
                  <a:srgbClr val="FFFF00"/>
                </a:highlight>
                <a:latin typeface="+mj-lt"/>
              </a:rPr>
              <a:t>(2)</a:t>
            </a:r>
          </a:p>
          <a:p>
            <a:pPr marL="1257300" lvl="2" indent="-342900">
              <a:buFont typeface="Arial" panose="020B0604020202020204" pitchFamily="34" charset="0"/>
              <a:buChar char="•"/>
            </a:pPr>
            <a:r>
              <a:rPr lang="fr-FR" sz="1300" spc="-50" dirty="0">
                <a:solidFill>
                  <a:schemeClr val="accent1">
                    <a:lumMod val="50000"/>
                  </a:schemeClr>
                </a:solidFill>
                <a:highlight>
                  <a:srgbClr val="FFFF00"/>
                </a:highlight>
                <a:latin typeface="+mj-lt"/>
              </a:rPr>
              <a:t>La relation entre Contrats et Adresse </a:t>
            </a:r>
            <a:r>
              <a:rPr lang="fr-FR" sz="1300" spc="-50" dirty="0">
                <a:solidFill>
                  <a:srgbClr val="FF0000"/>
                </a:solidFill>
                <a:highlight>
                  <a:srgbClr val="FFFF00"/>
                </a:highlight>
                <a:latin typeface="+mj-lt"/>
              </a:rPr>
              <a:t>(3)</a:t>
            </a:r>
          </a:p>
          <a:p>
            <a:pPr marL="1257300" lvl="2" indent="-342900">
              <a:buFont typeface="Arial" panose="020B0604020202020204" pitchFamily="34" charset="0"/>
              <a:buChar char="•"/>
            </a:pPr>
            <a:r>
              <a:rPr lang="fr-FR" sz="1300" spc="-50" dirty="0">
                <a:solidFill>
                  <a:schemeClr val="accent1">
                    <a:lumMod val="50000"/>
                  </a:schemeClr>
                </a:solidFill>
                <a:highlight>
                  <a:srgbClr val="FFFF00"/>
                </a:highlight>
                <a:latin typeface="+mj-lt"/>
              </a:rPr>
              <a:t>Les Affectations (</a:t>
            </a:r>
            <a:r>
              <a:rPr lang="fr-FR" sz="1300" spc="-50" dirty="0" err="1">
                <a:solidFill>
                  <a:schemeClr val="accent1">
                    <a:lumMod val="50000"/>
                  </a:schemeClr>
                </a:solidFill>
                <a:highlight>
                  <a:srgbClr val="FFFF00"/>
                </a:highlight>
                <a:latin typeface="+mj-lt"/>
              </a:rPr>
              <a:t>secto</a:t>
            </a:r>
            <a:r>
              <a:rPr lang="fr-FR" sz="1300" spc="-50" dirty="0">
                <a:solidFill>
                  <a:schemeClr val="accent1">
                    <a:lumMod val="50000"/>
                  </a:schemeClr>
                </a:solidFill>
                <a:highlight>
                  <a:srgbClr val="FFFF00"/>
                </a:highlight>
                <a:latin typeface="+mj-lt"/>
              </a:rPr>
              <a:t>) </a:t>
            </a:r>
            <a:r>
              <a:rPr lang="fr-FR" sz="1300" spc="-50" dirty="0">
                <a:solidFill>
                  <a:srgbClr val="FF0000"/>
                </a:solidFill>
                <a:highlight>
                  <a:srgbClr val="FFFF00"/>
                </a:highlight>
                <a:latin typeface="+mj-lt"/>
              </a:rPr>
              <a:t>(1)</a:t>
            </a:r>
          </a:p>
          <a:p>
            <a:pPr marL="1257300" lvl="2" indent="-342900">
              <a:buFont typeface="Arial" panose="020B0604020202020204" pitchFamily="34" charset="0"/>
              <a:buChar char="•"/>
            </a:pPr>
            <a:r>
              <a:rPr lang="fr-FR" sz="1300" spc="-50" dirty="0">
                <a:solidFill>
                  <a:schemeClr val="accent1">
                    <a:lumMod val="50000"/>
                  </a:schemeClr>
                </a:solidFill>
                <a:highlight>
                  <a:srgbClr val="FFFF00"/>
                </a:highlight>
                <a:latin typeface="+mj-lt"/>
              </a:rPr>
              <a:t>Adresses : MAJ ERP_ID_ADRESSE avec </a:t>
            </a:r>
            <a:r>
              <a:rPr lang="fr-FR" sz="1300" spc="-50" dirty="0" err="1">
                <a:solidFill>
                  <a:schemeClr val="accent1">
                    <a:lumMod val="50000"/>
                  </a:schemeClr>
                </a:solidFill>
                <a:highlight>
                  <a:srgbClr val="FFFF00"/>
                </a:highlight>
                <a:latin typeface="+mj-lt"/>
              </a:rPr>
              <a:t>Id_Adresse</a:t>
            </a:r>
            <a:r>
              <a:rPr lang="fr-FR" sz="1300" spc="-50" dirty="0">
                <a:solidFill>
                  <a:schemeClr val="accent1">
                    <a:lumMod val="50000"/>
                  </a:schemeClr>
                </a:solidFill>
                <a:highlight>
                  <a:srgbClr val="FFFF00"/>
                </a:highlight>
                <a:latin typeface="+mj-lt"/>
              </a:rPr>
              <a:t> S4 </a:t>
            </a:r>
            <a:r>
              <a:rPr lang="fr-FR" sz="1300" dirty="0">
                <a:solidFill>
                  <a:srgbClr val="FF0000"/>
                </a:solidFill>
                <a:highlight>
                  <a:srgbClr val="FFFF00"/>
                </a:highlight>
                <a:latin typeface="+mj-lt"/>
              </a:rPr>
              <a:t>(4)</a:t>
            </a:r>
            <a:r>
              <a:rPr lang="fr-FR" sz="1300" dirty="0">
                <a:solidFill>
                  <a:srgbClr val="002060"/>
                </a:solidFill>
                <a:highlight>
                  <a:srgbClr val="FFFF00"/>
                </a:highlight>
                <a:latin typeface="+mj-lt"/>
                <a:sym typeface="Wingdings" panose="05000000000000000000" pitchFamily="2" charset="2"/>
              </a:rPr>
              <a:t> aujourd’hui cet identifiant est composé de l’</a:t>
            </a:r>
            <a:r>
              <a:rPr lang="fr-FR" sz="1300" dirty="0" err="1">
                <a:solidFill>
                  <a:srgbClr val="002060"/>
                </a:solidFill>
                <a:highlight>
                  <a:srgbClr val="FFFF00"/>
                </a:highlight>
                <a:latin typeface="+mj-lt"/>
                <a:sym typeface="Wingdings" panose="05000000000000000000" pitchFamily="2" charset="2"/>
              </a:rPr>
              <a:t>id_erp_tiers</a:t>
            </a:r>
            <a:r>
              <a:rPr lang="fr-FR" sz="1300" dirty="0">
                <a:solidFill>
                  <a:srgbClr val="002060"/>
                </a:solidFill>
                <a:highlight>
                  <a:srgbClr val="FFFF00"/>
                </a:highlight>
                <a:latin typeface="+mj-lt"/>
                <a:sym typeface="Wingdings" panose="05000000000000000000" pitchFamily="2" charset="2"/>
              </a:rPr>
              <a:t> (code tiers) + « _ » + « 00X » (X = 1, 2, 3 …)</a:t>
            </a:r>
            <a:endParaRPr lang="fr-FR" sz="1300" spc="-50" dirty="0">
              <a:solidFill>
                <a:srgbClr val="002060"/>
              </a:solidFill>
              <a:highlight>
                <a:srgbClr val="FFFF00"/>
              </a:highlight>
              <a:latin typeface="+mj-lt"/>
            </a:endParaRPr>
          </a:p>
          <a:p>
            <a:endParaRPr lang="fr-FR" sz="1400" spc="-50" dirty="0">
              <a:solidFill>
                <a:schemeClr val="accent1">
                  <a:lumMod val="50000"/>
                </a:schemeClr>
              </a:solidFill>
              <a:highlight>
                <a:srgbClr val="FFFF00"/>
              </a:highlight>
              <a:latin typeface="+mj-lt"/>
            </a:endParaRPr>
          </a:p>
          <a:p>
            <a:pPr marL="342900" indent="-342900">
              <a:buFont typeface="Arial" panose="020B0604020202020204" pitchFamily="34" charset="0"/>
              <a:buChar char="•"/>
            </a:pPr>
            <a:endParaRPr lang="fr-FR" sz="2200" spc="-50" dirty="0">
              <a:solidFill>
                <a:schemeClr val="accent1">
                  <a:lumMod val="50000"/>
                </a:schemeClr>
              </a:solidFill>
              <a:highlight>
                <a:srgbClr val="FFFF00"/>
              </a:highlight>
              <a:latin typeface="+mj-lt"/>
            </a:endParaRPr>
          </a:p>
          <a:p>
            <a:endParaRPr lang="fr-FR" sz="2800" u="sng" spc="-50" dirty="0">
              <a:solidFill>
                <a:schemeClr val="accent1">
                  <a:lumMod val="50000"/>
                </a:schemeClr>
              </a:solidFill>
              <a:latin typeface="+mj-lt"/>
              <a:ea typeface="+mj-ea"/>
              <a:cs typeface="+mj-cs"/>
            </a:endParaRPr>
          </a:p>
        </p:txBody>
      </p:sp>
      <p:sp>
        <p:nvSpPr>
          <p:cNvPr id="7" name="Rectangle à coins arrondis 86">
            <a:extLst>
              <a:ext uri="{FF2B5EF4-FFF2-40B4-BE49-F238E27FC236}">
                <a16:creationId xmlns:a16="http://schemas.microsoft.com/office/drawing/2014/main" id="{F0C0C514-3126-4169-B6B8-98AD3988B413}"/>
              </a:ext>
            </a:extLst>
          </p:cNvPr>
          <p:cNvSpPr/>
          <p:nvPr/>
        </p:nvSpPr>
        <p:spPr>
          <a:xfrm>
            <a:off x="794235" y="2608976"/>
            <a:ext cx="1436400" cy="3655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92929"/>
                </a:solidFill>
              </a:rPr>
              <a:t>SAP S/4</a:t>
            </a:r>
          </a:p>
        </p:txBody>
      </p:sp>
      <p:sp>
        <p:nvSpPr>
          <p:cNvPr id="9" name="Rectangle à coins arrondis 19">
            <a:extLst>
              <a:ext uri="{FF2B5EF4-FFF2-40B4-BE49-F238E27FC236}">
                <a16:creationId xmlns:a16="http://schemas.microsoft.com/office/drawing/2014/main" id="{33CA9721-B30B-46F8-95E7-5891AA995CEC}"/>
              </a:ext>
            </a:extLst>
          </p:cNvPr>
          <p:cNvSpPr/>
          <p:nvPr/>
        </p:nvSpPr>
        <p:spPr>
          <a:xfrm>
            <a:off x="8755207" y="2419587"/>
            <a:ext cx="3332425" cy="384464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rgbClr val="FFFFFF"/>
              </a:solidFill>
            </a:endParaRPr>
          </a:p>
        </p:txBody>
      </p:sp>
      <p:sp>
        <p:nvSpPr>
          <p:cNvPr id="2" name="ZoneTexte 1">
            <a:extLst>
              <a:ext uri="{FF2B5EF4-FFF2-40B4-BE49-F238E27FC236}">
                <a16:creationId xmlns:a16="http://schemas.microsoft.com/office/drawing/2014/main" id="{2381C540-D0B0-467C-9CC9-A81243677798}"/>
              </a:ext>
            </a:extLst>
          </p:cNvPr>
          <p:cNvSpPr txBox="1"/>
          <p:nvPr/>
        </p:nvSpPr>
        <p:spPr>
          <a:xfrm>
            <a:off x="8965359" y="4170681"/>
            <a:ext cx="3110081" cy="523220"/>
          </a:xfrm>
          <a:prstGeom prst="rect">
            <a:avLst/>
          </a:prstGeom>
          <a:noFill/>
        </p:spPr>
        <p:txBody>
          <a:bodyPr wrap="square" rtlCol="0">
            <a:spAutoFit/>
          </a:bodyPr>
          <a:lstStyle/>
          <a:p>
            <a:pPr algn="ctr"/>
            <a:r>
              <a:rPr lang="fr-FR" sz="1400" b="1" dirty="0">
                <a:solidFill>
                  <a:schemeClr val="bg1"/>
                </a:solidFill>
              </a:rPr>
              <a:t>PONT_TIERS (Contrats)</a:t>
            </a:r>
          </a:p>
          <a:p>
            <a:pPr algn="ctr"/>
            <a:r>
              <a:rPr lang="fr-FR" sz="1400" dirty="0">
                <a:highlight>
                  <a:srgbClr val="FFFF00"/>
                </a:highlight>
              </a:rPr>
              <a:t>Recodification codes contrat</a:t>
            </a:r>
          </a:p>
        </p:txBody>
      </p:sp>
      <p:sp>
        <p:nvSpPr>
          <p:cNvPr id="24" name="ZoneTexte 23">
            <a:extLst>
              <a:ext uri="{FF2B5EF4-FFF2-40B4-BE49-F238E27FC236}">
                <a16:creationId xmlns:a16="http://schemas.microsoft.com/office/drawing/2014/main" id="{3BC69B3D-E8F1-413D-9248-182002EA8B39}"/>
              </a:ext>
            </a:extLst>
          </p:cNvPr>
          <p:cNvSpPr txBox="1"/>
          <p:nvPr/>
        </p:nvSpPr>
        <p:spPr>
          <a:xfrm>
            <a:off x="8883592" y="3378309"/>
            <a:ext cx="3191848" cy="738664"/>
          </a:xfrm>
          <a:prstGeom prst="rect">
            <a:avLst/>
          </a:prstGeom>
          <a:noFill/>
        </p:spPr>
        <p:txBody>
          <a:bodyPr wrap="square" rtlCol="0">
            <a:spAutoFit/>
          </a:bodyPr>
          <a:lstStyle/>
          <a:p>
            <a:pPr algn="ctr"/>
            <a:r>
              <a:rPr lang="fr-FR" sz="1400" b="1" dirty="0">
                <a:solidFill>
                  <a:schemeClr val="bg1"/>
                </a:solidFill>
              </a:rPr>
              <a:t>REL_CLIENT_ADR</a:t>
            </a:r>
          </a:p>
          <a:p>
            <a:pPr algn="ctr"/>
            <a:r>
              <a:rPr lang="fr-FR" sz="1400" dirty="0">
                <a:highlight>
                  <a:srgbClr val="FFFF00"/>
                </a:highlight>
              </a:rPr>
              <a:t>MAJ Tiers livraison, paiement …</a:t>
            </a:r>
          </a:p>
          <a:p>
            <a:endParaRPr lang="fr-FR" sz="1400" b="1" dirty="0">
              <a:solidFill>
                <a:schemeClr val="bg1"/>
              </a:solidFill>
            </a:endParaRPr>
          </a:p>
        </p:txBody>
      </p:sp>
      <p:sp>
        <p:nvSpPr>
          <p:cNvPr id="25" name="ZoneTexte 24">
            <a:extLst>
              <a:ext uri="{FF2B5EF4-FFF2-40B4-BE49-F238E27FC236}">
                <a16:creationId xmlns:a16="http://schemas.microsoft.com/office/drawing/2014/main" id="{9753DC58-F082-4102-8FBF-7F83709F3891}"/>
              </a:ext>
            </a:extLst>
          </p:cNvPr>
          <p:cNvSpPr txBox="1"/>
          <p:nvPr/>
        </p:nvSpPr>
        <p:spPr>
          <a:xfrm>
            <a:off x="8755210" y="2636111"/>
            <a:ext cx="3332420" cy="523220"/>
          </a:xfrm>
          <a:prstGeom prst="rect">
            <a:avLst/>
          </a:prstGeom>
          <a:noFill/>
        </p:spPr>
        <p:txBody>
          <a:bodyPr wrap="square" rtlCol="0">
            <a:spAutoFit/>
          </a:bodyPr>
          <a:lstStyle/>
          <a:p>
            <a:pPr algn="ctr"/>
            <a:r>
              <a:rPr lang="fr-FR" sz="1400" b="1" dirty="0">
                <a:solidFill>
                  <a:schemeClr val="bg1"/>
                </a:solidFill>
              </a:rPr>
              <a:t>ADRESSE</a:t>
            </a:r>
          </a:p>
          <a:p>
            <a:pPr algn="ctr"/>
            <a:r>
              <a:rPr lang="fr-FR" sz="1400" dirty="0">
                <a:highlight>
                  <a:srgbClr val="FFFF00"/>
                </a:highlight>
              </a:rPr>
              <a:t>Stocker/MAJ ERP_ID_ADRESSE</a:t>
            </a:r>
          </a:p>
        </p:txBody>
      </p:sp>
      <p:sp>
        <p:nvSpPr>
          <p:cNvPr id="47" name="Titre 1">
            <a:extLst>
              <a:ext uri="{FF2B5EF4-FFF2-40B4-BE49-F238E27FC236}">
                <a16:creationId xmlns:a16="http://schemas.microsoft.com/office/drawing/2014/main" id="{9D5C4F98-99D2-4835-8048-74BE18482740}"/>
              </a:ext>
            </a:extLst>
          </p:cNvPr>
          <p:cNvSpPr txBox="1">
            <a:spLocks/>
          </p:cNvSpPr>
          <p:nvPr/>
        </p:nvSpPr>
        <p:spPr>
          <a:xfrm>
            <a:off x="1" y="-482754"/>
            <a:ext cx="12191999" cy="95410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3"/>
            </a:pPr>
            <a:r>
              <a:rPr lang="fr-FR" sz="3200" dirty="0">
                <a:solidFill>
                  <a:schemeClr val="accent1">
                    <a:lumMod val="50000"/>
                  </a:schemeClr>
                </a:solidFill>
              </a:rPr>
              <a:t>Recodification identifiants BP</a:t>
            </a:r>
          </a:p>
        </p:txBody>
      </p:sp>
      <p:sp>
        <p:nvSpPr>
          <p:cNvPr id="56" name="ZoneTexte 55">
            <a:extLst>
              <a:ext uri="{FF2B5EF4-FFF2-40B4-BE49-F238E27FC236}">
                <a16:creationId xmlns:a16="http://schemas.microsoft.com/office/drawing/2014/main" id="{05B6739D-A473-4C75-9767-EE582DA2F985}"/>
              </a:ext>
            </a:extLst>
          </p:cNvPr>
          <p:cNvSpPr txBox="1"/>
          <p:nvPr/>
        </p:nvSpPr>
        <p:spPr>
          <a:xfrm>
            <a:off x="10384652" y="2050255"/>
            <a:ext cx="734496" cy="369332"/>
          </a:xfrm>
          <a:prstGeom prst="rect">
            <a:avLst/>
          </a:prstGeom>
          <a:noFill/>
        </p:spPr>
        <p:txBody>
          <a:bodyPr wrap="none" rtlCol="0">
            <a:spAutoFit/>
          </a:bodyPr>
          <a:lstStyle/>
          <a:p>
            <a:r>
              <a:rPr lang="fr-FR" b="1" dirty="0">
                <a:solidFill>
                  <a:schemeClr val="bg1"/>
                </a:solidFill>
              </a:rPr>
              <a:t>MDM</a:t>
            </a:r>
          </a:p>
        </p:txBody>
      </p:sp>
      <p:sp>
        <p:nvSpPr>
          <p:cNvPr id="13" name="ZoneTexte 12">
            <a:extLst>
              <a:ext uri="{FF2B5EF4-FFF2-40B4-BE49-F238E27FC236}">
                <a16:creationId xmlns:a16="http://schemas.microsoft.com/office/drawing/2014/main" id="{69AAE6D6-8E83-46B6-AC58-6A190A890123}"/>
              </a:ext>
            </a:extLst>
          </p:cNvPr>
          <p:cNvSpPr txBox="1"/>
          <p:nvPr/>
        </p:nvSpPr>
        <p:spPr>
          <a:xfrm>
            <a:off x="3370266" y="2668272"/>
            <a:ext cx="3194252" cy="523220"/>
          </a:xfrm>
          <a:prstGeom prst="rect">
            <a:avLst/>
          </a:prstGeom>
          <a:noFill/>
          <a:ln>
            <a:solidFill>
              <a:srgbClr val="FFC000"/>
            </a:solidFill>
          </a:ln>
        </p:spPr>
        <p:txBody>
          <a:bodyPr wrap="square" rtlCol="0">
            <a:spAutoFit/>
          </a:bodyPr>
          <a:lstStyle/>
          <a:p>
            <a:r>
              <a:rPr lang="fr-FR" sz="1400" dirty="0">
                <a:solidFill>
                  <a:srgbClr val="FF0000"/>
                </a:solidFill>
                <a:latin typeface="+mj-lt"/>
              </a:rPr>
              <a:t>(4</a:t>
            </a:r>
            <a:r>
              <a:rPr lang="fr-FR" sz="1400" dirty="0">
                <a:solidFill>
                  <a:srgbClr val="002060"/>
                </a:solidFill>
                <a:latin typeface="+mj-lt"/>
              </a:rPr>
              <a:t>) Fichiers ERP_ID_ADRESSE</a:t>
            </a:r>
          </a:p>
          <a:p>
            <a:r>
              <a:rPr lang="fr-FR" sz="1400" dirty="0">
                <a:solidFill>
                  <a:srgbClr val="002060"/>
                </a:solidFill>
                <a:latin typeface="+mj-lt"/>
              </a:rPr>
              <a:t>Identifiants S4 des adresses</a:t>
            </a:r>
          </a:p>
        </p:txBody>
      </p:sp>
      <p:sp>
        <p:nvSpPr>
          <p:cNvPr id="20" name="Flèche : droite 19">
            <a:extLst>
              <a:ext uri="{FF2B5EF4-FFF2-40B4-BE49-F238E27FC236}">
                <a16:creationId xmlns:a16="http://schemas.microsoft.com/office/drawing/2014/main" id="{C48BB258-FB5B-4C5B-BD89-059A5AFD11DF}"/>
              </a:ext>
            </a:extLst>
          </p:cNvPr>
          <p:cNvSpPr/>
          <p:nvPr/>
        </p:nvSpPr>
        <p:spPr>
          <a:xfrm>
            <a:off x="6581795" y="2850950"/>
            <a:ext cx="2400841" cy="12863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75F3A32E-612D-4F97-9085-2C8028656067}"/>
              </a:ext>
            </a:extLst>
          </p:cNvPr>
          <p:cNvSpPr txBox="1"/>
          <p:nvPr/>
        </p:nvSpPr>
        <p:spPr>
          <a:xfrm>
            <a:off x="3370265" y="3379437"/>
            <a:ext cx="3194252" cy="738664"/>
          </a:xfrm>
          <a:prstGeom prst="rect">
            <a:avLst/>
          </a:prstGeom>
          <a:noFill/>
          <a:ln>
            <a:solidFill>
              <a:srgbClr val="FFC000"/>
            </a:solidFill>
          </a:ln>
        </p:spPr>
        <p:txBody>
          <a:bodyPr wrap="square" rtlCol="0">
            <a:spAutoFit/>
          </a:bodyPr>
          <a:lstStyle/>
          <a:p>
            <a:r>
              <a:rPr lang="fr-FR" sz="1400" dirty="0">
                <a:solidFill>
                  <a:srgbClr val="FF0000"/>
                </a:solidFill>
                <a:latin typeface="+mj-lt"/>
              </a:rPr>
              <a:t>(3) </a:t>
            </a:r>
            <a:r>
              <a:rPr lang="fr-FR" sz="1400" dirty="0">
                <a:solidFill>
                  <a:srgbClr val="002060"/>
                </a:solidFill>
                <a:latin typeface="+mj-lt"/>
              </a:rPr>
              <a:t>Fichier recodification des tiers/contrats (relation entre contrats/adresses</a:t>
            </a:r>
          </a:p>
        </p:txBody>
      </p:sp>
      <p:sp>
        <p:nvSpPr>
          <p:cNvPr id="29" name="Flèche : droite 28">
            <a:extLst>
              <a:ext uri="{FF2B5EF4-FFF2-40B4-BE49-F238E27FC236}">
                <a16:creationId xmlns:a16="http://schemas.microsoft.com/office/drawing/2014/main" id="{CF5FC7BD-D91D-4AD1-92DD-BFA58BB35BFA}"/>
              </a:ext>
            </a:extLst>
          </p:cNvPr>
          <p:cNvSpPr/>
          <p:nvPr/>
        </p:nvSpPr>
        <p:spPr>
          <a:xfrm>
            <a:off x="2249223" y="2836350"/>
            <a:ext cx="1102455" cy="99417"/>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 droite 30">
            <a:extLst>
              <a:ext uri="{FF2B5EF4-FFF2-40B4-BE49-F238E27FC236}">
                <a16:creationId xmlns:a16="http://schemas.microsoft.com/office/drawing/2014/main" id="{FCECD36F-F5AE-4020-AFE5-9C45AD519BFE}"/>
              </a:ext>
            </a:extLst>
          </p:cNvPr>
          <p:cNvSpPr/>
          <p:nvPr/>
        </p:nvSpPr>
        <p:spPr>
          <a:xfrm>
            <a:off x="2249222" y="3687600"/>
            <a:ext cx="1102456" cy="99417"/>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droite 33">
            <a:extLst>
              <a:ext uri="{FF2B5EF4-FFF2-40B4-BE49-F238E27FC236}">
                <a16:creationId xmlns:a16="http://schemas.microsoft.com/office/drawing/2014/main" id="{ACDDD2C9-7ADA-4F64-B3AA-FFF93DA463C8}"/>
              </a:ext>
            </a:extLst>
          </p:cNvPr>
          <p:cNvSpPr/>
          <p:nvPr/>
        </p:nvSpPr>
        <p:spPr>
          <a:xfrm>
            <a:off x="6581796" y="3683015"/>
            <a:ext cx="2400841" cy="104001"/>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4C64E81B-3BE3-42B0-B52D-762A863167FC}"/>
              </a:ext>
            </a:extLst>
          </p:cNvPr>
          <p:cNvSpPr txBox="1"/>
          <p:nvPr/>
        </p:nvSpPr>
        <p:spPr>
          <a:xfrm>
            <a:off x="9010911" y="5509733"/>
            <a:ext cx="3076719" cy="523220"/>
          </a:xfrm>
          <a:prstGeom prst="rect">
            <a:avLst/>
          </a:prstGeom>
          <a:noFill/>
        </p:spPr>
        <p:txBody>
          <a:bodyPr wrap="square" rtlCol="0">
            <a:spAutoFit/>
          </a:bodyPr>
          <a:lstStyle/>
          <a:p>
            <a:pPr algn="ctr"/>
            <a:r>
              <a:rPr lang="fr-FR" sz="1400" b="1" dirty="0">
                <a:solidFill>
                  <a:schemeClr val="bg1"/>
                </a:solidFill>
              </a:rPr>
              <a:t>TIERS</a:t>
            </a:r>
          </a:p>
          <a:p>
            <a:pPr algn="ctr"/>
            <a:r>
              <a:rPr lang="fr-FR" sz="1400" dirty="0">
                <a:highlight>
                  <a:srgbClr val="FFFF00"/>
                </a:highlight>
              </a:rPr>
              <a:t>Recodification codes tiers</a:t>
            </a:r>
          </a:p>
        </p:txBody>
      </p:sp>
      <p:sp>
        <p:nvSpPr>
          <p:cNvPr id="36" name="ZoneTexte 35">
            <a:extLst>
              <a:ext uri="{FF2B5EF4-FFF2-40B4-BE49-F238E27FC236}">
                <a16:creationId xmlns:a16="http://schemas.microsoft.com/office/drawing/2014/main" id="{CF747BB5-9055-4B1C-924C-7C0679871778}"/>
              </a:ext>
            </a:extLst>
          </p:cNvPr>
          <p:cNvSpPr txBox="1"/>
          <p:nvPr/>
        </p:nvSpPr>
        <p:spPr>
          <a:xfrm>
            <a:off x="3351678" y="4346608"/>
            <a:ext cx="3200648" cy="523220"/>
          </a:xfrm>
          <a:prstGeom prst="rect">
            <a:avLst/>
          </a:prstGeom>
          <a:noFill/>
          <a:ln>
            <a:solidFill>
              <a:srgbClr val="FFC000"/>
            </a:solidFill>
          </a:ln>
        </p:spPr>
        <p:txBody>
          <a:bodyPr wrap="square" rtlCol="0">
            <a:spAutoFit/>
          </a:bodyPr>
          <a:lstStyle/>
          <a:p>
            <a:r>
              <a:rPr lang="fr-FR" sz="1400" dirty="0">
                <a:solidFill>
                  <a:srgbClr val="FF0000"/>
                </a:solidFill>
                <a:latin typeface="+mj-lt"/>
              </a:rPr>
              <a:t>(2) </a:t>
            </a:r>
            <a:r>
              <a:rPr lang="fr-FR" sz="1400" dirty="0">
                <a:solidFill>
                  <a:srgbClr val="002060"/>
                </a:solidFill>
                <a:latin typeface="+mj-lt"/>
              </a:rPr>
              <a:t>Fichiers</a:t>
            </a:r>
          </a:p>
          <a:p>
            <a:r>
              <a:rPr lang="fr-FR" sz="1400" dirty="0">
                <a:solidFill>
                  <a:srgbClr val="002060"/>
                </a:solidFill>
                <a:latin typeface="+mj-lt"/>
              </a:rPr>
              <a:t>Pour Recodification des contrats </a:t>
            </a:r>
          </a:p>
        </p:txBody>
      </p:sp>
      <p:sp>
        <p:nvSpPr>
          <p:cNvPr id="37" name="Flèche : droite 36">
            <a:extLst>
              <a:ext uri="{FF2B5EF4-FFF2-40B4-BE49-F238E27FC236}">
                <a16:creationId xmlns:a16="http://schemas.microsoft.com/office/drawing/2014/main" id="{EBCD17F3-1444-48EB-A8C4-6130F9E15DEF}"/>
              </a:ext>
            </a:extLst>
          </p:cNvPr>
          <p:cNvSpPr/>
          <p:nvPr/>
        </p:nvSpPr>
        <p:spPr>
          <a:xfrm>
            <a:off x="6564518" y="5759039"/>
            <a:ext cx="2400841" cy="12863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 droite 37">
            <a:extLst>
              <a:ext uri="{FF2B5EF4-FFF2-40B4-BE49-F238E27FC236}">
                <a16:creationId xmlns:a16="http://schemas.microsoft.com/office/drawing/2014/main" id="{FCA50DBD-27CA-4B2C-AE1F-5EC1E1AF79A5}"/>
              </a:ext>
            </a:extLst>
          </p:cNvPr>
          <p:cNvSpPr/>
          <p:nvPr/>
        </p:nvSpPr>
        <p:spPr>
          <a:xfrm>
            <a:off x="2237031" y="4492817"/>
            <a:ext cx="1114645" cy="11050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droite 25">
            <a:extLst>
              <a:ext uri="{FF2B5EF4-FFF2-40B4-BE49-F238E27FC236}">
                <a16:creationId xmlns:a16="http://schemas.microsoft.com/office/drawing/2014/main" id="{742F0233-AAC8-402F-9111-500E6D49CB0B}"/>
              </a:ext>
            </a:extLst>
          </p:cNvPr>
          <p:cNvSpPr/>
          <p:nvPr/>
        </p:nvSpPr>
        <p:spPr>
          <a:xfrm>
            <a:off x="6564518" y="4512064"/>
            <a:ext cx="2400841" cy="12863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03482FAC-E77E-49EA-9AD1-85E2082A94AC}"/>
              </a:ext>
            </a:extLst>
          </p:cNvPr>
          <p:cNvSpPr txBox="1"/>
          <p:nvPr/>
        </p:nvSpPr>
        <p:spPr>
          <a:xfrm>
            <a:off x="3344674" y="5377132"/>
            <a:ext cx="3200648" cy="523220"/>
          </a:xfrm>
          <a:prstGeom prst="rect">
            <a:avLst/>
          </a:prstGeom>
          <a:noFill/>
          <a:ln>
            <a:solidFill>
              <a:srgbClr val="FFC000"/>
            </a:solidFill>
          </a:ln>
        </p:spPr>
        <p:txBody>
          <a:bodyPr wrap="square" rtlCol="0">
            <a:spAutoFit/>
          </a:bodyPr>
          <a:lstStyle/>
          <a:p>
            <a:r>
              <a:rPr lang="fr-FR" sz="1400" dirty="0">
                <a:solidFill>
                  <a:srgbClr val="FF0000"/>
                </a:solidFill>
                <a:latin typeface="+mj-lt"/>
              </a:rPr>
              <a:t>(1)</a:t>
            </a:r>
            <a:r>
              <a:rPr lang="fr-FR" sz="1400" dirty="0">
                <a:solidFill>
                  <a:srgbClr val="FFC000"/>
                </a:solidFill>
                <a:latin typeface="+mj-lt"/>
              </a:rPr>
              <a:t> </a:t>
            </a:r>
            <a:r>
              <a:rPr lang="fr-FR" sz="1400" dirty="0">
                <a:solidFill>
                  <a:srgbClr val="002060"/>
                </a:solidFill>
                <a:latin typeface="+mj-lt"/>
              </a:rPr>
              <a:t>Fichiers</a:t>
            </a:r>
          </a:p>
          <a:p>
            <a:r>
              <a:rPr lang="fr-FR" sz="1400" dirty="0">
                <a:solidFill>
                  <a:srgbClr val="002060"/>
                </a:solidFill>
                <a:latin typeface="+mj-lt"/>
              </a:rPr>
              <a:t>Pour Recodification des tiers/BP </a:t>
            </a:r>
          </a:p>
        </p:txBody>
      </p:sp>
      <p:sp>
        <p:nvSpPr>
          <p:cNvPr id="30" name="Flèche : droite 29">
            <a:extLst>
              <a:ext uri="{FF2B5EF4-FFF2-40B4-BE49-F238E27FC236}">
                <a16:creationId xmlns:a16="http://schemas.microsoft.com/office/drawing/2014/main" id="{CB81191C-8A4E-4003-813D-C4115DD873EA}"/>
              </a:ext>
            </a:extLst>
          </p:cNvPr>
          <p:cNvSpPr/>
          <p:nvPr/>
        </p:nvSpPr>
        <p:spPr>
          <a:xfrm>
            <a:off x="2243893" y="5556065"/>
            <a:ext cx="1114645" cy="11050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9E08C90B-3E00-47B2-98FF-97BA8E618027}"/>
              </a:ext>
            </a:extLst>
          </p:cNvPr>
          <p:cNvSpPr txBox="1"/>
          <p:nvPr/>
        </p:nvSpPr>
        <p:spPr>
          <a:xfrm>
            <a:off x="8883592" y="4823947"/>
            <a:ext cx="3332420" cy="523220"/>
          </a:xfrm>
          <a:prstGeom prst="rect">
            <a:avLst/>
          </a:prstGeom>
          <a:noFill/>
        </p:spPr>
        <p:txBody>
          <a:bodyPr wrap="square" rtlCol="0">
            <a:spAutoFit/>
          </a:bodyPr>
          <a:lstStyle/>
          <a:p>
            <a:pPr algn="ctr"/>
            <a:r>
              <a:rPr lang="fr-FR" sz="1400" b="1" dirty="0">
                <a:solidFill>
                  <a:schemeClr val="bg1"/>
                </a:solidFill>
              </a:rPr>
              <a:t>AFFECTATION</a:t>
            </a:r>
          </a:p>
          <a:p>
            <a:pPr algn="ctr"/>
            <a:r>
              <a:rPr lang="fr-FR" sz="1400" dirty="0">
                <a:highlight>
                  <a:srgbClr val="FFFF00"/>
                </a:highlight>
              </a:rPr>
              <a:t>Stocker/MAJ ID_TIERS_PF</a:t>
            </a:r>
          </a:p>
        </p:txBody>
      </p:sp>
      <p:sp>
        <p:nvSpPr>
          <p:cNvPr id="33" name="Flèche : virage 32">
            <a:extLst>
              <a:ext uri="{FF2B5EF4-FFF2-40B4-BE49-F238E27FC236}">
                <a16:creationId xmlns:a16="http://schemas.microsoft.com/office/drawing/2014/main" id="{7DD72D34-A74A-40B7-AD43-D479B934946F}"/>
              </a:ext>
            </a:extLst>
          </p:cNvPr>
          <p:cNvSpPr/>
          <p:nvPr/>
        </p:nvSpPr>
        <p:spPr>
          <a:xfrm>
            <a:off x="6473952" y="5117998"/>
            <a:ext cx="2491407" cy="270755"/>
          </a:xfrm>
          <a:prstGeom prst="bentArrow">
            <a:avLst>
              <a:gd name="adj1" fmla="val 25000"/>
              <a:gd name="adj2" fmla="val 15405"/>
              <a:gd name="adj3" fmla="val 25000"/>
              <a:gd name="adj4" fmla="val 9709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253184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11</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227818" y="1172703"/>
            <a:ext cx="11736362" cy="5509200"/>
          </a:xfrm>
          <a:prstGeom prst="rect">
            <a:avLst/>
          </a:prstGeom>
        </p:spPr>
        <p:txBody>
          <a:bodyPr wrap="square">
            <a:spAutoFit/>
          </a:bodyPr>
          <a:lstStyle/>
          <a:p>
            <a:pPr marL="457200" indent="-457200">
              <a:buFont typeface="+mj-lt"/>
              <a:buAutoNum type="arabicPeriod"/>
            </a:pPr>
            <a:r>
              <a:rPr lang="fr-FR" sz="2000" u="sng" spc="-50" dirty="0">
                <a:solidFill>
                  <a:schemeClr val="accent1">
                    <a:lumMod val="50000"/>
                  </a:schemeClr>
                </a:solidFill>
                <a:latin typeface="+mj-lt"/>
                <a:ea typeface="+mj-ea"/>
                <a:cs typeface="+mj-cs"/>
              </a:rPr>
              <a:t>Contexte</a:t>
            </a:r>
            <a:r>
              <a:rPr lang="fr-FR" sz="2000" spc="-50" dirty="0">
                <a:solidFill>
                  <a:schemeClr val="accent1">
                    <a:lumMod val="50000"/>
                  </a:schemeClr>
                </a:solidFill>
                <a:latin typeface="+mj-lt"/>
                <a:ea typeface="+mj-ea"/>
                <a:cs typeface="+mj-cs"/>
              </a:rPr>
              <a:t>: </a:t>
            </a:r>
          </a:p>
          <a:p>
            <a:endParaRPr lang="fr-FR" sz="2000" spc="-50" dirty="0">
              <a:solidFill>
                <a:schemeClr val="accent1">
                  <a:lumMod val="50000"/>
                </a:schemeClr>
              </a:solidFill>
              <a:latin typeface="+mj-lt"/>
              <a:ea typeface="+mj-ea"/>
              <a:cs typeface="+mj-cs"/>
            </a:endParaRPr>
          </a:p>
          <a:p>
            <a:r>
              <a:rPr lang="fr-FR" sz="2000" spc="-50" dirty="0">
                <a:solidFill>
                  <a:schemeClr val="accent1">
                    <a:lumMod val="50000"/>
                  </a:schemeClr>
                </a:solidFill>
                <a:latin typeface="+mj-lt"/>
                <a:ea typeface="+mj-ea"/>
                <a:cs typeface="+mj-cs"/>
              </a:rPr>
              <a:t>1 tiers/BP était jusqu’à présent sur 6 digit avec des ‘0’ significatifs devant si nécessaire (exemple: « 000044 » va passer à « 44 » avec l’arrivée de S4)</a:t>
            </a:r>
          </a:p>
          <a:p>
            <a:endParaRPr lang="fr-FR" sz="2000" spc="-50" dirty="0">
              <a:solidFill>
                <a:schemeClr val="accent1">
                  <a:lumMod val="50000"/>
                </a:schemeClr>
              </a:solidFill>
              <a:latin typeface="+mj-lt"/>
              <a:ea typeface="+mj-ea"/>
              <a:cs typeface="+mj-cs"/>
            </a:endParaRPr>
          </a:p>
          <a:p>
            <a:r>
              <a:rPr lang="fr-FR" sz="2000" spc="-50" dirty="0">
                <a:solidFill>
                  <a:schemeClr val="accent1">
                    <a:lumMod val="50000"/>
                  </a:schemeClr>
                </a:solidFill>
                <a:latin typeface="+mj-lt"/>
                <a:ea typeface="+mj-ea"/>
                <a:cs typeface="+mj-cs"/>
              </a:rPr>
              <a:t>Dans le cadre du projet Harmonie, cet identifiant doit être recodifié dans le MDM: les 0 significatifs disparaissent. Ce qui impacte de mettre à jour:</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La table TIERS (70000 lignes): code TIERS sans les 0 significatifs</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La table PONT_TIERS (moins de 400000 lignes): identifiants des contrats (concaténation de Marque + code Tiers</a:t>
            </a:r>
            <a:r>
              <a:rPr lang="fr-FR" sz="2000" spc="-50" dirty="0">
                <a:solidFill>
                  <a:schemeClr val="accent1">
                    <a:lumMod val="50000"/>
                  </a:schemeClr>
                </a:solidFill>
                <a:latin typeface="+mj-lt"/>
              </a:rPr>
              <a:t>)</a:t>
            </a:r>
            <a:endParaRPr lang="fr-FR" sz="2000" spc="-50" dirty="0">
              <a:solidFill>
                <a:schemeClr val="accent1">
                  <a:lumMod val="50000"/>
                </a:schemeClr>
              </a:solidFill>
              <a:latin typeface="+mj-lt"/>
              <a:ea typeface="+mj-ea"/>
              <a:cs typeface="+mj-cs"/>
            </a:endParaRP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La table de relations entre les contrats et les adresses (REL_CLIENT_ADR – 400000 lignes) pour mettre à jour les différents tiers (livraison, livraison 2, Paiement, Commande, Facturation)</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Le code tiers dans la table Affectations (sectorisation)</a:t>
            </a:r>
          </a:p>
          <a:p>
            <a:pPr marL="342900" indent="-342900">
              <a:buFont typeface="Arial" panose="020B0604020202020204" pitchFamily="34" charset="0"/>
              <a:buChar char="•"/>
            </a:pPr>
            <a:r>
              <a:rPr lang="fr-FR" sz="2000" spc="-50" dirty="0">
                <a:solidFill>
                  <a:schemeClr val="accent6">
                    <a:lumMod val="50000"/>
                  </a:schemeClr>
                </a:solidFill>
                <a:latin typeface="+mj-lt"/>
              </a:rPr>
              <a:t>Mettre à jour le champs ADRESSE.ERP_ID_ADRESSE avec l’identifiant de l’adresse dans S4 (aujourd’hui, contient code tiers + « _ » + « 00X », avec X=1, 2, 3 …):</a:t>
            </a:r>
          </a:p>
          <a:p>
            <a:pPr lvl="1">
              <a:buFont typeface="Arial" panose="020B0604020202020204" pitchFamily="34" charset="0"/>
              <a:buChar char="•"/>
            </a:pPr>
            <a:r>
              <a:rPr lang="fr-FR" sz="2000" spc="-50" dirty="0">
                <a:solidFill>
                  <a:schemeClr val="accent6">
                    <a:lumMod val="50000"/>
                  </a:schemeClr>
                </a:solidFill>
                <a:latin typeface="+mj-lt"/>
              </a:rPr>
              <a:t>Moins de 70000 adresses à mettre à jour</a:t>
            </a:r>
          </a:p>
          <a:p>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sp>
        <p:nvSpPr>
          <p:cNvPr id="9" name="Titre 1">
            <a:extLst>
              <a:ext uri="{FF2B5EF4-FFF2-40B4-BE49-F238E27FC236}">
                <a16:creationId xmlns:a16="http://schemas.microsoft.com/office/drawing/2014/main" id="{07F9D3EA-672B-4FE0-AC99-B318445DC6FC}"/>
              </a:ext>
            </a:extLst>
          </p:cNvPr>
          <p:cNvSpPr txBox="1">
            <a:spLocks/>
          </p:cNvSpPr>
          <p:nvPr/>
        </p:nvSpPr>
        <p:spPr>
          <a:xfrm>
            <a:off x="0" y="-148053"/>
            <a:ext cx="12191999" cy="10713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3"/>
            </a:pPr>
            <a:r>
              <a:rPr lang="fr-FR" sz="3200" dirty="0">
                <a:solidFill>
                  <a:schemeClr val="accent1">
                    <a:lumMod val="50000"/>
                  </a:schemeClr>
                </a:solidFill>
              </a:rPr>
              <a:t>Recodification identifiants BP</a:t>
            </a:r>
          </a:p>
        </p:txBody>
      </p:sp>
    </p:spTree>
    <p:extLst>
      <p:ext uri="{BB962C8B-B14F-4D97-AF65-F5344CB8AC3E}">
        <p14:creationId xmlns:p14="http://schemas.microsoft.com/office/powerpoint/2010/main" val="214625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endParaRPr lang="fr-FR" sz="2800" spc="-50" dirty="0">
              <a:solidFill>
                <a:schemeClr val="tx1"/>
              </a:solidFill>
              <a:latin typeface="+mj-lt"/>
              <a:ea typeface="+mj-ea"/>
              <a:cs typeface="+mj-cs"/>
            </a:endParaRPr>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12</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227818" y="1172703"/>
            <a:ext cx="11736362" cy="4493538"/>
          </a:xfrm>
          <a:prstGeom prst="rect">
            <a:avLst/>
          </a:prstGeom>
        </p:spPr>
        <p:txBody>
          <a:bodyPr wrap="square">
            <a:spAutoFit/>
          </a:bodyPr>
          <a:lstStyle/>
          <a:p>
            <a:pPr marL="457200" indent="-457200">
              <a:buFont typeface="+mj-lt"/>
              <a:buAutoNum type="arabicPeriod" startAt="2"/>
            </a:pPr>
            <a:r>
              <a:rPr lang="fr-FR" sz="2000" u="sng" spc="-50" dirty="0">
                <a:solidFill>
                  <a:schemeClr val="accent1">
                    <a:lumMod val="50000"/>
                  </a:schemeClr>
                </a:solidFill>
                <a:latin typeface="+mj-lt"/>
                <a:ea typeface="+mj-ea"/>
                <a:cs typeface="+mj-cs"/>
              </a:rPr>
              <a:t>Actions en amont </a:t>
            </a:r>
            <a:r>
              <a:rPr lang="fr-FR" sz="2000" u="sng" spc="-50" dirty="0">
                <a:solidFill>
                  <a:srgbClr val="C00000"/>
                </a:solidFill>
                <a:latin typeface="+mj-lt"/>
                <a:ea typeface="+mj-ea"/>
                <a:cs typeface="+mj-cs"/>
              </a:rPr>
              <a:t>côté MDM </a:t>
            </a:r>
            <a:endParaRPr lang="fr-FR" sz="2000" spc="-50" dirty="0">
              <a:solidFill>
                <a:srgbClr val="C00000"/>
              </a:solidFill>
              <a:latin typeface="+mj-lt"/>
              <a:ea typeface="+mj-ea"/>
              <a:cs typeface="+mj-cs"/>
            </a:endParaRPr>
          </a:p>
          <a:p>
            <a:endParaRPr lang="fr-FR" sz="2000" spc="-50" dirty="0">
              <a:solidFill>
                <a:schemeClr val="accent1">
                  <a:lumMod val="50000"/>
                </a:schemeClr>
              </a:solidFill>
              <a:latin typeface="+mj-lt"/>
              <a:ea typeface="+mj-ea"/>
              <a:cs typeface="+mj-cs"/>
            </a:endParaRPr>
          </a:p>
          <a:p>
            <a:r>
              <a:rPr lang="fr-FR" sz="2000" spc="-50" dirty="0">
                <a:solidFill>
                  <a:schemeClr val="accent1">
                    <a:lumMod val="50000"/>
                  </a:schemeClr>
                </a:solidFill>
                <a:latin typeface="+mj-lt"/>
                <a:ea typeface="+mj-ea"/>
                <a:cs typeface="+mj-cs"/>
              </a:rPr>
              <a:t>Pour pouvoir faire, facilement le lien entre les codes S4 et Qualiac, il sera nécessaire de créer de nouveaux champs, afin de stocker/conserver les codes Qualiac.</a:t>
            </a:r>
          </a:p>
          <a:p>
            <a:r>
              <a:rPr lang="fr-FR" sz="2000" spc="-50" dirty="0">
                <a:solidFill>
                  <a:schemeClr val="accent1">
                    <a:lumMod val="50000"/>
                  </a:schemeClr>
                </a:solidFill>
                <a:latin typeface="+mj-lt"/>
                <a:ea typeface="+mj-ea"/>
                <a:cs typeface="+mj-cs"/>
              </a:rPr>
              <a:t>Les champs suivants vont donc être dupliqués dans le MDM :</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Table TIERS: ERP_ID_TIERS (code Qualiac des tiers)</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Table PONT_TIERS_STE_COM (Contrats): ERP_ID_CLIENT (identifiant du contrat : « Marque » + « code tiers », ERP_ID_TIERS</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Table de relations REL_CLIENT_ADR (fait le lien entre « Contrats » et « Adresses »): les différents tiers de facturation, livraison, paiement, commande</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Table ADRESSES : ERP_ID_ADRESSE (</a:t>
            </a:r>
            <a:r>
              <a:rPr lang="fr-FR" sz="2000" spc="-50" dirty="0">
                <a:solidFill>
                  <a:schemeClr val="accent1">
                    <a:lumMod val="50000"/>
                  </a:schemeClr>
                </a:solidFill>
                <a:latin typeface="+mj-lt"/>
              </a:rPr>
              <a:t>« code tiers » + « 00X », où X=1, 2 …)</a:t>
            </a:r>
          </a:p>
          <a:p>
            <a:pPr marL="914400" lvl="1" indent="-457200">
              <a:buFont typeface="Arial" panose="020B0604020202020204" pitchFamily="34" charset="0"/>
              <a:buChar char="•"/>
            </a:pPr>
            <a:r>
              <a:rPr lang="fr-FR" sz="2000" spc="-50" dirty="0">
                <a:solidFill>
                  <a:schemeClr val="accent1">
                    <a:lumMod val="50000"/>
                  </a:schemeClr>
                </a:solidFill>
                <a:latin typeface="+mj-lt"/>
                <a:ea typeface="+mj-ea"/>
                <a:cs typeface="+mj-cs"/>
              </a:rPr>
              <a:t>Remarque: avec Harmonie, ce champs stockera l’identifiant S4 de l’adresse</a:t>
            </a:r>
          </a:p>
          <a:p>
            <a:pPr marL="457200" indent="-457200">
              <a:buFont typeface="Arial" panose="020B0604020202020204" pitchFamily="34" charset="0"/>
              <a:buChar char="•"/>
            </a:pPr>
            <a:r>
              <a:rPr lang="fr-FR" sz="2000" spc="-50" dirty="0">
                <a:solidFill>
                  <a:schemeClr val="accent1">
                    <a:lumMod val="50000"/>
                  </a:schemeClr>
                </a:solidFill>
                <a:latin typeface="+mj-lt"/>
                <a:ea typeface="+mj-ea"/>
                <a:cs typeface="+mj-cs"/>
              </a:rPr>
              <a:t>Table AFFECTATION : ID_TIERS_PF</a:t>
            </a:r>
          </a:p>
          <a:p>
            <a:endParaRPr lang="fr-FR" sz="2600" spc="-50" dirty="0">
              <a:solidFill>
                <a:schemeClr val="accent1">
                  <a:lumMod val="50000"/>
                </a:schemeClr>
              </a:solidFill>
              <a:latin typeface="+mj-lt"/>
              <a:ea typeface="+mj-ea"/>
              <a:cs typeface="+mj-cs"/>
            </a:endParaRPr>
          </a:p>
        </p:txBody>
      </p:sp>
      <p:sp>
        <p:nvSpPr>
          <p:cNvPr id="7" name="Titre 1">
            <a:extLst>
              <a:ext uri="{FF2B5EF4-FFF2-40B4-BE49-F238E27FC236}">
                <a16:creationId xmlns:a16="http://schemas.microsoft.com/office/drawing/2014/main" id="{724FC09D-38B9-417C-9070-8C41C42CE02B}"/>
              </a:ext>
            </a:extLst>
          </p:cNvPr>
          <p:cNvSpPr txBox="1">
            <a:spLocks/>
          </p:cNvSpPr>
          <p:nvPr/>
        </p:nvSpPr>
        <p:spPr>
          <a:xfrm>
            <a:off x="0" y="-148053"/>
            <a:ext cx="12191999" cy="10713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3"/>
            </a:pPr>
            <a:r>
              <a:rPr lang="fr-FR" sz="3200" dirty="0">
                <a:solidFill>
                  <a:schemeClr val="accent1">
                    <a:lumMod val="50000"/>
                  </a:schemeClr>
                </a:solidFill>
              </a:rPr>
              <a:t>Recodification identifiants BP</a:t>
            </a:r>
          </a:p>
        </p:txBody>
      </p:sp>
    </p:spTree>
    <p:extLst>
      <p:ext uri="{BB962C8B-B14F-4D97-AF65-F5344CB8AC3E}">
        <p14:creationId xmlns:p14="http://schemas.microsoft.com/office/powerpoint/2010/main" val="375189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13</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227818" y="1172703"/>
            <a:ext cx="11736362" cy="2862322"/>
          </a:xfrm>
          <a:prstGeom prst="rect">
            <a:avLst/>
          </a:prstGeom>
        </p:spPr>
        <p:txBody>
          <a:bodyPr wrap="square">
            <a:spAutoFit/>
          </a:bodyPr>
          <a:lstStyle/>
          <a:p>
            <a:pPr marL="514350" indent="-514350">
              <a:buFont typeface="+mj-lt"/>
              <a:buAutoNum type="arabicPeriod" startAt="3"/>
            </a:pPr>
            <a:r>
              <a:rPr lang="fr-FR" sz="2600" u="sng" spc="-50" dirty="0">
                <a:solidFill>
                  <a:schemeClr val="accent1">
                    <a:lumMod val="50000"/>
                  </a:schemeClr>
                </a:solidFill>
                <a:latin typeface="+mj-lt"/>
                <a:ea typeface="+mj-ea"/>
                <a:cs typeface="+mj-cs"/>
              </a:rPr>
              <a:t>Mise à jour des identifiants BP </a:t>
            </a:r>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a:p>
            <a:r>
              <a:rPr lang="fr-FR" sz="2600" spc="-50" dirty="0">
                <a:solidFill>
                  <a:schemeClr val="accent1">
                    <a:lumMod val="50000"/>
                  </a:schemeClr>
                </a:solidFill>
                <a:latin typeface="+mj-lt"/>
                <a:ea typeface="+mj-ea"/>
                <a:cs typeface="+mj-cs"/>
              </a:rPr>
              <a:t>Le fichier devra contenir :</a:t>
            </a:r>
          </a:p>
          <a:p>
            <a:pPr marL="457200" indent="-457200">
              <a:buFont typeface="Arial" panose="020B0604020202020204" pitchFamily="34" charset="0"/>
              <a:buChar char="•"/>
            </a:pPr>
            <a:r>
              <a:rPr lang="fr-FR" sz="2600" spc="-50" dirty="0">
                <a:solidFill>
                  <a:schemeClr val="accent1">
                    <a:lumMod val="50000"/>
                  </a:schemeClr>
                </a:solidFill>
                <a:latin typeface="+mj-lt"/>
                <a:ea typeface="+mj-ea"/>
                <a:cs typeface="+mj-cs"/>
              </a:rPr>
              <a:t>Ancien code Tiers (BP)</a:t>
            </a:r>
          </a:p>
          <a:p>
            <a:pPr marL="457200" indent="-457200">
              <a:buFont typeface="Arial" panose="020B0604020202020204" pitchFamily="34" charset="0"/>
              <a:buChar char="•"/>
            </a:pPr>
            <a:r>
              <a:rPr lang="fr-FR" sz="2600" spc="-50" dirty="0">
                <a:solidFill>
                  <a:schemeClr val="accent1">
                    <a:lumMod val="50000"/>
                  </a:schemeClr>
                </a:solidFill>
                <a:latin typeface="+mj-lt"/>
                <a:ea typeface="+mj-ea"/>
                <a:cs typeface="+mj-cs"/>
              </a:rPr>
              <a:t>Nouveau code Tiers (BP)</a:t>
            </a:r>
          </a:p>
          <a:p>
            <a:endParaRPr lang="fr-FR" sz="2400" spc="-50" dirty="0">
              <a:solidFill>
                <a:schemeClr val="accent6">
                  <a:lumMod val="50000"/>
                </a:schemeClr>
              </a:solidFill>
              <a:latin typeface="+mj-lt"/>
            </a:endParaRPr>
          </a:p>
          <a:p>
            <a:endParaRPr lang="fr-FR" sz="2600" spc="-50" dirty="0">
              <a:solidFill>
                <a:schemeClr val="accent1">
                  <a:lumMod val="50000"/>
                </a:schemeClr>
              </a:solidFill>
              <a:latin typeface="+mj-lt"/>
              <a:ea typeface="+mj-ea"/>
              <a:cs typeface="+mj-cs"/>
            </a:endParaRPr>
          </a:p>
        </p:txBody>
      </p:sp>
      <p:sp>
        <p:nvSpPr>
          <p:cNvPr id="7" name="Titre 1">
            <a:extLst>
              <a:ext uri="{FF2B5EF4-FFF2-40B4-BE49-F238E27FC236}">
                <a16:creationId xmlns:a16="http://schemas.microsoft.com/office/drawing/2014/main" id="{724FC09D-38B9-417C-9070-8C41C42CE02B}"/>
              </a:ext>
            </a:extLst>
          </p:cNvPr>
          <p:cNvSpPr txBox="1">
            <a:spLocks/>
          </p:cNvSpPr>
          <p:nvPr/>
        </p:nvSpPr>
        <p:spPr>
          <a:xfrm>
            <a:off x="0" y="-148053"/>
            <a:ext cx="12191999" cy="10713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3"/>
            </a:pPr>
            <a:r>
              <a:rPr lang="fr-FR" sz="3200" dirty="0">
                <a:solidFill>
                  <a:schemeClr val="accent1">
                    <a:lumMod val="50000"/>
                  </a:schemeClr>
                </a:solidFill>
              </a:rPr>
              <a:t>Recodification identifiants BP</a:t>
            </a:r>
          </a:p>
        </p:txBody>
      </p:sp>
    </p:spTree>
    <p:extLst>
      <p:ext uri="{BB962C8B-B14F-4D97-AF65-F5344CB8AC3E}">
        <p14:creationId xmlns:p14="http://schemas.microsoft.com/office/powerpoint/2010/main" val="144523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pPr marL="0" indent="0">
              <a:buNone/>
            </a:pPr>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14</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100228" y="535663"/>
            <a:ext cx="11736362" cy="8002191"/>
          </a:xfrm>
          <a:prstGeom prst="rect">
            <a:avLst/>
          </a:prstGeom>
        </p:spPr>
        <p:txBody>
          <a:bodyPr wrap="square">
            <a:spAutoFit/>
          </a:bodyPr>
          <a:lstStyle/>
          <a:p>
            <a:pPr marL="342900" indent="-342900">
              <a:buFont typeface="+mj-lt"/>
              <a:buAutoNum type="arabicPeriod" startAt="4"/>
            </a:pPr>
            <a:r>
              <a:rPr lang="fr-FR" sz="1700" u="sng" spc="-50" dirty="0">
                <a:solidFill>
                  <a:schemeClr val="accent1">
                    <a:lumMod val="50000"/>
                  </a:schemeClr>
                </a:solidFill>
                <a:latin typeface="+mj-lt"/>
                <a:ea typeface="+mj-ea"/>
                <a:cs typeface="+mj-cs"/>
              </a:rPr>
              <a:t>Héritage de la recodification des BP : </a:t>
            </a:r>
            <a:endParaRPr lang="fr-FR" sz="1700" spc="-50" dirty="0">
              <a:solidFill>
                <a:schemeClr val="accent1">
                  <a:lumMod val="50000"/>
                </a:schemeClr>
              </a:solidFill>
              <a:latin typeface="+mj-lt"/>
              <a:ea typeface="+mj-ea"/>
              <a:cs typeface="+mj-cs"/>
            </a:endParaRPr>
          </a:p>
          <a:p>
            <a:r>
              <a:rPr lang="fr-FR" sz="1700" spc="-50" dirty="0">
                <a:solidFill>
                  <a:schemeClr val="accent1">
                    <a:lumMod val="50000"/>
                  </a:schemeClr>
                </a:solidFill>
                <a:latin typeface="+mj-lt"/>
              </a:rPr>
              <a:t>Différents fichiers sont à générer afin de mettre à jour les tables qui héritent de la recodification. Contenu des fichiers attendus:</a:t>
            </a:r>
          </a:p>
          <a:p>
            <a:pPr marL="457200" indent="-457200">
              <a:buFont typeface="Arial" panose="020B0604020202020204" pitchFamily="34" charset="0"/>
              <a:buChar char="•"/>
            </a:pPr>
            <a:r>
              <a:rPr lang="fr-FR" sz="1700" spc="-50" dirty="0">
                <a:solidFill>
                  <a:schemeClr val="accent1">
                    <a:lumMod val="50000"/>
                  </a:schemeClr>
                </a:solidFill>
                <a:latin typeface="+mj-lt"/>
              </a:rPr>
              <a:t>Cascade sur les CONTRATS:</a:t>
            </a:r>
          </a:p>
          <a:p>
            <a:pPr marL="914400" lvl="1" indent="-457200">
              <a:buFont typeface="Arial" panose="020B0604020202020204" pitchFamily="34" charset="0"/>
              <a:buChar char="•"/>
            </a:pPr>
            <a:r>
              <a:rPr lang="fr-FR" sz="1700" spc="-50" dirty="0">
                <a:solidFill>
                  <a:schemeClr val="accent1">
                    <a:lumMod val="50000"/>
                  </a:schemeClr>
                </a:solidFill>
                <a:latin typeface="+mj-lt"/>
              </a:rPr>
              <a:t>Ancien code </a:t>
            </a:r>
            <a:r>
              <a:rPr lang="fr-FR" sz="1700" spc="-50" dirty="0" err="1">
                <a:solidFill>
                  <a:schemeClr val="accent1">
                    <a:lumMod val="50000"/>
                  </a:schemeClr>
                </a:solidFill>
                <a:latin typeface="+mj-lt"/>
              </a:rPr>
              <a:t>erp</a:t>
            </a:r>
            <a:r>
              <a:rPr lang="fr-FR" sz="1700" spc="-50" dirty="0">
                <a:solidFill>
                  <a:schemeClr val="accent1">
                    <a:lumMod val="50000"/>
                  </a:schemeClr>
                </a:solidFill>
                <a:latin typeface="+mj-lt"/>
              </a:rPr>
              <a:t> contrat (Qualiac)</a:t>
            </a:r>
          </a:p>
          <a:p>
            <a:pPr marL="1371600" lvl="2" indent="-457200">
              <a:buFont typeface="Arial" panose="020B0604020202020204" pitchFamily="34" charset="0"/>
              <a:buChar char="•"/>
            </a:pPr>
            <a:r>
              <a:rPr lang="fr-FR" sz="1400" spc="-50" dirty="0">
                <a:solidFill>
                  <a:srgbClr val="C00000"/>
                </a:solidFill>
                <a:latin typeface="+mj-lt"/>
              </a:rPr>
              <a:t>Remarque pour l’équipe MDM: dupliquer ce champ afin de conserver l’ancien identifiant</a:t>
            </a:r>
            <a:endParaRPr lang="fr-FR" sz="1400" spc="-50" dirty="0">
              <a:solidFill>
                <a:schemeClr val="accent1">
                  <a:lumMod val="50000"/>
                </a:schemeClr>
              </a:solidFill>
              <a:latin typeface="+mj-lt"/>
            </a:endParaRPr>
          </a:p>
          <a:p>
            <a:pPr marL="914400" lvl="1" indent="-457200">
              <a:buFont typeface="Arial" panose="020B0604020202020204" pitchFamily="34" charset="0"/>
              <a:buChar char="•"/>
            </a:pPr>
            <a:r>
              <a:rPr lang="fr-FR" sz="1700" spc="-50" dirty="0">
                <a:solidFill>
                  <a:schemeClr val="accent1">
                    <a:lumMod val="50000"/>
                  </a:schemeClr>
                </a:solidFill>
                <a:latin typeface="+mj-lt"/>
              </a:rPr>
              <a:t>Nouveau code </a:t>
            </a:r>
            <a:r>
              <a:rPr lang="fr-FR" sz="1700" spc="-50" dirty="0" err="1">
                <a:solidFill>
                  <a:schemeClr val="accent1">
                    <a:lumMod val="50000"/>
                  </a:schemeClr>
                </a:solidFill>
                <a:latin typeface="+mj-lt"/>
              </a:rPr>
              <a:t>erp</a:t>
            </a:r>
            <a:r>
              <a:rPr lang="fr-FR" sz="1700" spc="-50" dirty="0">
                <a:solidFill>
                  <a:schemeClr val="accent1">
                    <a:lumMod val="50000"/>
                  </a:schemeClr>
                </a:solidFill>
                <a:latin typeface="+mj-lt"/>
              </a:rPr>
              <a:t> contrat recodifié (BP)</a:t>
            </a:r>
          </a:p>
          <a:p>
            <a:pPr marL="457200" indent="-457200">
              <a:buFont typeface="Arial" panose="020B0604020202020204" pitchFamily="34" charset="0"/>
              <a:buChar char="•"/>
            </a:pPr>
            <a:r>
              <a:rPr lang="fr-FR" sz="1700" spc="-50" dirty="0">
                <a:solidFill>
                  <a:schemeClr val="accent1">
                    <a:lumMod val="50000"/>
                  </a:schemeClr>
                </a:solidFill>
                <a:latin typeface="+mj-lt"/>
              </a:rPr>
              <a:t>Cascade sur la relation entre contrats et Adresses:</a:t>
            </a:r>
          </a:p>
          <a:p>
            <a:pPr marL="914400" lvl="1" indent="-457200">
              <a:buFont typeface="Arial" panose="020B0604020202020204" pitchFamily="34" charset="0"/>
              <a:buChar char="•"/>
            </a:pPr>
            <a:r>
              <a:rPr lang="fr-FR" sz="1700" spc="-50" dirty="0">
                <a:solidFill>
                  <a:schemeClr val="accent1">
                    <a:lumMod val="50000"/>
                  </a:schemeClr>
                </a:solidFill>
                <a:latin typeface="+mj-lt"/>
              </a:rPr>
              <a:t>Ancien code Tiers (Qualiac)</a:t>
            </a:r>
          </a:p>
          <a:p>
            <a:pPr marL="1371600" lvl="2" indent="-457200">
              <a:buFont typeface="Arial" panose="020B0604020202020204" pitchFamily="34" charset="0"/>
              <a:buChar char="•"/>
            </a:pPr>
            <a:r>
              <a:rPr lang="fr-FR" sz="1400" spc="-50" dirty="0">
                <a:solidFill>
                  <a:srgbClr val="C00000"/>
                </a:solidFill>
                <a:latin typeface="+mj-lt"/>
              </a:rPr>
              <a:t>Remarque pour l’équipe MDM: dupliquer ce champ afin de conserver l’ancien identifiant</a:t>
            </a:r>
            <a:endParaRPr lang="fr-FR" sz="1400" spc="-50" dirty="0">
              <a:solidFill>
                <a:schemeClr val="accent1">
                  <a:lumMod val="50000"/>
                </a:schemeClr>
              </a:solidFill>
              <a:latin typeface="+mj-lt"/>
            </a:endParaRPr>
          </a:p>
          <a:p>
            <a:pPr marL="914400" lvl="1" indent="-457200">
              <a:buFont typeface="Arial" panose="020B0604020202020204" pitchFamily="34" charset="0"/>
              <a:buChar char="•"/>
            </a:pPr>
            <a:r>
              <a:rPr lang="fr-FR" sz="1700" spc="-50" dirty="0">
                <a:solidFill>
                  <a:schemeClr val="accent1">
                    <a:lumMod val="50000"/>
                  </a:schemeClr>
                </a:solidFill>
                <a:latin typeface="+mj-lt"/>
              </a:rPr>
              <a:t>Nouveau code Tiers recodifié (BP)</a:t>
            </a:r>
          </a:p>
          <a:p>
            <a:pPr marL="914400" lvl="1" indent="-457200">
              <a:buFont typeface="Arial" panose="020B0604020202020204" pitchFamily="34" charset="0"/>
              <a:buChar char="•"/>
            </a:pPr>
            <a:r>
              <a:rPr lang="fr-FR" sz="1700" spc="-50" dirty="0">
                <a:solidFill>
                  <a:schemeClr val="accent1">
                    <a:lumMod val="50000"/>
                  </a:schemeClr>
                </a:solidFill>
                <a:latin typeface="+mj-lt"/>
              </a:rPr>
              <a:t>N° adresse Qualiac (001, 002, …)</a:t>
            </a:r>
          </a:p>
          <a:p>
            <a:pPr marL="1371600" lvl="2" indent="-457200">
              <a:buFont typeface="Arial" panose="020B0604020202020204" pitchFamily="34" charset="0"/>
              <a:buChar char="•"/>
            </a:pPr>
            <a:r>
              <a:rPr lang="fr-FR" sz="1400" spc="-50" dirty="0">
                <a:solidFill>
                  <a:srgbClr val="C00000"/>
                </a:solidFill>
                <a:latin typeface="+mj-lt"/>
              </a:rPr>
              <a:t>Remarque pour l’équipe MDM: ce champ disparait avec S4. </a:t>
            </a:r>
            <a:r>
              <a:rPr lang="fr-FR" sz="1400" b="1" spc="-50" dirty="0">
                <a:solidFill>
                  <a:srgbClr val="C00000"/>
                </a:solidFill>
                <a:latin typeface="+mj-lt"/>
              </a:rPr>
              <a:t>Champ à garder temporairement pour la migration S4 dans le MDM. </a:t>
            </a:r>
          </a:p>
          <a:p>
            <a:pPr marL="914400" lvl="1" indent="-457200">
              <a:buFont typeface="Arial" panose="020B0604020202020204" pitchFamily="34" charset="0"/>
              <a:buChar char="•"/>
            </a:pPr>
            <a:r>
              <a:rPr lang="fr-FR" sz="1700" strike="sngStrike" spc="-50" dirty="0">
                <a:solidFill>
                  <a:schemeClr val="accent1">
                    <a:lumMod val="50000"/>
                  </a:schemeClr>
                </a:solidFill>
                <a:latin typeface="+mj-lt"/>
              </a:rPr>
              <a:t>Flag nouveau BP</a:t>
            </a:r>
            <a:r>
              <a:rPr lang="fr-FR" sz="1700" spc="-50" dirty="0">
                <a:solidFill>
                  <a:schemeClr val="accent1">
                    <a:lumMod val="50000"/>
                  </a:schemeClr>
                </a:solidFill>
                <a:latin typeface="+mj-lt"/>
              </a:rPr>
              <a:t> </a:t>
            </a:r>
            <a:endParaRPr lang="fr-FR" sz="1700" b="1" spc="-50" dirty="0">
              <a:solidFill>
                <a:srgbClr val="FF0000"/>
              </a:solidFill>
              <a:latin typeface="+mj-lt"/>
            </a:endParaRPr>
          </a:p>
          <a:p>
            <a:pPr marL="342900" indent="-342900">
              <a:buFont typeface="Arial" panose="020B0604020202020204" pitchFamily="34" charset="0"/>
              <a:buChar char="•"/>
            </a:pPr>
            <a:r>
              <a:rPr lang="fr-FR" sz="1700" spc="-50" dirty="0">
                <a:solidFill>
                  <a:schemeClr val="accent6">
                    <a:lumMod val="50000"/>
                  </a:schemeClr>
                </a:solidFill>
                <a:latin typeface="+mj-lt"/>
              </a:rPr>
              <a:t>Cascade sur les AFFECTATIONS:</a:t>
            </a:r>
          </a:p>
          <a:p>
            <a:pPr marL="914400" lvl="1" indent="-457200">
              <a:buFont typeface="Arial" panose="020B0604020202020204" pitchFamily="34" charset="0"/>
              <a:buChar char="•"/>
            </a:pPr>
            <a:r>
              <a:rPr lang="fr-FR" sz="1700" spc="-50" dirty="0">
                <a:solidFill>
                  <a:schemeClr val="accent1">
                    <a:lumMod val="50000"/>
                  </a:schemeClr>
                </a:solidFill>
                <a:latin typeface="+mj-lt"/>
              </a:rPr>
              <a:t>Ancien code Tiers (Qualiac)</a:t>
            </a:r>
          </a:p>
          <a:p>
            <a:pPr marL="914400" lvl="1" indent="-457200">
              <a:buFont typeface="Arial" panose="020B0604020202020204" pitchFamily="34" charset="0"/>
              <a:buChar char="•"/>
            </a:pPr>
            <a:r>
              <a:rPr lang="fr-FR" sz="1700" spc="-50" dirty="0">
                <a:solidFill>
                  <a:schemeClr val="accent1">
                    <a:lumMod val="50000"/>
                  </a:schemeClr>
                </a:solidFill>
                <a:latin typeface="+mj-lt"/>
              </a:rPr>
              <a:t>Nouveau code Tiers recodifié (BP)</a:t>
            </a:r>
          </a:p>
          <a:p>
            <a:pPr marL="457200" indent="-457200">
              <a:buFont typeface="Arial" panose="020B0604020202020204" pitchFamily="34" charset="0"/>
              <a:buChar char="•"/>
            </a:pPr>
            <a:r>
              <a:rPr lang="fr-FR" sz="1700" spc="-50" dirty="0">
                <a:solidFill>
                  <a:schemeClr val="accent1">
                    <a:lumMod val="50000"/>
                  </a:schemeClr>
                </a:solidFill>
                <a:latin typeface="+mj-lt"/>
              </a:rPr>
              <a:t>Cascade sur ADRESSES (afin de mettre à jour ERP_ID_ADRESSE):</a:t>
            </a:r>
          </a:p>
          <a:p>
            <a:pPr marL="914400" lvl="1" indent="-457200">
              <a:buFont typeface="Arial" panose="020B0604020202020204" pitchFamily="34" charset="0"/>
              <a:buChar char="•"/>
            </a:pPr>
            <a:r>
              <a:rPr lang="fr-FR" sz="1700" spc="-50" dirty="0">
                <a:solidFill>
                  <a:schemeClr val="accent1">
                    <a:lumMod val="50000"/>
                  </a:schemeClr>
                </a:solidFill>
                <a:latin typeface="+mj-lt"/>
              </a:rPr>
              <a:t>Ancien code Tiers (Qualiac)</a:t>
            </a:r>
          </a:p>
          <a:p>
            <a:pPr marL="914400" lvl="1" indent="-457200">
              <a:buFont typeface="Arial" panose="020B0604020202020204" pitchFamily="34" charset="0"/>
              <a:buChar char="•"/>
            </a:pPr>
            <a:r>
              <a:rPr lang="fr-FR" sz="1700" spc="-50" dirty="0">
                <a:solidFill>
                  <a:schemeClr val="accent1">
                    <a:lumMod val="50000"/>
                  </a:schemeClr>
                </a:solidFill>
                <a:latin typeface="+mj-lt"/>
              </a:rPr>
              <a:t>Nouveau code Tiers recodifié (BP)</a:t>
            </a:r>
          </a:p>
          <a:p>
            <a:pPr marL="914400" lvl="1" indent="-457200">
              <a:buFont typeface="Arial" panose="020B0604020202020204" pitchFamily="34" charset="0"/>
              <a:buChar char="•"/>
            </a:pPr>
            <a:r>
              <a:rPr lang="fr-FR" sz="1700" spc="-50" dirty="0">
                <a:solidFill>
                  <a:schemeClr val="accent1">
                    <a:lumMod val="50000"/>
                  </a:schemeClr>
                </a:solidFill>
                <a:latin typeface="+mj-lt"/>
              </a:rPr>
              <a:t>N° adresse Qualiac (001, 002, …)</a:t>
            </a:r>
          </a:p>
          <a:p>
            <a:pPr marL="1371600" lvl="2" indent="-457200">
              <a:buFont typeface="Arial" panose="020B0604020202020204" pitchFamily="34" charset="0"/>
              <a:buChar char="•"/>
            </a:pPr>
            <a:r>
              <a:rPr lang="fr-FR" sz="1400" spc="-50" dirty="0">
                <a:solidFill>
                  <a:srgbClr val="C00000"/>
                </a:solidFill>
                <a:latin typeface="+mj-lt"/>
              </a:rPr>
              <a:t>Remarque pour l’équipe MDM: ce champ disparait avec S4. </a:t>
            </a:r>
            <a:r>
              <a:rPr lang="fr-FR" sz="1400" b="1" spc="-50" dirty="0">
                <a:solidFill>
                  <a:srgbClr val="C00000"/>
                </a:solidFill>
                <a:latin typeface="+mj-lt"/>
              </a:rPr>
              <a:t>Champ à garder temporairement pour la migration S4 dans le MDM. </a:t>
            </a:r>
            <a:endParaRPr lang="fr-FR" sz="1400" spc="-50" dirty="0">
              <a:solidFill>
                <a:schemeClr val="accent1">
                  <a:lumMod val="50000"/>
                </a:schemeClr>
              </a:solidFill>
              <a:latin typeface="+mj-lt"/>
            </a:endParaRPr>
          </a:p>
          <a:p>
            <a:pPr marL="914400" lvl="1" indent="-457200">
              <a:buFont typeface="Arial" panose="020B0604020202020204" pitchFamily="34" charset="0"/>
              <a:buChar char="•"/>
            </a:pPr>
            <a:r>
              <a:rPr lang="fr-FR" sz="1700" spc="-50" dirty="0">
                <a:solidFill>
                  <a:schemeClr val="accent1">
                    <a:lumMod val="50000"/>
                  </a:schemeClr>
                </a:solidFill>
                <a:latin typeface="+mj-lt"/>
              </a:rPr>
              <a:t>ID adresse dans S4</a:t>
            </a:r>
          </a:p>
          <a:p>
            <a:pPr marL="1371600" lvl="2" indent="-457200">
              <a:buFont typeface="Arial" panose="020B0604020202020204" pitchFamily="34" charset="0"/>
              <a:buChar char="•"/>
            </a:pPr>
            <a:r>
              <a:rPr lang="fr-FR" sz="1400" spc="-50" dirty="0">
                <a:solidFill>
                  <a:srgbClr val="C00000"/>
                </a:solidFill>
                <a:latin typeface="+mj-lt"/>
              </a:rPr>
              <a:t>Remarque pour l’équipe MDM: dupliquer ce champ afin de conserver l’ancien identifiant</a:t>
            </a:r>
            <a:endParaRPr lang="fr-FR" sz="1400" spc="-50" dirty="0">
              <a:solidFill>
                <a:schemeClr val="accent1">
                  <a:lumMod val="50000"/>
                </a:schemeClr>
              </a:solidFill>
              <a:latin typeface="+mj-lt"/>
            </a:endParaRPr>
          </a:p>
          <a:p>
            <a:pPr marL="914400" lvl="1" indent="-457200">
              <a:buFont typeface="Arial" panose="020B0604020202020204" pitchFamily="34" charset="0"/>
              <a:buChar char="•"/>
            </a:pPr>
            <a:endParaRPr lang="fr-FR" sz="1400" spc="-50" dirty="0">
              <a:solidFill>
                <a:schemeClr val="accent1">
                  <a:lumMod val="50000"/>
                </a:schemeClr>
              </a:solidFill>
              <a:latin typeface="+mj-lt"/>
            </a:endParaRPr>
          </a:p>
          <a:p>
            <a:endParaRPr lang="fr-FR" sz="2000" spc="-50" dirty="0">
              <a:solidFill>
                <a:schemeClr val="accent6">
                  <a:lumMod val="50000"/>
                </a:schemeClr>
              </a:solidFill>
              <a:latin typeface="+mj-lt"/>
            </a:endParaRPr>
          </a:p>
          <a:p>
            <a:pPr marL="800100" lvl="1" indent="-342900">
              <a:buFont typeface="Arial" panose="020B0604020202020204" pitchFamily="34" charset="0"/>
              <a:buChar char="•"/>
            </a:pPr>
            <a:endParaRPr lang="fr-FR" sz="2000" spc="-50" dirty="0">
              <a:solidFill>
                <a:schemeClr val="accent6">
                  <a:lumMod val="50000"/>
                </a:schemeClr>
              </a:solidFill>
              <a:latin typeface="+mj-lt"/>
            </a:endParaRPr>
          </a:p>
          <a:p>
            <a:endParaRPr lang="fr-FR" sz="2000" spc="-50" dirty="0">
              <a:solidFill>
                <a:schemeClr val="accent1">
                  <a:lumMod val="50000"/>
                </a:schemeClr>
              </a:solidFill>
              <a:latin typeface="+mj-lt"/>
              <a:ea typeface="+mj-ea"/>
              <a:cs typeface="+mj-cs"/>
            </a:endParaRPr>
          </a:p>
          <a:p>
            <a:endParaRPr lang="fr-FR" sz="2000" spc="-50" dirty="0">
              <a:solidFill>
                <a:schemeClr val="accent6">
                  <a:lumMod val="50000"/>
                </a:schemeClr>
              </a:solidFill>
              <a:latin typeface="+mj-lt"/>
            </a:endParaRPr>
          </a:p>
          <a:p>
            <a:endParaRPr lang="fr-FR" sz="2600" spc="-50" dirty="0">
              <a:solidFill>
                <a:schemeClr val="accent1">
                  <a:lumMod val="50000"/>
                </a:schemeClr>
              </a:solidFill>
              <a:latin typeface="+mj-lt"/>
              <a:ea typeface="+mj-ea"/>
              <a:cs typeface="+mj-cs"/>
            </a:endParaRPr>
          </a:p>
        </p:txBody>
      </p:sp>
      <p:sp>
        <p:nvSpPr>
          <p:cNvPr id="9" name="Titre 1">
            <a:extLst>
              <a:ext uri="{FF2B5EF4-FFF2-40B4-BE49-F238E27FC236}">
                <a16:creationId xmlns:a16="http://schemas.microsoft.com/office/drawing/2014/main" id="{802111C6-4547-4473-98AD-56E3CF5EC07B}"/>
              </a:ext>
            </a:extLst>
          </p:cNvPr>
          <p:cNvSpPr txBox="1">
            <a:spLocks/>
          </p:cNvSpPr>
          <p:nvPr/>
        </p:nvSpPr>
        <p:spPr>
          <a:xfrm>
            <a:off x="0" y="-535663"/>
            <a:ext cx="12191999" cy="10713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3"/>
            </a:pPr>
            <a:r>
              <a:rPr lang="fr-FR" sz="3200" dirty="0">
                <a:solidFill>
                  <a:schemeClr val="accent1">
                    <a:lumMod val="50000"/>
                  </a:schemeClr>
                </a:solidFill>
              </a:rPr>
              <a:t>Recodification identifiants BP</a:t>
            </a:r>
          </a:p>
        </p:txBody>
      </p:sp>
    </p:spTree>
    <p:extLst>
      <p:ext uri="{BB962C8B-B14F-4D97-AF65-F5344CB8AC3E}">
        <p14:creationId xmlns:p14="http://schemas.microsoft.com/office/powerpoint/2010/main" val="376627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15</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0" y="1172703"/>
            <a:ext cx="12191999" cy="4893647"/>
          </a:xfrm>
          <a:prstGeom prst="rect">
            <a:avLst/>
          </a:prstGeom>
        </p:spPr>
        <p:txBody>
          <a:bodyPr wrap="square">
            <a:spAutoFit/>
          </a:bodyPr>
          <a:lstStyle/>
          <a:p>
            <a:pPr marL="514350" indent="-514350">
              <a:buFont typeface="+mj-lt"/>
              <a:buAutoNum type="arabicPeriod" startAt="5"/>
            </a:pPr>
            <a:r>
              <a:rPr lang="fr-FR" sz="2600" u="sng" spc="-50" dirty="0">
                <a:solidFill>
                  <a:schemeClr val="accent1">
                    <a:lumMod val="50000"/>
                  </a:schemeClr>
                </a:solidFill>
                <a:latin typeface="+mj-lt"/>
                <a:ea typeface="+mj-ea"/>
                <a:cs typeface="+mj-cs"/>
              </a:rPr>
              <a:t>Spécifications du fichier attendu:</a:t>
            </a:r>
            <a:endParaRPr lang="fr-FR" sz="2600" spc="-50" dirty="0">
              <a:solidFill>
                <a:schemeClr val="accent1">
                  <a:lumMod val="50000"/>
                </a:schemeClr>
              </a:solidFill>
              <a:latin typeface="+mj-lt"/>
              <a:ea typeface="+mj-ea"/>
              <a:cs typeface="+mj-cs"/>
            </a:endParaRPr>
          </a:p>
          <a:p>
            <a:endParaRPr lang="fr-FR" sz="2400" spc="-50" dirty="0">
              <a:solidFill>
                <a:schemeClr val="accent6">
                  <a:lumMod val="50000"/>
                </a:schemeClr>
              </a:solidFill>
              <a:latin typeface="+mj-lt"/>
            </a:endParaRPr>
          </a:p>
          <a:p>
            <a:r>
              <a:rPr lang="fr-FR" sz="2400" spc="-50" dirty="0">
                <a:solidFill>
                  <a:schemeClr val="accent6">
                    <a:lumMod val="50000"/>
                  </a:schemeClr>
                </a:solidFill>
                <a:latin typeface="+mj-lt"/>
              </a:rPr>
              <a:t>Il est possible de mutualiser tous les besoins de recodification des BP avec un seul fichier:</a:t>
            </a:r>
          </a:p>
          <a:p>
            <a:endParaRPr lang="fr-FR" sz="2400" spc="-50" dirty="0">
              <a:solidFill>
                <a:schemeClr val="accent6">
                  <a:lumMod val="50000"/>
                </a:schemeClr>
              </a:solidFill>
            </a:endParaRPr>
          </a:p>
          <a:p>
            <a:pPr marL="914400" lvl="1" indent="-457200">
              <a:buFont typeface="Arial" panose="020B0604020202020204" pitchFamily="34" charset="0"/>
              <a:buChar char="•"/>
            </a:pPr>
            <a:r>
              <a:rPr lang="fr-FR" sz="2000" spc="-50" dirty="0">
                <a:solidFill>
                  <a:schemeClr val="accent1">
                    <a:lumMod val="50000"/>
                  </a:schemeClr>
                </a:solidFill>
                <a:latin typeface="+mj-lt"/>
              </a:rPr>
              <a:t>Ancien code Tiers (Qualiac)</a:t>
            </a:r>
          </a:p>
          <a:p>
            <a:pPr marL="914400" lvl="1" indent="-457200">
              <a:buFont typeface="Arial" panose="020B0604020202020204" pitchFamily="34" charset="0"/>
              <a:buChar char="•"/>
            </a:pPr>
            <a:r>
              <a:rPr lang="fr-FR" sz="2000" spc="-50" dirty="0">
                <a:solidFill>
                  <a:schemeClr val="accent1">
                    <a:lumMod val="50000"/>
                  </a:schemeClr>
                </a:solidFill>
                <a:latin typeface="+mj-lt"/>
              </a:rPr>
              <a:t>Nouveau code Tiers recodifié (BP) </a:t>
            </a:r>
            <a:r>
              <a:rPr lang="fr-FR" sz="2000" spc="-50" dirty="0">
                <a:solidFill>
                  <a:schemeClr val="accent1">
                    <a:lumMod val="50000"/>
                  </a:schemeClr>
                </a:solidFill>
                <a:latin typeface="+mj-lt"/>
                <a:sym typeface="Wingdings" panose="05000000000000000000" pitchFamily="2" charset="2"/>
              </a:rPr>
              <a:t> </a:t>
            </a:r>
            <a:r>
              <a:rPr lang="fr-FR" sz="2000" spc="-50" dirty="0">
                <a:solidFill>
                  <a:srgbClr val="C00000"/>
                </a:solidFill>
                <a:latin typeface="+mj-lt"/>
                <a:sym typeface="Wingdings" panose="05000000000000000000" pitchFamily="2" charset="2"/>
              </a:rPr>
              <a:t>Nouveaux </a:t>
            </a:r>
            <a:r>
              <a:rPr lang="fr-FR" sz="2000" spc="-50" dirty="0" err="1">
                <a:solidFill>
                  <a:srgbClr val="C00000"/>
                </a:solidFill>
                <a:latin typeface="+mj-lt"/>
                <a:sym typeface="Wingdings" panose="05000000000000000000" pitchFamily="2" charset="2"/>
              </a:rPr>
              <a:t>BPs</a:t>
            </a:r>
            <a:r>
              <a:rPr lang="fr-FR" sz="2000" spc="-50" dirty="0">
                <a:solidFill>
                  <a:srgbClr val="C00000"/>
                </a:solidFill>
                <a:latin typeface="+mj-lt"/>
                <a:sym typeface="Wingdings" panose="05000000000000000000" pitchFamily="2" charset="2"/>
              </a:rPr>
              <a:t> sur 7 digits</a:t>
            </a:r>
            <a:endParaRPr lang="fr-FR" sz="2000" spc="-50" dirty="0">
              <a:solidFill>
                <a:srgbClr val="C00000"/>
              </a:solidFill>
              <a:latin typeface="+mj-lt"/>
            </a:endParaRPr>
          </a:p>
          <a:p>
            <a:pPr marL="914400" lvl="1" indent="-457200">
              <a:buFont typeface="Arial" panose="020B0604020202020204" pitchFamily="34" charset="0"/>
              <a:buChar char="•"/>
            </a:pPr>
            <a:r>
              <a:rPr lang="fr-FR" sz="2000" strike="sngStrike" spc="-50" dirty="0">
                <a:solidFill>
                  <a:schemeClr val="accent1">
                    <a:lumMod val="50000"/>
                  </a:schemeClr>
                </a:solidFill>
                <a:latin typeface="+mj-lt"/>
              </a:rPr>
              <a:t>Flag création nouveau BP </a:t>
            </a:r>
            <a:r>
              <a:rPr lang="fr-FR" sz="2000" spc="-50" dirty="0">
                <a:solidFill>
                  <a:schemeClr val="accent1">
                    <a:lumMod val="50000"/>
                  </a:schemeClr>
                </a:solidFill>
                <a:latin typeface="+mj-lt"/>
                <a:sym typeface="Wingdings" panose="05000000000000000000" pitchFamily="2" charset="2"/>
              </a:rPr>
              <a:t> </a:t>
            </a:r>
            <a:r>
              <a:rPr lang="fr-FR" sz="2000" spc="-50" dirty="0">
                <a:solidFill>
                  <a:srgbClr val="C00000"/>
                </a:solidFill>
                <a:latin typeface="+mj-lt"/>
                <a:sym typeface="Wingdings" panose="05000000000000000000" pitchFamily="2" charset="2"/>
              </a:rPr>
              <a:t>Nouveaux </a:t>
            </a:r>
            <a:r>
              <a:rPr lang="fr-FR" sz="2000" spc="-50" dirty="0" err="1">
                <a:solidFill>
                  <a:srgbClr val="C00000"/>
                </a:solidFill>
                <a:latin typeface="+mj-lt"/>
                <a:sym typeface="Wingdings" panose="05000000000000000000" pitchFamily="2" charset="2"/>
              </a:rPr>
              <a:t>BPs</a:t>
            </a:r>
            <a:r>
              <a:rPr lang="fr-FR" sz="2000" spc="-50" dirty="0">
                <a:solidFill>
                  <a:srgbClr val="C00000"/>
                </a:solidFill>
                <a:latin typeface="+mj-lt"/>
                <a:sym typeface="Wingdings" panose="05000000000000000000" pitchFamily="2" charset="2"/>
              </a:rPr>
              <a:t> sur 7 digits, le flag ne sert à rien</a:t>
            </a:r>
            <a:endParaRPr lang="fr-FR" sz="1400" spc="-50" dirty="0">
              <a:solidFill>
                <a:srgbClr val="C00000"/>
              </a:solidFill>
              <a:latin typeface="+mj-lt"/>
            </a:endParaRPr>
          </a:p>
          <a:p>
            <a:pPr marL="914400" lvl="1" indent="-457200">
              <a:buFont typeface="Arial" panose="020B0604020202020204" pitchFamily="34" charset="0"/>
              <a:buChar char="•"/>
            </a:pPr>
            <a:r>
              <a:rPr lang="fr-FR" sz="2000" spc="-50" dirty="0">
                <a:solidFill>
                  <a:schemeClr val="accent1">
                    <a:lumMod val="50000"/>
                  </a:schemeClr>
                </a:solidFill>
                <a:latin typeface="+mj-lt"/>
              </a:rPr>
              <a:t>N° adresse Qualiac (001, 002, …)</a:t>
            </a:r>
          </a:p>
          <a:p>
            <a:pPr marL="914400" lvl="1" indent="-457200">
              <a:buFont typeface="Arial" panose="020B0604020202020204" pitchFamily="34" charset="0"/>
              <a:buChar char="•"/>
            </a:pPr>
            <a:r>
              <a:rPr lang="fr-FR" sz="2000" spc="-50" dirty="0">
                <a:solidFill>
                  <a:schemeClr val="accent1">
                    <a:lumMod val="50000"/>
                  </a:schemeClr>
                </a:solidFill>
                <a:latin typeface="+mj-lt"/>
              </a:rPr>
              <a:t>ID adresse dans S4 (</a:t>
            </a:r>
            <a:r>
              <a:rPr lang="fr-FR" sz="2000" dirty="0">
                <a:solidFill>
                  <a:srgbClr val="C00000"/>
                </a:solidFill>
                <a:latin typeface="+mj-lt"/>
              </a:rPr>
              <a:t>Numéro adresse de la table S4</a:t>
            </a:r>
            <a:r>
              <a:rPr lang="fr-FR" sz="2000" spc="-50" dirty="0">
                <a:solidFill>
                  <a:schemeClr val="accent1">
                    <a:lumMod val="50000"/>
                  </a:schemeClr>
                </a:solidFill>
              </a:rPr>
              <a:t>)</a:t>
            </a:r>
            <a:endParaRPr lang="fr-FR" sz="2000" spc="-50" dirty="0">
              <a:solidFill>
                <a:schemeClr val="accent1">
                  <a:lumMod val="50000"/>
                </a:schemeClr>
              </a:solidFill>
              <a:latin typeface="+mj-lt"/>
            </a:endParaRPr>
          </a:p>
          <a:p>
            <a:pPr marL="914400" lvl="1" indent="-457200">
              <a:buFont typeface="Arial" panose="020B0604020202020204" pitchFamily="34" charset="0"/>
              <a:buChar char="•"/>
            </a:pPr>
            <a:r>
              <a:rPr lang="fr-FR" sz="2000" spc="-50" dirty="0" err="1">
                <a:solidFill>
                  <a:schemeClr val="accent1">
                    <a:lumMod val="50000"/>
                  </a:schemeClr>
                </a:solidFill>
                <a:latin typeface="+mj-lt"/>
              </a:rPr>
              <a:t>Grouping</a:t>
            </a:r>
            <a:r>
              <a:rPr lang="fr-FR" sz="2000" spc="-50" dirty="0">
                <a:solidFill>
                  <a:schemeClr val="accent1">
                    <a:lumMod val="50000"/>
                  </a:schemeClr>
                </a:solidFill>
                <a:latin typeface="+mj-lt"/>
              </a:rPr>
              <a:t> (tiers principal/secondaire)</a:t>
            </a:r>
          </a:p>
          <a:p>
            <a:pPr marL="1371600" lvl="2" indent="-457200">
              <a:buFont typeface="Arial" panose="020B0604020202020204" pitchFamily="34" charset="0"/>
              <a:buChar char="•"/>
            </a:pPr>
            <a:r>
              <a:rPr lang="fr-FR" sz="1600" dirty="0">
                <a:latin typeface="+mj-lt"/>
              </a:rPr>
              <a:t>ZPFP =&gt; BP principaux (MAJ tables TIERS + CONTRATS + ADRESSES + table de relations entre CONTRATS et ADRESSES)</a:t>
            </a:r>
          </a:p>
          <a:p>
            <a:pPr marL="1371600" lvl="2" indent="-457200">
              <a:buFont typeface="Arial" panose="020B0604020202020204" pitchFamily="34" charset="0"/>
              <a:buChar char="•"/>
            </a:pPr>
            <a:r>
              <a:rPr lang="fr-FR" sz="1600" dirty="0">
                <a:latin typeface="+mj-lt"/>
              </a:rPr>
              <a:t>ZPFS =&gt; BP secondaires (MAJ table ADRESSE + table de relations entre CONTRATS et ADRESSES)</a:t>
            </a:r>
          </a:p>
          <a:p>
            <a:pPr marL="1371600" lvl="2" indent="-457200">
              <a:buFont typeface="Arial" panose="020B0604020202020204" pitchFamily="34" charset="0"/>
              <a:buChar char="•"/>
            </a:pPr>
            <a:r>
              <a:rPr lang="fr-FR" sz="1600" dirty="0">
                <a:latin typeface="+mj-lt"/>
              </a:rPr>
              <a:t>ZPFG =&gt; BP groupes </a:t>
            </a:r>
            <a:endParaRPr lang="fr-FR" sz="1600" spc="-50" dirty="0">
              <a:solidFill>
                <a:schemeClr val="accent1">
                  <a:lumMod val="50000"/>
                </a:schemeClr>
              </a:solidFill>
              <a:latin typeface="+mj-lt"/>
            </a:endParaRPr>
          </a:p>
          <a:p>
            <a:pPr marL="914400" lvl="1" indent="-457200">
              <a:buFont typeface="Arial" panose="020B0604020202020204" pitchFamily="34" charset="0"/>
              <a:buChar char="•"/>
            </a:pPr>
            <a:r>
              <a:rPr lang="fr-FR" sz="2000" spc="-50" dirty="0">
                <a:solidFill>
                  <a:schemeClr val="accent1">
                    <a:lumMod val="50000"/>
                  </a:schemeClr>
                </a:solidFill>
                <a:latin typeface="+mj-lt"/>
              </a:rPr>
              <a:t>Libellé du BP</a:t>
            </a:r>
          </a:p>
          <a:p>
            <a:pPr marL="457200" indent="-457200">
              <a:buFont typeface="Arial" panose="020B0604020202020204" pitchFamily="34" charset="0"/>
              <a:buChar char="•"/>
            </a:pPr>
            <a:endParaRPr lang="fr-FR" sz="2600" spc="-50" dirty="0">
              <a:solidFill>
                <a:schemeClr val="accent1">
                  <a:lumMod val="50000"/>
                </a:schemeClr>
              </a:solidFill>
              <a:latin typeface="+mj-lt"/>
              <a:ea typeface="+mj-ea"/>
              <a:cs typeface="+mj-cs"/>
            </a:endParaRPr>
          </a:p>
        </p:txBody>
      </p:sp>
      <p:sp>
        <p:nvSpPr>
          <p:cNvPr id="9" name="Titre 1">
            <a:extLst>
              <a:ext uri="{FF2B5EF4-FFF2-40B4-BE49-F238E27FC236}">
                <a16:creationId xmlns:a16="http://schemas.microsoft.com/office/drawing/2014/main" id="{10F29EAC-11BD-45C8-A5AB-AE8A154B32FC}"/>
              </a:ext>
            </a:extLst>
          </p:cNvPr>
          <p:cNvSpPr txBox="1">
            <a:spLocks/>
          </p:cNvSpPr>
          <p:nvPr/>
        </p:nvSpPr>
        <p:spPr>
          <a:xfrm>
            <a:off x="0" y="-148053"/>
            <a:ext cx="12191999" cy="10713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3"/>
            </a:pPr>
            <a:r>
              <a:rPr lang="fr-FR" sz="3200" dirty="0">
                <a:solidFill>
                  <a:schemeClr val="accent1">
                    <a:lumMod val="50000"/>
                  </a:schemeClr>
                </a:solidFill>
              </a:rPr>
              <a:t>Recodification identifiants BP</a:t>
            </a:r>
          </a:p>
        </p:txBody>
      </p:sp>
    </p:spTree>
    <p:extLst>
      <p:ext uri="{BB962C8B-B14F-4D97-AF65-F5344CB8AC3E}">
        <p14:creationId xmlns:p14="http://schemas.microsoft.com/office/powerpoint/2010/main" val="131602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16</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227818" y="1172703"/>
            <a:ext cx="11736362" cy="3570208"/>
          </a:xfrm>
          <a:prstGeom prst="rect">
            <a:avLst/>
          </a:prstGeom>
        </p:spPr>
        <p:txBody>
          <a:bodyPr wrap="square">
            <a:spAutoFit/>
          </a:bodyPr>
          <a:lstStyle/>
          <a:p>
            <a:pPr marL="457200" indent="-457200">
              <a:buFont typeface="+mj-lt"/>
              <a:buAutoNum type="arabicPeriod"/>
            </a:pPr>
            <a:r>
              <a:rPr lang="fr-FR" sz="2000" u="sng" spc="-50" dirty="0">
                <a:solidFill>
                  <a:schemeClr val="accent1">
                    <a:lumMod val="50000"/>
                  </a:schemeClr>
                </a:solidFill>
                <a:latin typeface="+mj-lt"/>
                <a:ea typeface="+mj-ea"/>
                <a:cs typeface="+mj-cs"/>
              </a:rPr>
              <a:t>Contexte</a:t>
            </a:r>
            <a:r>
              <a:rPr lang="fr-FR" sz="2000" spc="-50" dirty="0">
                <a:solidFill>
                  <a:schemeClr val="accent1">
                    <a:lumMod val="50000"/>
                  </a:schemeClr>
                </a:solidFill>
                <a:latin typeface="+mj-lt"/>
                <a:ea typeface="+mj-ea"/>
                <a:cs typeface="+mj-cs"/>
              </a:rPr>
              <a:t>: </a:t>
            </a:r>
          </a:p>
          <a:p>
            <a:endParaRPr lang="fr-FR" sz="2000" spc="-50" dirty="0">
              <a:solidFill>
                <a:schemeClr val="accent1">
                  <a:lumMod val="50000"/>
                </a:schemeClr>
              </a:solidFill>
              <a:latin typeface="+mj-lt"/>
              <a:ea typeface="+mj-ea"/>
              <a:cs typeface="+mj-cs"/>
            </a:endParaRPr>
          </a:p>
          <a:p>
            <a:r>
              <a:rPr lang="fr-FR" sz="2000" spc="-50" dirty="0">
                <a:solidFill>
                  <a:schemeClr val="accent6">
                    <a:lumMod val="50000"/>
                  </a:schemeClr>
                </a:solidFill>
                <a:latin typeface="+mj-lt"/>
              </a:rPr>
              <a:t>Mettre à jour le champs ADRESSE.ERP_ID_ADRESSE avec l’identifiant de l’adresse dans S4 (aujourd’hui, contient code tiers + « _ » + « 00X », avec X=1, 2, 3 …):</a:t>
            </a:r>
          </a:p>
          <a:p>
            <a:pPr lvl="1">
              <a:buFont typeface="Arial" panose="020B0604020202020204" pitchFamily="34" charset="0"/>
              <a:buChar char="•"/>
            </a:pPr>
            <a:r>
              <a:rPr lang="fr-FR" sz="2000" spc="-50" dirty="0">
                <a:solidFill>
                  <a:schemeClr val="accent6">
                    <a:lumMod val="50000"/>
                  </a:schemeClr>
                </a:solidFill>
                <a:latin typeface="+mj-lt"/>
              </a:rPr>
              <a:t>Moins de 70000 adresses à mettre à jour</a:t>
            </a:r>
          </a:p>
          <a:p>
            <a:endParaRPr lang="fr-FR" sz="2600" spc="-50" dirty="0">
              <a:solidFill>
                <a:schemeClr val="accent1">
                  <a:lumMod val="50000"/>
                </a:schemeClr>
              </a:solidFill>
              <a:latin typeface="+mj-lt"/>
              <a:ea typeface="+mj-ea"/>
              <a:cs typeface="+mj-cs"/>
            </a:endParaRPr>
          </a:p>
          <a:p>
            <a:r>
              <a:rPr lang="fr-FR" sz="2000" spc="-50" dirty="0">
                <a:solidFill>
                  <a:schemeClr val="accent1">
                    <a:lumMod val="50000"/>
                  </a:schemeClr>
                </a:solidFill>
                <a:latin typeface="+mj-lt"/>
                <a:ea typeface="+mj-ea"/>
                <a:cs typeface="+mj-cs"/>
              </a:rPr>
              <a:t>A voir si ce besoin peut être entièrement géré dans le §C (</a:t>
            </a:r>
            <a:r>
              <a:rPr lang="fr-FR" sz="2000" spc="-50" dirty="0" err="1">
                <a:solidFill>
                  <a:schemeClr val="accent1">
                    <a:lumMod val="50000"/>
                  </a:schemeClr>
                </a:solidFill>
                <a:latin typeface="+mj-lt"/>
                <a:ea typeface="+mj-ea"/>
                <a:cs typeface="+mj-cs"/>
              </a:rPr>
              <a:t>transcos</a:t>
            </a:r>
            <a:r>
              <a:rPr lang="fr-FR" sz="2000" spc="-50" dirty="0">
                <a:solidFill>
                  <a:schemeClr val="accent1">
                    <a:lumMod val="50000"/>
                  </a:schemeClr>
                </a:solidFill>
                <a:latin typeface="+mj-lt"/>
                <a:ea typeface="+mj-ea"/>
                <a:cs typeface="+mj-cs"/>
              </a:rPr>
              <a:t> codes tiers/BP) ou s’il est nécessaire de repasser le fichier pour les tiers pour les BP avec le « flag nouveau BP » dans le fichier dans le §C (à priori, la mise à devrait être réalisée via §C).</a:t>
            </a:r>
          </a:p>
          <a:p>
            <a:endParaRPr lang="fr-FR" sz="2000" spc="-50" dirty="0">
              <a:solidFill>
                <a:schemeClr val="accent1">
                  <a:lumMod val="50000"/>
                </a:schemeClr>
              </a:solidFill>
              <a:latin typeface="+mj-lt"/>
              <a:ea typeface="+mj-ea"/>
              <a:cs typeface="+mj-cs"/>
            </a:endParaRPr>
          </a:p>
          <a:p>
            <a:r>
              <a:rPr lang="fr-FR" sz="2000" spc="-50" dirty="0">
                <a:solidFill>
                  <a:srgbClr val="C00000"/>
                </a:solidFill>
                <a:latin typeface="+mj-lt"/>
                <a:ea typeface="+mj-ea"/>
                <a:cs typeface="+mj-cs"/>
              </a:rPr>
              <a:t>A échanger/étudier avec équipe reprise de données.</a:t>
            </a:r>
          </a:p>
        </p:txBody>
      </p:sp>
      <p:sp>
        <p:nvSpPr>
          <p:cNvPr id="9" name="Titre 1">
            <a:extLst>
              <a:ext uri="{FF2B5EF4-FFF2-40B4-BE49-F238E27FC236}">
                <a16:creationId xmlns:a16="http://schemas.microsoft.com/office/drawing/2014/main" id="{07F9D3EA-672B-4FE0-AC99-B318445DC6FC}"/>
              </a:ext>
            </a:extLst>
          </p:cNvPr>
          <p:cNvSpPr txBox="1">
            <a:spLocks/>
          </p:cNvSpPr>
          <p:nvPr/>
        </p:nvSpPr>
        <p:spPr>
          <a:xfrm>
            <a:off x="0" y="-148053"/>
            <a:ext cx="12191999" cy="10713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4"/>
            </a:pPr>
            <a:r>
              <a:rPr lang="fr-FR" sz="3200" dirty="0">
                <a:solidFill>
                  <a:schemeClr val="accent1">
                    <a:lumMod val="50000"/>
                  </a:schemeClr>
                </a:solidFill>
              </a:rPr>
              <a:t>Initialisation identifiant S4 des adresses</a:t>
            </a:r>
          </a:p>
        </p:txBody>
      </p:sp>
    </p:spTree>
    <p:extLst>
      <p:ext uri="{BB962C8B-B14F-4D97-AF65-F5344CB8AC3E}">
        <p14:creationId xmlns:p14="http://schemas.microsoft.com/office/powerpoint/2010/main" val="134226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2668680"/>
            <a:ext cx="10058400" cy="2867562"/>
          </a:xfrm>
        </p:spPr>
        <p:txBody>
          <a:bodyPr>
            <a:normAutofit/>
          </a:bodyPr>
          <a:lstStyle/>
          <a:p>
            <a:endParaRPr lang="fr-FR" sz="2800" spc="-50" dirty="0">
              <a:solidFill>
                <a:schemeClr val="tx1"/>
              </a:solidFill>
              <a:latin typeface="+mj-lt"/>
              <a:ea typeface="+mj-ea"/>
              <a:cs typeface="+mj-cs"/>
            </a:endParaRPr>
          </a:p>
          <a:p>
            <a:endParaRPr lang="fr-FR" sz="2400" spc="-50" dirty="0">
              <a:solidFill>
                <a:schemeClr val="tx1"/>
              </a:solidFill>
              <a:latin typeface="+mj-lt"/>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17</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283573" y="1061932"/>
            <a:ext cx="11908427" cy="1323439"/>
          </a:xfrm>
          <a:prstGeom prst="rect">
            <a:avLst/>
          </a:prstGeom>
        </p:spPr>
        <p:txBody>
          <a:bodyPr wrap="square">
            <a:spAutoFit/>
          </a:bodyPr>
          <a:lstStyle/>
          <a:p>
            <a:pPr marL="342900" indent="-342900">
              <a:buFont typeface="Arial" panose="020B0604020202020204" pitchFamily="34" charset="0"/>
              <a:buChar char="•"/>
            </a:pPr>
            <a:r>
              <a:rPr lang="fr-FR" sz="1300" spc="-50" dirty="0">
                <a:solidFill>
                  <a:schemeClr val="accent1">
                    <a:lumMod val="50000"/>
                  </a:schemeClr>
                </a:solidFill>
                <a:highlight>
                  <a:srgbClr val="FFFF00"/>
                </a:highlight>
                <a:latin typeface="+mj-lt"/>
              </a:rPr>
              <a:t>Mises à jour des tables :</a:t>
            </a:r>
          </a:p>
          <a:p>
            <a:pPr marL="800100" lvl="1" indent="-342900">
              <a:buFont typeface="Arial" panose="020B0604020202020204" pitchFamily="34" charset="0"/>
              <a:buChar char="•"/>
            </a:pPr>
            <a:r>
              <a:rPr lang="fr-FR" sz="1300" spc="-50" dirty="0">
                <a:solidFill>
                  <a:schemeClr val="accent1">
                    <a:lumMod val="50000"/>
                  </a:schemeClr>
                </a:solidFill>
                <a:highlight>
                  <a:srgbClr val="FFFF00"/>
                </a:highlight>
                <a:latin typeface="+mj-lt"/>
              </a:rPr>
              <a:t>TIERS</a:t>
            </a:r>
          </a:p>
          <a:p>
            <a:pPr marL="800100" lvl="1" indent="-342900">
              <a:buFont typeface="Arial" panose="020B0604020202020204" pitchFamily="34" charset="0"/>
              <a:buChar char="•"/>
            </a:pPr>
            <a:r>
              <a:rPr lang="fr-FR" sz="1300" spc="-50" dirty="0">
                <a:solidFill>
                  <a:schemeClr val="accent1">
                    <a:lumMod val="50000"/>
                  </a:schemeClr>
                </a:solidFill>
                <a:highlight>
                  <a:srgbClr val="FFFF00"/>
                </a:highlight>
                <a:latin typeface="+mj-lt"/>
              </a:rPr>
              <a:t>CONTRATS</a:t>
            </a:r>
          </a:p>
          <a:p>
            <a:pPr marL="800100" lvl="1" indent="-342900">
              <a:buFont typeface="Arial" panose="020B0604020202020204" pitchFamily="34" charset="0"/>
              <a:buChar char="•"/>
            </a:pPr>
            <a:r>
              <a:rPr lang="fr-FR" sz="1300" spc="-50" dirty="0">
                <a:solidFill>
                  <a:schemeClr val="accent1">
                    <a:lumMod val="50000"/>
                  </a:schemeClr>
                </a:solidFill>
                <a:highlight>
                  <a:srgbClr val="FFFF00"/>
                </a:highlight>
                <a:latin typeface="+mj-lt"/>
              </a:rPr>
              <a:t>Relation entre CONTRATS et ADRESSES</a:t>
            </a:r>
            <a:endParaRPr lang="fr-FR" sz="2200" spc="-50" dirty="0">
              <a:solidFill>
                <a:schemeClr val="accent1">
                  <a:lumMod val="50000"/>
                </a:schemeClr>
              </a:solidFill>
              <a:highlight>
                <a:srgbClr val="FFFF00"/>
              </a:highlight>
              <a:latin typeface="+mj-lt"/>
            </a:endParaRPr>
          </a:p>
          <a:p>
            <a:endParaRPr lang="fr-FR" sz="2800" u="sng" spc="-50" dirty="0">
              <a:solidFill>
                <a:schemeClr val="accent1">
                  <a:lumMod val="50000"/>
                </a:schemeClr>
              </a:solidFill>
              <a:latin typeface="+mj-lt"/>
              <a:ea typeface="+mj-ea"/>
              <a:cs typeface="+mj-cs"/>
            </a:endParaRPr>
          </a:p>
        </p:txBody>
      </p:sp>
      <p:sp>
        <p:nvSpPr>
          <p:cNvPr id="7" name="Rectangle à coins arrondis 86">
            <a:extLst>
              <a:ext uri="{FF2B5EF4-FFF2-40B4-BE49-F238E27FC236}">
                <a16:creationId xmlns:a16="http://schemas.microsoft.com/office/drawing/2014/main" id="{F0C0C514-3126-4169-B6B8-98AD3988B413}"/>
              </a:ext>
            </a:extLst>
          </p:cNvPr>
          <p:cNvSpPr/>
          <p:nvPr/>
        </p:nvSpPr>
        <p:spPr>
          <a:xfrm>
            <a:off x="701471" y="2131898"/>
            <a:ext cx="1436400" cy="3655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92929"/>
                </a:solidFill>
              </a:rPr>
              <a:t>SAP S/4</a:t>
            </a:r>
          </a:p>
        </p:txBody>
      </p:sp>
      <p:sp>
        <p:nvSpPr>
          <p:cNvPr id="9" name="Rectangle à coins arrondis 19">
            <a:extLst>
              <a:ext uri="{FF2B5EF4-FFF2-40B4-BE49-F238E27FC236}">
                <a16:creationId xmlns:a16="http://schemas.microsoft.com/office/drawing/2014/main" id="{33CA9721-B30B-46F8-95E7-5891AA995CEC}"/>
              </a:ext>
            </a:extLst>
          </p:cNvPr>
          <p:cNvSpPr/>
          <p:nvPr/>
        </p:nvSpPr>
        <p:spPr>
          <a:xfrm>
            <a:off x="8662443" y="1942509"/>
            <a:ext cx="3332425" cy="384464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rgbClr val="FFFFFF"/>
              </a:solidFill>
            </a:endParaRPr>
          </a:p>
        </p:txBody>
      </p:sp>
      <p:sp>
        <p:nvSpPr>
          <p:cNvPr id="2" name="ZoneTexte 1">
            <a:extLst>
              <a:ext uri="{FF2B5EF4-FFF2-40B4-BE49-F238E27FC236}">
                <a16:creationId xmlns:a16="http://schemas.microsoft.com/office/drawing/2014/main" id="{2381C540-D0B0-467C-9CC9-A81243677798}"/>
              </a:ext>
            </a:extLst>
          </p:cNvPr>
          <p:cNvSpPr txBox="1"/>
          <p:nvPr/>
        </p:nvSpPr>
        <p:spPr>
          <a:xfrm>
            <a:off x="8872595" y="3486495"/>
            <a:ext cx="3110081" cy="523220"/>
          </a:xfrm>
          <a:prstGeom prst="rect">
            <a:avLst/>
          </a:prstGeom>
          <a:noFill/>
        </p:spPr>
        <p:txBody>
          <a:bodyPr wrap="square" rtlCol="0">
            <a:spAutoFit/>
          </a:bodyPr>
          <a:lstStyle/>
          <a:p>
            <a:pPr algn="ctr"/>
            <a:r>
              <a:rPr lang="fr-FR" sz="1400" b="1" dirty="0">
                <a:solidFill>
                  <a:schemeClr val="bg1"/>
                </a:solidFill>
              </a:rPr>
              <a:t>PONT_TIERS (Contrats)</a:t>
            </a:r>
          </a:p>
          <a:p>
            <a:pPr algn="ctr"/>
            <a:r>
              <a:rPr lang="fr-FR" sz="1400" dirty="0">
                <a:highlight>
                  <a:srgbClr val="FFFF00"/>
                </a:highlight>
              </a:rPr>
              <a:t>Recodification codes contrat</a:t>
            </a:r>
          </a:p>
        </p:txBody>
      </p:sp>
      <p:sp>
        <p:nvSpPr>
          <p:cNvPr id="24" name="ZoneTexte 23">
            <a:extLst>
              <a:ext uri="{FF2B5EF4-FFF2-40B4-BE49-F238E27FC236}">
                <a16:creationId xmlns:a16="http://schemas.microsoft.com/office/drawing/2014/main" id="{3BC69B3D-E8F1-413D-9248-182002EA8B39}"/>
              </a:ext>
            </a:extLst>
          </p:cNvPr>
          <p:cNvSpPr txBox="1"/>
          <p:nvPr/>
        </p:nvSpPr>
        <p:spPr>
          <a:xfrm>
            <a:off x="8790828" y="2516766"/>
            <a:ext cx="3191848" cy="738664"/>
          </a:xfrm>
          <a:prstGeom prst="rect">
            <a:avLst/>
          </a:prstGeom>
          <a:noFill/>
        </p:spPr>
        <p:txBody>
          <a:bodyPr wrap="square" rtlCol="0">
            <a:spAutoFit/>
          </a:bodyPr>
          <a:lstStyle/>
          <a:p>
            <a:pPr algn="ctr"/>
            <a:r>
              <a:rPr lang="fr-FR" sz="1400" b="1" dirty="0">
                <a:solidFill>
                  <a:schemeClr val="bg1"/>
                </a:solidFill>
              </a:rPr>
              <a:t>REL_CLIENT_ADR</a:t>
            </a:r>
          </a:p>
          <a:p>
            <a:pPr algn="ctr"/>
            <a:r>
              <a:rPr lang="fr-FR" sz="1400" dirty="0">
                <a:highlight>
                  <a:srgbClr val="FFFF00"/>
                </a:highlight>
              </a:rPr>
              <a:t>MAJ Tiers livraison, paiement …</a:t>
            </a:r>
          </a:p>
          <a:p>
            <a:endParaRPr lang="fr-FR" sz="1400" b="1" dirty="0">
              <a:solidFill>
                <a:schemeClr val="bg1"/>
              </a:solidFill>
            </a:endParaRPr>
          </a:p>
        </p:txBody>
      </p:sp>
      <p:sp>
        <p:nvSpPr>
          <p:cNvPr id="47" name="Titre 1">
            <a:extLst>
              <a:ext uri="{FF2B5EF4-FFF2-40B4-BE49-F238E27FC236}">
                <a16:creationId xmlns:a16="http://schemas.microsoft.com/office/drawing/2014/main" id="{9D5C4F98-99D2-4835-8048-74BE18482740}"/>
              </a:ext>
            </a:extLst>
          </p:cNvPr>
          <p:cNvSpPr txBox="1">
            <a:spLocks/>
          </p:cNvSpPr>
          <p:nvPr/>
        </p:nvSpPr>
        <p:spPr>
          <a:xfrm>
            <a:off x="1" y="-376738"/>
            <a:ext cx="12191999" cy="95410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5"/>
            </a:pPr>
            <a:r>
              <a:rPr lang="fr-FR" sz="3200" dirty="0">
                <a:solidFill>
                  <a:schemeClr val="accent1">
                    <a:lumMod val="50000"/>
                  </a:schemeClr>
                </a:solidFill>
              </a:rPr>
              <a:t>Nouvelles codifications et nouveaux champs (valeurs)</a:t>
            </a:r>
          </a:p>
        </p:txBody>
      </p:sp>
      <p:sp>
        <p:nvSpPr>
          <p:cNvPr id="56" name="ZoneTexte 55">
            <a:extLst>
              <a:ext uri="{FF2B5EF4-FFF2-40B4-BE49-F238E27FC236}">
                <a16:creationId xmlns:a16="http://schemas.microsoft.com/office/drawing/2014/main" id="{05B6739D-A473-4C75-9767-EE582DA2F985}"/>
              </a:ext>
            </a:extLst>
          </p:cNvPr>
          <p:cNvSpPr txBox="1"/>
          <p:nvPr/>
        </p:nvSpPr>
        <p:spPr>
          <a:xfrm>
            <a:off x="10384652" y="2050255"/>
            <a:ext cx="734496" cy="369332"/>
          </a:xfrm>
          <a:prstGeom prst="rect">
            <a:avLst/>
          </a:prstGeom>
          <a:noFill/>
        </p:spPr>
        <p:txBody>
          <a:bodyPr wrap="none" rtlCol="0">
            <a:spAutoFit/>
          </a:bodyPr>
          <a:lstStyle/>
          <a:p>
            <a:r>
              <a:rPr lang="fr-FR" b="1" dirty="0">
                <a:solidFill>
                  <a:schemeClr val="bg1"/>
                </a:solidFill>
              </a:rPr>
              <a:t>MDM</a:t>
            </a:r>
          </a:p>
        </p:txBody>
      </p:sp>
      <p:sp>
        <p:nvSpPr>
          <p:cNvPr id="27" name="ZoneTexte 26">
            <a:extLst>
              <a:ext uri="{FF2B5EF4-FFF2-40B4-BE49-F238E27FC236}">
                <a16:creationId xmlns:a16="http://schemas.microsoft.com/office/drawing/2014/main" id="{75F3A32E-612D-4F97-9085-2C8028656067}"/>
              </a:ext>
            </a:extLst>
          </p:cNvPr>
          <p:cNvSpPr txBox="1"/>
          <p:nvPr/>
        </p:nvSpPr>
        <p:spPr>
          <a:xfrm>
            <a:off x="3277501" y="2571059"/>
            <a:ext cx="3194252" cy="523220"/>
          </a:xfrm>
          <a:prstGeom prst="rect">
            <a:avLst/>
          </a:prstGeom>
          <a:noFill/>
          <a:ln>
            <a:solidFill>
              <a:srgbClr val="FFC000"/>
            </a:solidFill>
          </a:ln>
        </p:spPr>
        <p:txBody>
          <a:bodyPr wrap="square" rtlCol="0">
            <a:spAutoFit/>
          </a:bodyPr>
          <a:lstStyle/>
          <a:p>
            <a:r>
              <a:rPr lang="fr-FR" sz="1400" dirty="0">
                <a:solidFill>
                  <a:srgbClr val="FF0000"/>
                </a:solidFill>
                <a:latin typeface="+mj-lt"/>
              </a:rPr>
              <a:t>(3) </a:t>
            </a:r>
            <a:r>
              <a:rPr lang="fr-FR" sz="1400" dirty="0">
                <a:solidFill>
                  <a:srgbClr val="002060"/>
                </a:solidFill>
                <a:latin typeface="+mj-lt"/>
              </a:rPr>
              <a:t>Fichier des tiers/contrats (relation entre contrats/adresses</a:t>
            </a:r>
          </a:p>
        </p:txBody>
      </p:sp>
      <p:sp>
        <p:nvSpPr>
          <p:cNvPr id="31" name="Flèche : droite 30">
            <a:extLst>
              <a:ext uri="{FF2B5EF4-FFF2-40B4-BE49-F238E27FC236}">
                <a16:creationId xmlns:a16="http://schemas.microsoft.com/office/drawing/2014/main" id="{FCECD36F-F5AE-4020-AFE5-9C45AD519BFE}"/>
              </a:ext>
            </a:extLst>
          </p:cNvPr>
          <p:cNvSpPr/>
          <p:nvPr/>
        </p:nvSpPr>
        <p:spPr>
          <a:xfrm>
            <a:off x="2156458" y="2799710"/>
            <a:ext cx="1102456" cy="99417"/>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droite 33">
            <a:extLst>
              <a:ext uri="{FF2B5EF4-FFF2-40B4-BE49-F238E27FC236}">
                <a16:creationId xmlns:a16="http://schemas.microsoft.com/office/drawing/2014/main" id="{ACDDD2C9-7ADA-4F64-B3AA-FFF93DA463C8}"/>
              </a:ext>
            </a:extLst>
          </p:cNvPr>
          <p:cNvSpPr/>
          <p:nvPr/>
        </p:nvSpPr>
        <p:spPr>
          <a:xfrm>
            <a:off x="6489032" y="2795125"/>
            <a:ext cx="2400841" cy="104001"/>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4C64E81B-3BE3-42B0-B52D-762A863167FC}"/>
              </a:ext>
            </a:extLst>
          </p:cNvPr>
          <p:cNvSpPr txBox="1"/>
          <p:nvPr/>
        </p:nvSpPr>
        <p:spPr>
          <a:xfrm>
            <a:off x="8918147" y="4383307"/>
            <a:ext cx="3076719" cy="523220"/>
          </a:xfrm>
          <a:prstGeom prst="rect">
            <a:avLst/>
          </a:prstGeom>
          <a:noFill/>
        </p:spPr>
        <p:txBody>
          <a:bodyPr wrap="square" rtlCol="0">
            <a:spAutoFit/>
          </a:bodyPr>
          <a:lstStyle/>
          <a:p>
            <a:pPr algn="ctr"/>
            <a:r>
              <a:rPr lang="fr-FR" sz="1400" b="1" dirty="0">
                <a:solidFill>
                  <a:schemeClr val="bg1"/>
                </a:solidFill>
              </a:rPr>
              <a:t>TIERS + Table de relations</a:t>
            </a:r>
          </a:p>
          <a:p>
            <a:pPr algn="ctr"/>
            <a:r>
              <a:rPr lang="fr-FR" sz="1400" dirty="0">
                <a:highlight>
                  <a:srgbClr val="FFFF00"/>
                </a:highlight>
              </a:rPr>
              <a:t>Recodification codes tiers</a:t>
            </a:r>
          </a:p>
        </p:txBody>
      </p:sp>
      <p:sp>
        <p:nvSpPr>
          <p:cNvPr id="36" name="ZoneTexte 35">
            <a:extLst>
              <a:ext uri="{FF2B5EF4-FFF2-40B4-BE49-F238E27FC236}">
                <a16:creationId xmlns:a16="http://schemas.microsoft.com/office/drawing/2014/main" id="{CF747BB5-9055-4B1C-924C-7C0679871778}"/>
              </a:ext>
            </a:extLst>
          </p:cNvPr>
          <p:cNvSpPr txBox="1"/>
          <p:nvPr/>
        </p:nvSpPr>
        <p:spPr>
          <a:xfrm>
            <a:off x="3258914" y="3662422"/>
            <a:ext cx="3200648" cy="307777"/>
          </a:xfrm>
          <a:prstGeom prst="rect">
            <a:avLst/>
          </a:prstGeom>
          <a:noFill/>
          <a:ln>
            <a:solidFill>
              <a:srgbClr val="FFC000"/>
            </a:solidFill>
          </a:ln>
        </p:spPr>
        <p:txBody>
          <a:bodyPr wrap="square" rtlCol="0">
            <a:spAutoFit/>
          </a:bodyPr>
          <a:lstStyle/>
          <a:p>
            <a:r>
              <a:rPr lang="fr-FR" sz="1400" dirty="0">
                <a:solidFill>
                  <a:srgbClr val="FF0000"/>
                </a:solidFill>
                <a:latin typeface="+mj-lt"/>
              </a:rPr>
              <a:t>(2) </a:t>
            </a:r>
            <a:r>
              <a:rPr lang="fr-FR" sz="1400" dirty="0">
                <a:solidFill>
                  <a:srgbClr val="002060"/>
                </a:solidFill>
                <a:latin typeface="+mj-lt"/>
              </a:rPr>
              <a:t>Fichier table des contrats </a:t>
            </a:r>
          </a:p>
        </p:txBody>
      </p:sp>
      <p:sp>
        <p:nvSpPr>
          <p:cNvPr id="37" name="Flèche : droite 36">
            <a:extLst>
              <a:ext uri="{FF2B5EF4-FFF2-40B4-BE49-F238E27FC236}">
                <a16:creationId xmlns:a16="http://schemas.microsoft.com/office/drawing/2014/main" id="{EBCD17F3-1444-48EB-A8C4-6130F9E15DEF}"/>
              </a:ext>
            </a:extLst>
          </p:cNvPr>
          <p:cNvSpPr/>
          <p:nvPr/>
        </p:nvSpPr>
        <p:spPr>
          <a:xfrm>
            <a:off x="6471754" y="4632613"/>
            <a:ext cx="2400841" cy="12863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 droite 37">
            <a:extLst>
              <a:ext uri="{FF2B5EF4-FFF2-40B4-BE49-F238E27FC236}">
                <a16:creationId xmlns:a16="http://schemas.microsoft.com/office/drawing/2014/main" id="{FCA50DBD-27CA-4B2C-AE1F-5EC1E1AF79A5}"/>
              </a:ext>
            </a:extLst>
          </p:cNvPr>
          <p:cNvSpPr/>
          <p:nvPr/>
        </p:nvSpPr>
        <p:spPr>
          <a:xfrm>
            <a:off x="2144267" y="3782127"/>
            <a:ext cx="1114645" cy="11050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droite 25">
            <a:extLst>
              <a:ext uri="{FF2B5EF4-FFF2-40B4-BE49-F238E27FC236}">
                <a16:creationId xmlns:a16="http://schemas.microsoft.com/office/drawing/2014/main" id="{742F0233-AAC8-402F-9111-500E6D49CB0B}"/>
              </a:ext>
            </a:extLst>
          </p:cNvPr>
          <p:cNvSpPr/>
          <p:nvPr/>
        </p:nvSpPr>
        <p:spPr>
          <a:xfrm>
            <a:off x="6471754" y="3788122"/>
            <a:ext cx="2400841" cy="12863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03482FAC-E77E-49EA-9AD1-85E2082A94AC}"/>
              </a:ext>
            </a:extLst>
          </p:cNvPr>
          <p:cNvSpPr txBox="1"/>
          <p:nvPr/>
        </p:nvSpPr>
        <p:spPr>
          <a:xfrm>
            <a:off x="3251910" y="4568754"/>
            <a:ext cx="3200648" cy="307777"/>
          </a:xfrm>
          <a:prstGeom prst="rect">
            <a:avLst/>
          </a:prstGeom>
          <a:noFill/>
          <a:ln>
            <a:solidFill>
              <a:srgbClr val="FFC000"/>
            </a:solidFill>
          </a:ln>
        </p:spPr>
        <p:txBody>
          <a:bodyPr wrap="square" rtlCol="0">
            <a:spAutoFit/>
          </a:bodyPr>
          <a:lstStyle/>
          <a:p>
            <a:r>
              <a:rPr lang="fr-FR" sz="1400" dirty="0">
                <a:solidFill>
                  <a:srgbClr val="FF0000"/>
                </a:solidFill>
                <a:latin typeface="+mj-lt"/>
              </a:rPr>
              <a:t>(1)</a:t>
            </a:r>
            <a:r>
              <a:rPr lang="fr-FR" sz="1400" dirty="0">
                <a:solidFill>
                  <a:srgbClr val="FFC000"/>
                </a:solidFill>
                <a:latin typeface="+mj-lt"/>
              </a:rPr>
              <a:t> </a:t>
            </a:r>
            <a:r>
              <a:rPr lang="fr-FR" sz="1400" dirty="0">
                <a:solidFill>
                  <a:srgbClr val="002060"/>
                </a:solidFill>
                <a:latin typeface="+mj-lt"/>
              </a:rPr>
              <a:t>Fichier table des tiers/BP </a:t>
            </a:r>
          </a:p>
        </p:txBody>
      </p:sp>
      <p:sp>
        <p:nvSpPr>
          <p:cNvPr id="30" name="Flèche : droite 29">
            <a:extLst>
              <a:ext uri="{FF2B5EF4-FFF2-40B4-BE49-F238E27FC236}">
                <a16:creationId xmlns:a16="http://schemas.microsoft.com/office/drawing/2014/main" id="{CB81191C-8A4E-4003-813D-C4115DD873EA}"/>
              </a:ext>
            </a:extLst>
          </p:cNvPr>
          <p:cNvSpPr/>
          <p:nvPr/>
        </p:nvSpPr>
        <p:spPr>
          <a:xfrm>
            <a:off x="2151129" y="4668175"/>
            <a:ext cx="1114645" cy="11050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E7207653-F87E-4708-80C0-766CBD5B0AD0}"/>
              </a:ext>
            </a:extLst>
          </p:cNvPr>
          <p:cNvSpPr/>
          <p:nvPr/>
        </p:nvSpPr>
        <p:spPr>
          <a:xfrm>
            <a:off x="227819" y="540163"/>
            <a:ext cx="11736362" cy="1508105"/>
          </a:xfrm>
          <a:prstGeom prst="rect">
            <a:avLst/>
          </a:prstGeom>
        </p:spPr>
        <p:txBody>
          <a:bodyPr wrap="square">
            <a:spAutoFit/>
          </a:bodyPr>
          <a:lstStyle/>
          <a:p>
            <a:pPr marL="457200" indent="-457200">
              <a:buFont typeface="+mj-lt"/>
              <a:buAutoNum type="arabicPeriod"/>
            </a:pPr>
            <a:r>
              <a:rPr lang="fr-FR" sz="2000" u="sng" spc="-50" dirty="0">
                <a:solidFill>
                  <a:schemeClr val="accent1">
                    <a:lumMod val="50000"/>
                  </a:schemeClr>
                </a:solidFill>
                <a:latin typeface="+mj-lt"/>
                <a:ea typeface="+mj-ea"/>
                <a:cs typeface="+mj-cs"/>
              </a:rPr>
              <a:t>Principe de mise en </a:t>
            </a:r>
            <a:r>
              <a:rPr lang="fr-FR" sz="2000" u="sng" spc="-50" dirty="0" err="1">
                <a:solidFill>
                  <a:schemeClr val="accent1">
                    <a:lumMod val="50000"/>
                  </a:schemeClr>
                </a:solidFill>
                <a:latin typeface="+mj-lt"/>
                <a:ea typeface="+mj-ea"/>
                <a:cs typeface="+mj-cs"/>
              </a:rPr>
              <a:t>oeuvre</a:t>
            </a:r>
            <a:endParaRPr lang="fr-FR" sz="2000" spc="-50" dirty="0">
              <a:solidFill>
                <a:schemeClr val="accent1">
                  <a:lumMod val="50000"/>
                </a:schemeClr>
              </a:solidFill>
              <a:latin typeface="+mj-lt"/>
              <a:ea typeface="+mj-ea"/>
              <a:cs typeface="+mj-cs"/>
            </a:endParaRPr>
          </a:p>
          <a:p>
            <a:endParaRPr lang="fr-FR" sz="20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spTree>
    <p:extLst>
      <p:ext uri="{BB962C8B-B14F-4D97-AF65-F5344CB8AC3E}">
        <p14:creationId xmlns:p14="http://schemas.microsoft.com/office/powerpoint/2010/main" val="100230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943427"/>
            <a:ext cx="10058400" cy="4728669"/>
          </a:xfrm>
        </p:spPr>
        <p:txBody>
          <a:bodyPr>
            <a:normAutofit fontScale="77500" lnSpcReduction="20000"/>
          </a:bodyPr>
          <a:lstStyle/>
          <a:p>
            <a:endParaRPr lang="fr-FR" sz="2800" spc="-50" dirty="0">
              <a:solidFill>
                <a:schemeClr val="tx1"/>
              </a:solidFill>
              <a:latin typeface="+mj-lt"/>
              <a:ea typeface="+mj-ea"/>
              <a:cs typeface="+mj-cs"/>
            </a:endParaRPr>
          </a:p>
          <a:p>
            <a:r>
              <a:rPr lang="fr-FR" sz="2800" spc="-50" dirty="0">
                <a:solidFill>
                  <a:srgbClr val="002060"/>
                </a:solidFill>
                <a:latin typeface="+mj-lt"/>
              </a:rPr>
              <a:t>Réalisations d’un spécifique (</a:t>
            </a:r>
            <a:r>
              <a:rPr lang="fr-FR" sz="2800" u="sng" spc="-50" dirty="0">
                <a:solidFill>
                  <a:srgbClr val="002060"/>
                </a:solidFill>
                <a:latin typeface="+mj-lt"/>
              </a:rPr>
              <a:t>import via fichier(s)</a:t>
            </a:r>
            <a:r>
              <a:rPr lang="fr-FR" sz="2800" spc="-50" dirty="0">
                <a:solidFill>
                  <a:srgbClr val="002060"/>
                </a:solidFill>
                <a:latin typeface="+mj-lt"/>
              </a:rPr>
              <a:t>) pour mettre à jour les champs à mettre à jour dans Tiers / contrats / les 2 tables de relation vers adresses …</a:t>
            </a:r>
          </a:p>
          <a:p>
            <a:pPr marL="0" indent="0">
              <a:buNone/>
            </a:pPr>
            <a:r>
              <a:rPr lang="fr-FR" sz="2800" spc="-50" dirty="0">
                <a:solidFill>
                  <a:srgbClr val="FF0000"/>
                </a:solidFill>
                <a:latin typeface="+mj-lt"/>
              </a:rPr>
              <a:t> </a:t>
            </a:r>
            <a:r>
              <a:rPr lang="fr-FR" sz="2800" spc="-50" dirty="0">
                <a:solidFill>
                  <a:srgbClr val="C00000"/>
                </a:solidFill>
                <a:latin typeface="+mj-lt"/>
              </a:rPr>
              <a:t>Action MDM : identifier ces champs + règles de gestion si </a:t>
            </a:r>
            <a:r>
              <a:rPr lang="fr-FR" sz="2800" spc="-50" dirty="0" err="1">
                <a:solidFill>
                  <a:srgbClr val="C00000"/>
                </a:solidFill>
                <a:latin typeface="+mj-lt"/>
              </a:rPr>
              <a:t>transco</a:t>
            </a:r>
            <a:r>
              <a:rPr lang="fr-FR" sz="2800" spc="-50" dirty="0">
                <a:solidFill>
                  <a:srgbClr val="C00000"/>
                </a:solidFill>
                <a:latin typeface="+mj-lt"/>
              </a:rPr>
              <a:t> nécessaire</a:t>
            </a:r>
          </a:p>
          <a:p>
            <a:r>
              <a:rPr lang="fr-FR" sz="2800" u="sng" spc="-50" dirty="0">
                <a:solidFill>
                  <a:srgbClr val="002060"/>
                </a:solidFill>
                <a:latin typeface="+mj-lt"/>
              </a:rPr>
              <a:t>Avantages:</a:t>
            </a:r>
          </a:p>
          <a:p>
            <a:pPr>
              <a:buFont typeface="Arial" panose="020B0604020202020204" pitchFamily="34" charset="0"/>
              <a:buChar char="•"/>
            </a:pPr>
            <a:r>
              <a:rPr lang="fr-FR" sz="2800" spc="-50" dirty="0">
                <a:solidFill>
                  <a:srgbClr val="002060"/>
                </a:solidFill>
                <a:latin typeface="+mj-lt"/>
              </a:rPr>
              <a:t>Gain de temps sur le traitement de mise à jour.</a:t>
            </a:r>
          </a:p>
          <a:p>
            <a:pPr>
              <a:buFont typeface="Arial" panose="020B0604020202020204" pitchFamily="34" charset="0"/>
              <a:buChar char="•"/>
            </a:pPr>
            <a:r>
              <a:rPr lang="fr-FR" sz="2800" spc="-50" dirty="0">
                <a:solidFill>
                  <a:srgbClr val="002060"/>
                </a:solidFill>
                <a:latin typeface="+mj-lt"/>
              </a:rPr>
              <a:t>Traitement pouvant être réalisé le week-end (pas d’arrêt du MDM du lundi au vendredi)</a:t>
            </a:r>
          </a:p>
          <a:p>
            <a:pPr marL="0" indent="0">
              <a:buNone/>
            </a:pPr>
            <a:r>
              <a:rPr lang="fr-FR" sz="2800" spc="-50" dirty="0">
                <a:solidFill>
                  <a:srgbClr val="002060"/>
                </a:solidFill>
                <a:latin typeface="+mj-lt"/>
              </a:rPr>
              <a:t> </a:t>
            </a:r>
            <a:r>
              <a:rPr lang="fr-FR" sz="2800" u="sng" spc="-50" dirty="0">
                <a:solidFill>
                  <a:srgbClr val="002060"/>
                </a:solidFill>
                <a:latin typeface="+mj-lt"/>
              </a:rPr>
              <a:t>Inconvénients</a:t>
            </a:r>
            <a:r>
              <a:rPr lang="fr-FR" sz="2800" spc="-50" dirty="0">
                <a:solidFill>
                  <a:srgbClr val="002060"/>
                </a:solidFill>
                <a:latin typeface="+mj-lt"/>
              </a:rPr>
              <a:t>:</a:t>
            </a:r>
          </a:p>
          <a:p>
            <a:pPr marL="0" indent="0">
              <a:buNone/>
            </a:pPr>
            <a:r>
              <a:rPr lang="fr-FR" sz="2800" spc="-50" dirty="0">
                <a:solidFill>
                  <a:srgbClr val="002060"/>
                </a:solidFill>
                <a:latin typeface="+mj-lt"/>
              </a:rPr>
              <a:t>Actions côté équipes MDM et S4:</a:t>
            </a:r>
          </a:p>
          <a:p>
            <a:pPr>
              <a:buFont typeface="Arial" panose="020B0604020202020204" pitchFamily="34" charset="0"/>
              <a:buChar char="•"/>
            </a:pPr>
            <a:r>
              <a:rPr lang="fr-FR" sz="2800" spc="-50" dirty="0">
                <a:solidFill>
                  <a:srgbClr val="002060"/>
                </a:solidFill>
                <a:latin typeface="+mj-lt"/>
              </a:rPr>
              <a:t>MDM : fournir le mapping basé sur les flux 751A et 751 (</a:t>
            </a:r>
            <a:r>
              <a:rPr lang="fr-FR" sz="2800" spc="-50" dirty="0">
                <a:solidFill>
                  <a:srgbClr val="C00000"/>
                </a:solidFill>
                <a:latin typeface="+mj-lt"/>
              </a:rPr>
              <a:t>actions à réaliser</a:t>
            </a:r>
            <a:r>
              <a:rPr lang="fr-FR" sz="2800" spc="-50" dirty="0">
                <a:solidFill>
                  <a:srgbClr val="002060"/>
                </a:solidFill>
                <a:latin typeface="+mj-lt"/>
              </a:rPr>
              <a:t>)</a:t>
            </a:r>
          </a:p>
          <a:p>
            <a:pPr>
              <a:buFont typeface="Arial" panose="020B0604020202020204" pitchFamily="34" charset="0"/>
              <a:buChar char="•"/>
            </a:pPr>
            <a:r>
              <a:rPr lang="fr-FR" sz="2800" spc="-50" dirty="0">
                <a:solidFill>
                  <a:srgbClr val="002060"/>
                </a:solidFill>
                <a:latin typeface="+mj-lt"/>
              </a:rPr>
              <a:t>S4 : Fichiers à fournir par S4 sur la base du mapping des flux 751A et 751 (Cf. ci-dessus)</a:t>
            </a:r>
            <a:endParaRPr lang="fr-FR" sz="2800" b="1" spc="-50" dirty="0">
              <a:solidFill>
                <a:srgbClr val="FF0000"/>
              </a:solidFill>
              <a:latin typeface="+mj-lt"/>
            </a:endParaRPr>
          </a:p>
          <a:p>
            <a:pPr>
              <a:buFont typeface="Arial" panose="020B0604020202020204" pitchFamily="34" charset="0"/>
              <a:buChar char="•"/>
            </a:pPr>
            <a:r>
              <a:rPr lang="fr-FR" sz="2800" spc="-50" dirty="0">
                <a:solidFill>
                  <a:srgbClr val="002060"/>
                </a:solidFill>
                <a:latin typeface="+mj-lt"/>
              </a:rPr>
              <a:t>MDM : Actions </a:t>
            </a:r>
            <a:r>
              <a:rPr lang="fr-FR" sz="2800" spc="-50" dirty="0" err="1">
                <a:solidFill>
                  <a:srgbClr val="002060"/>
                </a:solidFill>
                <a:latin typeface="+mj-lt"/>
              </a:rPr>
              <a:t>InputMap</a:t>
            </a:r>
            <a:r>
              <a:rPr lang="fr-FR" sz="2800" spc="-50" dirty="0">
                <a:solidFill>
                  <a:srgbClr val="002060"/>
                </a:solidFill>
                <a:latin typeface="+mj-lt"/>
              </a:rPr>
              <a:t> à réaliser + préciser les différentes règles de gestion (</a:t>
            </a:r>
            <a:r>
              <a:rPr lang="fr-FR" sz="2800" spc="-50" dirty="0" err="1">
                <a:solidFill>
                  <a:srgbClr val="002060"/>
                </a:solidFill>
                <a:latin typeface="+mj-lt"/>
              </a:rPr>
              <a:t>transcos</a:t>
            </a:r>
            <a:r>
              <a:rPr lang="fr-FR" sz="2800" spc="-50" dirty="0">
                <a:solidFill>
                  <a:srgbClr val="002060"/>
                </a:solidFill>
                <a:latin typeface="+mj-lt"/>
              </a:rPr>
              <a:t> …)</a:t>
            </a:r>
          </a:p>
          <a:p>
            <a:pPr>
              <a:buFont typeface="Arial" panose="020B0604020202020204" pitchFamily="34" charset="0"/>
              <a:buChar char="•"/>
            </a:pPr>
            <a:endParaRPr lang="fr-FR" sz="2400" spc="-50" dirty="0">
              <a:solidFill>
                <a:schemeClr val="tx1"/>
              </a:solidFill>
              <a:latin typeface="+mj-lt"/>
            </a:endParaRPr>
          </a:p>
          <a:p>
            <a:pPr>
              <a:buFont typeface="Arial" panose="020B0604020202020204" pitchFamily="34" charset="0"/>
              <a:buChar char="•"/>
            </a:pPr>
            <a:endParaRPr lang="fr-FR" sz="2400" spc="-50" dirty="0">
              <a:solidFill>
                <a:schemeClr val="tx1"/>
              </a:solidFill>
              <a:latin typeface="+mj-lt"/>
            </a:endParaRPr>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18</a:t>
            </a:fld>
            <a:endParaRPr lang="fr-FR" dirty="0"/>
          </a:p>
        </p:txBody>
      </p:sp>
      <p:sp>
        <p:nvSpPr>
          <p:cNvPr id="8" name="Rectangle 7">
            <a:extLst>
              <a:ext uri="{FF2B5EF4-FFF2-40B4-BE49-F238E27FC236}">
                <a16:creationId xmlns:a16="http://schemas.microsoft.com/office/drawing/2014/main" id="{944336AF-AE00-4F38-9ACF-818C33E73622}"/>
              </a:ext>
            </a:extLst>
          </p:cNvPr>
          <p:cNvSpPr/>
          <p:nvPr/>
        </p:nvSpPr>
        <p:spPr>
          <a:xfrm>
            <a:off x="617780" y="688330"/>
            <a:ext cx="7508017" cy="523220"/>
          </a:xfrm>
          <a:prstGeom prst="rect">
            <a:avLst/>
          </a:prstGeom>
        </p:spPr>
        <p:txBody>
          <a:bodyPr wrap="none">
            <a:spAutoFit/>
          </a:bodyPr>
          <a:lstStyle/>
          <a:p>
            <a:pPr marL="514350" indent="-514350">
              <a:buFont typeface="+mj-lt"/>
              <a:buAutoNum type="arabicPeriod"/>
            </a:pPr>
            <a:r>
              <a:rPr lang="fr-FR" sz="2800" u="sng" spc="-50" dirty="0">
                <a:solidFill>
                  <a:schemeClr val="accent1">
                    <a:lumMod val="50000"/>
                  </a:schemeClr>
                </a:solidFill>
                <a:latin typeface="+mj-lt"/>
                <a:ea typeface="+mj-ea"/>
                <a:cs typeface="+mj-cs"/>
              </a:rPr>
              <a:t>Principes de mise en </a:t>
            </a:r>
            <a:r>
              <a:rPr lang="fr-FR" sz="2800" u="sng" spc="-50" dirty="0" err="1">
                <a:solidFill>
                  <a:schemeClr val="accent1">
                    <a:lumMod val="50000"/>
                  </a:schemeClr>
                </a:solidFill>
                <a:latin typeface="+mj-lt"/>
                <a:ea typeface="+mj-ea"/>
                <a:cs typeface="+mj-cs"/>
              </a:rPr>
              <a:t>oeuvre</a:t>
            </a:r>
            <a:r>
              <a:rPr lang="fr-FR" sz="2800" u="sng" spc="-50" dirty="0">
                <a:solidFill>
                  <a:schemeClr val="accent1">
                    <a:lumMod val="50000"/>
                  </a:schemeClr>
                </a:solidFill>
                <a:latin typeface="+mj-lt"/>
                <a:ea typeface="+mj-ea"/>
                <a:cs typeface="+mj-cs"/>
              </a:rPr>
              <a:t> : </a:t>
            </a:r>
            <a:r>
              <a:rPr lang="fr-FR" sz="2800" spc="-50" dirty="0">
                <a:solidFill>
                  <a:schemeClr val="accent1">
                    <a:lumMod val="50000"/>
                  </a:schemeClr>
                </a:solidFill>
                <a:latin typeface="+mj-lt"/>
                <a:ea typeface="+mj-ea"/>
                <a:cs typeface="+mj-cs"/>
              </a:rPr>
              <a:t>Imports spécifiques</a:t>
            </a:r>
          </a:p>
        </p:txBody>
      </p:sp>
      <p:sp>
        <p:nvSpPr>
          <p:cNvPr id="7" name="Titre 1">
            <a:extLst>
              <a:ext uri="{FF2B5EF4-FFF2-40B4-BE49-F238E27FC236}">
                <a16:creationId xmlns:a16="http://schemas.microsoft.com/office/drawing/2014/main" id="{724FC09D-38B9-417C-9070-8C41C42CE02B}"/>
              </a:ext>
            </a:extLst>
          </p:cNvPr>
          <p:cNvSpPr txBox="1">
            <a:spLocks/>
          </p:cNvSpPr>
          <p:nvPr/>
        </p:nvSpPr>
        <p:spPr>
          <a:xfrm>
            <a:off x="1" y="-847512"/>
            <a:ext cx="12191999"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5"/>
            </a:pPr>
            <a:r>
              <a:rPr lang="fr-FR" sz="3200" dirty="0">
                <a:solidFill>
                  <a:schemeClr val="accent1">
                    <a:lumMod val="50000"/>
                  </a:schemeClr>
                </a:solidFill>
              </a:rPr>
              <a:t>Nouvelles codifications et nouveaux champs</a:t>
            </a:r>
          </a:p>
        </p:txBody>
      </p:sp>
    </p:spTree>
    <p:extLst>
      <p:ext uri="{BB962C8B-B14F-4D97-AF65-F5344CB8AC3E}">
        <p14:creationId xmlns:p14="http://schemas.microsoft.com/office/powerpoint/2010/main" val="195278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943427"/>
            <a:ext cx="10058400" cy="4728669"/>
          </a:xfrm>
        </p:spPr>
        <p:txBody>
          <a:bodyPr>
            <a:normAutofit/>
          </a:bodyPr>
          <a:lstStyle/>
          <a:p>
            <a:endParaRPr lang="fr-FR" sz="2800" spc="-50" dirty="0">
              <a:solidFill>
                <a:schemeClr val="tx1"/>
              </a:solidFill>
              <a:latin typeface="+mj-lt"/>
              <a:ea typeface="+mj-ea"/>
              <a:cs typeface="+mj-cs"/>
            </a:endParaRPr>
          </a:p>
          <a:p>
            <a:pPr marL="0" indent="0">
              <a:buNone/>
            </a:pPr>
            <a:r>
              <a:rPr lang="fr-FR" sz="2400" spc="-50" dirty="0">
                <a:solidFill>
                  <a:srgbClr val="002060"/>
                </a:solidFill>
                <a:latin typeface="+mj-lt"/>
              </a:rPr>
              <a:t>Voir avec l’équipe migration de données S4:</a:t>
            </a:r>
          </a:p>
          <a:p>
            <a:pPr>
              <a:buFont typeface="Arial" panose="020B0604020202020204" pitchFamily="34" charset="0"/>
              <a:buChar char="•"/>
            </a:pPr>
            <a:r>
              <a:rPr lang="fr-FR" sz="2400" spc="-50" dirty="0">
                <a:solidFill>
                  <a:srgbClr val="002060"/>
                </a:solidFill>
                <a:latin typeface="+mj-lt"/>
              </a:rPr>
              <a:t>Fichiers des listes à jour</a:t>
            </a:r>
          </a:p>
          <a:p>
            <a:pPr>
              <a:buFont typeface="Arial" panose="020B0604020202020204" pitchFamily="34" charset="0"/>
              <a:buChar char="•"/>
            </a:pPr>
            <a:r>
              <a:rPr lang="fr-FR" sz="2400" spc="-50" dirty="0">
                <a:solidFill>
                  <a:srgbClr val="002060"/>
                </a:solidFill>
                <a:latin typeface="+mj-lt"/>
              </a:rPr>
              <a:t>Beaucoup d’</a:t>
            </a:r>
            <a:r>
              <a:rPr lang="fr-FR" sz="2400" spc="-50" dirty="0" err="1">
                <a:solidFill>
                  <a:srgbClr val="002060"/>
                </a:solidFill>
                <a:latin typeface="+mj-lt"/>
              </a:rPr>
              <a:t>incohérances</a:t>
            </a:r>
            <a:r>
              <a:rPr lang="fr-FR" sz="2400" spc="-50" dirty="0">
                <a:solidFill>
                  <a:srgbClr val="002060"/>
                </a:solidFill>
                <a:latin typeface="+mj-lt"/>
              </a:rPr>
              <a:t>.</a:t>
            </a:r>
          </a:p>
          <a:p>
            <a:pPr>
              <a:buFont typeface="Arial" panose="020B0604020202020204" pitchFamily="34" charset="0"/>
              <a:buChar char="•"/>
            </a:pPr>
            <a:r>
              <a:rPr lang="fr-FR" sz="2400" spc="-50" dirty="0">
                <a:solidFill>
                  <a:srgbClr val="002060"/>
                </a:solidFill>
                <a:latin typeface="+mj-lt"/>
              </a:rPr>
              <a:t>Les listes ne semblent pas finalisées.</a:t>
            </a:r>
          </a:p>
          <a:p>
            <a:pPr marL="0" indent="0">
              <a:buNone/>
            </a:pPr>
            <a:endParaRPr lang="fr-FR" sz="2400" spc="-50" dirty="0">
              <a:solidFill>
                <a:srgbClr val="002060"/>
              </a:solidFill>
              <a:latin typeface="+mj-lt"/>
            </a:endParaRPr>
          </a:p>
          <a:p>
            <a:pPr marL="0" indent="0">
              <a:buNone/>
            </a:pPr>
            <a:r>
              <a:rPr lang="fr-FR" sz="2400" spc="-50" dirty="0">
                <a:solidFill>
                  <a:srgbClr val="002060"/>
                </a:solidFill>
                <a:latin typeface="+mj-lt"/>
              </a:rPr>
              <a:t>Exemple:</a:t>
            </a:r>
          </a:p>
          <a:p>
            <a:pPr>
              <a:buFont typeface="Arial" panose="020B0604020202020204" pitchFamily="34" charset="0"/>
              <a:buChar char="•"/>
            </a:pPr>
            <a:r>
              <a:rPr lang="fr-FR" sz="2400" spc="-50" dirty="0">
                <a:solidFill>
                  <a:srgbClr val="002060"/>
                </a:solidFill>
                <a:latin typeface="+mj-lt"/>
              </a:rPr>
              <a:t>Rating : il y a 2 fois le code ‘00’ pour ‘Normal’ et ‘Risque faible’. Derrière, cela fait « planter » les </a:t>
            </a:r>
            <a:r>
              <a:rPr lang="fr-FR" sz="2400" spc="-50" dirty="0" err="1">
                <a:solidFill>
                  <a:srgbClr val="002060"/>
                </a:solidFill>
                <a:latin typeface="+mj-lt"/>
              </a:rPr>
              <a:t>batchs</a:t>
            </a:r>
            <a:r>
              <a:rPr lang="fr-FR" sz="2400" spc="-50" dirty="0">
                <a:solidFill>
                  <a:srgbClr val="002060"/>
                </a:solidFill>
                <a:latin typeface="+mj-lt"/>
              </a:rPr>
              <a:t> MDM.</a:t>
            </a:r>
          </a:p>
          <a:p>
            <a:pPr>
              <a:buFont typeface="Arial" panose="020B0604020202020204" pitchFamily="34" charset="0"/>
              <a:buChar char="•"/>
            </a:pPr>
            <a:endParaRPr lang="fr-FR" sz="2400" spc="-50" dirty="0">
              <a:solidFill>
                <a:schemeClr val="tx1"/>
              </a:solidFill>
              <a:latin typeface="+mj-lt"/>
            </a:endParaRPr>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19</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617780" y="688330"/>
            <a:ext cx="7241341" cy="523220"/>
          </a:xfrm>
          <a:prstGeom prst="rect">
            <a:avLst/>
          </a:prstGeom>
        </p:spPr>
        <p:txBody>
          <a:bodyPr wrap="none">
            <a:spAutoFit/>
          </a:bodyPr>
          <a:lstStyle/>
          <a:p>
            <a:pPr marL="514350" indent="-514350">
              <a:buFont typeface="+mj-lt"/>
              <a:buAutoNum type="arabicPeriod" startAt="2"/>
            </a:pPr>
            <a:r>
              <a:rPr lang="fr-FR" sz="2800" u="sng" spc="-50" dirty="0">
                <a:solidFill>
                  <a:schemeClr val="accent1">
                    <a:lumMod val="50000"/>
                  </a:schemeClr>
                </a:solidFill>
                <a:latin typeface="+mj-lt"/>
                <a:ea typeface="+mj-ea"/>
                <a:cs typeface="+mj-cs"/>
              </a:rPr>
              <a:t>Liste des tables de transcodification et contenu:</a:t>
            </a:r>
            <a:endParaRPr lang="fr-FR" sz="2800" spc="-50" dirty="0">
              <a:solidFill>
                <a:schemeClr val="accent1">
                  <a:lumMod val="50000"/>
                </a:schemeClr>
              </a:solidFill>
              <a:latin typeface="+mj-lt"/>
              <a:ea typeface="+mj-ea"/>
              <a:cs typeface="+mj-cs"/>
            </a:endParaRPr>
          </a:p>
        </p:txBody>
      </p:sp>
      <p:sp>
        <p:nvSpPr>
          <p:cNvPr id="7" name="Titre 1">
            <a:extLst>
              <a:ext uri="{FF2B5EF4-FFF2-40B4-BE49-F238E27FC236}">
                <a16:creationId xmlns:a16="http://schemas.microsoft.com/office/drawing/2014/main" id="{724FC09D-38B9-417C-9070-8C41C42CE02B}"/>
              </a:ext>
            </a:extLst>
          </p:cNvPr>
          <p:cNvSpPr txBox="1">
            <a:spLocks/>
          </p:cNvSpPr>
          <p:nvPr/>
        </p:nvSpPr>
        <p:spPr>
          <a:xfrm>
            <a:off x="1" y="-847512"/>
            <a:ext cx="12191999"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5"/>
            </a:pPr>
            <a:r>
              <a:rPr lang="fr-FR" sz="3200" dirty="0">
                <a:solidFill>
                  <a:schemeClr val="accent1">
                    <a:lumMod val="50000"/>
                  </a:schemeClr>
                </a:solidFill>
              </a:rPr>
              <a:t>Nouvelles codifications et nouveaux champs</a:t>
            </a:r>
          </a:p>
        </p:txBody>
      </p:sp>
    </p:spTree>
    <p:extLst>
      <p:ext uri="{BB962C8B-B14F-4D97-AF65-F5344CB8AC3E}">
        <p14:creationId xmlns:p14="http://schemas.microsoft.com/office/powerpoint/2010/main" val="128104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9451" y="351918"/>
            <a:ext cx="10058400" cy="693111"/>
          </a:xfrm>
        </p:spPr>
        <p:txBody>
          <a:bodyPr>
            <a:normAutofit fontScale="90000"/>
          </a:bodyPr>
          <a:lstStyle/>
          <a:p>
            <a:r>
              <a:rPr lang="fr-FR" dirty="0">
                <a:solidFill>
                  <a:schemeClr val="accent1">
                    <a:lumMod val="50000"/>
                  </a:schemeClr>
                </a:solidFill>
              </a:rPr>
              <a:t>Sommaire </a:t>
            </a:r>
          </a:p>
        </p:txBody>
      </p:sp>
      <p:sp>
        <p:nvSpPr>
          <p:cNvPr id="3" name="Espace réservé du contenu 2"/>
          <p:cNvSpPr>
            <a:spLocks noGrp="1"/>
          </p:cNvSpPr>
          <p:nvPr>
            <p:ph idx="1"/>
          </p:nvPr>
        </p:nvSpPr>
        <p:spPr>
          <a:xfrm>
            <a:off x="809625" y="1210218"/>
            <a:ext cx="10572750" cy="4714664"/>
          </a:xfrm>
          <a:noFill/>
        </p:spPr>
        <p:txBody>
          <a:bodyPr>
            <a:normAutofit fontScale="92500" lnSpcReduction="20000"/>
          </a:bodyPr>
          <a:lstStyle/>
          <a:p>
            <a:pPr marL="971550" lvl="1" indent="-514350">
              <a:buFont typeface="+mj-lt"/>
              <a:buAutoNum type="alphaUcPeriod"/>
            </a:pPr>
            <a:r>
              <a:rPr lang="fr-FR" sz="2400" dirty="0">
                <a:solidFill>
                  <a:schemeClr val="tx1"/>
                </a:solidFill>
              </a:rPr>
              <a:t>Périmètre</a:t>
            </a:r>
          </a:p>
          <a:p>
            <a:pPr marL="1154430" lvl="2" indent="-514350">
              <a:buFont typeface="+mj-lt"/>
              <a:buAutoNum type="arabicPeriod"/>
            </a:pPr>
            <a:r>
              <a:rPr lang="fr-FR" sz="2100" dirty="0">
                <a:solidFill>
                  <a:schemeClr val="tx1"/>
                </a:solidFill>
              </a:rPr>
              <a:t>Etat des lieux</a:t>
            </a:r>
          </a:p>
          <a:p>
            <a:pPr marL="1154430" lvl="2" indent="-514350">
              <a:buFont typeface="+mj-lt"/>
              <a:buAutoNum type="arabicPeriod"/>
            </a:pPr>
            <a:r>
              <a:rPr lang="fr-FR" sz="2100" dirty="0">
                <a:solidFill>
                  <a:schemeClr val="tx1"/>
                </a:solidFill>
              </a:rPr>
              <a:t>Applications impactées</a:t>
            </a:r>
          </a:p>
          <a:p>
            <a:pPr marL="1154430" lvl="2" indent="-514350">
              <a:buFont typeface="+mj-lt"/>
              <a:buAutoNum type="arabicPeriod"/>
            </a:pPr>
            <a:r>
              <a:rPr lang="fr-FR" sz="2100" dirty="0">
                <a:solidFill>
                  <a:schemeClr val="tx1"/>
                </a:solidFill>
              </a:rPr>
              <a:t>Schéma des flux</a:t>
            </a:r>
          </a:p>
          <a:p>
            <a:pPr marL="457200" lvl="1" indent="0">
              <a:buNone/>
            </a:pPr>
            <a:endParaRPr lang="fr-FR" sz="2400" dirty="0">
              <a:solidFill>
                <a:schemeClr val="tx1"/>
              </a:solidFill>
            </a:endParaRPr>
          </a:p>
          <a:p>
            <a:pPr marL="971550" lvl="1" indent="-514350">
              <a:buFont typeface="+mj-lt"/>
              <a:buAutoNum type="alphaUcPeriod" startAt="2"/>
            </a:pPr>
            <a:r>
              <a:rPr lang="fr-FR" sz="2400" dirty="0">
                <a:solidFill>
                  <a:schemeClr val="tx1"/>
                </a:solidFill>
              </a:rPr>
              <a:t>Nouveaux Identifiants BP (Business Partner = Tiers)</a:t>
            </a:r>
          </a:p>
          <a:p>
            <a:pPr marL="1154430" lvl="2" indent="-514350">
              <a:buFont typeface="+mj-lt"/>
              <a:buAutoNum type="arabicPeriod"/>
            </a:pPr>
            <a:r>
              <a:rPr lang="fr-FR" sz="2100" dirty="0">
                <a:solidFill>
                  <a:schemeClr val="tx1"/>
                </a:solidFill>
              </a:rPr>
              <a:t>Création BP</a:t>
            </a:r>
          </a:p>
          <a:p>
            <a:pPr marL="1154430" lvl="2" indent="-514350">
              <a:buFont typeface="+mj-lt"/>
              <a:buAutoNum type="arabicPeriod"/>
            </a:pPr>
            <a:r>
              <a:rPr lang="fr-FR" sz="2100" dirty="0">
                <a:solidFill>
                  <a:schemeClr val="tx1"/>
                </a:solidFill>
              </a:rPr>
              <a:t>Héritage de la création BP</a:t>
            </a:r>
          </a:p>
          <a:p>
            <a:pPr marL="1154430" lvl="2" indent="-514350">
              <a:buFont typeface="+mj-lt"/>
              <a:buAutoNum type="arabicPeriod"/>
            </a:pPr>
            <a:r>
              <a:rPr lang="fr-FR" sz="2100" dirty="0">
                <a:solidFill>
                  <a:schemeClr val="tx1"/>
                </a:solidFill>
              </a:rPr>
              <a:t>Spécification des fichiers attendus</a:t>
            </a:r>
          </a:p>
          <a:p>
            <a:pPr marL="640080" lvl="2" indent="0">
              <a:buNone/>
            </a:pPr>
            <a:endParaRPr lang="fr-FR" sz="2400" dirty="0">
              <a:solidFill>
                <a:schemeClr val="tx1"/>
              </a:solidFill>
            </a:endParaRPr>
          </a:p>
          <a:p>
            <a:pPr marL="971550" lvl="1" indent="-514350">
              <a:buFont typeface="+mj-lt"/>
              <a:buAutoNum type="alphaUcPeriod" startAt="2"/>
            </a:pPr>
            <a:r>
              <a:rPr lang="fr-FR" sz="2400" dirty="0">
                <a:solidFill>
                  <a:schemeClr val="tx1"/>
                </a:solidFill>
              </a:rPr>
              <a:t>Recodification Identifiants BP</a:t>
            </a:r>
          </a:p>
          <a:p>
            <a:pPr marL="1154430" lvl="2" indent="-514350">
              <a:buFont typeface="+mj-lt"/>
              <a:buAutoNum type="arabicPeriod"/>
            </a:pPr>
            <a:r>
              <a:rPr lang="fr-FR" sz="2000" dirty="0">
                <a:solidFill>
                  <a:schemeClr val="tx1"/>
                </a:solidFill>
              </a:rPr>
              <a:t>Contexte</a:t>
            </a:r>
          </a:p>
          <a:p>
            <a:pPr marL="1154430" lvl="2" indent="-514350">
              <a:buFont typeface="+mj-lt"/>
              <a:buAutoNum type="arabicPeriod"/>
            </a:pPr>
            <a:r>
              <a:rPr lang="fr-FR" sz="2000" dirty="0">
                <a:solidFill>
                  <a:schemeClr val="tx1"/>
                </a:solidFill>
              </a:rPr>
              <a:t>Actions en amont côté MDM</a:t>
            </a:r>
          </a:p>
          <a:p>
            <a:pPr marL="1154430" lvl="2" indent="-514350">
              <a:buFont typeface="+mj-lt"/>
              <a:buAutoNum type="arabicPeriod"/>
            </a:pPr>
            <a:r>
              <a:rPr lang="fr-FR" sz="2000" dirty="0">
                <a:solidFill>
                  <a:schemeClr val="tx1"/>
                </a:solidFill>
              </a:rPr>
              <a:t>Mise à jour des Identifiants BP</a:t>
            </a:r>
          </a:p>
          <a:p>
            <a:pPr marL="1154430" lvl="2" indent="-514350">
              <a:buFont typeface="+mj-lt"/>
              <a:buAutoNum type="arabicPeriod"/>
            </a:pPr>
            <a:r>
              <a:rPr lang="fr-FR" sz="2000" dirty="0">
                <a:solidFill>
                  <a:schemeClr val="tx1"/>
                </a:solidFill>
              </a:rPr>
              <a:t>Héritage de la recodification des BP</a:t>
            </a:r>
          </a:p>
          <a:p>
            <a:pPr marL="1154430" lvl="2" indent="-514350">
              <a:buFont typeface="+mj-lt"/>
              <a:buAutoNum type="arabicPeriod"/>
            </a:pPr>
            <a:r>
              <a:rPr lang="fr-FR" sz="2000" dirty="0">
                <a:solidFill>
                  <a:schemeClr val="tx1"/>
                </a:solidFill>
              </a:rPr>
              <a:t>Spécifications du fichier attendu</a:t>
            </a:r>
          </a:p>
          <a:p>
            <a:pPr marL="640080" lvl="2" indent="0">
              <a:buNone/>
            </a:pPr>
            <a:endParaRPr lang="fr-FR" sz="2000" dirty="0">
              <a:solidFill>
                <a:schemeClr val="tx1"/>
              </a:solidFill>
            </a:endParaRPr>
          </a:p>
          <a:p>
            <a:pPr marL="2287502" lvl="8" indent="-514350"/>
            <a:endParaRPr lang="fr-FR" sz="2000" dirty="0">
              <a:solidFill>
                <a:schemeClr val="tx1"/>
              </a:solidFill>
            </a:endParaRPr>
          </a:p>
          <a:p>
            <a:pPr marL="2287502" lvl="8" indent="-514350"/>
            <a:endParaRPr lang="fr-FR" sz="2000" dirty="0">
              <a:solidFill>
                <a:schemeClr val="tx1"/>
              </a:solidFill>
            </a:endParaRPr>
          </a:p>
          <a:p>
            <a:pPr marL="971550" lvl="1" indent="-514350">
              <a:buFont typeface="+mj-lt"/>
              <a:buAutoNum type="alphaUcPeriod" startAt="2"/>
            </a:pPr>
            <a:endParaRPr lang="fr-FR" sz="2400" dirty="0"/>
          </a:p>
          <a:p>
            <a:pPr marL="971550" lvl="1" indent="-514350">
              <a:buFont typeface="+mj-lt"/>
              <a:buAutoNum type="alphaUcPeriod" startAt="2"/>
            </a:pPr>
            <a:endParaRPr lang="fr-FR" sz="2400" dirty="0"/>
          </a:p>
          <a:p>
            <a:pPr marL="971550" lvl="1" indent="-514350">
              <a:buFont typeface="+mj-lt"/>
              <a:buAutoNum type="alphaUcPeriod" startAt="2"/>
            </a:pPr>
            <a:endParaRPr lang="fr-FR" sz="2400" dirty="0"/>
          </a:p>
          <a:p>
            <a:pPr marL="514350" indent="-514350">
              <a:buFont typeface="+mj-lt"/>
              <a:buAutoNum type="arabicPeriod"/>
            </a:pPr>
            <a:endParaRPr lang="fr-FR" sz="2400" dirty="0"/>
          </a:p>
        </p:txBody>
      </p:sp>
      <p:pic>
        <p:nvPicPr>
          <p:cNvPr id="9" name="Picture 8" descr="RÃ©sultat de recherche d'images pour &quot;pierre fabr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0286" y="257580"/>
            <a:ext cx="1273628" cy="40955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numéro de diapositive 9"/>
          <p:cNvSpPr>
            <a:spLocks noGrp="1"/>
          </p:cNvSpPr>
          <p:nvPr>
            <p:ph type="sldNum" sz="quarter" idx="12"/>
          </p:nvPr>
        </p:nvSpPr>
        <p:spPr/>
        <p:txBody>
          <a:bodyPr/>
          <a:lstStyle/>
          <a:p>
            <a:fld id="{290320DD-6A1A-4B9C-9E61-C6BF1E63CCB9}" type="slidenum">
              <a:rPr lang="fr-FR" smtClean="0"/>
              <a:t>2</a:t>
            </a:fld>
            <a:endParaRPr lang="fr-FR"/>
          </a:p>
        </p:txBody>
      </p:sp>
      <p:sp>
        <p:nvSpPr>
          <p:cNvPr id="11" name="Espace réservé de la date 10"/>
          <p:cNvSpPr>
            <a:spLocks noGrp="1"/>
          </p:cNvSpPr>
          <p:nvPr>
            <p:ph type="dt" sz="half" idx="10"/>
          </p:nvPr>
        </p:nvSpPr>
        <p:spPr/>
        <p:txBody>
          <a:bodyPr/>
          <a:lstStyle/>
          <a:p>
            <a:fld id="{CB4B4D14-B598-4E6D-9D03-583D8F9778EC}" type="datetime1">
              <a:rPr lang="fr-FR" smtClean="0"/>
              <a:t>11/06/2019</a:t>
            </a:fld>
            <a:endParaRPr lang="fr-FR" dirty="0"/>
          </a:p>
        </p:txBody>
      </p:sp>
      <p:cxnSp>
        <p:nvCxnSpPr>
          <p:cNvPr id="13" name="Connecteur droit 12"/>
          <p:cNvCxnSpPr/>
          <p:nvPr/>
        </p:nvCxnSpPr>
        <p:spPr>
          <a:xfrm>
            <a:off x="509451" y="1045029"/>
            <a:ext cx="112144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60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r>
              <a:rPr lang="fr-FR" sz="2800" spc="-50" dirty="0">
                <a:solidFill>
                  <a:schemeClr val="tx1"/>
                </a:solidFill>
                <a:latin typeface="+mj-lt"/>
                <a:ea typeface="+mj-ea"/>
                <a:cs typeface="+mj-cs"/>
              </a:rPr>
              <a:t>Action MDM: fournir un des mapping sur les codes qui changent et les nouveaux champs avec l’arrivée de S4.</a:t>
            </a:r>
          </a:p>
          <a:p>
            <a:r>
              <a:rPr lang="fr-FR" sz="2800" spc="-50" dirty="0">
                <a:solidFill>
                  <a:schemeClr val="tx1"/>
                </a:solidFill>
                <a:latin typeface="+mj-lt"/>
                <a:ea typeface="+mj-ea"/>
                <a:cs typeface="+mj-cs"/>
              </a:rPr>
              <a:t>Des ateliers sont nécessaires afin de préciser les différents besoins.</a:t>
            </a:r>
          </a:p>
          <a:p>
            <a:pPr marL="0" indent="0">
              <a:buNone/>
            </a:pPr>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20</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292608" y="642428"/>
            <a:ext cx="11559868" cy="861774"/>
          </a:xfrm>
          <a:prstGeom prst="rect">
            <a:avLst/>
          </a:prstGeom>
        </p:spPr>
        <p:txBody>
          <a:bodyPr wrap="square">
            <a:spAutoFit/>
          </a:bodyPr>
          <a:lstStyle/>
          <a:p>
            <a:endParaRPr lang="fr-FR" sz="24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sp>
        <p:nvSpPr>
          <p:cNvPr id="7" name="Titre 1">
            <a:extLst>
              <a:ext uri="{FF2B5EF4-FFF2-40B4-BE49-F238E27FC236}">
                <a16:creationId xmlns:a16="http://schemas.microsoft.com/office/drawing/2014/main" id="{724FC09D-38B9-417C-9070-8C41C42CE02B}"/>
              </a:ext>
            </a:extLst>
          </p:cNvPr>
          <p:cNvSpPr txBox="1">
            <a:spLocks/>
          </p:cNvSpPr>
          <p:nvPr/>
        </p:nvSpPr>
        <p:spPr>
          <a:xfrm>
            <a:off x="1" y="-395681"/>
            <a:ext cx="12191999" cy="10713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6"/>
            </a:pPr>
            <a:r>
              <a:rPr lang="fr-FR" sz="3200" dirty="0">
                <a:solidFill>
                  <a:schemeClr val="accent1">
                    <a:lumMod val="50000"/>
                  </a:schemeClr>
                </a:solidFill>
              </a:rPr>
              <a:t>Conclusion</a:t>
            </a:r>
          </a:p>
        </p:txBody>
      </p:sp>
    </p:spTree>
    <p:extLst>
      <p:ext uri="{BB962C8B-B14F-4D97-AF65-F5344CB8AC3E}">
        <p14:creationId xmlns:p14="http://schemas.microsoft.com/office/powerpoint/2010/main" val="322664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9451" y="351918"/>
            <a:ext cx="10058400" cy="693111"/>
          </a:xfrm>
        </p:spPr>
        <p:txBody>
          <a:bodyPr>
            <a:normAutofit fontScale="90000"/>
          </a:bodyPr>
          <a:lstStyle/>
          <a:p>
            <a:r>
              <a:rPr lang="fr-FR" dirty="0">
                <a:solidFill>
                  <a:schemeClr val="accent1">
                    <a:lumMod val="50000"/>
                  </a:schemeClr>
                </a:solidFill>
              </a:rPr>
              <a:t>Sommaire (suite)</a:t>
            </a:r>
          </a:p>
        </p:txBody>
      </p:sp>
      <p:sp>
        <p:nvSpPr>
          <p:cNvPr id="3" name="Espace réservé du contenu 2"/>
          <p:cNvSpPr>
            <a:spLocks noGrp="1"/>
          </p:cNvSpPr>
          <p:nvPr>
            <p:ph idx="1"/>
          </p:nvPr>
        </p:nvSpPr>
        <p:spPr>
          <a:xfrm>
            <a:off x="809625" y="1210218"/>
            <a:ext cx="10572750" cy="4714664"/>
          </a:xfrm>
          <a:noFill/>
        </p:spPr>
        <p:txBody>
          <a:bodyPr>
            <a:normAutofit/>
          </a:bodyPr>
          <a:lstStyle/>
          <a:p>
            <a:pPr marL="971550" lvl="1" indent="-514350">
              <a:buFont typeface="+mj-lt"/>
              <a:buAutoNum type="alphaUcPeriod" startAt="4"/>
            </a:pPr>
            <a:r>
              <a:rPr lang="fr-FR" sz="2400" dirty="0">
                <a:solidFill>
                  <a:schemeClr val="tx1"/>
                </a:solidFill>
              </a:rPr>
              <a:t>Initialisation identifiants S4 des Adresses</a:t>
            </a:r>
          </a:p>
          <a:p>
            <a:pPr marL="1154430" lvl="2" indent="-514350">
              <a:buFont typeface="+mj-lt"/>
              <a:buAutoNum type="arabicPeriod"/>
            </a:pPr>
            <a:r>
              <a:rPr lang="fr-FR" sz="2000" dirty="0">
                <a:solidFill>
                  <a:schemeClr val="tx1"/>
                </a:solidFill>
              </a:rPr>
              <a:t>Le besoin</a:t>
            </a:r>
          </a:p>
          <a:p>
            <a:pPr marL="1154430" lvl="2" indent="-514350">
              <a:buFont typeface="+mj-lt"/>
              <a:buAutoNum type="arabicPeriod"/>
            </a:pPr>
            <a:r>
              <a:rPr lang="fr-FR" sz="2000" dirty="0">
                <a:solidFill>
                  <a:schemeClr val="tx1"/>
                </a:solidFill>
              </a:rPr>
              <a:t>Spécification du fichier attendu</a:t>
            </a:r>
          </a:p>
          <a:p>
            <a:pPr marL="1154430" lvl="2" indent="-514350">
              <a:buFont typeface="+mj-lt"/>
              <a:buAutoNum type="arabicPeriod"/>
            </a:pPr>
            <a:endParaRPr lang="fr-FR" sz="2000" dirty="0">
              <a:solidFill>
                <a:schemeClr val="tx1"/>
              </a:solidFill>
            </a:endParaRPr>
          </a:p>
          <a:p>
            <a:pPr marL="971550" lvl="1" indent="-514350">
              <a:buFont typeface="+mj-lt"/>
              <a:buAutoNum type="alphaUcPeriod" startAt="4"/>
            </a:pPr>
            <a:r>
              <a:rPr lang="fr-FR" sz="2400" dirty="0">
                <a:solidFill>
                  <a:schemeClr val="tx1"/>
                </a:solidFill>
              </a:rPr>
              <a:t>Nouvelles codifications et nouveaux champs</a:t>
            </a:r>
          </a:p>
          <a:p>
            <a:pPr marL="1154430" lvl="2" indent="-514350">
              <a:buFont typeface="+mj-lt"/>
              <a:buAutoNum type="arabicPeriod"/>
            </a:pPr>
            <a:r>
              <a:rPr lang="fr-FR" sz="2000" dirty="0">
                <a:solidFill>
                  <a:schemeClr val="tx1"/>
                </a:solidFill>
              </a:rPr>
              <a:t>Principes de mise en œuvre</a:t>
            </a:r>
          </a:p>
          <a:p>
            <a:pPr marL="1154430" lvl="2" indent="-514350">
              <a:buFont typeface="+mj-lt"/>
              <a:buAutoNum type="arabicPeriod"/>
            </a:pPr>
            <a:r>
              <a:rPr lang="fr-FR" sz="2000" dirty="0">
                <a:solidFill>
                  <a:schemeClr val="tx1"/>
                </a:solidFill>
              </a:rPr>
              <a:t>Liste des tables de transcodification</a:t>
            </a:r>
          </a:p>
          <a:p>
            <a:pPr marL="971550" lvl="1" indent="-514350">
              <a:buFont typeface="+mj-lt"/>
              <a:buAutoNum type="alphaUcPeriod" startAt="4"/>
            </a:pPr>
            <a:endParaRPr lang="fr-FR" sz="2400" dirty="0">
              <a:solidFill>
                <a:schemeClr val="tx1"/>
              </a:solidFill>
            </a:endParaRPr>
          </a:p>
          <a:p>
            <a:pPr marL="971550" lvl="1" indent="-514350">
              <a:buFont typeface="+mj-lt"/>
              <a:buAutoNum type="alphaUcPeriod" startAt="4"/>
            </a:pPr>
            <a:r>
              <a:rPr lang="fr-FR" sz="2400" dirty="0">
                <a:solidFill>
                  <a:schemeClr val="tx1"/>
                </a:solidFill>
              </a:rPr>
              <a:t>Conclusion</a:t>
            </a:r>
          </a:p>
          <a:p>
            <a:pPr marL="1773152" lvl="8" indent="0">
              <a:buNone/>
            </a:pPr>
            <a:endParaRPr lang="fr-FR" sz="2000" dirty="0">
              <a:solidFill>
                <a:schemeClr val="tx1"/>
              </a:solidFill>
            </a:endParaRPr>
          </a:p>
          <a:p>
            <a:pPr marL="2287502" lvl="8" indent="-514350"/>
            <a:endParaRPr lang="fr-FR" sz="2000" dirty="0">
              <a:solidFill>
                <a:schemeClr val="tx1"/>
              </a:solidFill>
            </a:endParaRPr>
          </a:p>
          <a:p>
            <a:pPr marL="971550" lvl="1" indent="-514350">
              <a:buFont typeface="+mj-lt"/>
              <a:buAutoNum type="alphaUcPeriod" startAt="4"/>
            </a:pPr>
            <a:endParaRPr lang="fr-FR" sz="2400" dirty="0"/>
          </a:p>
          <a:p>
            <a:pPr marL="971550" lvl="1" indent="-514350">
              <a:buFont typeface="+mj-lt"/>
              <a:buAutoNum type="alphaUcPeriod" startAt="4"/>
            </a:pPr>
            <a:endParaRPr lang="fr-FR" sz="2400" dirty="0"/>
          </a:p>
          <a:p>
            <a:pPr marL="971550" lvl="1" indent="-514350">
              <a:buFont typeface="+mj-lt"/>
              <a:buAutoNum type="alphaUcPeriod" startAt="4"/>
            </a:pPr>
            <a:endParaRPr lang="fr-FR" sz="2400" dirty="0"/>
          </a:p>
          <a:p>
            <a:pPr marL="514350" indent="-514350">
              <a:buFont typeface="+mj-lt"/>
              <a:buAutoNum type="arabicPeriod"/>
            </a:pPr>
            <a:endParaRPr lang="fr-FR" sz="2400" dirty="0"/>
          </a:p>
        </p:txBody>
      </p:sp>
      <p:pic>
        <p:nvPicPr>
          <p:cNvPr id="9" name="Picture 8" descr="RÃ©sultat de recherche d'images pour &quot;pierre fabr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0286" y="257580"/>
            <a:ext cx="1273628" cy="40955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numéro de diapositive 9"/>
          <p:cNvSpPr>
            <a:spLocks noGrp="1"/>
          </p:cNvSpPr>
          <p:nvPr>
            <p:ph type="sldNum" sz="quarter" idx="12"/>
          </p:nvPr>
        </p:nvSpPr>
        <p:spPr/>
        <p:txBody>
          <a:bodyPr/>
          <a:lstStyle/>
          <a:p>
            <a:fld id="{290320DD-6A1A-4B9C-9E61-C6BF1E63CCB9}" type="slidenum">
              <a:rPr lang="fr-FR" smtClean="0"/>
              <a:t>3</a:t>
            </a:fld>
            <a:endParaRPr lang="fr-FR"/>
          </a:p>
        </p:txBody>
      </p:sp>
      <p:sp>
        <p:nvSpPr>
          <p:cNvPr id="11" name="Espace réservé de la date 10"/>
          <p:cNvSpPr>
            <a:spLocks noGrp="1"/>
          </p:cNvSpPr>
          <p:nvPr>
            <p:ph type="dt" sz="half" idx="10"/>
          </p:nvPr>
        </p:nvSpPr>
        <p:spPr/>
        <p:txBody>
          <a:bodyPr/>
          <a:lstStyle/>
          <a:p>
            <a:fld id="{CB4B4D14-B598-4E6D-9D03-583D8F9778EC}" type="datetime1">
              <a:rPr lang="fr-FR" smtClean="0"/>
              <a:t>11/06/2019</a:t>
            </a:fld>
            <a:endParaRPr lang="fr-FR"/>
          </a:p>
        </p:txBody>
      </p:sp>
      <p:cxnSp>
        <p:nvCxnSpPr>
          <p:cNvPr id="13" name="Connecteur droit 12"/>
          <p:cNvCxnSpPr/>
          <p:nvPr/>
        </p:nvCxnSpPr>
        <p:spPr>
          <a:xfrm>
            <a:off x="509451" y="1045029"/>
            <a:ext cx="112144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93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9451" y="351918"/>
            <a:ext cx="10058400" cy="693111"/>
          </a:xfrm>
        </p:spPr>
        <p:txBody>
          <a:bodyPr>
            <a:normAutofit fontScale="90000"/>
          </a:bodyPr>
          <a:lstStyle/>
          <a:p>
            <a:pPr marL="914400" indent="-914400">
              <a:buFont typeface="+mj-lt"/>
              <a:buAutoNum type="alphaUcPeriod"/>
            </a:pPr>
            <a:r>
              <a:rPr lang="fr-FR" dirty="0">
                <a:solidFill>
                  <a:schemeClr val="accent1">
                    <a:lumMod val="50000"/>
                  </a:schemeClr>
                </a:solidFill>
              </a:rPr>
              <a:t>Périmètre</a:t>
            </a:r>
          </a:p>
        </p:txBody>
      </p:sp>
      <p:sp>
        <p:nvSpPr>
          <p:cNvPr id="3" name="Espace réservé du contenu 2"/>
          <p:cNvSpPr>
            <a:spLocks noGrp="1"/>
          </p:cNvSpPr>
          <p:nvPr>
            <p:ph idx="1"/>
          </p:nvPr>
        </p:nvSpPr>
        <p:spPr>
          <a:xfrm>
            <a:off x="809625" y="3315444"/>
            <a:ext cx="10572750" cy="3340702"/>
          </a:xfrm>
          <a:noFill/>
        </p:spPr>
        <p:txBody>
          <a:bodyPr>
            <a:normAutofit/>
          </a:bodyPr>
          <a:lstStyle/>
          <a:p>
            <a:pPr marL="2048990" indent="-514350">
              <a:buFont typeface="+mj-lt"/>
              <a:buAutoNum type="arabicPeriod"/>
            </a:pPr>
            <a:r>
              <a:rPr lang="fr-FR" sz="3000" dirty="0">
                <a:solidFill>
                  <a:schemeClr val="tx1"/>
                </a:solidFill>
                <a:latin typeface="+mj-lt"/>
              </a:rPr>
              <a:t>Création nouveaux Identifiants BP</a:t>
            </a:r>
          </a:p>
          <a:p>
            <a:pPr marL="2048990" indent="-514350">
              <a:buFont typeface="+mj-lt"/>
              <a:buAutoNum type="arabicPeriod"/>
            </a:pPr>
            <a:r>
              <a:rPr lang="fr-FR" sz="3000" dirty="0">
                <a:solidFill>
                  <a:schemeClr val="tx1"/>
                </a:solidFill>
                <a:latin typeface="+mj-lt"/>
              </a:rPr>
              <a:t>Recodification Identifiants BP</a:t>
            </a:r>
          </a:p>
          <a:p>
            <a:pPr marL="2048990" indent="-514350">
              <a:buFont typeface="+mj-lt"/>
              <a:buAutoNum type="arabicPeriod"/>
            </a:pPr>
            <a:r>
              <a:rPr lang="fr-FR" sz="3000" dirty="0">
                <a:solidFill>
                  <a:schemeClr val="tx1"/>
                </a:solidFill>
                <a:latin typeface="+mj-lt"/>
              </a:rPr>
              <a:t>Initialisation identifiants S4 des Adresses</a:t>
            </a:r>
          </a:p>
          <a:p>
            <a:pPr marL="2048990" indent="-514350">
              <a:buFont typeface="+mj-lt"/>
              <a:buAutoNum type="arabicPeriod"/>
            </a:pPr>
            <a:r>
              <a:rPr lang="fr-FR" sz="3000" dirty="0">
                <a:solidFill>
                  <a:schemeClr val="tx1"/>
                </a:solidFill>
                <a:latin typeface="+mj-lt"/>
              </a:rPr>
              <a:t>Nouvelles codifications</a:t>
            </a:r>
          </a:p>
          <a:p>
            <a:pPr marL="2048990" indent="-514350">
              <a:buFont typeface="+mj-lt"/>
              <a:buAutoNum type="arabicPeriod"/>
            </a:pPr>
            <a:r>
              <a:rPr lang="fr-FR" sz="3000" dirty="0">
                <a:solidFill>
                  <a:schemeClr val="tx1"/>
                </a:solidFill>
                <a:latin typeface="+mj-lt"/>
              </a:rPr>
              <a:t>Nouveaux champs S4</a:t>
            </a:r>
            <a:endParaRPr lang="fr-FR" sz="2600" dirty="0">
              <a:solidFill>
                <a:schemeClr val="tx1"/>
              </a:solidFill>
              <a:latin typeface="+mj-lt"/>
            </a:endParaRPr>
          </a:p>
          <a:p>
            <a:pPr marL="2287502" lvl="8" indent="-514350"/>
            <a:endParaRPr lang="fr-FR" sz="2000" dirty="0">
              <a:solidFill>
                <a:schemeClr val="tx1"/>
              </a:solidFill>
            </a:endParaRPr>
          </a:p>
          <a:p>
            <a:pPr marL="2287502" lvl="8" indent="-514350"/>
            <a:endParaRPr lang="fr-FR" sz="2000" dirty="0">
              <a:solidFill>
                <a:schemeClr val="tx1"/>
              </a:solidFill>
            </a:endParaRPr>
          </a:p>
          <a:p>
            <a:pPr marL="2287502" lvl="8" indent="-514350"/>
            <a:endParaRPr lang="fr-FR" sz="2000" dirty="0">
              <a:solidFill>
                <a:schemeClr val="tx1"/>
              </a:solidFill>
            </a:endParaRPr>
          </a:p>
          <a:p>
            <a:pPr marL="971550" lvl="1" indent="-514350">
              <a:buFont typeface="+mj-lt"/>
              <a:buAutoNum type="alphaUcPeriod"/>
            </a:pPr>
            <a:endParaRPr lang="fr-FR" sz="2400" dirty="0">
              <a:solidFill>
                <a:schemeClr val="tx1"/>
              </a:solidFill>
            </a:endParaRPr>
          </a:p>
          <a:p>
            <a:pPr marL="971550" lvl="1" indent="-514350">
              <a:buFont typeface="+mj-lt"/>
              <a:buAutoNum type="alphaUcPeriod"/>
            </a:pPr>
            <a:endParaRPr lang="fr-FR" sz="2400" dirty="0">
              <a:solidFill>
                <a:schemeClr val="tx1"/>
              </a:solidFill>
            </a:endParaRPr>
          </a:p>
          <a:p>
            <a:pPr marL="971550" lvl="1" indent="-514350">
              <a:buFont typeface="+mj-lt"/>
              <a:buAutoNum type="alphaUcPeriod"/>
            </a:pPr>
            <a:endParaRPr lang="fr-FR" sz="2400" dirty="0">
              <a:solidFill>
                <a:schemeClr val="tx1"/>
              </a:solidFill>
            </a:endParaRPr>
          </a:p>
          <a:p>
            <a:pPr marL="514350" indent="-514350">
              <a:buFont typeface="+mj-lt"/>
              <a:buAutoNum type="arabicPeriod"/>
            </a:pPr>
            <a:endParaRPr lang="fr-FR" sz="2400" dirty="0">
              <a:solidFill>
                <a:schemeClr val="tx1"/>
              </a:solidFill>
            </a:endParaRPr>
          </a:p>
        </p:txBody>
      </p:sp>
      <p:pic>
        <p:nvPicPr>
          <p:cNvPr id="9" name="Picture 8" descr="RÃ©sultat de recherche d'images pour &quot;pierre fabr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0286" y="257580"/>
            <a:ext cx="1273628" cy="40955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numéro de diapositive 9"/>
          <p:cNvSpPr>
            <a:spLocks noGrp="1"/>
          </p:cNvSpPr>
          <p:nvPr>
            <p:ph type="sldNum" sz="quarter" idx="12"/>
          </p:nvPr>
        </p:nvSpPr>
        <p:spPr/>
        <p:txBody>
          <a:bodyPr/>
          <a:lstStyle/>
          <a:p>
            <a:fld id="{290320DD-6A1A-4B9C-9E61-C6BF1E63CCB9}" type="slidenum">
              <a:rPr lang="fr-FR" smtClean="0"/>
              <a:t>4</a:t>
            </a:fld>
            <a:endParaRPr lang="fr-FR"/>
          </a:p>
        </p:txBody>
      </p:sp>
      <p:sp>
        <p:nvSpPr>
          <p:cNvPr id="11" name="Espace réservé de la date 10"/>
          <p:cNvSpPr>
            <a:spLocks noGrp="1"/>
          </p:cNvSpPr>
          <p:nvPr>
            <p:ph type="dt" sz="half" idx="10"/>
          </p:nvPr>
        </p:nvSpPr>
        <p:spPr/>
        <p:txBody>
          <a:bodyPr/>
          <a:lstStyle/>
          <a:p>
            <a:fld id="{CB4B4D14-B598-4E6D-9D03-583D8F9778EC}" type="datetime1">
              <a:rPr lang="fr-FR" smtClean="0"/>
              <a:t>11/06/2019</a:t>
            </a:fld>
            <a:endParaRPr lang="fr-FR"/>
          </a:p>
        </p:txBody>
      </p:sp>
      <p:cxnSp>
        <p:nvCxnSpPr>
          <p:cNvPr id="13" name="Connecteur droit 12"/>
          <p:cNvCxnSpPr/>
          <p:nvPr/>
        </p:nvCxnSpPr>
        <p:spPr>
          <a:xfrm>
            <a:off x="509451" y="1045029"/>
            <a:ext cx="1121446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CB5491F-3544-4611-BD3A-B0224553D273}"/>
              </a:ext>
            </a:extLst>
          </p:cNvPr>
          <p:cNvSpPr/>
          <p:nvPr/>
        </p:nvSpPr>
        <p:spPr>
          <a:xfrm>
            <a:off x="509452" y="1172703"/>
            <a:ext cx="10703032" cy="2339102"/>
          </a:xfrm>
          <a:prstGeom prst="rect">
            <a:avLst/>
          </a:prstGeom>
        </p:spPr>
        <p:txBody>
          <a:bodyPr wrap="square">
            <a:spAutoFit/>
          </a:bodyPr>
          <a:lstStyle/>
          <a:p>
            <a:pPr marL="457200" indent="-457200">
              <a:buFont typeface="+mj-lt"/>
              <a:buAutoNum type="arabicPeriod"/>
            </a:pPr>
            <a:r>
              <a:rPr lang="fr-FR" sz="2400" spc="-50" dirty="0">
                <a:solidFill>
                  <a:schemeClr val="accent1">
                    <a:lumMod val="50000"/>
                  </a:schemeClr>
                </a:solidFill>
                <a:latin typeface="+mj-lt"/>
                <a:ea typeface="+mj-ea"/>
                <a:cs typeface="+mj-cs"/>
              </a:rPr>
              <a:t>Etat des lieux</a:t>
            </a:r>
          </a:p>
          <a:p>
            <a:endParaRPr lang="fr-FR" sz="2400" spc="-50" dirty="0">
              <a:solidFill>
                <a:schemeClr val="accent1">
                  <a:lumMod val="50000"/>
                </a:schemeClr>
              </a:solidFill>
              <a:latin typeface="+mj-lt"/>
              <a:ea typeface="+mj-ea"/>
              <a:cs typeface="+mj-cs"/>
            </a:endParaRPr>
          </a:p>
          <a:p>
            <a:r>
              <a:rPr lang="fr-FR" sz="2400" spc="-50" dirty="0">
                <a:solidFill>
                  <a:schemeClr val="accent1">
                    <a:lumMod val="50000"/>
                  </a:schemeClr>
                </a:solidFill>
                <a:latin typeface="+mj-lt"/>
                <a:ea typeface="+mj-ea"/>
                <a:cs typeface="+mj-cs"/>
              </a:rPr>
              <a:t>Les MDM Clients est mis à jour depuis Qualiac actuellement. </a:t>
            </a:r>
          </a:p>
          <a:p>
            <a:r>
              <a:rPr lang="fr-FR" sz="2400" spc="-50" dirty="0">
                <a:solidFill>
                  <a:schemeClr val="accent1">
                    <a:lumMod val="50000"/>
                  </a:schemeClr>
                </a:solidFill>
                <a:latin typeface="+mj-lt"/>
                <a:ea typeface="+mj-ea"/>
                <a:cs typeface="+mj-cs"/>
              </a:rPr>
              <a:t>A l’arrivée de Harmonie Lot2, le MDM doit s’interfacer avec S4/SAP. </a:t>
            </a:r>
          </a:p>
          <a:p>
            <a:r>
              <a:rPr lang="fr-FR" sz="2400" spc="-50" dirty="0">
                <a:solidFill>
                  <a:schemeClr val="accent1">
                    <a:lumMod val="50000"/>
                  </a:schemeClr>
                </a:solidFill>
                <a:latin typeface="+mj-lt"/>
                <a:ea typeface="+mj-ea"/>
                <a:cs typeface="+mj-cs"/>
              </a:rPr>
              <a:t>Suite à nos analyses voici le périmètre défini : </a:t>
            </a:r>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spTree>
    <p:extLst>
      <p:ext uri="{BB962C8B-B14F-4D97-AF65-F5344CB8AC3E}">
        <p14:creationId xmlns:p14="http://schemas.microsoft.com/office/powerpoint/2010/main" val="408005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9451" y="351918"/>
            <a:ext cx="10058400" cy="693111"/>
          </a:xfrm>
        </p:spPr>
        <p:txBody>
          <a:bodyPr>
            <a:normAutofit fontScale="90000"/>
          </a:bodyPr>
          <a:lstStyle/>
          <a:p>
            <a:pPr marL="914400" indent="-914400">
              <a:buFont typeface="+mj-lt"/>
              <a:buAutoNum type="alphaUcPeriod"/>
            </a:pPr>
            <a:r>
              <a:rPr lang="fr-FR" dirty="0">
                <a:solidFill>
                  <a:schemeClr val="accent1">
                    <a:lumMod val="50000"/>
                  </a:schemeClr>
                </a:solidFill>
              </a:rPr>
              <a:t>Périmètre</a:t>
            </a:r>
          </a:p>
        </p:txBody>
      </p:sp>
      <p:pic>
        <p:nvPicPr>
          <p:cNvPr id="9" name="Picture 8" descr="RÃ©sultat de recherche d'images pour &quot;pierre fabr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0286" y="257580"/>
            <a:ext cx="1273628" cy="40955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numéro de diapositive 9"/>
          <p:cNvSpPr>
            <a:spLocks noGrp="1"/>
          </p:cNvSpPr>
          <p:nvPr>
            <p:ph type="sldNum" sz="quarter" idx="12"/>
          </p:nvPr>
        </p:nvSpPr>
        <p:spPr/>
        <p:txBody>
          <a:bodyPr/>
          <a:lstStyle/>
          <a:p>
            <a:fld id="{290320DD-6A1A-4B9C-9E61-C6BF1E63CCB9}" type="slidenum">
              <a:rPr lang="fr-FR" smtClean="0"/>
              <a:t>5</a:t>
            </a:fld>
            <a:endParaRPr lang="fr-FR"/>
          </a:p>
        </p:txBody>
      </p:sp>
      <p:sp>
        <p:nvSpPr>
          <p:cNvPr id="11" name="Espace réservé de la date 10"/>
          <p:cNvSpPr>
            <a:spLocks noGrp="1"/>
          </p:cNvSpPr>
          <p:nvPr>
            <p:ph type="dt" sz="half" idx="10"/>
          </p:nvPr>
        </p:nvSpPr>
        <p:spPr/>
        <p:txBody>
          <a:bodyPr/>
          <a:lstStyle/>
          <a:p>
            <a:fld id="{CB4B4D14-B598-4E6D-9D03-583D8F9778EC}" type="datetime1">
              <a:rPr lang="fr-FR" smtClean="0"/>
              <a:t>11/06/2019</a:t>
            </a:fld>
            <a:endParaRPr lang="fr-FR"/>
          </a:p>
        </p:txBody>
      </p:sp>
      <p:cxnSp>
        <p:nvCxnSpPr>
          <p:cNvPr id="13" name="Connecteur droit 12"/>
          <p:cNvCxnSpPr/>
          <p:nvPr/>
        </p:nvCxnSpPr>
        <p:spPr>
          <a:xfrm>
            <a:off x="509451" y="1045029"/>
            <a:ext cx="1121446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CB5491F-3544-4611-BD3A-B0224553D273}"/>
              </a:ext>
            </a:extLst>
          </p:cNvPr>
          <p:cNvSpPr/>
          <p:nvPr/>
        </p:nvSpPr>
        <p:spPr>
          <a:xfrm>
            <a:off x="509452" y="1172703"/>
            <a:ext cx="10703032" cy="4585871"/>
          </a:xfrm>
          <a:prstGeom prst="rect">
            <a:avLst/>
          </a:prstGeom>
        </p:spPr>
        <p:txBody>
          <a:bodyPr wrap="square">
            <a:spAutoFit/>
          </a:bodyPr>
          <a:lstStyle/>
          <a:p>
            <a:pPr marL="457200" indent="-457200">
              <a:buFont typeface="+mj-lt"/>
              <a:buAutoNum type="arabicPeriod" startAt="2"/>
            </a:pPr>
            <a:r>
              <a:rPr lang="fr-FR" sz="2400" spc="-50" dirty="0">
                <a:solidFill>
                  <a:schemeClr val="accent1">
                    <a:lumMod val="50000"/>
                  </a:schemeClr>
                </a:solidFill>
                <a:latin typeface="+mj-lt"/>
                <a:ea typeface="+mj-ea"/>
                <a:cs typeface="+mj-cs"/>
              </a:rPr>
              <a:t>Applications impactées</a:t>
            </a:r>
          </a:p>
          <a:p>
            <a:endParaRPr lang="fr-FR" sz="2400" spc="-50" dirty="0">
              <a:solidFill>
                <a:schemeClr val="accent1">
                  <a:lumMod val="50000"/>
                </a:schemeClr>
              </a:solidFill>
              <a:latin typeface="+mj-lt"/>
              <a:ea typeface="+mj-ea"/>
              <a:cs typeface="+mj-cs"/>
            </a:endParaRPr>
          </a:p>
          <a:p>
            <a:r>
              <a:rPr lang="fr-FR" sz="2400" spc="-50" dirty="0">
                <a:solidFill>
                  <a:schemeClr val="accent1">
                    <a:lumMod val="50000"/>
                  </a:schemeClr>
                </a:solidFill>
                <a:latin typeface="+mj-lt"/>
                <a:ea typeface="+mj-ea"/>
                <a:cs typeface="+mj-cs"/>
              </a:rPr>
              <a:t>Le MDM Client n’est pas la seule application impactée par l’arrivée de S4 et les codes qui changent. Le MDM Client échange des données avec :</a:t>
            </a:r>
          </a:p>
          <a:p>
            <a:pPr marL="457200" indent="-457200">
              <a:buFont typeface="Arial" panose="020B0604020202020204" pitchFamily="34" charset="0"/>
              <a:buChar char="•"/>
            </a:pPr>
            <a:r>
              <a:rPr lang="fr-FR" sz="2400" spc="-50" dirty="0">
                <a:solidFill>
                  <a:schemeClr val="accent1">
                    <a:lumMod val="50000"/>
                  </a:schemeClr>
                </a:solidFill>
                <a:latin typeface="+mj-lt"/>
                <a:ea typeface="+mj-ea"/>
                <a:cs typeface="+mj-cs"/>
              </a:rPr>
              <a:t>GED </a:t>
            </a:r>
            <a:r>
              <a:rPr lang="fr-FR" sz="2400" spc="-50" dirty="0" err="1">
                <a:solidFill>
                  <a:schemeClr val="accent1">
                    <a:lumMod val="50000"/>
                  </a:schemeClr>
                </a:solidFill>
                <a:latin typeface="+mj-lt"/>
                <a:ea typeface="+mj-ea"/>
                <a:cs typeface="+mj-cs"/>
              </a:rPr>
              <a:t>Codexia</a:t>
            </a:r>
            <a:endParaRPr lang="fr-FR" sz="2400" spc="-50" dirty="0">
              <a:solidFill>
                <a:schemeClr val="accent1">
                  <a:lumMod val="50000"/>
                </a:schemeClr>
              </a:solidFill>
              <a:latin typeface="+mj-lt"/>
              <a:ea typeface="+mj-ea"/>
              <a:cs typeface="+mj-cs"/>
            </a:endParaRPr>
          </a:p>
          <a:p>
            <a:pPr marL="457200" indent="-457200">
              <a:buFont typeface="Arial" panose="020B0604020202020204" pitchFamily="34" charset="0"/>
              <a:buChar char="•"/>
            </a:pPr>
            <a:r>
              <a:rPr lang="fr-FR" sz="2400" spc="-50" dirty="0">
                <a:solidFill>
                  <a:schemeClr val="accent1">
                    <a:lumMod val="50000"/>
                  </a:schemeClr>
                </a:solidFill>
                <a:latin typeface="+mj-lt"/>
                <a:ea typeface="+mj-ea"/>
                <a:cs typeface="+mj-cs"/>
              </a:rPr>
              <a:t>EOS (plateforme Web des commandes GEX dans Score)</a:t>
            </a:r>
          </a:p>
          <a:p>
            <a:pPr marL="457200" indent="-457200">
              <a:buFont typeface="Arial" panose="020B0604020202020204" pitchFamily="34" charset="0"/>
              <a:buChar char="•"/>
            </a:pPr>
            <a:r>
              <a:rPr lang="fr-FR" sz="2400" spc="-50" dirty="0">
                <a:solidFill>
                  <a:schemeClr val="accent1">
                    <a:lumMod val="50000"/>
                  </a:schemeClr>
                </a:solidFill>
                <a:latin typeface="+mj-lt"/>
                <a:ea typeface="+mj-ea"/>
                <a:cs typeface="+mj-cs"/>
              </a:rPr>
              <a:t>MPSS (portail </a:t>
            </a:r>
            <a:r>
              <a:rPr lang="fr-FR" sz="2400" spc="-50" dirty="0" err="1">
                <a:solidFill>
                  <a:schemeClr val="accent1">
                    <a:lumMod val="50000"/>
                  </a:schemeClr>
                </a:solidFill>
                <a:latin typeface="+mj-lt"/>
                <a:ea typeface="+mj-ea"/>
                <a:cs typeface="+mj-cs"/>
              </a:rPr>
              <a:t>BtoB</a:t>
            </a:r>
            <a:r>
              <a:rPr lang="fr-FR" sz="2400" spc="-50" dirty="0">
                <a:solidFill>
                  <a:schemeClr val="accent1">
                    <a:lumMod val="50000"/>
                  </a:schemeClr>
                </a:solidFill>
                <a:latin typeface="+mj-lt"/>
                <a:ea typeface="+mj-ea"/>
                <a:cs typeface="+mj-cs"/>
              </a:rPr>
              <a:t> à destination des clients pharmaciens)</a:t>
            </a:r>
          </a:p>
          <a:p>
            <a:pPr marL="457200" indent="-457200">
              <a:buFont typeface="Arial" panose="020B0604020202020204" pitchFamily="34" charset="0"/>
              <a:buChar char="•"/>
            </a:pPr>
            <a:r>
              <a:rPr lang="fr-FR" sz="2400" spc="-50" dirty="0">
                <a:solidFill>
                  <a:schemeClr val="accent1">
                    <a:lumMod val="50000"/>
                  </a:schemeClr>
                </a:solidFill>
                <a:latin typeface="+mj-lt"/>
                <a:ea typeface="+mj-ea"/>
                <a:cs typeface="+mj-cs"/>
              </a:rPr>
              <a:t>ECCO (service clients – Support) </a:t>
            </a:r>
          </a:p>
          <a:p>
            <a:pPr marL="457200" indent="-457200">
              <a:buFont typeface="Arial" panose="020B0604020202020204" pitchFamily="34" charset="0"/>
              <a:buChar char="•"/>
            </a:pPr>
            <a:r>
              <a:rPr lang="fr-FR" sz="2400" spc="-50" dirty="0">
                <a:solidFill>
                  <a:schemeClr val="accent1">
                    <a:lumMod val="50000"/>
                  </a:schemeClr>
                </a:solidFill>
                <a:latin typeface="+mj-lt"/>
                <a:ea typeface="+mj-ea"/>
                <a:cs typeface="+mj-cs"/>
              </a:rPr>
              <a:t>Datawarehouse</a:t>
            </a:r>
          </a:p>
          <a:p>
            <a:pPr marL="457200" indent="-457200">
              <a:buFont typeface="Arial" panose="020B0604020202020204" pitchFamily="34" charset="0"/>
              <a:buChar char="•"/>
            </a:pPr>
            <a:r>
              <a:rPr lang="fr-FR" sz="2400" spc="-50" dirty="0">
                <a:solidFill>
                  <a:schemeClr val="accent1">
                    <a:lumMod val="50000"/>
                  </a:schemeClr>
                </a:solidFill>
                <a:latin typeface="+mj-lt"/>
                <a:ea typeface="+mj-ea"/>
                <a:cs typeface="+mj-cs"/>
              </a:rPr>
              <a:t>CRO@M</a:t>
            </a:r>
          </a:p>
          <a:p>
            <a:pPr marL="457200" indent="-457200">
              <a:buFont typeface="Arial" panose="020B0604020202020204" pitchFamily="34" charset="0"/>
              <a:buChar char="•"/>
            </a:pPr>
            <a:endParaRPr lang="fr-FR" sz="2600" spc="-50" dirty="0">
              <a:solidFill>
                <a:schemeClr val="accent1">
                  <a:lumMod val="50000"/>
                </a:schemeClr>
              </a:solidFill>
              <a:latin typeface="+mj-lt"/>
              <a:ea typeface="+mj-ea"/>
              <a:cs typeface="+mj-cs"/>
            </a:endParaRPr>
          </a:p>
          <a:p>
            <a:r>
              <a:rPr lang="fr-FR" sz="2600" spc="-50" dirty="0">
                <a:solidFill>
                  <a:schemeClr val="accent1">
                    <a:lumMod val="50000"/>
                  </a:schemeClr>
                </a:solidFill>
                <a:latin typeface="+mj-lt"/>
                <a:ea typeface="+mj-ea"/>
                <a:cs typeface="+mj-cs"/>
              </a:rPr>
              <a:t>Cf. diapo suivante: schéma des flux</a:t>
            </a:r>
          </a:p>
        </p:txBody>
      </p:sp>
    </p:spTree>
    <p:extLst>
      <p:ext uri="{BB962C8B-B14F-4D97-AF65-F5344CB8AC3E}">
        <p14:creationId xmlns:p14="http://schemas.microsoft.com/office/powerpoint/2010/main" val="118493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9451" y="351918"/>
            <a:ext cx="10058400" cy="693111"/>
          </a:xfrm>
        </p:spPr>
        <p:txBody>
          <a:bodyPr>
            <a:normAutofit fontScale="90000"/>
          </a:bodyPr>
          <a:lstStyle/>
          <a:p>
            <a:pPr marL="914400" indent="-914400">
              <a:buFont typeface="+mj-lt"/>
              <a:buAutoNum type="alphaUcPeriod"/>
            </a:pPr>
            <a:r>
              <a:rPr lang="fr-FR" dirty="0">
                <a:solidFill>
                  <a:schemeClr val="accent1">
                    <a:lumMod val="50000"/>
                  </a:schemeClr>
                </a:solidFill>
              </a:rPr>
              <a:t>Périmètre</a:t>
            </a:r>
          </a:p>
        </p:txBody>
      </p:sp>
      <p:pic>
        <p:nvPicPr>
          <p:cNvPr id="9" name="Picture 8" descr="RÃ©sultat de recherche d'images pour &quot;pierre fabr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0286" y="257580"/>
            <a:ext cx="1273628" cy="40955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numéro de diapositive 9"/>
          <p:cNvSpPr>
            <a:spLocks noGrp="1"/>
          </p:cNvSpPr>
          <p:nvPr>
            <p:ph type="sldNum" sz="quarter" idx="12"/>
          </p:nvPr>
        </p:nvSpPr>
        <p:spPr/>
        <p:txBody>
          <a:bodyPr/>
          <a:lstStyle/>
          <a:p>
            <a:fld id="{290320DD-6A1A-4B9C-9E61-C6BF1E63CCB9}" type="slidenum">
              <a:rPr lang="fr-FR" smtClean="0"/>
              <a:t>6</a:t>
            </a:fld>
            <a:endParaRPr lang="fr-FR"/>
          </a:p>
        </p:txBody>
      </p:sp>
      <p:sp>
        <p:nvSpPr>
          <p:cNvPr id="11" name="Espace réservé de la date 10"/>
          <p:cNvSpPr>
            <a:spLocks noGrp="1"/>
          </p:cNvSpPr>
          <p:nvPr>
            <p:ph type="dt" sz="half" idx="10"/>
          </p:nvPr>
        </p:nvSpPr>
        <p:spPr/>
        <p:txBody>
          <a:bodyPr/>
          <a:lstStyle/>
          <a:p>
            <a:fld id="{CB4B4D14-B598-4E6D-9D03-583D8F9778EC}" type="datetime1">
              <a:rPr lang="fr-FR" smtClean="0"/>
              <a:t>11/06/2019</a:t>
            </a:fld>
            <a:endParaRPr lang="fr-FR"/>
          </a:p>
        </p:txBody>
      </p:sp>
      <p:cxnSp>
        <p:nvCxnSpPr>
          <p:cNvPr id="13" name="Connecteur droit 12"/>
          <p:cNvCxnSpPr/>
          <p:nvPr/>
        </p:nvCxnSpPr>
        <p:spPr>
          <a:xfrm>
            <a:off x="509451" y="1045029"/>
            <a:ext cx="1121446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9FF7102-8AFE-4B8B-A35E-E686A32EF458}"/>
              </a:ext>
            </a:extLst>
          </p:cNvPr>
          <p:cNvSpPr/>
          <p:nvPr/>
        </p:nvSpPr>
        <p:spPr>
          <a:xfrm>
            <a:off x="455638" y="1139367"/>
            <a:ext cx="11736362" cy="1508105"/>
          </a:xfrm>
          <a:prstGeom prst="rect">
            <a:avLst/>
          </a:prstGeom>
        </p:spPr>
        <p:txBody>
          <a:bodyPr wrap="square">
            <a:spAutoFit/>
          </a:bodyPr>
          <a:lstStyle/>
          <a:p>
            <a:pPr marL="457200" indent="-457200">
              <a:buFont typeface="+mj-lt"/>
              <a:buAutoNum type="arabicPeriod" startAt="3"/>
            </a:pPr>
            <a:r>
              <a:rPr lang="fr-FR" sz="2000" u="sng" spc="-50" dirty="0">
                <a:solidFill>
                  <a:schemeClr val="accent1">
                    <a:lumMod val="50000"/>
                  </a:schemeClr>
                </a:solidFill>
                <a:latin typeface="+mj-lt"/>
                <a:ea typeface="+mj-ea"/>
                <a:cs typeface="+mj-cs"/>
              </a:rPr>
              <a:t>Schéma des flux: applications impactées par la reprise de données/recodification des BP et contrats</a:t>
            </a:r>
            <a:r>
              <a:rPr lang="fr-FR" sz="2000" spc="-50" dirty="0">
                <a:solidFill>
                  <a:schemeClr val="accent1">
                    <a:lumMod val="50000"/>
                  </a:schemeClr>
                </a:solidFill>
                <a:latin typeface="+mj-lt"/>
                <a:ea typeface="+mj-ea"/>
                <a:cs typeface="+mj-cs"/>
              </a:rPr>
              <a:t> </a:t>
            </a:r>
          </a:p>
          <a:p>
            <a:r>
              <a:rPr lang="fr-FR" sz="2000" spc="-50" dirty="0">
                <a:solidFill>
                  <a:schemeClr val="accent1">
                    <a:lumMod val="50000"/>
                  </a:schemeClr>
                </a:solidFill>
                <a:latin typeface="+mj-lt"/>
                <a:ea typeface="+mj-ea"/>
                <a:cs typeface="+mj-cs"/>
              </a:rPr>
              <a:t>En </a:t>
            </a:r>
            <a:r>
              <a:rPr lang="fr-FR" sz="2000" spc="-50" dirty="0">
                <a:solidFill>
                  <a:srgbClr val="C00000"/>
                </a:solidFill>
                <a:latin typeface="+mj-lt"/>
                <a:ea typeface="+mj-ea"/>
                <a:cs typeface="+mj-cs"/>
              </a:rPr>
              <a:t>rouge</a:t>
            </a:r>
            <a:r>
              <a:rPr lang="fr-FR" sz="2000" spc="-50" dirty="0">
                <a:solidFill>
                  <a:schemeClr val="accent1">
                    <a:lumMod val="50000"/>
                  </a:schemeClr>
                </a:solidFill>
                <a:latin typeface="+mj-lt"/>
                <a:ea typeface="+mj-ea"/>
                <a:cs typeface="+mj-cs"/>
              </a:rPr>
              <a:t>, les impacts directs, en </a:t>
            </a:r>
            <a:r>
              <a:rPr lang="fr-FR" sz="2000" spc="-50" dirty="0">
                <a:solidFill>
                  <a:srgbClr val="00B050"/>
                </a:solidFill>
                <a:latin typeface="+mj-lt"/>
                <a:ea typeface="+mj-ea"/>
                <a:cs typeface="+mj-cs"/>
              </a:rPr>
              <a:t>vert</a:t>
            </a:r>
            <a:r>
              <a:rPr lang="fr-FR" sz="2000" spc="-50" dirty="0">
                <a:solidFill>
                  <a:schemeClr val="accent1">
                    <a:lumMod val="50000"/>
                  </a:schemeClr>
                </a:solidFill>
                <a:latin typeface="+mj-lt"/>
                <a:ea typeface="+mj-ea"/>
                <a:cs typeface="+mj-cs"/>
              </a:rPr>
              <a:t> les impacts (cascade via le MDM) sur le SI PF</a:t>
            </a:r>
          </a:p>
          <a:p>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pic>
        <p:nvPicPr>
          <p:cNvPr id="15" name="Image 14">
            <a:extLst>
              <a:ext uri="{FF2B5EF4-FFF2-40B4-BE49-F238E27FC236}">
                <a16:creationId xmlns:a16="http://schemas.microsoft.com/office/drawing/2014/main" id="{AA1BB61B-B415-41CB-AB0B-0415983DEBC9}"/>
              </a:ext>
            </a:extLst>
          </p:cNvPr>
          <p:cNvPicPr>
            <a:picLocks noChangeAspect="1"/>
          </p:cNvPicPr>
          <p:nvPr/>
        </p:nvPicPr>
        <p:blipFill>
          <a:blip r:embed="rId3"/>
          <a:stretch>
            <a:fillRect/>
          </a:stretch>
        </p:blipFill>
        <p:spPr>
          <a:xfrm>
            <a:off x="1529869" y="1893419"/>
            <a:ext cx="8700810" cy="4400246"/>
          </a:xfrm>
          <a:prstGeom prst="rect">
            <a:avLst/>
          </a:prstGeom>
        </p:spPr>
      </p:pic>
    </p:spTree>
    <p:extLst>
      <p:ext uri="{BB962C8B-B14F-4D97-AF65-F5344CB8AC3E}">
        <p14:creationId xmlns:p14="http://schemas.microsoft.com/office/powerpoint/2010/main" val="2032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7</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184521" y="499370"/>
            <a:ext cx="11736362" cy="1508105"/>
          </a:xfrm>
          <a:prstGeom prst="rect">
            <a:avLst/>
          </a:prstGeom>
        </p:spPr>
        <p:txBody>
          <a:bodyPr wrap="square">
            <a:spAutoFit/>
          </a:bodyPr>
          <a:lstStyle/>
          <a:p>
            <a:pPr marL="457200" indent="-457200">
              <a:buFont typeface="+mj-lt"/>
              <a:buAutoNum type="arabicPeriod"/>
            </a:pPr>
            <a:r>
              <a:rPr lang="fr-FR" sz="2000" u="sng" spc="-50" dirty="0">
                <a:solidFill>
                  <a:schemeClr val="accent1">
                    <a:lumMod val="50000"/>
                  </a:schemeClr>
                </a:solidFill>
                <a:latin typeface="+mj-lt"/>
                <a:ea typeface="+mj-ea"/>
                <a:cs typeface="+mj-cs"/>
              </a:rPr>
              <a:t>Contexte</a:t>
            </a:r>
            <a:r>
              <a:rPr lang="fr-FR" sz="2000" spc="-50" dirty="0">
                <a:solidFill>
                  <a:schemeClr val="accent1">
                    <a:lumMod val="50000"/>
                  </a:schemeClr>
                </a:solidFill>
                <a:latin typeface="+mj-lt"/>
                <a:ea typeface="+mj-ea"/>
                <a:cs typeface="+mj-cs"/>
              </a:rPr>
              <a:t>: </a:t>
            </a:r>
          </a:p>
          <a:p>
            <a:endParaRPr lang="fr-FR" sz="20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sp>
        <p:nvSpPr>
          <p:cNvPr id="9" name="Titre 1">
            <a:extLst>
              <a:ext uri="{FF2B5EF4-FFF2-40B4-BE49-F238E27FC236}">
                <a16:creationId xmlns:a16="http://schemas.microsoft.com/office/drawing/2014/main" id="{07F9D3EA-672B-4FE0-AC99-B318445DC6FC}"/>
              </a:ext>
            </a:extLst>
          </p:cNvPr>
          <p:cNvSpPr txBox="1">
            <a:spLocks/>
          </p:cNvSpPr>
          <p:nvPr/>
        </p:nvSpPr>
        <p:spPr>
          <a:xfrm>
            <a:off x="-39757" y="-166342"/>
            <a:ext cx="12191999" cy="73778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2"/>
            </a:pPr>
            <a:r>
              <a:rPr lang="fr-FR" sz="3200" dirty="0">
                <a:solidFill>
                  <a:schemeClr val="accent1">
                    <a:lumMod val="50000"/>
                  </a:schemeClr>
                </a:solidFill>
              </a:rPr>
              <a:t>Nouveaux identifiants BP</a:t>
            </a:r>
          </a:p>
        </p:txBody>
      </p:sp>
      <p:sp>
        <p:nvSpPr>
          <p:cNvPr id="10" name="Rectangle 9">
            <a:extLst>
              <a:ext uri="{FF2B5EF4-FFF2-40B4-BE49-F238E27FC236}">
                <a16:creationId xmlns:a16="http://schemas.microsoft.com/office/drawing/2014/main" id="{C869D30E-3D86-4A01-8213-FD83995DFF84}"/>
              </a:ext>
            </a:extLst>
          </p:cNvPr>
          <p:cNvSpPr/>
          <p:nvPr/>
        </p:nvSpPr>
        <p:spPr>
          <a:xfrm>
            <a:off x="184521" y="3823721"/>
            <a:ext cx="5579165" cy="2123658"/>
          </a:xfrm>
          <a:prstGeom prst="rect">
            <a:avLst/>
          </a:prstGeom>
        </p:spPr>
        <p:txBody>
          <a:bodyPr wrap="square">
            <a:spAutoFit/>
          </a:bodyPr>
          <a:lstStyle/>
          <a:p>
            <a:endParaRPr lang="fr-FR" sz="2000" spc="-50" dirty="0">
              <a:solidFill>
                <a:schemeClr val="accent1">
                  <a:lumMod val="50000"/>
                </a:schemeClr>
              </a:solidFill>
              <a:latin typeface="+mj-lt"/>
              <a:ea typeface="+mj-ea"/>
              <a:cs typeface="+mj-cs"/>
            </a:endParaRPr>
          </a:p>
          <a:p>
            <a:r>
              <a:rPr lang="fr-FR" sz="2000" spc="-50" dirty="0">
                <a:solidFill>
                  <a:schemeClr val="accent1">
                    <a:lumMod val="50000"/>
                  </a:schemeClr>
                </a:solidFill>
                <a:latin typeface="+mj-lt"/>
                <a:ea typeface="+mj-ea"/>
                <a:cs typeface="+mj-cs"/>
              </a:rPr>
              <a:t>Avec S4, 1 BP sera associé à une seule adresse. Ce qui signifie qu’il est nécessaire de </a:t>
            </a:r>
            <a:r>
              <a:rPr lang="fr-FR" sz="2000" u="sng" spc="-50" dirty="0">
                <a:solidFill>
                  <a:schemeClr val="accent1">
                    <a:lumMod val="50000"/>
                  </a:schemeClr>
                </a:solidFill>
                <a:latin typeface="+mj-lt"/>
                <a:ea typeface="+mj-ea"/>
                <a:cs typeface="+mj-cs"/>
              </a:rPr>
              <a:t>créer de nouveaux BP</a:t>
            </a:r>
            <a:r>
              <a:rPr lang="fr-FR" sz="2000" spc="-50" dirty="0">
                <a:solidFill>
                  <a:schemeClr val="accent1">
                    <a:lumMod val="50000"/>
                  </a:schemeClr>
                </a:solidFill>
                <a:latin typeface="+mj-lt"/>
                <a:ea typeface="+mj-ea"/>
                <a:cs typeface="+mj-cs"/>
              </a:rPr>
              <a:t>, associés à ces adresses. </a:t>
            </a:r>
            <a:endParaRPr lang="fr-FR" sz="2000" spc="-50" dirty="0">
              <a:solidFill>
                <a:schemeClr val="accent6">
                  <a:lumMod val="50000"/>
                </a:schemeClr>
              </a:solidFill>
              <a:latin typeface="+mj-lt"/>
            </a:endParaRPr>
          </a:p>
          <a:p>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sp>
        <p:nvSpPr>
          <p:cNvPr id="12" name="Flèche : virage 11">
            <a:extLst>
              <a:ext uri="{FF2B5EF4-FFF2-40B4-BE49-F238E27FC236}">
                <a16:creationId xmlns:a16="http://schemas.microsoft.com/office/drawing/2014/main" id="{A72E01EC-B082-40FF-8001-0C5238826279}"/>
              </a:ext>
            </a:extLst>
          </p:cNvPr>
          <p:cNvSpPr/>
          <p:nvPr/>
        </p:nvSpPr>
        <p:spPr>
          <a:xfrm flipV="1">
            <a:off x="1201479" y="3471006"/>
            <a:ext cx="4242391" cy="744910"/>
          </a:xfrm>
          <a:prstGeom prst="bentArrow">
            <a:avLst>
              <a:gd name="adj1" fmla="val 25000"/>
              <a:gd name="adj2" fmla="val 2500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3" name="Image 12">
            <a:extLst>
              <a:ext uri="{FF2B5EF4-FFF2-40B4-BE49-F238E27FC236}">
                <a16:creationId xmlns:a16="http://schemas.microsoft.com/office/drawing/2014/main" id="{4ED46F0E-2A94-4A2F-9638-7DDB9BDDBBB3}"/>
              </a:ext>
            </a:extLst>
          </p:cNvPr>
          <p:cNvPicPr>
            <a:picLocks noChangeAspect="1"/>
          </p:cNvPicPr>
          <p:nvPr/>
        </p:nvPicPr>
        <p:blipFill>
          <a:blip r:embed="rId2"/>
          <a:stretch>
            <a:fillRect/>
          </a:stretch>
        </p:blipFill>
        <p:spPr>
          <a:xfrm>
            <a:off x="184521" y="978617"/>
            <a:ext cx="5579164" cy="2467485"/>
          </a:xfrm>
          <a:prstGeom prst="rect">
            <a:avLst/>
          </a:prstGeom>
        </p:spPr>
      </p:pic>
      <p:pic>
        <p:nvPicPr>
          <p:cNvPr id="14" name="Image 13">
            <a:extLst>
              <a:ext uri="{FF2B5EF4-FFF2-40B4-BE49-F238E27FC236}">
                <a16:creationId xmlns:a16="http://schemas.microsoft.com/office/drawing/2014/main" id="{DDB79D25-2A5B-4CD6-8F26-1354870F2CF6}"/>
              </a:ext>
            </a:extLst>
          </p:cNvPr>
          <p:cNvPicPr>
            <a:picLocks noChangeAspect="1"/>
          </p:cNvPicPr>
          <p:nvPr/>
        </p:nvPicPr>
        <p:blipFill>
          <a:blip r:embed="rId3"/>
          <a:stretch>
            <a:fillRect/>
          </a:stretch>
        </p:blipFill>
        <p:spPr>
          <a:xfrm>
            <a:off x="5443870" y="3112387"/>
            <a:ext cx="6708372" cy="3203096"/>
          </a:xfrm>
          <a:prstGeom prst="rect">
            <a:avLst/>
          </a:prstGeom>
        </p:spPr>
      </p:pic>
    </p:spTree>
    <p:extLst>
      <p:ext uri="{BB962C8B-B14F-4D97-AF65-F5344CB8AC3E}">
        <p14:creationId xmlns:p14="http://schemas.microsoft.com/office/powerpoint/2010/main" val="2291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302703"/>
            <a:ext cx="10058400" cy="4233539"/>
          </a:xfrm>
        </p:spPr>
        <p:txBody>
          <a:bodyPr>
            <a:normAutofit/>
          </a:bodyPr>
          <a:lstStyle/>
          <a:p>
            <a:endParaRPr lang="fr-FR" sz="2800" spc="-50" dirty="0">
              <a:solidFill>
                <a:schemeClr val="tx1"/>
              </a:solidFill>
              <a:latin typeface="+mj-lt"/>
              <a:ea typeface="+mj-ea"/>
              <a:cs typeface="+mj-cs"/>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8</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184520" y="499370"/>
            <a:ext cx="11967721" cy="4493538"/>
          </a:xfrm>
          <a:prstGeom prst="rect">
            <a:avLst/>
          </a:prstGeom>
        </p:spPr>
        <p:txBody>
          <a:bodyPr wrap="square">
            <a:spAutoFit/>
          </a:bodyPr>
          <a:lstStyle/>
          <a:p>
            <a:pPr marL="457200" indent="-457200">
              <a:buFont typeface="+mj-lt"/>
              <a:buAutoNum type="arabicPeriod" startAt="2"/>
            </a:pPr>
            <a:r>
              <a:rPr lang="fr-FR" sz="2000" u="sng" spc="-50" dirty="0">
                <a:solidFill>
                  <a:schemeClr val="accent1">
                    <a:lumMod val="50000"/>
                  </a:schemeClr>
                </a:solidFill>
                <a:latin typeface="+mj-lt"/>
                <a:ea typeface="+mj-ea"/>
                <a:cs typeface="+mj-cs"/>
              </a:rPr>
              <a:t>Etat des lieux</a:t>
            </a:r>
            <a:r>
              <a:rPr lang="fr-FR" sz="2000" spc="-50" dirty="0">
                <a:solidFill>
                  <a:schemeClr val="accent1">
                    <a:lumMod val="50000"/>
                  </a:schemeClr>
                </a:solidFill>
                <a:latin typeface="+mj-lt"/>
                <a:ea typeface="+mj-ea"/>
                <a:cs typeface="+mj-cs"/>
              </a:rPr>
              <a:t>: </a:t>
            </a:r>
          </a:p>
          <a:p>
            <a:r>
              <a:rPr lang="fr-FR" sz="2000" spc="-50" dirty="0">
                <a:solidFill>
                  <a:schemeClr val="accent1">
                    <a:lumMod val="50000"/>
                  </a:schemeClr>
                </a:solidFill>
                <a:latin typeface="+mj-lt"/>
                <a:ea typeface="+mj-ea"/>
                <a:cs typeface="+mj-cs"/>
              </a:rPr>
              <a:t>Aujourd’hui, en production, nous avons des tiers sur la table de relation entre contrats et Adresses qui pointent vers plusieurs adresses.</a:t>
            </a:r>
          </a:p>
          <a:p>
            <a:endParaRPr lang="fr-FR" sz="2000" spc="-50" dirty="0">
              <a:solidFill>
                <a:schemeClr val="accent1">
                  <a:lumMod val="50000"/>
                </a:schemeClr>
              </a:solidFill>
              <a:latin typeface="+mj-lt"/>
              <a:ea typeface="+mj-ea"/>
              <a:cs typeface="+mj-cs"/>
            </a:endParaRPr>
          </a:p>
          <a:p>
            <a:r>
              <a:rPr lang="fr-FR" sz="2000" spc="-50" dirty="0">
                <a:solidFill>
                  <a:schemeClr val="accent1">
                    <a:lumMod val="50000"/>
                  </a:schemeClr>
                </a:solidFill>
                <a:latin typeface="+mj-lt"/>
              </a:rPr>
              <a:t>Il faudra ajouter les règles appliquées dans la </a:t>
            </a:r>
            <a:r>
              <a:rPr lang="fr-FR" sz="2000" spc="-50" dirty="0" err="1">
                <a:solidFill>
                  <a:schemeClr val="accent1">
                    <a:lumMod val="50000"/>
                  </a:schemeClr>
                </a:solidFill>
                <a:latin typeface="+mj-lt"/>
              </a:rPr>
              <a:t>spec</a:t>
            </a:r>
            <a:r>
              <a:rPr lang="fr-FR" sz="2000" spc="-50" dirty="0">
                <a:solidFill>
                  <a:schemeClr val="accent1">
                    <a:lumMod val="50000"/>
                  </a:schemeClr>
                </a:solidFill>
                <a:latin typeface="+mj-lt"/>
              </a:rPr>
              <a:t> Accenture (ne pas prendre les fournisseurs par exemple).</a:t>
            </a:r>
            <a:endParaRPr lang="fr-FR" sz="2000" spc="-50" dirty="0">
              <a:solidFill>
                <a:schemeClr val="accent1">
                  <a:lumMod val="50000"/>
                </a:schemeClr>
              </a:solidFill>
              <a:latin typeface="+mj-lt"/>
              <a:ea typeface="+mj-ea"/>
              <a:cs typeface="+mj-cs"/>
            </a:endParaRPr>
          </a:p>
          <a:p>
            <a:r>
              <a:rPr lang="fr-FR" sz="2000" spc="-50" dirty="0">
                <a:solidFill>
                  <a:schemeClr val="accent1">
                    <a:lumMod val="50000"/>
                  </a:schemeClr>
                </a:solidFill>
                <a:latin typeface="+mj-lt"/>
              </a:rPr>
              <a:t>La volumétrie des BP à créer dans la table TIERS est de 1000 au maximum (1000 nouveaux tiers primaires et secondaires dans S4. Pour rappel, les tiers secondaires ne sont pas stockés dans la table Tiers du MDM). Les tiers à créer sont </a:t>
            </a:r>
            <a:r>
              <a:rPr lang="fr-FR" sz="2000" spc="-50" dirty="0" err="1">
                <a:solidFill>
                  <a:schemeClr val="accent1">
                    <a:lumMod val="50000"/>
                  </a:schemeClr>
                </a:solidFill>
                <a:latin typeface="+mj-lt"/>
              </a:rPr>
              <a:t>taggés</a:t>
            </a:r>
            <a:r>
              <a:rPr lang="fr-FR" sz="2000" spc="-50" dirty="0">
                <a:solidFill>
                  <a:schemeClr val="accent1">
                    <a:lumMod val="50000"/>
                  </a:schemeClr>
                </a:solidFill>
                <a:latin typeface="+mj-lt"/>
              </a:rPr>
              <a:t> ZPFP (BP principaux) et ZPFG (BP Groupe). </a:t>
            </a:r>
          </a:p>
          <a:p>
            <a:r>
              <a:rPr lang="fr-FR" sz="2000" spc="-50" dirty="0">
                <a:solidFill>
                  <a:schemeClr val="accent1">
                    <a:lumMod val="50000"/>
                  </a:schemeClr>
                </a:solidFill>
                <a:latin typeface="+mj-lt"/>
              </a:rPr>
              <a:t>Cf. chapitre C pour la mise à jour des tiers secondaires dans la table de relations entre Contrats et Adresses.</a:t>
            </a:r>
          </a:p>
          <a:p>
            <a:endParaRPr lang="fr-FR" sz="2000" spc="-50" dirty="0">
              <a:solidFill>
                <a:schemeClr val="accent1">
                  <a:lumMod val="50000"/>
                </a:schemeClr>
              </a:solidFill>
              <a:latin typeface="+mj-lt"/>
            </a:endParaRPr>
          </a:p>
          <a:p>
            <a:r>
              <a:rPr lang="fr-FR" sz="2000" spc="-50" dirty="0">
                <a:solidFill>
                  <a:schemeClr val="accent1">
                    <a:lumMod val="50000"/>
                  </a:schemeClr>
                </a:solidFill>
                <a:latin typeface="+mj-lt"/>
              </a:rPr>
              <a:t>Il s’agit donc d’une volumétrie relativement faible: il pourrait être intéressant d’utiliser les flux 751A et 751 lors de la création des BP/Contrats dans S4.  </a:t>
            </a:r>
          </a:p>
          <a:p>
            <a:endParaRPr lang="fr-FR" sz="2600" spc="-50" dirty="0">
              <a:solidFill>
                <a:schemeClr val="accent1">
                  <a:lumMod val="50000"/>
                </a:schemeClr>
              </a:solidFill>
              <a:latin typeface="+mj-lt"/>
              <a:ea typeface="+mj-ea"/>
              <a:cs typeface="+mj-cs"/>
            </a:endParaRPr>
          </a:p>
          <a:p>
            <a:r>
              <a:rPr lang="fr-FR" sz="2000" u="sng" spc="-50" dirty="0">
                <a:solidFill>
                  <a:srgbClr val="C00000"/>
                </a:solidFill>
                <a:latin typeface="+mj-lt"/>
                <a:ea typeface="+mj-ea"/>
                <a:cs typeface="+mj-cs"/>
              </a:rPr>
              <a:t>Question</a:t>
            </a:r>
            <a:r>
              <a:rPr lang="fr-FR" sz="2000" spc="-50" dirty="0">
                <a:solidFill>
                  <a:srgbClr val="C00000"/>
                </a:solidFill>
                <a:latin typeface="+mj-lt"/>
                <a:ea typeface="+mj-ea"/>
                <a:cs typeface="+mj-cs"/>
              </a:rPr>
              <a:t>: Comment saisir ces nouveaux codes en avance de phase ? Serveur de production bis ? </a:t>
            </a:r>
            <a:r>
              <a:rPr lang="fr-FR" sz="2000" spc="-50" dirty="0" err="1">
                <a:solidFill>
                  <a:srgbClr val="C00000"/>
                </a:solidFill>
                <a:latin typeface="+mj-lt"/>
                <a:ea typeface="+mj-ea"/>
                <a:cs typeface="+mj-cs"/>
              </a:rPr>
              <a:t>Load</a:t>
            </a:r>
            <a:r>
              <a:rPr lang="fr-FR" sz="2000" spc="-50" dirty="0">
                <a:solidFill>
                  <a:srgbClr val="C00000"/>
                </a:solidFill>
                <a:latin typeface="+mj-lt"/>
                <a:ea typeface="+mj-ea"/>
                <a:cs typeface="+mj-cs"/>
              </a:rPr>
              <a:t> balancing adapté ?</a:t>
            </a:r>
          </a:p>
        </p:txBody>
      </p:sp>
      <p:sp>
        <p:nvSpPr>
          <p:cNvPr id="9" name="Titre 1">
            <a:extLst>
              <a:ext uri="{FF2B5EF4-FFF2-40B4-BE49-F238E27FC236}">
                <a16:creationId xmlns:a16="http://schemas.microsoft.com/office/drawing/2014/main" id="{07F9D3EA-672B-4FE0-AC99-B318445DC6FC}"/>
              </a:ext>
            </a:extLst>
          </p:cNvPr>
          <p:cNvSpPr txBox="1">
            <a:spLocks/>
          </p:cNvSpPr>
          <p:nvPr/>
        </p:nvSpPr>
        <p:spPr>
          <a:xfrm>
            <a:off x="-39757" y="-166342"/>
            <a:ext cx="12191999" cy="73778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endParaRPr lang="fr-FR" sz="3200" dirty="0">
              <a:solidFill>
                <a:schemeClr val="tx1"/>
              </a:solidFill>
            </a:endParaRPr>
          </a:p>
          <a:p>
            <a:pPr marL="514350" indent="-514350">
              <a:buFont typeface="+mj-lt"/>
              <a:buAutoNum type="alphaUcPeriod" startAt="2"/>
            </a:pPr>
            <a:r>
              <a:rPr lang="fr-FR" sz="3200" dirty="0">
                <a:solidFill>
                  <a:schemeClr val="accent1">
                    <a:lumMod val="50000"/>
                  </a:schemeClr>
                </a:solidFill>
              </a:rPr>
              <a:t>Nouveaux identifiants BP</a:t>
            </a:r>
          </a:p>
        </p:txBody>
      </p:sp>
    </p:spTree>
    <p:extLst>
      <p:ext uri="{BB962C8B-B14F-4D97-AF65-F5344CB8AC3E}">
        <p14:creationId xmlns:p14="http://schemas.microsoft.com/office/powerpoint/2010/main" val="87632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D4B493-2566-46F4-A5A0-A6FEF27EDFAA}"/>
              </a:ext>
            </a:extLst>
          </p:cNvPr>
          <p:cNvSpPr>
            <a:spLocks noGrp="1"/>
          </p:cNvSpPr>
          <p:nvPr>
            <p:ph idx="1"/>
          </p:nvPr>
        </p:nvSpPr>
        <p:spPr>
          <a:xfrm>
            <a:off x="617780" y="1512882"/>
            <a:ext cx="10058400" cy="4023360"/>
          </a:xfrm>
        </p:spPr>
        <p:txBody>
          <a:bodyPr>
            <a:normAutofit/>
          </a:bodyPr>
          <a:lstStyle/>
          <a:p>
            <a:endParaRPr lang="fr-FR" sz="2800" spc="-50" dirty="0">
              <a:solidFill>
                <a:schemeClr val="tx1"/>
              </a:solidFill>
              <a:latin typeface="+mj-lt"/>
              <a:ea typeface="+mj-ea"/>
              <a:cs typeface="+mj-cs"/>
            </a:endParaRPr>
          </a:p>
          <a:p>
            <a:endParaRPr lang="fr-FR" sz="2400" spc="-50" dirty="0">
              <a:solidFill>
                <a:schemeClr val="tx1"/>
              </a:solidFill>
              <a:latin typeface="+mj-lt"/>
            </a:endParaRPr>
          </a:p>
          <a:p>
            <a:endParaRPr lang="fr-FR" sz="2800" spc="-50" dirty="0">
              <a:solidFill>
                <a:schemeClr val="tx1"/>
              </a:solidFill>
              <a:latin typeface="+mj-lt"/>
              <a:ea typeface="+mj-ea"/>
              <a:cs typeface="+mj-cs"/>
            </a:endParaRPr>
          </a:p>
        </p:txBody>
      </p:sp>
      <p:sp>
        <p:nvSpPr>
          <p:cNvPr id="4" name="Espace réservé de la date 3">
            <a:extLst>
              <a:ext uri="{FF2B5EF4-FFF2-40B4-BE49-F238E27FC236}">
                <a16:creationId xmlns:a16="http://schemas.microsoft.com/office/drawing/2014/main" id="{98C8B825-6F72-44A9-A8DC-DD94686ACE04}"/>
              </a:ext>
            </a:extLst>
          </p:cNvPr>
          <p:cNvSpPr>
            <a:spLocks noGrp="1"/>
          </p:cNvSpPr>
          <p:nvPr>
            <p:ph type="dt" sz="half" idx="10"/>
          </p:nvPr>
        </p:nvSpPr>
        <p:spPr>
          <a:xfrm>
            <a:off x="907802" y="5306972"/>
            <a:ext cx="2472271" cy="365125"/>
          </a:xfrm>
        </p:spPr>
        <p:txBody>
          <a:bodyPr/>
          <a:lstStyle/>
          <a:p>
            <a:fld id="{2FF07B69-385C-49CD-A2E0-A89468477D58}" type="datetime1">
              <a:rPr lang="fr-FR" smtClean="0"/>
              <a:t>11/06/2019</a:t>
            </a:fld>
            <a:endParaRPr lang="fr-FR" dirty="0"/>
          </a:p>
        </p:txBody>
      </p:sp>
      <p:sp>
        <p:nvSpPr>
          <p:cNvPr id="5" name="Espace réservé du numéro de diapositive 4">
            <a:extLst>
              <a:ext uri="{FF2B5EF4-FFF2-40B4-BE49-F238E27FC236}">
                <a16:creationId xmlns:a16="http://schemas.microsoft.com/office/drawing/2014/main" id="{F5BA076A-85FA-4977-927F-4C16CB94EFC1}"/>
              </a:ext>
            </a:extLst>
          </p:cNvPr>
          <p:cNvSpPr>
            <a:spLocks noGrp="1"/>
          </p:cNvSpPr>
          <p:nvPr>
            <p:ph type="sldNum" sz="quarter" idx="12"/>
          </p:nvPr>
        </p:nvSpPr>
        <p:spPr>
          <a:xfrm>
            <a:off x="9710980" y="5306972"/>
            <a:ext cx="1312025" cy="365125"/>
          </a:xfrm>
        </p:spPr>
        <p:txBody>
          <a:bodyPr/>
          <a:lstStyle/>
          <a:p>
            <a:fld id="{290320DD-6A1A-4B9C-9E61-C6BF1E63CCB9}" type="slidenum">
              <a:rPr lang="fr-FR" smtClean="0"/>
              <a:t>9</a:t>
            </a:fld>
            <a:endParaRPr lang="fr-FR"/>
          </a:p>
        </p:txBody>
      </p:sp>
      <p:sp>
        <p:nvSpPr>
          <p:cNvPr id="8" name="Rectangle 7">
            <a:extLst>
              <a:ext uri="{FF2B5EF4-FFF2-40B4-BE49-F238E27FC236}">
                <a16:creationId xmlns:a16="http://schemas.microsoft.com/office/drawing/2014/main" id="{944336AF-AE00-4F38-9ACF-818C33E73622}"/>
              </a:ext>
            </a:extLst>
          </p:cNvPr>
          <p:cNvSpPr/>
          <p:nvPr/>
        </p:nvSpPr>
        <p:spPr>
          <a:xfrm>
            <a:off x="-1" y="789764"/>
            <a:ext cx="12221313" cy="2139047"/>
          </a:xfrm>
          <a:prstGeom prst="rect">
            <a:avLst/>
          </a:prstGeom>
        </p:spPr>
        <p:txBody>
          <a:bodyPr wrap="square">
            <a:spAutoFit/>
          </a:bodyPr>
          <a:lstStyle/>
          <a:p>
            <a:pPr marL="342900" indent="-342900">
              <a:buFont typeface="Arial" panose="020B0604020202020204" pitchFamily="34" charset="0"/>
              <a:buChar char="•"/>
            </a:pPr>
            <a:r>
              <a:rPr lang="fr-FR" sz="1300" u="sng" spc="-50" dirty="0">
                <a:solidFill>
                  <a:schemeClr val="accent1">
                    <a:lumMod val="50000"/>
                  </a:schemeClr>
                </a:solidFill>
                <a:highlight>
                  <a:srgbClr val="FFFF00"/>
                </a:highlight>
              </a:rPr>
              <a:t>Création </a:t>
            </a:r>
            <a:r>
              <a:rPr lang="fr-FR" sz="1300" spc="-50" dirty="0">
                <a:solidFill>
                  <a:schemeClr val="accent1">
                    <a:lumMod val="50000"/>
                  </a:schemeClr>
                </a:solidFill>
                <a:highlight>
                  <a:srgbClr val="FFFF00"/>
                </a:highlight>
              </a:rPr>
              <a:t>des BP et Contrats dans S4</a:t>
            </a:r>
            <a:endParaRPr lang="fr-FR" sz="1300" dirty="0">
              <a:solidFill>
                <a:srgbClr val="FF0000"/>
              </a:solidFill>
              <a:highlight>
                <a:srgbClr val="FFFF00"/>
              </a:highlight>
            </a:endParaRPr>
          </a:p>
          <a:p>
            <a:pPr marL="800100" lvl="1" indent="-342900">
              <a:buFont typeface="Arial" panose="020B0604020202020204" pitchFamily="34" charset="0"/>
              <a:buChar char="•"/>
            </a:pPr>
            <a:r>
              <a:rPr lang="fr-FR" sz="1300" spc="-50" dirty="0">
                <a:solidFill>
                  <a:srgbClr val="002060"/>
                </a:solidFill>
                <a:highlight>
                  <a:srgbClr val="FFFF00"/>
                </a:highlight>
              </a:rPr>
              <a:t>Création des nouveaux BP via le flux 751A </a:t>
            </a:r>
            <a:r>
              <a:rPr lang="fr-FR" sz="1300" b="1" spc="-50" dirty="0">
                <a:solidFill>
                  <a:srgbClr val="00B0F0"/>
                </a:solidFill>
                <a:highlight>
                  <a:srgbClr val="FFFF00"/>
                </a:highlight>
              </a:rPr>
              <a:t>(1)</a:t>
            </a:r>
          </a:p>
          <a:p>
            <a:pPr marL="800100" lvl="1" indent="-342900">
              <a:buFont typeface="Arial" panose="020B0604020202020204" pitchFamily="34" charset="0"/>
              <a:buChar char="•"/>
            </a:pPr>
            <a:r>
              <a:rPr lang="fr-FR" sz="1300" spc="-50" dirty="0">
                <a:solidFill>
                  <a:srgbClr val="002060"/>
                </a:solidFill>
                <a:highlight>
                  <a:srgbClr val="FFFF00"/>
                </a:highlight>
              </a:rPr>
              <a:t>Création des nouveaux contrats via le flux 751 </a:t>
            </a:r>
            <a:r>
              <a:rPr lang="fr-FR" sz="1300" b="1" spc="-50" dirty="0">
                <a:solidFill>
                  <a:srgbClr val="7030A0"/>
                </a:solidFill>
                <a:highlight>
                  <a:srgbClr val="FFFF00"/>
                </a:highlight>
              </a:rPr>
              <a:t>(2)</a:t>
            </a:r>
          </a:p>
          <a:p>
            <a:pPr marL="800100" lvl="1" indent="-342900">
              <a:buFont typeface="Arial" panose="020B0604020202020204" pitchFamily="34" charset="0"/>
              <a:buChar char="•"/>
            </a:pPr>
            <a:r>
              <a:rPr lang="fr-FR" sz="1300" spc="-50" dirty="0">
                <a:solidFill>
                  <a:srgbClr val="002060"/>
                </a:solidFill>
                <a:highlight>
                  <a:srgbClr val="FFFF00"/>
                </a:highlight>
              </a:rPr>
              <a:t>Cascade sur :</a:t>
            </a:r>
            <a:endParaRPr lang="fr-FR" sz="1300" spc="-50" dirty="0">
              <a:solidFill>
                <a:schemeClr val="accent1">
                  <a:lumMod val="50000"/>
                </a:schemeClr>
              </a:solidFill>
              <a:highlight>
                <a:srgbClr val="FFFF00"/>
              </a:highlight>
            </a:endParaRPr>
          </a:p>
          <a:p>
            <a:pPr marL="1257300" lvl="2" indent="-342900">
              <a:buFont typeface="Arial" panose="020B0604020202020204" pitchFamily="34" charset="0"/>
              <a:buChar char="•"/>
            </a:pPr>
            <a:r>
              <a:rPr lang="fr-FR" sz="1300" spc="-50" dirty="0">
                <a:solidFill>
                  <a:schemeClr val="accent1">
                    <a:lumMod val="50000"/>
                  </a:schemeClr>
                </a:solidFill>
                <a:highlight>
                  <a:srgbClr val="FFFF00"/>
                </a:highlight>
              </a:rPr>
              <a:t>La relation entre Contrats et Adresse </a:t>
            </a:r>
            <a:r>
              <a:rPr lang="fr-FR" sz="1300" b="1" spc="-50" dirty="0">
                <a:solidFill>
                  <a:srgbClr val="7030A0"/>
                </a:solidFill>
                <a:highlight>
                  <a:srgbClr val="FFFF00"/>
                </a:highlight>
              </a:rPr>
              <a:t>(2)</a:t>
            </a:r>
            <a:endParaRPr lang="fr-FR" sz="1300" spc="-50" dirty="0">
              <a:solidFill>
                <a:srgbClr val="FF0000"/>
              </a:solidFill>
              <a:highlight>
                <a:srgbClr val="FFFF00"/>
              </a:highlight>
            </a:endParaRPr>
          </a:p>
          <a:p>
            <a:pPr marL="1257300" lvl="2" indent="-342900">
              <a:buFont typeface="Arial" panose="020B0604020202020204" pitchFamily="34" charset="0"/>
              <a:buChar char="•"/>
            </a:pPr>
            <a:r>
              <a:rPr lang="fr-FR" sz="1300" spc="-50" dirty="0">
                <a:solidFill>
                  <a:schemeClr val="accent1">
                    <a:lumMod val="50000"/>
                  </a:schemeClr>
                </a:solidFill>
                <a:highlight>
                  <a:srgbClr val="FFFF00"/>
                </a:highlight>
              </a:rPr>
              <a:t>Les Affectations (</a:t>
            </a:r>
            <a:r>
              <a:rPr lang="fr-FR" sz="1300" spc="-50" dirty="0" err="1">
                <a:solidFill>
                  <a:schemeClr val="accent1">
                    <a:lumMod val="50000"/>
                  </a:schemeClr>
                </a:solidFill>
                <a:highlight>
                  <a:srgbClr val="FFFF00"/>
                </a:highlight>
              </a:rPr>
              <a:t>secto</a:t>
            </a:r>
            <a:r>
              <a:rPr lang="fr-FR" sz="1300" spc="-50" dirty="0">
                <a:solidFill>
                  <a:schemeClr val="accent1">
                    <a:lumMod val="50000"/>
                  </a:schemeClr>
                </a:solidFill>
                <a:highlight>
                  <a:srgbClr val="FFFF00"/>
                </a:highlight>
              </a:rPr>
              <a:t>) </a:t>
            </a:r>
            <a:r>
              <a:rPr lang="fr-FR" sz="1300" b="1" spc="-50" dirty="0">
                <a:solidFill>
                  <a:srgbClr val="7030A0"/>
                </a:solidFill>
                <a:highlight>
                  <a:srgbClr val="FFFF00"/>
                </a:highlight>
              </a:rPr>
              <a:t>(2) </a:t>
            </a:r>
          </a:p>
          <a:p>
            <a:pPr marL="1257300" lvl="2" indent="-342900">
              <a:buFont typeface="Arial" panose="020B0604020202020204" pitchFamily="34" charset="0"/>
              <a:buChar char="•"/>
            </a:pPr>
            <a:r>
              <a:rPr lang="fr-FR" sz="1300" spc="-50" dirty="0">
                <a:solidFill>
                  <a:schemeClr val="accent1">
                    <a:lumMod val="50000"/>
                  </a:schemeClr>
                </a:solidFill>
                <a:highlight>
                  <a:srgbClr val="FFFF00"/>
                </a:highlight>
              </a:rPr>
              <a:t>Adresses : MAJ ERP_ID_ADRESSE avec </a:t>
            </a:r>
            <a:r>
              <a:rPr lang="fr-FR" sz="1300" spc="-50" dirty="0" err="1">
                <a:solidFill>
                  <a:schemeClr val="accent1">
                    <a:lumMod val="50000"/>
                  </a:schemeClr>
                </a:solidFill>
                <a:highlight>
                  <a:srgbClr val="FFFF00"/>
                </a:highlight>
              </a:rPr>
              <a:t>Id_Adresse</a:t>
            </a:r>
            <a:r>
              <a:rPr lang="fr-FR" sz="1300" spc="-50" dirty="0">
                <a:solidFill>
                  <a:schemeClr val="accent1">
                    <a:lumMod val="50000"/>
                  </a:schemeClr>
                </a:solidFill>
                <a:highlight>
                  <a:srgbClr val="FFFF00"/>
                </a:highlight>
              </a:rPr>
              <a:t> S4 </a:t>
            </a:r>
            <a:r>
              <a:rPr lang="fr-FR" sz="1300" b="1" spc="-50" dirty="0">
                <a:solidFill>
                  <a:srgbClr val="00B0F0"/>
                </a:solidFill>
                <a:highlight>
                  <a:srgbClr val="FFFF00"/>
                </a:highlight>
              </a:rPr>
              <a:t>(1)</a:t>
            </a:r>
            <a:r>
              <a:rPr lang="fr-FR" sz="1300" b="1" spc="-50" dirty="0">
                <a:solidFill>
                  <a:srgbClr val="7030A0"/>
                </a:solidFill>
                <a:highlight>
                  <a:srgbClr val="FFFF00"/>
                </a:highlight>
              </a:rPr>
              <a:t> (2)</a:t>
            </a:r>
            <a:r>
              <a:rPr lang="fr-FR" sz="1300" b="1" spc="-50" dirty="0">
                <a:solidFill>
                  <a:srgbClr val="00B0F0"/>
                </a:solidFill>
                <a:highlight>
                  <a:srgbClr val="FFFF00"/>
                </a:highlight>
              </a:rPr>
              <a:t> </a:t>
            </a:r>
            <a:endParaRPr lang="fr-FR" sz="1300" spc="-50" dirty="0">
              <a:solidFill>
                <a:srgbClr val="002060"/>
              </a:solidFill>
              <a:highlight>
                <a:srgbClr val="FFFF00"/>
              </a:highlight>
            </a:endParaRPr>
          </a:p>
          <a:p>
            <a:endParaRPr lang="fr-FR" sz="1400" spc="-50" dirty="0">
              <a:solidFill>
                <a:schemeClr val="accent1">
                  <a:lumMod val="50000"/>
                </a:schemeClr>
              </a:solidFill>
              <a:highlight>
                <a:srgbClr val="FFFF00"/>
              </a:highlight>
            </a:endParaRPr>
          </a:p>
          <a:p>
            <a:endParaRPr lang="fr-FR" sz="2800" u="sng" spc="-50" dirty="0">
              <a:solidFill>
                <a:schemeClr val="accent1">
                  <a:lumMod val="50000"/>
                </a:schemeClr>
              </a:solidFill>
              <a:latin typeface="+mj-lt"/>
              <a:ea typeface="+mj-ea"/>
              <a:cs typeface="+mj-cs"/>
            </a:endParaRPr>
          </a:p>
        </p:txBody>
      </p:sp>
      <p:sp>
        <p:nvSpPr>
          <p:cNvPr id="7" name="Rectangle à coins arrondis 86">
            <a:extLst>
              <a:ext uri="{FF2B5EF4-FFF2-40B4-BE49-F238E27FC236}">
                <a16:creationId xmlns:a16="http://schemas.microsoft.com/office/drawing/2014/main" id="{F0C0C514-3126-4169-B6B8-98AD3988B413}"/>
              </a:ext>
            </a:extLst>
          </p:cNvPr>
          <p:cNvSpPr/>
          <p:nvPr/>
        </p:nvSpPr>
        <p:spPr>
          <a:xfrm>
            <a:off x="80525" y="3416754"/>
            <a:ext cx="1436400" cy="168013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92929"/>
                </a:solidFill>
              </a:rPr>
              <a:t>SAP S/4</a:t>
            </a:r>
          </a:p>
        </p:txBody>
      </p:sp>
      <p:sp>
        <p:nvSpPr>
          <p:cNvPr id="9" name="Rectangle à coins arrondis 19">
            <a:extLst>
              <a:ext uri="{FF2B5EF4-FFF2-40B4-BE49-F238E27FC236}">
                <a16:creationId xmlns:a16="http://schemas.microsoft.com/office/drawing/2014/main" id="{33CA9721-B30B-46F8-95E7-5891AA995CEC}"/>
              </a:ext>
            </a:extLst>
          </p:cNvPr>
          <p:cNvSpPr/>
          <p:nvPr/>
        </p:nvSpPr>
        <p:spPr>
          <a:xfrm>
            <a:off x="9309580" y="1847654"/>
            <a:ext cx="2834922" cy="437951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rgbClr val="FFFFFF"/>
              </a:solidFill>
            </a:endParaRPr>
          </a:p>
        </p:txBody>
      </p:sp>
      <p:cxnSp>
        <p:nvCxnSpPr>
          <p:cNvPr id="11" name="Connecteur droit avec flèche 10">
            <a:extLst>
              <a:ext uri="{FF2B5EF4-FFF2-40B4-BE49-F238E27FC236}">
                <a16:creationId xmlns:a16="http://schemas.microsoft.com/office/drawing/2014/main" id="{5867F63B-5331-4078-BF3D-42F7D57B15D9}"/>
              </a:ext>
            </a:extLst>
          </p:cNvPr>
          <p:cNvCxnSpPr>
            <a:cxnSpLocks/>
          </p:cNvCxnSpPr>
          <p:nvPr/>
        </p:nvCxnSpPr>
        <p:spPr>
          <a:xfrm flipV="1">
            <a:off x="2582328" y="4028589"/>
            <a:ext cx="2869712" cy="877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Cylindre 11">
            <a:extLst>
              <a:ext uri="{FF2B5EF4-FFF2-40B4-BE49-F238E27FC236}">
                <a16:creationId xmlns:a16="http://schemas.microsoft.com/office/drawing/2014/main" id="{A10330D7-BB7F-4B34-8199-FFF79EF33653}"/>
              </a:ext>
            </a:extLst>
          </p:cNvPr>
          <p:cNvSpPr/>
          <p:nvPr/>
        </p:nvSpPr>
        <p:spPr>
          <a:xfrm>
            <a:off x="5452040" y="3554983"/>
            <a:ext cx="1653839" cy="1680139"/>
          </a:xfrm>
          <a:prstGeom prst="can">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t>ESB</a:t>
            </a:r>
            <a:r>
              <a:rPr lang="fr-FR" sz="2400" dirty="0"/>
              <a:t> </a:t>
            </a:r>
          </a:p>
        </p:txBody>
      </p:sp>
      <p:sp>
        <p:nvSpPr>
          <p:cNvPr id="15" name="ZoneTexte 62">
            <a:extLst>
              <a:ext uri="{FF2B5EF4-FFF2-40B4-BE49-F238E27FC236}">
                <a16:creationId xmlns:a16="http://schemas.microsoft.com/office/drawing/2014/main" id="{D10AB27E-33B2-4B04-80C1-3ED3C386604B}"/>
              </a:ext>
            </a:extLst>
          </p:cNvPr>
          <p:cNvSpPr txBox="1"/>
          <p:nvPr/>
        </p:nvSpPr>
        <p:spPr>
          <a:xfrm>
            <a:off x="6826643" y="3048446"/>
            <a:ext cx="1007007"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1600" b="1" dirty="0">
                <a:solidFill>
                  <a:srgbClr val="7030A0"/>
                </a:solidFill>
              </a:rPr>
              <a:t>(2) </a:t>
            </a:r>
            <a:r>
              <a:rPr lang="fr-FR" sz="1600" dirty="0">
                <a:solidFill>
                  <a:srgbClr val="7030A0"/>
                </a:solidFill>
              </a:rPr>
              <a:t>751bis</a:t>
            </a:r>
          </a:p>
        </p:txBody>
      </p:sp>
      <p:sp>
        <p:nvSpPr>
          <p:cNvPr id="16" name="Rectangle 15">
            <a:extLst>
              <a:ext uri="{FF2B5EF4-FFF2-40B4-BE49-F238E27FC236}">
                <a16:creationId xmlns:a16="http://schemas.microsoft.com/office/drawing/2014/main" id="{9BB64A57-ADDE-4B0B-B58A-43873901CE99}"/>
              </a:ext>
            </a:extLst>
          </p:cNvPr>
          <p:cNvSpPr/>
          <p:nvPr/>
        </p:nvSpPr>
        <p:spPr>
          <a:xfrm>
            <a:off x="3909138" y="2777913"/>
            <a:ext cx="5491545" cy="369332"/>
          </a:xfrm>
          <a:prstGeom prst="rect">
            <a:avLst/>
          </a:prstGeom>
        </p:spPr>
        <p:txBody>
          <a:bodyPr wrap="square">
            <a:spAutoFit/>
          </a:bodyPr>
          <a:lstStyle/>
          <a:p>
            <a:r>
              <a:rPr lang="fr-FR" dirty="0">
                <a:solidFill>
                  <a:srgbClr val="7030A0"/>
                </a:solidFill>
              </a:rPr>
              <a:t>751 ITF </a:t>
            </a:r>
            <a:r>
              <a:rPr lang="fr-FR" dirty="0" err="1">
                <a:solidFill>
                  <a:srgbClr val="7030A0"/>
                </a:solidFill>
              </a:rPr>
              <a:t>S_MDM_Création</a:t>
            </a:r>
            <a:r>
              <a:rPr lang="fr-FR" dirty="0">
                <a:solidFill>
                  <a:srgbClr val="7030A0"/>
                </a:solidFill>
              </a:rPr>
              <a:t> et modification données client</a:t>
            </a:r>
          </a:p>
        </p:txBody>
      </p:sp>
      <p:sp>
        <p:nvSpPr>
          <p:cNvPr id="17" name="ZoneTexte 114">
            <a:extLst>
              <a:ext uri="{FF2B5EF4-FFF2-40B4-BE49-F238E27FC236}">
                <a16:creationId xmlns:a16="http://schemas.microsoft.com/office/drawing/2014/main" id="{3C0A9F5E-FB6B-4D23-9F3D-265F130AED92}"/>
              </a:ext>
            </a:extLst>
          </p:cNvPr>
          <p:cNvSpPr txBox="1"/>
          <p:nvPr/>
        </p:nvSpPr>
        <p:spPr>
          <a:xfrm>
            <a:off x="1453227" y="3516369"/>
            <a:ext cx="3914854"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1600" i="1" dirty="0">
                <a:solidFill>
                  <a:srgbClr val="7030A0"/>
                </a:solidFill>
              </a:rPr>
              <a:t>Fichier généré par S4 pour simuler le flux 751</a:t>
            </a:r>
          </a:p>
        </p:txBody>
      </p:sp>
      <p:sp>
        <p:nvSpPr>
          <p:cNvPr id="18" name="Rectangle 17">
            <a:extLst>
              <a:ext uri="{FF2B5EF4-FFF2-40B4-BE49-F238E27FC236}">
                <a16:creationId xmlns:a16="http://schemas.microsoft.com/office/drawing/2014/main" id="{0B291196-AC2A-44C0-9CE9-056FC1DF468D}"/>
              </a:ext>
            </a:extLst>
          </p:cNvPr>
          <p:cNvSpPr/>
          <p:nvPr/>
        </p:nvSpPr>
        <p:spPr>
          <a:xfrm>
            <a:off x="3658344" y="5616023"/>
            <a:ext cx="7010400" cy="369332"/>
          </a:xfrm>
          <a:prstGeom prst="rect">
            <a:avLst/>
          </a:prstGeom>
        </p:spPr>
        <p:txBody>
          <a:bodyPr wrap="square">
            <a:spAutoFit/>
          </a:bodyPr>
          <a:lstStyle/>
          <a:p>
            <a:r>
              <a:rPr lang="fr-FR" dirty="0">
                <a:solidFill>
                  <a:srgbClr val="00B0F0"/>
                </a:solidFill>
              </a:rPr>
              <a:t>751A ITF </a:t>
            </a:r>
            <a:r>
              <a:rPr lang="fr-FR" dirty="0" err="1">
                <a:solidFill>
                  <a:srgbClr val="00B0F0"/>
                </a:solidFill>
              </a:rPr>
              <a:t>S_MDM_Création</a:t>
            </a:r>
            <a:r>
              <a:rPr lang="fr-FR" dirty="0">
                <a:solidFill>
                  <a:srgbClr val="00B0F0"/>
                </a:solidFill>
              </a:rPr>
              <a:t> et modification données Tiers (BP).</a:t>
            </a:r>
          </a:p>
        </p:txBody>
      </p:sp>
      <p:cxnSp>
        <p:nvCxnSpPr>
          <p:cNvPr id="19" name="Connecteur droit avec flèche 18">
            <a:extLst>
              <a:ext uri="{FF2B5EF4-FFF2-40B4-BE49-F238E27FC236}">
                <a16:creationId xmlns:a16="http://schemas.microsoft.com/office/drawing/2014/main" id="{06AAC292-BF2A-4F5C-B523-26856AFDD6C3}"/>
              </a:ext>
            </a:extLst>
          </p:cNvPr>
          <p:cNvCxnSpPr>
            <a:cxnSpLocks/>
          </p:cNvCxnSpPr>
          <p:nvPr/>
        </p:nvCxnSpPr>
        <p:spPr>
          <a:xfrm>
            <a:off x="3465840" y="4665256"/>
            <a:ext cx="1986200"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114">
            <a:extLst>
              <a:ext uri="{FF2B5EF4-FFF2-40B4-BE49-F238E27FC236}">
                <a16:creationId xmlns:a16="http://schemas.microsoft.com/office/drawing/2014/main" id="{965E2019-C3D8-476F-BE67-84AA5CC3A2A2}"/>
              </a:ext>
            </a:extLst>
          </p:cNvPr>
          <p:cNvSpPr txBox="1"/>
          <p:nvPr/>
        </p:nvSpPr>
        <p:spPr>
          <a:xfrm>
            <a:off x="1420001" y="4180350"/>
            <a:ext cx="4067524"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1600" dirty="0">
                <a:solidFill>
                  <a:srgbClr val="00B0F0"/>
                </a:solidFill>
              </a:rPr>
              <a:t>Fichier généré par S4 pour simuler le flux 751A</a:t>
            </a:r>
          </a:p>
        </p:txBody>
      </p:sp>
      <p:sp>
        <p:nvSpPr>
          <p:cNvPr id="22" name="ZoneTexte 62">
            <a:extLst>
              <a:ext uri="{FF2B5EF4-FFF2-40B4-BE49-F238E27FC236}">
                <a16:creationId xmlns:a16="http://schemas.microsoft.com/office/drawing/2014/main" id="{27E39A2F-6CFE-4B22-9BE1-E5DE1BBFC733}"/>
              </a:ext>
            </a:extLst>
          </p:cNvPr>
          <p:cNvSpPr txBox="1"/>
          <p:nvPr/>
        </p:nvSpPr>
        <p:spPr>
          <a:xfrm>
            <a:off x="7611876" y="4727615"/>
            <a:ext cx="1172117"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1600" b="1" dirty="0">
                <a:solidFill>
                  <a:srgbClr val="00B0F0"/>
                </a:solidFill>
              </a:rPr>
              <a:t>(1)</a:t>
            </a:r>
            <a:r>
              <a:rPr lang="fr-FR" sz="1600" dirty="0">
                <a:solidFill>
                  <a:srgbClr val="00B0F0"/>
                </a:solidFill>
              </a:rPr>
              <a:t> 751A bis</a:t>
            </a:r>
          </a:p>
        </p:txBody>
      </p:sp>
      <p:sp>
        <p:nvSpPr>
          <p:cNvPr id="2" name="ZoneTexte 1">
            <a:extLst>
              <a:ext uri="{FF2B5EF4-FFF2-40B4-BE49-F238E27FC236}">
                <a16:creationId xmlns:a16="http://schemas.microsoft.com/office/drawing/2014/main" id="{2381C540-D0B0-467C-9CC9-A81243677798}"/>
              </a:ext>
            </a:extLst>
          </p:cNvPr>
          <p:cNvSpPr txBox="1"/>
          <p:nvPr/>
        </p:nvSpPr>
        <p:spPr>
          <a:xfrm>
            <a:off x="10399128" y="2415549"/>
            <a:ext cx="1107867" cy="307777"/>
          </a:xfrm>
          <a:prstGeom prst="rect">
            <a:avLst/>
          </a:prstGeom>
          <a:noFill/>
        </p:spPr>
        <p:txBody>
          <a:bodyPr wrap="none" rtlCol="0">
            <a:spAutoFit/>
          </a:bodyPr>
          <a:lstStyle/>
          <a:p>
            <a:r>
              <a:rPr lang="fr-FR" sz="1400" b="1" dirty="0">
                <a:solidFill>
                  <a:schemeClr val="bg1"/>
                </a:solidFill>
              </a:rPr>
              <a:t>PONT_TIERS</a:t>
            </a:r>
          </a:p>
        </p:txBody>
      </p:sp>
      <p:sp>
        <p:nvSpPr>
          <p:cNvPr id="24" name="ZoneTexte 23">
            <a:extLst>
              <a:ext uri="{FF2B5EF4-FFF2-40B4-BE49-F238E27FC236}">
                <a16:creationId xmlns:a16="http://schemas.microsoft.com/office/drawing/2014/main" id="{3BC69B3D-E8F1-413D-9248-182002EA8B39}"/>
              </a:ext>
            </a:extLst>
          </p:cNvPr>
          <p:cNvSpPr txBox="1"/>
          <p:nvPr/>
        </p:nvSpPr>
        <p:spPr>
          <a:xfrm>
            <a:off x="9656220" y="2996871"/>
            <a:ext cx="2598725" cy="954107"/>
          </a:xfrm>
          <a:prstGeom prst="rect">
            <a:avLst/>
          </a:prstGeom>
          <a:noFill/>
        </p:spPr>
        <p:txBody>
          <a:bodyPr wrap="none" rtlCol="0">
            <a:spAutoFit/>
          </a:bodyPr>
          <a:lstStyle/>
          <a:p>
            <a:pPr algn="ctr"/>
            <a:r>
              <a:rPr lang="fr-FR" sz="1400" b="1" dirty="0">
                <a:solidFill>
                  <a:schemeClr val="bg1"/>
                </a:solidFill>
              </a:rPr>
              <a:t>REL_CLIENT_ADR</a:t>
            </a:r>
          </a:p>
          <a:p>
            <a:pPr algn="ctr"/>
            <a:r>
              <a:rPr lang="fr-FR" sz="1400" dirty="0">
                <a:highlight>
                  <a:srgbClr val="FFFF00"/>
                </a:highlight>
              </a:rPr>
              <a:t>MAJ Tiers livraison, paiement …</a:t>
            </a:r>
          </a:p>
          <a:p>
            <a:pPr algn="ctr"/>
            <a:r>
              <a:rPr lang="fr-FR" sz="1400" dirty="0">
                <a:highlight>
                  <a:srgbClr val="FFFF00"/>
                </a:highlight>
              </a:rPr>
              <a:t>MAJ </a:t>
            </a:r>
            <a:r>
              <a:rPr lang="fr-FR" sz="1400" dirty="0" err="1">
                <a:highlight>
                  <a:srgbClr val="FFFF00"/>
                </a:highlight>
              </a:rPr>
              <a:t>ID_Adresse</a:t>
            </a:r>
            <a:r>
              <a:rPr lang="fr-FR" sz="1400" dirty="0">
                <a:highlight>
                  <a:srgbClr val="FFFF00"/>
                </a:highlight>
              </a:rPr>
              <a:t> </a:t>
            </a:r>
          </a:p>
          <a:p>
            <a:endParaRPr lang="fr-FR" sz="1400" b="1" dirty="0">
              <a:solidFill>
                <a:schemeClr val="bg1"/>
              </a:solidFill>
            </a:endParaRPr>
          </a:p>
        </p:txBody>
      </p:sp>
      <p:sp>
        <p:nvSpPr>
          <p:cNvPr id="25" name="ZoneTexte 24">
            <a:extLst>
              <a:ext uri="{FF2B5EF4-FFF2-40B4-BE49-F238E27FC236}">
                <a16:creationId xmlns:a16="http://schemas.microsoft.com/office/drawing/2014/main" id="{9753DC58-F082-4102-8FBF-7F83709F3891}"/>
              </a:ext>
            </a:extLst>
          </p:cNvPr>
          <p:cNvSpPr txBox="1"/>
          <p:nvPr/>
        </p:nvSpPr>
        <p:spPr>
          <a:xfrm>
            <a:off x="9556490" y="4013771"/>
            <a:ext cx="2770924" cy="738664"/>
          </a:xfrm>
          <a:prstGeom prst="rect">
            <a:avLst/>
          </a:prstGeom>
          <a:noFill/>
        </p:spPr>
        <p:txBody>
          <a:bodyPr wrap="square" rtlCol="0">
            <a:spAutoFit/>
          </a:bodyPr>
          <a:lstStyle/>
          <a:p>
            <a:pPr algn="ctr"/>
            <a:r>
              <a:rPr lang="fr-FR" sz="1400" b="1" dirty="0">
                <a:solidFill>
                  <a:schemeClr val="bg1"/>
                </a:solidFill>
              </a:rPr>
              <a:t>ADRESSE</a:t>
            </a:r>
          </a:p>
          <a:p>
            <a:pPr algn="ctr"/>
            <a:r>
              <a:rPr lang="fr-FR" sz="1400" dirty="0">
                <a:highlight>
                  <a:srgbClr val="FFFF00"/>
                </a:highlight>
              </a:rPr>
              <a:t>Stocker/MAJ ERP_ID_ADRESSE</a:t>
            </a:r>
          </a:p>
          <a:p>
            <a:pPr algn="ctr"/>
            <a:r>
              <a:rPr lang="fr-FR" sz="1400" dirty="0">
                <a:highlight>
                  <a:srgbClr val="FFFF00"/>
                </a:highlight>
              </a:rPr>
              <a:t>Création des adresses</a:t>
            </a:r>
          </a:p>
        </p:txBody>
      </p:sp>
      <p:sp>
        <p:nvSpPr>
          <p:cNvPr id="28" name="Accolade ouvrante 27">
            <a:extLst>
              <a:ext uri="{FF2B5EF4-FFF2-40B4-BE49-F238E27FC236}">
                <a16:creationId xmlns:a16="http://schemas.microsoft.com/office/drawing/2014/main" id="{D34F8A60-7A3F-4AE9-B162-53ABB2718B1C}"/>
              </a:ext>
            </a:extLst>
          </p:cNvPr>
          <p:cNvSpPr/>
          <p:nvPr/>
        </p:nvSpPr>
        <p:spPr>
          <a:xfrm>
            <a:off x="9243913" y="2419588"/>
            <a:ext cx="540003" cy="182167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cxnSp>
        <p:nvCxnSpPr>
          <p:cNvPr id="30" name="Connecteur : en angle 29">
            <a:extLst>
              <a:ext uri="{FF2B5EF4-FFF2-40B4-BE49-F238E27FC236}">
                <a16:creationId xmlns:a16="http://schemas.microsoft.com/office/drawing/2014/main" id="{7DD6F7EC-8E34-47DF-8EAD-95C3F11C88A2}"/>
              </a:ext>
            </a:extLst>
          </p:cNvPr>
          <p:cNvCxnSpPr>
            <a:cxnSpLocks/>
            <a:stCxn id="12" idx="1"/>
            <a:endCxn id="28" idx="1"/>
          </p:cNvCxnSpPr>
          <p:nvPr/>
        </p:nvCxnSpPr>
        <p:spPr>
          <a:xfrm rot="5400000" flipH="1" flipV="1">
            <a:off x="7649156" y="1960227"/>
            <a:ext cx="224560" cy="2964953"/>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694BA8C0-74C4-459F-B767-83DC4B041541}"/>
              </a:ext>
            </a:extLst>
          </p:cNvPr>
          <p:cNvCxnSpPr>
            <a:cxnSpLocks/>
          </p:cNvCxnSpPr>
          <p:nvPr/>
        </p:nvCxnSpPr>
        <p:spPr>
          <a:xfrm flipH="1">
            <a:off x="10943124" y="2674697"/>
            <a:ext cx="9938" cy="410853"/>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13A41512-599C-4653-882F-F16073D31334}"/>
              </a:ext>
            </a:extLst>
          </p:cNvPr>
          <p:cNvCxnSpPr>
            <a:cxnSpLocks/>
          </p:cNvCxnSpPr>
          <p:nvPr/>
        </p:nvCxnSpPr>
        <p:spPr>
          <a:xfrm flipH="1">
            <a:off x="10932066" y="3706949"/>
            <a:ext cx="9886" cy="392778"/>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D2757D0E-ECA9-449D-B8AE-F54CAD44F2BB}"/>
              </a:ext>
            </a:extLst>
          </p:cNvPr>
          <p:cNvCxnSpPr>
            <a:cxnSpLocks/>
            <a:stCxn id="12" idx="3"/>
            <a:endCxn id="39" idx="1"/>
          </p:cNvCxnSpPr>
          <p:nvPr/>
        </p:nvCxnSpPr>
        <p:spPr>
          <a:xfrm rot="5400000" flipH="1" flipV="1">
            <a:off x="7741492" y="3707625"/>
            <a:ext cx="64964" cy="2990029"/>
          </a:xfrm>
          <a:prstGeom prst="bentConnector4">
            <a:avLst>
              <a:gd name="adj1" fmla="val -351887"/>
              <a:gd name="adj2" fmla="val 63828"/>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49F5D95C-7C48-40BA-BDCC-E3391C7D0928}"/>
              </a:ext>
            </a:extLst>
          </p:cNvPr>
          <p:cNvSpPr txBox="1"/>
          <p:nvPr/>
        </p:nvSpPr>
        <p:spPr>
          <a:xfrm>
            <a:off x="10628148" y="5820708"/>
            <a:ext cx="593304" cy="307777"/>
          </a:xfrm>
          <a:prstGeom prst="rect">
            <a:avLst/>
          </a:prstGeom>
          <a:noFill/>
        </p:spPr>
        <p:txBody>
          <a:bodyPr wrap="none" rtlCol="0">
            <a:spAutoFit/>
          </a:bodyPr>
          <a:lstStyle/>
          <a:p>
            <a:r>
              <a:rPr lang="fr-FR" sz="1400" b="1" dirty="0">
                <a:solidFill>
                  <a:schemeClr val="bg1"/>
                </a:solidFill>
              </a:rPr>
              <a:t>TIERS</a:t>
            </a:r>
          </a:p>
        </p:txBody>
      </p:sp>
      <p:sp>
        <p:nvSpPr>
          <p:cNvPr id="37" name="ZoneTexte 36">
            <a:extLst>
              <a:ext uri="{FF2B5EF4-FFF2-40B4-BE49-F238E27FC236}">
                <a16:creationId xmlns:a16="http://schemas.microsoft.com/office/drawing/2014/main" id="{270A439B-96E3-4394-AEA4-C32772E60E79}"/>
              </a:ext>
            </a:extLst>
          </p:cNvPr>
          <p:cNvSpPr txBox="1"/>
          <p:nvPr/>
        </p:nvSpPr>
        <p:spPr>
          <a:xfrm>
            <a:off x="9965178" y="5095843"/>
            <a:ext cx="1933776" cy="307777"/>
          </a:xfrm>
          <a:prstGeom prst="rect">
            <a:avLst/>
          </a:prstGeom>
          <a:noFill/>
        </p:spPr>
        <p:txBody>
          <a:bodyPr wrap="square" rtlCol="0">
            <a:spAutoFit/>
          </a:bodyPr>
          <a:lstStyle/>
          <a:p>
            <a:r>
              <a:rPr lang="fr-FR" sz="1400" b="1" dirty="0">
                <a:solidFill>
                  <a:schemeClr val="bg1"/>
                </a:solidFill>
              </a:rPr>
              <a:t>REL_ADRESSE_LEGALE</a:t>
            </a:r>
          </a:p>
        </p:txBody>
      </p:sp>
      <p:sp>
        <p:nvSpPr>
          <p:cNvPr id="39" name="Accolade ouvrante 38">
            <a:extLst>
              <a:ext uri="{FF2B5EF4-FFF2-40B4-BE49-F238E27FC236}">
                <a16:creationId xmlns:a16="http://schemas.microsoft.com/office/drawing/2014/main" id="{8F1A714E-2639-4EF5-8602-E96733EBB5FA}"/>
              </a:ext>
            </a:extLst>
          </p:cNvPr>
          <p:cNvSpPr/>
          <p:nvPr/>
        </p:nvSpPr>
        <p:spPr>
          <a:xfrm>
            <a:off x="9268989" y="4340614"/>
            <a:ext cx="483209" cy="165908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cxnSp>
        <p:nvCxnSpPr>
          <p:cNvPr id="52" name="Connecteur droit avec flèche 51">
            <a:extLst>
              <a:ext uri="{FF2B5EF4-FFF2-40B4-BE49-F238E27FC236}">
                <a16:creationId xmlns:a16="http://schemas.microsoft.com/office/drawing/2014/main" id="{51813129-EEEF-4022-BC2F-6E06EC96589C}"/>
              </a:ext>
            </a:extLst>
          </p:cNvPr>
          <p:cNvCxnSpPr>
            <a:cxnSpLocks/>
            <a:stCxn id="37" idx="0"/>
            <a:endCxn id="25" idx="2"/>
          </p:cNvCxnSpPr>
          <p:nvPr/>
        </p:nvCxnSpPr>
        <p:spPr>
          <a:xfrm flipV="1">
            <a:off x="10932066" y="4752435"/>
            <a:ext cx="9886" cy="34340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6B9A87B1-4CDB-45CF-93E3-EB7EECC7C101}"/>
              </a:ext>
            </a:extLst>
          </p:cNvPr>
          <p:cNvCxnSpPr>
            <a:cxnSpLocks/>
            <a:stCxn id="36" idx="0"/>
            <a:endCxn id="37" idx="2"/>
          </p:cNvCxnSpPr>
          <p:nvPr/>
        </p:nvCxnSpPr>
        <p:spPr>
          <a:xfrm flipV="1">
            <a:off x="10924800" y="5403620"/>
            <a:ext cx="7266" cy="41708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05B6739D-A473-4C75-9767-EE582DA2F985}"/>
              </a:ext>
            </a:extLst>
          </p:cNvPr>
          <p:cNvSpPr txBox="1"/>
          <p:nvPr/>
        </p:nvSpPr>
        <p:spPr>
          <a:xfrm>
            <a:off x="10384652" y="1871142"/>
            <a:ext cx="734496" cy="369332"/>
          </a:xfrm>
          <a:prstGeom prst="rect">
            <a:avLst/>
          </a:prstGeom>
          <a:noFill/>
        </p:spPr>
        <p:txBody>
          <a:bodyPr wrap="none" rtlCol="0">
            <a:spAutoFit/>
          </a:bodyPr>
          <a:lstStyle/>
          <a:p>
            <a:r>
              <a:rPr lang="fr-FR" b="1" dirty="0">
                <a:solidFill>
                  <a:schemeClr val="bg1"/>
                </a:solidFill>
              </a:rPr>
              <a:t>MDM</a:t>
            </a:r>
          </a:p>
        </p:txBody>
      </p:sp>
      <p:sp>
        <p:nvSpPr>
          <p:cNvPr id="69" name="ZoneTexte 68">
            <a:extLst>
              <a:ext uri="{FF2B5EF4-FFF2-40B4-BE49-F238E27FC236}">
                <a16:creationId xmlns:a16="http://schemas.microsoft.com/office/drawing/2014/main" id="{1AA0643E-5351-4136-B0CD-9371491ABFF4}"/>
              </a:ext>
            </a:extLst>
          </p:cNvPr>
          <p:cNvSpPr txBox="1"/>
          <p:nvPr/>
        </p:nvSpPr>
        <p:spPr>
          <a:xfrm>
            <a:off x="91004" y="5431935"/>
            <a:ext cx="1232197" cy="553998"/>
          </a:xfrm>
          <a:prstGeom prst="rect">
            <a:avLst/>
          </a:prstGeom>
          <a:noFill/>
        </p:spPr>
        <p:txBody>
          <a:bodyPr wrap="none" rtlCol="0">
            <a:spAutoFit/>
          </a:bodyPr>
          <a:lstStyle/>
          <a:p>
            <a:r>
              <a:rPr lang="fr-FR" sz="1500" dirty="0">
                <a:solidFill>
                  <a:srgbClr val="C00000"/>
                </a:solidFill>
                <a:latin typeface="+mj-lt"/>
              </a:rPr>
              <a:t>Inconvénient:</a:t>
            </a:r>
          </a:p>
          <a:p>
            <a:r>
              <a:rPr lang="fr-FR" sz="1500" spc="-50" dirty="0">
                <a:solidFill>
                  <a:srgbClr val="C00000"/>
                </a:solidFill>
                <a:latin typeface="+mj-lt"/>
                <a:sym typeface="Wingdings" panose="05000000000000000000" pitchFamily="2" charset="2"/>
              </a:rPr>
              <a:t>?</a:t>
            </a:r>
            <a:endParaRPr lang="fr-FR" sz="1500" dirty="0">
              <a:solidFill>
                <a:srgbClr val="C00000"/>
              </a:solidFill>
              <a:latin typeface="+mj-lt"/>
            </a:endParaRPr>
          </a:p>
        </p:txBody>
      </p:sp>
      <p:sp>
        <p:nvSpPr>
          <p:cNvPr id="38" name="ZoneTexte 37">
            <a:extLst>
              <a:ext uri="{FF2B5EF4-FFF2-40B4-BE49-F238E27FC236}">
                <a16:creationId xmlns:a16="http://schemas.microsoft.com/office/drawing/2014/main" id="{6F8DF94C-0511-4337-8269-E18F28139712}"/>
              </a:ext>
            </a:extLst>
          </p:cNvPr>
          <p:cNvSpPr txBox="1"/>
          <p:nvPr/>
        </p:nvSpPr>
        <p:spPr>
          <a:xfrm>
            <a:off x="-7844" y="2175763"/>
            <a:ext cx="3885272" cy="1477328"/>
          </a:xfrm>
          <a:prstGeom prst="rect">
            <a:avLst/>
          </a:prstGeom>
          <a:noFill/>
        </p:spPr>
        <p:txBody>
          <a:bodyPr wrap="square" rtlCol="0">
            <a:spAutoFit/>
          </a:bodyPr>
          <a:lstStyle/>
          <a:p>
            <a:r>
              <a:rPr lang="fr-FR" sz="1500" dirty="0">
                <a:solidFill>
                  <a:srgbClr val="00B050"/>
                </a:solidFill>
                <a:latin typeface="+mj-lt"/>
              </a:rPr>
              <a:t>Avantages:</a:t>
            </a:r>
          </a:p>
          <a:p>
            <a:pPr marL="285750" indent="-285750">
              <a:buFont typeface="Arial" panose="020B0604020202020204" pitchFamily="34" charset="0"/>
              <a:buChar char="•"/>
            </a:pPr>
            <a:r>
              <a:rPr lang="fr-FR" sz="1500" dirty="0">
                <a:solidFill>
                  <a:srgbClr val="00B050"/>
                </a:solidFill>
                <a:latin typeface="+mj-lt"/>
              </a:rPr>
              <a:t>Réutilisation des flux</a:t>
            </a:r>
          </a:p>
          <a:p>
            <a:pPr marL="285750" indent="-285750">
              <a:buFont typeface="Arial" panose="020B0604020202020204" pitchFamily="34" charset="0"/>
              <a:buChar char="•"/>
            </a:pPr>
            <a:r>
              <a:rPr lang="fr-FR" sz="1500" dirty="0">
                <a:solidFill>
                  <a:srgbClr val="00B050"/>
                </a:solidFill>
                <a:latin typeface="+mj-lt"/>
              </a:rPr>
              <a:t>Peu d’actions côté S4 et MDM</a:t>
            </a:r>
            <a:r>
              <a:rPr lang="fr-FR" sz="1500" u="sng" dirty="0">
                <a:solidFill>
                  <a:srgbClr val="00B050"/>
                </a:solidFill>
                <a:latin typeface="+mj-lt"/>
              </a:rPr>
              <a:t>: ouvrir les flux 751A et 751</a:t>
            </a:r>
            <a:r>
              <a:rPr lang="fr-FR" sz="1500" dirty="0">
                <a:solidFill>
                  <a:srgbClr val="00B050"/>
                </a:solidFill>
                <a:latin typeface="+mj-lt"/>
              </a:rPr>
              <a:t> lors de la création des BP/Contrats dans S4</a:t>
            </a:r>
          </a:p>
          <a:p>
            <a:pPr marL="742950" lvl="1" indent="-285750">
              <a:buFont typeface="Arial" panose="020B0604020202020204" pitchFamily="34" charset="0"/>
              <a:buChar char="•"/>
            </a:pPr>
            <a:endParaRPr lang="fr-FR" sz="1500" dirty="0">
              <a:solidFill>
                <a:srgbClr val="00B050"/>
              </a:solidFill>
              <a:latin typeface="+mj-lt"/>
            </a:endParaRPr>
          </a:p>
        </p:txBody>
      </p:sp>
      <p:sp>
        <p:nvSpPr>
          <p:cNvPr id="40" name="Titre 1">
            <a:extLst>
              <a:ext uri="{FF2B5EF4-FFF2-40B4-BE49-F238E27FC236}">
                <a16:creationId xmlns:a16="http://schemas.microsoft.com/office/drawing/2014/main" id="{5057FD37-3839-409C-9644-1F6C3F12911F}"/>
              </a:ext>
            </a:extLst>
          </p:cNvPr>
          <p:cNvSpPr txBox="1">
            <a:spLocks/>
          </p:cNvSpPr>
          <p:nvPr/>
        </p:nvSpPr>
        <p:spPr>
          <a:xfrm>
            <a:off x="1" y="-450855"/>
            <a:ext cx="12191999" cy="95410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14350" indent="-514350">
              <a:buFont typeface="+mj-lt"/>
              <a:buAutoNum type="alphaUcPeriod" startAt="2"/>
            </a:pPr>
            <a:r>
              <a:rPr lang="fr-FR" sz="3200" dirty="0">
                <a:solidFill>
                  <a:schemeClr val="accent1">
                    <a:lumMod val="50000"/>
                  </a:schemeClr>
                </a:solidFill>
              </a:rPr>
              <a:t>Nouveaux identifiants BP</a:t>
            </a:r>
          </a:p>
        </p:txBody>
      </p:sp>
      <p:sp>
        <p:nvSpPr>
          <p:cNvPr id="41" name="Rectangle 40">
            <a:extLst>
              <a:ext uri="{FF2B5EF4-FFF2-40B4-BE49-F238E27FC236}">
                <a16:creationId xmlns:a16="http://schemas.microsoft.com/office/drawing/2014/main" id="{3B515265-7179-4A8C-9AF7-DCDDE67B1285}"/>
              </a:ext>
            </a:extLst>
          </p:cNvPr>
          <p:cNvSpPr/>
          <p:nvPr/>
        </p:nvSpPr>
        <p:spPr>
          <a:xfrm>
            <a:off x="242474" y="340103"/>
            <a:ext cx="11736362" cy="1508105"/>
          </a:xfrm>
          <a:prstGeom prst="rect">
            <a:avLst/>
          </a:prstGeom>
        </p:spPr>
        <p:txBody>
          <a:bodyPr wrap="square">
            <a:spAutoFit/>
          </a:bodyPr>
          <a:lstStyle/>
          <a:p>
            <a:pPr marL="457200" indent="-457200">
              <a:buFont typeface="+mj-lt"/>
              <a:buAutoNum type="arabicPeriod" startAt="3"/>
            </a:pPr>
            <a:r>
              <a:rPr lang="fr-FR" sz="2000" u="sng" spc="-50" dirty="0">
                <a:solidFill>
                  <a:schemeClr val="accent1">
                    <a:lumMod val="50000"/>
                  </a:schemeClr>
                </a:solidFill>
                <a:latin typeface="+mj-lt"/>
                <a:ea typeface="+mj-ea"/>
                <a:cs typeface="+mj-cs"/>
              </a:rPr>
              <a:t>Solution</a:t>
            </a:r>
            <a:r>
              <a:rPr lang="fr-FR" sz="2000" spc="-50" dirty="0">
                <a:solidFill>
                  <a:schemeClr val="accent1">
                    <a:lumMod val="50000"/>
                  </a:schemeClr>
                </a:solidFill>
                <a:latin typeface="+mj-lt"/>
                <a:ea typeface="+mj-ea"/>
                <a:cs typeface="+mj-cs"/>
              </a:rPr>
              <a:t>: vue la volumétrie l’utilisation des 1/2 flux 751A bis et 751bis est bien adaptée</a:t>
            </a:r>
          </a:p>
          <a:p>
            <a:endParaRPr lang="fr-FR" sz="20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a:p>
            <a:endParaRPr lang="fr-FR" sz="2600" spc="-50" dirty="0">
              <a:solidFill>
                <a:schemeClr val="accent1">
                  <a:lumMod val="50000"/>
                </a:schemeClr>
              </a:solidFill>
              <a:latin typeface="+mj-lt"/>
              <a:ea typeface="+mj-ea"/>
              <a:cs typeface="+mj-cs"/>
            </a:endParaRPr>
          </a:p>
        </p:txBody>
      </p:sp>
      <p:pic>
        <p:nvPicPr>
          <p:cNvPr id="42" name="Image 41">
            <a:extLst>
              <a:ext uri="{FF2B5EF4-FFF2-40B4-BE49-F238E27FC236}">
                <a16:creationId xmlns:a16="http://schemas.microsoft.com/office/drawing/2014/main" id="{D8362E97-32BC-4AF7-B768-8DCBD920EF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0548" y="3757558"/>
            <a:ext cx="515292" cy="515292"/>
          </a:xfrm>
          <a:prstGeom prst="rect">
            <a:avLst/>
          </a:prstGeom>
          <a:effectLst>
            <a:outerShdw blurRad="50800" dist="38100" dir="13500000" algn="br" rotWithShape="0">
              <a:prstClr val="black">
                <a:alpha val="40000"/>
              </a:prstClr>
            </a:outerShdw>
          </a:effectLst>
        </p:spPr>
      </p:pic>
      <p:cxnSp>
        <p:nvCxnSpPr>
          <p:cNvPr id="44" name="Connecteur droit avec flèche 43">
            <a:extLst>
              <a:ext uri="{FF2B5EF4-FFF2-40B4-BE49-F238E27FC236}">
                <a16:creationId xmlns:a16="http://schemas.microsoft.com/office/drawing/2014/main" id="{7A779349-AEAE-46EF-8BD9-A6A50C2C812B}"/>
              </a:ext>
            </a:extLst>
          </p:cNvPr>
          <p:cNvCxnSpPr>
            <a:cxnSpLocks/>
          </p:cNvCxnSpPr>
          <p:nvPr/>
        </p:nvCxnSpPr>
        <p:spPr>
          <a:xfrm flipV="1">
            <a:off x="1507393" y="4028589"/>
            <a:ext cx="1586978" cy="2216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5A6E53CB-68E6-4829-85AA-2B9E65E29523}"/>
              </a:ext>
            </a:extLst>
          </p:cNvPr>
          <p:cNvCxnSpPr>
            <a:cxnSpLocks/>
          </p:cNvCxnSpPr>
          <p:nvPr/>
        </p:nvCxnSpPr>
        <p:spPr>
          <a:xfrm>
            <a:off x="1507393" y="4665256"/>
            <a:ext cx="1756649"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46" name="Image 45">
            <a:extLst>
              <a:ext uri="{FF2B5EF4-FFF2-40B4-BE49-F238E27FC236}">
                <a16:creationId xmlns:a16="http://schemas.microsoft.com/office/drawing/2014/main" id="{CD9E5447-A0F4-4D2E-837D-1E7481749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966" y="4395889"/>
            <a:ext cx="515292" cy="515292"/>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981501359"/>
      </p:ext>
    </p:extLst>
  </p:cSld>
  <p:clrMapOvr>
    <a:masterClrMapping/>
  </p:clrMapOvr>
</p:sld>
</file>

<file path=ppt/theme/theme1.xml><?xml version="1.0" encoding="utf-8"?>
<a:theme xmlns:a="http://schemas.openxmlformats.org/drawingml/2006/main" name="Rétrospectiv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1779</Words>
  <Application>Microsoft Office PowerPoint</Application>
  <PresentationFormat>Grand écran</PresentationFormat>
  <Paragraphs>322</Paragraphs>
  <Slides>20</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ＭＳ Ｐゴシック</vt:lpstr>
      <vt:lpstr>Arial</vt:lpstr>
      <vt:lpstr>Calibri</vt:lpstr>
      <vt:lpstr>Calibri Light</vt:lpstr>
      <vt:lpstr>Century Gothic</vt:lpstr>
      <vt:lpstr>Wingdings</vt:lpstr>
      <vt:lpstr>Rétrospective</vt:lpstr>
      <vt:lpstr>Présentation PowerPoint</vt:lpstr>
      <vt:lpstr>Sommaire </vt:lpstr>
      <vt:lpstr>Sommaire (suite)</vt:lpstr>
      <vt:lpstr>Périmètre</vt:lpstr>
      <vt:lpstr>Périmètre</vt:lpstr>
      <vt:lpstr>Périmètre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Taskforce PRICEFW Livraison</dc:title>
  <dc:creator>Baby, Alexandre</dc:creator>
  <cp:lastModifiedBy>MALIVERT Gilles</cp:lastModifiedBy>
  <cp:revision>817</cp:revision>
  <dcterms:created xsi:type="dcterms:W3CDTF">2018-09-05T07:37:14Z</dcterms:created>
  <dcterms:modified xsi:type="dcterms:W3CDTF">2019-06-11T18:13:09Z</dcterms:modified>
</cp:coreProperties>
</file>