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2" r:id="rId5"/>
    <p:sldId id="328" r:id="rId6"/>
    <p:sldId id="326" r:id="rId7"/>
    <p:sldId id="329" r:id="rId8"/>
    <p:sldId id="330" r:id="rId9"/>
    <p:sldId id="331" r:id="rId10"/>
    <p:sldId id="332" r:id="rId11"/>
    <p:sldId id="334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538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63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2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3" name="Graphic 4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490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690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890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210">
              <a:spcBef>
                <a:spcPts val="1000"/>
              </a:spcBef>
              <a:defRPr sz="1800"/>
            </a:lvl2pPr>
            <a:lvl3pPr indent="-283210">
              <a:spcBef>
                <a:spcPts val="1000"/>
              </a:spcBef>
              <a:defRPr sz="1800"/>
            </a:lvl3pPr>
            <a:lvl4pPr indent="-283210">
              <a:spcBef>
                <a:spcPts val="1000"/>
              </a:spcBef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07" y="359036"/>
            <a:ext cx="10067925" cy="117729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4000" dirty="0"/>
              <a:t>presentation on </a:t>
            </a:r>
            <a:br>
              <a:rPr lang="en-US" sz="4000" dirty="0"/>
            </a:br>
            <a:r>
              <a:rPr lang="en-US" sz="4000" dirty="0"/>
              <a:t>“Prim’s Algorithm 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900" y="2297330"/>
            <a:ext cx="10023513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Course Title   :   </a:t>
            </a:r>
            <a:r>
              <a:rPr lang="en-US" sz="3200" dirty="0"/>
              <a:t>Discrete Mathematics</a:t>
            </a:r>
          </a:p>
          <a:p>
            <a:r>
              <a:rPr lang="en-US" sz="3200" b="1" dirty="0"/>
              <a:t>Course Code  :   </a:t>
            </a:r>
            <a:r>
              <a:rPr lang="en-US" sz="3200"/>
              <a:t>MAT 212</a:t>
            </a:r>
            <a:endParaRPr lang="en-US" sz="3200" dirty="0"/>
          </a:p>
          <a:p>
            <a:r>
              <a:rPr lang="en-US" sz="3200" b="1" dirty="0"/>
              <a:t>Course Tutor :    </a:t>
            </a:r>
            <a:r>
              <a:rPr lang="en-US" sz="3200" dirty="0"/>
              <a:t>Md. </a:t>
            </a:r>
            <a:r>
              <a:rPr lang="en-US" sz="3200" dirty="0" err="1"/>
              <a:t>Sadekur</a:t>
            </a:r>
            <a:r>
              <a:rPr lang="en-US" sz="3200" dirty="0"/>
              <a:t> Rahman</a:t>
            </a:r>
          </a:p>
          <a:p>
            <a:r>
              <a:rPr lang="en-US" sz="3200" dirty="0"/>
              <a:t>                             Assistant Professor, Department of CSE,</a:t>
            </a:r>
          </a:p>
          <a:p>
            <a:r>
              <a:rPr lang="en-US" sz="3200" dirty="0"/>
              <a:t>                             Daffodil International University</a:t>
            </a:r>
          </a:p>
          <a:p>
            <a:endParaRPr lang="en-US" sz="2000" dirty="0"/>
          </a:p>
          <a:p>
            <a:r>
              <a:rPr lang="en-US" sz="2000" dirty="0"/>
              <a:t>           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9430" y="515592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Name  :    </a:t>
            </a:r>
            <a:r>
              <a:rPr lang="en-US" sz="3200" dirty="0"/>
              <a:t>Md. </a:t>
            </a:r>
            <a:r>
              <a:rPr lang="en-US" sz="3200" dirty="0" err="1"/>
              <a:t>Mainul</a:t>
            </a:r>
            <a:r>
              <a:rPr lang="en-US" sz="3200" dirty="0"/>
              <a:t> Hasan</a:t>
            </a:r>
          </a:p>
          <a:p>
            <a:r>
              <a:rPr lang="en-US" sz="3200" b="1" dirty="0"/>
              <a:t>ID       :    </a:t>
            </a:r>
            <a:r>
              <a:rPr lang="en-US" sz="3200" dirty="0"/>
              <a:t>0242310005101021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943" y="183351"/>
            <a:ext cx="5715000" cy="971550"/>
          </a:xfrm>
        </p:spPr>
        <p:txBody>
          <a:bodyPr/>
          <a:lstStyle/>
          <a:p>
            <a:r>
              <a:rPr lang="en-US" sz="4800" dirty="0"/>
              <a:t>Content 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22622"/>
            <a:ext cx="7570694" cy="5252027"/>
          </a:xfrm>
        </p:spPr>
        <p:txBody>
          <a:bodyPr>
            <a:noAutofit/>
          </a:bodyPr>
          <a:lstStyle/>
          <a:p>
            <a:pPr lvl="1" algn="just"/>
            <a:r>
              <a:rPr lang="en-US" sz="2800" b="1" u="sng" dirty="0">
                <a:solidFill>
                  <a:schemeClr val="tx1"/>
                </a:solidFill>
                <a:sym typeface="Wingdings" panose="05000000000000000000" pitchFamily="2" charset="2"/>
              </a:rPr>
              <a:t>Purpose:</a:t>
            </a:r>
          </a:p>
          <a:p>
            <a:pPr lvl="1" algn="just"/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	Introduce the concept and importance     of Prim's Algorithm in graph theory.</a:t>
            </a:r>
          </a:p>
          <a:p>
            <a:pPr lvl="1" algn="just"/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sz="2800" b="1" u="sng" dirty="0">
                <a:solidFill>
                  <a:schemeClr val="tx1"/>
                </a:solidFill>
                <a:sym typeface="Wingdings" panose="05000000000000000000" pitchFamily="2" charset="2"/>
              </a:rPr>
              <a:t>Content:</a:t>
            </a: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Introduction</a:t>
            </a: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chemeClr val="tx1"/>
                </a:solidFill>
              </a:rPr>
              <a:t>Introduction to MST </a:t>
            </a: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chemeClr val="tx1"/>
                </a:solidFill>
              </a:rPr>
              <a:t>Steps of Prim's Algorithm</a:t>
            </a: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chemeClr val="tx1"/>
                </a:solidFill>
              </a:rPr>
              <a:t>Applications</a:t>
            </a: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chemeClr val="tx1"/>
                </a:solidFill>
              </a:rPr>
              <a:t>Time Complexity</a:t>
            </a: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r>
              <a:rPr lang="en-US" sz="2800" b="1" dirty="0">
                <a:solidFill>
                  <a:schemeClr val="tx1"/>
                </a:solidFill>
              </a:rPr>
              <a:t>Conclusion</a:t>
            </a: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à"/>
            </a:pPr>
            <a:endParaRPr lang="en-US" sz="2800" b="1" dirty="0">
              <a:solidFill>
                <a:schemeClr val="tx1"/>
              </a:solidFill>
            </a:endParaRPr>
          </a:p>
          <a:p>
            <a:pPr lvl="1" algn="just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B52C3-8399-4651-BB1A-DB2BA2676D21}"/>
              </a:ext>
            </a:extLst>
          </p:cNvPr>
          <p:cNvSpPr/>
          <p:nvPr/>
        </p:nvSpPr>
        <p:spPr>
          <a:xfrm>
            <a:off x="607472" y="317211"/>
            <a:ext cx="4287257" cy="971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75B2FD2-4085-40B4-A604-AB2B59F5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9385" y="433368"/>
            <a:ext cx="10723245" cy="13620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0E0CE4-BAD6-4F44-ACAE-AA97838E4639}"/>
              </a:ext>
            </a:extLst>
          </p:cNvPr>
          <p:cNvSpPr txBox="1">
            <a:spLocks/>
          </p:cNvSpPr>
          <p:nvPr/>
        </p:nvSpPr>
        <p:spPr>
          <a:xfrm>
            <a:off x="891378" y="590610"/>
            <a:ext cx="5029200" cy="10175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259280-61CF-4054-ABE9-BF2D484C43E1}"/>
              </a:ext>
            </a:extLst>
          </p:cNvPr>
          <p:cNvSpPr/>
          <p:nvPr/>
        </p:nvSpPr>
        <p:spPr>
          <a:xfrm>
            <a:off x="891378" y="2108968"/>
            <a:ext cx="106557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Prim’s algorithm is a greedy algorithm that find s a minimum spanning tree for a weighted graph.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Developed in 1930 by Czech mathematician </a:t>
            </a:r>
            <a:r>
              <a:rPr lang="en-US" sz="2400" dirty="0" err="1"/>
              <a:t>Vojtech</a:t>
            </a:r>
            <a:r>
              <a:rPr lang="en-US" sz="2400" dirty="0"/>
              <a:t> </a:t>
            </a:r>
            <a:r>
              <a:rPr lang="en-US" sz="2400" dirty="0" err="1"/>
              <a:t>Jankir</a:t>
            </a:r>
            <a:r>
              <a:rPr lang="en-US" sz="2400" dirty="0"/>
              <a:t> and later rediscovered and republished by computer scientist Robert C.  Prim in 1957 and E. W. Dijkstra in 1959.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Therfore</a:t>
            </a:r>
            <a:r>
              <a:rPr lang="en-US" sz="2400" dirty="0"/>
              <a:t>, it is also sometimes called the </a:t>
            </a:r>
            <a:r>
              <a:rPr lang="en-US" sz="2400" b="1" dirty="0"/>
              <a:t>DJP algorithm</a:t>
            </a:r>
            <a:r>
              <a:rPr lang="en-US" sz="2400" dirty="0"/>
              <a:t>, </a:t>
            </a:r>
            <a:r>
              <a:rPr lang="en-US" sz="2400" b="1" dirty="0" err="1"/>
              <a:t>Jarnik’s</a:t>
            </a:r>
            <a:r>
              <a:rPr lang="en-US" sz="2400" b="1" dirty="0"/>
              <a:t> algorithm</a:t>
            </a:r>
            <a:r>
              <a:rPr lang="en-US" sz="2400" dirty="0"/>
              <a:t>, the </a:t>
            </a:r>
            <a:r>
              <a:rPr lang="en-US" sz="2400" b="1" dirty="0"/>
              <a:t>Prim-</a:t>
            </a:r>
            <a:r>
              <a:rPr lang="en-US" sz="2400" b="1" dirty="0" err="1"/>
              <a:t>jarnik</a:t>
            </a:r>
            <a:r>
              <a:rPr lang="en-US" sz="2400" b="1" dirty="0"/>
              <a:t> algorithm</a:t>
            </a:r>
            <a:r>
              <a:rPr lang="en-US" sz="2400" dirty="0"/>
              <a:t>, or the </a:t>
            </a:r>
            <a:r>
              <a:rPr lang="en-US" sz="2400" b="1" dirty="0"/>
              <a:t>Prim-Dijkstra algorithm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0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75B2FD2-4085-40B4-A604-AB2B59F5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5836" y="731520"/>
            <a:ext cx="10671048" cy="1362057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Introduction to MST 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0E0CE4-BAD6-4F44-ACAE-AA97838E4639}"/>
              </a:ext>
            </a:extLst>
          </p:cNvPr>
          <p:cNvSpPr txBox="1">
            <a:spLocks/>
          </p:cNvSpPr>
          <p:nvPr/>
        </p:nvSpPr>
        <p:spPr>
          <a:xfrm>
            <a:off x="891377" y="590611"/>
            <a:ext cx="7236623" cy="10058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259280-61CF-4054-ABE9-BF2D484C43E1}"/>
              </a:ext>
            </a:extLst>
          </p:cNvPr>
          <p:cNvSpPr/>
          <p:nvPr/>
        </p:nvSpPr>
        <p:spPr>
          <a:xfrm>
            <a:off x="891377" y="1919568"/>
            <a:ext cx="10655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Minimum Spanning Tree (MST) of a graph is a subgraph that connects all vertices together without any cycles and with the minimum possible total edge weight.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C9E84E-A830-48D1-858F-49A995685B60}"/>
              </a:ext>
            </a:extLst>
          </p:cNvPr>
          <p:cNvSpPr/>
          <p:nvPr/>
        </p:nvSpPr>
        <p:spPr>
          <a:xfrm>
            <a:off x="891377" y="3311443"/>
            <a:ext cx="106557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Properties:</a:t>
            </a:r>
          </a:p>
          <a:p>
            <a:endParaRPr lang="en-US" sz="2400" b="1" u="sng" dirty="0"/>
          </a:p>
          <a:p>
            <a:r>
              <a:rPr lang="en-US" sz="2400" b="1" dirty="0"/>
              <a:t>Connected:</a:t>
            </a:r>
            <a:r>
              <a:rPr lang="en-US" sz="2400" dirty="0"/>
              <a:t> All vertices are connected in a single connected component.</a:t>
            </a:r>
          </a:p>
          <a:p>
            <a:endParaRPr lang="en-US" sz="2400" dirty="0"/>
          </a:p>
          <a:p>
            <a:r>
              <a:rPr lang="en-US" sz="2400" b="1" dirty="0"/>
              <a:t>Acyclic:</a:t>
            </a:r>
            <a:r>
              <a:rPr lang="en-US" sz="2400" dirty="0"/>
              <a:t> There are no cycles in the tree.</a:t>
            </a:r>
          </a:p>
          <a:p>
            <a:endParaRPr lang="en-US" sz="2400" dirty="0"/>
          </a:p>
          <a:p>
            <a:r>
              <a:rPr lang="en-US" sz="2400" b="1" dirty="0"/>
              <a:t>Minimum Total Edge Weight:</a:t>
            </a:r>
            <a:r>
              <a:rPr lang="en-US" sz="2400" dirty="0"/>
              <a:t> The sum of the edge weights is the smallest among all possible spanning trees of the graph.</a:t>
            </a:r>
          </a:p>
        </p:txBody>
      </p:sp>
    </p:spTree>
    <p:extLst>
      <p:ext uri="{BB962C8B-B14F-4D97-AF65-F5344CB8AC3E}">
        <p14:creationId xmlns:p14="http://schemas.microsoft.com/office/powerpoint/2010/main" val="33729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75B2FD2-4085-40B4-A604-AB2B59F5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499" y="433368"/>
            <a:ext cx="10723245" cy="1362057"/>
          </a:xfrm>
        </p:spPr>
        <p:txBody>
          <a:bodyPr/>
          <a:lstStyle/>
          <a:p>
            <a:r>
              <a:rPr lang="en-US" b="0" dirty="0"/>
              <a:t>Steps of Prim's Algorithm 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0E0CE4-BAD6-4F44-ACAE-AA97838E4639}"/>
              </a:ext>
            </a:extLst>
          </p:cNvPr>
          <p:cNvSpPr txBox="1">
            <a:spLocks/>
          </p:cNvSpPr>
          <p:nvPr/>
        </p:nvSpPr>
        <p:spPr>
          <a:xfrm>
            <a:off x="891377" y="590610"/>
            <a:ext cx="8677495" cy="10175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C8A59-CA50-442B-983F-5D28DDC4A6C4}"/>
              </a:ext>
            </a:extLst>
          </p:cNvPr>
          <p:cNvSpPr/>
          <p:nvPr/>
        </p:nvSpPr>
        <p:spPr>
          <a:xfrm>
            <a:off x="891377" y="1795425"/>
            <a:ext cx="9700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u="sng" dirty="0"/>
              <a:t>Graph Representation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Display a weighted, undirected graph with vertices and edges labeled with weights.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556FB-9132-49BC-9C91-4966E8C18CEA}"/>
              </a:ext>
            </a:extLst>
          </p:cNvPr>
          <p:cNvSpPr/>
          <p:nvPr/>
        </p:nvSpPr>
        <p:spPr>
          <a:xfrm>
            <a:off x="891377" y="2503311"/>
            <a:ext cx="4982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Step-by-Step Execution:</a:t>
            </a:r>
          </a:p>
          <a:p>
            <a:endParaRPr lang="en-US" sz="2000" b="1" u="sng" dirty="0"/>
          </a:p>
          <a:p>
            <a:r>
              <a:rPr lang="en-US" sz="2000" b="1" dirty="0"/>
              <a:t>1)Initialization: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Choose an arbitrary starting vertex (e.g., 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 initial key values for all vertices (key[A] = 0, others = ∞).</a:t>
            </a:r>
          </a:p>
          <a:p>
            <a:endParaRPr lang="en-US" sz="2000" dirty="0"/>
          </a:p>
          <a:p>
            <a:r>
              <a:rPr lang="en-US" sz="2000" b="1" dirty="0"/>
              <a:t>2) Iteration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vertex A (minimum key value).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key values for adjacent vertices (e.g., B, C).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0E75F-F7DA-49A9-89F2-4B13C153913E}"/>
              </a:ext>
            </a:extLst>
          </p:cNvPr>
          <p:cNvSpPr/>
          <p:nvPr/>
        </p:nvSpPr>
        <p:spPr>
          <a:xfrm>
            <a:off x="6096000" y="2946757"/>
            <a:ext cx="55590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3) Iteration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vertex with the next minimum key value (e.g., 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key values for adjacent vertices not yet in MST.</a:t>
            </a:r>
          </a:p>
          <a:p>
            <a:r>
              <a:rPr lang="en-US" sz="2000" b="1" dirty="0"/>
              <a:t>4) Continue: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Repeat the process until all vertices are included in the MST.</a:t>
            </a:r>
          </a:p>
          <a:p>
            <a:r>
              <a:rPr lang="en-US" sz="2000" b="1" dirty="0"/>
              <a:t>5) Final MST: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Highlight the edges included in the MST and their total weight.</a:t>
            </a:r>
          </a:p>
        </p:txBody>
      </p:sp>
    </p:spTree>
    <p:extLst>
      <p:ext uri="{BB962C8B-B14F-4D97-AF65-F5344CB8AC3E}">
        <p14:creationId xmlns:p14="http://schemas.microsoft.com/office/powerpoint/2010/main" val="119628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75B2FD2-4085-40B4-A604-AB2B59F5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702"/>
            <a:ext cx="10723245" cy="1362057"/>
          </a:xfrm>
        </p:spPr>
        <p:txBody>
          <a:bodyPr/>
          <a:lstStyle/>
          <a:p>
            <a:r>
              <a:rPr lang="en-US" sz="3200" b="0" dirty="0"/>
              <a:t>Applications of Prim's Algorithm</a:t>
            </a:r>
            <a:br>
              <a:rPr lang="en-US" b="0" dirty="0"/>
            </a:br>
            <a:r>
              <a:rPr lang="en-US" b="0" dirty="0"/>
              <a:t> 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0E0CE4-BAD6-4F44-ACAE-AA97838E4639}"/>
              </a:ext>
            </a:extLst>
          </p:cNvPr>
          <p:cNvSpPr txBox="1">
            <a:spLocks/>
          </p:cNvSpPr>
          <p:nvPr/>
        </p:nvSpPr>
        <p:spPr>
          <a:xfrm>
            <a:off x="891377" y="590610"/>
            <a:ext cx="9005657" cy="10175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C1AF0-2393-4814-8B1B-A1F451EF28A7}"/>
              </a:ext>
            </a:extLst>
          </p:cNvPr>
          <p:cNvSpPr/>
          <p:nvPr/>
        </p:nvSpPr>
        <p:spPr>
          <a:xfrm>
            <a:off x="702782" y="1876486"/>
            <a:ext cx="107232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Networking: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Computer Networks: </a:t>
            </a:r>
            <a:r>
              <a:rPr lang="en-US" sz="2000" dirty="0"/>
              <a:t>Designing minimum-cost networks for connecting computers or data centers.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Telecommunications:</a:t>
            </a:r>
            <a:r>
              <a:rPr lang="en-US" sz="2000" dirty="0"/>
              <a:t> Optimizing the layout of cables and connections for telephone networks.</a:t>
            </a:r>
          </a:p>
          <a:p>
            <a:endParaRPr lang="en-US" sz="2000" dirty="0"/>
          </a:p>
          <a:p>
            <a:r>
              <a:rPr lang="en-US" sz="2000" b="1" dirty="0"/>
              <a:t>Infrastructure Development: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Road Networks: </a:t>
            </a:r>
            <a:r>
              <a:rPr lang="en-US" sz="2000" dirty="0"/>
              <a:t>Planning the construction of roads to minimize cost while ensuring all cities are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Electrical Grids: </a:t>
            </a:r>
            <a:r>
              <a:rPr lang="en-US" sz="2000" dirty="0"/>
              <a:t>Designing cost-effective power distribution networks.</a:t>
            </a:r>
          </a:p>
          <a:p>
            <a:endParaRPr lang="en-US" sz="2000" dirty="0"/>
          </a:p>
          <a:p>
            <a:r>
              <a:rPr lang="en-US" sz="2000" b="1" dirty="0"/>
              <a:t>Clustering: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 Organization: </a:t>
            </a:r>
            <a:r>
              <a:rPr lang="en-US" sz="2000" dirty="0"/>
              <a:t>Creating hierarchical </a:t>
            </a:r>
            <a:r>
              <a:rPr lang="en-US" sz="2000" dirty="0" err="1"/>
              <a:t>clusterings</a:t>
            </a:r>
            <a:r>
              <a:rPr lang="en-US" sz="2000" dirty="0"/>
              <a:t> in data mining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2296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75B2FD2-4085-40B4-A604-AB2B59F5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1293" y="418357"/>
            <a:ext cx="9448799" cy="1362057"/>
          </a:xfrm>
        </p:spPr>
        <p:txBody>
          <a:bodyPr/>
          <a:lstStyle/>
          <a:p>
            <a:r>
              <a:rPr lang="en-US" b="0" dirty="0"/>
              <a:t>Time Complexity 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0E0CE4-BAD6-4F44-ACAE-AA97838E4639}"/>
              </a:ext>
            </a:extLst>
          </p:cNvPr>
          <p:cNvSpPr txBox="1">
            <a:spLocks/>
          </p:cNvSpPr>
          <p:nvPr/>
        </p:nvSpPr>
        <p:spPr>
          <a:xfrm>
            <a:off x="891379" y="590610"/>
            <a:ext cx="5859046" cy="10175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729C7-927A-4700-9490-4B73ABCDC5DC}"/>
              </a:ext>
            </a:extLst>
          </p:cNvPr>
          <p:cNvSpPr/>
          <p:nvPr/>
        </p:nvSpPr>
        <p:spPr>
          <a:xfrm>
            <a:off x="891379" y="2203120"/>
            <a:ext cx="98573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Min-Heap Implementation:</a:t>
            </a:r>
          </a:p>
          <a:p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complexity: O((V + E) log 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Suitable for sparse graphs (graphs where E is much less than V²).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u="sng" dirty="0"/>
              <a:t>Fibonacci Heap Implementation:</a:t>
            </a:r>
          </a:p>
          <a:p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complexity: O(E + V log 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efficient for dense graphs (graphs where E is close to V²).</a:t>
            </a:r>
          </a:p>
        </p:txBody>
      </p:sp>
    </p:spTree>
    <p:extLst>
      <p:ext uri="{BB962C8B-B14F-4D97-AF65-F5344CB8AC3E}">
        <p14:creationId xmlns:p14="http://schemas.microsoft.com/office/powerpoint/2010/main" val="146048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75B2FD2-4085-40B4-A604-AB2B59F5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9385" y="433368"/>
            <a:ext cx="10723245" cy="13620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0E0CE4-BAD6-4F44-ACAE-AA97838E4639}"/>
              </a:ext>
            </a:extLst>
          </p:cNvPr>
          <p:cNvSpPr txBox="1">
            <a:spLocks/>
          </p:cNvSpPr>
          <p:nvPr/>
        </p:nvSpPr>
        <p:spPr>
          <a:xfrm>
            <a:off x="891378" y="590610"/>
            <a:ext cx="5029200" cy="10175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259280-61CF-4054-ABE9-BF2D484C43E1}"/>
              </a:ext>
            </a:extLst>
          </p:cNvPr>
          <p:cNvSpPr/>
          <p:nvPr/>
        </p:nvSpPr>
        <p:spPr>
          <a:xfrm>
            <a:off x="891377" y="2082476"/>
            <a:ext cx="10534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Prim's Algorithm is a Efficient method for finding the Minimum Spanning Tree (MST) of a weighted, undirected graph.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Its builds the MST incrementally by always choosing the minimum weight edge.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Its used in various fields such as network design, data clustering, and approximation algorithms for complex problems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And its </a:t>
            </a:r>
            <a:r>
              <a:rPr lang="en-US" sz="2400" dirty="0" err="1"/>
              <a:t>eifficient</a:t>
            </a:r>
            <a:r>
              <a:rPr lang="en-US" sz="2400" dirty="0"/>
              <a:t> with appropriate data structures, performing well on both sparse and dense graphs.</a:t>
            </a:r>
          </a:p>
        </p:txBody>
      </p:sp>
    </p:spTree>
    <p:extLst>
      <p:ext uri="{BB962C8B-B14F-4D97-AF65-F5344CB8AC3E}">
        <p14:creationId xmlns:p14="http://schemas.microsoft.com/office/powerpoint/2010/main" val="8326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6000" dirty="0"/>
              <a:t>Thank 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4983480"/>
            <a:ext cx="5715000" cy="1064768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Source :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Content Idea : Online Research , Chat GPT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/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http://schemas.microsoft.com/sharepoint/v3"/>
    <ds:schemaRef ds:uri="http://purl.org/dc/elements/1.1/"/>
    <ds:schemaRef ds:uri="230e9df3-be65-4c73-a93b-d1236ebd677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{A363F329-739A-4C9B-BE03-2A35AAC44701}tf78438558_win32</Template>
  <TotalTime>0</TotalTime>
  <Words>622</Words>
  <Application>Microsoft Office PowerPoint</Application>
  <PresentationFormat>Widescreen</PresentationFormat>
  <Paragraphs>99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Wingdings</vt:lpstr>
      <vt:lpstr>Custom</vt:lpstr>
      <vt:lpstr>  presentation on  “Prim’s Algorithm ”</vt:lpstr>
      <vt:lpstr>Content : </vt:lpstr>
      <vt:lpstr>Introduction</vt:lpstr>
      <vt:lpstr>Introduction to MST  </vt:lpstr>
      <vt:lpstr>Steps of Prim's Algorithm </vt:lpstr>
      <vt:lpstr>Applications of Prim's Algorithm  </vt:lpstr>
      <vt:lpstr>Time Complexity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2024-02-23T11:35:00Z</dcterms:created>
  <dcterms:modified xsi:type="dcterms:W3CDTF">2024-05-23T04:13:14Z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3BAC394C02BE4C6887AB81EA8FA21783_12</vt:lpwstr>
  </property>
  <property fmtid="{D5CDD505-2E9C-101B-9397-08002B2CF9AE}" pid="4" name="KSOProductBuildVer">
    <vt:lpwstr>1033-12.2.0.13431</vt:lpwstr>
  </property>
</Properties>
</file>