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327"/>
  </p:normalViewPr>
  <p:slideViewPr>
    <p:cSldViewPr snapToGrid="0">
      <p:cViewPr varScale="1">
        <p:scale>
          <a:sx n="94" d="100"/>
          <a:sy n="94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mendez/Documents/Postdoc/Software_dev/RICE/RICE/Iloeje_scenarios_v2/output/optimistic/plan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mendez/Documents/Postdoc/Software_dev/RICE/RICE/Iloeje_scenarios_v2/output/optimistic/plan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mendez/Documents/Postdoc/Software_dev/RICE/RICE/Iloeje_scenarios_v2/output/optimistic/plan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mendez/Documents/Postdoc/Software_dev/RICE/RICE/Iloeje_scenarios_v2/output/conservative/plan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mendez/Documents/Postdoc/Software_dev/RICE/RICE/Iloeje_scenarios_v2/output/conservative/plan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Gila, Arizona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plants!$L$1</c:f>
              <c:strCache>
                <c:ptCount val="1"/>
                <c:pt idx="0">
                  <c:v>opening cost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plants!$L$2:$L$27</c:f>
              <c:numCache>
                <c:formatCode>_("$"* #,##0.00_);_("$"* \(#,##0.00\);_("$"* "-"??_);_(@_)</c:formatCode>
                <c:ptCount val="26"/>
                <c:pt idx="0">
                  <c:v>13663381.9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C-8C4A-A8C5-91DD318F4357}"/>
            </c:ext>
          </c:extLst>
        </c:ser>
        <c:ser>
          <c:idx val="1"/>
          <c:order val="1"/>
          <c:tx>
            <c:strRef>
              <c:f>plants!$M$1</c:f>
              <c:strCache>
                <c:ptCount val="1"/>
                <c:pt idx="0">
                  <c:v>expansion cost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plants!$M$2:$M$27</c:f>
              <c:numCache>
                <c:formatCode>_("$"* #,##0.00_);_("$"* \(#,##0.00\);_("$"* "-"??_);_(@_)</c:formatCode>
                <c:ptCount val="26"/>
                <c:pt idx="0">
                  <c:v>15921848.18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918093.02</c:v>
                </c:pt>
                <c:pt idx="7">
                  <c:v>1340246.6000000001</c:v>
                </c:pt>
                <c:pt idx="8">
                  <c:v>1637827.25</c:v>
                </c:pt>
                <c:pt idx="9">
                  <c:v>1679076.97</c:v>
                </c:pt>
                <c:pt idx="10">
                  <c:v>1599847.66</c:v>
                </c:pt>
                <c:pt idx="11">
                  <c:v>1521685.18</c:v>
                </c:pt>
                <c:pt idx="12">
                  <c:v>786961.74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7C-8C4A-A8C5-91DD318F4357}"/>
            </c:ext>
          </c:extLst>
        </c:ser>
        <c:ser>
          <c:idx val="2"/>
          <c:order val="2"/>
          <c:tx>
            <c:strRef>
              <c:f>plants!$N$1</c:f>
              <c:strCache>
                <c:ptCount val="1"/>
                <c:pt idx="0">
                  <c:v>fixed operating cost ($)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plants!$N$2:$N$27</c:f>
              <c:numCache>
                <c:formatCode>_("$"* #,##0.00_);_("$"* \(#,##0.00\);_("$"* "-"??_);_(@_)</c:formatCode>
                <c:ptCount val="26"/>
                <c:pt idx="0">
                  <c:v>1468541.95</c:v>
                </c:pt>
                <c:pt idx="1">
                  <c:v>1468541.95</c:v>
                </c:pt>
                <c:pt idx="2">
                  <c:v>1468541.95</c:v>
                </c:pt>
                <c:pt idx="3">
                  <c:v>1468541.95</c:v>
                </c:pt>
                <c:pt idx="4">
                  <c:v>1468541.95</c:v>
                </c:pt>
                <c:pt idx="5">
                  <c:v>1468541.95</c:v>
                </c:pt>
                <c:pt idx="6">
                  <c:v>1514113.94</c:v>
                </c:pt>
                <c:pt idx="7">
                  <c:v>1580640.66</c:v>
                </c:pt>
                <c:pt idx="8">
                  <c:v>1661938.59</c:v>
                </c:pt>
                <c:pt idx="9">
                  <c:v>1745284.06</c:v>
                </c:pt>
                <c:pt idx="10">
                  <c:v>1824696.77</c:v>
                </c:pt>
                <c:pt idx="11">
                  <c:v>1900229.68</c:v>
                </c:pt>
                <c:pt idx="12">
                  <c:v>1939292.62</c:v>
                </c:pt>
                <c:pt idx="13">
                  <c:v>1939292.62</c:v>
                </c:pt>
                <c:pt idx="14">
                  <c:v>1939292.62</c:v>
                </c:pt>
                <c:pt idx="15">
                  <c:v>1939292.62</c:v>
                </c:pt>
                <c:pt idx="16">
                  <c:v>1939292.62</c:v>
                </c:pt>
                <c:pt idx="17">
                  <c:v>1939292.62</c:v>
                </c:pt>
                <c:pt idx="18">
                  <c:v>1939292.62</c:v>
                </c:pt>
                <c:pt idx="19">
                  <c:v>1939292.62</c:v>
                </c:pt>
                <c:pt idx="20">
                  <c:v>1939292.62</c:v>
                </c:pt>
                <c:pt idx="21">
                  <c:v>1939292.62</c:v>
                </c:pt>
                <c:pt idx="22">
                  <c:v>1939292.62</c:v>
                </c:pt>
                <c:pt idx="23">
                  <c:v>1939292.62</c:v>
                </c:pt>
                <c:pt idx="24">
                  <c:v>1939292.62</c:v>
                </c:pt>
                <c:pt idx="25">
                  <c:v>1939292.62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7C-8C4A-A8C5-91DD318F4357}"/>
            </c:ext>
          </c:extLst>
        </c:ser>
        <c:ser>
          <c:idx val="3"/>
          <c:order val="3"/>
          <c:tx>
            <c:strRef>
              <c:f>plants!$O$1</c:f>
              <c:strCache>
                <c:ptCount val="1"/>
                <c:pt idx="0">
                  <c:v>variable operating cost ($)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plants!$O$2:$O$27</c:f>
              <c:numCache>
                <c:formatCode>_("$"* #,##0.00_);_("$"* \(#,##0.00\);_("$"* "-"??_);_(@_)</c:formatCode>
                <c:ptCount val="26"/>
                <c:pt idx="0">
                  <c:v>5423847.2599999998</c:v>
                </c:pt>
                <c:pt idx="1">
                  <c:v>5423847.2599999998</c:v>
                </c:pt>
                <c:pt idx="2">
                  <c:v>5423847.2599999998</c:v>
                </c:pt>
                <c:pt idx="3">
                  <c:v>5423847.2599999998</c:v>
                </c:pt>
                <c:pt idx="4">
                  <c:v>5423847.2599999998</c:v>
                </c:pt>
                <c:pt idx="5">
                  <c:v>5423847.2599999998</c:v>
                </c:pt>
                <c:pt idx="6">
                  <c:v>5667934.9500000002</c:v>
                </c:pt>
                <c:pt idx="7">
                  <c:v>6024257.9800000004</c:v>
                </c:pt>
                <c:pt idx="8">
                  <c:v>6459696.9400000004</c:v>
                </c:pt>
                <c:pt idx="9">
                  <c:v>6906102.7000000002</c:v>
                </c:pt>
                <c:pt idx="10">
                  <c:v>7331444.2599999998</c:v>
                </c:pt>
                <c:pt idx="11">
                  <c:v>7736005.2400000002</c:v>
                </c:pt>
                <c:pt idx="12">
                  <c:v>7945229.8700000001</c:v>
                </c:pt>
                <c:pt idx="13">
                  <c:v>7945229.8700000001</c:v>
                </c:pt>
                <c:pt idx="14">
                  <c:v>7945229.8700000001</c:v>
                </c:pt>
                <c:pt idx="15">
                  <c:v>7945229.8700000001</c:v>
                </c:pt>
                <c:pt idx="16">
                  <c:v>7945229.8700000001</c:v>
                </c:pt>
                <c:pt idx="17">
                  <c:v>7945229.8700000001</c:v>
                </c:pt>
                <c:pt idx="18">
                  <c:v>7945229.8700000001</c:v>
                </c:pt>
                <c:pt idx="19">
                  <c:v>7945229.8700000001</c:v>
                </c:pt>
                <c:pt idx="20">
                  <c:v>7945229.8700000001</c:v>
                </c:pt>
                <c:pt idx="21">
                  <c:v>7945229.8700000001</c:v>
                </c:pt>
                <c:pt idx="22">
                  <c:v>7945229.8700000001</c:v>
                </c:pt>
                <c:pt idx="23">
                  <c:v>7945229.8700000001</c:v>
                </c:pt>
                <c:pt idx="24">
                  <c:v>7945229.8700000001</c:v>
                </c:pt>
                <c:pt idx="25">
                  <c:v>7945229.8700000001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7C-8C4A-A8C5-91DD318F4357}"/>
            </c:ext>
          </c:extLst>
        </c:ser>
        <c:ser>
          <c:idx val="4"/>
          <c:order val="4"/>
          <c:tx>
            <c:strRef>
              <c:f>plants!$P$1</c:f>
              <c:strCache>
                <c:ptCount val="1"/>
                <c:pt idx="0">
                  <c:v>storage cost ($)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plants!$P$2:$P$27</c:f>
              <c:numCache>
                <c:formatCode>_("$"* #,##0.00_);_("$"* \(#,##0.00\);_("$"* "-"??_);_(@_)</c:formatCode>
                <c:ptCount val="26"/>
                <c:pt idx="0">
                  <c:v>6772.52</c:v>
                </c:pt>
                <c:pt idx="1">
                  <c:v>10842.79</c:v>
                </c:pt>
                <c:pt idx="2">
                  <c:v>8436.2099999999991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7C-8C4A-A8C5-91DD318F4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8201360"/>
        <c:axId val="1069515840"/>
      </c:barChart>
      <c:catAx>
        <c:axId val="868201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515840"/>
        <c:crosses val="autoZero"/>
        <c:auto val="1"/>
        <c:lblAlgn val="ctr"/>
        <c:lblOffset val="100"/>
        <c:noMultiLvlLbl val="0"/>
      </c:catAx>
      <c:valAx>
        <c:axId val="10695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20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Carson, Texas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plants!$L$1</c:f>
              <c:strCache>
                <c:ptCount val="1"/>
                <c:pt idx="0">
                  <c:v>opening cost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plants!$L$28:$L$53</c:f>
              <c:numCache>
                <c:formatCode>_("$"* #,##0.00_);_("$"* \(#,##0.00\);_("$"* "-"??_);_(@_)</c:formatCode>
                <c:ptCount val="26"/>
                <c:pt idx="0">
                  <c:v>11634166.800000001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E-E545-BF92-E1E0C7060FC1}"/>
            </c:ext>
          </c:extLst>
        </c:ser>
        <c:ser>
          <c:idx val="1"/>
          <c:order val="1"/>
          <c:tx>
            <c:strRef>
              <c:f>plants!$M$1</c:f>
              <c:strCache>
                <c:ptCount val="1"/>
                <c:pt idx="0">
                  <c:v>expansion cost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plants!$M$28:$M$53</c:f>
              <c:numCache>
                <c:formatCode>_("$"* #,##0.00_);_("$"* \(#,##0.00\);_("$"* "-"??_);_(@_)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597284.80000000005</c:v>
                </c:pt>
                <c:pt idx="13">
                  <c:v>1239683.02</c:v>
                </c:pt>
                <c:pt idx="14">
                  <c:v>1199479.17</c:v>
                </c:pt>
                <c:pt idx="15">
                  <c:v>1172607.03</c:v>
                </c:pt>
                <c:pt idx="16">
                  <c:v>1155411.71</c:v>
                </c:pt>
                <c:pt idx="17">
                  <c:v>1144347.4099999999</c:v>
                </c:pt>
                <c:pt idx="18">
                  <c:v>1137903.32</c:v>
                </c:pt>
                <c:pt idx="19">
                  <c:v>1132481.46</c:v>
                </c:pt>
                <c:pt idx="20">
                  <c:v>1253825.8700000001</c:v>
                </c:pt>
                <c:pt idx="21">
                  <c:v>1652282.96</c:v>
                </c:pt>
                <c:pt idx="22">
                  <c:v>1652475.07</c:v>
                </c:pt>
                <c:pt idx="23">
                  <c:v>1652351.74</c:v>
                </c:pt>
                <c:pt idx="24">
                  <c:v>1652432.38</c:v>
                </c:pt>
                <c:pt idx="25">
                  <c:v>1652339.88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DE-E545-BF92-E1E0C7060FC1}"/>
            </c:ext>
          </c:extLst>
        </c:ser>
        <c:ser>
          <c:idx val="2"/>
          <c:order val="2"/>
          <c:tx>
            <c:strRef>
              <c:f>plants!$N$1</c:f>
              <c:strCache>
                <c:ptCount val="1"/>
                <c:pt idx="0">
                  <c:v>fixed operating cost ($)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plants!$N$28:$N$53</c:f>
              <c:numCache>
                <c:formatCode>_("$"* #,##0.00_);_("$"* \(#,##0.00\);_("$"* "-"??_);_(@_)</c:formatCode>
                <c:ptCount val="26"/>
                <c:pt idx="0">
                  <c:v>678218.5</c:v>
                </c:pt>
                <c:pt idx="1">
                  <c:v>678218.5</c:v>
                </c:pt>
                <c:pt idx="2">
                  <c:v>678218.5</c:v>
                </c:pt>
                <c:pt idx="3">
                  <c:v>678218.5</c:v>
                </c:pt>
                <c:pt idx="4">
                  <c:v>678218.5</c:v>
                </c:pt>
                <c:pt idx="5">
                  <c:v>678218.5</c:v>
                </c:pt>
                <c:pt idx="6">
                  <c:v>678218.5</c:v>
                </c:pt>
                <c:pt idx="7">
                  <c:v>678218.5</c:v>
                </c:pt>
                <c:pt idx="8">
                  <c:v>678218.5</c:v>
                </c:pt>
                <c:pt idx="9">
                  <c:v>678218.5</c:v>
                </c:pt>
                <c:pt idx="10">
                  <c:v>678218.5</c:v>
                </c:pt>
                <c:pt idx="11">
                  <c:v>678218.5</c:v>
                </c:pt>
                <c:pt idx="12">
                  <c:v>713037.46</c:v>
                </c:pt>
                <c:pt idx="13">
                  <c:v>785305.28</c:v>
                </c:pt>
                <c:pt idx="14">
                  <c:v>855229.4</c:v>
                </c:pt>
                <c:pt idx="15">
                  <c:v>923587</c:v>
                </c:pt>
                <c:pt idx="16">
                  <c:v>990942.19</c:v>
                </c:pt>
                <c:pt idx="17">
                  <c:v>1057652.3899999999</c:v>
                </c:pt>
                <c:pt idx="18">
                  <c:v>1123986.92</c:v>
                </c:pt>
                <c:pt idx="19">
                  <c:v>1190005.3799999999</c:v>
                </c:pt>
                <c:pt idx="20">
                  <c:v>1263097.67</c:v>
                </c:pt>
                <c:pt idx="21">
                  <c:v>1359418.17</c:v>
                </c:pt>
                <c:pt idx="22">
                  <c:v>1455749.87</c:v>
                </c:pt>
                <c:pt idx="23">
                  <c:v>1552074.38</c:v>
                </c:pt>
                <c:pt idx="24">
                  <c:v>1648403.59</c:v>
                </c:pt>
                <c:pt idx="25">
                  <c:v>1744727.41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DE-E545-BF92-E1E0C7060FC1}"/>
            </c:ext>
          </c:extLst>
        </c:ser>
        <c:ser>
          <c:idx val="3"/>
          <c:order val="3"/>
          <c:tx>
            <c:strRef>
              <c:f>plants!$O$1</c:f>
              <c:strCache>
                <c:ptCount val="1"/>
                <c:pt idx="0">
                  <c:v>variable operating cost ($)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plants!$O$28:$O$53</c:f>
              <c:numCache>
                <c:formatCode>_("$"* #,##0.00_);_("$"* \(#,##0.00\);_("$"* "-"??_);_(@_)</c:formatCode>
                <c:ptCount val="26"/>
                <c:pt idx="0">
                  <c:v>1190804.3999999999</c:v>
                </c:pt>
                <c:pt idx="1">
                  <c:v>1190804.3999999999</c:v>
                </c:pt>
                <c:pt idx="2">
                  <c:v>1190804.3999999999</c:v>
                </c:pt>
                <c:pt idx="3">
                  <c:v>1190804.3999999999</c:v>
                </c:pt>
                <c:pt idx="4">
                  <c:v>1037570.16</c:v>
                </c:pt>
                <c:pt idx="5">
                  <c:v>1190804.3999999999</c:v>
                </c:pt>
                <c:pt idx="6">
                  <c:v>1190804.3999999999</c:v>
                </c:pt>
                <c:pt idx="7">
                  <c:v>1190804.3999999999</c:v>
                </c:pt>
                <c:pt idx="8">
                  <c:v>1190804.3999999999</c:v>
                </c:pt>
                <c:pt idx="9">
                  <c:v>1190804.3999999999</c:v>
                </c:pt>
                <c:pt idx="10">
                  <c:v>1190804.3999999999</c:v>
                </c:pt>
                <c:pt idx="11">
                  <c:v>1190804.3999999999</c:v>
                </c:pt>
                <c:pt idx="12">
                  <c:v>1377297.85</c:v>
                </c:pt>
                <c:pt idx="13">
                  <c:v>1764370.74</c:v>
                </c:pt>
                <c:pt idx="14">
                  <c:v>2138890.58</c:v>
                </c:pt>
                <c:pt idx="15">
                  <c:v>2505019.98</c:v>
                </c:pt>
                <c:pt idx="16">
                  <c:v>2865780.39</c:v>
                </c:pt>
                <c:pt idx="17">
                  <c:v>3223086.14</c:v>
                </c:pt>
                <c:pt idx="18">
                  <c:v>3578379.81</c:v>
                </c:pt>
                <c:pt idx="19">
                  <c:v>3931980.59</c:v>
                </c:pt>
                <c:pt idx="20">
                  <c:v>4323469.38</c:v>
                </c:pt>
                <c:pt idx="21">
                  <c:v>4839370.58</c:v>
                </c:pt>
                <c:pt idx="22">
                  <c:v>5355331.76</c:v>
                </c:pt>
                <c:pt idx="23">
                  <c:v>5871254.4299999997</c:v>
                </c:pt>
                <c:pt idx="24">
                  <c:v>6387202.2800000003</c:v>
                </c:pt>
                <c:pt idx="25">
                  <c:v>6903121.25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DE-E545-BF92-E1E0C7060FC1}"/>
            </c:ext>
          </c:extLst>
        </c:ser>
        <c:ser>
          <c:idx val="4"/>
          <c:order val="4"/>
          <c:tx>
            <c:strRef>
              <c:f>plants!$P$1</c:f>
              <c:strCache>
                <c:ptCount val="1"/>
                <c:pt idx="0">
                  <c:v>storage cost ($)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plants!$P$28:$P$53</c:f>
              <c:numCache>
                <c:formatCode>_("$"* #,##0.00_);_("$"* \(#,##0.00\);_("$"* "-"??_);_(@_)</c:formatCode>
                <c:ptCount val="26"/>
                <c:pt idx="0">
                  <c:v>1519.65</c:v>
                </c:pt>
                <c:pt idx="1">
                  <c:v>2395.35</c:v>
                </c:pt>
                <c:pt idx="2">
                  <c:v>1869.6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DE-E545-BF92-E1E0C7060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3018368"/>
        <c:axId val="852842896"/>
      </c:barChart>
      <c:catAx>
        <c:axId val="853018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842896"/>
        <c:crosses val="autoZero"/>
        <c:auto val="1"/>
        <c:lblAlgn val="ctr"/>
        <c:lblOffset val="100"/>
        <c:noMultiLvlLbl val="0"/>
      </c:catAx>
      <c:valAx>
        <c:axId val="852842896"/>
        <c:scaling>
          <c:orientation val="minMax"/>
          <c:max val="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01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Fairfax, Virginia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plants!$L$1</c:f>
              <c:strCache>
                <c:ptCount val="1"/>
                <c:pt idx="0">
                  <c:v>opening cost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plants!$L$54:$L$79</c:f>
              <c:numCache>
                <c:formatCode>_("$"* #,##0.00_);_("$"* \(#,##0.00\);_("$"* "-"??_);_(@_)</c:formatCode>
                <c:ptCount val="26"/>
                <c:pt idx="0">
                  <c:v>12175290.800000001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C4D-BAA8-390870772543}"/>
            </c:ext>
          </c:extLst>
        </c:ser>
        <c:ser>
          <c:idx val="1"/>
          <c:order val="1"/>
          <c:tx>
            <c:strRef>
              <c:f>plants!$M$1</c:f>
              <c:strCache>
                <c:ptCount val="1"/>
                <c:pt idx="0">
                  <c:v>expansion cost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plants!$M$54:$M$79</c:f>
              <c:numCache>
                <c:formatCode>_("$"* #,##0.00_);_("$"* \(#,##0.00\);_("$"* "-"??_);_(@_)</c:formatCode>
                <c:ptCount val="26"/>
                <c:pt idx="0">
                  <c:v>6000209.6399999997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49186.2</c:v>
                </c:pt>
                <c:pt idx="6">
                  <c:v>412722.66</c:v>
                </c:pt>
                <c:pt idx="7">
                  <c:v>610865.5</c:v>
                </c:pt>
                <c:pt idx="8">
                  <c:v>689614.55</c:v>
                </c:pt>
                <c:pt idx="9">
                  <c:v>773605.76</c:v>
                </c:pt>
                <c:pt idx="10">
                  <c:v>804914.76</c:v>
                </c:pt>
                <c:pt idx="11">
                  <c:v>767534.59</c:v>
                </c:pt>
                <c:pt idx="12">
                  <c:v>685375.15</c:v>
                </c:pt>
                <c:pt idx="13">
                  <c:v>613876.26</c:v>
                </c:pt>
                <c:pt idx="14">
                  <c:v>593992.29</c:v>
                </c:pt>
                <c:pt idx="15">
                  <c:v>580618.82999999996</c:v>
                </c:pt>
                <c:pt idx="16">
                  <c:v>572135.06999999995</c:v>
                </c:pt>
                <c:pt idx="17">
                  <c:v>566736.54</c:v>
                </c:pt>
                <c:pt idx="18">
                  <c:v>563472.6</c:v>
                </c:pt>
                <c:pt idx="19">
                  <c:v>560742.31000000006</c:v>
                </c:pt>
                <c:pt idx="20">
                  <c:v>423182.77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C4D-BAA8-390870772543}"/>
            </c:ext>
          </c:extLst>
        </c:ser>
        <c:ser>
          <c:idx val="2"/>
          <c:order val="2"/>
          <c:tx>
            <c:strRef>
              <c:f>plants!$N$1</c:f>
              <c:strCache>
                <c:ptCount val="1"/>
                <c:pt idx="0">
                  <c:v>fixed operating cost ($)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plants!$N$54:$N$79</c:f>
              <c:numCache>
                <c:formatCode>_("$"* #,##0.00_);_("$"* \(#,##0.00\);_("$"* "-"??_);_(@_)</c:formatCode>
                <c:ptCount val="26"/>
                <c:pt idx="0">
                  <c:v>1012457.16</c:v>
                </c:pt>
                <c:pt idx="1">
                  <c:v>1012457.16</c:v>
                </c:pt>
                <c:pt idx="2">
                  <c:v>1012457.16</c:v>
                </c:pt>
                <c:pt idx="3">
                  <c:v>1012457.16</c:v>
                </c:pt>
                <c:pt idx="4">
                  <c:v>1012457.16</c:v>
                </c:pt>
                <c:pt idx="5">
                  <c:v>1015197.05</c:v>
                </c:pt>
                <c:pt idx="6">
                  <c:v>1038187.56</c:v>
                </c:pt>
                <c:pt idx="7">
                  <c:v>1072215.51</c:v>
                </c:pt>
                <c:pt idx="8">
                  <c:v>1110630.1399999999</c:v>
                </c:pt>
                <c:pt idx="9">
                  <c:v>1153723.46</c:v>
                </c:pt>
                <c:pt idx="10">
                  <c:v>1198560.83</c:v>
                </c:pt>
                <c:pt idx="11">
                  <c:v>1241315.96</c:v>
                </c:pt>
                <c:pt idx="12">
                  <c:v>1279494.44</c:v>
                </c:pt>
                <c:pt idx="13">
                  <c:v>1313690.1100000001</c:v>
                </c:pt>
                <c:pt idx="14">
                  <c:v>1346778.15</c:v>
                </c:pt>
                <c:pt idx="15">
                  <c:v>1379121.23</c:v>
                </c:pt>
                <c:pt idx="16">
                  <c:v>1410991.72</c:v>
                </c:pt>
                <c:pt idx="17">
                  <c:v>1442561.5</c:v>
                </c:pt>
                <c:pt idx="18">
                  <c:v>1473949.45</c:v>
                </c:pt>
                <c:pt idx="19">
                  <c:v>1505185.32</c:v>
                </c:pt>
                <c:pt idx="20">
                  <c:v>1528758.51</c:v>
                </c:pt>
                <c:pt idx="21">
                  <c:v>1528758.51</c:v>
                </c:pt>
                <c:pt idx="22">
                  <c:v>1528758.51</c:v>
                </c:pt>
                <c:pt idx="23">
                  <c:v>1528758.51</c:v>
                </c:pt>
                <c:pt idx="24">
                  <c:v>1528758.51</c:v>
                </c:pt>
                <c:pt idx="25">
                  <c:v>1528758.51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C4D-BAA8-390870772543}"/>
            </c:ext>
          </c:extLst>
        </c:ser>
        <c:ser>
          <c:idx val="3"/>
          <c:order val="3"/>
          <c:tx>
            <c:strRef>
              <c:f>plants!$O$1</c:f>
              <c:strCache>
                <c:ptCount val="1"/>
                <c:pt idx="0">
                  <c:v>variable operating cost ($)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plants!$O$54:$O$79</c:f>
              <c:numCache>
                <c:formatCode>_("$"* #,##0.00_);_("$"* \(#,##0.00\);_("$"* "-"??_);_(@_)</c:formatCode>
                <c:ptCount val="26"/>
                <c:pt idx="0">
                  <c:v>2981016.45</c:v>
                </c:pt>
                <c:pt idx="1">
                  <c:v>2981016.45</c:v>
                </c:pt>
                <c:pt idx="2">
                  <c:v>2981016.45</c:v>
                </c:pt>
                <c:pt idx="3">
                  <c:v>2981016.45</c:v>
                </c:pt>
                <c:pt idx="4">
                  <c:v>2981016.45</c:v>
                </c:pt>
                <c:pt idx="5">
                  <c:v>2995691.56</c:v>
                </c:pt>
                <c:pt idx="6">
                  <c:v>3118830.77</c:v>
                </c:pt>
                <c:pt idx="7">
                  <c:v>3301087.53</c:v>
                </c:pt>
                <c:pt idx="8">
                  <c:v>3506839.72</c:v>
                </c:pt>
                <c:pt idx="9">
                  <c:v>3737651.38</c:v>
                </c:pt>
                <c:pt idx="10">
                  <c:v>3977804.34</c:v>
                </c:pt>
                <c:pt idx="11">
                  <c:v>4206804.62</c:v>
                </c:pt>
                <c:pt idx="12">
                  <c:v>4411291.95</c:v>
                </c:pt>
                <c:pt idx="13">
                  <c:v>4594447</c:v>
                </c:pt>
                <c:pt idx="14">
                  <c:v>4771669.5</c:v>
                </c:pt>
                <c:pt idx="15">
                  <c:v>4944901.92</c:v>
                </c:pt>
                <c:pt idx="16">
                  <c:v>5115603.13</c:v>
                </c:pt>
                <c:pt idx="17">
                  <c:v>5284693.66</c:v>
                </c:pt>
                <c:pt idx="18">
                  <c:v>5452810.3499999996</c:v>
                </c:pt>
                <c:pt idx="19">
                  <c:v>5620112.4500000002</c:v>
                </c:pt>
                <c:pt idx="20">
                  <c:v>5746372.5199999996</c:v>
                </c:pt>
                <c:pt idx="21">
                  <c:v>5746372.5199999996</c:v>
                </c:pt>
                <c:pt idx="22">
                  <c:v>5746372.5199999996</c:v>
                </c:pt>
                <c:pt idx="23">
                  <c:v>5746372.5199999996</c:v>
                </c:pt>
                <c:pt idx="24">
                  <c:v>5746372.5199999996</c:v>
                </c:pt>
                <c:pt idx="25">
                  <c:v>5746372.5199999996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6-7C4D-BAA8-390870772543}"/>
            </c:ext>
          </c:extLst>
        </c:ser>
        <c:ser>
          <c:idx val="4"/>
          <c:order val="4"/>
          <c:tx>
            <c:strRef>
              <c:f>plants!$P$1</c:f>
              <c:strCache>
                <c:ptCount val="1"/>
                <c:pt idx="0">
                  <c:v>storage cost ($)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plants!$P$54:$P$79</c:f>
              <c:numCache>
                <c:formatCode>_("$"* #,##0.00_);_("$"* \(#,##0.00\);_("$"* "-"??_);_(@_)</c:formatCode>
                <c:ptCount val="26"/>
                <c:pt idx="0">
                  <c:v>3689.19</c:v>
                </c:pt>
                <c:pt idx="1">
                  <c:v>5944.24</c:v>
                </c:pt>
                <c:pt idx="2">
                  <c:v>4619.9799999999996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D6-7C4D-BAA8-390870772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6487551"/>
        <c:axId val="1211969584"/>
      </c:barChart>
      <c:catAx>
        <c:axId val="6264875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969584"/>
        <c:crosses val="autoZero"/>
        <c:auto val="1"/>
        <c:lblAlgn val="ctr"/>
        <c:lblOffset val="100"/>
        <c:noMultiLvlLbl val="0"/>
      </c:catAx>
      <c:valAx>
        <c:axId val="1211969584"/>
        <c:scaling>
          <c:orientation val="minMax"/>
          <c:max val="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8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Wake, North Carolina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plants!$L$1</c:f>
              <c:strCache>
                <c:ptCount val="1"/>
                <c:pt idx="0">
                  <c:v> opening cost ($)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plants!$L$2:$L$27</c:f>
              <c:numCache>
                <c:formatCode>0.00</c:formatCode>
                <c:ptCount val="26"/>
                <c:pt idx="0">
                  <c:v>11228323.800000001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6-9D4A-9D90-FA2085D0E8C0}"/>
            </c:ext>
          </c:extLst>
        </c:ser>
        <c:ser>
          <c:idx val="1"/>
          <c:order val="1"/>
          <c:tx>
            <c:strRef>
              <c:f>plants!$M$1</c:f>
              <c:strCache>
                <c:ptCount val="1"/>
                <c:pt idx="0">
                  <c:v> expansion cost ($)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plants!$M$2:$M$27</c:f>
              <c:numCache>
                <c:formatCode>0.00</c:formatCode>
                <c:ptCount val="26"/>
                <c:pt idx="0">
                  <c:v>7807187.3899999997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6-9D4A-9D90-FA2085D0E8C0}"/>
            </c:ext>
          </c:extLst>
        </c:ser>
        <c:ser>
          <c:idx val="2"/>
          <c:order val="2"/>
          <c:tx>
            <c:strRef>
              <c:f>plants!$N$1</c:f>
              <c:strCache>
                <c:ptCount val="1"/>
                <c:pt idx="0">
                  <c:v> fixed operating cost ($)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plants!$N$2:$N$27</c:f>
              <c:numCache>
                <c:formatCode>0.00</c:formatCode>
                <c:ptCount val="26"/>
                <c:pt idx="0">
                  <c:v>1149791.8700000001</c:v>
                </c:pt>
                <c:pt idx="1">
                  <c:v>1149791.8700000001</c:v>
                </c:pt>
                <c:pt idx="2">
                  <c:v>1149791.8700000001</c:v>
                </c:pt>
                <c:pt idx="3">
                  <c:v>1149791.8700000001</c:v>
                </c:pt>
                <c:pt idx="4">
                  <c:v>1149791.8700000001</c:v>
                </c:pt>
                <c:pt idx="5">
                  <c:v>1149791.8700000001</c:v>
                </c:pt>
                <c:pt idx="6">
                  <c:v>1149791.8700000001</c:v>
                </c:pt>
                <c:pt idx="7">
                  <c:v>1149791.8700000001</c:v>
                </c:pt>
                <c:pt idx="8">
                  <c:v>1149791.8700000001</c:v>
                </c:pt>
                <c:pt idx="9">
                  <c:v>1149791.8700000001</c:v>
                </c:pt>
                <c:pt idx="10">
                  <c:v>1149791.8700000001</c:v>
                </c:pt>
                <c:pt idx="11">
                  <c:v>1149791.8700000001</c:v>
                </c:pt>
                <c:pt idx="12">
                  <c:v>1149791.8700000001</c:v>
                </c:pt>
                <c:pt idx="13">
                  <c:v>1149791.8700000001</c:v>
                </c:pt>
                <c:pt idx="14">
                  <c:v>1149791.8700000001</c:v>
                </c:pt>
                <c:pt idx="15">
                  <c:v>1149791.8700000001</c:v>
                </c:pt>
                <c:pt idx="16">
                  <c:v>1149791.8700000001</c:v>
                </c:pt>
                <c:pt idx="17">
                  <c:v>1149791.8700000001</c:v>
                </c:pt>
                <c:pt idx="18">
                  <c:v>1149791.8700000001</c:v>
                </c:pt>
                <c:pt idx="19">
                  <c:v>1149791.8700000001</c:v>
                </c:pt>
                <c:pt idx="20">
                  <c:v>1149791.8700000001</c:v>
                </c:pt>
                <c:pt idx="21">
                  <c:v>1149791.8700000001</c:v>
                </c:pt>
                <c:pt idx="22">
                  <c:v>1149791.8700000001</c:v>
                </c:pt>
                <c:pt idx="23">
                  <c:v>1149791.8700000001</c:v>
                </c:pt>
                <c:pt idx="24">
                  <c:v>1149791.8700000001</c:v>
                </c:pt>
                <c:pt idx="25">
                  <c:v>1149791.8700000001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16-9D4A-9D90-FA2085D0E8C0}"/>
            </c:ext>
          </c:extLst>
        </c:ser>
        <c:ser>
          <c:idx val="3"/>
          <c:order val="3"/>
          <c:tx>
            <c:strRef>
              <c:f>plants!$O$1</c:f>
              <c:strCache>
                <c:ptCount val="1"/>
                <c:pt idx="0">
                  <c:v> variable operating cost ($)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plants!$O$2:$O$27</c:f>
              <c:numCache>
                <c:formatCode>0.00</c:formatCode>
                <c:ptCount val="26"/>
                <c:pt idx="0">
                  <c:v>3716593.43</c:v>
                </c:pt>
                <c:pt idx="1">
                  <c:v>3716593.43</c:v>
                </c:pt>
                <c:pt idx="2">
                  <c:v>3716593.43</c:v>
                </c:pt>
                <c:pt idx="3">
                  <c:v>3716593.43</c:v>
                </c:pt>
                <c:pt idx="4">
                  <c:v>3716593.43</c:v>
                </c:pt>
                <c:pt idx="5">
                  <c:v>3716593.43</c:v>
                </c:pt>
                <c:pt idx="6">
                  <c:v>3716593.43</c:v>
                </c:pt>
                <c:pt idx="7">
                  <c:v>3716593.43</c:v>
                </c:pt>
                <c:pt idx="8">
                  <c:v>2538311.14</c:v>
                </c:pt>
                <c:pt idx="9">
                  <c:v>2267544.11</c:v>
                </c:pt>
                <c:pt idx="10">
                  <c:v>2058903.03</c:v>
                </c:pt>
                <c:pt idx="11">
                  <c:v>1841166.52</c:v>
                </c:pt>
                <c:pt idx="12">
                  <c:v>1621262.42</c:v>
                </c:pt>
                <c:pt idx="13">
                  <c:v>1405866.04</c:v>
                </c:pt>
                <c:pt idx="14">
                  <c:v>1202636.17</c:v>
                </c:pt>
                <c:pt idx="15">
                  <c:v>1016767.74</c:v>
                </c:pt>
                <c:pt idx="16">
                  <c:v>850748.28</c:v>
                </c:pt>
                <c:pt idx="17">
                  <c:v>705188</c:v>
                </c:pt>
                <c:pt idx="18">
                  <c:v>579475.18999999994</c:v>
                </c:pt>
                <c:pt idx="19">
                  <c:v>472710.84</c:v>
                </c:pt>
                <c:pt idx="20">
                  <c:v>382821.4</c:v>
                </c:pt>
                <c:pt idx="21">
                  <c:v>307984.38</c:v>
                </c:pt>
                <c:pt idx="22">
                  <c:v>246556.5</c:v>
                </c:pt>
                <c:pt idx="23">
                  <c:v>196521.98</c:v>
                </c:pt>
                <c:pt idx="24">
                  <c:v>156064.25</c:v>
                </c:pt>
                <c:pt idx="25">
                  <c:v>123591.87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16-9D4A-9D90-FA2085D0E8C0}"/>
            </c:ext>
          </c:extLst>
        </c:ser>
        <c:ser>
          <c:idx val="4"/>
          <c:order val="4"/>
          <c:tx>
            <c:strRef>
              <c:f>plants!$P$1</c:f>
              <c:strCache>
                <c:ptCount val="1"/>
                <c:pt idx="0">
                  <c:v> storage cost ($)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plants!$P$2:$P$27</c:f>
              <c:numCache>
                <c:formatCode>0.00</c:formatCode>
                <c:ptCount val="26"/>
                <c:pt idx="0">
                  <c:v>64476.12</c:v>
                </c:pt>
                <c:pt idx="1">
                  <c:v>126750.53</c:v>
                </c:pt>
                <c:pt idx="2">
                  <c:v>177463.17</c:v>
                </c:pt>
                <c:pt idx="3">
                  <c:v>209389.66</c:v>
                </c:pt>
                <c:pt idx="4">
                  <c:v>211050</c:v>
                </c:pt>
                <c:pt idx="5">
                  <c:v>160966.39000000001</c:v>
                </c:pt>
                <c:pt idx="6">
                  <c:v>90428.28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16-9D4A-9D90-FA2085D0E8C0}"/>
            </c:ext>
          </c:extLst>
        </c:ser>
        <c:ser>
          <c:idx val="5"/>
          <c:order val="5"/>
          <c:tx>
            <c:strRef>
              <c:f>plants!$Q$1</c:f>
              <c:strCache>
                <c:ptCount val="1"/>
                <c:pt idx="0">
                  <c:v> total cost ($)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plants!$Q$2:$Q$27</c:f>
              <c:numCache>
                <c:formatCode>0.00</c:formatCode>
                <c:ptCount val="26"/>
                <c:pt idx="0">
                  <c:v>23966372.609999999</c:v>
                </c:pt>
                <c:pt idx="1">
                  <c:v>4993135.83</c:v>
                </c:pt>
                <c:pt idx="2">
                  <c:v>5043848.47</c:v>
                </c:pt>
                <c:pt idx="3">
                  <c:v>5075774.96</c:v>
                </c:pt>
                <c:pt idx="4">
                  <c:v>5077435.3</c:v>
                </c:pt>
                <c:pt idx="5">
                  <c:v>5027351.6900000004</c:v>
                </c:pt>
                <c:pt idx="6">
                  <c:v>4956813.58</c:v>
                </c:pt>
                <c:pt idx="7">
                  <c:v>4866385.3</c:v>
                </c:pt>
                <c:pt idx="8">
                  <c:v>3688103.01</c:v>
                </c:pt>
                <c:pt idx="9">
                  <c:v>3417335.98</c:v>
                </c:pt>
                <c:pt idx="10">
                  <c:v>3208694.9</c:v>
                </c:pt>
                <c:pt idx="11">
                  <c:v>2990958.39</c:v>
                </c:pt>
                <c:pt idx="12">
                  <c:v>2771054.29</c:v>
                </c:pt>
                <c:pt idx="13">
                  <c:v>2555657.91</c:v>
                </c:pt>
                <c:pt idx="14">
                  <c:v>2352428.04</c:v>
                </c:pt>
                <c:pt idx="15">
                  <c:v>2166559.61</c:v>
                </c:pt>
                <c:pt idx="16">
                  <c:v>2000540.15</c:v>
                </c:pt>
                <c:pt idx="17">
                  <c:v>1854979.87</c:v>
                </c:pt>
                <c:pt idx="18">
                  <c:v>1729267.06</c:v>
                </c:pt>
                <c:pt idx="19">
                  <c:v>1622502.71</c:v>
                </c:pt>
                <c:pt idx="20">
                  <c:v>1532613.27</c:v>
                </c:pt>
                <c:pt idx="21">
                  <c:v>1457776.25</c:v>
                </c:pt>
                <c:pt idx="22">
                  <c:v>1396348.37</c:v>
                </c:pt>
                <c:pt idx="23">
                  <c:v>1346313.85</c:v>
                </c:pt>
                <c:pt idx="24">
                  <c:v>1305856.1200000001</c:v>
                </c:pt>
                <c:pt idx="25">
                  <c:v>1273383.74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16-9D4A-9D90-FA2085D0E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515407"/>
        <c:axId val="1651608383"/>
      </c:barChart>
      <c:catAx>
        <c:axId val="2081515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8383"/>
        <c:crosses val="autoZero"/>
        <c:auto val="1"/>
        <c:lblAlgn val="ctr"/>
        <c:lblOffset val="100"/>
        <c:noMultiLvlLbl val="0"/>
      </c:catAx>
      <c:valAx>
        <c:axId val="1651608383"/>
        <c:scaling>
          <c:orientation val="minMax"/>
          <c:max val="8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1540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Maricopa, Arizona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plants!$L$28:$L$53</c:f>
              <c:numCache>
                <c:formatCode>0.00</c:formatCode>
                <c:ptCount val="26"/>
                <c:pt idx="0">
                  <c:v>13663381.9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1-6347-BCC0-1ED26E38B50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plants!$M$28:$M$53</c:f>
              <c:numCache>
                <c:formatCode>0.00</c:formatCode>
                <c:ptCount val="26"/>
                <c:pt idx="0">
                  <c:v>15965401.460000001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1-6347-BCC0-1ED26E38B502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plants!$N$28:$N$53</c:f>
              <c:numCache>
                <c:formatCode>0.00</c:formatCode>
                <c:ptCount val="26"/>
                <c:pt idx="0">
                  <c:v>1470703.83</c:v>
                </c:pt>
                <c:pt idx="1">
                  <c:v>1470703.83</c:v>
                </c:pt>
                <c:pt idx="2">
                  <c:v>1470703.83</c:v>
                </c:pt>
                <c:pt idx="3">
                  <c:v>1470703.83</c:v>
                </c:pt>
                <c:pt idx="4">
                  <c:v>1470703.83</c:v>
                </c:pt>
                <c:pt idx="5">
                  <c:v>1470703.83</c:v>
                </c:pt>
                <c:pt idx="6">
                  <c:v>1470703.83</c:v>
                </c:pt>
                <c:pt idx="7">
                  <c:v>1470703.83</c:v>
                </c:pt>
                <c:pt idx="8">
                  <c:v>1470703.83</c:v>
                </c:pt>
                <c:pt idx="9">
                  <c:v>1470703.83</c:v>
                </c:pt>
                <c:pt idx="10">
                  <c:v>1470703.83</c:v>
                </c:pt>
                <c:pt idx="11">
                  <c:v>1470703.83</c:v>
                </c:pt>
                <c:pt idx="12">
                  <c:v>1470703.83</c:v>
                </c:pt>
                <c:pt idx="13">
                  <c:v>1470703.83</c:v>
                </c:pt>
                <c:pt idx="14">
                  <c:v>1470703.83</c:v>
                </c:pt>
                <c:pt idx="15">
                  <c:v>1470703.83</c:v>
                </c:pt>
                <c:pt idx="16">
                  <c:v>1470703.83</c:v>
                </c:pt>
                <c:pt idx="17">
                  <c:v>1470703.83</c:v>
                </c:pt>
                <c:pt idx="18">
                  <c:v>1470703.83</c:v>
                </c:pt>
                <c:pt idx="19">
                  <c:v>1470703.83</c:v>
                </c:pt>
                <c:pt idx="20">
                  <c:v>1470703.83</c:v>
                </c:pt>
                <c:pt idx="21">
                  <c:v>1470703.83</c:v>
                </c:pt>
                <c:pt idx="22">
                  <c:v>1470703.83</c:v>
                </c:pt>
                <c:pt idx="23">
                  <c:v>1470703.83</c:v>
                </c:pt>
                <c:pt idx="24">
                  <c:v>1470703.83</c:v>
                </c:pt>
                <c:pt idx="25">
                  <c:v>1470703.83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F1-6347-BCC0-1ED26E38B502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plants!$O$28:$O$53</c:f>
              <c:numCache>
                <c:formatCode>0.00</c:formatCode>
                <c:ptCount val="26"/>
                <c:pt idx="0">
                  <c:v>5435426.5</c:v>
                </c:pt>
                <c:pt idx="1">
                  <c:v>5435426.5</c:v>
                </c:pt>
                <c:pt idx="2">
                  <c:v>5435426.5</c:v>
                </c:pt>
                <c:pt idx="3">
                  <c:v>5435426.5</c:v>
                </c:pt>
                <c:pt idx="4">
                  <c:v>5435426.5</c:v>
                </c:pt>
                <c:pt idx="5">
                  <c:v>5435426.5</c:v>
                </c:pt>
                <c:pt idx="6">
                  <c:v>5435426.5</c:v>
                </c:pt>
                <c:pt idx="7">
                  <c:v>5435426.5</c:v>
                </c:pt>
                <c:pt idx="8">
                  <c:v>5435426.5</c:v>
                </c:pt>
                <c:pt idx="9">
                  <c:v>4194844.7300000004</c:v>
                </c:pt>
                <c:pt idx="10">
                  <c:v>3808861.93</c:v>
                </c:pt>
                <c:pt idx="11">
                  <c:v>3406018.28</c:v>
                </c:pt>
                <c:pt idx="12">
                  <c:v>2999258.6</c:v>
                </c:pt>
                <c:pt idx="13">
                  <c:v>2600775.31</c:v>
                </c:pt>
                <c:pt idx="14">
                  <c:v>2224811.41</c:v>
                </c:pt>
                <c:pt idx="15">
                  <c:v>1880956.27</c:v>
                </c:pt>
                <c:pt idx="16">
                  <c:v>1573848.7</c:v>
                </c:pt>
                <c:pt idx="17">
                  <c:v>1304562.51</c:v>
                </c:pt>
                <c:pt idx="18">
                  <c:v>1071981.67</c:v>
                </c:pt>
                <c:pt idx="19">
                  <c:v>874442.92</c:v>
                </c:pt>
                <c:pt idx="20">
                  <c:v>708225.73</c:v>
                </c:pt>
                <c:pt idx="21">
                  <c:v>569746.59</c:v>
                </c:pt>
                <c:pt idx="22">
                  <c:v>456104.74</c:v>
                </c:pt>
                <c:pt idx="23">
                  <c:v>363569.32</c:v>
                </c:pt>
                <c:pt idx="24">
                  <c:v>288762.65999999997</c:v>
                </c:pt>
                <c:pt idx="25">
                  <c:v>228617.41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F1-6347-BCC0-1ED26E38B502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plants!$P$28:$P$53</c:f>
              <c:numCache>
                <c:formatCode>0.00</c:formatCode>
                <c:ptCount val="26"/>
                <c:pt idx="0">
                  <c:v>69826.820000000007</c:v>
                </c:pt>
                <c:pt idx="1">
                  <c:v>136559.81</c:v>
                </c:pt>
                <c:pt idx="2">
                  <c:v>187021.26</c:v>
                </c:pt>
                <c:pt idx="3">
                  <c:v>211050</c:v>
                </c:pt>
                <c:pt idx="4">
                  <c:v>211050</c:v>
                </c:pt>
                <c:pt idx="5">
                  <c:v>206620.67</c:v>
                </c:pt>
                <c:pt idx="6">
                  <c:v>168063.16</c:v>
                </c:pt>
                <c:pt idx="7">
                  <c:v>96463.98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F1-6347-BCC0-1ED26E38B502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plants!$Q$28:$Q$53</c:f>
              <c:numCache>
                <c:formatCode>0.00</c:formatCode>
                <c:ptCount val="26"/>
                <c:pt idx="0">
                  <c:v>36604740.509999998</c:v>
                </c:pt>
                <c:pt idx="1">
                  <c:v>7042690.1399999997</c:v>
                </c:pt>
                <c:pt idx="2">
                  <c:v>7093151.5899999999</c:v>
                </c:pt>
                <c:pt idx="3">
                  <c:v>7117180.3300000001</c:v>
                </c:pt>
                <c:pt idx="4">
                  <c:v>7117180.3300000001</c:v>
                </c:pt>
                <c:pt idx="5">
                  <c:v>7112751</c:v>
                </c:pt>
                <c:pt idx="6">
                  <c:v>7074193.4900000002</c:v>
                </c:pt>
                <c:pt idx="7">
                  <c:v>7002594.3099999996</c:v>
                </c:pt>
                <c:pt idx="8">
                  <c:v>6906130.3300000001</c:v>
                </c:pt>
                <c:pt idx="9">
                  <c:v>5665548.5599999996</c:v>
                </c:pt>
                <c:pt idx="10">
                  <c:v>5279565.76</c:v>
                </c:pt>
                <c:pt idx="11">
                  <c:v>4876722.1100000003</c:v>
                </c:pt>
                <c:pt idx="12">
                  <c:v>4469962.43</c:v>
                </c:pt>
                <c:pt idx="13">
                  <c:v>4071479.14</c:v>
                </c:pt>
                <c:pt idx="14">
                  <c:v>3695515.24</c:v>
                </c:pt>
                <c:pt idx="15">
                  <c:v>3351660.1</c:v>
                </c:pt>
                <c:pt idx="16">
                  <c:v>3044552.53</c:v>
                </c:pt>
                <c:pt idx="17">
                  <c:v>2775266.34</c:v>
                </c:pt>
                <c:pt idx="18">
                  <c:v>2542685.5</c:v>
                </c:pt>
                <c:pt idx="19">
                  <c:v>2345146.75</c:v>
                </c:pt>
                <c:pt idx="20">
                  <c:v>2178929.56</c:v>
                </c:pt>
                <c:pt idx="21">
                  <c:v>2040450.42</c:v>
                </c:pt>
                <c:pt idx="22">
                  <c:v>1926808.57</c:v>
                </c:pt>
                <c:pt idx="23">
                  <c:v>1834273.15</c:v>
                </c:pt>
                <c:pt idx="24">
                  <c:v>1759466.49</c:v>
                </c:pt>
                <c:pt idx="25">
                  <c:v>1699321.24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F1-6347-BCC0-1ED26E38B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7550832"/>
        <c:axId val="867609632"/>
      </c:barChart>
      <c:catAx>
        <c:axId val="8675508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609632"/>
        <c:crosses val="autoZero"/>
        <c:auto val="1"/>
        <c:lblAlgn val="ctr"/>
        <c:lblOffset val="100"/>
        <c:noMultiLvlLbl val="0"/>
      </c:catAx>
      <c:valAx>
        <c:axId val="8676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55083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EE4-1AF9-04DE-7D88-2D558553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96E9-4F2C-8D95-03DB-5E4D4EAC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2421-B50F-FA58-65BE-D735B0D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6025-CB2F-1CC4-69C4-40671CFC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C413-4058-4232-4748-F3C17AC4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1804-AD1F-2BA8-403E-92679317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6038-4240-8A5D-D9F8-F74820B6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17F5-C899-8EF2-2653-86ADE43E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8126-24F8-CE47-5A8A-F5D968DC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A8E4-094F-66EF-C300-F6860B00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3ED61-19E3-2788-2759-0594CE49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26CA-FFC0-3DEC-4DBD-E73D9B59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366F-C00F-45CC-2344-E34ECBD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9C08-54E8-3DFC-73F0-7C238A61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4467-3CC7-2110-040B-CB4C8AB3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B9BF-3CD3-9329-23C8-3463355D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E1CD-3AFE-0719-6345-7F39FD0A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DA31-5DC8-CBEA-92ED-42F6D345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630A-DD26-CD51-E52F-26BE9C6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24B1-C741-AADC-9BA6-9C41DB3F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80DF-D082-36A0-8EAD-3362684D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73D6-8466-5643-89AB-7756F8C3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090A-4CA5-857D-2080-9523615E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C838-0F0B-D406-1F1E-AC2E5F5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6BD3-CBA4-DF35-B864-8B92795B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28AE-DE66-60F9-39A5-9E669BEB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5483-CD4E-B59B-62E3-AA9AF55D4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8A79-EE89-A111-7653-71785DBBD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0024-F9F7-524F-72AB-95C14A4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32763-0CBC-0049-7972-5CF89E0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0D37-B28B-5008-9806-2DFDDA86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7934-6B78-3E3C-4497-6FEC498F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C78A-F5DF-5C37-8F5D-316333BB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FD879-A0C0-91E7-2C55-FBAC4288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67774-8902-04F6-5A20-6E6FE7B2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CDA41-F9EC-6FC7-A769-5548F235B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4054-5B63-3254-8BBD-398E077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79007-258E-79B5-41B6-4B45C9A0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3D051-58F9-3913-CCF7-3E39CDF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6B2D-DD67-7134-FB9C-3F164A22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A9103-FF5B-1478-34C3-AE83F2BD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A1001-5780-EBBF-2CBC-D9F52975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12F80-BC71-3513-4F9C-D3380FFD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11EB2-C066-D3B8-9D64-27C8101C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24A14-FAB1-A16C-FBB8-CDAEE9F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D0D7B-8B1F-8EBD-8BE7-442DA496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8F7C-FD35-8719-5734-61C088DD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3078-28DF-7A15-BD6F-0FB01E17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C1B5-6BC5-3D6F-12BC-2C4D872F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96E9-9589-333E-D7F0-148D4595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41E-B97A-3DDF-91A1-F5F03AEC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F97C-33A7-7DD5-D4F4-09DF67B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E857-CD4C-D081-9923-4036607E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8E28-3194-DBF1-1E7C-37AD2B568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4BC81-89DA-EB27-D4D6-68706F89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5BEF-FF9D-589B-FFA6-B1A0D1C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6FED-118A-0850-8780-4A30D264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8F2A-9061-5ED8-D902-0F65A98C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9BEB8-31D1-6EA6-7646-C2B6B7AF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FE6D-9EAF-B30C-FAFE-B0A8D83B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F9AA-45C2-ABD0-440C-8CC0E2AC2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8EE9-F9D6-3B49-B2C3-6098A34C4EC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614D-04FE-4DBE-F6BF-AE609AB98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1DDA-1DDA-0514-DE35-B9276F7E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A11E-FE2F-0049-BFD6-9F8EBD60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7A2D-B837-7FB0-8306-80F880CDC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F86D-C328-16D8-FB6A-7C72076B2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29D1-9144-7DE5-E1B4-CE05AC80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Iloeje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8033-73D9-C30D-4F9F-5AD2B308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3957" cy="4351338"/>
          </a:xfrm>
        </p:spPr>
        <p:txBody>
          <a:bodyPr/>
          <a:lstStyle/>
          <a:p>
            <a:r>
              <a:rPr lang="en-US" dirty="0"/>
              <a:t>Conservative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70A52A-6088-4C60-6130-E83DBBE7D63D}"/>
              </a:ext>
            </a:extLst>
          </p:cNvPr>
          <p:cNvSpPr txBox="1">
            <a:spLocks/>
          </p:cNvSpPr>
          <p:nvPr/>
        </p:nvSpPr>
        <p:spPr>
          <a:xfrm>
            <a:off x="6489843" y="1825625"/>
            <a:ext cx="4863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Conservative</a:t>
            </a:r>
          </a:p>
        </p:txBody>
      </p:sp>
    </p:spTree>
    <p:extLst>
      <p:ext uri="{BB962C8B-B14F-4D97-AF65-F5344CB8AC3E}">
        <p14:creationId xmlns:p14="http://schemas.microsoft.com/office/powerpoint/2010/main" val="34768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A210-D0FF-07CC-3CCF-85C79479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Nwike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510-F7C4-B9F4-CA0F-C79F4E2A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72" y="3239756"/>
            <a:ext cx="5157787" cy="823912"/>
          </a:xfrm>
        </p:spPr>
        <p:txBody>
          <a:bodyPr/>
          <a:lstStyle/>
          <a:p>
            <a:r>
              <a:rPr lang="en-US" dirty="0"/>
              <a:t>Conservative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EAB34-9FE7-C677-2661-814B04CF7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672" y="672797"/>
            <a:ext cx="5183188" cy="823912"/>
          </a:xfrm>
        </p:spPr>
        <p:txBody>
          <a:bodyPr/>
          <a:lstStyle/>
          <a:p>
            <a:r>
              <a:rPr lang="en-US" dirty="0"/>
              <a:t>Optimistic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361586-96FA-8CE7-1D9D-0EC0E4B48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48555"/>
              </p:ext>
            </p:extLst>
          </p:nvPr>
        </p:nvGraphicFramePr>
        <p:xfrm>
          <a:off x="320037" y="1383692"/>
          <a:ext cx="3786595" cy="226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5B3E391-1225-F6DB-8937-5E309B6A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051642"/>
              </p:ext>
            </p:extLst>
          </p:nvPr>
        </p:nvGraphicFramePr>
        <p:xfrm>
          <a:off x="7815603" y="1383692"/>
          <a:ext cx="3777962" cy="226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649BC09-3941-2C39-06E9-B419DDBF2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950573"/>
              </p:ext>
            </p:extLst>
          </p:nvPr>
        </p:nvGraphicFramePr>
        <p:xfrm>
          <a:off x="4029008" y="1383692"/>
          <a:ext cx="3786595" cy="226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5FECA0E-1241-A0E9-E891-12720E5F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261558"/>
              </p:ext>
            </p:extLst>
          </p:nvPr>
        </p:nvGraphicFramePr>
        <p:xfrm>
          <a:off x="418672" y="4063668"/>
          <a:ext cx="4625939" cy="258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1F1C9D7-D232-3754-9739-C8CCD6377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196739"/>
              </p:ext>
            </p:extLst>
          </p:nvPr>
        </p:nvGraphicFramePr>
        <p:xfrm>
          <a:off x="5207285" y="40231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643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A210-D0FF-07CC-3CCF-85C79479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en-US" dirty="0"/>
              <a:t>Ours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7D1D0-D519-18E1-9229-64DDE40D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4" y="771974"/>
            <a:ext cx="1469635" cy="2974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0743A8-3F4F-21AF-B55F-C4444CFE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32" y="771974"/>
            <a:ext cx="1469635" cy="297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72C937-B012-5583-2042-515FD6FD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71" y="771974"/>
            <a:ext cx="1469635" cy="2974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07C349-B7C1-4A0C-E072-4A8FD2058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178" y="830060"/>
            <a:ext cx="1412236" cy="2858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5A2E-B1BF-D90C-6233-05B058BE5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986" y="3881386"/>
            <a:ext cx="1412236" cy="28583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6A7B5A-C934-4DFF-1D08-6DD6CF6EB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414" y="830059"/>
            <a:ext cx="1412237" cy="2858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B8F7E-AE97-0BE6-30F8-B7EE9274F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1914" y="830058"/>
            <a:ext cx="1412236" cy="2858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D2B6F-284D-823E-05E0-00F65D772F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345" y="3746474"/>
            <a:ext cx="1469635" cy="2974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FED0AC-84FE-7854-127C-FE38D8892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0134" y="3746474"/>
            <a:ext cx="1469635" cy="2974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20267F-3B95-B68D-A6D3-B32E3E9340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6626" y="3881385"/>
            <a:ext cx="1402979" cy="28395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DEF4B8-33A8-5406-3BA8-161F6E5EC7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6463" y="3881386"/>
            <a:ext cx="1412236" cy="285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2DF62-40BC-6381-A73B-AE807021B2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6084" y="3790129"/>
            <a:ext cx="1483661" cy="16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9A24-B1E6-BBEF-3D18-B73EEE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FFD0-5D06-B9C4-6AF7-016C0CA6A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6CBB2-220E-D8B2-A9EA-C4519E118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33BF-94D0-7411-E2DA-E4F38181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8485-A837-EFA6-E18C-AD4DE70F9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E8BF-1390-757D-BD26-6E7D0F7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B7CE-3B42-14FA-0252-C56BBAC5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0" y="1174845"/>
            <a:ext cx="3496667" cy="2387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4B7E-1FED-51CC-3900-1036DDD15CFC}"/>
              </a:ext>
            </a:extLst>
          </p:cNvPr>
          <p:cNvSpPr txBox="1"/>
          <p:nvPr/>
        </p:nvSpPr>
        <p:spPr>
          <a:xfrm>
            <a:off x="4712179" y="1287658"/>
            <a:ext cx="727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plant that treats 1 t/h, that’s 7200 t/year (assuming 300 working days)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9440D6-D2B4-5FD5-85DC-B2309CB5242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07725" y="1472324"/>
            <a:ext cx="904454" cy="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863E3-C740-8AB6-A8D4-92B01B1CFA53}"/>
              </a:ext>
            </a:extLst>
          </p:cNvPr>
          <p:cNvSpPr txBox="1"/>
          <p:nvPr/>
        </p:nvSpPr>
        <p:spPr>
          <a:xfrm>
            <a:off x="4612943" y="1754159"/>
            <a:ext cx="648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Supplementary </a:t>
            </a:r>
            <a:r>
              <a:rPr lang="en-US" dirty="0" err="1"/>
              <a:t>Materials_FRELP_cost_ewastepaper</a:t>
            </a:r>
            <a:r>
              <a:rPr lang="en-US" dirty="0"/>
              <a:t>, page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9AC8BE-385F-70EC-501A-A526ADE7DE09}"/>
              </a:ext>
            </a:extLst>
          </p:cNvPr>
          <p:cNvCxnSpPr>
            <a:cxnSpLocks/>
          </p:cNvCxnSpPr>
          <p:nvPr/>
        </p:nvCxnSpPr>
        <p:spPr>
          <a:xfrm>
            <a:off x="4012442" y="1828800"/>
            <a:ext cx="641445" cy="10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D8077-FC3B-DF76-56F9-1C072804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43" y="2146869"/>
            <a:ext cx="5803900" cy="393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557B0-5730-8ABC-C369-01081C6CCC46}"/>
              </a:ext>
            </a:extLst>
          </p:cNvPr>
          <p:cNvCxnSpPr>
            <a:cxnSpLocks/>
          </p:cNvCxnSpPr>
          <p:nvPr/>
        </p:nvCxnSpPr>
        <p:spPr>
          <a:xfrm flipV="1">
            <a:off x="3960125" y="1624724"/>
            <a:ext cx="904454" cy="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473B0-7FFD-AD92-2C6D-57313DF52CD2}"/>
              </a:ext>
            </a:extLst>
          </p:cNvPr>
          <p:cNvCxnSpPr>
            <a:cxnSpLocks/>
          </p:cNvCxnSpPr>
          <p:nvPr/>
        </p:nvCxnSpPr>
        <p:spPr>
          <a:xfrm>
            <a:off x="3960125" y="2336043"/>
            <a:ext cx="816591" cy="27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DFAFF-663A-E109-7DFD-2C7B759CC369}"/>
              </a:ext>
            </a:extLst>
          </p:cNvPr>
          <p:cNvSpPr txBox="1"/>
          <p:nvPr/>
        </p:nvSpPr>
        <p:spPr>
          <a:xfrm>
            <a:off x="4776716" y="2422056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plant that treats 3 t/h, that’s 21600 t/year (assuming 300 working days)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310FB4-DAE2-E993-5291-01C4B9460AB2}"/>
              </a:ext>
            </a:extLst>
          </p:cNvPr>
          <p:cNvCxnSpPr>
            <a:cxnSpLocks/>
          </p:cNvCxnSpPr>
          <p:nvPr/>
        </p:nvCxnSpPr>
        <p:spPr>
          <a:xfrm>
            <a:off x="4012442" y="2094428"/>
            <a:ext cx="699737" cy="841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02751B-BABF-AA17-3D98-F567023E7B63}"/>
              </a:ext>
            </a:extLst>
          </p:cNvPr>
          <p:cNvSpPr txBox="1"/>
          <p:nvPr/>
        </p:nvSpPr>
        <p:spPr>
          <a:xfrm>
            <a:off x="4712179" y="2808303"/>
            <a:ext cx="124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Iloeje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73DDE4-B115-BFAD-80E7-9309E238384A}"/>
              </a:ext>
            </a:extLst>
          </p:cNvPr>
          <p:cNvCxnSpPr>
            <a:cxnSpLocks/>
          </p:cNvCxnSpPr>
          <p:nvPr/>
        </p:nvCxnSpPr>
        <p:spPr>
          <a:xfrm flipV="1">
            <a:off x="4121624" y="3029803"/>
            <a:ext cx="627797" cy="109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2BE2ED-410D-A7AD-5DFB-433301CF5F4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089162" y="2877401"/>
            <a:ext cx="623017" cy="115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425A15-6DA9-6031-54B0-E69C4D514A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082338" y="1938825"/>
            <a:ext cx="530605" cy="6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A52D994-ACB7-C2D0-37A5-881079C86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50" y="3483553"/>
            <a:ext cx="6525313" cy="32890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043B03-DDE7-A257-3E34-00DE428AB073}"/>
              </a:ext>
            </a:extLst>
          </p:cNvPr>
          <p:cNvSpPr txBox="1"/>
          <p:nvPr/>
        </p:nvSpPr>
        <p:spPr>
          <a:xfrm>
            <a:off x="6354537" y="3249058"/>
            <a:ext cx="5813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does not add up to </a:t>
            </a:r>
            <a:r>
              <a:rPr lang="en-US" dirty="0" err="1"/>
              <a:t>Cui’s</a:t>
            </a:r>
            <a:r>
              <a:rPr lang="en-US" dirty="0"/>
              <a:t> wages calculation, which is USD 12.7 M, </a:t>
            </a:r>
          </a:p>
          <a:p>
            <a:r>
              <a:rPr lang="en-US" dirty="0"/>
              <a:t>But in his TEA paper, operating costs are 1.6 millions (check cost analysis excel)</a:t>
            </a:r>
          </a:p>
          <a:p>
            <a:endParaRPr lang="en-US" dirty="0"/>
          </a:p>
          <a:p>
            <a:r>
              <a:rPr lang="en-US" dirty="0"/>
              <a:t>And variable costs are 2.8M?</a:t>
            </a:r>
          </a:p>
          <a:p>
            <a:r>
              <a:rPr lang="en-US" dirty="0"/>
              <a:t> </a:t>
            </a:r>
            <a:r>
              <a:rPr lang="en-US" dirty="0" err="1"/>
              <a:t>Varible</a:t>
            </a:r>
            <a:r>
              <a:rPr lang="en-US" dirty="0"/>
              <a:t> costs include labor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Iloeje</vt:lpstr>
      <vt:lpstr>Nwike</vt:lpstr>
      <vt:lpstr>Ours</vt:lpstr>
      <vt:lpstr>PowerPoint Presentation</vt:lpstr>
      <vt:lpstr>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Mendez Ribo, Macarena</dc:creator>
  <cp:lastModifiedBy>Mendez Ribo, Macarena</cp:lastModifiedBy>
  <cp:revision>1</cp:revision>
  <dcterms:created xsi:type="dcterms:W3CDTF">2023-02-08T22:49:42Z</dcterms:created>
  <dcterms:modified xsi:type="dcterms:W3CDTF">2023-02-09T01:36:05Z</dcterms:modified>
</cp:coreProperties>
</file>