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42" r:id="rId5"/>
    <p:sldId id="375" r:id="rId6"/>
    <p:sldId id="380" r:id="rId7"/>
    <p:sldId id="382" r:id="rId8"/>
    <p:sldId id="381" r:id="rId9"/>
    <p:sldId id="374" r:id="rId10"/>
    <p:sldId id="383" r:id="rId11"/>
    <p:sldId id="379" r:id="rId12"/>
    <p:sldId id="389" r:id="rId13"/>
    <p:sldId id="388" r:id="rId14"/>
    <p:sldId id="387" r:id="rId15"/>
    <p:sldId id="386" r:id="rId16"/>
    <p:sldId id="384" r:id="rId17"/>
    <p:sldId id="391" r:id="rId18"/>
    <p:sldId id="373" r:id="rId19"/>
    <p:sldId id="392" r:id="rId20"/>
    <p:sldId id="393" r:id="rId21"/>
    <p:sldId id="359" r:id="rId22"/>
    <p:sldId id="390" r:id="rId23"/>
    <p:sldId id="395" r:id="rId24"/>
    <p:sldId id="3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42" autoAdjust="0"/>
    <p:restoredTop sz="96433" autoAdjust="0"/>
  </p:normalViewPr>
  <p:slideViewPr>
    <p:cSldViewPr snapToGrid="0" snapToObjects="1" showGuides="1">
      <p:cViewPr>
        <p:scale>
          <a:sx n="100" d="100"/>
          <a:sy n="100" d="100"/>
        </p:scale>
        <p:origin x="1566" y="4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smtClean="0"/>
              <a:t>7/4/2024</a:t>
            </a:r>
            <a:endParaRPr lang="en-US" dirty="0"/>
          </a:p>
        </p:txBody>
      </p:sp>
      <p:sp>
        <p:nvSpPr>
          <p:cNvPr id="4" name="Footer Placeholder 3">
            <a:extLst>
              <a:ext uri="{FF2B5EF4-FFF2-40B4-BE49-F238E27FC236}">
                <a16:creationId xmlns=""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smtClean="0"/>
              <a:t>7/4/2024</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526930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3153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897290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l-G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1142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57542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192703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252438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702673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236829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311157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l-G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a:t>
            </a:r>
            <a:r>
              <a:rPr lang="el-GR" sz="1200" kern="1200" smtClean="0">
                <a:solidFill>
                  <a:schemeClr val="tx1"/>
                </a:solidFill>
                <a:effectLst/>
                <a:latin typeface="+mn-lt"/>
                <a:ea typeface="+mn-ea"/>
                <a:cs typeface="+mn-cs"/>
              </a:rPr>
              <a:t>Στο </a:t>
            </a:r>
            <a:r>
              <a:rPr lang="en-US" sz="1200" b="1" kern="1200" smtClean="0">
                <a:solidFill>
                  <a:schemeClr val="tx1"/>
                </a:solidFill>
                <a:effectLst/>
                <a:latin typeface="+mn-lt"/>
                <a:ea typeface="+mn-ea"/>
                <a:cs typeface="+mn-cs"/>
              </a:rPr>
              <a:t>Customer</a:t>
            </a:r>
            <a:r>
              <a:rPr lang="en-US" sz="1200" kern="120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Age</a:t>
            </a:r>
            <a:r>
              <a:rPr lang="en-US" sz="1200" kern="1200" smtClean="0">
                <a:solidFill>
                  <a:schemeClr val="tx1"/>
                </a:solidFill>
                <a:effectLst/>
                <a:latin typeface="+mn-lt"/>
                <a:ea typeface="+mn-ea"/>
                <a:cs typeface="+mn-cs"/>
              </a:rPr>
              <a:t> </a:t>
            </a:r>
            <a:r>
              <a:rPr lang="el-GR" sz="1200" kern="1200" smtClean="0">
                <a:solidFill>
                  <a:schemeClr val="tx1"/>
                </a:solidFill>
                <a:effectLst/>
                <a:latin typeface="+mn-lt"/>
                <a:ea typeface="+mn-ea"/>
                <a:cs typeface="+mn-cs"/>
              </a:rPr>
              <a:t>βρήκαμε, με την μέθοδο </a:t>
            </a:r>
            <a:r>
              <a:rPr lang="en-US" sz="1200" kern="1200" smtClean="0">
                <a:solidFill>
                  <a:schemeClr val="tx1"/>
                </a:solidFill>
                <a:effectLst/>
                <a:latin typeface="+mn-lt"/>
                <a:ea typeface="+mn-ea"/>
                <a:cs typeface="+mn-cs"/>
              </a:rPr>
              <a:t>IQR</a:t>
            </a:r>
            <a:r>
              <a:rPr lang="el-GR" sz="1200" kern="1200" smtClean="0">
                <a:solidFill>
                  <a:schemeClr val="tx1"/>
                </a:solidFill>
                <a:effectLst/>
                <a:latin typeface="+mn-lt"/>
                <a:ea typeface="+mn-ea"/>
                <a:cs typeface="+mn-cs"/>
              </a:rPr>
              <a:t>, κάποια </a:t>
            </a:r>
            <a:r>
              <a:rPr lang="en-US" sz="1200" kern="1200" smtClean="0">
                <a:solidFill>
                  <a:schemeClr val="tx1"/>
                </a:solidFill>
                <a:effectLst/>
                <a:latin typeface="+mn-lt"/>
                <a:ea typeface="+mn-ea"/>
                <a:cs typeface="+mn-cs"/>
              </a:rPr>
              <a:t>outliers</a:t>
            </a:r>
            <a:r>
              <a:rPr lang="el-GR" sz="1200" kern="1200" smtClean="0">
                <a:solidFill>
                  <a:schemeClr val="tx1"/>
                </a:solidFill>
                <a:effectLst/>
                <a:latin typeface="+mn-lt"/>
                <a:ea typeface="+mn-ea"/>
                <a:cs typeface="+mn-cs"/>
              </a:rPr>
              <a:t> που πέρα από ακραίες περιείχαν και μη ρεαλιστικές τιμές, πχ πελάτης 2 ετών ή και 200 ετών, αυτές τιμές εξαιρέθηκαν από την συνέχεια του </a:t>
            </a:r>
            <a:r>
              <a:rPr lang="en-US" sz="1200" kern="1200" smtClean="0">
                <a:solidFill>
                  <a:schemeClr val="tx1"/>
                </a:solidFill>
                <a:effectLst/>
                <a:latin typeface="+mn-lt"/>
                <a:ea typeface="+mn-ea"/>
                <a:cs typeface="+mn-cs"/>
              </a:rPr>
              <a:t>Project</a:t>
            </a:r>
            <a:r>
              <a:rPr lang="el-GR" sz="1200" kern="1200" smtClean="0">
                <a:solidFill>
                  <a:schemeClr val="tx1"/>
                </a:solidFill>
                <a:effectLst/>
                <a:latin typeface="+mn-lt"/>
                <a:ea typeface="+mn-ea"/>
                <a:cs typeface="+mn-cs"/>
              </a:rPr>
              <a:t>, Επίσης ενσωματώσαμε την μια και μοναδική τιμή 20 ετών στην κατηγορία των 22 ετών για καλύτερη εκπροσώπηση των δεδομένων </a:t>
            </a:r>
          </a:p>
          <a:p>
            <a:pPr lvl="0"/>
            <a:r>
              <a:rPr lang="en-US" sz="1200" b="1" kern="1200" smtClean="0">
                <a:solidFill>
                  <a:schemeClr val="tx1"/>
                </a:solidFill>
                <a:effectLst/>
                <a:latin typeface="+mn-lt"/>
                <a:ea typeface="+mn-ea"/>
                <a:cs typeface="+mn-cs"/>
              </a:rPr>
              <a:t>**</a:t>
            </a:r>
            <a:r>
              <a:rPr lang="el-GR" sz="1200" b="1" kern="1200" smtClean="0">
                <a:solidFill>
                  <a:schemeClr val="tx1"/>
                </a:solidFill>
                <a:effectLst/>
                <a:latin typeface="+mn-lt"/>
                <a:ea typeface="+mn-ea"/>
                <a:cs typeface="+mn-cs"/>
              </a:rPr>
              <a:t>Στο  </a:t>
            </a:r>
            <a:r>
              <a:rPr lang="en-US" sz="1200" b="1" kern="1200" smtClean="0">
                <a:solidFill>
                  <a:schemeClr val="tx1"/>
                </a:solidFill>
                <a:effectLst/>
                <a:latin typeface="+mn-lt"/>
                <a:ea typeface="+mn-ea"/>
                <a:cs typeface="+mn-cs"/>
              </a:rPr>
              <a:t>Sales Amount</a:t>
            </a:r>
            <a:r>
              <a:rPr lang="en-US" sz="1200" kern="1200" smtClean="0">
                <a:solidFill>
                  <a:schemeClr val="tx1"/>
                </a:solidFill>
                <a:effectLst/>
                <a:latin typeface="+mn-lt"/>
                <a:ea typeface="+mn-ea"/>
                <a:cs typeface="+mn-cs"/>
              </a:rPr>
              <a:t> </a:t>
            </a:r>
            <a:r>
              <a:rPr lang="el-GR" sz="1200" kern="1200" smtClean="0">
                <a:solidFill>
                  <a:schemeClr val="tx1"/>
                </a:solidFill>
                <a:effectLst/>
                <a:latin typeface="+mn-lt"/>
                <a:ea typeface="+mn-ea"/>
                <a:cs typeface="+mn-cs"/>
              </a:rPr>
              <a:t>βρήκαμε και εξαιρέσαμε όλες τις αλφαριθμητικές εγγραφές που δεν έβγαζαν νόημα όπως και μια τεράστια τιμή πάνω από 1,8 εκ που αλλοίωνε τα στατιστικά μας. </a:t>
            </a:r>
          </a:p>
          <a:p>
            <a:pPr lvl="0"/>
            <a:r>
              <a:rPr lang="en-US" sz="1200" kern="1200" smtClean="0">
                <a:solidFill>
                  <a:schemeClr val="tx1"/>
                </a:solidFill>
                <a:effectLst/>
                <a:latin typeface="+mn-lt"/>
                <a:ea typeface="+mn-ea"/>
                <a:cs typeface="+mn-cs"/>
              </a:rPr>
              <a:t>**</a:t>
            </a:r>
            <a:r>
              <a:rPr lang="el-GR" sz="1200" kern="1200" smtClean="0">
                <a:solidFill>
                  <a:schemeClr val="tx1"/>
                </a:solidFill>
                <a:effectLst/>
                <a:latin typeface="+mn-lt"/>
                <a:ea typeface="+mn-ea"/>
                <a:cs typeface="+mn-cs"/>
              </a:rPr>
              <a:t>Στα </a:t>
            </a:r>
            <a:r>
              <a:rPr lang="en-US" sz="1200" b="1" kern="1200" smtClean="0">
                <a:solidFill>
                  <a:schemeClr val="tx1"/>
                </a:solidFill>
                <a:effectLst/>
                <a:latin typeface="+mn-lt"/>
                <a:ea typeface="+mn-ea"/>
                <a:cs typeface="+mn-cs"/>
              </a:rPr>
              <a:t>Ratings</a:t>
            </a:r>
            <a:r>
              <a:rPr lang="en-US" sz="1200" kern="1200" smtClean="0">
                <a:solidFill>
                  <a:schemeClr val="tx1"/>
                </a:solidFill>
                <a:effectLst/>
                <a:latin typeface="+mn-lt"/>
                <a:ea typeface="+mn-ea"/>
                <a:cs typeface="+mn-cs"/>
              </a:rPr>
              <a:t> </a:t>
            </a:r>
            <a:r>
              <a:rPr lang="el-GR" sz="1200" kern="1200" smtClean="0">
                <a:solidFill>
                  <a:schemeClr val="tx1"/>
                </a:solidFill>
                <a:effectLst/>
                <a:latin typeface="+mn-lt"/>
                <a:ea typeface="+mn-ea"/>
                <a:cs typeface="+mn-cs"/>
              </a:rPr>
              <a:t>διορθώσαμε τιμές που είχαν λεκτικά την καταχώρηση στο αντίστοιχο αριθμητικό τους π.χ. η λεξη </a:t>
            </a:r>
            <a:r>
              <a:rPr lang="en-US" sz="1200" kern="1200" smtClean="0">
                <a:solidFill>
                  <a:schemeClr val="tx1"/>
                </a:solidFill>
                <a:effectLst/>
                <a:latin typeface="+mn-lt"/>
                <a:ea typeface="+mn-ea"/>
                <a:cs typeface="+mn-cs"/>
              </a:rPr>
              <a:t>two </a:t>
            </a:r>
            <a:r>
              <a:rPr lang="el-GR" sz="1200" kern="1200" smtClean="0">
                <a:solidFill>
                  <a:schemeClr val="tx1"/>
                </a:solidFill>
                <a:effectLst/>
                <a:latin typeface="+mn-lt"/>
                <a:ea typeface="+mn-ea"/>
                <a:cs typeface="+mn-cs"/>
              </a:rPr>
              <a:t>έγινε αριθμος 2 και εξαιρέσαμε μια εγγραφή που ήταν εκτός της κλίμακας βαθμολόγησης.</a:t>
            </a:r>
            <a:endParaRPr lang="el-G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86896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971959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smtClean="0">
                <a:solidFill>
                  <a:schemeClr val="tx1"/>
                </a:solidFill>
                <a:effectLst/>
                <a:latin typeface="+mn-lt"/>
                <a:ea typeface="+mn-ea"/>
                <a:cs typeface="+mn-cs"/>
              </a:rPr>
              <a:t>Στο </a:t>
            </a:r>
            <a:r>
              <a:rPr lang="en-US" sz="1200" b="1" kern="1200" smtClean="0">
                <a:solidFill>
                  <a:schemeClr val="tx1"/>
                </a:solidFill>
                <a:effectLst/>
                <a:latin typeface="+mn-lt"/>
                <a:ea typeface="+mn-ea"/>
                <a:cs typeface="+mn-cs"/>
              </a:rPr>
              <a:t>Product</a:t>
            </a:r>
            <a:r>
              <a:rPr lang="en-US" sz="1200" kern="120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Category</a:t>
            </a:r>
            <a:r>
              <a:rPr lang="el-GR" sz="1200" kern="1200" smtClean="0">
                <a:solidFill>
                  <a:schemeClr val="tx1"/>
                </a:solidFill>
                <a:effectLst/>
                <a:latin typeface="+mn-lt"/>
                <a:ea typeface="+mn-ea"/>
                <a:cs typeface="+mn-cs"/>
              </a:rPr>
              <a:t> τα </a:t>
            </a:r>
            <a:r>
              <a:rPr lang="en-US" sz="1200" kern="1200" smtClean="0">
                <a:solidFill>
                  <a:schemeClr val="tx1"/>
                </a:solidFill>
                <a:effectLst/>
                <a:latin typeface="+mn-lt"/>
                <a:ea typeface="+mn-ea"/>
                <a:cs typeface="+mn-cs"/>
              </a:rPr>
              <a:t>Electronics </a:t>
            </a:r>
            <a:r>
              <a:rPr lang="el-GR" sz="1200" kern="1200" smtClean="0">
                <a:solidFill>
                  <a:schemeClr val="tx1"/>
                </a:solidFill>
                <a:effectLst/>
                <a:latin typeface="+mn-lt"/>
                <a:ea typeface="+mn-ea"/>
                <a:cs typeface="+mn-cs"/>
              </a:rPr>
              <a:t>έχουν και τις περισσότερες παραγγελίες και τα περισσότερες πωλήσεις προϊόντων αλλά οι άλλες δυο κατηγορίες δεν διαφέρουν και πολύ κάτι  που εντοπίζουμε και στο μέσο μέγεθος παραγγελιάς όπου τα νούμερα είναι σχεδόν ίδια.</a:t>
            </a:r>
          </a:p>
          <a:p>
            <a:endParaRPr lang="en-US" dirty="0"/>
          </a:p>
        </p:txBody>
      </p:sp>
      <p:sp>
        <p:nvSpPr>
          <p:cNvPr id="4" name="Slide Number Placeholder 3"/>
          <p:cNvSpPr>
            <a:spLocks noGrp="1"/>
          </p:cNvSpPr>
          <p:nvPr>
            <p:ph type="sldNum" sz="quarter" idx="10"/>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l-G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1417763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1BA6450-E291-DC40-F198-C02B485137B0}"/>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123B0D0-B01D-0BB0-6127-A878BE49D18E}"/>
              </a:ext>
              <a:ext uri="{C183D7F6-B498-43B3-948B-1728B52AA6E4}">
                <adec:decorative xmlns=""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 xmlns:a16="http://schemas.microsoft.com/office/drawing/2014/main" id="{F0712911-615E-724B-FC0F-996291526D31}"/>
              </a:ext>
              <a:ext uri="{C183D7F6-B498-43B3-948B-1728B52AA6E4}">
                <adec:decorative xmlns=""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CFFF0E2-6B47-67EB-D6AA-D972E7B7C367}"/>
              </a:ext>
              <a:ext uri="{C183D7F6-B498-43B3-948B-1728B52AA6E4}">
                <adec:decorative xmlns=""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 xmlns:a16="http://schemas.microsoft.com/office/drawing/2014/main" id="{94827F6F-999F-23E9-8C09-325D1A76B07A}"/>
              </a:ext>
              <a:ext uri="{C183D7F6-B498-43B3-948B-1728B52AA6E4}">
                <adec:decorative xmlns=""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Tree>
    <p:extLst>
      <p:ext uri="{BB962C8B-B14F-4D97-AF65-F5344CB8AC3E}">
        <p14:creationId xmlns:p14="http://schemas.microsoft.com/office/powerpoint/2010/main" val="39072198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196A82D-0723-4BA3-0283-9F0D67B0CEF4}"/>
              </a:ext>
              <a:ext uri="{C183D7F6-B498-43B3-948B-1728B52AA6E4}">
                <adec:decorative xmlns=""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 xmlns:a16="http://schemas.microsoft.com/office/drawing/2014/main" id="{6A20A5FD-BDFB-45F2-E644-E93FB81CA575}"/>
              </a:ext>
              <a:ext uri="{C183D7F6-B498-43B3-948B-1728B52AA6E4}">
                <adec:decorative xmlns=""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2D51531-1219-2E4B-DCE7-C6FD9D809F0C}"/>
              </a:ext>
              <a:ext uri="{C183D7F6-B498-43B3-948B-1728B52AA6E4}">
                <adec:decorative xmlns=""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 xmlns:a16="http://schemas.microsoft.com/office/drawing/2014/main" id="{BEC02E56-87A4-158A-F0B0-DB8E9BE3AE5E}"/>
              </a:ext>
              <a:ext uri="{C183D7F6-B498-43B3-948B-1728B52AA6E4}">
                <adec:decorative xmlns=""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 xmlns:a16="http://schemas.microsoft.com/office/drawing/2014/main" id="{6468DE94-FC46-A848-7949-ABFEADADEA16}"/>
              </a:ext>
              <a:ext uri="{C183D7F6-B498-43B3-948B-1728B52AA6E4}">
                <adec:decorative xmlns=""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289F5C3D-E9E6-75E0-BF7D-799B5CFE5ED0}"/>
              </a:ext>
              <a:ext uri="{C183D7F6-B498-43B3-948B-1728B52AA6E4}">
                <adec:decorative xmlns=""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 xmlns:a16="http://schemas.microsoft.com/office/drawing/2014/main" id="{7C904D88-E1BE-F1FA-D405-F55DA966DA84}"/>
                  </a:ext>
                  <a:ext uri="{C183D7F6-B498-43B3-948B-1728B52AA6E4}">
                    <adec:decorative xmlns=""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 xmlns:a16="http://schemas.microsoft.com/office/drawing/2014/main" id="{1D8F0816-C429-D32E-058B-33405874DFA7}"/>
                  </a:ext>
                  <a:ext uri="{C183D7F6-B498-43B3-948B-1728B52AA6E4}">
                    <adec:decorative xmlns=""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 xmlns:a16="http://schemas.microsoft.com/office/drawing/2014/main" id="{14AC0A97-7D79-3DBE-FB53-A9EBFD806E06}"/>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 xmlns:a16="http://schemas.microsoft.com/office/drawing/2014/main" id="{61CFC792-44F7-2497-E19D-8FB08AFF94F7}"/>
              </a:ext>
              <a:ext uri="{C183D7F6-B498-43B3-948B-1728B52AA6E4}">
                <adec:decorative xmlns=""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1BA6450-E291-DC40-F198-C02B485137B0}"/>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9A084D09-1B2D-4EE2-82A7-83196133B801}"/>
              </a:ext>
              <a:ext uri="{C183D7F6-B498-43B3-948B-1728B52AA6E4}">
                <adec:decorative xmlns=""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 xmlns:a16="http://schemas.microsoft.com/office/drawing/2014/main" id="{53860AA6-1B14-DF89-B725-CC444E502028}"/>
                </a:ext>
                <a:ext uri="{C183D7F6-B498-43B3-948B-1728B52AA6E4}">
                  <adec:decorative xmlns=""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 xmlns:a16="http://schemas.microsoft.com/office/drawing/2014/main" id="{D172E570-D67F-4980-88C2-CF6560C1C193}"/>
                </a:ext>
                <a:ext uri="{C183D7F6-B498-43B3-948B-1728B52AA6E4}">
                  <adec:decorative xmlns=""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 xmlns:a16="http://schemas.microsoft.com/office/drawing/2014/main" id="{1066F635-8DB9-B091-8467-D8F0327217F4}"/>
                  </a:ext>
                  <a:ext uri="{C183D7F6-B498-43B3-948B-1728B52AA6E4}">
                    <adec:decorative xmlns=""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 xmlns:a16="http://schemas.microsoft.com/office/drawing/2014/main" id="{882D2FD3-A05B-400C-6347-115486FFD943}"/>
                  </a:ext>
                  <a:ext uri="{C183D7F6-B498-43B3-948B-1728B52AA6E4}">
                    <adec:decorative xmlns=""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 xmlns:a16="http://schemas.microsoft.com/office/drawing/2014/main" id="{34F613B1-323C-4C25-4526-1D3313A7161D}"/>
              </a:ext>
              <a:ext uri="{C183D7F6-B498-43B3-948B-1728B52AA6E4}">
                <adec:decorative xmlns=""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EB5B81B-FCE8-FE9C-8F0A-6488B25F0F6A}"/>
              </a:ext>
              <a:ext uri="{C183D7F6-B498-43B3-948B-1728B52AA6E4}">
                <adec:decorative xmlns=""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664209F-41AB-70E5-1B9E-7490900C59C9}"/>
              </a:ext>
              <a:ext uri="{C183D7F6-B498-43B3-948B-1728B52AA6E4}">
                <adec:decorative xmlns=""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 xmlns:a16="http://schemas.microsoft.com/office/drawing/2014/main" id="{032D3409-585B-54E2-1DCC-AC58804E4AE7}"/>
              </a:ext>
              <a:ext uri="{C183D7F6-B498-43B3-948B-1728B52AA6E4}">
                <adec:decorative xmlns=""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 xmlns:a16="http://schemas.microsoft.com/office/drawing/2014/main" id="{318CE367-BBCB-F4AB-635F-4C9995EAE350}"/>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 xmlns:a16="http://schemas.microsoft.com/office/drawing/2014/main" id="{5CE3FBBA-81E2-31F1-EF51-02706B5B5C0A}"/>
              </a:ext>
              <a:ext uri="{C183D7F6-B498-43B3-948B-1728B52AA6E4}">
                <adec:decorative xmlns=""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 xmlns:a16="http://schemas.microsoft.com/office/drawing/2014/main" id="{9AD3746D-3CD1-FFA5-0019-AD0C588B1924}"/>
              </a:ext>
              <a:ext uri="{C183D7F6-B498-43B3-948B-1728B52AA6E4}">
                <adec:decorative xmlns=""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361F2FA-20C7-5447-C138-CE2CA1867FE7}"/>
              </a:ext>
              <a:ext uri="{C183D7F6-B498-43B3-948B-1728B52AA6E4}">
                <adec:decorative xmlns=""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 xmlns:a16="http://schemas.microsoft.com/office/drawing/2014/main" id="{CDC952AF-CE06-54F7-CB4A-1722F90AC3DF}"/>
                </a:ext>
                <a:ext uri="{C183D7F6-B498-43B3-948B-1728B52AA6E4}">
                  <adec:decorative xmlns=""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 xmlns:a16="http://schemas.microsoft.com/office/drawing/2014/main" id="{312F4F85-6C79-201D-E20D-64CD4728E4C8}"/>
                  </a:ext>
                  <a:ext uri="{C183D7F6-B498-43B3-948B-1728B52AA6E4}">
                    <adec:decorative xmlns=""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 xmlns:a16="http://schemas.microsoft.com/office/drawing/2014/main" id="{01D71DAD-ECC6-A850-88E4-A4EDCF494A24}"/>
                  </a:ext>
                  <a:ext uri="{C183D7F6-B498-43B3-948B-1728B52AA6E4}">
                    <adec:decorative xmlns=""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 xmlns:a16="http://schemas.microsoft.com/office/drawing/2014/main" id="{B05BE7BE-7D54-A09B-8A67-6B28CF6BB6C0}"/>
                  </a:ext>
                  <a:ext uri="{C183D7F6-B498-43B3-948B-1728B52AA6E4}">
                    <adec:decorative xmlns=""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 xmlns:a16="http://schemas.microsoft.com/office/drawing/2014/main" id="{258346A9-F75C-6704-EEED-CF7A8A0F8010}"/>
                  </a:ext>
                  <a:ext uri="{C183D7F6-B498-43B3-948B-1728B52AA6E4}">
                    <adec:decorative xmlns=""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9C7D5518-914C-92E3-E9EC-26752C9F05AD}"/>
              </a:ext>
              <a:ext uri="{C183D7F6-B498-43B3-948B-1728B52AA6E4}">
                <adec:decorative xmlns=""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 xmlns:a16="http://schemas.microsoft.com/office/drawing/2014/main" id="{C82D0B82-F74C-65EF-3BF6-8EEA16F36B7D}"/>
                </a:ext>
                <a:ext uri="{C183D7F6-B498-43B3-948B-1728B52AA6E4}">
                  <adec:decorative xmlns=""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 xmlns:a16="http://schemas.microsoft.com/office/drawing/2014/main" id="{2BC89B10-C93E-8CE5-73B3-F6049168C313}"/>
                  </a:ext>
                  <a:ext uri="{C183D7F6-B498-43B3-948B-1728B52AA6E4}">
                    <adec:decorative xmlns=""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 xmlns:a16="http://schemas.microsoft.com/office/drawing/2014/main" id="{39DB2AA2-9661-AC91-932D-2F1BEC47BD84}"/>
                  </a:ext>
                  <a:ext uri="{C183D7F6-B498-43B3-948B-1728B52AA6E4}">
                    <adec:decorative xmlns=""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 xmlns:a16="http://schemas.microsoft.com/office/drawing/2014/main" id="{86C9AC9B-3792-E880-03FE-D46FB046AB63}"/>
                  </a:ext>
                  <a:ext uri="{C183D7F6-B498-43B3-948B-1728B52AA6E4}">
                    <adec:decorative xmlns=""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 xmlns:a16="http://schemas.microsoft.com/office/drawing/2014/main" id="{A746B023-387D-4EAC-052B-60F131E6E707}"/>
                  </a:ext>
                  <a:ext uri="{C183D7F6-B498-43B3-948B-1728B52AA6E4}">
                    <adec:decorative xmlns=""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 xmlns:a16="http://schemas.microsoft.com/office/drawing/2014/main" id="{20760125-21CF-A296-3EA7-3C6C0E9BCB2F}"/>
                  </a:ext>
                  <a:ext uri="{C183D7F6-B498-43B3-948B-1728B52AA6E4}">
                    <adec:decorative xmlns=""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 xmlns:a16="http://schemas.microsoft.com/office/drawing/2014/main" id="{7F851D11-41E3-33F2-CBA6-B2A9A5A2A517}"/>
              </a:ext>
              <a:ext uri="{C183D7F6-B498-43B3-948B-1728B52AA6E4}">
                <adec:decorative xmlns=""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3A7247A-846A-F316-B494-69B42CBF34DD}"/>
              </a:ext>
              <a:ext uri="{C183D7F6-B498-43B3-948B-1728B52AA6E4}">
                <adec:decorative xmlns=""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 xmlns:a16="http://schemas.microsoft.com/office/drawing/2014/main" id="{884B3AF6-983E-0901-0045-6CDF4E93E1BA}"/>
              </a:ext>
              <a:ext uri="{C183D7F6-B498-43B3-948B-1728B52AA6E4}">
                <adec:decorative xmlns=""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3C5B7647-403E-A66E-6CF4-0D3A99AA5154}"/>
              </a:ext>
              <a:ext uri="{C183D7F6-B498-43B3-948B-1728B52AA6E4}">
                <adec:decorative xmlns=""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 xmlns:a16="http://schemas.microsoft.com/office/drawing/2014/main" id="{E48E731E-FEF1-9C59-64B0-9CB6E8853912}"/>
                </a:ext>
                <a:ext uri="{C183D7F6-B498-43B3-948B-1728B52AA6E4}">
                  <adec:decorative xmlns=""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 xmlns:a16="http://schemas.microsoft.com/office/drawing/2014/main" id="{AFE83BB3-4D12-8E20-CA93-1834D7F0A434}"/>
                </a:ext>
                <a:ext uri="{C183D7F6-B498-43B3-948B-1728B52AA6E4}">
                  <adec:decorative xmlns=""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 xmlns:a16="http://schemas.microsoft.com/office/drawing/2014/main" id="{3EB1D810-BC05-6C0E-0DE4-3604EBAADCC3}"/>
                </a:ext>
                <a:ext uri="{C183D7F6-B498-43B3-948B-1728B52AA6E4}">
                  <adec:decorative xmlns=""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endParaRPr lang="en-US" dirty="0"/>
          </a:p>
        </p:txBody>
      </p:sp>
      <p:sp>
        <p:nvSpPr>
          <p:cNvPr id="6" name="Slide Number Placeholder 5">
            <a:extLst>
              <a:ext uri="{FF2B5EF4-FFF2-40B4-BE49-F238E27FC236}">
                <a16:creationId xmlns=""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cc3de803-2c81-4208-84b8-5d6931c9f6cb/?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4000" dirty="0" smtClean="0">
                <a:effectLst>
                  <a:outerShdw blurRad="38100" dist="38100" dir="2700000" algn="tl">
                    <a:srgbClr val="000000">
                      <a:alpha val="43137"/>
                    </a:srgbClr>
                  </a:outerShdw>
                </a:effectLst>
              </a:rPr>
              <a:t>Data science </a:t>
            </a:r>
            <a:endParaRPr lang="en-US" sz="4000" dirty="0">
              <a:effectLst>
                <a:outerShdw blurRad="38100" dist="38100" dir="2700000" algn="tl">
                  <a:srgbClr val="000000">
                    <a:alpha val="43137"/>
                  </a:srgbClr>
                </a:outerShdw>
              </a:effectLst>
            </a:endParaRPr>
          </a:p>
        </p:txBody>
      </p:sp>
      <p:sp>
        <p:nvSpPr>
          <p:cNvPr id="9" name="Subtitle 3">
            <a:extLst>
              <a:ext uri="{FF2B5EF4-FFF2-40B4-BE49-F238E27FC236}">
                <a16:creationId xmlns="" xmlns:a16="http://schemas.microsoft.com/office/drawing/2014/main" id="{2981AB9E-AF0F-CAD0-2DD2-D640FB871E66}"/>
              </a:ext>
            </a:extLst>
          </p:cNvPr>
          <p:cNvSpPr>
            <a:spLocks noGrp="1"/>
          </p:cNvSpPr>
          <p:nvPr>
            <p:ph type="subTitle" idx="1"/>
          </p:nvPr>
        </p:nvSpPr>
        <p:spPr>
          <a:xfrm>
            <a:off x="3" y="3670628"/>
            <a:ext cx="12191997" cy="616700"/>
          </a:xfrm>
        </p:spPr>
        <p:txBody>
          <a:bodyPr/>
          <a:lstStyle/>
          <a:p>
            <a:r>
              <a:rPr lang="en-US" altLang="el-GR" spc="300" dirty="0" smtClean="0">
                <a:ea typeface="Calibri" panose="020F0502020204030204" pitchFamily="34" charset="0"/>
                <a:cs typeface="Times New Roman" panose="02020603050405020304" pitchFamily="18" charset="0"/>
              </a:rPr>
              <a:t>RETAIL SALES ANALYSIS</a:t>
            </a:r>
            <a:endParaRPr lang="en-US" altLang="el-GR" spc="300" dirty="0">
              <a:ea typeface="Calibri" panose="020F0502020204030204" pitchFamily="34" charset="0"/>
              <a:cs typeface="Times New Roman" panose="02020603050405020304" pitchFamily="18" charset="0"/>
            </a:endParaRPr>
          </a:p>
          <a:p>
            <a:endParaRPr lang="en-US" dirty="0"/>
          </a:p>
        </p:txBody>
      </p:sp>
      <p:sp>
        <p:nvSpPr>
          <p:cNvPr id="4" name="Rectangle 3"/>
          <p:cNvSpPr/>
          <p:nvPr/>
        </p:nvSpPr>
        <p:spPr>
          <a:xfrm>
            <a:off x="4829591" y="4287328"/>
            <a:ext cx="2532815" cy="3693319"/>
          </a:xfrm>
          <a:prstGeom prst="rect">
            <a:avLst/>
          </a:prstGeom>
        </p:spPr>
        <p:txBody>
          <a:bodyPr wrap="square">
            <a:spAutoFit/>
          </a:bodyPr>
          <a:lstStyle/>
          <a:p>
            <a:r>
              <a:rPr lang="en-US" dirty="0" smtClean="0">
                <a:solidFill>
                  <a:schemeClr val="accent3"/>
                </a:solidFill>
                <a:latin typeface="+mj-lt"/>
              </a:rPr>
              <a:t>By Martinos Nianios</a:t>
            </a:r>
            <a:endParaRPr lang="el-GR" dirty="0">
              <a:solidFill>
                <a:schemeClr val="accent3"/>
              </a:solidFill>
              <a:latin typeface="+mj-lt"/>
            </a:endParaRPr>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CUSTOMER GENDER</a:t>
            </a:r>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41716" y="3078480"/>
            <a:ext cx="3730284" cy="3047997"/>
          </a:xfrm>
        </p:spPr>
        <p:txBody>
          <a:bodyPr/>
          <a:lstStyle/>
          <a:p>
            <a:pPr marL="285750" indent="-285750">
              <a:buClr>
                <a:schemeClr val="accent3"/>
              </a:buClr>
              <a:buFont typeface="Wingdings" panose="05000000000000000000" pitchFamily="2" charset="2"/>
              <a:buChar char="v"/>
            </a:pPr>
            <a:r>
              <a:rPr lang="en-US" dirty="0"/>
              <a:t>MALES MORE SALES</a:t>
            </a:r>
          </a:p>
          <a:p>
            <a:pPr marL="285750" indent="-285750">
              <a:buClr>
                <a:schemeClr val="accent3"/>
              </a:buClr>
              <a:buFont typeface="Wingdings" panose="05000000000000000000" pitchFamily="2" charset="2"/>
              <a:buChar char="v"/>
            </a:pPr>
            <a:r>
              <a:rPr lang="en-US" dirty="0"/>
              <a:t>UNKNOWN GENDER LOWER </a:t>
            </a:r>
            <a:r>
              <a:rPr lang="en-US" dirty="0" smtClean="0"/>
              <a:t>AVERAGE</a:t>
            </a: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p:txBody>
      </p:sp>
      <p:sp>
        <p:nvSpPr>
          <p:cNvPr id="8" name="Rectangle 7"/>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a:t>
            </a:r>
            <a:r>
              <a:rPr lang="en-US" sz="800" dirty="0" smtClean="0">
                <a:solidFill>
                  <a:schemeClr val="bg1"/>
                </a:solidFill>
              </a:rPr>
              <a:t> ACADEMY – DATA SCIENCE 2024</a:t>
            </a:r>
            <a:endParaRPr lang="en-US" sz="800" dirty="0">
              <a:solidFill>
                <a:schemeClr val="bg1"/>
              </a:solidFill>
            </a:endParaRPr>
          </a:p>
        </p:txBody>
      </p:sp>
      <p:sp>
        <p:nvSpPr>
          <p:cNvPr id="10" name="Title 2">
            <a:extLst>
              <a:ext uri="{FF2B5EF4-FFF2-40B4-BE49-F238E27FC236}">
                <a16:creationId xmlns="" xmlns:a16="http://schemas.microsoft.com/office/drawing/2014/main" id="{06DE3104-398C-EF95-D86E-630F512487F9}"/>
              </a:ext>
            </a:extLst>
          </p:cNvPr>
          <p:cNvSpPr txBox="1">
            <a:spLocks/>
          </p:cNvSpPr>
          <p:nvPr/>
        </p:nvSpPr>
        <p:spPr>
          <a:xfrm>
            <a:off x="6286764" y="2199914"/>
            <a:ext cx="4270030" cy="3476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sz="1600" dirty="0" smtClean="0"/>
              <a:t>Sales METRICS BY CUSTOMER GENDER</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211" y="2671855"/>
            <a:ext cx="7023351" cy="2343286"/>
          </a:xfrm>
          <a:prstGeom prst="rect">
            <a:avLst/>
          </a:prstGeom>
        </p:spPr>
      </p:pic>
      <p:sp>
        <p:nvSpPr>
          <p:cNvPr id="9"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10</a:t>
            </a:r>
            <a:endParaRPr lang="en-US" sz="1200" dirty="0">
              <a:solidFill>
                <a:schemeClr val="bg1"/>
              </a:solidFill>
              <a:latin typeface="+mj-lt"/>
            </a:endParaRPr>
          </a:p>
        </p:txBody>
      </p:sp>
    </p:spTree>
    <p:extLst>
      <p:ext uri="{BB962C8B-B14F-4D97-AF65-F5344CB8AC3E}">
        <p14:creationId xmlns:p14="http://schemas.microsoft.com/office/powerpoint/2010/main" val="2644467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CUSTOMER LOCATIONS</a:t>
            </a:r>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41716" y="3078480"/>
            <a:ext cx="3730284" cy="3047997"/>
          </a:xfrm>
        </p:spPr>
        <p:txBody>
          <a:bodyPr/>
          <a:lstStyle/>
          <a:p>
            <a:pPr marL="285750" indent="-285750">
              <a:buClr>
                <a:schemeClr val="accent3"/>
              </a:buClr>
              <a:buFont typeface="Wingdings" panose="05000000000000000000" pitchFamily="2" charset="2"/>
              <a:buChar char="v"/>
            </a:pPr>
            <a:r>
              <a:rPr lang="en-US" dirty="0"/>
              <a:t>UK, USA BIGGEST MARKETS</a:t>
            </a:r>
          </a:p>
          <a:p>
            <a:pPr marL="285750" indent="-285750">
              <a:buClr>
                <a:schemeClr val="accent3"/>
              </a:buClr>
              <a:buFont typeface="Wingdings" panose="05000000000000000000" pitchFamily="2" charset="2"/>
              <a:buChar char="v"/>
            </a:pPr>
            <a:r>
              <a:rPr lang="en-US" dirty="0"/>
              <a:t>AUSTRALIA , JAPAN SMALLEST MARKETS</a:t>
            </a:r>
          </a:p>
          <a:p>
            <a:pPr marL="285750" indent="-285750" algn="just">
              <a:buClr>
                <a:schemeClr val="accent3"/>
              </a:buClr>
              <a:buFont typeface="Wingdings" panose="05000000000000000000" pitchFamily="2" charset="2"/>
              <a:buChar char="v"/>
            </a:pPr>
            <a:r>
              <a:rPr lang="en-US" dirty="0"/>
              <a:t>INDIA HIGHER AVERAGE SALES AMOUNT</a:t>
            </a: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a:p>
            <a:pPr marL="285750" indent="-285750" algn="just">
              <a:buClr>
                <a:schemeClr val="accent3"/>
              </a:buClr>
              <a:buFont typeface="Wingdings" panose="05000000000000000000" pitchFamily="2" charset="2"/>
              <a:buChar char="v"/>
            </a:pPr>
            <a:endParaRPr lang="el-GR" dirty="0"/>
          </a:p>
        </p:txBody>
      </p:sp>
      <p:sp>
        <p:nvSpPr>
          <p:cNvPr id="8" name="Rectangle 7"/>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sp>
        <p:nvSpPr>
          <p:cNvPr id="7" name="Title 2">
            <a:extLst>
              <a:ext uri="{FF2B5EF4-FFF2-40B4-BE49-F238E27FC236}">
                <a16:creationId xmlns="" xmlns:a16="http://schemas.microsoft.com/office/drawing/2014/main" id="{06DE3104-398C-EF95-D86E-630F512487F9}"/>
              </a:ext>
            </a:extLst>
          </p:cNvPr>
          <p:cNvSpPr txBox="1">
            <a:spLocks/>
          </p:cNvSpPr>
          <p:nvPr/>
        </p:nvSpPr>
        <p:spPr>
          <a:xfrm>
            <a:off x="6199027" y="2199914"/>
            <a:ext cx="4476486" cy="3476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sz="1600" dirty="0" smtClean="0"/>
              <a:t>Sales METRICS BY CUSTOMER locations</a:t>
            </a:r>
            <a:endParaRPr lang="en-US" sz="16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210" y="2671855"/>
            <a:ext cx="7023352" cy="2343286"/>
          </a:xfrm>
          <a:prstGeom prst="rect">
            <a:avLst/>
          </a:prstGeom>
        </p:spPr>
      </p:pic>
      <p:sp>
        <p:nvSpPr>
          <p:cNvPr id="9"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11</a:t>
            </a:r>
            <a:endParaRPr lang="en-US" sz="1200" dirty="0">
              <a:solidFill>
                <a:schemeClr val="bg1"/>
              </a:solidFill>
              <a:latin typeface="+mj-lt"/>
            </a:endParaRPr>
          </a:p>
        </p:txBody>
      </p:sp>
    </p:spTree>
    <p:extLst>
      <p:ext uri="{BB962C8B-B14F-4D97-AF65-F5344CB8AC3E}">
        <p14:creationId xmlns:p14="http://schemas.microsoft.com/office/powerpoint/2010/main" val="1271054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smtClean="0"/>
              <a:t>Product ratings</a:t>
            </a:r>
            <a:endParaRPr lang="en-US" dirty="0"/>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41716" y="3078480"/>
            <a:ext cx="3730284" cy="3047997"/>
          </a:xfrm>
        </p:spPr>
        <p:txBody>
          <a:bodyPr/>
          <a:lstStyle/>
          <a:p>
            <a:pPr marL="285750" indent="-285750">
              <a:buClr>
                <a:schemeClr val="accent3"/>
              </a:buClr>
              <a:buFont typeface="Wingdings" panose="05000000000000000000" pitchFamily="2" charset="2"/>
              <a:buChar char="v"/>
            </a:pPr>
            <a:r>
              <a:rPr lang="en-US" dirty="0"/>
              <a:t>RATING 2 AND 3 HAVE THE MOST ORDERS AND MOST SALES</a:t>
            </a:r>
          </a:p>
        </p:txBody>
      </p:sp>
      <p:sp>
        <p:nvSpPr>
          <p:cNvPr id="7" name="Rectangle 6"/>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a:t>
            </a:r>
            <a:r>
              <a:rPr lang="en-US" sz="800" dirty="0" smtClean="0">
                <a:solidFill>
                  <a:schemeClr val="bg1"/>
                </a:solidFill>
              </a:rPr>
              <a:t> ACADEMY – DATA SCIENCE 2024</a:t>
            </a:r>
            <a:endParaRPr lang="en-US" sz="800" dirty="0">
              <a:solidFill>
                <a:schemeClr val="bg1"/>
              </a:solidFill>
            </a:endParaRPr>
          </a:p>
        </p:txBody>
      </p:sp>
      <p:sp>
        <p:nvSpPr>
          <p:cNvPr id="8" name="Title 2">
            <a:extLst>
              <a:ext uri="{FF2B5EF4-FFF2-40B4-BE49-F238E27FC236}">
                <a16:creationId xmlns="" xmlns:a16="http://schemas.microsoft.com/office/drawing/2014/main" id="{06DE3104-398C-EF95-D86E-630F512487F9}"/>
              </a:ext>
            </a:extLst>
          </p:cNvPr>
          <p:cNvSpPr txBox="1">
            <a:spLocks/>
          </p:cNvSpPr>
          <p:nvPr/>
        </p:nvSpPr>
        <p:spPr>
          <a:xfrm>
            <a:off x="6286764" y="2199914"/>
            <a:ext cx="4270030" cy="3476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sz="1600" dirty="0" smtClean="0"/>
              <a:t>Sales METRICS BY product ratings</a:t>
            </a:r>
            <a:endParaRPr lang="en-US" sz="16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211" y="2671855"/>
            <a:ext cx="7023351" cy="2343286"/>
          </a:xfrm>
          <a:prstGeom prst="rect">
            <a:avLst/>
          </a:prstGeom>
        </p:spPr>
      </p:pic>
      <p:sp>
        <p:nvSpPr>
          <p:cNvPr id="10"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12</a:t>
            </a:r>
            <a:endParaRPr lang="en-US" sz="1200" dirty="0">
              <a:solidFill>
                <a:schemeClr val="bg1"/>
              </a:solidFill>
              <a:latin typeface="+mj-lt"/>
            </a:endParaRPr>
          </a:p>
        </p:txBody>
      </p:sp>
    </p:spTree>
    <p:extLst>
      <p:ext uri="{BB962C8B-B14F-4D97-AF65-F5344CB8AC3E}">
        <p14:creationId xmlns:p14="http://schemas.microsoft.com/office/powerpoint/2010/main" val="1754120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a:t>HYPOTHESIS TESTING</a:t>
            </a:r>
            <a:endParaRPr lang="en-US" noProof="0" dirty="0"/>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35370" y="2933698"/>
            <a:ext cx="3730284" cy="3047997"/>
          </a:xfrm>
        </p:spPr>
        <p:txBody>
          <a:bodyPr/>
          <a:lstStyle/>
          <a:p>
            <a:pPr marL="285750" indent="-285750">
              <a:buClr>
                <a:schemeClr val="accent3"/>
              </a:buClr>
              <a:buFont typeface="Wingdings" panose="05000000000000000000" pitchFamily="2" charset="2"/>
              <a:buChar char="v"/>
            </a:pPr>
            <a:r>
              <a:rPr lang="en-US" sz="1600" noProof="1" smtClean="0"/>
              <a:t>ONLY </a:t>
            </a:r>
            <a:r>
              <a:rPr lang="en-US" sz="1600" noProof="1"/>
              <a:t>CUSTOMER LOCATION ANOVA SHOWS SIGNIFICANTLY DIFFERENCE IN SALES MEANS </a:t>
            </a:r>
            <a:r>
              <a:rPr lang="en-US" sz="1600" b="1" noProof="1"/>
              <a:t>(P VALUE &lt;0.5)</a:t>
            </a:r>
          </a:p>
          <a:p>
            <a:pPr marL="285750" indent="-285750">
              <a:buClr>
                <a:schemeClr val="accent3"/>
              </a:buClr>
              <a:buFont typeface="Wingdings" panose="05000000000000000000" pitchFamily="2" charset="2"/>
              <a:buChar char="v"/>
            </a:pPr>
            <a:r>
              <a:rPr lang="en-US" sz="1600" noProof="1"/>
              <a:t>OTHER FEATURES DIFFERENCIAL LIKELY DUE TO RANDOMNESS</a:t>
            </a:r>
          </a:p>
          <a:p>
            <a:pPr marL="285750" indent="-285750">
              <a:buClr>
                <a:schemeClr val="accent3"/>
              </a:buClr>
              <a:buFont typeface="Wingdings" panose="05000000000000000000" pitchFamily="2" charset="2"/>
              <a:buChar char="v"/>
            </a:pPr>
            <a:r>
              <a:rPr lang="en-US" sz="1600" noProof="1"/>
              <a:t>SAME RESULT FOR CUSTOMER AGE TWO SAMPLE  T-TEST </a:t>
            </a:r>
            <a:br>
              <a:rPr lang="en-US" sz="1600" noProof="1"/>
            </a:br>
            <a:r>
              <a:rPr lang="en-US" sz="1600" b="1" noProof="1"/>
              <a:t>(</a:t>
            </a:r>
            <a:r>
              <a:rPr lang="el-GR" sz="1600" b="1" noProof="1"/>
              <a:t>Τ</a:t>
            </a:r>
            <a:r>
              <a:rPr lang="en-US" sz="1600" b="1" noProof="1"/>
              <a:t>-statistic: -0.225 ,  P:0.821)</a:t>
            </a:r>
            <a:endParaRPr lang="en-US" sz="1600" noProof="1"/>
          </a:p>
        </p:txBody>
      </p:sp>
      <p:graphicFrame>
        <p:nvGraphicFramePr>
          <p:cNvPr id="6" name="Table Placeholder 5"/>
          <p:cNvGraphicFramePr>
            <a:graphicFrameLocks noGrp="1"/>
          </p:cNvGraphicFramePr>
          <p:nvPr>
            <p:ph type="tbl" sz="quarter" idx="37"/>
            <p:extLst>
              <p:ext uri="{D42A27DB-BD31-4B8C-83A1-F6EECF244321}">
                <p14:modId xmlns:p14="http://schemas.microsoft.com/office/powerpoint/2010/main" val="1089217425"/>
              </p:ext>
            </p:extLst>
          </p:nvPr>
        </p:nvGraphicFramePr>
        <p:xfrm>
          <a:off x="5054600" y="2933698"/>
          <a:ext cx="7017045" cy="2124395"/>
        </p:xfrm>
        <a:graphic>
          <a:graphicData uri="http://schemas.openxmlformats.org/drawingml/2006/table">
            <a:tbl>
              <a:tblPr firstRow="1" bandRow="1">
                <a:tableStyleId>{FABFCF23-3B69-468F-B69F-88F6DE6A72F2}</a:tableStyleId>
              </a:tblPr>
              <a:tblGrid>
                <a:gridCol w="1711883"/>
                <a:gridCol w="2057460"/>
                <a:gridCol w="1126219"/>
                <a:gridCol w="1173509"/>
                <a:gridCol w="947974"/>
              </a:tblGrid>
              <a:tr h="424879">
                <a:tc>
                  <a:txBody>
                    <a:bodyPr/>
                    <a:lstStyle/>
                    <a:p>
                      <a:pPr algn="ctr"/>
                      <a:r>
                        <a:rPr lang="en-US" sz="1200" dirty="0" smtClean="0"/>
                        <a:t>FEATURE</a:t>
                      </a:r>
                      <a:endParaRPr lang="el-GR" sz="1200" b="0" i="0" dirty="0">
                        <a:solidFill>
                          <a:schemeClr val="tx1"/>
                        </a:solidFill>
                      </a:endParaRPr>
                    </a:p>
                  </a:txBody>
                  <a:tcPr marL="104765" marR="104765" marT="52382" marB="52382" anchor="ctr"/>
                </a:tc>
                <a:tc>
                  <a:txBody>
                    <a:bodyPr/>
                    <a:lstStyle/>
                    <a:p>
                      <a:pPr algn="ctr"/>
                      <a:r>
                        <a:rPr lang="en-US" sz="1200" dirty="0" smtClean="0"/>
                        <a:t>DEGREES</a:t>
                      </a:r>
                      <a:r>
                        <a:rPr lang="en-US" sz="1200" baseline="0" dirty="0" smtClean="0"/>
                        <a:t> OF FREEDOM</a:t>
                      </a:r>
                      <a:endParaRPr lang="el-GR" sz="1200" b="0" i="0" dirty="0">
                        <a:solidFill>
                          <a:schemeClr val="tx1"/>
                        </a:solidFill>
                      </a:endParaRPr>
                    </a:p>
                  </a:txBody>
                  <a:tcPr marL="104765" marR="104765" marT="52382" marB="52382" anchor="ctr"/>
                </a:tc>
                <a:tc>
                  <a:txBody>
                    <a:bodyPr/>
                    <a:lstStyle/>
                    <a:p>
                      <a:pPr algn="ctr"/>
                      <a:r>
                        <a:rPr lang="en-US" sz="1200" dirty="0" smtClean="0"/>
                        <a:t>CRITICAL_F</a:t>
                      </a:r>
                      <a:endParaRPr lang="el-GR" sz="1200" b="0" i="0" dirty="0">
                        <a:solidFill>
                          <a:schemeClr val="tx1"/>
                        </a:solidFill>
                      </a:endParaRPr>
                    </a:p>
                  </a:txBody>
                  <a:tcPr marL="104765" marR="104765" marT="52382" marB="52382" anchor="ctr"/>
                </a:tc>
                <a:tc>
                  <a:txBody>
                    <a:bodyPr/>
                    <a:lstStyle/>
                    <a:p>
                      <a:pPr algn="ctr"/>
                      <a:r>
                        <a:rPr lang="en-US" sz="1200" dirty="0" smtClean="0"/>
                        <a:t>F-STATISTIC</a:t>
                      </a:r>
                      <a:endParaRPr lang="el-GR" sz="1200" b="0" i="0" dirty="0">
                        <a:solidFill>
                          <a:schemeClr val="tx1"/>
                        </a:solidFill>
                      </a:endParaRPr>
                    </a:p>
                  </a:txBody>
                  <a:tcPr marL="104765" marR="104765" marT="52382" marB="52382" anchor="ctr"/>
                </a:tc>
                <a:tc>
                  <a:txBody>
                    <a:bodyPr/>
                    <a:lstStyle/>
                    <a:p>
                      <a:pPr algn="ctr"/>
                      <a:r>
                        <a:rPr lang="en-US" sz="1200" dirty="0" smtClean="0"/>
                        <a:t>P-</a:t>
                      </a:r>
                      <a:r>
                        <a:rPr lang="en-US" sz="1200" baseline="0" dirty="0" smtClean="0"/>
                        <a:t> VALUE</a:t>
                      </a:r>
                      <a:endParaRPr lang="el-GR" sz="1200" b="0" i="0" dirty="0">
                        <a:solidFill>
                          <a:schemeClr val="tx1"/>
                        </a:solidFill>
                      </a:endParaRPr>
                    </a:p>
                  </a:txBody>
                  <a:tcPr marL="104765" marR="104765" marT="52382" marB="52382" anchor="ctr"/>
                </a:tc>
              </a:tr>
              <a:tr h="424879">
                <a:tc>
                  <a:txBody>
                    <a:bodyPr/>
                    <a:lstStyle/>
                    <a:p>
                      <a:r>
                        <a:rPr lang="en-US" sz="1300" dirty="0" smtClean="0"/>
                        <a:t>Product</a:t>
                      </a:r>
                      <a:r>
                        <a:rPr lang="en-US" sz="1300" baseline="0" dirty="0" smtClean="0"/>
                        <a:t> Category</a:t>
                      </a:r>
                      <a:endParaRPr lang="el-GR" sz="1300" b="0" i="0" dirty="0">
                        <a:solidFill>
                          <a:schemeClr val="tx1"/>
                        </a:solidFill>
                      </a:endParaRPr>
                    </a:p>
                  </a:txBody>
                  <a:tcPr marL="104765" marR="104765" marT="52382" marB="52382"/>
                </a:tc>
                <a:tc>
                  <a:txBody>
                    <a:bodyPr/>
                    <a:lstStyle/>
                    <a:p>
                      <a:pPr algn="ctr"/>
                      <a:r>
                        <a:rPr lang="en-US" sz="1300" dirty="0" smtClean="0"/>
                        <a:t>977</a:t>
                      </a:r>
                      <a:endParaRPr lang="el-GR" sz="1300" b="0" i="0" dirty="0">
                        <a:solidFill>
                          <a:schemeClr val="tx1"/>
                        </a:solidFill>
                      </a:endParaRPr>
                    </a:p>
                  </a:txBody>
                  <a:tcPr marL="104765" marR="104765" marT="52382" marB="52382" anchor="ctr"/>
                </a:tc>
                <a:tc>
                  <a:txBody>
                    <a:bodyPr/>
                    <a:lstStyle/>
                    <a:p>
                      <a:pPr algn="ctr"/>
                      <a:r>
                        <a:rPr lang="en-US" sz="1300" dirty="0" smtClean="0"/>
                        <a:t>3.005</a:t>
                      </a:r>
                      <a:endParaRPr lang="el-GR" sz="1300" b="0" i="0" dirty="0">
                        <a:solidFill>
                          <a:schemeClr val="tx1"/>
                        </a:solidFill>
                      </a:endParaRPr>
                    </a:p>
                  </a:txBody>
                  <a:tcPr marL="104765" marR="104765" marT="52382" marB="52382" anchor="ctr"/>
                </a:tc>
                <a:tc>
                  <a:txBody>
                    <a:bodyPr/>
                    <a:lstStyle/>
                    <a:p>
                      <a:pPr algn="ctr"/>
                      <a:r>
                        <a:rPr lang="en-US" sz="1300" dirty="0" smtClean="0"/>
                        <a:t>0.007</a:t>
                      </a:r>
                      <a:endParaRPr lang="el-GR" sz="1300" b="0" i="0" dirty="0">
                        <a:solidFill>
                          <a:schemeClr val="tx1"/>
                        </a:solidFill>
                      </a:endParaRPr>
                    </a:p>
                  </a:txBody>
                  <a:tcPr marL="104765" marR="104765" marT="52382" marB="52382" anchor="ctr"/>
                </a:tc>
                <a:tc>
                  <a:txBody>
                    <a:bodyPr/>
                    <a:lstStyle/>
                    <a:p>
                      <a:pPr algn="ctr"/>
                      <a:r>
                        <a:rPr lang="en-US" sz="1300" dirty="0" smtClean="0"/>
                        <a:t>0.993</a:t>
                      </a:r>
                      <a:endParaRPr lang="el-GR" sz="1300" b="0" i="0" dirty="0">
                        <a:solidFill>
                          <a:schemeClr val="tx1"/>
                        </a:solidFill>
                      </a:endParaRPr>
                    </a:p>
                  </a:txBody>
                  <a:tcPr marL="104765" marR="104765" marT="52382" marB="52382" anchor="ctr"/>
                </a:tc>
              </a:tr>
              <a:tr h="424879">
                <a:tc>
                  <a:txBody>
                    <a:bodyPr/>
                    <a:lstStyle/>
                    <a:p>
                      <a:r>
                        <a:rPr lang="en-US" sz="1300" dirty="0" smtClean="0"/>
                        <a:t>Customer Gender</a:t>
                      </a:r>
                      <a:endParaRPr lang="el-GR" sz="1300" b="0" i="0" dirty="0">
                        <a:solidFill>
                          <a:schemeClr val="tx1"/>
                        </a:solidFill>
                      </a:endParaRPr>
                    </a:p>
                  </a:txBody>
                  <a:tcPr marL="104765" marR="104765" marT="52382" marB="52382"/>
                </a:tc>
                <a:tc>
                  <a:txBody>
                    <a:bodyPr/>
                    <a:lstStyle/>
                    <a:p>
                      <a:pPr algn="ctr"/>
                      <a:r>
                        <a:rPr lang="en-US" sz="1300" dirty="0" smtClean="0"/>
                        <a:t>977</a:t>
                      </a:r>
                      <a:endParaRPr lang="el-GR" sz="1300" b="0" i="0" dirty="0">
                        <a:solidFill>
                          <a:schemeClr val="tx1"/>
                        </a:solidFill>
                      </a:endParaRPr>
                    </a:p>
                  </a:txBody>
                  <a:tcPr marL="104765" marR="104765" marT="52382" marB="52382" anchor="ctr"/>
                </a:tc>
                <a:tc>
                  <a:txBody>
                    <a:bodyPr/>
                    <a:lstStyle/>
                    <a:p>
                      <a:pPr algn="ctr"/>
                      <a:r>
                        <a:rPr lang="en-US" sz="1300" dirty="0" smtClean="0"/>
                        <a:t>3.005</a:t>
                      </a:r>
                      <a:endParaRPr lang="el-GR" sz="1300" b="0" i="0" dirty="0">
                        <a:solidFill>
                          <a:schemeClr val="tx1"/>
                        </a:solidFill>
                      </a:endParaRPr>
                    </a:p>
                  </a:txBody>
                  <a:tcPr marL="104765" marR="104765" marT="52382" marB="52382" anchor="ctr"/>
                </a:tc>
                <a:tc>
                  <a:txBody>
                    <a:bodyPr/>
                    <a:lstStyle/>
                    <a:p>
                      <a:pPr algn="ctr"/>
                      <a:r>
                        <a:rPr lang="en-US" sz="1300" dirty="0" smtClean="0"/>
                        <a:t>0.955</a:t>
                      </a:r>
                      <a:endParaRPr lang="el-GR" sz="1300" b="0" i="0" dirty="0">
                        <a:solidFill>
                          <a:schemeClr val="tx1"/>
                        </a:solidFill>
                      </a:endParaRPr>
                    </a:p>
                  </a:txBody>
                  <a:tcPr marL="104765" marR="104765" marT="52382" marB="52382" anchor="ctr"/>
                </a:tc>
                <a:tc>
                  <a:txBody>
                    <a:bodyPr/>
                    <a:lstStyle/>
                    <a:p>
                      <a:pPr algn="ctr"/>
                      <a:r>
                        <a:rPr lang="en-US" sz="1300" dirty="0" smtClean="0"/>
                        <a:t>0.385</a:t>
                      </a:r>
                      <a:endParaRPr lang="el-GR" sz="1300" b="0" i="0" dirty="0">
                        <a:solidFill>
                          <a:schemeClr val="tx1"/>
                        </a:solidFill>
                      </a:endParaRPr>
                    </a:p>
                  </a:txBody>
                  <a:tcPr marL="104765" marR="104765" marT="52382" marB="52382" anchor="ctr"/>
                </a:tc>
              </a:tr>
              <a:tr h="424879">
                <a:tc>
                  <a:txBody>
                    <a:bodyPr/>
                    <a:lstStyle/>
                    <a:p>
                      <a:r>
                        <a:rPr lang="en-US" sz="1300" dirty="0" smtClean="0"/>
                        <a:t>Customer Location</a:t>
                      </a:r>
                      <a:endParaRPr lang="el-GR" sz="1300" b="1" i="0" dirty="0">
                        <a:solidFill>
                          <a:schemeClr val="tx1"/>
                        </a:solidFill>
                      </a:endParaRPr>
                    </a:p>
                  </a:txBody>
                  <a:tcPr marL="104765" marR="104765" marT="52382" marB="52382"/>
                </a:tc>
                <a:tc>
                  <a:txBody>
                    <a:bodyPr/>
                    <a:lstStyle/>
                    <a:p>
                      <a:pPr algn="ctr"/>
                      <a:r>
                        <a:rPr lang="en-US" sz="1300" dirty="0" smtClean="0"/>
                        <a:t>974</a:t>
                      </a:r>
                      <a:endParaRPr lang="el-GR" sz="1300" b="0" i="0" dirty="0">
                        <a:solidFill>
                          <a:schemeClr val="tx1"/>
                        </a:solidFill>
                      </a:endParaRPr>
                    </a:p>
                  </a:txBody>
                  <a:tcPr marL="104765" marR="104765" marT="52382" marB="52382" anchor="ctr"/>
                </a:tc>
                <a:tc>
                  <a:txBody>
                    <a:bodyPr/>
                    <a:lstStyle/>
                    <a:p>
                      <a:pPr algn="ctr"/>
                      <a:r>
                        <a:rPr lang="en-US" sz="1300" dirty="0" smtClean="0"/>
                        <a:t>2.223</a:t>
                      </a:r>
                      <a:endParaRPr lang="el-GR" sz="1300" b="1" i="0" dirty="0">
                        <a:solidFill>
                          <a:schemeClr val="tx1"/>
                        </a:solidFill>
                      </a:endParaRPr>
                    </a:p>
                  </a:txBody>
                  <a:tcPr marL="104765" marR="104765" marT="52382" marB="52382" anchor="ctr"/>
                </a:tc>
                <a:tc>
                  <a:txBody>
                    <a:bodyPr/>
                    <a:lstStyle/>
                    <a:p>
                      <a:pPr algn="ctr"/>
                      <a:r>
                        <a:rPr lang="en-US" sz="1300" dirty="0" smtClean="0"/>
                        <a:t>2.469</a:t>
                      </a:r>
                      <a:endParaRPr lang="el-GR" sz="1300" b="1" i="0" dirty="0">
                        <a:solidFill>
                          <a:schemeClr val="tx1"/>
                        </a:solidFill>
                      </a:endParaRPr>
                    </a:p>
                  </a:txBody>
                  <a:tcPr marL="104765" marR="104765" marT="52382" marB="52382" anchor="ctr"/>
                </a:tc>
                <a:tc>
                  <a:txBody>
                    <a:bodyPr/>
                    <a:lstStyle/>
                    <a:p>
                      <a:pPr algn="ctr"/>
                      <a:r>
                        <a:rPr lang="en-US" sz="1300" dirty="0" smtClean="0"/>
                        <a:t>0.031</a:t>
                      </a:r>
                      <a:endParaRPr lang="el-GR" sz="1300" b="1" i="0" dirty="0">
                        <a:solidFill>
                          <a:schemeClr val="tx1"/>
                        </a:solidFill>
                      </a:endParaRPr>
                    </a:p>
                  </a:txBody>
                  <a:tcPr marL="104765" marR="104765" marT="52382" marB="52382" anchor="ctr"/>
                </a:tc>
              </a:tr>
              <a:tr h="424879">
                <a:tc>
                  <a:txBody>
                    <a:bodyPr/>
                    <a:lstStyle/>
                    <a:p>
                      <a:r>
                        <a:rPr lang="en-US" sz="1300" dirty="0" smtClean="0"/>
                        <a:t>Product Ratings</a:t>
                      </a:r>
                      <a:endParaRPr lang="el-GR" sz="1300" b="0" i="0" dirty="0">
                        <a:solidFill>
                          <a:schemeClr val="tx1"/>
                        </a:solidFill>
                      </a:endParaRPr>
                    </a:p>
                  </a:txBody>
                  <a:tcPr marL="104765" marR="104765" marT="52382" marB="52382"/>
                </a:tc>
                <a:tc>
                  <a:txBody>
                    <a:bodyPr/>
                    <a:lstStyle/>
                    <a:p>
                      <a:pPr algn="ctr"/>
                      <a:r>
                        <a:rPr lang="en-US" sz="1300" dirty="0" smtClean="0"/>
                        <a:t>975</a:t>
                      </a:r>
                      <a:endParaRPr lang="el-GR" sz="1300" b="0" i="0" dirty="0">
                        <a:solidFill>
                          <a:schemeClr val="tx1"/>
                        </a:solidFill>
                      </a:endParaRPr>
                    </a:p>
                  </a:txBody>
                  <a:tcPr marL="104765" marR="104765" marT="52382" marB="52382" anchor="ctr"/>
                </a:tc>
                <a:tc>
                  <a:txBody>
                    <a:bodyPr/>
                    <a:lstStyle/>
                    <a:p>
                      <a:pPr algn="ctr"/>
                      <a:r>
                        <a:rPr lang="en-US" sz="1300" dirty="0" smtClean="0"/>
                        <a:t>2.381</a:t>
                      </a:r>
                      <a:endParaRPr lang="el-GR" sz="1300" b="0" i="0" dirty="0">
                        <a:solidFill>
                          <a:schemeClr val="tx1"/>
                        </a:solidFill>
                      </a:endParaRPr>
                    </a:p>
                  </a:txBody>
                  <a:tcPr marL="104765" marR="104765" marT="52382" marB="52382" anchor="ctr"/>
                </a:tc>
                <a:tc>
                  <a:txBody>
                    <a:bodyPr/>
                    <a:lstStyle/>
                    <a:p>
                      <a:pPr algn="ctr"/>
                      <a:r>
                        <a:rPr lang="en-US" sz="1300" dirty="0" smtClean="0"/>
                        <a:t>0.744</a:t>
                      </a:r>
                      <a:endParaRPr lang="el-GR" sz="1300" b="0" i="0" dirty="0">
                        <a:solidFill>
                          <a:schemeClr val="tx1"/>
                        </a:solidFill>
                      </a:endParaRPr>
                    </a:p>
                  </a:txBody>
                  <a:tcPr marL="104765" marR="104765" marT="52382" marB="52382" anchor="ctr"/>
                </a:tc>
                <a:tc>
                  <a:txBody>
                    <a:bodyPr/>
                    <a:lstStyle/>
                    <a:p>
                      <a:pPr algn="ctr"/>
                      <a:r>
                        <a:rPr lang="en-US" sz="1300" dirty="0" smtClean="0"/>
                        <a:t>0.562</a:t>
                      </a:r>
                      <a:endParaRPr lang="el-GR" sz="1300" b="0" i="0" dirty="0">
                        <a:solidFill>
                          <a:schemeClr val="tx1"/>
                        </a:solidFill>
                      </a:endParaRPr>
                    </a:p>
                  </a:txBody>
                  <a:tcPr marL="104765" marR="104765" marT="52382" marB="52382" anchor="ctr"/>
                </a:tc>
              </a:tr>
            </a:tbl>
          </a:graphicData>
        </a:graphic>
      </p:graphicFrame>
      <p:sp>
        <p:nvSpPr>
          <p:cNvPr id="7" name="Subtitle 5">
            <a:extLst>
              <a:ext uri="{FF2B5EF4-FFF2-40B4-BE49-F238E27FC236}">
                <a16:creationId xmlns="" xmlns:a16="http://schemas.microsoft.com/office/drawing/2014/main" id="{C15774B0-D971-67D7-27EB-FDB82B3A58CD}"/>
              </a:ext>
            </a:extLst>
          </p:cNvPr>
          <p:cNvSpPr txBox="1">
            <a:spLocks/>
          </p:cNvSpPr>
          <p:nvPr/>
        </p:nvSpPr>
        <p:spPr>
          <a:xfrm>
            <a:off x="6151898" y="2314045"/>
            <a:ext cx="6327105" cy="265377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ONE WAY ANOVA RESULTS</a:t>
            </a:r>
            <a:endParaRPr lang="en-US" dirty="0">
              <a:solidFill>
                <a:schemeClr val="bg1"/>
              </a:solidFill>
            </a:endParaRPr>
          </a:p>
        </p:txBody>
      </p:sp>
      <p:sp>
        <p:nvSpPr>
          <p:cNvPr id="8" name="Rectangle 7"/>
          <p:cNvSpPr/>
          <p:nvPr/>
        </p:nvSpPr>
        <p:spPr>
          <a:xfrm>
            <a:off x="5829300" y="5193238"/>
            <a:ext cx="6096000" cy="215444"/>
          </a:xfrm>
          <a:prstGeom prst="rect">
            <a:avLst/>
          </a:prstGeom>
        </p:spPr>
        <p:txBody>
          <a:bodyPr>
            <a:spAutoFit/>
          </a:bodyPr>
          <a:lstStyle/>
          <a:p>
            <a:pPr marL="285750" indent="-285750">
              <a:buClr>
                <a:schemeClr val="accent3"/>
              </a:buClr>
              <a:buFontTx/>
              <a:buChar char="&gt;"/>
            </a:pPr>
            <a:r>
              <a:rPr lang="en-US" sz="800" dirty="0">
                <a:solidFill>
                  <a:schemeClr val="bg1"/>
                </a:solidFill>
              </a:rPr>
              <a:t>ONE WAY </a:t>
            </a:r>
            <a:r>
              <a:rPr lang="en-US" sz="800" noProof="1">
                <a:solidFill>
                  <a:schemeClr val="bg1"/>
                </a:solidFill>
              </a:rPr>
              <a:t>ANOVA CHECKS IF MEANS OF GROUPS ARE SIGNIFICANTLY DIFFERENT FROM EACH OTHER</a:t>
            </a:r>
          </a:p>
        </p:txBody>
      </p:sp>
      <p:sp>
        <p:nvSpPr>
          <p:cNvPr id="9" name="Rectangle 8"/>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sp>
        <p:nvSpPr>
          <p:cNvPr id="10"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13</a:t>
            </a:r>
            <a:endParaRPr lang="en-US" sz="1200" dirty="0">
              <a:solidFill>
                <a:schemeClr val="bg1"/>
              </a:solidFill>
              <a:latin typeface="+mj-lt"/>
            </a:endParaRPr>
          </a:p>
        </p:txBody>
      </p:sp>
    </p:spTree>
    <p:extLst>
      <p:ext uri="{BB962C8B-B14F-4D97-AF65-F5344CB8AC3E}">
        <p14:creationId xmlns:p14="http://schemas.microsoft.com/office/powerpoint/2010/main" val="3453697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smtClean="0"/>
              <a:t>HYPOTHESIS TESTING</a:t>
            </a:r>
            <a:endParaRPr lang="en-US" noProof="0" dirty="0"/>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35370" y="2933698"/>
            <a:ext cx="3730284" cy="3047997"/>
          </a:xfrm>
        </p:spPr>
        <p:txBody>
          <a:bodyPr/>
          <a:lstStyle/>
          <a:p>
            <a:pPr marL="285750" indent="-285750">
              <a:buClr>
                <a:schemeClr val="accent3"/>
              </a:buClr>
              <a:buFont typeface="Wingdings" panose="05000000000000000000" pitchFamily="2" charset="2"/>
              <a:buChar char="v"/>
            </a:pPr>
            <a:r>
              <a:rPr lang="en-US" smtClean="0"/>
              <a:t>ALL COMBINATIONS SCORES POORLY, </a:t>
            </a:r>
          </a:p>
          <a:p>
            <a:pPr marL="285750" indent="-285750">
              <a:buClr>
                <a:schemeClr val="accent3"/>
              </a:buClr>
              <a:buFont typeface="Wingdings" panose="05000000000000000000" pitchFamily="2" charset="2"/>
              <a:buChar char="v"/>
            </a:pPr>
            <a:r>
              <a:rPr lang="en-US" smtClean="0"/>
              <a:t>NO COMBINATION JOINTLY AFFECTS SIGNIFICANT THE SALES </a:t>
            </a:r>
          </a:p>
          <a:p>
            <a:pPr marL="285750" indent="-285750">
              <a:buClr>
                <a:schemeClr val="accent3"/>
              </a:buClr>
              <a:buFont typeface="Wingdings" panose="05000000000000000000" pitchFamily="2" charset="2"/>
              <a:buChar char="v"/>
            </a:pPr>
            <a:r>
              <a:rPr lang="en-US" noProof="1" smtClean="0"/>
              <a:t>FURTHER STATISTICAL EXAMINATION OF PRODUCT CATEGORY – CUSTOMER LOCATION COMBINATION</a:t>
            </a:r>
            <a:endParaRPr lang="en-US" noProof="1"/>
          </a:p>
        </p:txBody>
      </p:sp>
      <p:sp>
        <p:nvSpPr>
          <p:cNvPr id="7" name="Subtitle 5">
            <a:extLst>
              <a:ext uri="{FF2B5EF4-FFF2-40B4-BE49-F238E27FC236}">
                <a16:creationId xmlns="" xmlns:a16="http://schemas.microsoft.com/office/drawing/2014/main" id="{C15774B0-D971-67D7-27EB-FDB82B3A58CD}"/>
              </a:ext>
            </a:extLst>
          </p:cNvPr>
          <p:cNvSpPr txBox="1">
            <a:spLocks/>
          </p:cNvSpPr>
          <p:nvPr/>
        </p:nvSpPr>
        <p:spPr>
          <a:xfrm>
            <a:off x="6151898" y="1881371"/>
            <a:ext cx="6327105" cy="265377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TWO WAY ANOVA RESULTS</a:t>
            </a:r>
            <a:endParaRPr lang="en-US" dirty="0">
              <a:solidFill>
                <a:schemeClr val="bg1"/>
              </a:solidFill>
            </a:endParaRPr>
          </a:p>
        </p:txBody>
      </p:sp>
      <p:sp>
        <p:nvSpPr>
          <p:cNvPr id="8" name="Rectangle 7"/>
          <p:cNvSpPr/>
          <p:nvPr/>
        </p:nvSpPr>
        <p:spPr>
          <a:xfrm>
            <a:off x="5791200" y="5751164"/>
            <a:ext cx="6096000" cy="215444"/>
          </a:xfrm>
          <a:prstGeom prst="rect">
            <a:avLst/>
          </a:prstGeom>
        </p:spPr>
        <p:txBody>
          <a:bodyPr>
            <a:spAutoFit/>
          </a:bodyPr>
          <a:lstStyle/>
          <a:p>
            <a:pPr marL="285750" indent="-285750">
              <a:buClr>
                <a:schemeClr val="accent3"/>
              </a:buClr>
              <a:buFont typeface="Wingdings" panose="05000000000000000000" pitchFamily="2" charset="2"/>
              <a:buChar char="Ø"/>
            </a:pPr>
            <a:r>
              <a:rPr lang="en-US" sz="800" dirty="0">
                <a:solidFill>
                  <a:schemeClr val="bg1"/>
                </a:solidFill>
              </a:rPr>
              <a:t>A TWO-WAY ANOVA EXAMINES HOW TWO INDEPENDENT VARIABLES AFFECTS A DEPENDENT VARIABLE </a:t>
            </a:r>
          </a:p>
        </p:txBody>
      </p:sp>
      <p:graphicFrame>
        <p:nvGraphicFramePr>
          <p:cNvPr id="9" name="Table 8"/>
          <p:cNvGraphicFramePr>
            <a:graphicFrameLocks noGrp="1"/>
          </p:cNvGraphicFramePr>
          <p:nvPr>
            <p:extLst>
              <p:ext uri="{D42A27DB-BD31-4B8C-83A1-F6EECF244321}">
                <p14:modId xmlns:p14="http://schemas.microsoft.com/office/powerpoint/2010/main" val="4237190632"/>
              </p:ext>
            </p:extLst>
          </p:nvPr>
        </p:nvGraphicFramePr>
        <p:xfrm>
          <a:off x="6362614" y="2475203"/>
          <a:ext cx="4694090" cy="3073818"/>
        </p:xfrm>
        <a:graphic>
          <a:graphicData uri="http://schemas.openxmlformats.org/drawingml/2006/table">
            <a:tbl>
              <a:tblPr firstRow="1" bandRow="1">
                <a:tableStyleId>{FABFCF23-3B69-468F-B69F-88F6DE6A72F2}</a:tableStyleId>
              </a:tblPr>
              <a:tblGrid>
                <a:gridCol w="2797380"/>
                <a:gridCol w="1896710"/>
              </a:tblGrid>
              <a:tr h="279438">
                <a:tc>
                  <a:txBody>
                    <a:bodyPr/>
                    <a:lstStyle/>
                    <a:p>
                      <a:pPr algn="ctr"/>
                      <a:r>
                        <a:rPr lang="en-US" sz="1100" dirty="0" smtClean="0"/>
                        <a:t>Combination</a:t>
                      </a:r>
                      <a:r>
                        <a:rPr lang="en-US" sz="1100" baseline="0" dirty="0" smtClean="0"/>
                        <a:t> of features</a:t>
                      </a:r>
                      <a:endParaRPr lang="el-GR" sz="1100" b="0" dirty="0">
                        <a:solidFill>
                          <a:schemeClr val="tx1"/>
                        </a:solidFill>
                      </a:endParaRPr>
                    </a:p>
                  </a:txBody>
                  <a:tcPr marL="68903" marR="68903" marT="34451" marB="34451" anchor="ctr"/>
                </a:tc>
                <a:tc>
                  <a:txBody>
                    <a:bodyPr/>
                    <a:lstStyle/>
                    <a:p>
                      <a:pPr algn="ctr"/>
                      <a:r>
                        <a:rPr lang="en-US" sz="1100" dirty="0" smtClean="0"/>
                        <a:t>P-Value</a:t>
                      </a:r>
                      <a:endParaRPr lang="el-GR" sz="1100" b="0" dirty="0">
                        <a:solidFill>
                          <a:schemeClr val="tx1"/>
                        </a:solidFill>
                      </a:endParaRPr>
                    </a:p>
                  </a:txBody>
                  <a:tcPr marL="68903" marR="68903" marT="34451" marB="34451" anchor="ctr"/>
                </a:tc>
              </a:tr>
              <a:tr h="279438">
                <a:tc>
                  <a:txBody>
                    <a:bodyPr/>
                    <a:lstStyle/>
                    <a:p>
                      <a:pPr algn="l"/>
                      <a:r>
                        <a:rPr lang="en-US" sz="1100" dirty="0" smtClean="0"/>
                        <a:t>Customer Age</a:t>
                      </a:r>
                      <a:r>
                        <a:rPr lang="en-US" sz="1100" baseline="0" dirty="0" smtClean="0"/>
                        <a:t> – Product Category</a:t>
                      </a:r>
                      <a:endParaRPr lang="el-GR" sz="1100" b="0" dirty="0">
                        <a:solidFill>
                          <a:schemeClr val="tx1"/>
                        </a:solidFill>
                      </a:endParaRPr>
                    </a:p>
                  </a:txBody>
                  <a:tcPr marL="68903" marR="68903" marT="34451" marB="34451" anchor="ctr"/>
                </a:tc>
                <a:tc>
                  <a:txBody>
                    <a:bodyPr/>
                    <a:lstStyle/>
                    <a:p>
                      <a:pPr algn="ctr"/>
                      <a:r>
                        <a:rPr lang="en-US" sz="1100" dirty="0" smtClean="0"/>
                        <a:t>0.406</a:t>
                      </a:r>
                      <a:endParaRPr lang="el-GR" sz="1100" b="0" dirty="0">
                        <a:solidFill>
                          <a:schemeClr val="tx1"/>
                        </a:solidFill>
                      </a:endParaRPr>
                    </a:p>
                  </a:txBody>
                  <a:tcPr marL="68903" marR="68903" marT="34451" marB="34451" anchor="ctr"/>
                </a:tc>
              </a:tr>
              <a:tr h="279438">
                <a:tc>
                  <a:txBody>
                    <a:bodyPr/>
                    <a:lstStyle/>
                    <a:p>
                      <a:pPr algn="l"/>
                      <a:r>
                        <a:rPr lang="en-US" sz="1100" dirty="0" smtClean="0"/>
                        <a:t>Customer Ag</a:t>
                      </a:r>
                      <a:r>
                        <a:rPr lang="en-US" sz="1100" baseline="0" dirty="0" smtClean="0"/>
                        <a:t>e – Customer Gender</a:t>
                      </a:r>
                      <a:endParaRPr lang="el-GR" sz="1100" b="0" dirty="0">
                        <a:solidFill>
                          <a:schemeClr val="tx1"/>
                        </a:solidFill>
                      </a:endParaRPr>
                    </a:p>
                  </a:txBody>
                  <a:tcPr marL="68903" marR="68903" marT="34451" marB="34451" anchor="ctr"/>
                </a:tc>
                <a:tc>
                  <a:txBody>
                    <a:bodyPr/>
                    <a:lstStyle/>
                    <a:p>
                      <a:pPr algn="ctr"/>
                      <a:r>
                        <a:rPr lang="en-US" sz="1100" dirty="0" smtClean="0"/>
                        <a:t>0.742</a:t>
                      </a:r>
                      <a:endParaRPr lang="el-GR" sz="1100" b="0" dirty="0">
                        <a:solidFill>
                          <a:schemeClr val="tx1"/>
                        </a:solidFill>
                      </a:endParaRPr>
                    </a:p>
                  </a:txBody>
                  <a:tcPr marL="68903" marR="68903" marT="34451" marB="34451" anchor="ctr"/>
                </a:tc>
              </a:tr>
              <a:tr h="279438">
                <a:tc>
                  <a:txBody>
                    <a:bodyPr/>
                    <a:lstStyle/>
                    <a:p>
                      <a:pPr algn="l"/>
                      <a:r>
                        <a:rPr lang="en-US" sz="1100" dirty="0" smtClean="0"/>
                        <a:t>Customer Age</a:t>
                      </a:r>
                      <a:r>
                        <a:rPr lang="en-US" sz="1100" baseline="0" dirty="0" smtClean="0"/>
                        <a:t> – Product Ratings</a:t>
                      </a:r>
                      <a:endParaRPr lang="el-GR" sz="1100" b="0" dirty="0">
                        <a:solidFill>
                          <a:schemeClr val="tx1"/>
                        </a:solidFill>
                      </a:endParaRPr>
                    </a:p>
                  </a:txBody>
                  <a:tcPr marL="68903" marR="68903" marT="34451" marB="34451" anchor="ctr"/>
                </a:tc>
                <a:tc>
                  <a:txBody>
                    <a:bodyPr/>
                    <a:lstStyle/>
                    <a:p>
                      <a:pPr algn="ctr"/>
                      <a:r>
                        <a:rPr lang="en-US" sz="1100" dirty="0" smtClean="0"/>
                        <a:t>0.099</a:t>
                      </a:r>
                      <a:endParaRPr lang="el-GR" sz="1100" b="0" dirty="0">
                        <a:solidFill>
                          <a:schemeClr val="tx1"/>
                        </a:solidFill>
                      </a:endParaRPr>
                    </a:p>
                  </a:txBody>
                  <a:tcPr marL="68903" marR="68903" marT="34451" marB="34451" anchor="ctr"/>
                </a:tc>
              </a:tr>
              <a:tr h="279438">
                <a:tc>
                  <a:txBody>
                    <a:bodyPr/>
                    <a:lstStyle/>
                    <a:p>
                      <a:pPr algn="l"/>
                      <a:r>
                        <a:rPr lang="en-US" sz="1100" dirty="0" smtClean="0"/>
                        <a:t>Customer</a:t>
                      </a:r>
                      <a:r>
                        <a:rPr lang="en-US" sz="1100" baseline="0" dirty="0" smtClean="0"/>
                        <a:t> Age – Customer Location</a:t>
                      </a:r>
                      <a:endParaRPr lang="el-GR" sz="1100" b="0" dirty="0">
                        <a:solidFill>
                          <a:schemeClr val="tx1"/>
                        </a:solidFill>
                      </a:endParaRPr>
                    </a:p>
                  </a:txBody>
                  <a:tcPr marL="68903" marR="68903" marT="34451" marB="34451" anchor="ctr"/>
                </a:tc>
                <a:tc>
                  <a:txBody>
                    <a:bodyPr/>
                    <a:lstStyle/>
                    <a:p>
                      <a:pPr algn="ctr"/>
                      <a:r>
                        <a:rPr lang="en-US" sz="1100" dirty="0" smtClean="0"/>
                        <a:t>0.302</a:t>
                      </a:r>
                      <a:endParaRPr lang="el-GR" sz="1100" b="0" dirty="0">
                        <a:solidFill>
                          <a:schemeClr val="tx1"/>
                        </a:solidFill>
                      </a:endParaRPr>
                    </a:p>
                  </a:txBody>
                  <a:tcPr marL="68903" marR="68903" marT="34451" marB="34451" anchor="ctr"/>
                </a:tc>
              </a:tr>
              <a:tr h="279438">
                <a:tc>
                  <a:txBody>
                    <a:bodyPr/>
                    <a:lstStyle/>
                    <a:p>
                      <a:pPr algn="l"/>
                      <a:r>
                        <a:rPr lang="en-US" sz="1100" dirty="0" smtClean="0"/>
                        <a:t>Product Category – Customer</a:t>
                      </a:r>
                      <a:r>
                        <a:rPr lang="en-US" sz="1100" baseline="0" dirty="0" smtClean="0"/>
                        <a:t> Gender</a:t>
                      </a:r>
                      <a:endParaRPr lang="el-GR" sz="1100" b="0" dirty="0">
                        <a:solidFill>
                          <a:schemeClr val="tx1"/>
                        </a:solidFill>
                      </a:endParaRPr>
                    </a:p>
                  </a:txBody>
                  <a:tcPr marL="68903" marR="68903" marT="34451" marB="34451" anchor="ctr"/>
                </a:tc>
                <a:tc>
                  <a:txBody>
                    <a:bodyPr/>
                    <a:lstStyle/>
                    <a:p>
                      <a:pPr algn="ctr"/>
                      <a:r>
                        <a:rPr lang="en-US" sz="1100" dirty="0" smtClean="0"/>
                        <a:t>0.189</a:t>
                      </a:r>
                      <a:endParaRPr lang="el-GR" sz="1100" b="0" dirty="0">
                        <a:solidFill>
                          <a:schemeClr val="tx1"/>
                        </a:solidFill>
                      </a:endParaRPr>
                    </a:p>
                  </a:txBody>
                  <a:tcPr marL="68903" marR="68903" marT="34451" marB="34451" anchor="ctr"/>
                </a:tc>
              </a:tr>
              <a:tr h="279438">
                <a:tc>
                  <a:txBody>
                    <a:bodyPr/>
                    <a:lstStyle/>
                    <a:p>
                      <a:pPr algn="l"/>
                      <a:r>
                        <a:rPr lang="en-US" sz="1100" dirty="0" smtClean="0"/>
                        <a:t>Product</a:t>
                      </a:r>
                      <a:r>
                        <a:rPr lang="en-US" sz="1100" baseline="0" dirty="0" smtClean="0"/>
                        <a:t> Category – Product Ratings</a:t>
                      </a:r>
                      <a:endParaRPr lang="el-GR" sz="1100" b="0" dirty="0">
                        <a:solidFill>
                          <a:schemeClr val="tx1"/>
                        </a:solidFill>
                      </a:endParaRPr>
                    </a:p>
                  </a:txBody>
                  <a:tcPr marL="68903" marR="68903" marT="34451" marB="34451" anchor="ctr"/>
                </a:tc>
                <a:tc>
                  <a:txBody>
                    <a:bodyPr/>
                    <a:lstStyle/>
                    <a:p>
                      <a:pPr algn="ctr"/>
                      <a:r>
                        <a:rPr lang="en-US" sz="1100" dirty="0" smtClean="0"/>
                        <a:t>0.132</a:t>
                      </a:r>
                      <a:endParaRPr lang="el-GR" sz="1100" b="0" dirty="0">
                        <a:solidFill>
                          <a:schemeClr val="tx1"/>
                        </a:solidFill>
                      </a:endParaRPr>
                    </a:p>
                  </a:txBody>
                  <a:tcPr marL="68903" marR="68903" marT="34451" marB="34451" anchor="ctr"/>
                </a:tc>
              </a:tr>
              <a:tr h="279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t>Product Category – Customer Location</a:t>
                      </a:r>
                      <a:endParaRPr lang="el-GR" sz="1100" b="1" dirty="0" smtClean="0">
                        <a:solidFill>
                          <a:schemeClr val="tx1"/>
                        </a:solidFill>
                      </a:endParaRPr>
                    </a:p>
                  </a:txBody>
                  <a:tcPr marL="68903" marR="68903" marT="34451" marB="34451" anchor="ctr"/>
                </a:tc>
                <a:tc>
                  <a:txBody>
                    <a:bodyPr/>
                    <a:lstStyle/>
                    <a:p>
                      <a:pPr algn="ctr"/>
                      <a:r>
                        <a:rPr lang="en-US" sz="1100" b="1" dirty="0" smtClean="0"/>
                        <a:t>0.077</a:t>
                      </a:r>
                      <a:endParaRPr lang="el-GR" sz="1100" b="1" dirty="0">
                        <a:solidFill>
                          <a:schemeClr val="tx1"/>
                        </a:solidFill>
                      </a:endParaRPr>
                    </a:p>
                  </a:txBody>
                  <a:tcPr marL="68903" marR="68903" marT="34451" marB="34451" anchor="ctr"/>
                </a:tc>
              </a:tr>
              <a:tr h="279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Customer Gender –</a:t>
                      </a:r>
                      <a:r>
                        <a:rPr lang="en-US" sz="1100" baseline="0" dirty="0" smtClean="0"/>
                        <a:t> Product Ratings</a:t>
                      </a:r>
                      <a:endParaRPr lang="el-GR" sz="1100" b="0" dirty="0" smtClean="0">
                        <a:solidFill>
                          <a:schemeClr val="tx1"/>
                        </a:solidFill>
                      </a:endParaRPr>
                    </a:p>
                  </a:txBody>
                  <a:tcPr marL="68903" marR="68903" marT="34451" marB="34451" anchor="ctr"/>
                </a:tc>
                <a:tc>
                  <a:txBody>
                    <a:bodyPr/>
                    <a:lstStyle/>
                    <a:p>
                      <a:pPr algn="ctr"/>
                      <a:r>
                        <a:rPr lang="en-US" sz="1100" dirty="0" smtClean="0"/>
                        <a:t>0.591</a:t>
                      </a:r>
                      <a:endParaRPr lang="el-GR" sz="1100" b="0" dirty="0">
                        <a:solidFill>
                          <a:schemeClr val="tx1"/>
                        </a:solidFill>
                      </a:endParaRPr>
                    </a:p>
                  </a:txBody>
                  <a:tcPr marL="68903" marR="68903" marT="34451" marB="34451" anchor="ctr"/>
                </a:tc>
              </a:tr>
              <a:tr h="279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Customer</a:t>
                      </a:r>
                      <a:r>
                        <a:rPr lang="en-US" sz="1100" baseline="0" dirty="0" smtClean="0"/>
                        <a:t> Gender – Customer Location</a:t>
                      </a:r>
                      <a:endParaRPr lang="el-GR" sz="1100" b="0" dirty="0" smtClean="0">
                        <a:solidFill>
                          <a:schemeClr val="tx1"/>
                        </a:solidFill>
                      </a:endParaRPr>
                    </a:p>
                  </a:txBody>
                  <a:tcPr marL="68903" marR="68903" marT="34451" marB="34451" anchor="ctr"/>
                </a:tc>
                <a:tc>
                  <a:txBody>
                    <a:bodyPr/>
                    <a:lstStyle/>
                    <a:p>
                      <a:pPr algn="ctr"/>
                      <a:r>
                        <a:rPr lang="en-US" sz="1100" dirty="0" smtClean="0"/>
                        <a:t>0.576</a:t>
                      </a:r>
                      <a:endParaRPr lang="el-GR" sz="1100" b="0" dirty="0">
                        <a:solidFill>
                          <a:schemeClr val="tx1"/>
                        </a:solidFill>
                      </a:endParaRPr>
                    </a:p>
                  </a:txBody>
                  <a:tcPr marL="68903" marR="68903" marT="34451" marB="34451" anchor="ctr"/>
                </a:tc>
              </a:tr>
              <a:tr h="279438">
                <a:tc>
                  <a:txBody>
                    <a:bodyPr/>
                    <a:lstStyle/>
                    <a:p>
                      <a:pPr algn="l"/>
                      <a:r>
                        <a:rPr lang="en-US" sz="1100" dirty="0" smtClean="0"/>
                        <a:t>Product Ratings – Customer Location</a:t>
                      </a:r>
                      <a:endParaRPr lang="el-GR" sz="1100" b="0" dirty="0">
                        <a:solidFill>
                          <a:schemeClr val="tx1"/>
                        </a:solidFill>
                      </a:endParaRPr>
                    </a:p>
                  </a:txBody>
                  <a:tcPr marL="68903" marR="68903" marT="34451" marB="34451" anchor="ctr"/>
                </a:tc>
                <a:tc>
                  <a:txBody>
                    <a:bodyPr/>
                    <a:lstStyle/>
                    <a:p>
                      <a:pPr algn="ctr"/>
                      <a:r>
                        <a:rPr lang="en-US" sz="1100" dirty="0" smtClean="0"/>
                        <a:t>0.086</a:t>
                      </a:r>
                      <a:endParaRPr lang="el-GR" sz="1100" b="0" dirty="0">
                        <a:solidFill>
                          <a:schemeClr val="tx1"/>
                        </a:solidFill>
                      </a:endParaRPr>
                    </a:p>
                  </a:txBody>
                  <a:tcPr marL="68903" marR="68903" marT="34451" marB="34451" anchor="ctr"/>
                </a:tc>
              </a:tr>
            </a:tbl>
          </a:graphicData>
        </a:graphic>
      </p:graphicFrame>
      <p:sp>
        <p:nvSpPr>
          <p:cNvPr id="10" name="Rectangle 9"/>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t>
            </a:r>
            <a:r>
              <a:rPr lang="en-US" sz="800" dirty="0" smtClean="0">
                <a:solidFill>
                  <a:schemeClr val="bg1"/>
                </a:solidFill>
                <a:latin typeface="+mj-lt"/>
              </a:rPr>
              <a:t>ACADEMY</a:t>
            </a:r>
            <a:r>
              <a:rPr lang="en-US" sz="800" dirty="0" smtClean="0">
                <a:solidFill>
                  <a:schemeClr val="bg1"/>
                </a:solidFill>
              </a:rPr>
              <a:t> – DATA SCIENCE 2024</a:t>
            </a:r>
            <a:endParaRPr lang="en-US" sz="800" dirty="0">
              <a:solidFill>
                <a:schemeClr val="bg1"/>
              </a:solidFill>
            </a:endParaRPr>
          </a:p>
        </p:txBody>
      </p:sp>
      <p:sp>
        <p:nvSpPr>
          <p:cNvPr id="11"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14</a:t>
            </a:r>
            <a:endParaRPr lang="en-US" sz="1200" dirty="0">
              <a:solidFill>
                <a:schemeClr val="bg1"/>
              </a:solidFill>
              <a:latin typeface="+mj-lt"/>
            </a:endParaRPr>
          </a:p>
        </p:txBody>
      </p:sp>
    </p:spTree>
    <p:extLst>
      <p:ext uri="{BB962C8B-B14F-4D97-AF65-F5344CB8AC3E}">
        <p14:creationId xmlns:p14="http://schemas.microsoft.com/office/powerpoint/2010/main" val="1917248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FD6A3FE-1BF6-4C1A-0553-EBD497A69F2D}"/>
              </a:ext>
            </a:extLst>
          </p:cNvPr>
          <p:cNvSpPr>
            <a:spLocks noGrp="1"/>
          </p:cNvSpPr>
          <p:nvPr>
            <p:ph type="title"/>
          </p:nvPr>
        </p:nvSpPr>
        <p:spPr>
          <a:xfrm>
            <a:off x="2932448" y="-300667"/>
            <a:ext cx="6327105" cy="1780758"/>
          </a:xfrm>
        </p:spPr>
        <p:txBody>
          <a:bodyPr anchor="b"/>
          <a:lstStyle/>
          <a:p>
            <a:r>
              <a:rPr lang="en-US" spc="0" dirty="0" smtClean="0">
                <a:solidFill>
                  <a:schemeClr val="accent3"/>
                </a:solidFill>
              </a:rPr>
              <a:t>Predictive modeling</a:t>
            </a:r>
            <a:br>
              <a:rPr lang="en-US" spc="0" dirty="0" smtClean="0">
                <a:solidFill>
                  <a:schemeClr val="accent3"/>
                </a:solidFill>
              </a:rPr>
            </a:br>
            <a:r>
              <a:rPr lang="en-US" spc="0" dirty="0" smtClean="0">
                <a:solidFill>
                  <a:schemeClr val="accent3"/>
                </a:solidFill>
              </a:rPr>
              <a:t>linear regression</a:t>
            </a:r>
            <a:endParaRPr lang="en-US" spc="0" dirty="0">
              <a:solidFill>
                <a:schemeClr val="accent3"/>
              </a:solidFill>
            </a:endParaRPr>
          </a:p>
        </p:txBody>
      </p:sp>
      <p:sp>
        <p:nvSpPr>
          <p:cNvPr id="7" name="Rectangle 6"/>
          <p:cNvSpPr/>
          <p:nvPr/>
        </p:nvSpPr>
        <p:spPr>
          <a:xfrm>
            <a:off x="2962928" y="5779183"/>
            <a:ext cx="7430753" cy="307777"/>
          </a:xfrm>
          <a:prstGeom prst="rect">
            <a:avLst/>
          </a:prstGeom>
        </p:spPr>
        <p:txBody>
          <a:bodyPr wrap="square">
            <a:spAutoFit/>
          </a:bodyPr>
          <a:lstStyle/>
          <a:p>
            <a:pPr marL="285750" indent="-285750">
              <a:buClr>
                <a:schemeClr val="accent3"/>
              </a:buClr>
              <a:buFont typeface="Wingdings" panose="05000000000000000000" pitchFamily="2" charset="2"/>
              <a:buChar char="Ø"/>
            </a:pPr>
            <a:r>
              <a:rPr lang="en-US" sz="1400" dirty="0" smtClean="0">
                <a:solidFill>
                  <a:schemeClr val="bg1"/>
                </a:solidFill>
              </a:rPr>
              <a:t>LOW </a:t>
            </a:r>
            <a:r>
              <a:rPr lang="en-US" sz="1400" dirty="0">
                <a:solidFill>
                  <a:schemeClr val="bg1"/>
                </a:solidFill>
              </a:rPr>
              <a:t>SCORES ON CORRELATION , ALL BELOW 0.08 , MOST BELOW </a:t>
            </a:r>
            <a:r>
              <a:rPr lang="en-US" sz="1400" dirty="0" smtClean="0">
                <a:solidFill>
                  <a:schemeClr val="bg1"/>
                </a:solidFill>
              </a:rPr>
              <a:t>0.05</a:t>
            </a:r>
            <a:endParaRPr lang="en-US" sz="1400" dirty="0">
              <a:solidFill>
                <a:schemeClr val="bg1"/>
              </a:solidFill>
            </a:endParaRPr>
          </a:p>
        </p:txBody>
      </p:sp>
      <p:sp>
        <p:nvSpPr>
          <p:cNvPr id="9" name="Rectangle 8"/>
          <p:cNvSpPr/>
          <p:nvPr/>
        </p:nvSpPr>
        <p:spPr>
          <a:xfrm>
            <a:off x="4976093" y="6535137"/>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ACADEMY – DATA SCIENCE 2024</a:t>
            </a:r>
            <a:endParaRPr lang="en-US" sz="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036" y="1553245"/>
            <a:ext cx="6843928" cy="4085539"/>
          </a:xfrm>
          <a:prstGeom prst="rect">
            <a:avLst/>
          </a:prstGeom>
        </p:spPr>
      </p:pic>
      <p:sp>
        <p:nvSpPr>
          <p:cNvPr id="4" name="Slide Number Placeholder 3"/>
          <p:cNvSpPr>
            <a:spLocks noGrp="1"/>
          </p:cNvSpPr>
          <p:nvPr>
            <p:ph type="sldNum" sz="quarter" idx="12"/>
          </p:nvPr>
        </p:nvSpPr>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1397193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FD6A3FE-1BF6-4C1A-0553-EBD497A69F2D}"/>
              </a:ext>
            </a:extLst>
          </p:cNvPr>
          <p:cNvSpPr>
            <a:spLocks noGrp="1"/>
          </p:cNvSpPr>
          <p:nvPr>
            <p:ph type="title"/>
          </p:nvPr>
        </p:nvSpPr>
        <p:spPr>
          <a:xfrm>
            <a:off x="2932447" y="-303028"/>
            <a:ext cx="6327105" cy="1780758"/>
          </a:xfrm>
        </p:spPr>
        <p:txBody>
          <a:bodyPr anchor="b"/>
          <a:lstStyle/>
          <a:p>
            <a:r>
              <a:rPr lang="en-US" spc="0" dirty="0" smtClean="0">
                <a:solidFill>
                  <a:schemeClr val="accent3"/>
                </a:solidFill>
              </a:rPr>
              <a:t>Predictive modeling</a:t>
            </a:r>
            <a:br>
              <a:rPr lang="en-US" spc="0" dirty="0" smtClean="0">
                <a:solidFill>
                  <a:schemeClr val="accent3"/>
                </a:solidFill>
              </a:rPr>
            </a:br>
            <a:r>
              <a:rPr lang="en-US" spc="0" dirty="0" smtClean="0">
                <a:solidFill>
                  <a:schemeClr val="accent3"/>
                </a:solidFill>
              </a:rPr>
              <a:t>linear regression</a:t>
            </a:r>
            <a:endParaRPr lang="en-US" spc="0" dirty="0">
              <a:solidFill>
                <a:schemeClr val="accent3"/>
              </a:solidFill>
            </a:endParaRPr>
          </a:p>
        </p:txBody>
      </p:sp>
      <p:sp>
        <p:nvSpPr>
          <p:cNvPr id="9" name="Rectangle 8"/>
          <p:cNvSpPr/>
          <p:nvPr/>
        </p:nvSpPr>
        <p:spPr>
          <a:xfrm>
            <a:off x="609599" y="1822876"/>
            <a:ext cx="7430753" cy="369332"/>
          </a:xfrm>
          <a:prstGeom prst="rect">
            <a:avLst/>
          </a:prstGeom>
        </p:spPr>
        <p:txBody>
          <a:bodyPr wrap="square">
            <a:spAutoFit/>
          </a:bodyPr>
          <a:lstStyle/>
          <a:p>
            <a:r>
              <a:rPr lang="en-US" dirty="0">
                <a:solidFill>
                  <a:schemeClr val="bg1"/>
                </a:solidFill>
              </a:rPr>
              <a:t>LINEAR REGRESSION EVALUATION SCORES</a:t>
            </a:r>
          </a:p>
        </p:txBody>
      </p:sp>
      <p:graphicFrame>
        <p:nvGraphicFramePr>
          <p:cNvPr id="11" name="Table 10"/>
          <p:cNvGraphicFramePr>
            <a:graphicFrameLocks noGrp="1"/>
          </p:cNvGraphicFramePr>
          <p:nvPr>
            <p:extLst>
              <p:ext uri="{D42A27DB-BD31-4B8C-83A1-F6EECF244321}">
                <p14:modId xmlns:p14="http://schemas.microsoft.com/office/powerpoint/2010/main" val="2297582523"/>
              </p:ext>
            </p:extLst>
          </p:nvPr>
        </p:nvGraphicFramePr>
        <p:xfrm>
          <a:off x="609600" y="2329340"/>
          <a:ext cx="5095876" cy="1976775"/>
        </p:xfrm>
        <a:graphic>
          <a:graphicData uri="http://schemas.openxmlformats.org/drawingml/2006/table">
            <a:tbl>
              <a:tblPr firstRow="1" bandRow="1">
                <a:tableStyleId>{FABFCF23-3B69-468F-B69F-88F6DE6A72F2}</a:tableStyleId>
              </a:tblPr>
              <a:tblGrid>
                <a:gridCol w="663091"/>
                <a:gridCol w="598787"/>
                <a:gridCol w="824803"/>
                <a:gridCol w="945875"/>
                <a:gridCol w="925772"/>
                <a:gridCol w="1137548"/>
              </a:tblGrid>
              <a:tr h="223360">
                <a:tc>
                  <a:txBody>
                    <a:bodyPr/>
                    <a:lstStyle/>
                    <a:p>
                      <a:pPr algn="ctr"/>
                      <a:endParaRPr lang="el-GR" sz="1000" b="0" dirty="0">
                        <a:solidFill>
                          <a:schemeClr val="tx1"/>
                        </a:solidFill>
                      </a:endParaRPr>
                    </a:p>
                  </a:txBody>
                  <a:tcPr marL="74019" marR="74019" marT="37009" marB="37009" anchor="ctr"/>
                </a:tc>
                <a:tc>
                  <a:txBody>
                    <a:bodyPr/>
                    <a:lstStyle/>
                    <a:p>
                      <a:pPr algn="ctr"/>
                      <a:r>
                        <a:rPr lang="en-US" sz="1000" dirty="0" smtClean="0"/>
                        <a:t>R^2</a:t>
                      </a:r>
                      <a:endParaRPr lang="el-GR" sz="1000" b="0" dirty="0">
                        <a:solidFill>
                          <a:schemeClr val="tx1"/>
                        </a:solidFill>
                      </a:endParaRPr>
                    </a:p>
                  </a:txBody>
                  <a:tcPr marL="74019" marR="74019" marT="37009" marB="37009" anchor="ctr"/>
                </a:tc>
                <a:tc>
                  <a:txBody>
                    <a:bodyPr/>
                    <a:lstStyle/>
                    <a:p>
                      <a:pPr algn="ctr"/>
                      <a:r>
                        <a:rPr lang="en-US" sz="1000" dirty="0" smtClean="0"/>
                        <a:t>Interception</a:t>
                      </a:r>
                      <a:endParaRPr lang="el-GR" sz="1000" b="0" dirty="0">
                        <a:solidFill>
                          <a:schemeClr val="tx1"/>
                        </a:solidFill>
                      </a:endParaRPr>
                    </a:p>
                  </a:txBody>
                  <a:tcPr marL="74019" marR="74019" marT="37009" marB="37009" anchor="ctr"/>
                </a:tc>
                <a:tc>
                  <a:txBody>
                    <a:bodyPr/>
                    <a:lstStyle/>
                    <a:p>
                      <a:pPr algn="ctr"/>
                      <a:r>
                        <a:rPr lang="en-US" sz="1000" dirty="0" smtClean="0"/>
                        <a:t>Mean</a:t>
                      </a:r>
                      <a:br>
                        <a:rPr lang="en-US" sz="1000" dirty="0" smtClean="0"/>
                      </a:br>
                      <a:r>
                        <a:rPr lang="en-US" sz="1000" dirty="0" smtClean="0"/>
                        <a:t>Average</a:t>
                      </a:r>
                      <a:r>
                        <a:rPr lang="el-GR" sz="1000" dirty="0" smtClean="0"/>
                        <a:t> </a:t>
                      </a:r>
                      <a:r>
                        <a:rPr lang="en-US" sz="1000" dirty="0" smtClean="0"/>
                        <a:t>Error</a:t>
                      </a:r>
                      <a:endParaRPr lang="el-GR" sz="1000" b="0" dirty="0">
                        <a:solidFill>
                          <a:schemeClr val="tx1"/>
                        </a:solidFill>
                      </a:endParaRPr>
                    </a:p>
                  </a:txBody>
                  <a:tcPr marL="74019" marR="74019" marT="37009" marB="37009" anchor="ctr"/>
                </a:tc>
                <a:tc>
                  <a:txBody>
                    <a:bodyPr/>
                    <a:lstStyle/>
                    <a:p>
                      <a:pPr algn="ctr"/>
                      <a:r>
                        <a:rPr lang="en-US" sz="1000" dirty="0" smtClean="0"/>
                        <a:t>Mean Squared Error</a:t>
                      </a:r>
                      <a:endParaRPr lang="el-GR" sz="1000" b="0" dirty="0">
                        <a:solidFill>
                          <a:schemeClr val="tx1"/>
                        </a:solidFill>
                      </a:endParaRPr>
                    </a:p>
                  </a:txBody>
                  <a:tcPr marL="74019" marR="74019" marT="37009" marB="37009" anchor="ctr"/>
                </a:tc>
                <a:tc>
                  <a:txBody>
                    <a:bodyPr/>
                    <a:lstStyle/>
                    <a:p>
                      <a:pPr algn="ctr"/>
                      <a:r>
                        <a:rPr lang="en-US" sz="1000" dirty="0" smtClean="0"/>
                        <a:t>Root</a:t>
                      </a:r>
                      <a:r>
                        <a:rPr lang="en-US" sz="1000" baseline="0" dirty="0" smtClean="0"/>
                        <a:t> Mean Square Error</a:t>
                      </a:r>
                      <a:endParaRPr lang="el-GR" sz="1000" b="0" dirty="0">
                        <a:solidFill>
                          <a:schemeClr val="tx1"/>
                        </a:solidFill>
                      </a:endParaRPr>
                    </a:p>
                  </a:txBody>
                  <a:tcPr marL="74019" marR="74019" marT="37009" marB="37009" anchor="ctr"/>
                </a:tc>
              </a:tr>
              <a:tr h="409285">
                <a:tc>
                  <a:txBody>
                    <a:bodyPr/>
                    <a:lstStyle/>
                    <a:p>
                      <a:pPr algn="ctr"/>
                      <a:r>
                        <a:rPr lang="en-US" sz="1000" dirty="0" smtClean="0"/>
                        <a:t>Min</a:t>
                      </a:r>
                      <a:endParaRPr lang="el-GR" sz="1000" b="0" dirty="0">
                        <a:solidFill>
                          <a:schemeClr val="tx1"/>
                        </a:solidFill>
                      </a:endParaRPr>
                    </a:p>
                  </a:txBody>
                  <a:tcPr marL="74019" marR="74019" marT="37009" marB="37009" anchor="ctr"/>
                </a:tc>
                <a:tc>
                  <a:txBody>
                    <a:bodyPr/>
                    <a:lstStyle/>
                    <a:p>
                      <a:pPr algn="ctr"/>
                      <a:r>
                        <a:rPr lang="en-US" sz="1000" dirty="0" smtClean="0"/>
                        <a:t>-0.027</a:t>
                      </a:r>
                      <a:endParaRPr lang="el-GR" sz="1000" b="0" dirty="0">
                        <a:solidFill>
                          <a:schemeClr val="tx1"/>
                        </a:solidFill>
                      </a:endParaRPr>
                    </a:p>
                  </a:txBody>
                  <a:tcPr marL="74019" marR="74019" marT="37009" marB="37009" anchor="ctr"/>
                </a:tc>
                <a:tc>
                  <a:txBody>
                    <a:bodyPr/>
                    <a:lstStyle/>
                    <a:p>
                      <a:pPr algn="ctr"/>
                      <a:r>
                        <a:rPr lang="en-US" sz="1000" dirty="0" smtClean="0"/>
                        <a:t>905.162</a:t>
                      </a:r>
                      <a:endParaRPr lang="el-GR" sz="1000" b="0" dirty="0">
                        <a:solidFill>
                          <a:schemeClr val="tx1"/>
                        </a:solidFill>
                      </a:endParaRPr>
                    </a:p>
                  </a:txBody>
                  <a:tcPr marL="74019" marR="74019" marT="37009" marB="37009" anchor="ctr"/>
                </a:tc>
                <a:tc>
                  <a:txBody>
                    <a:bodyPr/>
                    <a:lstStyle/>
                    <a:p>
                      <a:pPr algn="ctr"/>
                      <a:r>
                        <a:rPr lang="en-US" sz="1000" dirty="0" smtClean="0"/>
                        <a:t>467,333</a:t>
                      </a:r>
                      <a:endParaRPr lang="el-GR" sz="1000" b="0" dirty="0">
                        <a:solidFill>
                          <a:schemeClr val="tx1"/>
                        </a:solidFill>
                      </a:endParaRPr>
                    </a:p>
                  </a:txBody>
                  <a:tcPr marL="74019" marR="74019" marT="37009" marB="37009" anchor="ctr"/>
                </a:tc>
                <a:tc>
                  <a:txBody>
                    <a:bodyPr/>
                    <a:lstStyle/>
                    <a:p>
                      <a:pPr algn="ctr"/>
                      <a:r>
                        <a:rPr lang="en-US" sz="1000" dirty="0" smtClean="0"/>
                        <a:t>291,043.857</a:t>
                      </a:r>
                      <a:endParaRPr lang="el-GR" sz="1000" b="0" dirty="0">
                        <a:solidFill>
                          <a:schemeClr val="tx1"/>
                        </a:solidFill>
                      </a:endParaRPr>
                    </a:p>
                  </a:txBody>
                  <a:tcPr marL="74019" marR="74019" marT="37009" marB="37009" anchor="ctr"/>
                </a:tc>
                <a:tc>
                  <a:txBody>
                    <a:bodyPr/>
                    <a:lstStyle/>
                    <a:p>
                      <a:pPr algn="ctr"/>
                      <a:r>
                        <a:rPr lang="en-US" sz="1000" dirty="0" smtClean="0"/>
                        <a:t>539.309</a:t>
                      </a:r>
                      <a:endParaRPr lang="el-GR" sz="1000" b="0" dirty="0">
                        <a:solidFill>
                          <a:schemeClr val="tx1"/>
                        </a:solidFill>
                      </a:endParaRPr>
                    </a:p>
                  </a:txBody>
                  <a:tcPr marL="74019" marR="74019" marT="37009" marB="37009" anchor="ctr"/>
                </a:tc>
              </a:tr>
              <a:tr h="518136">
                <a:tc>
                  <a:txBody>
                    <a:bodyPr/>
                    <a:lstStyle/>
                    <a:p>
                      <a:pPr algn="ctr"/>
                      <a:r>
                        <a:rPr lang="en-US" sz="1000" dirty="0" smtClean="0"/>
                        <a:t>Max</a:t>
                      </a:r>
                      <a:endParaRPr lang="el-GR" sz="1000" b="0" dirty="0">
                        <a:solidFill>
                          <a:schemeClr val="tx1"/>
                        </a:solidFill>
                      </a:endParaRPr>
                    </a:p>
                  </a:txBody>
                  <a:tcPr marL="74019" marR="74019" marT="37009" marB="37009" anchor="ctr"/>
                </a:tc>
                <a:tc>
                  <a:txBody>
                    <a:bodyPr/>
                    <a:lstStyle/>
                    <a:p>
                      <a:pPr algn="ctr"/>
                      <a:r>
                        <a:rPr lang="en-US" sz="1000" dirty="0" smtClean="0"/>
                        <a:t>-0.012</a:t>
                      </a:r>
                      <a:endParaRPr lang="el-GR" sz="1000" b="0" dirty="0">
                        <a:solidFill>
                          <a:schemeClr val="tx1"/>
                        </a:solidFill>
                      </a:endParaRPr>
                    </a:p>
                  </a:txBody>
                  <a:tcPr marL="74019" marR="74019" marT="37009" marB="37009" anchor="ctr"/>
                </a:tc>
                <a:tc>
                  <a:txBody>
                    <a:bodyPr/>
                    <a:lstStyle/>
                    <a:p>
                      <a:pPr algn="ctr"/>
                      <a:r>
                        <a:rPr lang="en-US" sz="1000" dirty="0" smtClean="0"/>
                        <a:t>1,006.06</a:t>
                      </a:r>
                      <a:endParaRPr lang="el-GR" sz="1000" b="0" dirty="0">
                        <a:solidFill>
                          <a:schemeClr val="tx1"/>
                        </a:solidFill>
                      </a:endParaRPr>
                    </a:p>
                  </a:txBody>
                  <a:tcPr marL="74019" marR="74019" marT="37009" marB="37009" anchor="ctr"/>
                </a:tc>
                <a:tc>
                  <a:txBody>
                    <a:bodyPr/>
                    <a:lstStyle/>
                    <a:p>
                      <a:pPr algn="ctr"/>
                      <a:r>
                        <a:rPr lang="en-US" sz="1000" dirty="0" smtClean="0"/>
                        <a:t>470,789</a:t>
                      </a:r>
                      <a:endParaRPr lang="el-GR" sz="1000" b="0" dirty="0">
                        <a:solidFill>
                          <a:schemeClr val="tx1"/>
                        </a:solidFill>
                      </a:endParaRPr>
                    </a:p>
                  </a:txBody>
                  <a:tcPr marL="74019" marR="74019" marT="37009" marB="37009" anchor="ctr"/>
                </a:tc>
                <a:tc>
                  <a:txBody>
                    <a:bodyPr/>
                    <a:lstStyle/>
                    <a:p>
                      <a:pPr algn="ctr"/>
                      <a:r>
                        <a:rPr lang="en-US" sz="1000" dirty="0" smtClean="0"/>
                        <a:t>295,189.720</a:t>
                      </a:r>
                      <a:endParaRPr lang="el-GR" sz="1000" b="0" dirty="0">
                        <a:solidFill>
                          <a:schemeClr val="tx1"/>
                        </a:solidFill>
                      </a:endParaRPr>
                    </a:p>
                  </a:txBody>
                  <a:tcPr marL="74019" marR="74019" marT="37009" marB="37009" anchor="ctr"/>
                </a:tc>
                <a:tc>
                  <a:txBody>
                    <a:bodyPr/>
                    <a:lstStyle/>
                    <a:p>
                      <a:pPr algn="ctr"/>
                      <a:r>
                        <a:rPr lang="en-US" sz="1000" dirty="0" smtClean="0"/>
                        <a:t>543.167</a:t>
                      </a:r>
                      <a:endParaRPr lang="el-GR" sz="1000" b="0" dirty="0">
                        <a:solidFill>
                          <a:schemeClr val="tx1"/>
                        </a:solidFill>
                      </a:endParaRPr>
                    </a:p>
                  </a:txBody>
                  <a:tcPr marL="74019" marR="74019" marT="37009" marB="37009" anchor="ctr"/>
                </a:tc>
              </a:tr>
              <a:tr h="518136">
                <a:tc>
                  <a:txBody>
                    <a:bodyPr/>
                    <a:lstStyle/>
                    <a:p>
                      <a:pPr algn="ctr"/>
                      <a:r>
                        <a:rPr lang="en-US" sz="1000" dirty="0" smtClean="0"/>
                        <a:t>Average</a:t>
                      </a:r>
                      <a:endParaRPr lang="el-GR" sz="1000" b="0" dirty="0">
                        <a:solidFill>
                          <a:schemeClr val="tx1"/>
                        </a:solidFill>
                      </a:endParaRPr>
                    </a:p>
                  </a:txBody>
                  <a:tcPr marL="74019" marR="74019" marT="37009" marB="37009" anchor="ctr"/>
                </a:tc>
                <a:tc>
                  <a:txBody>
                    <a:bodyPr/>
                    <a:lstStyle/>
                    <a:p>
                      <a:pPr algn="ctr"/>
                      <a:r>
                        <a:rPr lang="en-US" sz="1000" dirty="0" smtClean="0"/>
                        <a:t>-0.0197</a:t>
                      </a:r>
                      <a:endParaRPr lang="el-GR" sz="1000" b="0" dirty="0">
                        <a:solidFill>
                          <a:schemeClr val="tx1"/>
                        </a:solidFill>
                      </a:endParaRPr>
                    </a:p>
                  </a:txBody>
                  <a:tcPr marL="74019" marR="74019" marT="37009" marB="37009" anchor="ctr"/>
                </a:tc>
                <a:tc>
                  <a:txBody>
                    <a:bodyPr/>
                    <a:lstStyle/>
                    <a:p>
                      <a:pPr algn="ctr"/>
                      <a:r>
                        <a:rPr lang="en-US" sz="1000" dirty="0" smtClean="0"/>
                        <a:t>952.890</a:t>
                      </a:r>
                      <a:endParaRPr lang="el-GR" sz="1000" b="0" dirty="0">
                        <a:solidFill>
                          <a:schemeClr val="tx1"/>
                        </a:solidFill>
                      </a:endParaRPr>
                    </a:p>
                  </a:txBody>
                  <a:tcPr marL="74019" marR="74019" marT="37009" marB="37009" anchor="ctr"/>
                </a:tc>
                <a:tc>
                  <a:txBody>
                    <a:bodyPr/>
                    <a:lstStyle/>
                    <a:p>
                      <a:pPr algn="ctr"/>
                      <a:r>
                        <a:rPr lang="en-US" sz="1000" dirty="0" smtClean="0"/>
                        <a:t>469,99</a:t>
                      </a:r>
                      <a:endParaRPr lang="el-GR" sz="1000" b="0" dirty="0">
                        <a:solidFill>
                          <a:schemeClr val="tx1"/>
                        </a:solidFill>
                      </a:endParaRPr>
                    </a:p>
                  </a:txBody>
                  <a:tcPr marL="74019" marR="74019" marT="37009" marB="37009" anchor="ctr"/>
                </a:tc>
                <a:tc>
                  <a:txBody>
                    <a:bodyPr/>
                    <a:lstStyle/>
                    <a:p>
                      <a:pPr algn="ctr"/>
                      <a:r>
                        <a:rPr lang="en-US" sz="1000" dirty="0" smtClean="0"/>
                        <a:t>293150.048</a:t>
                      </a:r>
                      <a:endParaRPr lang="el-GR" sz="1000" b="0" dirty="0">
                        <a:solidFill>
                          <a:schemeClr val="tx1"/>
                        </a:solidFill>
                      </a:endParaRPr>
                    </a:p>
                  </a:txBody>
                  <a:tcPr marL="74019" marR="74019" marT="37009" marB="37009" anchor="ctr"/>
                </a:tc>
                <a:tc>
                  <a:txBody>
                    <a:bodyPr/>
                    <a:lstStyle/>
                    <a:p>
                      <a:pPr algn="ctr"/>
                      <a:r>
                        <a:rPr lang="en-US" sz="1000" dirty="0" smtClean="0"/>
                        <a:t>541.274</a:t>
                      </a:r>
                      <a:endParaRPr lang="el-GR" sz="1000" b="0" dirty="0">
                        <a:solidFill>
                          <a:schemeClr val="tx1"/>
                        </a:solidFill>
                      </a:endParaRPr>
                    </a:p>
                  </a:txBody>
                  <a:tcPr marL="74019" marR="74019" marT="37009" marB="37009" anchor="ctr"/>
                </a:tc>
              </a:tr>
            </a:tbl>
          </a:graphicData>
        </a:graphic>
      </p:graphicFrame>
      <p:sp>
        <p:nvSpPr>
          <p:cNvPr id="12" name="Content Placeholder 3">
            <a:extLst>
              <a:ext uri="{FF2B5EF4-FFF2-40B4-BE49-F238E27FC236}">
                <a16:creationId xmlns="" xmlns:a16="http://schemas.microsoft.com/office/drawing/2014/main" id="{67328E6B-D306-C2F9-54E9-FD35599AC24B}"/>
              </a:ext>
            </a:extLst>
          </p:cNvPr>
          <p:cNvSpPr txBox="1">
            <a:spLocks/>
          </p:cNvSpPr>
          <p:nvPr/>
        </p:nvSpPr>
        <p:spPr>
          <a:xfrm>
            <a:off x="674547" y="4447492"/>
            <a:ext cx="5421453" cy="30479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3"/>
              </a:buClr>
              <a:buFont typeface="Wingdings" panose="05000000000000000000" pitchFamily="2" charset="2"/>
              <a:buChar char="v"/>
            </a:pPr>
            <a:r>
              <a:rPr lang="en-US" sz="1600" dirty="0">
                <a:solidFill>
                  <a:schemeClr val="bg1"/>
                </a:solidFill>
                <a:latin typeface="+mn-lt"/>
              </a:rPr>
              <a:t>NO SUITABLE FEATURES TO BUILD A </a:t>
            </a:r>
            <a:r>
              <a:rPr lang="en-US" sz="1600" dirty="0" smtClean="0">
                <a:solidFill>
                  <a:schemeClr val="bg1"/>
                </a:solidFill>
                <a:latin typeface="+mn-lt"/>
              </a:rPr>
              <a:t>LINEAR PREDICTIVE </a:t>
            </a:r>
            <a:r>
              <a:rPr lang="en-US" sz="1600" dirty="0">
                <a:solidFill>
                  <a:schemeClr val="bg1"/>
                </a:solidFill>
                <a:latin typeface="+mn-lt"/>
              </a:rPr>
              <a:t>MODEL</a:t>
            </a:r>
          </a:p>
          <a:p>
            <a:pPr marL="285750" indent="-285750">
              <a:buClr>
                <a:schemeClr val="accent3"/>
              </a:buClr>
              <a:buFont typeface="Wingdings" panose="05000000000000000000" pitchFamily="2" charset="2"/>
              <a:buChar char="v"/>
            </a:pPr>
            <a:r>
              <a:rPr lang="en-US" sz="1600" dirty="0">
                <a:solidFill>
                  <a:schemeClr val="bg1"/>
                </a:solidFill>
                <a:latin typeface="+mn-lt"/>
              </a:rPr>
              <a:t>ALL COMBINATIOS SCORE </a:t>
            </a:r>
            <a:r>
              <a:rPr lang="en-US" sz="1600" dirty="0" smtClean="0">
                <a:solidFill>
                  <a:schemeClr val="bg1"/>
                </a:solidFill>
                <a:latin typeface="+mn-lt"/>
              </a:rPr>
              <a:t>POURLY</a:t>
            </a:r>
            <a:r>
              <a:rPr lang="el-GR" sz="1600" dirty="0" smtClean="0">
                <a:solidFill>
                  <a:schemeClr val="bg1"/>
                </a:solidFill>
                <a:latin typeface="+mn-lt"/>
              </a:rPr>
              <a:t> </a:t>
            </a:r>
            <a:r>
              <a:rPr lang="en-US" sz="1600" dirty="0" smtClean="0">
                <a:solidFill>
                  <a:schemeClr val="bg1"/>
                </a:solidFill>
                <a:latin typeface="+mn-lt"/>
              </a:rPr>
              <a:t>IN ALL METRICS</a:t>
            </a:r>
            <a:endParaRPr lang="en-US" sz="1600" dirty="0">
              <a:solidFill>
                <a:schemeClr val="bg1"/>
              </a:solidFill>
              <a:latin typeface="+mn-lt"/>
            </a:endParaRPr>
          </a:p>
          <a:p>
            <a:pPr marL="285750" indent="-285750">
              <a:buClr>
                <a:schemeClr val="accent3"/>
              </a:buClr>
              <a:buFont typeface="Wingdings" panose="05000000000000000000" pitchFamily="2" charset="2"/>
              <a:buChar char="v"/>
            </a:pPr>
            <a:r>
              <a:rPr lang="en-US" sz="1600" dirty="0">
                <a:solidFill>
                  <a:schemeClr val="bg1"/>
                </a:solidFill>
                <a:latin typeface="+mn-lt"/>
              </a:rPr>
              <a:t>R SQUARED IN THE NEGATIVES</a:t>
            </a:r>
          </a:p>
          <a:p>
            <a:pPr marL="285750" indent="-285750">
              <a:buClr>
                <a:schemeClr val="accent3"/>
              </a:buClr>
              <a:buFont typeface="Wingdings" panose="05000000000000000000" pitchFamily="2" charset="2"/>
              <a:buChar char="v"/>
            </a:pPr>
            <a:r>
              <a:rPr lang="en-US" sz="1600" dirty="0">
                <a:solidFill>
                  <a:schemeClr val="bg1"/>
                </a:solidFill>
                <a:latin typeface="+mn-lt"/>
              </a:rPr>
              <a:t>NO LINEAR RELATIONSHIPS DRIVES MODEL </a:t>
            </a:r>
            <a:r>
              <a:rPr lang="en-US" sz="1600" dirty="0" smtClean="0">
                <a:solidFill>
                  <a:schemeClr val="bg1"/>
                </a:solidFill>
                <a:latin typeface="+mn-lt"/>
              </a:rPr>
              <a:t>TO HOVER AROUND MEAN </a:t>
            </a:r>
            <a:r>
              <a:rPr lang="en-US" sz="1600" dirty="0">
                <a:solidFill>
                  <a:schemeClr val="bg1"/>
                </a:solidFill>
                <a:latin typeface="+mn-lt"/>
              </a:rPr>
              <a:t>SALES</a:t>
            </a:r>
            <a:endParaRPr lang="el-GR" sz="1600" dirty="0">
              <a:solidFill>
                <a:schemeClr val="bg1"/>
              </a:solidFill>
              <a:latin typeface="+mn-lt"/>
            </a:endParaRPr>
          </a:p>
        </p:txBody>
      </p:sp>
      <p:sp>
        <p:nvSpPr>
          <p:cNvPr id="13" name="Rectangle 12"/>
          <p:cNvSpPr/>
          <p:nvPr/>
        </p:nvSpPr>
        <p:spPr>
          <a:xfrm>
            <a:off x="4887880" y="6535137"/>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397" y="2120899"/>
            <a:ext cx="5505093" cy="305468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343" y="2329340"/>
            <a:ext cx="1539364" cy="854169"/>
          </a:xfrm>
          <a:prstGeom prst="rect">
            <a:avLst/>
          </a:prstGeom>
        </p:spPr>
      </p:pic>
      <p:sp>
        <p:nvSpPr>
          <p:cNvPr id="5" name="Slide Number Placeholder 4"/>
          <p:cNvSpPr>
            <a:spLocks noGrp="1"/>
          </p:cNvSpPr>
          <p:nvPr>
            <p:ph type="sldNum" sz="quarter" idx="12"/>
          </p:nvPr>
        </p:nvSpPr>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831554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Multivariable statistical analysis</a:t>
            </a:r>
          </a:p>
        </p:txBody>
      </p:sp>
      <p:sp>
        <p:nvSpPr>
          <p:cNvPr id="5" name="Content Placeholder 21">
            <a:extLst>
              <a:ext uri="{FF2B5EF4-FFF2-40B4-BE49-F238E27FC236}">
                <a16:creationId xmlns="" xmlns:a16="http://schemas.microsoft.com/office/drawing/2014/main" id="{F296843C-0ED0-4314-A6F0-DD60C828DDFB}"/>
              </a:ext>
            </a:extLst>
          </p:cNvPr>
          <p:cNvSpPr txBox="1">
            <a:spLocks/>
          </p:cNvSpPr>
          <p:nvPr/>
        </p:nvSpPr>
        <p:spPr>
          <a:xfrm>
            <a:off x="1750297" y="2436277"/>
            <a:ext cx="4895026" cy="609202"/>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Clr>
                <a:schemeClr val="accent3"/>
              </a:buClr>
              <a:buFont typeface="Wingdings" panose="05000000000000000000" pitchFamily="2" charset="2"/>
              <a:buChar char="v"/>
            </a:pPr>
            <a:r>
              <a:rPr lang="en-US" sz="1400" dirty="0" smtClean="0">
                <a:solidFill>
                  <a:schemeClr val="bg1"/>
                </a:solidFill>
                <a:latin typeface="+mn-lt"/>
              </a:rPr>
              <a:t>DOMINATION OF ELECTRONICS ON TOTAL SALES</a:t>
            </a:r>
            <a:endParaRPr lang="en-US" sz="1400" dirty="0">
              <a:solidFill>
                <a:schemeClr val="bg1"/>
              </a:solidFill>
              <a:latin typeface="+mn-lt"/>
            </a:endParaRPr>
          </a:p>
        </p:txBody>
      </p:sp>
      <p:sp>
        <p:nvSpPr>
          <p:cNvPr id="6" name="Content Placeholder 21">
            <a:extLst>
              <a:ext uri="{FF2B5EF4-FFF2-40B4-BE49-F238E27FC236}">
                <a16:creationId xmlns="" xmlns:a16="http://schemas.microsoft.com/office/drawing/2014/main" id="{F296843C-0ED0-4314-A6F0-DD60C828DDFB}"/>
              </a:ext>
            </a:extLst>
          </p:cNvPr>
          <p:cNvSpPr txBox="1">
            <a:spLocks/>
          </p:cNvSpPr>
          <p:nvPr/>
        </p:nvSpPr>
        <p:spPr>
          <a:xfrm>
            <a:off x="1766297" y="3816298"/>
            <a:ext cx="2872378" cy="60991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Clr>
                <a:schemeClr val="accent3"/>
              </a:buClr>
              <a:buFont typeface="Wingdings" panose="05000000000000000000" pitchFamily="2" charset="2"/>
              <a:buChar char="v"/>
            </a:pPr>
            <a:r>
              <a:rPr lang="en-US" sz="1400" dirty="0" smtClean="0">
                <a:solidFill>
                  <a:schemeClr val="bg1"/>
                </a:solidFill>
                <a:latin typeface="+mn-lt"/>
              </a:rPr>
              <a:t>CLOTHING PREFERENCE</a:t>
            </a:r>
          </a:p>
          <a:p>
            <a:pPr marL="171450" indent="-171450">
              <a:buClr>
                <a:schemeClr val="accent3"/>
              </a:buClr>
              <a:buFont typeface="Wingdings" panose="05000000000000000000" pitchFamily="2" charset="2"/>
              <a:buChar char="v"/>
            </a:pPr>
            <a:r>
              <a:rPr lang="en-US" sz="1400" dirty="0" smtClean="0">
                <a:solidFill>
                  <a:schemeClr val="bg1"/>
                </a:solidFill>
                <a:latin typeface="+mn-lt"/>
              </a:rPr>
              <a:t>ALL AVARAGES OVER </a:t>
            </a:r>
            <a:r>
              <a:rPr lang="en-US" sz="1400" dirty="0" smtClean="0">
                <a:solidFill>
                  <a:schemeClr val="bg1"/>
                </a:solidFill>
                <a:latin typeface="+mn-lt"/>
              </a:rPr>
              <a:t>1000$</a:t>
            </a:r>
            <a:endParaRPr lang="en-US" sz="1400" dirty="0">
              <a:solidFill>
                <a:schemeClr val="bg1"/>
              </a:solidFill>
              <a:latin typeface="+mn-lt"/>
            </a:endParaRPr>
          </a:p>
        </p:txBody>
      </p:sp>
      <p:sp>
        <p:nvSpPr>
          <p:cNvPr id="7" name="Content Placeholder 21">
            <a:extLst>
              <a:ext uri="{FF2B5EF4-FFF2-40B4-BE49-F238E27FC236}">
                <a16:creationId xmlns="" xmlns:a16="http://schemas.microsoft.com/office/drawing/2014/main" id="{F296843C-0ED0-4314-A6F0-DD60C828DDFB}"/>
              </a:ext>
            </a:extLst>
          </p:cNvPr>
          <p:cNvSpPr txBox="1">
            <a:spLocks/>
          </p:cNvSpPr>
          <p:nvPr/>
        </p:nvSpPr>
        <p:spPr>
          <a:xfrm>
            <a:off x="1766297" y="4538814"/>
            <a:ext cx="3499450" cy="6086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Clr>
                <a:schemeClr val="accent3"/>
              </a:buClr>
              <a:buFont typeface="Wingdings" panose="05000000000000000000" pitchFamily="2" charset="2"/>
              <a:buChar char="v"/>
            </a:pPr>
            <a:r>
              <a:rPr lang="en-US" sz="1400" dirty="0" smtClean="0">
                <a:solidFill>
                  <a:schemeClr val="bg1"/>
                </a:solidFill>
                <a:latin typeface="+mn-lt"/>
              </a:rPr>
              <a:t>EQUAL DISTRIBUTED ORDERS</a:t>
            </a:r>
          </a:p>
          <a:p>
            <a:pPr marL="171450" indent="-171450">
              <a:buClr>
                <a:schemeClr val="accent3"/>
              </a:buClr>
              <a:buFont typeface="Wingdings" panose="05000000000000000000" pitchFamily="2" charset="2"/>
              <a:buChar char="v"/>
            </a:pPr>
            <a:r>
              <a:rPr lang="en-US" sz="1400" dirty="0" smtClean="0">
                <a:solidFill>
                  <a:schemeClr val="bg1"/>
                </a:solidFill>
                <a:latin typeface="+mn-lt"/>
              </a:rPr>
              <a:t>LOW SALES ON CLOTHING</a:t>
            </a:r>
            <a:endParaRPr lang="en-US" sz="1400" dirty="0">
              <a:solidFill>
                <a:schemeClr val="bg1"/>
              </a:solidFill>
              <a:latin typeface="+mn-lt"/>
            </a:endParaRPr>
          </a:p>
        </p:txBody>
      </p:sp>
      <p:sp>
        <p:nvSpPr>
          <p:cNvPr id="8" name="Content Placeholder 21">
            <a:extLst>
              <a:ext uri="{FF2B5EF4-FFF2-40B4-BE49-F238E27FC236}">
                <a16:creationId xmlns="" xmlns:a16="http://schemas.microsoft.com/office/drawing/2014/main" id="{F296843C-0ED0-4314-A6F0-DD60C828DDFB}"/>
              </a:ext>
            </a:extLst>
          </p:cNvPr>
          <p:cNvSpPr txBox="1">
            <a:spLocks/>
          </p:cNvSpPr>
          <p:nvPr/>
        </p:nvSpPr>
        <p:spPr>
          <a:xfrm>
            <a:off x="1766295" y="3014859"/>
            <a:ext cx="3940524" cy="6086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Clr>
                <a:schemeClr val="accent3"/>
              </a:buClr>
              <a:buFont typeface="Wingdings" panose="05000000000000000000" pitchFamily="2" charset="2"/>
              <a:buChar char="v"/>
            </a:pPr>
            <a:r>
              <a:rPr lang="en-US" sz="1400" dirty="0" smtClean="0">
                <a:solidFill>
                  <a:schemeClr val="bg1"/>
                </a:solidFill>
                <a:latin typeface="+mn-lt"/>
              </a:rPr>
              <a:t>MORE ORDERS ON HOME APPLIANCES</a:t>
            </a:r>
          </a:p>
          <a:p>
            <a:pPr marL="171450" indent="-171450">
              <a:buClr>
                <a:schemeClr val="accent3"/>
              </a:buClr>
              <a:buFont typeface="Wingdings" panose="05000000000000000000" pitchFamily="2" charset="2"/>
              <a:buChar char="v"/>
            </a:pPr>
            <a:r>
              <a:rPr lang="en-US" sz="1400" dirty="0" smtClean="0">
                <a:solidFill>
                  <a:schemeClr val="bg1"/>
                </a:solidFill>
                <a:latin typeface="+mn-lt"/>
              </a:rPr>
              <a:t>MORE SALES ON ELECTRONICS</a:t>
            </a:r>
            <a:endParaRPr lang="en-US" sz="1400" dirty="0">
              <a:solidFill>
                <a:schemeClr val="bg1"/>
              </a:solidFill>
              <a:latin typeface="+mn-lt"/>
            </a:endParaRPr>
          </a:p>
        </p:txBody>
      </p:sp>
      <p:sp>
        <p:nvSpPr>
          <p:cNvPr id="9" name="Content Placeholder 21">
            <a:extLst>
              <a:ext uri="{FF2B5EF4-FFF2-40B4-BE49-F238E27FC236}">
                <a16:creationId xmlns="" xmlns:a16="http://schemas.microsoft.com/office/drawing/2014/main" id="{F296843C-0ED0-4314-A6F0-DD60C828DDFB}"/>
              </a:ext>
            </a:extLst>
          </p:cNvPr>
          <p:cNvSpPr txBox="1">
            <a:spLocks/>
          </p:cNvSpPr>
          <p:nvPr/>
        </p:nvSpPr>
        <p:spPr>
          <a:xfrm>
            <a:off x="1772473" y="5207373"/>
            <a:ext cx="4895027" cy="6086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Clr>
                <a:schemeClr val="accent3"/>
              </a:buClr>
              <a:buFont typeface="Wingdings" panose="05000000000000000000" pitchFamily="2" charset="2"/>
              <a:buChar char="v"/>
            </a:pPr>
            <a:r>
              <a:rPr lang="en-US" sz="1400" dirty="0" smtClean="0">
                <a:solidFill>
                  <a:schemeClr val="bg1"/>
                </a:solidFill>
                <a:latin typeface="+mn-lt"/>
              </a:rPr>
              <a:t>COUNTRY WITH MOST SALES</a:t>
            </a:r>
          </a:p>
          <a:p>
            <a:pPr marL="171450" indent="-171450">
              <a:buClr>
                <a:schemeClr val="accent3"/>
              </a:buClr>
              <a:buFont typeface="Wingdings" panose="05000000000000000000" pitchFamily="2" charset="2"/>
              <a:buChar char="v"/>
            </a:pPr>
            <a:r>
              <a:rPr lang="en-US" sz="1400" dirty="0" smtClean="0">
                <a:solidFill>
                  <a:schemeClr val="bg1"/>
                </a:solidFill>
                <a:latin typeface="+mn-lt"/>
              </a:rPr>
              <a:t>CLOTHING HIGHER AVERAGE ON LOWER SALES</a:t>
            </a:r>
            <a:endParaRPr lang="en-US" sz="1400" dirty="0">
              <a:solidFill>
                <a:schemeClr val="bg1"/>
              </a:solidFill>
              <a:latin typeface="+mn-lt"/>
            </a:endParaRPr>
          </a:p>
        </p:txBody>
      </p:sp>
      <p:sp>
        <p:nvSpPr>
          <p:cNvPr id="10" name="Content Placeholder 21">
            <a:extLst>
              <a:ext uri="{FF2B5EF4-FFF2-40B4-BE49-F238E27FC236}">
                <a16:creationId xmlns="" xmlns:a16="http://schemas.microsoft.com/office/drawing/2014/main" id="{F296843C-0ED0-4314-A6F0-DD60C828DDFB}"/>
              </a:ext>
            </a:extLst>
          </p:cNvPr>
          <p:cNvSpPr txBox="1">
            <a:spLocks/>
          </p:cNvSpPr>
          <p:nvPr/>
        </p:nvSpPr>
        <p:spPr>
          <a:xfrm>
            <a:off x="1769051" y="5933328"/>
            <a:ext cx="3531958" cy="6086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Clr>
                <a:schemeClr val="accent3"/>
              </a:buClr>
              <a:buFont typeface="Wingdings" panose="05000000000000000000" pitchFamily="2" charset="2"/>
              <a:buChar char="v"/>
            </a:pPr>
            <a:r>
              <a:rPr lang="en-US" sz="1400" dirty="0" smtClean="0">
                <a:solidFill>
                  <a:schemeClr val="bg1"/>
                </a:solidFill>
                <a:latin typeface="+mn-lt"/>
              </a:rPr>
              <a:t>COUNTRY WITH MOST ORDERS</a:t>
            </a:r>
          </a:p>
          <a:p>
            <a:pPr marL="171450" indent="-171450">
              <a:buClr>
                <a:schemeClr val="accent3"/>
              </a:buClr>
              <a:buFont typeface="Wingdings" panose="05000000000000000000" pitchFamily="2" charset="2"/>
              <a:buChar char="v"/>
            </a:pPr>
            <a:r>
              <a:rPr lang="en-US" sz="1400" dirty="0" smtClean="0">
                <a:solidFill>
                  <a:schemeClr val="bg1"/>
                </a:solidFill>
                <a:latin typeface="+mn-lt"/>
              </a:rPr>
              <a:t>CLOTHING MORE SALES</a:t>
            </a:r>
            <a:endParaRPr lang="en-US" sz="1400" dirty="0">
              <a:solidFill>
                <a:schemeClr val="bg1"/>
              </a:solidFill>
              <a:latin typeface="+mn-l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37" y="2333625"/>
            <a:ext cx="468116" cy="46811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638" y="3821629"/>
            <a:ext cx="468116" cy="46811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38" y="4538814"/>
            <a:ext cx="468116" cy="46811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638" y="5203897"/>
            <a:ext cx="468116" cy="4681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638" y="5917397"/>
            <a:ext cx="468116" cy="46811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3638" y="3015979"/>
            <a:ext cx="468116" cy="468116"/>
          </a:xfrm>
          <a:prstGeom prst="rect">
            <a:avLst/>
          </a:prstGeom>
        </p:spPr>
      </p:pic>
      <p:sp>
        <p:nvSpPr>
          <p:cNvPr id="26" name="Rectangle 25"/>
          <p:cNvSpPr/>
          <p:nvPr/>
        </p:nvSpPr>
        <p:spPr>
          <a:xfrm>
            <a:off x="4895927" y="654200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3869" y="2138218"/>
            <a:ext cx="4200947" cy="4195786"/>
          </a:xfrm>
          <a:prstGeom prst="rect">
            <a:avLst/>
          </a:prstGeom>
        </p:spPr>
      </p:pic>
      <p:sp>
        <p:nvSpPr>
          <p:cNvPr id="17" name="Slide Number Placeholder 16"/>
          <p:cNvSpPr>
            <a:spLocks noGrp="1"/>
          </p:cNvSpPr>
          <p:nvPr>
            <p:ph type="sldNum" sz="quarter" idx="12"/>
          </p:nvPr>
        </p:nvSpPr>
        <p:spPr/>
        <p:txBody>
          <a:bodyPr/>
          <a:lstStyle/>
          <a:p>
            <a:fld id="{FE024F78-56A6-7740-B68D-8D4D026EDF3F}" type="slidenum">
              <a:rPr lang="en-US" smtClean="0"/>
              <a:pPr/>
              <a:t>17</a:t>
            </a:fld>
            <a:endParaRPr lang="en-US" dirty="0"/>
          </a:p>
        </p:txBody>
      </p:sp>
    </p:spTree>
    <p:extLst>
      <p:ext uri="{BB962C8B-B14F-4D97-AF65-F5344CB8AC3E}">
        <p14:creationId xmlns:p14="http://schemas.microsoft.com/office/powerpoint/2010/main" val="2944099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811" y="526211"/>
            <a:ext cx="4998898" cy="2773809"/>
          </a:xfrm>
          <a:prstGeom prst="rect">
            <a:avLst/>
          </a:prstGeom>
        </p:spPr>
      </p:pic>
      <p:sp>
        <p:nvSpPr>
          <p:cNvPr id="7" name="Title 6">
            <a:extLst>
              <a:ext uri="{FF2B5EF4-FFF2-40B4-BE49-F238E27FC236}">
                <a16:creationId xmlns=""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CLUSTERING – </a:t>
            </a:r>
            <a:r>
              <a:rPr lang="en-US" dirty="0" smtClean="0"/>
              <a:t/>
            </a:r>
            <a:br>
              <a:rPr lang="en-US" dirty="0" smtClean="0"/>
            </a:br>
            <a:r>
              <a:rPr lang="en-US" dirty="0" smtClean="0"/>
              <a:t>K </a:t>
            </a:r>
            <a:r>
              <a:rPr lang="en-US" dirty="0"/>
              <a:t>MEANS</a:t>
            </a:r>
          </a:p>
        </p:txBody>
      </p:sp>
      <p:sp>
        <p:nvSpPr>
          <p:cNvPr id="17" name="Content Placeholder 3">
            <a:extLst>
              <a:ext uri="{FF2B5EF4-FFF2-40B4-BE49-F238E27FC236}">
                <a16:creationId xmlns="" xmlns:a16="http://schemas.microsoft.com/office/drawing/2014/main" id="{67328E6B-D306-C2F9-54E9-FD35599AC24B}"/>
              </a:ext>
            </a:extLst>
          </p:cNvPr>
          <p:cNvSpPr>
            <a:spLocks noGrp="1"/>
          </p:cNvSpPr>
          <p:nvPr>
            <p:ph sz="quarter" idx="4294967295"/>
          </p:nvPr>
        </p:nvSpPr>
        <p:spPr>
          <a:xfrm>
            <a:off x="835370" y="2933698"/>
            <a:ext cx="3730284" cy="3047997"/>
          </a:xfrm>
          <a:prstGeom prst="rect">
            <a:avLst/>
          </a:prstGeom>
        </p:spPr>
        <p:txBody>
          <a:bodyPr/>
          <a:lstStyle/>
          <a:p>
            <a:pPr marL="285750" indent="-285750">
              <a:buClr>
                <a:schemeClr val="accent3"/>
              </a:buClr>
              <a:buFont typeface="Wingdings" panose="05000000000000000000" pitchFamily="2" charset="2"/>
              <a:buChar char="v"/>
            </a:pPr>
            <a:r>
              <a:rPr lang="en-US" sz="1400" noProof="1">
                <a:solidFill>
                  <a:schemeClr val="bg1"/>
                </a:solidFill>
                <a:latin typeface="+mn-lt"/>
              </a:rPr>
              <a:t>INERTIA DROPS SLOWER AFTER K=4</a:t>
            </a:r>
          </a:p>
          <a:p>
            <a:pPr marL="285750" indent="-285750">
              <a:buClr>
                <a:schemeClr val="accent3"/>
              </a:buClr>
              <a:buFont typeface="Wingdings" panose="05000000000000000000" pitchFamily="2" charset="2"/>
              <a:buChar char="v"/>
            </a:pPr>
            <a:r>
              <a:rPr lang="en-US" sz="1400" noProof="1">
                <a:solidFill>
                  <a:schemeClr val="bg1"/>
                </a:solidFill>
                <a:latin typeface="+mn-lt"/>
              </a:rPr>
              <a:t>HUGE INERTIA AND LOW SILHOUETTE SCORES</a:t>
            </a:r>
          </a:p>
          <a:p>
            <a:pPr marL="285750" indent="-285750">
              <a:buClr>
                <a:schemeClr val="accent3"/>
              </a:buClr>
              <a:buFont typeface="Wingdings" panose="05000000000000000000" pitchFamily="2" charset="2"/>
              <a:buChar char="v"/>
            </a:pPr>
            <a:r>
              <a:rPr lang="en-US" sz="1400" noProof="1">
                <a:solidFill>
                  <a:schemeClr val="bg1"/>
                </a:solidFill>
                <a:latin typeface="+mn-lt"/>
              </a:rPr>
              <a:t>MODEL  CANNOT FIND WELL-DIFINED CLUSTERS</a:t>
            </a:r>
          </a:p>
        </p:txBody>
      </p:sp>
      <p:graphicFrame>
        <p:nvGraphicFramePr>
          <p:cNvPr id="18" name="Table 17"/>
          <p:cNvGraphicFramePr>
            <a:graphicFrameLocks noGrp="1"/>
          </p:cNvGraphicFramePr>
          <p:nvPr>
            <p:extLst>
              <p:ext uri="{D42A27DB-BD31-4B8C-83A1-F6EECF244321}">
                <p14:modId xmlns:p14="http://schemas.microsoft.com/office/powerpoint/2010/main" val="1184103698"/>
              </p:ext>
            </p:extLst>
          </p:nvPr>
        </p:nvGraphicFramePr>
        <p:xfrm>
          <a:off x="6470542" y="3640348"/>
          <a:ext cx="4998168" cy="1395000"/>
        </p:xfrm>
        <a:graphic>
          <a:graphicData uri="http://schemas.openxmlformats.org/drawingml/2006/table">
            <a:tbl>
              <a:tblPr firstRow="1" lastRow="1" bandRow="1">
                <a:tableStyleId>{FABFCF23-3B69-468F-B69F-88F6DE6A72F2}</a:tableStyleId>
              </a:tblPr>
              <a:tblGrid>
                <a:gridCol w="734736"/>
                <a:gridCol w="416491"/>
                <a:gridCol w="416491"/>
                <a:gridCol w="416491"/>
                <a:gridCol w="416491"/>
                <a:gridCol w="416491"/>
                <a:gridCol w="416491"/>
                <a:gridCol w="416491"/>
                <a:gridCol w="397902"/>
                <a:gridCol w="533602"/>
                <a:gridCol w="416491"/>
              </a:tblGrid>
              <a:tr h="203661">
                <a:tc>
                  <a:txBody>
                    <a:bodyPr/>
                    <a:lstStyle/>
                    <a:p>
                      <a:pPr algn="ctr"/>
                      <a:r>
                        <a:rPr lang="en-US" sz="700" dirty="0" smtClean="0"/>
                        <a:t>K</a:t>
                      </a:r>
                      <a:endParaRPr lang="el-GR" sz="700" b="0" dirty="0">
                        <a:solidFill>
                          <a:schemeClr val="tx1"/>
                        </a:solidFill>
                      </a:endParaRPr>
                    </a:p>
                  </a:txBody>
                  <a:tcPr marL="71881" marR="71881" marT="35940" marB="35940"/>
                </a:tc>
                <a:tc>
                  <a:txBody>
                    <a:bodyPr/>
                    <a:lstStyle/>
                    <a:p>
                      <a:pPr algn="ctr"/>
                      <a:r>
                        <a:rPr lang="el-GR" sz="700" dirty="0" smtClean="0"/>
                        <a:t>1</a:t>
                      </a:r>
                      <a:endParaRPr lang="el-GR" sz="700" b="0" dirty="0">
                        <a:solidFill>
                          <a:schemeClr val="tx1"/>
                        </a:solidFill>
                      </a:endParaRPr>
                    </a:p>
                  </a:txBody>
                  <a:tcPr marL="71881" marR="71881" marT="35940" marB="35940"/>
                </a:tc>
                <a:tc>
                  <a:txBody>
                    <a:bodyPr/>
                    <a:lstStyle/>
                    <a:p>
                      <a:pPr algn="ctr"/>
                      <a:r>
                        <a:rPr lang="en-US" sz="700" dirty="0" smtClean="0"/>
                        <a:t>2</a:t>
                      </a:r>
                      <a:endParaRPr lang="el-GR" sz="700" b="0" dirty="0">
                        <a:solidFill>
                          <a:schemeClr val="tx1"/>
                        </a:solidFill>
                      </a:endParaRPr>
                    </a:p>
                  </a:txBody>
                  <a:tcPr marL="71881" marR="71881" marT="35940" marB="35940"/>
                </a:tc>
                <a:tc>
                  <a:txBody>
                    <a:bodyPr/>
                    <a:lstStyle/>
                    <a:p>
                      <a:pPr algn="ctr"/>
                      <a:r>
                        <a:rPr lang="en-US" sz="700" dirty="0" smtClean="0"/>
                        <a:t>3</a:t>
                      </a:r>
                      <a:endParaRPr lang="el-GR" sz="700" b="0" dirty="0">
                        <a:solidFill>
                          <a:schemeClr val="tx1"/>
                        </a:solidFill>
                      </a:endParaRPr>
                    </a:p>
                  </a:txBody>
                  <a:tcPr marL="71881" marR="71881" marT="35940" marB="35940"/>
                </a:tc>
                <a:tc>
                  <a:txBody>
                    <a:bodyPr/>
                    <a:lstStyle/>
                    <a:p>
                      <a:pPr algn="ctr"/>
                      <a:r>
                        <a:rPr lang="en-US" sz="700" dirty="0" smtClean="0"/>
                        <a:t>4</a:t>
                      </a:r>
                      <a:endParaRPr lang="el-GR" sz="700" b="1" dirty="0">
                        <a:solidFill>
                          <a:schemeClr val="bg1"/>
                        </a:solidFill>
                      </a:endParaRPr>
                    </a:p>
                  </a:txBody>
                  <a:tcPr marL="71881" marR="71881" marT="35940" marB="35940"/>
                </a:tc>
                <a:tc>
                  <a:txBody>
                    <a:bodyPr/>
                    <a:lstStyle/>
                    <a:p>
                      <a:pPr algn="ctr"/>
                      <a:r>
                        <a:rPr lang="en-US" sz="700" dirty="0" smtClean="0"/>
                        <a:t>5</a:t>
                      </a:r>
                      <a:endParaRPr lang="el-GR" sz="700" b="0" dirty="0">
                        <a:solidFill>
                          <a:schemeClr val="bg1"/>
                        </a:solidFill>
                      </a:endParaRPr>
                    </a:p>
                  </a:txBody>
                  <a:tcPr marL="71881" marR="71881" marT="35940" marB="35940"/>
                </a:tc>
                <a:tc>
                  <a:txBody>
                    <a:bodyPr/>
                    <a:lstStyle/>
                    <a:p>
                      <a:pPr algn="ctr"/>
                      <a:r>
                        <a:rPr lang="en-US" sz="700" dirty="0" smtClean="0"/>
                        <a:t>6</a:t>
                      </a:r>
                      <a:endParaRPr lang="el-GR" sz="700" b="0" dirty="0">
                        <a:solidFill>
                          <a:schemeClr val="bg1"/>
                        </a:solidFill>
                      </a:endParaRPr>
                    </a:p>
                  </a:txBody>
                  <a:tcPr marL="71881" marR="71881" marT="35940" marB="35940"/>
                </a:tc>
                <a:tc>
                  <a:txBody>
                    <a:bodyPr/>
                    <a:lstStyle/>
                    <a:p>
                      <a:pPr algn="ctr"/>
                      <a:r>
                        <a:rPr lang="en-US" sz="700" dirty="0" smtClean="0"/>
                        <a:t>7</a:t>
                      </a:r>
                      <a:endParaRPr lang="el-GR" sz="700" b="0" dirty="0">
                        <a:solidFill>
                          <a:schemeClr val="bg1"/>
                        </a:solidFill>
                      </a:endParaRPr>
                    </a:p>
                  </a:txBody>
                  <a:tcPr marL="71881" marR="71881" marT="35940" marB="35940"/>
                </a:tc>
                <a:tc>
                  <a:txBody>
                    <a:bodyPr/>
                    <a:lstStyle/>
                    <a:p>
                      <a:pPr algn="ctr"/>
                      <a:r>
                        <a:rPr lang="en-US" sz="700" dirty="0" smtClean="0"/>
                        <a:t>8</a:t>
                      </a:r>
                      <a:endParaRPr lang="el-GR" sz="700" b="0" dirty="0">
                        <a:solidFill>
                          <a:schemeClr val="bg1"/>
                        </a:solidFill>
                      </a:endParaRPr>
                    </a:p>
                  </a:txBody>
                  <a:tcPr marL="71881" marR="71881" marT="35940" marB="35940"/>
                </a:tc>
                <a:tc>
                  <a:txBody>
                    <a:bodyPr/>
                    <a:lstStyle/>
                    <a:p>
                      <a:pPr algn="ctr"/>
                      <a:r>
                        <a:rPr lang="en-US" sz="700" dirty="0" smtClean="0"/>
                        <a:t>9</a:t>
                      </a:r>
                      <a:endParaRPr lang="el-GR" sz="700" b="0" dirty="0">
                        <a:solidFill>
                          <a:schemeClr val="bg1"/>
                        </a:solidFill>
                      </a:endParaRPr>
                    </a:p>
                  </a:txBody>
                  <a:tcPr marL="71881" marR="71881" marT="35940" marB="35940"/>
                </a:tc>
                <a:tc>
                  <a:txBody>
                    <a:bodyPr/>
                    <a:lstStyle/>
                    <a:p>
                      <a:pPr algn="ctr"/>
                      <a:r>
                        <a:rPr lang="en-US" sz="700" dirty="0" smtClean="0"/>
                        <a:t>10</a:t>
                      </a:r>
                      <a:endParaRPr lang="el-GR" sz="700" b="0" dirty="0">
                        <a:solidFill>
                          <a:schemeClr val="bg1"/>
                        </a:solidFill>
                      </a:endParaRPr>
                    </a:p>
                  </a:txBody>
                  <a:tcPr marL="71881" marR="71881" marT="35940" marB="35940"/>
                </a:tc>
              </a:tr>
              <a:tr h="299941">
                <a:tc>
                  <a:txBody>
                    <a:bodyPr/>
                    <a:lstStyle/>
                    <a:p>
                      <a:pPr lvl="0" algn="l"/>
                      <a:r>
                        <a:rPr lang="en-US" sz="600" dirty="0" smtClean="0"/>
                        <a:t>INERTIA</a:t>
                      </a:r>
                      <a:endParaRPr lang="en-US" sz="600" b="1" dirty="0" smtClean="0">
                        <a:solidFill>
                          <a:schemeClr val="tx1"/>
                        </a:solidFill>
                      </a:endParaRPr>
                    </a:p>
                  </a:txBody>
                  <a:tcPr marL="71881" marR="71881" marT="35940" marB="35940" anchor="ctr"/>
                </a:tc>
                <a:tc>
                  <a:txBody>
                    <a:bodyPr/>
                    <a:lstStyle/>
                    <a:p>
                      <a:pPr algn="ctr"/>
                      <a:r>
                        <a:rPr lang="en-US" sz="700" dirty="0" smtClean="0"/>
                        <a:t>2</a:t>
                      </a:r>
                      <a:r>
                        <a:rPr lang="el-GR" sz="700" dirty="0" smtClean="0"/>
                        <a:t>,</a:t>
                      </a:r>
                      <a:r>
                        <a:rPr lang="en-US" sz="700" dirty="0" smtClean="0"/>
                        <a:t>537</a:t>
                      </a:r>
                      <a:endParaRPr lang="el-GR" sz="700" b="0" dirty="0">
                        <a:solidFill>
                          <a:schemeClr val="tx1"/>
                        </a:solidFill>
                      </a:endParaRPr>
                    </a:p>
                  </a:txBody>
                  <a:tcPr marL="71881" marR="71881" marT="35940" marB="35940" anchor="ctr"/>
                </a:tc>
                <a:tc>
                  <a:txBody>
                    <a:bodyPr/>
                    <a:lstStyle/>
                    <a:p>
                      <a:pPr algn="ctr"/>
                      <a:r>
                        <a:rPr lang="el-GR" sz="700" dirty="0" smtClean="0"/>
                        <a:t>2,047</a:t>
                      </a:r>
                      <a:endParaRPr lang="el-GR" sz="700" b="0" dirty="0">
                        <a:solidFill>
                          <a:schemeClr val="tx1"/>
                        </a:solidFill>
                      </a:endParaRPr>
                    </a:p>
                  </a:txBody>
                  <a:tcPr marL="71881" marR="71881" marT="35940" marB="35940" anchor="ctr"/>
                </a:tc>
                <a:tc>
                  <a:txBody>
                    <a:bodyPr/>
                    <a:lstStyle/>
                    <a:p>
                      <a:pPr algn="ctr"/>
                      <a:r>
                        <a:rPr lang="el-GR" sz="700" dirty="0" smtClean="0"/>
                        <a:t>1,808</a:t>
                      </a:r>
                      <a:endParaRPr lang="el-GR" sz="700" b="0" dirty="0">
                        <a:solidFill>
                          <a:schemeClr val="tx1"/>
                        </a:solidFill>
                      </a:endParaRPr>
                    </a:p>
                  </a:txBody>
                  <a:tcPr marL="71881" marR="71881" marT="35940" marB="35940" anchor="ctr"/>
                </a:tc>
                <a:tc>
                  <a:txBody>
                    <a:bodyPr/>
                    <a:lstStyle/>
                    <a:p>
                      <a:pPr algn="ctr"/>
                      <a:r>
                        <a:rPr lang="el-GR" sz="700" dirty="0" smtClean="0"/>
                        <a:t>1,580</a:t>
                      </a:r>
                      <a:endParaRPr lang="en-US" sz="700" b="0" dirty="0" smtClean="0">
                        <a:solidFill>
                          <a:schemeClr val="tx1"/>
                        </a:solidFill>
                      </a:endParaRPr>
                    </a:p>
                  </a:txBody>
                  <a:tcPr marL="71881" marR="71881" marT="35940" marB="35940" anchor="ctr"/>
                </a:tc>
                <a:tc>
                  <a:txBody>
                    <a:bodyPr/>
                    <a:lstStyle/>
                    <a:p>
                      <a:pPr algn="ctr"/>
                      <a:r>
                        <a:rPr lang="el-GR" sz="700" dirty="0" smtClean="0"/>
                        <a:t>1,492</a:t>
                      </a:r>
                      <a:endParaRPr lang="en-US" sz="700" b="0" dirty="0" smtClean="0">
                        <a:solidFill>
                          <a:schemeClr val="tx1"/>
                        </a:solidFill>
                      </a:endParaRPr>
                    </a:p>
                  </a:txBody>
                  <a:tcPr marL="71881" marR="71881" marT="35940" marB="35940" anchor="ctr"/>
                </a:tc>
                <a:tc>
                  <a:txBody>
                    <a:bodyPr/>
                    <a:lstStyle/>
                    <a:p>
                      <a:pPr algn="ctr"/>
                      <a:r>
                        <a:rPr lang="el-GR" sz="700" dirty="0" smtClean="0"/>
                        <a:t>1,402</a:t>
                      </a:r>
                      <a:endParaRPr lang="en-US" sz="700" b="0" dirty="0" smtClean="0">
                        <a:solidFill>
                          <a:schemeClr val="tx1"/>
                        </a:solidFill>
                      </a:endParaRPr>
                    </a:p>
                  </a:txBody>
                  <a:tcPr marL="71881" marR="71881" marT="35940" marB="35940" anchor="ctr"/>
                </a:tc>
                <a:tc>
                  <a:txBody>
                    <a:bodyPr/>
                    <a:lstStyle/>
                    <a:p>
                      <a:pPr algn="ctr"/>
                      <a:r>
                        <a:rPr lang="el-GR" sz="700" dirty="0" smtClean="0"/>
                        <a:t>1,316</a:t>
                      </a:r>
                      <a:endParaRPr lang="en-US" sz="700" b="0" dirty="0" smtClean="0">
                        <a:solidFill>
                          <a:schemeClr val="tx1"/>
                        </a:solidFill>
                      </a:endParaRPr>
                    </a:p>
                  </a:txBody>
                  <a:tcPr marL="71881" marR="71881" marT="35940" marB="35940" anchor="ctr"/>
                </a:tc>
                <a:tc>
                  <a:txBody>
                    <a:bodyPr/>
                    <a:lstStyle/>
                    <a:p>
                      <a:pPr algn="ctr"/>
                      <a:r>
                        <a:rPr lang="el-GR" sz="700" dirty="0" smtClean="0"/>
                        <a:t>1,233</a:t>
                      </a:r>
                      <a:endParaRPr lang="en-US" sz="700" b="0" dirty="0" smtClean="0">
                        <a:solidFill>
                          <a:schemeClr val="tx1"/>
                        </a:solidFill>
                      </a:endParaRPr>
                    </a:p>
                  </a:txBody>
                  <a:tcPr marL="71881" marR="71881" marT="35940" marB="35940" anchor="ctr"/>
                </a:tc>
                <a:tc>
                  <a:txBody>
                    <a:bodyPr/>
                    <a:lstStyle/>
                    <a:p>
                      <a:pPr algn="ctr"/>
                      <a:r>
                        <a:rPr lang="el-GR" sz="700" dirty="0" smtClean="0"/>
                        <a:t>1,153</a:t>
                      </a:r>
                      <a:endParaRPr lang="en-US" sz="700" b="0" dirty="0" smtClean="0">
                        <a:solidFill>
                          <a:schemeClr val="tx1"/>
                        </a:solidFill>
                      </a:endParaRPr>
                    </a:p>
                  </a:txBody>
                  <a:tcPr marL="71881" marR="71881" marT="35940" marB="35940" anchor="ctr"/>
                </a:tc>
                <a:tc>
                  <a:txBody>
                    <a:bodyPr/>
                    <a:lstStyle/>
                    <a:p>
                      <a:pPr algn="ctr"/>
                      <a:r>
                        <a:rPr lang="el-GR" sz="700" dirty="0" smtClean="0"/>
                        <a:t>1,074</a:t>
                      </a:r>
                      <a:endParaRPr lang="en-US" sz="700" b="0" dirty="0" smtClean="0">
                        <a:solidFill>
                          <a:schemeClr val="tx1"/>
                        </a:solidFill>
                      </a:endParaRPr>
                    </a:p>
                  </a:txBody>
                  <a:tcPr marL="71881" marR="71881" marT="35940" marB="35940" anchor="ctr"/>
                </a:tc>
              </a:tr>
              <a:tr h="291516">
                <a:tc>
                  <a:txBody>
                    <a:bodyPr/>
                    <a:lstStyle/>
                    <a:p>
                      <a:pPr lvl="0" algn="l"/>
                      <a:r>
                        <a:rPr lang="en-US" sz="600" dirty="0" smtClean="0"/>
                        <a:t>SILHOUETTE</a:t>
                      </a:r>
                      <a:endParaRPr lang="el-GR" sz="600" b="1" dirty="0">
                        <a:solidFill>
                          <a:schemeClr val="tx1"/>
                        </a:solidFill>
                      </a:endParaRPr>
                    </a:p>
                  </a:txBody>
                  <a:tcPr marL="71881" marR="71881" marT="35940" marB="35940" anchor="ctr"/>
                </a:tc>
                <a:tc>
                  <a:txBody>
                    <a:bodyPr/>
                    <a:lstStyle/>
                    <a:p>
                      <a:pPr algn="ctr"/>
                      <a:r>
                        <a:rPr lang="el-GR" sz="700" dirty="0" smtClean="0"/>
                        <a:t> </a:t>
                      </a:r>
                      <a:endParaRPr lang="el-GR" sz="700" b="0" dirty="0">
                        <a:solidFill>
                          <a:schemeClr val="tx1"/>
                        </a:solidFill>
                      </a:endParaRPr>
                    </a:p>
                  </a:txBody>
                  <a:tcPr marL="71881" marR="71881" marT="35940" marB="35940" anchor="ctr"/>
                </a:tc>
                <a:tc>
                  <a:txBody>
                    <a:bodyPr/>
                    <a:lstStyle/>
                    <a:p>
                      <a:pPr algn="ctr"/>
                      <a:r>
                        <a:rPr lang="el-GR" sz="700" dirty="0" smtClean="0"/>
                        <a:t>0.19</a:t>
                      </a:r>
                      <a:endParaRPr lang="el-GR" sz="700" b="0" dirty="0">
                        <a:solidFill>
                          <a:schemeClr val="tx1"/>
                        </a:solidFill>
                      </a:endParaRPr>
                    </a:p>
                  </a:txBody>
                  <a:tcPr marL="71881" marR="71881" marT="35940" marB="35940" anchor="ctr"/>
                </a:tc>
                <a:tc>
                  <a:txBody>
                    <a:bodyPr/>
                    <a:lstStyle/>
                    <a:p>
                      <a:pPr algn="ctr"/>
                      <a:r>
                        <a:rPr lang="el-GR" sz="700" dirty="0" smtClean="0"/>
                        <a:t>0.17</a:t>
                      </a:r>
                      <a:endParaRPr lang="el-GR" sz="700" b="0" dirty="0">
                        <a:solidFill>
                          <a:schemeClr val="tx1"/>
                        </a:solidFill>
                      </a:endParaRPr>
                    </a:p>
                  </a:txBody>
                  <a:tcPr marL="71881" marR="71881" marT="35940" marB="35940" anchor="ctr"/>
                </a:tc>
                <a:tc>
                  <a:txBody>
                    <a:bodyPr/>
                    <a:lstStyle/>
                    <a:p>
                      <a:pPr algn="ctr"/>
                      <a:r>
                        <a:rPr lang="el-GR" sz="700" dirty="0" smtClean="0"/>
                        <a:t>0.22</a:t>
                      </a:r>
                      <a:endParaRPr lang="el-GR" sz="700" b="0" dirty="0">
                        <a:solidFill>
                          <a:schemeClr val="tx1"/>
                        </a:solidFill>
                      </a:endParaRPr>
                    </a:p>
                  </a:txBody>
                  <a:tcPr marL="71881" marR="71881" marT="35940" marB="35940" anchor="ctr"/>
                </a:tc>
                <a:tc>
                  <a:txBody>
                    <a:bodyPr/>
                    <a:lstStyle/>
                    <a:p>
                      <a:pPr algn="ctr"/>
                      <a:r>
                        <a:rPr lang="el-GR" sz="700" dirty="0" smtClean="0"/>
                        <a:t>0.20</a:t>
                      </a:r>
                      <a:endParaRPr lang="el-GR" sz="700" b="0" dirty="0">
                        <a:solidFill>
                          <a:schemeClr val="tx1"/>
                        </a:solidFill>
                      </a:endParaRPr>
                    </a:p>
                  </a:txBody>
                  <a:tcPr marL="71881" marR="71881" marT="35940" marB="35940" anchor="ctr"/>
                </a:tc>
                <a:tc>
                  <a:txBody>
                    <a:bodyPr/>
                    <a:lstStyle/>
                    <a:p>
                      <a:pPr algn="ctr"/>
                      <a:r>
                        <a:rPr lang="el-GR" sz="700" dirty="0" smtClean="0"/>
                        <a:t>0.20</a:t>
                      </a:r>
                      <a:endParaRPr lang="el-GR" sz="700" b="0" dirty="0">
                        <a:solidFill>
                          <a:schemeClr val="tx1"/>
                        </a:solidFill>
                      </a:endParaRPr>
                    </a:p>
                  </a:txBody>
                  <a:tcPr marL="71881" marR="71881" marT="35940" marB="35940" anchor="ctr"/>
                </a:tc>
                <a:tc>
                  <a:txBody>
                    <a:bodyPr/>
                    <a:lstStyle/>
                    <a:p>
                      <a:pPr algn="ctr"/>
                      <a:r>
                        <a:rPr lang="el-GR" sz="700" dirty="0" smtClean="0"/>
                        <a:t>0.22</a:t>
                      </a:r>
                      <a:endParaRPr lang="el-GR" sz="700" b="0" dirty="0">
                        <a:solidFill>
                          <a:schemeClr val="tx1"/>
                        </a:solidFill>
                      </a:endParaRPr>
                    </a:p>
                  </a:txBody>
                  <a:tcPr marL="71881" marR="71881" marT="35940" marB="35940" anchor="ctr"/>
                </a:tc>
                <a:tc>
                  <a:txBody>
                    <a:bodyPr/>
                    <a:lstStyle/>
                    <a:p>
                      <a:pPr algn="ctr"/>
                      <a:r>
                        <a:rPr lang="el-GR" sz="700" dirty="0" smtClean="0"/>
                        <a:t>0.22</a:t>
                      </a:r>
                      <a:endParaRPr lang="el-GR" sz="700" b="0" dirty="0">
                        <a:solidFill>
                          <a:schemeClr val="tx1"/>
                        </a:solidFill>
                      </a:endParaRPr>
                    </a:p>
                  </a:txBody>
                  <a:tcPr marL="71881" marR="71881" marT="35940" marB="35940" anchor="ctr"/>
                </a:tc>
                <a:tc>
                  <a:txBody>
                    <a:bodyPr/>
                    <a:lstStyle/>
                    <a:p>
                      <a:pPr algn="ctr"/>
                      <a:r>
                        <a:rPr lang="el-GR" sz="700" dirty="0" smtClean="0"/>
                        <a:t>0.25</a:t>
                      </a:r>
                      <a:endParaRPr lang="el-GR" sz="700" b="0" dirty="0">
                        <a:solidFill>
                          <a:schemeClr val="tx1"/>
                        </a:solidFill>
                      </a:endParaRPr>
                    </a:p>
                  </a:txBody>
                  <a:tcPr marL="71881" marR="71881" marT="35940" marB="35940" anchor="ctr"/>
                </a:tc>
                <a:tc>
                  <a:txBody>
                    <a:bodyPr/>
                    <a:lstStyle/>
                    <a:p>
                      <a:pPr algn="ctr"/>
                      <a:r>
                        <a:rPr lang="el-GR" sz="700" dirty="0" smtClean="0"/>
                        <a:t>0.27</a:t>
                      </a:r>
                      <a:endParaRPr lang="el-GR" sz="700" b="0" dirty="0">
                        <a:solidFill>
                          <a:schemeClr val="tx1"/>
                        </a:solidFill>
                      </a:endParaRPr>
                    </a:p>
                  </a:txBody>
                  <a:tcPr marL="71881" marR="71881" marT="35940" marB="35940" anchor="ctr"/>
                </a:tc>
              </a:tr>
              <a:tr h="299941">
                <a:tc>
                  <a:txBody>
                    <a:bodyPr/>
                    <a:lstStyle/>
                    <a:p>
                      <a:pPr lvl="0" algn="l"/>
                      <a:r>
                        <a:rPr lang="en-US" sz="600" dirty="0" smtClean="0"/>
                        <a:t>DROP</a:t>
                      </a:r>
                      <a:endParaRPr lang="el-GR" sz="600" b="1" dirty="0">
                        <a:solidFill>
                          <a:schemeClr val="tx1"/>
                        </a:solidFill>
                      </a:endParaRPr>
                    </a:p>
                  </a:txBody>
                  <a:tcPr marL="71881" marR="71881" marT="35940" marB="35940" anchor="ctr"/>
                </a:tc>
                <a:tc>
                  <a:txBody>
                    <a:bodyPr/>
                    <a:lstStyle/>
                    <a:p>
                      <a:pPr algn="ctr"/>
                      <a:r>
                        <a:rPr lang="el-GR" sz="700" dirty="0" smtClean="0"/>
                        <a:t> </a:t>
                      </a:r>
                      <a:endParaRPr lang="el-GR" sz="700" b="0" dirty="0">
                        <a:solidFill>
                          <a:schemeClr val="tx1"/>
                        </a:solidFill>
                      </a:endParaRPr>
                    </a:p>
                  </a:txBody>
                  <a:tcPr marL="71881" marR="71881" marT="35940" marB="35940" anchor="ctr"/>
                </a:tc>
                <a:tc>
                  <a:txBody>
                    <a:bodyPr/>
                    <a:lstStyle/>
                    <a:p>
                      <a:pPr algn="ctr"/>
                      <a:r>
                        <a:rPr lang="el-GR" sz="700" dirty="0" smtClean="0"/>
                        <a:t>490</a:t>
                      </a:r>
                      <a:endParaRPr lang="el-GR" sz="700" b="0" dirty="0">
                        <a:solidFill>
                          <a:schemeClr val="tx1"/>
                        </a:solidFill>
                      </a:endParaRPr>
                    </a:p>
                  </a:txBody>
                  <a:tcPr marL="71881" marR="71881" marT="35940" marB="35940" anchor="ctr"/>
                </a:tc>
                <a:tc>
                  <a:txBody>
                    <a:bodyPr/>
                    <a:lstStyle/>
                    <a:p>
                      <a:pPr algn="ctr"/>
                      <a:r>
                        <a:rPr lang="el-GR" sz="700" dirty="0" smtClean="0"/>
                        <a:t>239</a:t>
                      </a:r>
                      <a:endParaRPr lang="el-GR" sz="700" b="0" dirty="0">
                        <a:solidFill>
                          <a:schemeClr val="tx1"/>
                        </a:solidFill>
                      </a:endParaRPr>
                    </a:p>
                  </a:txBody>
                  <a:tcPr marL="71881" marR="71881" marT="35940" marB="35940" anchor="ctr"/>
                </a:tc>
                <a:tc>
                  <a:txBody>
                    <a:bodyPr/>
                    <a:lstStyle/>
                    <a:p>
                      <a:pPr algn="ctr"/>
                      <a:r>
                        <a:rPr lang="el-GR" sz="700" dirty="0" smtClean="0"/>
                        <a:t>228</a:t>
                      </a:r>
                      <a:endParaRPr lang="el-GR" sz="700" b="1" dirty="0">
                        <a:solidFill>
                          <a:schemeClr val="tx1"/>
                        </a:solidFill>
                      </a:endParaRPr>
                    </a:p>
                  </a:txBody>
                  <a:tcPr marL="71881" marR="71881" marT="35940" marB="35940" anchor="ctr"/>
                </a:tc>
                <a:tc>
                  <a:txBody>
                    <a:bodyPr/>
                    <a:lstStyle/>
                    <a:p>
                      <a:pPr algn="ctr"/>
                      <a:r>
                        <a:rPr lang="el-GR" sz="700" dirty="0" smtClean="0"/>
                        <a:t>88</a:t>
                      </a:r>
                      <a:endParaRPr lang="el-GR" sz="700" b="0" dirty="0">
                        <a:solidFill>
                          <a:schemeClr val="tx1"/>
                        </a:solidFill>
                      </a:endParaRPr>
                    </a:p>
                  </a:txBody>
                  <a:tcPr marL="71881" marR="71881" marT="35940" marB="35940" anchor="ctr"/>
                </a:tc>
                <a:tc>
                  <a:txBody>
                    <a:bodyPr/>
                    <a:lstStyle/>
                    <a:p>
                      <a:pPr algn="ctr"/>
                      <a:r>
                        <a:rPr lang="el-GR" sz="700" dirty="0" smtClean="0"/>
                        <a:t>90</a:t>
                      </a:r>
                      <a:endParaRPr lang="el-GR" sz="700" b="0" dirty="0">
                        <a:solidFill>
                          <a:schemeClr val="tx1"/>
                        </a:solidFill>
                      </a:endParaRPr>
                    </a:p>
                  </a:txBody>
                  <a:tcPr marL="71881" marR="71881" marT="35940" marB="35940" anchor="ctr"/>
                </a:tc>
                <a:tc>
                  <a:txBody>
                    <a:bodyPr/>
                    <a:lstStyle/>
                    <a:p>
                      <a:pPr algn="ctr"/>
                      <a:r>
                        <a:rPr lang="el-GR" sz="700" dirty="0" smtClean="0"/>
                        <a:t>86</a:t>
                      </a:r>
                      <a:endParaRPr lang="el-GR" sz="700" b="0" dirty="0">
                        <a:solidFill>
                          <a:schemeClr val="tx1"/>
                        </a:solidFill>
                      </a:endParaRPr>
                    </a:p>
                  </a:txBody>
                  <a:tcPr marL="71881" marR="71881" marT="35940" marB="35940" anchor="ctr"/>
                </a:tc>
                <a:tc>
                  <a:txBody>
                    <a:bodyPr/>
                    <a:lstStyle/>
                    <a:p>
                      <a:pPr algn="ctr"/>
                      <a:r>
                        <a:rPr lang="el-GR" sz="700" dirty="0" smtClean="0"/>
                        <a:t>83</a:t>
                      </a:r>
                      <a:endParaRPr lang="el-GR" sz="700" b="0" dirty="0">
                        <a:solidFill>
                          <a:schemeClr val="tx1"/>
                        </a:solidFill>
                      </a:endParaRPr>
                    </a:p>
                  </a:txBody>
                  <a:tcPr marL="71881" marR="71881" marT="35940" marB="35940" anchor="ctr"/>
                </a:tc>
                <a:tc>
                  <a:txBody>
                    <a:bodyPr/>
                    <a:lstStyle/>
                    <a:p>
                      <a:pPr algn="ctr"/>
                      <a:r>
                        <a:rPr lang="el-GR" sz="700" dirty="0" smtClean="0"/>
                        <a:t>80</a:t>
                      </a:r>
                      <a:endParaRPr lang="el-GR" sz="700" b="0" dirty="0">
                        <a:solidFill>
                          <a:schemeClr val="tx1"/>
                        </a:solidFill>
                      </a:endParaRPr>
                    </a:p>
                  </a:txBody>
                  <a:tcPr marL="71881" marR="71881" marT="35940" marB="35940" anchor="ctr"/>
                </a:tc>
                <a:tc>
                  <a:txBody>
                    <a:bodyPr/>
                    <a:lstStyle/>
                    <a:p>
                      <a:pPr algn="ctr"/>
                      <a:r>
                        <a:rPr lang="el-GR" sz="700" dirty="0" smtClean="0"/>
                        <a:t>79</a:t>
                      </a:r>
                      <a:endParaRPr lang="el-GR" sz="700" b="0" dirty="0">
                        <a:solidFill>
                          <a:schemeClr val="tx1"/>
                        </a:solidFill>
                      </a:endParaRPr>
                    </a:p>
                  </a:txBody>
                  <a:tcPr marL="71881" marR="71881" marT="35940" marB="35940" anchor="ctr"/>
                </a:tc>
              </a:tr>
              <a:tr h="299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smtClean="0"/>
                        <a:t>DROP </a:t>
                      </a:r>
                      <a:r>
                        <a:rPr lang="el-GR" sz="600" dirty="0" smtClean="0"/>
                        <a:t>          </a:t>
                      </a:r>
                      <a:r>
                        <a:rPr lang="el-GR" sz="600" baseline="0" dirty="0" smtClean="0"/>
                        <a:t> % </a:t>
                      </a:r>
                      <a:r>
                        <a:rPr lang="en-US" sz="600" dirty="0" smtClean="0"/>
                        <a:t>PERCENTAGE</a:t>
                      </a:r>
                      <a:endParaRPr lang="el-GR" sz="600" b="1" dirty="0" smtClean="0">
                        <a:solidFill>
                          <a:schemeClr val="tx1"/>
                        </a:solidFill>
                      </a:endParaRPr>
                    </a:p>
                  </a:txBody>
                  <a:tcPr marL="71881" marR="71881" marT="35940" marB="35940" anchor="ctr"/>
                </a:tc>
                <a:tc>
                  <a:txBody>
                    <a:bodyPr/>
                    <a:lstStyle/>
                    <a:p>
                      <a:pPr algn="ctr"/>
                      <a:endParaRPr lang="el-GR" sz="700" b="0" dirty="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19.31</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11.69</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12.57</a:t>
                      </a:r>
                      <a:endParaRPr lang="el-GR" sz="700" b="1"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5.59</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6</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6.14</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6.35</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6.43</a:t>
                      </a:r>
                      <a:endParaRPr lang="el-GR" sz="700" b="0" dirty="0" smtClean="0">
                        <a:solidFill>
                          <a:schemeClr val="tx1"/>
                        </a:solidFill>
                      </a:endParaRPr>
                    </a:p>
                  </a:txBody>
                  <a:tcPr marL="71881" marR="71881" marT="35940" marB="35940" anchor="ctr"/>
                </a:tc>
                <a:tc>
                  <a:txBody>
                    <a:bodyPr/>
                    <a:lstStyle/>
                    <a:p>
                      <a:pPr algn="ctr"/>
                      <a:r>
                        <a:rPr lang="el-GR" sz="700" dirty="0" smtClean="0"/>
                        <a:t>6.87</a:t>
                      </a:r>
                      <a:endParaRPr lang="el-GR" sz="700" b="0" dirty="0">
                        <a:solidFill>
                          <a:schemeClr val="tx1"/>
                        </a:solidFill>
                      </a:endParaRPr>
                    </a:p>
                  </a:txBody>
                  <a:tcPr marL="71881" marR="71881" marT="35940" marB="35940" anchor="ct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659804716"/>
              </p:ext>
            </p:extLst>
          </p:nvPr>
        </p:nvGraphicFramePr>
        <p:xfrm>
          <a:off x="6470906" y="5035348"/>
          <a:ext cx="4998602" cy="1394999"/>
        </p:xfrm>
        <a:graphic>
          <a:graphicData uri="http://schemas.openxmlformats.org/drawingml/2006/table">
            <a:tbl>
              <a:tblPr firstRow="1" lastRow="1" bandRow="1">
                <a:tableStyleId>{FABFCF23-3B69-468F-B69F-88F6DE6A72F2}</a:tableStyleId>
              </a:tblPr>
              <a:tblGrid>
                <a:gridCol w="761133"/>
                <a:gridCol w="435954"/>
                <a:gridCol w="412702"/>
                <a:gridCol w="447580"/>
                <a:gridCol w="435954"/>
                <a:gridCol w="401078"/>
                <a:gridCol w="404694"/>
                <a:gridCol w="426523"/>
                <a:gridCol w="435954"/>
                <a:gridCol w="424328"/>
                <a:gridCol w="412702"/>
              </a:tblGrid>
              <a:tr h="203660">
                <a:tc>
                  <a:txBody>
                    <a:bodyPr/>
                    <a:lstStyle/>
                    <a:p>
                      <a:pPr algn="ctr"/>
                      <a:r>
                        <a:rPr lang="en-US" sz="700" dirty="0" smtClean="0"/>
                        <a:t>K</a:t>
                      </a:r>
                      <a:endParaRPr lang="el-GR" sz="700" b="0" dirty="0">
                        <a:solidFill>
                          <a:schemeClr val="tx1"/>
                        </a:solidFill>
                      </a:endParaRPr>
                    </a:p>
                  </a:txBody>
                  <a:tcPr marL="71881" marR="71881" marT="35940" marB="35940"/>
                </a:tc>
                <a:tc>
                  <a:txBody>
                    <a:bodyPr/>
                    <a:lstStyle/>
                    <a:p>
                      <a:pPr algn="ctr"/>
                      <a:r>
                        <a:rPr lang="el-GR" sz="700" dirty="0" smtClean="0"/>
                        <a:t>11</a:t>
                      </a:r>
                      <a:endParaRPr lang="el-GR" sz="700" b="0" dirty="0">
                        <a:solidFill>
                          <a:schemeClr val="tx1"/>
                        </a:solidFill>
                      </a:endParaRPr>
                    </a:p>
                  </a:txBody>
                  <a:tcPr marL="71881" marR="71881" marT="35940" marB="35940"/>
                </a:tc>
                <a:tc>
                  <a:txBody>
                    <a:bodyPr/>
                    <a:lstStyle/>
                    <a:p>
                      <a:pPr algn="ctr"/>
                      <a:r>
                        <a:rPr lang="el-GR" sz="700" dirty="0" smtClean="0"/>
                        <a:t>12</a:t>
                      </a:r>
                      <a:endParaRPr lang="el-GR" sz="700" b="0" dirty="0">
                        <a:solidFill>
                          <a:schemeClr val="tx1"/>
                        </a:solidFill>
                      </a:endParaRPr>
                    </a:p>
                  </a:txBody>
                  <a:tcPr marL="71881" marR="71881" marT="35940" marB="35940"/>
                </a:tc>
                <a:tc>
                  <a:txBody>
                    <a:bodyPr/>
                    <a:lstStyle/>
                    <a:p>
                      <a:pPr algn="ctr"/>
                      <a:r>
                        <a:rPr lang="el-GR" sz="700" dirty="0" smtClean="0"/>
                        <a:t>13</a:t>
                      </a:r>
                      <a:endParaRPr lang="el-GR" sz="700" b="0" dirty="0">
                        <a:solidFill>
                          <a:schemeClr val="tx1"/>
                        </a:solidFill>
                      </a:endParaRPr>
                    </a:p>
                  </a:txBody>
                  <a:tcPr marL="71881" marR="71881" marT="35940" marB="35940"/>
                </a:tc>
                <a:tc>
                  <a:txBody>
                    <a:bodyPr/>
                    <a:lstStyle/>
                    <a:p>
                      <a:pPr algn="ctr"/>
                      <a:r>
                        <a:rPr lang="el-GR" sz="700" dirty="0" smtClean="0"/>
                        <a:t>14</a:t>
                      </a:r>
                      <a:endParaRPr lang="el-GR" sz="700" b="0" dirty="0">
                        <a:solidFill>
                          <a:schemeClr val="bg1"/>
                        </a:solidFill>
                      </a:endParaRPr>
                    </a:p>
                  </a:txBody>
                  <a:tcPr marL="71881" marR="71881" marT="35940" marB="35940"/>
                </a:tc>
                <a:tc>
                  <a:txBody>
                    <a:bodyPr/>
                    <a:lstStyle/>
                    <a:p>
                      <a:pPr algn="ctr"/>
                      <a:r>
                        <a:rPr lang="el-GR" sz="700" dirty="0" smtClean="0"/>
                        <a:t>15</a:t>
                      </a:r>
                      <a:endParaRPr lang="el-GR" sz="700" b="1" dirty="0">
                        <a:solidFill>
                          <a:schemeClr val="bg1"/>
                        </a:solidFill>
                      </a:endParaRPr>
                    </a:p>
                  </a:txBody>
                  <a:tcPr marL="71881" marR="71881" marT="35940" marB="35940"/>
                </a:tc>
                <a:tc>
                  <a:txBody>
                    <a:bodyPr/>
                    <a:lstStyle/>
                    <a:p>
                      <a:pPr algn="ctr"/>
                      <a:r>
                        <a:rPr lang="el-GR" sz="700" dirty="0" smtClean="0"/>
                        <a:t>16</a:t>
                      </a:r>
                      <a:endParaRPr lang="el-GR" sz="700" b="1" dirty="0">
                        <a:solidFill>
                          <a:schemeClr val="bg1"/>
                        </a:solidFill>
                      </a:endParaRPr>
                    </a:p>
                  </a:txBody>
                  <a:tcPr marL="71881" marR="71881" marT="35940" marB="35940"/>
                </a:tc>
                <a:tc>
                  <a:txBody>
                    <a:bodyPr/>
                    <a:lstStyle/>
                    <a:p>
                      <a:pPr algn="ctr"/>
                      <a:r>
                        <a:rPr lang="el-GR" sz="700" dirty="0" smtClean="0"/>
                        <a:t>17</a:t>
                      </a:r>
                      <a:endParaRPr lang="el-GR" sz="700" b="1" dirty="0">
                        <a:solidFill>
                          <a:schemeClr val="bg1"/>
                        </a:solidFill>
                      </a:endParaRPr>
                    </a:p>
                  </a:txBody>
                  <a:tcPr marL="71881" marR="71881" marT="35940" marB="35940"/>
                </a:tc>
                <a:tc>
                  <a:txBody>
                    <a:bodyPr/>
                    <a:lstStyle/>
                    <a:p>
                      <a:pPr algn="ctr"/>
                      <a:r>
                        <a:rPr lang="el-GR" sz="700" dirty="0" smtClean="0"/>
                        <a:t>18</a:t>
                      </a:r>
                      <a:endParaRPr lang="el-GR" sz="700" b="1" dirty="0">
                        <a:solidFill>
                          <a:schemeClr val="bg1"/>
                        </a:solidFill>
                      </a:endParaRPr>
                    </a:p>
                  </a:txBody>
                  <a:tcPr marL="71881" marR="71881" marT="35940" marB="35940"/>
                </a:tc>
                <a:tc>
                  <a:txBody>
                    <a:bodyPr/>
                    <a:lstStyle/>
                    <a:p>
                      <a:pPr algn="ctr"/>
                      <a:r>
                        <a:rPr lang="el-GR" sz="700" dirty="0" smtClean="0"/>
                        <a:t>19</a:t>
                      </a:r>
                      <a:endParaRPr lang="el-GR" sz="700" b="1" dirty="0">
                        <a:solidFill>
                          <a:schemeClr val="bg1"/>
                        </a:solidFill>
                      </a:endParaRPr>
                    </a:p>
                  </a:txBody>
                  <a:tcPr marL="71881" marR="71881" marT="35940" marB="35940"/>
                </a:tc>
                <a:tc>
                  <a:txBody>
                    <a:bodyPr/>
                    <a:lstStyle/>
                    <a:p>
                      <a:pPr algn="ctr"/>
                      <a:r>
                        <a:rPr lang="el-GR" sz="700" dirty="0" smtClean="0"/>
                        <a:t>20</a:t>
                      </a:r>
                      <a:endParaRPr lang="el-GR" sz="700" b="1" dirty="0">
                        <a:solidFill>
                          <a:schemeClr val="bg1"/>
                        </a:solidFill>
                      </a:endParaRPr>
                    </a:p>
                  </a:txBody>
                  <a:tcPr marL="71881" marR="71881" marT="35940" marB="35940"/>
                </a:tc>
              </a:tr>
              <a:tr h="299941">
                <a:tc>
                  <a:txBody>
                    <a:bodyPr/>
                    <a:lstStyle/>
                    <a:p>
                      <a:pPr lvl="0" algn="l"/>
                      <a:r>
                        <a:rPr lang="en-US" sz="600" dirty="0" smtClean="0"/>
                        <a:t>INERTIA</a:t>
                      </a:r>
                      <a:endParaRPr lang="en-US" sz="600" b="0" dirty="0" smtClean="0">
                        <a:solidFill>
                          <a:schemeClr val="tx1"/>
                        </a:solidFill>
                      </a:endParaRPr>
                    </a:p>
                  </a:txBody>
                  <a:tcPr marL="71881" marR="71881" marT="35940" marB="35940" anchor="ctr"/>
                </a:tc>
                <a:tc>
                  <a:txBody>
                    <a:bodyPr/>
                    <a:lstStyle/>
                    <a:p>
                      <a:pPr algn="ctr"/>
                      <a:r>
                        <a:rPr lang="el-GR" sz="700" dirty="0" smtClean="0"/>
                        <a:t>1000</a:t>
                      </a:r>
                      <a:endParaRPr lang="el-GR" sz="700" b="0" dirty="0">
                        <a:solidFill>
                          <a:schemeClr val="tx1"/>
                        </a:solidFill>
                      </a:endParaRPr>
                    </a:p>
                  </a:txBody>
                  <a:tcPr marL="71881" marR="71881" marT="35940" marB="35940" anchor="ctr"/>
                </a:tc>
                <a:tc>
                  <a:txBody>
                    <a:bodyPr/>
                    <a:lstStyle/>
                    <a:p>
                      <a:pPr algn="ctr"/>
                      <a:r>
                        <a:rPr lang="el-GR" sz="700" dirty="0" smtClean="0"/>
                        <a:t>922</a:t>
                      </a:r>
                      <a:endParaRPr lang="el-GR" sz="700" b="0" dirty="0">
                        <a:solidFill>
                          <a:schemeClr val="tx1"/>
                        </a:solidFill>
                      </a:endParaRPr>
                    </a:p>
                  </a:txBody>
                  <a:tcPr marL="71881" marR="71881" marT="35940" marB="35940" anchor="ctr"/>
                </a:tc>
                <a:tc>
                  <a:txBody>
                    <a:bodyPr/>
                    <a:lstStyle/>
                    <a:p>
                      <a:pPr algn="ctr"/>
                      <a:r>
                        <a:rPr lang="el-GR" sz="700" dirty="0" smtClean="0"/>
                        <a:t>903</a:t>
                      </a:r>
                      <a:endParaRPr lang="el-GR" sz="700" b="0" dirty="0">
                        <a:solidFill>
                          <a:schemeClr val="tx1"/>
                        </a:solidFill>
                      </a:endParaRPr>
                    </a:p>
                  </a:txBody>
                  <a:tcPr marL="71881" marR="71881" marT="35940" marB="35940" anchor="ctr"/>
                </a:tc>
                <a:tc>
                  <a:txBody>
                    <a:bodyPr/>
                    <a:lstStyle/>
                    <a:p>
                      <a:pPr algn="ctr"/>
                      <a:r>
                        <a:rPr lang="el-GR" sz="700" dirty="0" smtClean="0"/>
                        <a:t>887</a:t>
                      </a:r>
                      <a:endParaRPr lang="en-US" sz="700" b="0" dirty="0" smtClean="0">
                        <a:solidFill>
                          <a:schemeClr val="tx1"/>
                        </a:solidFill>
                      </a:endParaRPr>
                    </a:p>
                  </a:txBody>
                  <a:tcPr marL="71881" marR="71881" marT="35940" marB="35940" anchor="ctr"/>
                </a:tc>
                <a:tc>
                  <a:txBody>
                    <a:bodyPr/>
                    <a:lstStyle/>
                    <a:p>
                      <a:pPr algn="ctr"/>
                      <a:r>
                        <a:rPr lang="el-GR" sz="700" dirty="0" smtClean="0"/>
                        <a:t>866</a:t>
                      </a:r>
                      <a:endParaRPr lang="en-US" sz="700" b="0" dirty="0" smtClean="0">
                        <a:solidFill>
                          <a:schemeClr val="tx1"/>
                        </a:solidFill>
                      </a:endParaRPr>
                    </a:p>
                  </a:txBody>
                  <a:tcPr marL="71881" marR="71881" marT="35940" marB="35940" anchor="ctr"/>
                </a:tc>
                <a:tc>
                  <a:txBody>
                    <a:bodyPr/>
                    <a:lstStyle/>
                    <a:p>
                      <a:pPr algn="ctr"/>
                      <a:r>
                        <a:rPr lang="el-GR" sz="700" dirty="0" smtClean="0"/>
                        <a:t>851</a:t>
                      </a:r>
                      <a:endParaRPr lang="en-US" sz="700" b="0" dirty="0" smtClean="0">
                        <a:solidFill>
                          <a:schemeClr val="tx1"/>
                        </a:solidFill>
                      </a:endParaRPr>
                    </a:p>
                  </a:txBody>
                  <a:tcPr marL="71881" marR="71881" marT="35940" marB="35940" anchor="ctr"/>
                </a:tc>
                <a:tc>
                  <a:txBody>
                    <a:bodyPr/>
                    <a:lstStyle/>
                    <a:p>
                      <a:pPr algn="ctr"/>
                      <a:r>
                        <a:rPr lang="el-GR" sz="700" dirty="0" smtClean="0"/>
                        <a:t>833</a:t>
                      </a:r>
                      <a:endParaRPr lang="en-US" sz="700" b="0" dirty="0" smtClean="0">
                        <a:solidFill>
                          <a:schemeClr val="tx1"/>
                        </a:solidFill>
                      </a:endParaRPr>
                    </a:p>
                  </a:txBody>
                  <a:tcPr marL="71881" marR="71881" marT="35940" marB="35940" anchor="ctr"/>
                </a:tc>
                <a:tc>
                  <a:txBody>
                    <a:bodyPr/>
                    <a:lstStyle/>
                    <a:p>
                      <a:pPr algn="ctr"/>
                      <a:r>
                        <a:rPr lang="el-GR" sz="700" dirty="0" smtClean="0"/>
                        <a:t>814</a:t>
                      </a:r>
                      <a:endParaRPr lang="en-US" sz="700" b="0" dirty="0" smtClean="0">
                        <a:solidFill>
                          <a:schemeClr val="tx1"/>
                        </a:solidFill>
                      </a:endParaRPr>
                    </a:p>
                  </a:txBody>
                  <a:tcPr marL="71881" marR="71881" marT="35940" marB="35940" anchor="ctr"/>
                </a:tc>
                <a:tc>
                  <a:txBody>
                    <a:bodyPr/>
                    <a:lstStyle/>
                    <a:p>
                      <a:pPr algn="ctr"/>
                      <a:r>
                        <a:rPr lang="el-GR" sz="700" dirty="0" smtClean="0"/>
                        <a:t>794</a:t>
                      </a:r>
                      <a:endParaRPr lang="en-US" sz="700" b="0" dirty="0" smtClean="0">
                        <a:solidFill>
                          <a:schemeClr val="tx1"/>
                        </a:solidFill>
                      </a:endParaRPr>
                    </a:p>
                  </a:txBody>
                  <a:tcPr marL="71881" marR="71881" marT="35940" marB="35940" anchor="ctr"/>
                </a:tc>
                <a:tc>
                  <a:txBody>
                    <a:bodyPr/>
                    <a:lstStyle/>
                    <a:p>
                      <a:pPr algn="ctr"/>
                      <a:r>
                        <a:rPr lang="el-GR" sz="700" dirty="0" smtClean="0"/>
                        <a:t>773</a:t>
                      </a:r>
                      <a:endParaRPr lang="en-US" sz="700" b="0" dirty="0" smtClean="0">
                        <a:solidFill>
                          <a:schemeClr val="tx1"/>
                        </a:solidFill>
                      </a:endParaRPr>
                    </a:p>
                  </a:txBody>
                  <a:tcPr marL="71881" marR="71881" marT="35940" marB="35940" anchor="ctr"/>
                </a:tc>
              </a:tr>
              <a:tr h="291516">
                <a:tc>
                  <a:txBody>
                    <a:bodyPr/>
                    <a:lstStyle/>
                    <a:p>
                      <a:pPr lvl="0" algn="l"/>
                      <a:r>
                        <a:rPr lang="en-US" sz="600" dirty="0" smtClean="0"/>
                        <a:t>SILHOUETTE</a:t>
                      </a:r>
                      <a:endParaRPr lang="el-GR" sz="600" b="0" dirty="0">
                        <a:solidFill>
                          <a:schemeClr val="tx1"/>
                        </a:solidFill>
                      </a:endParaRPr>
                    </a:p>
                  </a:txBody>
                  <a:tcPr marL="71881" marR="71881" marT="35940" marB="35940" anchor="ctr"/>
                </a:tc>
                <a:tc>
                  <a:txBody>
                    <a:bodyPr/>
                    <a:lstStyle/>
                    <a:p>
                      <a:pPr algn="ctr"/>
                      <a:r>
                        <a:rPr lang="el-GR" sz="700" dirty="0" smtClean="0"/>
                        <a:t>0.29</a:t>
                      </a:r>
                      <a:endParaRPr lang="el-GR" sz="700" b="0" dirty="0">
                        <a:solidFill>
                          <a:schemeClr val="tx1"/>
                        </a:solidFill>
                      </a:endParaRPr>
                    </a:p>
                  </a:txBody>
                  <a:tcPr marL="71881" marR="71881" marT="35940" marB="35940" anchor="ctr"/>
                </a:tc>
                <a:tc>
                  <a:txBody>
                    <a:bodyPr/>
                    <a:lstStyle/>
                    <a:p>
                      <a:pPr algn="ctr"/>
                      <a:r>
                        <a:rPr lang="el-GR" sz="700" dirty="0" smtClean="0"/>
                        <a:t>0.32</a:t>
                      </a:r>
                      <a:endParaRPr lang="el-GR" sz="700" b="0" dirty="0">
                        <a:solidFill>
                          <a:schemeClr val="tx1"/>
                        </a:solidFill>
                      </a:endParaRPr>
                    </a:p>
                  </a:txBody>
                  <a:tcPr marL="71881" marR="71881" marT="35940" marB="35940" anchor="ctr"/>
                </a:tc>
                <a:tc>
                  <a:txBody>
                    <a:bodyPr/>
                    <a:lstStyle/>
                    <a:p>
                      <a:pPr algn="ctr"/>
                      <a:r>
                        <a:rPr lang="el-GR" sz="700" dirty="0" smtClean="0"/>
                        <a:t>031</a:t>
                      </a:r>
                      <a:endParaRPr lang="el-GR" sz="700" b="0" dirty="0">
                        <a:solidFill>
                          <a:schemeClr val="tx1"/>
                        </a:solidFill>
                      </a:endParaRPr>
                    </a:p>
                  </a:txBody>
                  <a:tcPr marL="71881" marR="71881" marT="35940" marB="35940" anchor="ctr"/>
                </a:tc>
                <a:tc>
                  <a:txBody>
                    <a:bodyPr/>
                    <a:lstStyle/>
                    <a:p>
                      <a:pPr algn="ctr"/>
                      <a:r>
                        <a:rPr lang="el-GR" sz="700" dirty="0" smtClean="0"/>
                        <a:t>0.30</a:t>
                      </a:r>
                      <a:endParaRPr lang="el-GR" sz="700" b="0" dirty="0">
                        <a:solidFill>
                          <a:schemeClr val="tx1"/>
                        </a:solidFill>
                      </a:endParaRPr>
                    </a:p>
                  </a:txBody>
                  <a:tcPr marL="71881" marR="71881" marT="35940" marB="35940" anchor="ctr"/>
                </a:tc>
                <a:tc>
                  <a:txBody>
                    <a:bodyPr/>
                    <a:lstStyle/>
                    <a:p>
                      <a:pPr algn="ctr"/>
                      <a:r>
                        <a:rPr lang="el-GR" sz="700" dirty="0" smtClean="0"/>
                        <a:t>.029</a:t>
                      </a:r>
                      <a:endParaRPr lang="el-GR" sz="700" b="0" dirty="0">
                        <a:solidFill>
                          <a:schemeClr val="tx1"/>
                        </a:solidFill>
                      </a:endParaRPr>
                    </a:p>
                  </a:txBody>
                  <a:tcPr marL="71881" marR="71881" marT="35940" marB="35940" anchor="ctr"/>
                </a:tc>
                <a:tc>
                  <a:txBody>
                    <a:bodyPr/>
                    <a:lstStyle/>
                    <a:p>
                      <a:pPr algn="ctr"/>
                      <a:r>
                        <a:rPr lang="el-GR" sz="700" dirty="0" smtClean="0"/>
                        <a:t>0.28</a:t>
                      </a:r>
                      <a:endParaRPr lang="el-GR" sz="700" b="0" dirty="0">
                        <a:solidFill>
                          <a:schemeClr val="tx1"/>
                        </a:solidFill>
                      </a:endParaRPr>
                    </a:p>
                  </a:txBody>
                  <a:tcPr marL="71881" marR="71881" marT="35940" marB="35940" anchor="ctr"/>
                </a:tc>
                <a:tc>
                  <a:txBody>
                    <a:bodyPr/>
                    <a:lstStyle/>
                    <a:p>
                      <a:pPr algn="ctr"/>
                      <a:r>
                        <a:rPr lang="el-GR" sz="700" dirty="0" smtClean="0"/>
                        <a:t>0.27</a:t>
                      </a:r>
                      <a:endParaRPr lang="el-GR" sz="700" b="0" dirty="0">
                        <a:solidFill>
                          <a:schemeClr val="tx1"/>
                        </a:solidFill>
                      </a:endParaRPr>
                    </a:p>
                  </a:txBody>
                  <a:tcPr marL="71881" marR="71881" marT="35940" marB="35940" anchor="ctr"/>
                </a:tc>
                <a:tc>
                  <a:txBody>
                    <a:bodyPr/>
                    <a:lstStyle/>
                    <a:p>
                      <a:pPr algn="ctr"/>
                      <a:r>
                        <a:rPr lang="el-GR" sz="700" dirty="0" smtClean="0"/>
                        <a:t>0.28</a:t>
                      </a:r>
                      <a:endParaRPr lang="el-GR" sz="700" b="0" dirty="0">
                        <a:solidFill>
                          <a:schemeClr val="tx1"/>
                        </a:solidFill>
                      </a:endParaRPr>
                    </a:p>
                  </a:txBody>
                  <a:tcPr marL="71881" marR="71881" marT="35940" marB="35940" anchor="ctr"/>
                </a:tc>
                <a:tc>
                  <a:txBody>
                    <a:bodyPr/>
                    <a:lstStyle/>
                    <a:p>
                      <a:pPr algn="ctr"/>
                      <a:r>
                        <a:rPr lang="el-GR" sz="700" dirty="0" smtClean="0"/>
                        <a:t>0.29</a:t>
                      </a:r>
                      <a:endParaRPr lang="el-GR" sz="700" b="0" dirty="0">
                        <a:solidFill>
                          <a:schemeClr val="tx1"/>
                        </a:solidFill>
                      </a:endParaRPr>
                    </a:p>
                  </a:txBody>
                  <a:tcPr marL="71881" marR="71881" marT="35940" marB="35940" anchor="ctr"/>
                </a:tc>
                <a:tc>
                  <a:txBody>
                    <a:bodyPr/>
                    <a:lstStyle/>
                    <a:p>
                      <a:pPr algn="ctr"/>
                      <a:r>
                        <a:rPr lang="el-GR" sz="700" dirty="0" smtClean="0"/>
                        <a:t>0.28</a:t>
                      </a:r>
                      <a:endParaRPr lang="el-GR" sz="700" b="0" dirty="0">
                        <a:solidFill>
                          <a:schemeClr val="tx1"/>
                        </a:solidFill>
                      </a:endParaRPr>
                    </a:p>
                  </a:txBody>
                  <a:tcPr marL="71881" marR="71881" marT="35940" marB="35940" anchor="ctr"/>
                </a:tc>
              </a:tr>
              <a:tr h="299941">
                <a:tc>
                  <a:txBody>
                    <a:bodyPr/>
                    <a:lstStyle/>
                    <a:p>
                      <a:pPr lvl="0" algn="l"/>
                      <a:r>
                        <a:rPr lang="en-US" sz="600" dirty="0" smtClean="0"/>
                        <a:t>DROP</a:t>
                      </a:r>
                      <a:endParaRPr lang="el-GR" sz="600" b="0" dirty="0">
                        <a:solidFill>
                          <a:schemeClr val="tx1"/>
                        </a:solidFill>
                      </a:endParaRPr>
                    </a:p>
                  </a:txBody>
                  <a:tcPr marL="71881" marR="71881" marT="35940" marB="35940" anchor="ctr"/>
                </a:tc>
                <a:tc>
                  <a:txBody>
                    <a:bodyPr/>
                    <a:lstStyle/>
                    <a:p>
                      <a:pPr algn="ctr"/>
                      <a:r>
                        <a:rPr lang="el-GR" sz="700" dirty="0" smtClean="0"/>
                        <a:t>74 </a:t>
                      </a:r>
                      <a:endParaRPr lang="el-GR" sz="700" b="0" dirty="0">
                        <a:solidFill>
                          <a:schemeClr val="tx1"/>
                        </a:solidFill>
                      </a:endParaRPr>
                    </a:p>
                  </a:txBody>
                  <a:tcPr marL="71881" marR="71881" marT="35940" marB="35940" anchor="ctr"/>
                </a:tc>
                <a:tc>
                  <a:txBody>
                    <a:bodyPr/>
                    <a:lstStyle/>
                    <a:p>
                      <a:pPr algn="ctr"/>
                      <a:r>
                        <a:rPr lang="el-GR" sz="700" dirty="0" smtClean="0"/>
                        <a:t>78</a:t>
                      </a:r>
                      <a:endParaRPr lang="el-GR" sz="700" b="0" dirty="0">
                        <a:solidFill>
                          <a:schemeClr val="tx1"/>
                        </a:solidFill>
                      </a:endParaRPr>
                    </a:p>
                  </a:txBody>
                  <a:tcPr marL="71881" marR="71881" marT="35940" marB="35940" anchor="ctr"/>
                </a:tc>
                <a:tc>
                  <a:txBody>
                    <a:bodyPr/>
                    <a:lstStyle/>
                    <a:p>
                      <a:pPr algn="ctr"/>
                      <a:r>
                        <a:rPr lang="el-GR" sz="700" dirty="0" smtClean="0"/>
                        <a:t>19</a:t>
                      </a:r>
                      <a:endParaRPr lang="el-GR" sz="700" b="0" dirty="0">
                        <a:solidFill>
                          <a:schemeClr val="tx1"/>
                        </a:solidFill>
                      </a:endParaRPr>
                    </a:p>
                  </a:txBody>
                  <a:tcPr marL="71881" marR="71881" marT="35940" marB="35940" anchor="ctr"/>
                </a:tc>
                <a:tc>
                  <a:txBody>
                    <a:bodyPr/>
                    <a:lstStyle/>
                    <a:p>
                      <a:pPr algn="ctr"/>
                      <a:r>
                        <a:rPr lang="el-GR" sz="700" dirty="0" smtClean="0"/>
                        <a:t>16</a:t>
                      </a:r>
                      <a:endParaRPr lang="el-GR" sz="700" b="0" dirty="0">
                        <a:solidFill>
                          <a:schemeClr val="tx1"/>
                        </a:solidFill>
                      </a:endParaRPr>
                    </a:p>
                  </a:txBody>
                  <a:tcPr marL="71881" marR="71881" marT="35940" marB="35940" anchor="ctr"/>
                </a:tc>
                <a:tc>
                  <a:txBody>
                    <a:bodyPr/>
                    <a:lstStyle/>
                    <a:p>
                      <a:pPr algn="ctr"/>
                      <a:r>
                        <a:rPr lang="el-GR" sz="700" dirty="0" smtClean="0"/>
                        <a:t>21</a:t>
                      </a:r>
                      <a:endParaRPr lang="el-GR" sz="700" b="0" dirty="0">
                        <a:solidFill>
                          <a:schemeClr val="tx1"/>
                        </a:solidFill>
                      </a:endParaRPr>
                    </a:p>
                  </a:txBody>
                  <a:tcPr marL="71881" marR="71881" marT="35940" marB="35940" anchor="ctr"/>
                </a:tc>
                <a:tc>
                  <a:txBody>
                    <a:bodyPr/>
                    <a:lstStyle/>
                    <a:p>
                      <a:pPr algn="ctr"/>
                      <a:r>
                        <a:rPr lang="el-GR" sz="700" dirty="0" smtClean="0"/>
                        <a:t>15</a:t>
                      </a:r>
                      <a:endParaRPr lang="el-GR" sz="700" b="0" dirty="0">
                        <a:solidFill>
                          <a:schemeClr val="tx1"/>
                        </a:solidFill>
                      </a:endParaRPr>
                    </a:p>
                  </a:txBody>
                  <a:tcPr marL="71881" marR="71881" marT="35940" marB="35940" anchor="ctr"/>
                </a:tc>
                <a:tc>
                  <a:txBody>
                    <a:bodyPr/>
                    <a:lstStyle/>
                    <a:p>
                      <a:pPr algn="ctr"/>
                      <a:r>
                        <a:rPr lang="el-GR" sz="700" dirty="0" smtClean="0"/>
                        <a:t>18</a:t>
                      </a:r>
                      <a:endParaRPr lang="el-GR" sz="700" b="0" dirty="0">
                        <a:solidFill>
                          <a:schemeClr val="tx1"/>
                        </a:solidFill>
                      </a:endParaRPr>
                    </a:p>
                  </a:txBody>
                  <a:tcPr marL="71881" marR="71881" marT="35940" marB="35940" anchor="ctr"/>
                </a:tc>
                <a:tc>
                  <a:txBody>
                    <a:bodyPr/>
                    <a:lstStyle/>
                    <a:p>
                      <a:pPr algn="ctr"/>
                      <a:r>
                        <a:rPr lang="el-GR" sz="700" dirty="0" smtClean="0"/>
                        <a:t>19</a:t>
                      </a:r>
                      <a:endParaRPr lang="el-GR" sz="700" b="0" dirty="0">
                        <a:solidFill>
                          <a:schemeClr val="tx1"/>
                        </a:solidFill>
                      </a:endParaRPr>
                    </a:p>
                  </a:txBody>
                  <a:tcPr marL="71881" marR="71881" marT="35940" marB="35940" anchor="ctr"/>
                </a:tc>
                <a:tc>
                  <a:txBody>
                    <a:bodyPr/>
                    <a:lstStyle/>
                    <a:p>
                      <a:pPr algn="ctr"/>
                      <a:r>
                        <a:rPr lang="el-GR" sz="700" dirty="0" smtClean="0"/>
                        <a:t>20</a:t>
                      </a:r>
                      <a:endParaRPr lang="el-GR" sz="700" b="0" dirty="0">
                        <a:solidFill>
                          <a:schemeClr val="tx1"/>
                        </a:solidFill>
                      </a:endParaRPr>
                    </a:p>
                  </a:txBody>
                  <a:tcPr marL="71881" marR="71881" marT="35940" marB="35940" anchor="ctr"/>
                </a:tc>
                <a:tc>
                  <a:txBody>
                    <a:bodyPr/>
                    <a:lstStyle/>
                    <a:p>
                      <a:pPr algn="ctr"/>
                      <a:r>
                        <a:rPr lang="el-GR" sz="700" dirty="0" smtClean="0"/>
                        <a:t>21</a:t>
                      </a:r>
                      <a:endParaRPr lang="el-GR" sz="700" b="0" dirty="0">
                        <a:solidFill>
                          <a:schemeClr val="tx1"/>
                        </a:solidFill>
                      </a:endParaRPr>
                    </a:p>
                  </a:txBody>
                  <a:tcPr marL="71881" marR="71881" marT="35940" marB="35940" anchor="ctr"/>
                </a:tc>
              </a:tr>
              <a:tr h="299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smtClean="0"/>
                        <a:t>DROP </a:t>
                      </a:r>
                      <a:r>
                        <a:rPr lang="el-GR" sz="600" dirty="0" smtClean="0"/>
                        <a:t>          </a:t>
                      </a:r>
                      <a:r>
                        <a:rPr lang="el-GR" sz="600" baseline="0" dirty="0" smtClean="0"/>
                        <a:t> % </a:t>
                      </a:r>
                      <a:r>
                        <a:rPr lang="en-US" sz="600" dirty="0" smtClean="0"/>
                        <a:t>PERCENTAGE</a:t>
                      </a:r>
                      <a:endParaRPr lang="el-GR" sz="600" b="0" dirty="0" smtClean="0">
                        <a:solidFill>
                          <a:schemeClr val="tx1"/>
                        </a:solidFill>
                      </a:endParaRPr>
                    </a:p>
                  </a:txBody>
                  <a:tcPr marL="71881" marR="71881" marT="35940" marB="35940" anchor="ctr"/>
                </a:tc>
                <a:tc>
                  <a:txBody>
                    <a:bodyPr/>
                    <a:lstStyle/>
                    <a:p>
                      <a:pPr algn="ctr"/>
                      <a:r>
                        <a:rPr lang="el-GR" sz="700" dirty="0" smtClean="0"/>
                        <a:t> 6.94</a:t>
                      </a:r>
                      <a:endParaRPr lang="el-GR" sz="700" b="0" dirty="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7.77</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2.09</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1.73</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2.42</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1.71</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2.15</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2.29</a:t>
                      </a:r>
                      <a:endParaRPr lang="el-GR" sz="700" b="0" dirty="0" smtClean="0">
                        <a:solidFill>
                          <a:schemeClr val="tx1"/>
                        </a:solidFill>
                      </a:endParaRPr>
                    </a:p>
                  </a:txBody>
                  <a:tcPr marL="71881" marR="71881" marT="35940" marB="35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700" dirty="0" smtClean="0"/>
                        <a:t>2.42</a:t>
                      </a:r>
                      <a:endParaRPr lang="el-GR" sz="700" b="0" dirty="0" smtClean="0">
                        <a:solidFill>
                          <a:schemeClr val="tx1"/>
                        </a:solidFill>
                      </a:endParaRPr>
                    </a:p>
                  </a:txBody>
                  <a:tcPr marL="71881" marR="71881" marT="35940" marB="35940" anchor="ctr"/>
                </a:tc>
                <a:tc>
                  <a:txBody>
                    <a:bodyPr/>
                    <a:lstStyle/>
                    <a:p>
                      <a:pPr algn="ctr"/>
                      <a:r>
                        <a:rPr lang="el-GR" sz="700" dirty="0" smtClean="0"/>
                        <a:t>2.62</a:t>
                      </a:r>
                      <a:endParaRPr lang="el-GR" sz="700" b="0" dirty="0">
                        <a:solidFill>
                          <a:schemeClr val="tx1"/>
                        </a:solidFill>
                      </a:endParaRPr>
                    </a:p>
                  </a:txBody>
                  <a:tcPr marL="71881" marR="71881" marT="35940" marB="35940" anchor="ctr"/>
                </a:tc>
              </a:tr>
            </a:tbl>
          </a:graphicData>
        </a:graphic>
      </p:graphicFrame>
      <p:sp>
        <p:nvSpPr>
          <p:cNvPr id="21" name="Rectangle 20"/>
          <p:cNvSpPr/>
          <p:nvPr/>
        </p:nvSpPr>
        <p:spPr>
          <a:xfrm>
            <a:off x="1863332"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sp>
        <p:nvSpPr>
          <p:cNvPr id="8"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18</a:t>
            </a:r>
            <a:endParaRPr lang="en-US" sz="1200" dirty="0">
              <a:solidFill>
                <a:schemeClr val="bg1"/>
              </a:solidFill>
              <a:latin typeface="+mj-lt"/>
            </a:endParaRPr>
          </a:p>
        </p:txBody>
      </p:sp>
    </p:spTree>
    <p:extLst>
      <p:ext uri="{BB962C8B-B14F-4D97-AF65-F5344CB8AC3E}">
        <p14:creationId xmlns:p14="http://schemas.microsoft.com/office/powerpoint/2010/main" val="1460159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dirty="0"/>
              <a:t>CLUSTERING – </a:t>
            </a:r>
            <a:r>
              <a:rPr lang="en-US" dirty="0" smtClean="0"/>
              <a:t/>
            </a:r>
            <a:br>
              <a:rPr lang="en-US" dirty="0" smtClean="0"/>
            </a:br>
            <a:r>
              <a:rPr lang="en-US" dirty="0" smtClean="0"/>
              <a:t>K </a:t>
            </a:r>
            <a:r>
              <a:rPr lang="en-US" dirty="0"/>
              <a:t>MEANS</a:t>
            </a:r>
            <a:endParaRPr lang="en-US" noProof="0" dirty="0"/>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41716" y="3078480"/>
            <a:ext cx="3730284" cy="3047997"/>
          </a:xfrm>
        </p:spPr>
        <p:txBody>
          <a:bodyPr/>
          <a:lstStyle/>
          <a:p>
            <a:pPr marL="342900" indent="-342900">
              <a:buClr>
                <a:schemeClr val="accent3"/>
              </a:buClr>
              <a:buFont typeface="Wingdings" panose="05000000000000000000" pitchFamily="2" charset="2"/>
              <a:buChar char="v"/>
            </a:pPr>
            <a:r>
              <a:rPr lang="en-US" noProof="1"/>
              <a:t>FOUR CLUSTERS , COMBINATION OF AGE AND GENDER</a:t>
            </a:r>
          </a:p>
          <a:p>
            <a:pPr marL="342900" indent="-342900">
              <a:buClr>
                <a:schemeClr val="accent3"/>
              </a:buClr>
              <a:buFont typeface="Wingdings" panose="05000000000000000000" pitchFamily="2" charset="2"/>
              <a:buChar char="v"/>
            </a:pPr>
            <a:r>
              <a:rPr lang="en-US" noProof="1"/>
              <a:t>UNKNOWN GENDER </a:t>
            </a:r>
            <a:r>
              <a:rPr lang="en-US" noProof="1" smtClean="0"/>
              <a:t>MERGED INTO MALE</a:t>
            </a:r>
            <a:endParaRPr lang="en-US" noProof="1"/>
          </a:p>
          <a:p>
            <a:pPr marL="342900" indent="-342900">
              <a:buClr>
                <a:schemeClr val="accent3"/>
              </a:buClr>
              <a:buFont typeface="Wingdings" panose="05000000000000000000" pitchFamily="2" charset="2"/>
              <a:buChar char="v"/>
            </a:pPr>
            <a:r>
              <a:rPr lang="en-US" noProof="1"/>
              <a:t>HUGE OVERLAPPING OVER </a:t>
            </a:r>
            <a:r>
              <a:rPr lang="en-US" noProof="1" smtClean="0"/>
              <a:t>CLUSTERS</a:t>
            </a:r>
            <a:endParaRPr lang="en-US" noProof="1"/>
          </a:p>
        </p:txBody>
      </p:sp>
      <p:sp>
        <p:nvSpPr>
          <p:cNvPr id="7" name="Rectangle 6"/>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735" y="2659980"/>
            <a:ext cx="7003740" cy="3466497"/>
          </a:xfrm>
          <a:prstGeom prst="rect">
            <a:avLst/>
          </a:prstGeom>
        </p:spPr>
      </p:pic>
      <p:sp>
        <p:nvSpPr>
          <p:cNvPr id="6"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19</a:t>
            </a:r>
            <a:endParaRPr lang="en-US" sz="1200" dirty="0">
              <a:solidFill>
                <a:schemeClr val="bg1"/>
              </a:solidFill>
              <a:latin typeface="+mj-lt"/>
            </a:endParaRPr>
          </a:p>
        </p:txBody>
      </p:sp>
    </p:spTree>
    <p:extLst>
      <p:ext uri="{BB962C8B-B14F-4D97-AF65-F5344CB8AC3E}">
        <p14:creationId xmlns:p14="http://schemas.microsoft.com/office/powerpoint/2010/main" val="311810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smtClean="0"/>
              <a:t>Analysis goals</a:t>
            </a:r>
            <a:endParaRPr lang="en-US" dirty="0"/>
          </a:p>
        </p:txBody>
      </p:sp>
      <p:sp>
        <p:nvSpPr>
          <p:cNvPr id="4" name="Content Placeholder 3">
            <a:extLst>
              <a:ext uri="{FF2B5EF4-FFF2-40B4-BE49-F238E27FC236}">
                <a16:creationId xmlns=""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DATA </a:t>
            </a:r>
            <a:r>
              <a:rPr lang="en-US" dirty="0" smtClean="0"/>
              <a:t>CLEANING &amp; PREPERATION</a:t>
            </a:r>
            <a:endParaRPr lang="en-US" dirty="0"/>
          </a:p>
          <a:p>
            <a:r>
              <a:rPr lang="en-US" dirty="0"/>
              <a:t>DATA VISUALIZATION</a:t>
            </a:r>
          </a:p>
          <a:p>
            <a:r>
              <a:rPr lang="en-US" dirty="0"/>
              <a:t>STATISTICAL ANALYSIS</a:t>
            </a:r>
          </a:p>
          <a:p>
            <a:r>
              <a:rPr lang="en-US" dirty="0"/>
              <a:t>HYPOTHESIS TESTING</a:t>
            </a:r>
          </a:p>
          <a:p>
            <a:r>
              <a:rPr lang="en-US" dirty="0"/>
              <a:t>PREDICTIVE MODELING</a:t>
            </a:r>
          </a:p>
          <a:p>
            <a:r>
              <a:rPr lang="en-US" dirty="0"/>
              <a:t>MULTIVARIABLE ANALYSIS</a:t>
            </a:r>
          </a:p>
          <a:p>
            <a:r>
              <a:rPr lang="en-US" dirty="0"/>
              <a:t>CLUSTERING</a:t>
            </a:r>
          </a:p>
        </p:txBody>
      </p:sp>
      <p:sp>
        <p:nvSpPr>
          <p:cNvPr id="5" name="Rectangle 4"/>
          <p:cNvSpPr/>
          <p:nvPr/>
        </p:nvSpPr>
        <p:spPr>
          <a:xfrm>
            <a:off x="5807958" y="6437434"/>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t>
            </a:r>
            <a:r>
              <a:rPr lang="en-US" sz="800" dirty="0" smtClean="0">
                <a:solidFill>
                  <a:schemeClr val="bg1"/>
                </a:solidFill>
                <a:latin typeface="+mj-lt"/>
              </a:rPr>
              <a:t>ACADEMY</a:t>
            </a:r>
            <a:r>
              <a:rPr lang="en-US" sz="800" dirty="0" smtClean="0">
                <a:solidFill>
                  <a:schemeClr val="bg1"/>
                </a:solidFill>
              </a:rPr>
              <a:t> – DATA SCIENCE 2024</a:t>
            </a:r>
            <a:endParaRPr lang="en-US" sz="800" dirty="0">
              <a:solidFill>
                <a:schemeClr val="bg1"/>
              </a:solidFill>
            </a:endParaRPr>
          </a:p>
        </p:txBody>
      </p:sp>
      <p:sp>
        <p:nvSpPr>
          <p:cNvPr id="6" name="Slide Number Placeholder 5"/>
          <p:cNvSpPr>
            <a:spLocks noGrp="1"/>
          </p:cNvSpPr>
          <p:nvPr>
            <p:ph type="sldNum" sz="quarter" idx="12"/>
          </p:nvPr>
        </p:nvSpPr>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96263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Final conclusion</a:t>
            </a:r>
          </a:p>
        </p:txBody>
      </p:sp>
      <p:sp>
        <p:nvSpPr>
          <p:cNvPr id="4" name="Content Placeholder 3">
            <a:extLst>
              <a:ext uri="{FF2B5EF4-FFF2-40B4-BE49-F238E27FC236}">
                <a16:creationId xmlns="" xmlns:a16="http://schemas.microsoft.com/office/drawing/2014/main" id="{74160DFF-2E7E-7A22-819A-C011020DFF01}"/>
              </a:ext>
            </a:extLst>
          </p:cNvPr>
          <p:cNvSpPr>
            <a:spLocks noGrp="1"/>
          </p:cNvSpPr>
          <p:nvPr>
            <p:ph sz="quarter" idx="31"/>
          </p:nvPr>
        </p:nvSpPr>
        <p:spPr>
          <a:xfrm>
            <a:off x="3384800" y="2259665"/>
            <a:ext cx="7420819" cy="3676649"/>
          </a:xfrm>
        </p:spPr>
        <p:txBody>
          <a:bodyPr/>
          <a:lstStyle/>
          <a:p>
            <a:pPr marL="0" indent="0">
              <a:buNone/>
            </a:pPr>
            <a:endParaRPr lang="en-US" dirty="0"/>
          </a:p>
          <a:p>
            <a:r>
              <a:rPr lang="en-US" dirty="0" smtClean="0"/>
              <a:t> All our findings and results suggests </a:t>
            </a:r>
            <a:r>
              <a:rPr lang="en-US" dirty="0"/>
              <a:t>that our data have much variation.</a:t>
            </a:r>
          </a:p>
          <a:p>
            <a:r>
              <a:rPr lang="en-US" dirty="0" smtClean="0"/>
              <a:t> </a:t>
            </a:r>
            <a:r>
              <a:rPr lang="en-US" dirty="0"/>
              <a:t>All categories behave in a way that makes it difficult to predict purchase behavior based solely on customer demographics or product category.</a:t>
            </a:r>
          </a:p>
          <a:p>
            <a:r>
              <a:rPr lang="en-US" dirty="0" smtClean="0"/>
              <a:t>We </a:t>
            </a:r>
            <a:r>
              <a:rPr lang="en-US" dirty="0"/>
              <a:t>were unable to successfully categorize customers based on their purchase characteristics.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785839">
            <a:off x="9559731" y="-128986"/>
            <a:ext cx="3098800" cy="3098800"/>
          </a:xfrm>
          <a:prstGeom prst="rect">
            <a:avLst/>
          </a:prstGeom>
          <a:noFill/>
          <a:ln>
            <a:noFill/>
          </a:ln>
        </p:spPr>
      </p:pic>
      <p:sp>
        <p:nvSpPr>
          <p:cNvPr id="8" name="Rectangle 7"/>
          <p:cNvSpPr/>
          <p:nvPr/>
        </p:nvSpPr>
        <p:spPr>
          <a:xfrm>
            <a:off x="5887089" y="6425201"/>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t>
            </a:r>
            <a:r>
              <a:rPr lang="en-US" sz="800" dirty="0" smtClean="0">
                <a:solidFill>
                  <a:schemeClr val="bg1"/>
                </a:solidFill>
                <a:latin typeface="+mj-lt"/>
              </a:rPr>
              <a:t>ACADEMY</a:t>
            </a:r>
            <a:r>
              <a:rPr lang="en-US" sz="800" dirty="0" smtClean="0">
                <a:solidFill>
                  <a:schemeClr val="bg1"/>
                </a:solidFill>
              </a:rPr>
              <a:t> – DATA SCIENCE 2024</a:t>
            </a:r>
            <a:endParaRPr lang="en-US" sz="800" dirty="0">
              <a:solidFill>
                <a:schemeClr val="bg1"/>
              </a:solidFill>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pPr/>
              <a:t>20</a:t>
            </a:fld>
            <a:endParaRPr lang="en-US" dirty="0"/>
          </a:p>
        </p:txBody>
      </p:sp>
    </p:spTree>
    <p:extLst>
      <p:ext uri="{BB962C8B-B14F-4D97-AF65-F5344CB8AC3E}">
        <p14:creationId xmlns:p14="http://schemas.microsoft.com/office/powerpoint/2010/main" val="372686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smtClean="0"/>
              <a:t>Martinos Nianios</a:t>
            </a:r>
            <a:endParaRPr lang="en-US" dirty="0"/>
          </a:p>
          <a:p>
            <a:r>
              <a:rPr lang="en-US" dirty="0" smtClean="0"/>
              <a:t>macnianios@gmail.com</a:t>
            </a:r>
            <a:endParaRPr lang="en-US" dirty="0"/>
          </a:p>
        </p:txBody>
      </p:sp>
      <p:sp>
        <p:nvSpPr>
          <p:cNvPr id="9" name="AutoShape 6" descr="data:image/png;base64,iVBORw0KGgoAAAANSUhEUgAAAisAAAJJCAYAAABrknd5AAAABGdBTUEAALGPC/xhBQAARkRJREFUeF7t3e9/FPW99/Hrf1FvAHfUc6PtHds76h255BTsOcXWIu2F6OVFTk/RI+eE4yHBooG2RqVQrOSokCImp0pisREsKQSW8GOBkBAhQWSBJBsQgoILCJ9rfnw3uzs7m+wm3/3O7M7r+Xi8lZ3d7I/Zyc47M9+Z/V8CAAAQYpQVAAAQapQVAAAQapQVAAAQapQVAAAQapQVAAAQapQVAAAQapQVAAAQapQVAAAQapQVAAAQapQVAAAQapQVAAAQapQVAAAQapQVAAAQapQVAAAQapQVAAAQapQVAAAQapQVAAAQapQVAAAQapQVAAAQapQVAAAQapQVAAAQapSVyYxuk2f/4R/kH6w8u21UTQyRY2us5/ashPGpAQCgw5TLyrE17go8J2uOqWsD4qy414i+ZzEq256dvKSMbns2f16YKhDlKitOSZvoft15433dJRW6SR8DAICplJX0lgZvMbGnV1tZKXJl6paV3Md1pxlYEQdRVpzH9Ckm1nTKCgBAt9LKiioqQXeSgkJUVqyp7paHcs8s02VF5+NRVgAARSiprDi7fkpY+ebtHnl2m7UKz1KgXHgfZ/yyc/vM/WVu4rdLYvKVYN6urKzH9Nu1U+il+5cVz+sYXzEfkzU+9zfpvFJyn7P1mN7yUOQ8dWWeixv3fvLmixX3R4vbLZY20fwt/BhKwfc6zfue+8wLZdJ56/fe7LanFX7ckrYgAQCmpYSy4n6Q5394+1ErkpyVgs+0Iles4yu2vGmeny1wf/nUSinnxfhM07BlZXylpu7r2We991fkvPKb5tynNS37ORZbVtTP5qx0j23L3I/fay9yfjjs2/rM35zHK3B/7vzMmq6ea+buipwXfrcr+LPe90bdLuc1WAo8ZwBA+RRfVkr5kC7wF256hTX++V9SWfHcLm8FZimyrBTaEpL3Got8zX73l/ec1fPN+4t8mvMqb8Ve1DwtsCLO5vfai5y/hTjP1ack5L52n1JjyfnZkuZFEfO2wHtT8H2daL4BALQrS1lxPtBz/ppN86wki1qxFlpB+KzUilqZTrSi9txnka/ZXalZ95kd7+tXK0TvwxY7rwrezrtCLmqeelbWfvxee1HzN5fzuIXmS8HH8JnnWY9d7Lwodt4Wem+se/DMpyLmGwBAuxLLSnEf1Lkrxlw51xW1Yi10f9MrK96/ol2e6/xWpj78/gLPU+C+ip1XBW/nXbkXM0+LeV1+t/E+1kSc2+Y+55ytI7aCj2H9nG+yykoR86LYeTvR/Mi5XYF5CwAorxLGrEy0RSKX8wFfzF+0BT78vSsZ/5XO9MqK/+vw3GcxK3XLtMtKEfPKfx5YPCvoQvMg5+eLeV2+t/GZ5748pU8pvqxMPC+LnRfFztsJ50fW8yn4uACAsiqhrFi8K8ZCCq5wPJvRfVcS+WXCfyUx1bJiP6xnpZnmfT4TrcSyTKesFDuvCj2GO32y5+ydp/5lIkeB51vUa/W9f/UcJisrntftp+h5Ma3lMC19W/v/hW4DACin0sqKxV0h+Kzo7A98z8owtxB4V5i2/Gnp+59SWZlwpZPN/dnc+5z6/RW1Ai94X8XOK5/n7KyMrWk591vcPE3/bO5DZB0NpB4v53rFeT/8rrPuMz3/vFs1xp9Dzuv0fwz3tp55lXXf6Z8rel5MNm8neZ/t12IfKZR7PwAAU0ouKw7nw91eMeTGu9JJr9TSySs4Ns992bfxlhPvZZdPubBkHrPwyselVlpZj533EEbKiquoeZVeSadjrzydlbTnfouYp4689zH3NYwXDCv5sz9dDrKT/Tw8z9W6A+f+PCv8Qo+RPd2Nd/7m37/7nPLn8aTzdrL3Wc0n//cEAFBuUysrQBg5ZWWS0jgVk5UZAEBZUVZQNZwtKGXYVeO7VQoAYAxlBRXomKzx3Z1Uhq0fbFUBgMBRVlCB8scb6d/9kxkTw0YVAAgWZQUAAIQaZQUAAIQaZQUAAIQaZQUAAIQaZQUAAIQaZQUAAIQaZQUAAIQaZQUAAIQaZQUAAIQaZQUAAIRa8WXlSo+0btggG9LZ0i2jN9V1o3HZsqlbhtRFkUHZtWGLxH2/T+WK9O/Y5N7Hpu3SffaKmp4xuGuD7BpUF9LO7pINrT3WT+c7a91+/Hmp7DqrrpSbMtq9RU3fIjv6R60pua7Et8iWuOee7cfb3u+57TXp2Z5939a9j3bLFvWYW7oz932lp1U2ZN9QzlrzZJf1X9sV6Wn1vEZn/qrr7cdW95lJ+mcBAIiW4svK0HZZvmiVbOrulm4rOzYsk2fqtquCckV2rXpGGrvdVfWVXavkmcYua9Wer7+pRmrWbJHu/n7psUrLqrW7cr8l92a3NC5aJIvWxtUEJb5WFi1PP16u+NpFsnTtDud5pTOouofzXJZtsEpKv/R3bZe1qzZJT04DOStbllmP571v+/EWLZMtOX1jiyyzntv4U7PmSd0zy2TDDuu++3fIhmXPSN12916Gti/3vIa4rF201vqvbUi2L7ces6ZJ+p3LFmf+quuvDLqvY8daWbp0rexwXtOgb1EDAKDalVhW0itbW/bK19LfJDXLtlir/kFr5e9ZyY+zV9LLpNWvcSg3uxqlpmmLNNU0iuo+rknKynJVErzs69Z2qwt+BrfI0lVbZEud5zk7ZWWR9Vx61ASRHqto2dPSHcQuJEu3ZG0ese9LPcdiykpNTY0sS/983vy12NMKvGYAAKJiWltWllor48zWE3vrSo00NtpbVbrzdrWk2VtWFi1bK9u7+uXsNe+trsiOuqVir7/tYtDYlXV9KVtWeoYyu2N2rZJFNXWyaUePDI7vt8pIP86VHXW5xcN+vGV1UlezSnbZmzSu7JC6ZY3SuCy3rOSUpKxyUUxZWdtlTauxSpL9sJQVAAB8lVhWlskqNYaicfkzsnRDdlmxDNq7SZZLgY0cyk0Z7d8hWxrrpOYZq2Rk34ddCJZuEacy9DRJTd2OzK6PScpKTV1jZnyHZ2zLlbPdsn3DKllmPV5m15Wtx9mC43Qi+7Frmqwpinq8HqvELNtyVs5uWSZ1VuFxSoausmJduGY9Ts3yVhmirAAA4Gsau4EGZcvSOtmeM+DEs2toUoOyaam7JcVmF4JFy1ap0mGVi0V1siPdOiYpK4V2A+W6Jl1rFo1vsbnZ3ehsdWl0Hq/RKis1Mr7XJ/149hgaa3pNjfW6bmZKhm2isiLd1s8XUVbs5xRfWyPL1661Xi9lBQAArymXlZtnW6VukdpFMm6ysjIku7Z0WQVAXbzSLWtr0lti7IGu9mBVtSvH3tW0dmmmDEyprFhFYPt26b+iHvDmWWkdLwk3pbvxGVm1JfN43ZtWZQpG1uMNWiXK3rqSWzIs9taf5a1y1rn7m3K2dbksSu8CswfjWgWnW82fK1Z5yWwp8tzPNXs+LJJFlBUAAPKUWFbsFarKM8ulqdt7bPIkZeXmqHQ3LZdnxu9jqTTuUqviwU2y1Bmgm8UesJqeZpeH7Me3o9b2dlnxXudedUX6tzfK0mfS05+R5Zt63N1O17pkzSLPIN6bXdKYnuZbjjwlw7qnnk2Z1/PM8k3Sk7VfbGhX5rGfWdoo6Zeafz92X7HKDGUFAIA8xZcVAACAAFBWAABAqFFWAABAqFFWAABAqFFWAABAqFFWAABAqFFWAABAqFFWAABAqFFWAABAqFFWAABAqFFWAABAqFFWAABAqFFWAABAqFFWAABAqFFWAABAqFVQWUlK+4qfyIInMnlhZ1Jd55V/28Y+dZXHhZ0v5txuQVOBG0qfNGbf7okXpb3QwwMAAG0qpKyoopBdJJI75AXfcqGKSvb0vo1OwfAWFreobJRD6rLv4zjc6dnlyP1ZCgsAAOVWMWWl3WcrSn7Z8J9mO9RklZAVO+SCupwuO3lbXJxik1tC8n7W4VOKAACAdpU9ZiWvWExQIDy3LVRq8rei5G9VSSt8HwAAQJcqKyuFi4V3S4r/1hKbp/AU2gJj89kKAwAA9KrgsqJKRTG7dmw51020C8dz3USFhLICAEDZVWxZcbaMeIvCRGUlZ6vLRGXFs9VlokIy4ePlu3XrlpNsTGOajWlMszGNabZqmaZTBZYVt3T4FoiQb1m5dOmivPviEdnyUt943rEum5p2uGNYPRP3uXx56ZK65GIa02xMY5qNaUyzTWeaTpVVVpxykLXVI49bZCYvK2rrSTFlxfk5PWXF9rufdweWXc1fqGcBAEDlqJiy4h55U2Dw7LgJtpg4xSJz5M5kRwNlCk/hQbvOfRQsTv5GhjNbNwAT7ty5I6PJEXUJMOPmzZty+csv1SVgeiqjrKitIhMXFVehEpK3JaXQLiNPqbH5HznkFqNinlO2N58/KG/XHiOGs+m/euT9hhORzNZX+mRTfdz3OhM5dYgVVhS5ZaV8uwUQLRVRVko7n4ka05JVTNyfz99d4w7SzbrfQqXIZ3rezxapbs5uEkBemrdH1jwRIwEke6wUAExFBZUVuxwUSN5un/Qg3HQKlwq3dGTiO97FpgrL+G1L3P2TdvzvoySAnDk+pt4BAEClqawBtgAAIHIoK4YxwBamMcAWQWCALXSirBg2Mjyk/gWYQVlBEBhgC50oKwAAINQoKwAAINQoK4bt/eAciWAuj6TUEgAAKBVlxbC6OXtIBBPkidEYs4IgMMAWOlFWDBs4npDLwykSsdy6cVstAeZRVhAEBthCJ8oKAAAINcoKAAAINcoKAAAINcqKYZzBFqYxZgVBYIAtdKKsGPbm84fk7dqeSObqxRtqLsAkygqCwABb6ERZMez3zx6KbK4kOdcIAKB0lBUAABBqlBXDXpm/j0Qwp49cVksAAKBUlBXDml86Iv/z289IxDL8+ddqCTCPMSsIAgNsoRNlxbCR4SH1L8AMygqCwABb6ERZAQAAoUZZAQAAoUZZMeylx7oIiVQO/OWCWvoBYGooK4a913BUtr1+khBj+fC1z2Tr6uCWu9NHr6ilH1HCAFvoRFkxbPcHJ+XIpyMkYgny7L0MsEUQGGALnSgrhtXN2UMimFOH+AsTAKaKsmLY+ZNfkQgmde1btQQAAEpFWTFs478dJRFMov+qWgIAAKWirBi25mf75LdP7icRS++ei2oJMI8xKwgCA2yhE2XFML/xDKT6E+SYFcoKgsAAW+hEWTGs/od7SBCZu0dWzusKLC/Z8TkHSRTCeVYATBdlxbC6ObtJAPndwv3yYeNnJIAMHL4st2/dCSwAKh9lxTC/XQSk/FnxqF1a/K8j1R0AlY+yYtj6fzkgbz1/hBjO5hXH5a9vnY5kPv7joHzwenRfP4LBAFvoRFkxzO8vP1L+2GUlqhhgiyAwwBY6UVYMe/NXR0gA+eNSewvL0Ujm/YYTaukDgMpEWTFsw7/GCTGa91b1qaUPACoTZQUAAIQaZcWwlfP2+J6LIgr5cugbNRdgEmNWEAQG2EInyoph7zUckW2vn4xkvr5yU80FmERZQRAYYAudKCsAACDUKCsAACDUKCuG/c9vPyOEkKpP1/+cU596wPRRVgxzBtimv9iOEENhuSOm8/riA7JtbZ/vWYVNZDRxXX3qohpQVgzzO7sqIYQQvTl1iCORqgllxbDf/99DJII503PF9xuBCSHlifCF21WFsmLYq784QCKY3q6LagkAAJSKsmKY3+ZKUv35rPuS719/Ucid22rhB4ApoqwYVjeni0Qy/iUmCtnfdl4t/YgSzmALnSgrhv359R7fkeuElCsf/3FQPnj9uO91JvJF75ha+hElnMEWOlFWAABAqFFWAABAqFFWDFvzs/2EEIMBUPkoK4a9WxeX9xtOEGIsW1/pk0310V3uEAwG2EInyophI8ND6l+AGXfu3JHR5Ii6BJjBAFvoRFkBAAChRlkBAAChRlkx7O3aHhLBJPqvqiUAAFAqyophKx7dQyKYzvfOqiXAPMasIAgMsIVOlBXD6h7dTSKYw58MqyXAPMoKgsAAW+hEWTHs6KcjJIK5eumGWgIAAKWirAAAgFCjrBi24+3PSQRz8dx1tQQAAEpFWTHM7yv0SfXn1KHgBhoyZgVBYIAtdKKsGHb+iwty85vbJGK5c1stAAGgrCAIDLCFTpQVAAAQapQVw86d/Cqy+fbmHTUXAAAoHmXFML/xDFHJpfPfqLkAAEDxKCuG7f7glO95OKKQG9e/VXMBJjFmBUFggC10oqwYtuWVo/LhaycJMZad75yhrMA4BthCJ8qKYb/+0V5CjGb9ksNq6QOAykRZAQAAoUZZAQAAoUZZMWxkOLhv30U0McAWQWCALXSirBi280+fyf72C4QYy5FPhykrMI4BttCJsmKY3/lHCClnXl98UC19AFCZKCuG/feyYySAfPT7ARka/DqSGTlzzTnHDSHETOzvA4NelBXDVjy6hwQRny0OhBBSjrA1Uz/KimF+CzYh5UzD4zFpW9/rnByOEFPpaBqUjzb0+15X7dn7wTn1iQ9dKCuGnTj0hbNZnhBTGT1nhQG2MIwBttCJsgIAAEKNsgIAAEKNsgIAAEKNsmIYZ7CFaZzBFkHgDLbQibJi2MjwkPoXYAZlBUFggC10oqwYdvDjIRLBjI2m1BIAACgVZcUwv/NgkOrPqUNsDgeAqaKsGFY3p4sEkKYXjvmeg8RUbnzzrVoCAACloqwYFt/1uXx+9AoxnOHPv1bvQPQwZgVBYIAtdKKsGNb+h1752+YvCDGWfdvOUVZgHANsoRNlxTC/8QyElDN8qRqASkdZMeybr24RYjSpa4yXAVDZKCuG3bj+LSGEkDLnzm31oYuqQFkxzG8zPSGEEL3hdAHVhbJimN8vFSHVnHf/s0d2vnOGRCwdTYPy0YYTvteZyMXz19WnLqoBZcUwv3NwEFLNuX71llr6AWBqKCuG/eGX8ciGU84DAKaCsmLYxn87GtmMXbyh5gIAAMWr0LLSJ41PvCjtSXUxR1LaV/xEFjyRn8Y+dZMsF3a+mHu7Jp8bOezHzLpdwcef2O9+EZPXnjpADGfb6yfVOxA9nMEWQeAMttCp8spK38ZJyoJbVl7YOXmTcIvKRjmkLo8XkrzC4k7Pvk/3Z0svLE3/fkg2rzhODMc+k2tUUVYQBM5gC50qp6yMl5TJtmzkFwtfyR3ygnW7vK0tzuPk3vehJuvxVuyQC+qyS23BKbglBgAA6FBhZUVtBfEpFBluWfHb5ZMtf6tKmrfsFC4/he8DAADoUpljViYqK4W2mHj4by2xebaYTHR/E5Ymf1cv3iCEECPhLK6oFlVbVnJ3GXm3fky0C8dz3USPVWJZuX37tu9JswghpBwZTVxzPney2ZdNTEulUjkDbEv5WaZVxzSdqq+s5FHlI+f2E483ydnqUkQxmmwrTtpoMinbNhyR3S2J8fz17X756zv9TGNaWac5lzXeH9MqY9q5z4fk4mjuh5f9OWRi2sjwUM4A23I8BtPCPU2nCJQVm7ecBLNlxWYflUKIycS2nVdLHwBUpoiUFbW1JGt3kHO5mLLibD3RV1b8NtUSUs68vvigWvoAoDJFq6xkDaid7GigzK6dSY4G8h2kW9g3X90ixGhS175VSx8AVKaIlBW3cORsSSk03sS579wS43/kkLsFZtLzuXicO3NBblz/lhBjSV27JRfODvleZyK3b91RSz+ihDPYQqeqKyv21o7cAqJ26/hsRfHuGkoXmLwC4jM972eL5LeZnpBqzv42xsxEEWewhU5VWVZyD1u24js2xeWWjkwKHtmjCsv4bUvc/ZO2850zhEQqZ09cVUs/AExNZZaVCvbtrTskghH2hADAlFFWDPPbTE6qP0f/xhcJAsBUUVYMW/HoHhLB/OUPA3LywKXAcnDnad/pUQiCwQBb6ERZMczvr25S/bELi990Uv4gGAywhU6UFcPqHt1Nopj/7TPNWPxX4lEJgMpHWTHs4vnrhBCDAVD5KCsAACDUKCuGvba4W37/7KFAsu21k9K39yKJYPZ/POg73US+HPpGLf2IEgbYQifKimEr5uwJLFEfu0CCCWewjSYG2EInyophbW8MkADyl/WDsuPtMySAxD48L0d2jpCI5fSRy+pTD5g+yophfn95EkJItWXziuPqUw+YPsqKYTve/pwEEHtXxIWBrwghhnLpAmOVoA9lxbD1/3JA3nruCIlYEv3BfZnfnTt3ZDTJ6f5hFgNsoRNlxbDGRTF54+mDJGLZt+28DMYvB5b4rs99p0chCAYDbKETZcUwv327hJDyBUDlo6wYtq4mTggxGACVj7Ji2J6Wc4REKudPfq2WfgCYGsqKYX6bqQmp5mx9uU8t/YgSBthCJ8qKYe+vPipta08RYi5vnJSWNcf8rzOQgTgrrChigC10oqwAAIBQo6wYZn+pGyEmMzaaUksfAFQmyophfvv0CSlnXl98UC19AFCZKCuGfbLpM9n3wXlCjOXwJ8OcwRbGMcAWOlFWDBsZHlL/AszgdPsIAgNsoRNlBQAAhBplxbDRxPXI5vatO2ouAABQPMqKYX4DIKOSS+f5yngAQOkoK4atqzkgby49EslsfeWEtP6mnxhOy5oT0vzSEd/rSHlz9NPojhVigC10oqwY9vKPu6Th8X2EGM0r81nugsjOd86o3/zoYYAtdKKsGPb3rWcDy2D8snoWAABUDsqKYX5jOUyldU2/DJ3+mgSQG9e/VUsAAKBUlBXD/EqEsTzqM40YydG/jcjYxRuB5OvLN9XSBwCVibJimN+KjFR/VvhMMxX7dPucFA6mMcAWOlFWDPvrf5+QPS0JQozl4McXKCswjgG20ImyAgAAQo2yAgAAQo2yAgAAQo2yYtgrj++V1T+NEWIsf3zuCGNWYBwDbKETZcWwTfVHpGV1PyHG8vEfT1NWYBwDbKETZQUAAIQaZcWw3y3sJhHM58euqCUAAFAqyoph763qIxHM0ODXagkAAJSKsmLYgU8G5eSBS4QYzcGdp32nE1KunIglJf63L3yvM5FrV/iaiWpCWTHM73TohBBC9ObUIY5EqiaUFcMa5u8jJFJ59RfdsvaZQyRi2brqhAxYhSGoXBu7pT51UQ20lZWx+GZZ3bBZ4mNqgkeio8G6vkMS6nJUrXh0DyGRyqs/PyBv/uoIiVg+fnNQfeoB06etrCRbFsg9dy+Q1qSakGNMOp6/y7q+XuJqSlT9+rG9kc3L/7xPXvkxiVzmRzf2eW4ATN/0ykqyRRbebZeQIjN3c+S3rNQ9ujuyqf/HPYREKu8s71G/+dHDGWyh0zTLSoc8P/sRmW3nuzOsQjJDvpe+nJP5UlO/WWK+W12ipeGn+2TNE/sjmd8s6JbfPkmCyJqfxXynm0j8k2G19CNKOIMtdDI2ZgUuv03FpPrz3/9+1Pf8K1HIyQP8dQ1gerSVFRTHb1Mxqf7sbzuvlgAAQKkoK4a9ufQIiWAGDl9WSwAAoFR6y0rysDTXzvcZs5LOxsgfDeR38iJS/QnyBFV37tzhW5dhHANsoZO+sjLWITUzfY4AygmHLp88mpBL578hEcvN1G21BJhHWUEQGGALnbSVlUTzXKeQLGyO+sHJAABAJ21lJV5vbzmplc6UmgAAAKCBtrIy1vaUVVaeknYOXQYAABrpG7OSOiyrH7pLHq4/LGxcKWxkmBNkwSzGrCAIDLCFTtrKivvdQN4Btd4wwHZkeEj9CzCDsoIgMMAWOukrKx3P+Ryq7A2HLif6r5IIJnXtW7UEAABKpW83EIridw4OUv0J8jwrAFDpKCuG/eGXcRJAtr58Qo7tSgaWq5duqCUAAFAqjQNsx2RsbLIw9Pa3P49J46IDxHA+fO2kegeihzErCAIDbKETA2wNY4AtTKOsIAgMsIVO2srKWHyzrG5oyMvKmvny8H12UXlAFtZ2COe3BQAApTAzZiV1WFba52Bp4BwsAACgNMYG2Dqn45/JbiAAAFAaQ2UlJZ219q6gJdIR8dPxcwZbmMaYFQSBAbbQSV9ZKXQ0UHJAYs3PycP2ANu5myM/ZuWNZ7tl/b8cJsRo1ga43G34VVz++NwRErG8uTQu63950Pe6as/7r5xQn/jQRVtZmfRooJkLpHmAESsrHt1DSKTy6s8PyJu/slZehEQk9nmdoJe2slLoaKDVDZulPdYrCXqKY8Uc6wOcEIOp/+Fe2ffh+cAydPprtfQDwNQYG2AL16fvniHEaOzCAACVjLJiGANsYRoDbBEEBthCJ81lJSmxpiUy77szssar3CsPL66X9t6IHwakcAZbmEZZQRA4gy100lhWEtL6pCop9z0os2c/ovIdmeWUlgdlZZyBKwAAoDT6Bth2LHGKysKmXsnbhpJokYUzrcLCocvSuqafkEhl4PBltfQDwNRoKyvOGWrvrpXOAhtP3Os5Kdwr8/cREqnsb7ugln4AmBp9ZaXB3gX0lLQXKCOxScpMVNTN2UNIpLK/jaORoogBttBJW1lJxevlB3ffJbOe3Cx9yexGMiYDbbXuGWwXt+XvIoqYHc39Ett2nhCj2fmnz3ynmwjnWYkmBthCJ40DbFMSb3hEDab1yX1PSXvUB6xYPmn6nJBI5WwfRwICmB6NZcU1NtApzbVPZY4Gmr9EVrcclqS6Pur8NpMTUs1hNxCA6dJeVjCxocGvSARzfeyW3LpxO5K5c1st/AAwRZQVw/z+8iTVn1OHghtoyEnhEAQG2EKnMpSVlIyNjRUIJ4X7dOtncmD7EIlYxkaDW/YpKwgCA2yhk9aykuh4TmbbJ3/zG2DrpF7i6rZRdenCN4QYzZWco/MAoPLoKyu969zDk2c+IjX1DbK6wS8dkT+Drd8uAkLKmZf/eZ988OrJyKZzy9nAwtl7AT20lRX3pHAPyPpeNQG+6h61ViAkevEpEaaywmcaMZPtGwbVbz6A6dBcVtjNM5k9H5ySo39LEmI0XdsGfKdHIV9fuRlYbnzzrfrNjx4G2EInbWUlFauVWWxZmdTI8JD6F2AGA2wRBAbYQieNA2wT0vrkDLnnoVppjcUk5puByJ9uHwAAlEZjWUlJvP7BrCN//MJuIgAAUBrNu4Huklmzn5PmTr+tKnbYsuL3RW9RyTdfR3f/PQBg6jQPsJ0rzXxZ4YT8jhiISi6d/0bNBZjEmBUEgQG20ElbWelb/4BVVmqlk/NPTejksYTvibuikNu37qi5AJMoKwgCA2yhk74xK4nNMu/uGbKctgIAADTSVlbG4pulZvZdhs5g2yeNT7wo7Ul1MU9S2lf8RBY8kUljn7rK48LOF3Nut6CpwA2dx8y63YSPX9ihj4dJADmyIyl9XRcDy9eXb6olAABQKm1lJdmyIOuon0LRcDRQ38ZJyoIqKtmlQ/2Mt7C4RWWjHFKXxwtJXmFxp7+wM/OA7s+WXlj8xnKQ6k+Q37oMAJVO326glN+3LHszjV1E4yUlHf+ikF9AXIearJ9ZsUMuqMuS3CEvWPeTt8XFeZzc+877WYdPKSpCy2+OSfvvTxHD6fzTF3Km50pguX71lloCzGPMCoLAAFvopK+slJtTIlQJ8SkUrgkKhOdnCpUa64aerSj5W1XSCt9HYZzBFqZRVhAEBthCJ2NlJZXolfamNhlQl6elYFkpXCy8W1L8t5bYPIWn0BYYW8HnAQAAdClvWUklJN7SIDVz79U3ZsVWqCRMVCxyrptoF47nuokKCWUFAICyK0NZSUki3iIrFz8o948PrL1X5tU0SGtc01p9KmUlZ6vLxONNcra6TFRIJny8fPYuoJce65Jf/2jveOzLTGNaOaf9bmG3dG45K395q0+2v3XC+Xc6JqYdi52R5Miw+i1w2b8LTGMa06p7mk7aykoqcVha6xfI92amC8oMmeX8e7606j6rbQVvWambs5sQo1nxqP8RSqayv+28WvoRJQywhU7TKytjAxJrqZeF37VPte8WlO/NXSJNbb2SSInE6+1pC6S1hJV5UQqWBHfryeRlRW09KaasOD+nsaz84x6pJ5FLc32ffLR+IJC0rzslrb/r8b3ORD7+46B0NJ2OZPr3R3eAKQNsodPUy0q8wfniQrukzJq9RFa3HHYKSjbzZWWCLSbOz2SO3JnsaKBM4ZnkaCDfQbqF+f3lSyKQgLdukGCyfcOg+s0HMB3TKCsb5eH73LJyz8zvyMLazdI5kJTsvmK+rExynpXsElNol5Gn1NgmOs+K75FHE7h14zYhJCK5/S3fhwXoMM0xK+5g2tU1czODae97UJ6ub5HYwJjEAigr6S0h2cXELTD5t3dKSHYxUQUmr4D4TM/7WQAAUBbaBtjahyn3tW3MOkw5nUekqVfzlxtOWFZsqrCMp3CpcEtHJr7jXWyqsIzftsTdP2kjw+UbLQ344aRwCAIDbKGTvrKSbWxAOpuWyLzxgbd3yazvzpWapsMypm4SVfbhXYBJlBUEgQG20Kk8ZSXL2ECnNNemD2nWdFI4AAAQGWUvKxljMhDrlYJ7bgAAAHwYLCsAAACl01hWUhJva5GBrLG0qYEWWT7/EZk9+ylZ2TaQc1hzVDHAFqYxZgVBYIAtdNJXVhKbZZ49kPb5TncQbSomy8dPvW9nhixsYyfQ1jVHpW3tKUKMZdsbJ+X9Ncd8ryPVna+v3FSfPOYxwBY6aSsrybYFViF5QNb3updTnbVOSXnaLihWcVn5fauwzN4sA+7VkVX/wy5CjGflXBLFXLrwjfrkASqbtrLinq22VjrVvp6+9Q9YlzMnhPNeH1V+p+QmpJx5ffFBtfQBQGXSV1Ya7HOqZMqIe/baeom5F8t36v0KMxi/TIjRnO2L+tmNAFQ6bWVlrGOJVUZmyMKWhKSSbVJjj1d5skUdqjwm7YutyzMbIn+eFQbYwjQG2CIIDLCFTvoG2EqvrH/I3nqSzgyp6XD/okvF6+Vha9qs2ljkjwhqXLRf1j5ziBCjee0plrsg8vetZ9VvfvQwwBY6aSwrltSAtDfVyvLaBmmOZfb3jMXXybz7FkhrQk2IsHf+s4cQEpF0fzSVbxAD4KW3rAAAAGhGWQEAAKGmvay4X1z4lMyebZ+5duP4gNqBzk5hL5DImVPnnRM1EbNJXftWvQPRwwBbBIEBttBJY1lJSbzhEZk1PsDWjvsty6nedTLbujyvmbridx4MUv689fxRSfRfjWTOnhiT47EvfK+LQhAMBthCJ21lJRWrdYrKrLkNEkukxs+z4m5ZSUjzXOvy99dJn3M5uvxWpKT8WTFnt+90Uv0BUPm0lRX3pHBPSbs6/5R7Erh0WcmcFK494ieFO/TXYRLBHP00Kcd2kSACoPJpLitLRJ1axVNWUtJZa1/mdPt+f/mR6s+pQ+y7B4Cp0r4b6OHaTklYhSS7rCQ7a52Twt2zuM39RuYIa1t/XD7ddIZELJfOB/eFcgywRRAYYAudNA6wTUj74nutgmKXlBkyyz7d/t33yv332f+3MpOTwtlGhofUvwAzKCsIAgNsoZPGsmIbk4HOjVIz9zvjRwXN+u4j8nR9i8TZdexIfnGNkEjl+tVbaukHgKnRXFYwGb/xDIRUc/a3nVdLPwBMDWXFsLo5XYQYzZon9suB7UOBZeTMNbX0A8DUGCsr3kOZoyrx+QXnbKqEGMv1W4xZgXEMsIVOUy8rYwMSi8WKTIssf4iyYmtb3yc73/2CRCwXz11XS4B5DLBFEBhgC52mXlbi9e5RPiXk4YbDEvHTrIjfPn1S/el876xaAgAApTK0ZSUmffbJVyB/fes0iWBGvwhuywoAVDoG2Br23qo+QiKVkwcYtwBgeigrhq35WUx++2Q3IUYT5HIX/2RYLf2IEgbYQifNZSUlid42aW5okNW+6ZCon8SWM9jCNAbYIggMsIVOGstKMut0+4XC0UAAAKA02spK+osMZ81tkPZYTFprH5B7Ztc7/451rpOFM++SeQ2HI/9Fhm/+6gghRrP15RNq6QOAyqStrPStt8rJ3U9Ju2ojyZYFcs+TLZL+SqCB5kfknrmbI78b6I/PHSHEaN5/hbICoLJpKyveM9Q6ZWV+y3g5cS7fvUQ6Ir5pZWSYwYYwizErCAIDbKGTtrLibDm5e640q3Yy1rEkZ0vLQJN9fa10Rvx0Kyvm7CbEaFb9aK9s+NVBaXrhaCDp67qoln5ECQNsoZO+AbaJzTLv7hnydJva8eNcvkvuue9BmT37Qbnf/vfitsiPWan/x92RzSvz98nqnxLT+c3P9ssf/iUeWHr+nt4ZDABTo6+sWBLx3pwykuh4TmbPdI8Eun9urXREfcCKxe9U7FHJ2b6oV1UAwFRoLSuYXOP/ORDZrPt/h2V9TTB581dxeWd5T2A5f/IrtQQAAEpVxrKSkuTAYYnFeoWvBcpYMWcPCSD1P9wjL/94X2B5u7ZH3m/oDygnZHP9EZ/p0cid2xJY5I77ex9FDLCFTtMqK/YRPvMaYuOHJ49L9cr6uTOc3T9u7pXHm3oj/43LNr/dI6T8WfGo/3RCypntGwbVb370MMAWOk2jrFiF5PtWEfl+vcRyWkhKOmvtojJD5tW3SGfbRqmZ7V5eHvVDgSybV/QGlub6XtnyUh8hkYpdGIJK316OhAJ0mHpZ6V0nP7j7LpndPKAmKMkWWWhNn1XTkRlsm+qU5fZAW44G8v3rixBSvgCofFMuK8k2+yRvd8lKz5f9pKfnbkWxt7bYu4P4bqA/rewNLH/942k5snOYBJAT+y7KyQOXSAABUPk0l5V0Kck/U617htsF0hrxUy74/eVHqj+nDgU30JAz2CIIDLCFTtPeDTQvezdQendP1ncCpcWcssIZbD9447h0bPycRCynDl2WkS+uBZKL565TVmAcA2yh0/QG2D5kF5AHZXlnQsaSvdL6/IPO1pan27wjU9Rg3NmbxTPCJXL8/uompJx5ffFBtfQBQGWaRlkRSfWuk3nqDLXpzHoy8+WFaQnnSwztrTCcwvbg9iFCjOb430fV0gcAlWlaZcUxNiCdzQ2yuqFBmjsHfI72GZNY7YNyz0x2AQEAgNJNv6wUJSXJJE3FtvE/Dsvmul5CjKXtjVOMWYFxDLCFTobKCtJ+9/OYvLboACHGYn83EWUFpjHAFjpRVgAAQKhRVgx7b1UfIUbzl/VRPwYPQKWjrBj2u4XdhBhN07JjaukDgMpEWTHszMnz8vXlm4QYy1df3pCzAxd8ryOkXLkyel0unBn1vY5Ud8qBsmKY30m7CCGEkGpJOVBWDOt87ywhhBBStSkHygoAAAg1ygoAAAg1yophg33n5EoyRYixXL2U4qRwMI4z2EInyophfoORCCl3Vj+xT36zYD8xnL9t/kL95kcPZ7CFTpQVw+rmdBFiNC/N65KtL58gAST+ybD6zQcwHZQVw8Yu3iDEaMp13gMAMIWyYti+D88TQgwGQOWjrBjmN56AEFK+IBgMsIVOlBXDTvWclS+HviHEWC5duC6Dved8r4tCEAwG2EInygoAAAg1ygoAAAg1yophe1oSJIJhdwQATB1lxTC/AYCk+nPqUHADDe/cucMZbGEcA2yhE2XFsNP95+TqxRskYvn25h21BJhHWUEQGGALnSgrAAAg1Cgrhl06/w0hhJAy52bqtvrURTWgrBjmN56BEEKI3gQ5Tgz6UVYMa3h8r6z+aYwQo4nycre/7TwJIPs+TMiurQO+15nIlWRKfeqiGlBWDKv/4Z7I5tIFDt8NAgNsEQQG2EInyophf6rvi2xO7L0onx+7QgghpIpTDpQVw/z2rRJCCCHVknKgrBi2+qf7SQTz9n/0yNaXTwSSDxpPSd/ei4QQYiTlQFkxzK+FElLOrPqnfbJ55RFpWd1PIpavvrypPnnM4wy20ImyYtgr8/fK6p/ECDGaVzgKLZK5PBzcETEMsIVOlBUAABBqlBXD3njmICFGs+m/jqulDwAqE2XFsHdfPE6I0Xz42km19AFAZaKsGDYyPKz+BZjBSeEQBAbYQifKimEjw0PqX4AZlBUEgQG20ImyAgAAQo2yAgAAQo2yAgAAQo2yYhgDbGEaY1YQBAbYQifKimEMsIVplBUEgQG20ImyAgAAQo2yAgAAQo2yAgAAQo2yYhgDbGEaY1YQBAbYQqcqLCtJaV/xE1nwRH4a+9RNslzY+WLu7Zp8buTok8bs2z3xorQn1VUlGL4wJHduWysQQgzl9reUFZjHAFvoVLVl5YWdkzcJt6hslEPq8nghySss7vTs+3R/tvTCUjdnDyFG8/rig2rpA4DKVIVlJb9Y+ErukBes2+VtbenbmFdCDjVZBWbFDrmgLrvUFpyCW2L8ffzmICFG8/etZ9XSBwCVqWrLit8un2z5W1XSvGWncPkpfB+FvfH0QRJA2t44pd4BAEClqb6yUmiLiYf/1hKbZ4vJRPfnsxVmMivm7CEBJMq7QhhgiyAwwBY6VW1ZyRk0m7f1Y6JdOJ7rJiokUygrLb85Jh+tGyCG0/1Rfi2NCsoKgsAAW+hUhbuBvFT5yCkVE483ydnqMlEhKXIrTpq9wti65phse+PUeLauPsY0pjGNaWWZ9sXAebk4mvvhZX8OMY1pJqbpFIGyYvOWk2C2rNy+fVtemtdFCCFGcvH8NedzJ5t9mWlMMzFNp4iUFbW1JGt3kHO5mLLibD3RU1YAAEDpolVWsgbUTnY0UGbXziRHA/kO0i2MM9jCNMasIAgMsIVOESkrbuHI2ZJSaLyJs7Ukt8T4HznkboGZ9HwuHiPDQ+pfgBmUFQSBAbbQqerKir21I7eAqN06PltRvLuG0gUmr4D4TM/7WQAAUBZVWVZyD1u24js2xeWWjkwKHtmjCsv4bUvc/ZN2fPcoIYQQUrZcOv+NWuNUj8iMWQkLv+9uIYQQQnRlf9t5tcapHpQVw3b/+ZQc+TRJiLEc67TSdUa+6B0jxFgGj16S3tg53+tIeXP10g21xqkelBXD/FowIeWM/VUDDLCFaQywhU6UFcMOfjxEiNEc//uoWvoAoDJRVgx781fxwLL3z+fUswAAoHJQVgx767kjgWXfB9U36AoAUP0oK4Y1Ltovbzx9kBCjYbkjpvPha59xBltoQ1kxbNWP98or8/eRiOXNpUfk3RePB5J3/rNH3lp22Pc6QsqVHe+cZoAttKGsGLbhl3ESwZw9cVUtAQCAUlFWAABAqFFWAABAqFFWDBsZHlb/AszgW5cRBPekcAywhR6UFcNGhofUvwAzKCsIAmewhU6UFQAAEGqUFQAAEGqUFQAAEGqUFcMYYAvTGLOCIDDAFjpRVgxjgC1Mo6wgCAywhU6UFcN2vnOGkEiFs/cCmC7KimF1c/YQEqnsb+PbvgFMD2XFML8Pc1L9ObHvoty4/m0kc/vWHbX0A8DUUFYMq5/bJSuJ8fz6R3tlzc9igeXVX3TLa08dCCy/+0XMd7qJtKzpl11/+iKwIBgMsIVOlBXD/P7qJqSq86jPNINBMBhgC50oK4Zdv3qLEGIwACofZQUAAIQaZQUAAIQaZcWwlfO65CVCDCfQ5e6xvc4A56CCYDDAFjpRVgxb8ehuQiKVDb+My4evnQwsCAYDbKETZcUwv6MVCKnmdHL4MIBpoqwY9oeaOCGRyoG/8H1YAKaHsmLY64sPEhKpHP2UL1EEMD2UFcNGhofVvwAz+NZlBIEBttCJsmLYyDCbxGEWZQVBYIAtdKKsAACAUKOsGNYfu0QIMRgAlY+yYpjfoZ2EkPIFQOWjrBj268e6ZNWPSNTyyo/3SsP8fYHk9//3kBzp/FxOH7kcySAYDLCFTpQVw/z+8iPVn9cXH5AN/xoPJG8uPSIb//2wbPqv48RwDm6P7oB6BthCJ8qKYXVzukgk419iTGTl3K68c58QM+l876z6zQcwHZQVw/xWJlHJ4Y4ROXXwS2I4Z46PqaUPACoTZcWw0cT1yOb2rTtqLgAAUDzKimHvNRyVba+fJMRYPnztM9m6muWOmM0Hjf3y/poe3+uqPTvfPaM+8aELZcWwlfP2yEuPdRFiNCx3JIhEdblbt+Sw+sSHLpQVAAAQapQVwz5aP0BIpHKm54pa+gFgaigrhvkdJUNINWd/+wW19APA1FBWDHv1/+z3PR8DIeUMy10w+fvW6J5nhTPYQifKimEblx3yPdMlIeXKuy/2cAbbgHKAM9iqS8D0UFYAAECoUVYAAECoUVYAAECoUVYM69jUL3s/OEeI0XyyObjlbmjwa7X0I0oYYAudKCuG+R3aSUg1Z3/bebX0I0oYYAudKCuGXR5OERKppK59q5Z+AJgayophb/7qCIlgdrzzuXR/dIEEEACVj7JiWN2c3SSKedT+v/9uElLeAKh8lBXD6ud2BZZXf3FA3v6P45HM9g2nZTRxPZJJnr0mJ4+e870uCkEwGGALnSgrhr302B759WNdgaTh8Zi8+vPuSOaDV0+qdyB67ty5I6PJEXUJMIMBttCJsgIAAEKNsmLYF31jJIL55qtbagkAAJSKsmKY3wBAUv05dYh99wAwVZQVw/a2Dcjxv4+SiOWrL2+oJcA8xqwgCAywhU6UFcNGhqP7lfEIBmUFQWCALXSirBjmt4uAlD/Ndb3qHQAAVBrKimEfrR8gAYQzmQJA5aKsGLbu/x2ObK4kU2ouAABQPMqKYW8+d1De/o9jkczVi8ENMo0yxqwgCAywhU6UFcPeXRGX9185QYixbN8wSFmBcQywhU6UFcP8vrOHkHJm1T/tkw3/GicBZO+fz6nffADTQVkxrOHxfYQYzZqf7ZeN/3aUBJDYtvPqNx/AdFBWDHt98UFCjObd/+xRSx8AVCbKimF/fv24/PWt0yRiGU1cV0uAeQywRRAYYAudKCuG+Z2wjFR/ju8eVUuAeZQVBIEBttCJsmJY3aPWyotELqcO8hcmAEwVZcWwrav6SACxD989se9iYPn68k21BAAASkVZAQAAoUZZMWxkeFj9CzCDMSsIAgNsoRNlxbCR4SH1L8AMygqCwABb6ERZAQAAoUZZMczvsFZS/jTX9ap3AABQaSgrhn20foAEkO6PLqh3AABQaSgrhjHAFqYxZgVBYIAtdKKsGMYAW5hGWUEQGGALnSgrhn3RN0aI0VwY+EotfQBQmSgrhvkN/iSknLG/eRkAKhllxbCd75whAWR3S8L5MsEohu8lAlDpKCuG+f3lS8qfzSuOq3cgehizgiAwwBY6UVYMO7hj0PlLl5jN+VPRHbdBWUEQGGALnSgrhp0+eoUQo0n0X1VLHwBUJsqKYX67KAgpZxhgC6DSUVYM649dIsRoTh+5rJY+AKhMlBXDOt7tl71/PkcilsvDKbUEmMeYFQSBAbbQibJimN9melL9OXUouA9tygqCwABb6ERZMezIzhESQPq7v5TLI6nAcuvGbbUEAABKRVkxzO+vblL+/PbJ/fI/v/0ssAx//rVaAgAApaKsFK1PGp/4iSwYz4vSnlRXleClx/aSALLysS759T/tDSy9u6ewsAAAHJSVorhF5YWdmRXOhZ0vTqmw+P3VT6o/jFlB1DDAFjpRVopwqOknsmDFDrmgLruS0r7Cmt7Upy4X52jX53K2b4xELN98/a1aAsyjrCAIDLCFTpSVSeVvVUlzt65slEPqMgAA0I+yMpnkDnnBKiuNfhtQ+jZOeewKAAAoDmVlMhMVEsoKAABlR1mZzESFZKKtLj4uXbwon58+rS657GlfXsrdr8s0ptl0TUuPWSnnY6QxjWk2e9poMpkzwLYcj8G0cE/TibIyGY1bVm7duiVDF86rSy57mp1sTGOaTde0dFmZ7HZpTGOabbrTrl+/njPAtpSfZVp1TNOJsjIZZ+sJu4EAAAgKZWVSkxwNlHdIMwAA0ImyUoSJzrPiV2IAAIA+lJViqIG02cXEKTCcYwUAgLKjrBRLFZbx7wZi9w8AAEZQVgAAQKhRVgAAQKhRVgAAQKhRVgxxv/Qwa8xLid/WDJQqb5lj2UMZ2QcdTHR0JJ+BmA7KigH5387snruFX1aUE+cBghnq88xKobLCZyCmi7JSboW+P4iz36LM/M8PBOiSKSnp+JYVPgOhAWWlzPL/okgrfGZcQAenrPCXK8rG/QxzS0jhzzM+A6EDZaXMCv91654Bl5UJyoPlCyYVLh58BkIHykpZTfTLyC8qykktX9YKJDt5m+IBLQqVFT4DoQdlpawm/mVkTAFMcjfHs9kd5TCVssJnIIpHWSkr/qpAuBQePwBMB1tWUF6UlTIrPMiRX1QEwDkCg91B0G2SMSt8BmKaKCtlNtlIeFYaMIrDRVEWhcsKn4HQgbJSbhOeY4DN8TDL+SuX5Q7aFS4rfAZCB8qKAXkrCPXL6/uLDehgL2OezevpAbb8JQv9JigrFj4DMV2UFUPcX9ZMWGGgrNTKIHuZ469YlM/EZcXGZyCmg7ICAABCjbICAABCjbICAABCjbICAABCjbICAABCjbICAABCjbICAABCjbICAABCjbICAABCjbICAABCjbICAABCjbICAABCjbICAABCjbICTElKEr0xicXc9CVSanpUZF7/wJia5COVODw+j3LSm7DuwbQxGbAfOx7EY2cZG5B4ej7EB6xnBWAylBWgRKmBzfL0fXfJPXfn5v75G6UvbJ0lNSZjY2OaV84piTc8OP66V8bVZB/JlgU58ygn982XprjJVfVhWWk/7pMtklRT9Es583vMd4YnpbP+EZnlnQ8zH5HnOxLqNqVL2Y/n/4BA1aCsAKVItsnCmfZK5kF5uqlN4gNJSfS2SVONuxKaZa0Ip77a0S9ebz/XBdKqde2sVvrfr5XW2MRbVtJl5ekmtSUhnbaN8vRD9nObK80D6sZlZ6CsJFtkof0Y9YfVhLRMwZs1t15aO3slkRyQWEu9PO4U3wet0jeVwpGU1iftn6+XCTojUPEoK0AJ+tY/YK0YZsjyTu+KJSWxenVdLDx/5Za1rBSx0k+XFd+tLwObZZ698s5bsZdLgGVlrE2etqfP3Sx53Syhfsa6rvSiS1lBNFBWgKIlpHW+u2KIqSk5xqy/lGMxieeNX7HHSrRIU0ODrG7YKK1xn1VlosO6rkGaPbtFxuKbnenZewkSHfb9dFjPxrrfTvf61c2deVs47J+tmWs/3wdkYa11m6J2NUz2XBPS0bDEKRn3fH+BLPc8N68Jy4q12m6ebd1PVnnIvLakxFs2Oq+tua3XUy6KmJ826/3obLZvk74Pn7Iydlia7fvxvogC74ddShPx9GNb13dmjzmx5k3tAvmBUzyWWNdvlvEfj9U78+HxFr+ZZd+nvcXJM34l2Svt6vk7r9N7vSXRUSsLv2+/x3Olxvf5Wncz/nwnmFeW8ds1tTjL8IDzXmS9hjR7OVfvjXNbn7t0l1v7ZzPLaFOL2gqX6JT19uVO7w+mpK/NfkzrPvNfBiKOsgIUTa3sSvorNiHti+91VlTZefj5jtwVcNxdmS1syf0A91vZu1tLHpTZs2eM35+TmQukNWtdmDdeZNItGMU81/Q8yKSYMSv+t7Huy96l9mTb+P37v7bsLVlFzs+Udd/Obqas3Hev3G//P7usFNoS4vt++D/2PQ89Jx3OzbzzJrNFKz0fvO9vIanedTI7577czJq9TrL3FrnzKxPv8+14PjO2KJ2HrdeaW6dT1v14b2fNK2f3lGerXKLNZ7zWg/K8OwPGua/3Aet9zJ1f8+x9fqmYLLffd++WpPT0xW15pQygrABFK72sjLU95XxIP1zbKc4Gl1RCOmvtFYNnd1HJZWWGzK5X92l9tPc1L3DHzNTGMiui1Jj1WPZt50tzb6FBnxnFPtfUWKcst253z/zN0jfJ4N2JykrCus5+zvOaM6usvNeWSkpffGD8MYp9junddQtb1M/at0sPbp1iWRlonus+9vNtMuDcqTXfW56TmvW9488v1btZHrfvz3p+2QObSy0rtrF4m3S6D5T1Oj33keqVZmdrX610egb2jnUscV7v+PMds277pF0CPctewt0dd89cqwg5LSElA23PycP2tJyyMmaVNXvag1Z5dI+oSiWsZcEuhTNrJfsu06/3/sX2MmJPsbceHR4vJ+77M1ey3nqrq9Q6z7emg6qCfJQVoGillpWktNvjCTwf5OPjF6wV2vjkksuK9zn0ynp7d4BnPIZ722LGrJTwXNPzwfNYfsZXWg89Yv2VnZXvultOvAOS/V9bWrHPUd3Oup/c3XU+z7vosqLm7/et55b92F4F7m8qZSVPosUtQjn3XWjMyph01NjTn5L27HV/upjUZ+ZMss19brnjsNLFJGvZsQeXW7fLKcSWdIHM/nn39U6w3PWuc3aXZYpqyi3W3vcWUCgrQNFKLSuFVur5YzWmX1bUSsvzWMWXlRKeq46yMvspWdnWa60Sc01cVop9joVW4D4/X2xZUSvq7JW8L51lJZWQvlhMOtPjQ9LjYYoqK4dltb1L5bvznXFF7rgXO2q8UdY88FvGbHnLToFl1B4obe+yyp4+aVlJv2fpXUEpd2uducHWqDSUFaBoagUw7bLiUyxCW1b87rf0suK3G8jP1MqK9zkWXoFPvawUuJ1XobKitl4UW1ZS8QaZ7Sxr1gr8u+mC9x13N1aRZcV5rYWSNQ+mXVbUay6trIgknN1q7q6gVGet9e8HZH2vuhLwoKwARUvvXqiVvCOXLamYtYKxViqZwYbqr8fZ3sNVfVaaBVYEA82PONPLX1ZKeK4FS0M+vWWl2Oc4/bLirjyz3g/1l/+kr7lg+WlwisZs35PKJKR1sV1GNqrnq56/Z8C0/30Xeq3WfdpjWWYWmpcZRZcVtQUl7zX4LLvFlJX065nXfNjdZfX9ddKnrgK8KCtACdIf7A/Xx3J3YYzF1NEnuYMG4/X22IzcE36lYvXO5vwfZP8ZqVZmP7DuN3NLa+XsHHpsoqyU8FwDKyvFPkc1/sF7wrmBje4RNjllRe3esaZl3jb7590xNZkVcHoMiOfkbamEDGTPhEJlxT46yR7z4i0glvRA48xYELUFb77nBIPp519UWck+J1D2kpqSRM4TtlhlwylSTTkzS5qcZS972bFeg/28HrIea3wWpM8vlLtVpKiykh4XM3OG8/jZA60BL8oKUBLrL1bniAp78/xcqalvkJU1c+V7zib7GTJ7veewUPuEX/Z1Mx9xbru6dr57+OzMJZJ70EOvrHfKzgz53pO1srqhXmqyDt+dallJlwVnzEiTZwXqVfRzDa6sFPscU9YK2BnfcZ8as1G/ZHy3Su7ztkuIO5/vn7tEVlq3XT4/c7htzpauATU49e575XH7vDXWfc6zD+Od+ZS0j99MrdBnfkdmz04f0uyyn5N7hM298vBi+z2ulacfUo91X/Z9WAXAKUszZF59i3TGYtLeXKvOdGvFU4TcAmctNzlb9SxjHVLjvOZ7ZV5NvbtMzbUfb4Y83ZZ1u/FSbC2/zu1qZaEaAO0tHOPFanbuvJpV05FT3osrK9YrVVuwii3UiC7KClCypMTWPyUPZ51vYtZ3F8j6mP+nbWqgRZY7Kwn3tvfPrZV2vz8ikzFZP76itFYwtS3S0TTfuTzVsmL/Rb8+/djev/Z9FPdcAywrluKeY0oGWp7LFJT75srylo3yvN/zTg1I6/Pp7+yxy+I6ibV5dgMp3sf2e98TbUtUec1fAY/12j+vxp44cd9n9/DeLKleaXoyczvncVoafI4GsiTapEaVC+/ztU/AtjKrfNnzoaYplv++jR3OejzrOdV3SrvzXnhfgz1fa92Slr5tbVvuFiBLsWXF3r3mvCecWwWToKwA05FK5W5JmVCxty3lPsslDM9hMsU9R+stKlI53svCinte1uNM94Ecxd5P+nVldi8VPP5JwxPj3CooFmUFACIu2blZWnszhWF8d8/zubt39EpKu70LjnOroAiUFQCIskT6m8St3PcdtQvLis9gYF2SHc+NnxjQOQU/MAnKCgBEXfKwtDYskcfVCfuW+3wxpk5OWZk9X5anvw4BmARlBQAAhBplBQAAhBplBQAAhBplBQAAhBplBQAAhBplBQAAhBplBQAAhBplBQAAhBplBQAAhBplBQAAhBplBQAAhBplBQAAhBplBQAAhBplBQAAhBplBQAAhBplBQAAhBplBQAAhBplBQAAhBplBQAAhBplBQAAhJjI/wc+DyBdPFHt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spTree>
    <p:extLst>
      <p:ext uri="{BB962C8B-B14F-4D97-AF65-F5344CB8AC3E}">
        <p14:creationId xmlns:p14="http://schemas.microsoft.com/office/powerpoint/2010/main" val="2395464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smtClean="0"/>
              <a:t>Data cleaning and preparation</a:t>
            </a:r>
            <a:endParaRPr lang="en-US" dirty="0"/>
          </a:p>
        </p:txBody>
      </p:sp>
      <p:sp>
        <p:nvSpPr>
          <p:cNvPr id="3" name="Content Placeholder 2">
            <a:extLst>
              <a:ext uri="{FF2B5EF4-FFF2-40B4-BE49-F238E27FC236}">
                <a16:creationId xmlns="" xmlns:a16="http://schemas.microsoft.com/office/drawing/2014/main" id="{7D7CECA3-144C-CD4B-9246-81B4F2E65466}"/>
              </a:ext>
            </a:extLst>
          </p:cNvPr>
          <p:cNvSpPr>
            <a:spLocks noGrp="1"/>
          </p:cNvSpPr>
          <p:nvPr>
            <p:ph sz="quarter" idx="36"/>
          </p:nvPr>
        </p:nvSpPr>
        <p:spPr>
          <a:xfrm>
            <a:off x="733562" y="2280151"/>
            <a:ext cx="7303538" cy="4311172"/>
          </a:xfrm>
        </p:spPr>
        <p:txBody>
          <a:bodyPr/>
          <a:lstStyle/>
          <a:p>
            <a:pPr>
              <a:buFontTx/>
              <a:buChar char="•"/>
            </a:pPr>
            <a:r>
              <a:rPr lang="en-US" altLang="el-GR" b="1" dirty="0">
                <a:ea typeface="Calibri" panose="020F0502020204030204" pitchFamily="34" charset="0"/>
                <a:cs typeface="Times New Roman" panose="02020603050405020304" pitchFamily="18" charset="0"/>
              </a:rPr>
              <a:t> SALES DATE </a:t>
            </a:r>
            <a:r>
              <a:rPr lang="en-US" altLang="el-GR" dirty="0" smtClean="0">
                <a:ea typeface="Calibri" panose="020F0502020204030204" pitchFamily="34" charset="0"/>
                <a:cs typeface="Calibri" panose="020F0502020204030204" pitchFamily="34" charset="0"/>
              </a:rPr>
              <a:t> </a:t>
            </a:r>
            <a:endParaRPr lang="en-US" altLang="el-GR" dirty="0">
              <a:cs typeface="Calibri" panose="020F0502020204030204" pitchFamily="34" charset="0"/>
            </a:endParaRPr>
          </a:p>
          <a:p>
            <a:pPr marL="742950" lvl="1" indent="-285750">
              <a:buFont typeface="Wingdings" panose="05000000000000000000" pitchFamily="2" charset="2"/>
              <a:buChar char="ü"/>
            </a:pPr>
            <a:r>
              <a:rPr lang="en-US" altLang="el-GR" sz="1400" dirty="0">
                <a:ea typeface="Calibri" panose="020F0502020204030204" pitchFamily="34" charset="0"/>
                <a:cs typeface="Times New Roman" panose="02020603050405020304" pitchFamily="18" charset="0"/>
              </a:rPr>
              <a:t>Change type from text to </a:t>
            </a:r>
            <a:r>
              <a:rPr lang="en-US" altLang="el-GR" sz="1400" dirty="0" err="1" smtClean="0">
                <a:ea typeface="Calibri" panose="020F0502020204030204" pitchFamily="34" charset="0"/>
                <a:cs typeface="Times New Roman" panose="02020603050405020304" pitchFamily="18" charset="0"/>
              </a:rPr>
              <a:t>pd.datetime</a:t>
            </a:r>
            <a:r>
              <a:rPr lang="en-US" altLang="el-GR" sz="1400" dirty="0" smtClean="0">
                <a:ea typeface="Calibri" panose="020F0502020204030204" pitchFamily="34" charset="0"/>
                <a:cs typeface="Times New Roman" panose="02020603050405020304" pitchFamily="18" charset="0"/>
              </a:rPr>
              <a:t> and set YYYY-MM-DD for all entries</a:t>
            </a:r>
            <a:endParaRPr lang="el-GR" altLang="el-GR" sz="1400" dirty="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ü"/>
            </a:pPr>
            <a:r>
              <a:rPr lang="en-US" altLang="el-GR" sz="1400" dirty="0" smtClean="0">
                <a:ea typeface="Calibri" panose="020F0502020204030204" pitchFamily="34" charset="0"/>
                <a:cs typeface="Times New Roman" panose="02020603050405020304" pitchFamily="18" charset="0"/>
              </a:rPr>
              <a:t>Build </a:t>
            </a:r>
            <a:r>
              <a:rPr lang="en-US" altLang="el-GR" sz="1400" dirty="0">
                <a:ea typeface="Calibri" panose="020F0502020204030204" pitchFamily="34" charset="0"/>
                <a:cs typeface="Times New Roman" panose="02020603050405020304" pitchFamily="18" charset="0"/>
              </a:rPr>
              <a:t>three new columns, </a:t>
            </a:r>
            <a:r>
              <a:rPr lang="en-US" altLang="el-GR" sz="1400" dirty="0" err="1">
                <a:ea typeface="Calibri" panose="020F0502020204030204" pitchFamily="34" charset="0"/>
                <a:cs typeface="Times New Roman" panose="02020603050405020304" pitchFamily="18" charset="0"/>
              </a:rPr>
              <a:t>SalesYear</a:t>
            </a:r>
            <a:r>
              <a:rPr lang="en-US" altLang="el-GR" sz="1400" dirty="0">
                <a:ea typeface="Calibri" panose="020F0502020204030204" pitchFamily="34" charset="0"/>
                <a:cs typeface="Times New Roman" panose="02020603050405020304" pitchFamily="18" charset="0"/>
              </a:rPr>
              <a:t>, </a:t>
            </a:r>
            <a:r>
              <a:rPr lang="en-US" altLang="el-GR" sz="1400" dirty="0" err="1">
                <a:ea typeface="Calibri" panose="020F0502020204030204" pitchFamily="34" charset="0"/>
                <a:cs typeface="Times New Roman" panose="02020603050405020304" pitchFamily="18" charset="0"/>
              </a:rPr>
              <a:t>SalesMonth</a:t>
            </a:r>
            <a:r>
              <a:rPr lang="en-US" altLang="el-GR" sz="1400" dirty="0">
                <a:ea typeface="Calibri" panose="020F0502020204030204" pitchFamily="34" charset="0"/>
                <a:cs typeface="Times New Roman" panose="02020603050405020304" pitchFamily="18" charset="0"/>
              </a:rPr>
              <a:t>,  </a:t>
            </a:r>
            <a:r>
              <a:rPr lang="en-US" altLang="el-GR" sz="1400" dirty="0" err="1">
                <a:ea typeface="Calibri" panose="020F0502020204030204" pitchFamily="34" charset="0"/>
                <a:cs typeface="Times New Roman" panose="02020603050405020304" pitchFamily="18" charset="0"/>
              </a:rPr>
              <a:t>Salesym</a:t>
            </a:r>
            <a:r>
              <a:rPr lang="en-US" altLang="el-GR" sz="1400" dirty="0">
                <a:ea typeface="Calibri" panose="020F0502020204030204" pitchFamily="34" charset="0"/>
                <a:cs typeface="Times New Roman" panose="02020603050405020304" pitchFamily="18" charset="0"/>
              </a:rPr>
              <a:t> for better statistical analyses of Sales </a:t>
            </a:r>
            <a:r>
              <a:rPr lang="en-US" altLang="el-GR" sz="1400" dirty="0" smtClean="0">
                <a:ea typeface="Calibri" panose="020F0502020204030204" pitchFamily="34" charset="0"/>
                <a:cs typeface="Times New Roman" panose="02020603050405020304" pitchFamily="18" charset="0"/>
              </a:rPr>
              <a:t>Amount</a:t>
            </a:r>
            <a:endParaRPr lang="el-GR" altLang="el-GR" sz="1400" dirty="0" smtClean="0">
              <a:solidFill>
                <a:schemeClr val="tx1"/>
              </a:solidFill>
            </a:endParaRPr>
          </a:p>
          <a:p>
            <a:pPr>
              <a:buFontTx/>
              <a:buChar char="•"/>
            </a:pPr>
            <a:r>
              <a:rPr lang="en-US" altLang="el-GR" b="1" dirty="0" smtClean="0">
                <a:ea typeface="Calibri" panose="020F0502020204030204" pitchFamily="34" charset="0"/>
                <a:cs typeface="Times New Roman" panose="02020603050405020304" pitchFamily="18" charset="0"/>
              </a:rPr>
              <a:t>    </a:t>
            </a:r>
            <a:r>
              <a:rPr lang="el-GR" altLang="el-GR" b="1" dirty="0" smtClean="0">
                <a:ea typeface="Calibri" panose="020F0502020204030204" pitchFamily="34" charset="0"/>
                <a:cs typeface="Times New Roman" panose="02020603050405020304" pitchFamily="18" charset="0"/>
              </a:rPr>
              <a:t>PRODUCT CATEGORY</a:t>
            </a:r>
            <a:r>
              <a:rPr lang="en-US" altLang="el-GR" b="1" dirty="0" smtClean="0">
                <a:ea typeface="Calibri" panose="020F0502020204030204" pitchFamily="34" charset="0"/>
                <a:cs typeface="Times New Roman" panose="02020603050405020304" pitchFamily="18" charset="0"/>
              </a:rPr>
              <a:t> </a:t>
            </a:r>
            <a:r>
              <a:rPr lang="en-US" altLang="el-GR" dirty="0" smtClean="0">
                <a:ea typeface="Calibri" panose="020F0502020204030204" pitchFamily="34" charset="0"/>
                <a:cs typeface="Times New Roman" panose="02020603050405020304" pitchFamily="18" charset="0"/>
              </a:rPr>
              <a:t> </a:t>
            </a:r>
            <a:endParaRPr lang="en-US" altLang="el-GR" sz="1400" dirty="0" smtClean="0"/>
          </a:p>
          <a:p>
            <a:pPr marL="742950" lvl="1" indent="-285750">
              <a:buFont typeface="Wingdings" panose="05000000000000000000" pitchFamily="2" charset="2"/>
              <a:buChar char="ü"/>
            </a:pPr>
            <a:r>
              <a:rPr lang="en-US" altLang="el-GR" sz="1400" dirty="0" smtClean="0">
                <a:cs typeface="Calibri" panose="020F0502020204030204" pitchFamily="34" charset="0"/>
              </a:rPr>
              <a:t>Fix </a:t>
            </a:r>
            <a:r>
              <a:rPr lang="en-US" altLang="el-GR" sz="1400" dirty="0">
                <a:cs typeface="Calibri" panose="020F0502020204030204" pitchFamily="34" charset="0"/>
              </a:rPr>
              <a:t>an entry where the value of Product Category was swapped with the value on Customer Gender</a:t>
            </a:r>
            <a:r>
              <a:rPr lang="en-US" altLang="el-GR" sz="1400" dirty="0" smtClean="0">
                <a:cs typeface="Calibri" panose="020F0502020204030204" pitchFamily="34" charset="0"/>
              </a:rPr>
              <a:t>.</a:t>
            </a:r>
            <a:endParaRPr lang="el-GR" altLang="el-GR" sz="1400" dirty="0"/>
          </a:p>
          <a:p>
            <a:pPr>
              <a:buFontTx/>
              <a:buChar char="•"/>
            </a:pPr>
            <a:r>
              <a:rPr lang="en-US" altLang="el-GR" b="1" dirty="0">
                <a:ea typeface="Calibri" panose="020F0502020204030204" pitchFamily="34" charset="0"/>
                <a:cs typeface="Times New Roman" panose="02020603050405020304" pitchFamily="18" charset="0"/>
              </a:rPr>
              <a:t>    CUSTOMER LOCATION </a:t>
            </a:r>
            <a:r>
              <a:rPr lang="en-US" altLang="el-GR" dirty="0" smtClean="0">
                <a:ea typeface="Calibri" panose="020F0502020204030204" pitchFamily="34" charset="0"/>
                <a:cs typeface="Times New Roman" panose="02020603050405020304" pitchFamily="18" charset="0"/>
              </a:rPr>
              <a:t> </a:t>
            </a:r>
            <a:endParaRPr lang="en-US" altLang="el-GR" sz="1400" dirty="0"/>
          </a:p>
          <a:p>
            <a:pPr marL="742950" lvl="1" indent="-285750">
              <a:buFont typeface="Wingdings" panose="05000000000000000000" pitchFamily="2" charset="2"/>
              <a:buChar char="ü"/>
            </a:pPr>
            <a:r>
              <a:rPr lang="en-US" altLang="el-GR" sz="1400" dirty="0">
                <a:cs typeface="Calibri" panose="020F0502020204030204" pitchFamily="34" charset="0"/>
              </a:rPr>
              <a:t>Find and exclude for our project two Nan </a:t>
            </a:r>
            <a:r>
              <a:rPr lang="en-US" altLang="el-GR" sz="1400" dirty="0" smtClean="0">
                <a:cs typeface="Calibri" panose="020F0502020204030204" pitchFamily="34" charset="0"/>
              </a:rPr>
              <a:t>entries</a:t>
            </a:r>
            <a:endParaRPr lang="el-GR" altLang="el-GR" sz="1400" dirty="0"/>
          </a:p>
          <a:p>
            <a:pPr>
              <a:buFontTx/>
              <a:buChar char="•"/>
            </a:pPr>
            <a:r>
              <a:rPr lang="en-US" altLang="el-GR" b="1" dirty="0">
                <a:ea typeface="Calibri" panose="020F0502020204030204" pitchFamily="34" charset="0"/>
                <a:cs typeface="Times New Roman" panose="02020603050405020304" pitchFamily="18" charset="0"/>
              </a:rPr>
              <a:t>    CUSTOMER GENDER </a:t>
            </a:r>
            <a:r>
              <a:rPr lang="en-US" altLang="el-GR" dirty="0" smtClean="0">
                <a:ea typeface="Calibri" panose="020F0502020204030204" pitchFamily="34" charset="0"/>
                <a:cs typeface="Times New Roman" panose="02020603050405020304" pitchFamily="18" charset="0"/>
              </a:rPr>
              <a:t> </a:t>
            </a:r>
            <a:endParaRPr lang="en-US" altLang="el-GR" sz="1400" dirty="0"/>
          </a:p>
          <a:p>
            <a:pPr marL="742950" lvl="1" indent="-285750">
              <a:buFont typeface="Wingdings" panose="05000000000000000000" pitchFamily="2" charset="2"/>
              <a:buChar char="ü"/>
            </a:pPr>
            <a:r>
              <a:rPr lang="en-US" altLang="el-GR" sz="1400" dirty="0">
                <a:cs typeface="Calibri" panose="020F0502020204030204" pitchFamily="34" charset="0"/>
              </a:rPr>
              <a:t>Encapsulate the Unknown, Did not Answer and Non-binary entries into a new category (28 entries) for better representation</a:t>
            </a:r>
          </a:p>
          <a:p>
            <a:pPr marL="742950" lvl="1" indent="-285750">
              <a:buFont typeface="Wingdings" panose="05000000000000000000" pitchFamily="2" charset="2"/>
              <a:buChar char="ü"/>
            </a:pPr>
            <a:endParaRPr lang="en-US" altLang="el-GR" sz="1400" dirty="0">
              <a:cs typeface="Calibri" panose="020F0502020204030204" pitchFamily="34" charset="0"/>
            </a:endParaRPr>
          </a:p>
        </p:txBody>
      </p:sp>
      <p:sp>
        <p:nvSpPr>
          <p:cNvPr id="7" name="Rectangle 6"/>
          <p:cNvSpPr/>
          <p:nvPr/>
        </p:nvSpPr>
        <p:spPr>
          <a:xfrm>
            <a:off x="3177211" y="6483601"/>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ACADEMY – DATA </a:t>
            </a:r>
            <a:r>
              <a:rPr lang="en-US" sz="800" dirty="0" smtClean="0">
                <a:solidFill>
                  <a:schemeClr val="bg1"/>
                </a:solidFill>
                <a:latin typeface="+mj-lt"/>
              </a:rPr>
              <a:t>SCIENCE</a:t>
            </a:r>
            <a:r>
              <a:rPr lang="en-US" sz="800" dirty="0" smtClean="0">
                <a:solidFill>
                  <a:schemeClr val="bg1"/>
                </a:solidFill>
              </a:rPr>
              <a:t> 2024</a:t>
            </a:r>
            <a:endParaRPr lang="en-US" sz="800" dirty="0">
              <a:solidFill>
                <a:schemeClr val="bg1"/>
              </a:solidFill>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79695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smtClean="0"/>
              <a:t>Data cleaning and preparation</a:t>
            </a:r>
            <a:endParaRPr lang="en-US" dirty="0"/>
          </a:p>
        </p:txBody>
      </p:sp>
      <p:sp>
        <p:nvSpPr>
          <p:cNvPr id="3" name="Content Placeholder 2">
            <a:extLst>
              <a:ext uri="{FF2B5EF4-FFF2-40B4-BE49-F238E27FC236}">
                <a16:creationId xmlns="" xmlns:a16="http://schemas.microsoft.com/office/drawing/2014/main" id="{7D7CECA3-144C-CD4B-9246-81B4F2E65466}"/>
              </a:ext>
            </a:extLst>
          </p:cNvPr>
          <p:cNvSpPr>
            <a:spLocks noGrp="1"/>
          </p:cNvSpPr>
          <p:nvPr>
            <p:ph sz="quarter" idx="36"/>
          </p:nvPr>
        </p:nvSpPr>
        <p:spPr>
          <a:xfrm>
            <a:off x="733562" y="2194426"/>
            <a:ext cx="7303538" cy="3427265"/>
          </a:xfrm>
        </p:spPr>
        <p:txBody>
          <a:bodyPr/>
          <a:lstStyle/>
          <a:p>
            <a:pPr lvl="0">
              <a:buFontTx/>
              <a:buChar char="•"/>
            </a:pPr>
            <a:r>
              <a:rPr lang="en-US" altLang="el-GR" b="1" dirty="0">
                <a:ea typeface="Calibri" panose="020F0502020204030204" pitchFamily="34" charset="0"/>
                <a:cs typeface="Times New Roman" panose="02020603050405020304" pitchFamily="18" charset="0"/>
              </a:rPr>
              <a:t> CUSTOMER AGE </a:t>
            </a:r>
            <a:r>
              <a:rPr lang="en-US" altLang="el-GR" dirty="0" smtClean="0">
                <a:ea typeface="Calibri" panose="020F0502020204030204" pitchFamily="34" charset="0"/>
                <a:cs typeface="Times New Roman" panose="02020603050405020304" pitchFamily="18" charset="0"/>
              </a:rPr>
              <a:t> </a:t>
            </a:r>
            <a:endParaRPr lang="en-US" altLang="el-GR" sz="1400" dirty="0"/>
          </a:p>
          <a:p>
            <a:pPr marL="742950" lvl="1" indent="-285750">
              <a:buFont typeface="Wingdings" panose="05000000000000000000" pitchFamily="2" charset="2"/>
              <a:buChar char="ü"/>
            </a:pPr>
            <a:r>
              <a:rPr lang="en-US" altLang="el-GR" sz="1400" dirty="0">
                <a:ea typeface="Calibri" panose="020F0502020204030204" pitchFamily="34" charset="0"/>
                <a:cs typeface="Times New Roman" panose="02020603050405020304" pitchFamily="18" charset="0"/>
              </a:rPr>
              <a:t>Find outliers with IQR method</a:t>
            </a:r>
            <a:endParaRPr lang="el-GR" altLang="el-GR" sz="1400" dirty="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ü"/>
            </a:pPr>
            <a:r>
              <a:rPr lang="en-US" altLang="el-GR" sz="1400" dirty="0">
                <a:ea typeface="Calibri" panose="020F0502020204030204" pitchFamily="34" charset="0"/>
                <a:cs typeface="Times New Roman" panose="02020603050405020304" pitchFamily="18" charset="0"/>
              </a:rPr>
              <a:t>Exclude those outliers from our project because their age numbers are unrealistic.</a:t>
            </a:r>
          </a:p>
          <a:p>
            <a:pPr marL="742950" lvl="1" indent="-285750">
              <a:buFont typeface="Wingdings" panose="05000000000000000000" pitchFamily="2" charset="2"/>
              <a:buChar char="ü"/>
            </a:pPr>
            <a:r>
              <a:rPr lang="en-US" altLang="el-GR" sz="1400" dirty="0">
                <a:cs typeface="Calibri" panose="020F0502020204030204" pitchFamily="34" charset="0"/>
              </a:rPr>
              <a:t>Encapsulate the customers aged 20 into the 22 age category for better </a:t>
            </a:r>
            <a:r>
              <a:rPr lang="en-US" altLang="el-GR" sz="1400" dirty="0" smtClean="0">
                <a:cs typeface="Calibri" panose="020F0502020204030204" pitchFamily="34" charset="0"/>
              </a:rPr>
              <a:t>representation.</a:t>
            </a:r>
            <a:r>
              <a:rPr lang="el-GR" altLang="el-GR" sz="1400" dirty="0" smtClean="0">
                <a:cs typeface="Calibri" panose="020F0502020204030204" pitchFamily="34" charset="0"/>
              </a:rPr>
              <a:t> </a:t>
            </a:r>
            <a:endParaRPr lang="en-US" altLang="el-GR" sz="1400" dirty="0" smtClean="0">
              <a:ea typeface="Calibri" panose="020F0502020204030204" pitchFamily="34" charset="0"/>
              <a:cs typeface="Times New Roman" panose="02020603050405020304" pitchFamily="18" charset="0"/>
            </a:endParaRPr>
          </a:p>
          <a:p>
            <a:pPr lvl="0">
              <a:buFontTx/>
              <a:buChar char="•"/>
            </a:pPr>
            <a:r>
              <a:rPr lang="en-US" altLang="el-GR" b="1" dirty="0" smtClean="0">
                <a:cs typeface="Times New Roman" panose="02020603050405020304" pitchFamily="18" charset="0"/>
              </a:rPr>
              <a:t> SALES AMOUNT</a:t>
            </a:r>
            <a:r>
              <a:rPr lang="en-US" altLang="el-GR" dirty="0" smtClean="0">
                <a:ea typeface="Calibri" panose="020F0502020204030204" pitchFamily="34" charset="0"/>
                <a:cs typeface="Times New Roman" panose="02020603050405020304" pitchFamily="18" charset="0"/>
              </a:rPr>
              <a:t> </a:t>
            </a:r>
            <a:endParaRPr lang="en-US" altLang="el-GR" sz="1400" dirty="0" smtClean="0"/>
          </a:p>
          <a:p>
            <a:pPr marL="742950" lvl="1" indent="-285750">
              <a:buFont typeface="Wingdings" panose="05000000000000000000" pitchFamily="2" charset="2"/>
              <a:buChar char="ü"/>
            </a:pPr>
            <a:r>
              <a:rPr lang="en-US" altLang="el-GR" sz="1400" dirty="0" smtClean="0">
                <a:cs typeface="Calibri" panose="020F0502020204030204" pitchFamily="34" charset="0"/>
              </a:rPr>
              <a:t>Exclude entries with alphanumeric values</a:t>
            </a:r>
          </a:p>
          <a:p>
            <a:pPr marL="742950" lvl="1" indent="-285750">
              <a:buFont typeface="Wingdings" panose="05000000000000000000" pitchFamily="2" charset="2"/>
              <a:buChar char="ü"/>
            </a:pPr>
            <a:r>
              <a:rPr lang="en-US" altLang="el-GR" sz="1400" dirty="0" smtClean="0">
                <a:cs typeface="Calibri" panose="020F0502020204030204" pitchFamily="34" charset="0"/>
              </a:rPr>
              <a:t>Exclude </a:t>
            </a:r>
            <a:r>
              <a:rPr lang="en-US" altLang="el-GR" sz="1400" dirty="0">
                <a:cs typeface="Calibri" panose="020F0502020204030204" pitchFamily="34" charset="0"/>
              </a:rPr>
              <a:t>entry with enormous value (1,8million</a:t>
            </a:r>
            <a:r>
              <a:rPr lang="en-US" altLang="el-GR" sz="1400" dirty="0" smtClean="0">
                <a:cs typeface="Calibri" panose="020F0502020204030204" pitchFamily="34" charset="0"/>
              </a:rPr>
              <a:t>)</a:t>
            </a:r>
            <a:endParaRPr lang="el-GR" altLang="el-GR" sz="1400" dirty="0"/>
          </a:p>
          <a:p>
            <a:pPr lvl="0">
              <a:buFontTx/>
              <a:buChar char="•"/>
            </a:pPr>
            <a:r>
              <a:rPr lang="en-US" altLang="el-GR" b="1" dirty="0">
                <a:ea typeface="Calibri" panose="020F0502020204030204" pitchFamily="34" charset="0"/>
                <a:cs typeface="Times New Roman" panose="02020603050405020304" pitchFamily="18" charset="0"/>
              </a:rPr>
              <a:t>    RATINGS </a:t>
            </a:r>
            <a:r>
              <a:rPr lang="en-US" altLang="el-GR" dirty="0" smtClean="0">
                <a:ea typeface="Calibri" panose="020F0502020204030204" pitchFamily="34" charset="0"/>
                <a:cs typeface="Times New Roman" panose="02020603050405020304" pitchFamily="18" charset="0"/>
              </a:rPr>
              <a:t> </a:t>
            </a:r>
            <a:endParaRPr lang="en-US" altLang="el-GR" sz="1400" dirty="0"/>
          </a:p>
          <a:p>
            <a:pPr marL="742950" lvl="1" indent="-285750">
              <a:buFont typeface="Wingdings" panose="05000000000000000000" pitchFamily="2" charset="2"/>
              <a:buChar char="ü"/>
            </a:pPr>
            <a:r>
              <a:rPr lang="en-US" altLang="el-GR" sz="1400" dirty="0">
                <a:cs typeface="Calibri" panose="020F0502020204030204" pitchFamily="34" charset="0"/>
              </a:rPr>
              <a:t>Change the two text values to their corresponding numeric values.</a:t>
            </a:r>
          </a:p>
          <a:p>
            <a:pPr marL="742950" lvl="1" indent="-285750">
              <a:buFont typeface="Wingdings" panose="05000000000000000000" pitchFamily="2" charset="2"/>
              <a:buChar char="ü"/>
            </a:pPr>
            <a:r>
              <a:rPr lang="en-US" altLang="el-GR" sz="1400" dirty="0">
                <a:cs typeface="Calibri" panose="020F0502020204030204" pitchFamily="34" charset="0"/>
              </a:rPr>
              <a:t>Exclude entry with value outside of our 1-5 scale.</a:t>
            </a:r>
          </a:p>
        </p:txBody>
      </p:sp>
      <p:sp>
        <p:nvSpPr>
          <p:cNvPr id="8" name="Rectangle 7"/>
          <p:cNvSpPr/>
          <p:nvPr/>
        </p:nvSpPr>
        <p:spPr>
          <a:xfrm>
            <a:off x="3177211" y="6483601"/>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grpSp>
        <p:nvGrpSpPr>
          <p:cNvPr id="10" name="Group 9"/>
          <p:cNvGrpSpPr/>
          <p:nvPr/>
        </p:nvGrpSpPr>
        <p:grpSpPr>
          <a:xfrm>
            <a:off x="7735738" y="2610923"/>
            <a:ext cx="3513425" cy="3441723"/>
            <a:chOff x="1174450" y="68835"/>
            <a:chExt cx="7168910" cy="702260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50" y="68835"/>
              <a:ext cx="7168910" cy="351130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450" y="3580138"/>
              <a:ext cx="7168910" cy="3511303"/>
            </a:xfrm>
            <a:prstGeom prst="rect">
              <a:avLst/>
            </a:prstGeom>
          </p:spPr>
        </p:pic>
      </p:grpSp>
      <p:sp>
        <p:nvSpPr>
          <p:cNvPr id="6" name="Slide Number Placeholder 5"/>
          <p:cNvSpPr>
            <a:spLocks noGrp="1"/>
          </p:cNvSpPr>
          <p:nvPr>
            <p:ph type="sldNum" sz="quarter" idx="12"/>
          </p:nvPr>
        </p:nvSpPr>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926597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dirty="0" smtClean="0"/>
              <a:t>Basic statistics</a:t>
            </a:r>
            <a:endParaRPr lang="en-US" dirty="0"/>
          </a:p>
        </p:txBody>
      </p:sp>
      <p:graphicFrame>
        <p:nvGraphicFramePr>
          <p:cNvPr id="6" name="Table 50">
            <a:extLst>
              <a:ext uri="{FF2B5EF4-FFF2-40B4-BE49-F238E27FC236}">
                <a16:creationId xmlns="" xmlns:a16="http://schemas.microsoft.com/office/drawing/2014/main" id="{7EB17215-3702-4854-86F9-086DB8BCA17E}"/>
              </a:ext>
            </a:extLst>
          </p:cNvPr>
          <p:cNvGraphicFramePr>
            <a:graphicFrameLocks/>
          </p:cNvGraphicFramePr>
          <p:nvPr>
            <p:extLst>
              <p:ext uri="{D42A27DB-BD31-4B8C-83A1-F6EECF244321}">
                <p14:modId xmlns:p14="http://schemas.microsoft.com/office/powerpoint/2010/main" val="4058831636"/>
              </p:ext>
            </p:extLst>
          </p:nvPr>
        </p:nvGraphicFramePr>
        <p:xfrm>
          <a:off x="835370" y="2241358"/>
          <a:ext cx="10404130" cy="3776425"/>
        </p:xfrm>
        <a:graphic>
          <a:graphicData uri="http://schemas.openxmlformats.org/drawingml/2006/table">
            <a:tbl>
              <a:tblPr firstRow="1" bandRow="1">
                <a:tableStyleId>{FABFCF23-3B69-468F-B69F-88F6DE6A72F2}</a:tableStyleId>
              </a:tblPr>
              <a:tblGrid>
                <a:gridCol w="739450">
                  <a:extLst>
                    <a:ext uri="{9D8B030D-6E8A-4147-A177-3AD203B41FA5}">
                      <a16:colId xmlns="" xmlns:a16="http://schemas.microsoft.com/office/drawing/2014/main" val="544038161"/>
                    </a:ext>
                  </a:extLst>
                </a:gridCol>
                <a:gridCol w="771072">
                  <a:extLst>
                    <a:ext uri="{9D8B030D-6E8A-4147-A177-3AD203B41FA5}">
                      <a16:colId xmlns="" xmlns:a16="http://schemas.microsoft.com/office/drawing/2014/main" val="2284043154"/>
                    </a:ext>
                  </a:extLst>
                </a:gridCol>
                <a:gridCol w="744785">
                  <a:extLst>
                    <a:ext uri="{9D8B030D-6E8A-4147-A177-3AD203B41FA5}">
                      <a16:colId xmlns="" xmlns:a16="http://schemas.microsoft.com/office/drawing/2014/main" val="2987712514"/>
                    </a:ext>
                  </a:extLst>
                </a:gridCol>
                <a:gridCol w="858693">
                  <a:extLst>
                    <a:ext uri="{9D8B030D-6E8A-4147-A177-3AD203B41FA5}">
                      <a16:colId xmlns="" xmlns:a16="http://schemas.microsoft.com/office/drawing/2014/main" val="1068233346"/>
                    </a:ext>
                  </a:extLst>
                </a:gridCol>
                <a:gridCol w="744785">
                  <a:extLst>
                    <a:ext uri="{9D8B030D-6E8A-4147-A177-3AD203B41FA5}">
                      <a16:colId xmlns="" xmlns:a16="http://schemas.microsoft.com/office/drawing/2014/main" val="3019130451"/>
                    </a:ext>
                  </a:extLst>
                </a:gridCol>
                <a:gridCol w="972602"/>
                <a:gridCol w="1209180"/>
                <a:gridCol w="1156607"/>
                <a:gridCol w="1112796"/>
                <a:gridCol w="1077748"/>
                <a:gridCol w="1016412"/>
              </a:tblGrid>
              <a:tr h="360388">
                <a:tc>
                  <a:txBody>
                    <a:bodyPr/>
                    <a:lstStyle/>
                    <a:p>
                      <a:pPr algn="ctr"/>
                      <a:r>
                        <a:rPr lang="en-US" sz="1000" cap="all" spc="150" baseline="0" dirty="0" smtClean="0"/>
                        <a:t>stat</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Sales date</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Sales year</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Sales month</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Sales </a:t>
                      </a:r>
                      <a:r>
                        <a:rPr lang="en-US" sz="1000" cap="all" spc="150" baseline="0" dirty="0" err="1" smtClean="0"/>
                        <a:t>ym</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Sales amount</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Customer age</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Customer gender</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Customer location</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Product category</a:t>
                      </a:r>
                      <a:endParaRPr lang="en-US" sz="1000" b="0" cap="all" spc="150" baseline="0" dirty="0">
                        <a:solidFill>
                          <a:schemeClr val="tx1">
                            <a:lumMod val="75000"/>
                            <a:lumOff val="25000"/>
                          </a:schemeClr>
                        </a:solidFill>
                        <a:latin typeface="+mj-lt"/>
                      </a:endParaRPr>
                    </a:p>
                  </a:txBody>
                  <a:tcPr marL="62131" marR="62131" marT="31066" marB="31066" anchor="ctr"/>
                </a:tc>
                <a:tc>
                  <a:txBody>
                    <a:bodyPr/>
                    <a:lstStyle/>
                    <a:p>
                      <a:pPr algn="ctr"/>
                      <a:r>
                        <a:rPr lang="en-US" sz="1000" cap="all" spc="150" baseline="0" dirty="0" smtClean="0"/>
                        <a:t>Product ratings</a:t>
                      </a:r>
                      <a:endParaRPr lang="en-US" sz="1000" b="0" cap="all" spc="150" baseline="0" dirty="0" smtClean="0">
                        <a:solidFill>
                          <a:schemeClr val="tx1">
                            <a:lumMod val="75000"/>
                            <a:lumOff val="25000"/>
                          </a:schemeClr>
                        </a:solidFill>
                        <a:latin typeface="+mj-lt"/>
                      </a:endParaRPr>
                    </a:p>
                  </a:txBody>
                  <a:tcPr marL="62131" marR="62131" marT="31066" marB="31066" anchor="ctr"/>
                </a:tc>
                <a:extLst>
                  <a:ext uri="{0D108BD9-81ED-4DB2-BD59-A6C34878D82A}">
                    <a16:rowId xmlns="" xmlns:a16="http://schemas.microsoft.com/office/drawing/2014/main" val="2723065677"/>
                  </a:ext>
                </a:extLst>
              </a:tr>
              <a:tr h="377137">
                <a:tc>
                  <a:txBody>
                    <a:bodyPr/>
                    <a:lstStyle/>
                    <a:p>
                      <a:pPr algn="ctr"/>
                      <a:r>
                        <a:rPr lang="en-US" sz="800" dirty="0" smtClean="0"/>
                        <a:t>COUNT</a:t>
                      </a:r>
                      <a:endParaRPr lang="en-US" sz="800" dirty="0">
                        <a:solidFill>
                          <a:schemeClr val="tx1">
                            <a:lumMod val="75000"/>
                            <a:lumOff val="25000"/>
                          </a:schemeClr>
                        </a:solidFill>
                      </a:endParaRPr>
                    </a:p>
                  </a:txBody>
                  <a:tcPr marL="62131" marR="62131" marT="31066" marB="31066"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900" b="1" kern="1200" dirty="0" smtClean="0"/>
                        <a:t>980</a:t>
                      </a:r>
                      <a:endParaRPr lang="ru-RU" sz="900" b="1"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tc>
                  <a:txBody>
                    <a:bodyPr/>
                    <a:lstStyle/>
                    <a:p>
                      <a:pPr algn="ctr"/>
                      <a:r>
                        <a:rPr lang="en-US" sz="800" kern="1200" dirty="0" smtClean="0"/>
                        <a:t>980</a:t>
                      </a:r>
                      <a:endParaRPr lang="ru-RU" sz="800" kern="1200" dirty="0">
                        <a:solidFill>
                          <a:schemeClr val="tx1">
                            <a:lumMod val="75000"/>
                            <a:lumOff val="25000"/>
                          </a:schemeClr>
                        </a:solidFill>
                        <a:latin typeface="+mn-lt"/>
                        <a:ea typeface="+mn-ea"/>
                        <a:cs typeface="+mn-cs"/>
                      </a:endParaRPr>
                    </a:p>
                  </a:txBody>
                  <a:tcPr marL="64676" marR="64676" marT="32338" marB="32338" anchor="ctr"/>
                </a:tc>
                <a:extLst>
                  <a:ext uri="{0D108BD9-81ED-4DB2-BD59-A6C34878D82A}">
                    <a16:rowId xmlns="" xmlns:a16="http://schemas.microsoft.com/office/drawing/2014/main" val="1919137574"/>
                  </a:ext>
                </a:extLst>
              </a:tr>
              <a:tr h="392397">
                <a:tc>
                  <a:txBody>
                    <a:bodyPr/>
                    <a:lstStyle/>
                    <a:p>
                      <a:pPr algn="ctr"/>
                      <a:r>
                        <a:rPr lang="en-US" sz="800" dirty="0" smtClean="0"/>
                        <a:t>UNIQUE</a:t>
                      </a:r>
                      <a:endParaRPr lang="ru-RU" sz="800" dirty="0">
                        <a:solidFill>
                          <a:schemeClr val="tx1">
                            <a:lumMod val="75000"/>
                            <a:lumOff val="25000"/>
                          </a:schemeClr>
                        </a:solidFill>
                      </a:endParaRPr>
                    </a:p>
                  </a:txBody>
                  <a:tcPr marL="62131" marR="62131" marT="31066" marB="31066" anchor="ctr"/>
                </a:tc>
                <a:tc>
                  <a:txBody>
                    <a:bodyPr/>
                    <a:lstStyle/>
                    <a:p>
                      <a:pPr algn="ctr"/>
                      <a:r>
                        <a:rPr lang="en-US" sz="800" dirty="0" smtClean="0"/>
                        <a:t> </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 </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12  </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24</a:t>
                      </a:r>
                      <a:endParaRPr lang="ru-RU" sz="800" dirty="0">
                        <a:solidFill>
                          <a:schemeClr val="tx1">
                            <a:lumMod val="75000"/>
                            <a:lumOff val="25000"/>
                          </a:schemeClr>
                        </a:solidFill>
                      </a:endParaRPr>
                    </a:p>
                  </a:txBody>
                  <a:tcPr marL="64676" marR="64676" marT="32338" marB="32338" anchor="ctr"/>
                </a:tc>
                <a:tc>
                  <a:txBody>
                    <a:bodyPr/>
                    <a:lstStyle/>
                    <a:p>
                      <a:pPr algn="ctr"/>
                      <a:endParaRPr lang="ru-RU" sz="900" dirty="0">
                        <a:solidFill>
                          <a:schemeClr val="tx1">
                            <a:lumMod val="75000"/>
                            <a:lumOff val="25000"/>
                          </a:schemeClr>
                        </a:solidFill>
                      </a:endParaRPr>
                    </a:p>
                  </a:txBody>
                  <a:tcPr marL="64676" marR="64676" marT="32338" marB="32338" anchor="ctr"/>
                </a:tc>
                <a:tc>
                  <a:txBody>
                    <a:bodyPr/>
                    <a:lstStyle/>
                    <a:p>
                      <a:pPr algn="ctr"/>
                      <a:r>
                        <a:rPr lang="en-US" sz="800" dirty="0" smtClean="0"/>
                        <a:t>3</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3</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6</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3</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5</a:t>
                      </a:r>
                      <a:endParaRPr lang="ru-RU" sz="800" dirty="0">
                        <a:solidFill>
                          <a:schemeClr val="tx1">
                            <a:lumMod val="75000"/>
                            <a:lumOff val="25000"/>
                          </a:schemeClr>
                        </a:solidFill>
                      </a:endParaRPr>
                    </a:p>
                  </a:txBody>
                  <a:tcPr marL="64676" marR="64676" marT="32338" marB="32338" anchor="ctr"/>
                </a:tc>
                <a:extLst>
                  <a:ext uri="{0D108BD9-81ED-4DB2-BD59-A6C34878D82A}">
                    <a16:rowId xmlns="" xmlns:a16="http://schemas.microsoft.com/office/drawing/2014/main" val="4107742485"/>
                  </a:ext>
                </a:extLst>
              </a:tr>
              <a:tr h="377137">
                <a:tc>
                  <a:txBody>
                    <a:bodyPr/>
                    <a:lstStyle/>
                    <a:p>
                      <a:pPr algn="ctr"/>
                      <a:r>
                        <a:rPr lang="en-US" sz="800" dirty="0" smtClean="0"/>
                        <a:t>MIN</a:t>
                      </a:r>
                      <a:endParaRPr lang="ru-RU" sz="800" dirty="0">
                        <a:solidFill>
                          <a:schemeClr val="tx1">
                            <a:lumMod val="75000"/>
                            <a:lumOff val="25000"/>
                          </a:schemeClr>
                        </a:solidFill>
                      </a:endParaRPr>
                    </a:p>
                  </a:txBody>
                  <a:tcPr marL="62131" marR="62131" marT="31066" marB="31066" anchor="ctr"/>
                </a:tc>
                <a:tc>
                  <a:txBody>
                    <a:bodyPr/>
                    <a:lstStyle/>
                    <a:p>
                      <a:pPr algn="ctr"/>
                      <a:r>
                        <a:rPr lang="en-US" sz="800" dirty="0" smtClean="0"/>
                        <a:t>2/1/2022</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2022</a:t>
                      </a: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22</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extLst>
                  <a:ext uri="{0D108BD9-81ED-4DB2-BD59-A6C34878D82A}">
                    <a16:rowId xmlns="" xmlns:a16="http://schemas.microsoft.com/office/drawing/2014/main" val="666860975"/>
                  </a:ext>
                </a:extLst>
              </a:tr>
              <a:tr h="377137">
                <a:tc>
                  <a:txBody>
                    <a:bodyPr/>
                    <a:lstStyle/>
                    <a:p>
                      <a:pPr algn="ctr"/>
                      <a:r>
                        <a:rPr lang="en-US" sz="800" dirty="0" smtClean="0"/>
                        <a:t>MAX</a:t>
                      </a:r>
                      <a:endParaRPr lang="ru-RU" sz="800" dirty="0">
                        <a:solidFill>
                          <a:schemeClr val="tx1">
                            <a:lumMod val="75000"/>
                            <a:lumOff val="25000"/>
                          </a:schemeClr>
                        </a:solidFill>
                      </a:endParaRPr>
                    </a:p>
                  </a:txBody>
                  <a:tcPr marL="62131" marR="62131" marT="31066" marB="31066" anchor="ctr"/>
                </a:tc>
                <a:tc>
                  <a:txBody>
                    <a:bodyPr/>
                    <a:lstStyle/>
                    <a:p>
                      <a:pPr algn="ctr"/>
                      <a:r>
                        <a:rPr lang="en-US" sz="800" dirty="0" smtClean="0"/>
                        <a:t>31/12/2023</a:t>
                      </a:r>
                      <a:endParaRPr lang="ru-RU" sz="800" dirty="0">
                        <a:solidFill>
                          <a:schemeClr val="tx1">
                            <a:lumMod val="75000"/>
                            <a:lumOff val="25000"/>
                          </a:schemeClr>
                        </a:solidFill>
                      </a:endParaRPr>
                    </a:p>
                  </a:txBody>
                  <a:tcPr marL="64676" marR="64676" marT="32338" marB="32338" anchor="ctr"/>
                </a:tc>
                <a:tc>
                  <a:txBody>
                    <a:bodyPr/>
                    <a:lstStyle/>
                    <a:p>
                      <a:pPr algn="ctr"/>
                      <a:r>
                        <a:rPr lang="en-US" sz="800" dirty="0" smtClean="0"/>
                        <a:t>2023</a:t>
                      </a: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1994</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extLst>
                  <a:ext uri="{0D108BD9-81ED-4DB2-BD59-A6C34878D82A}">
                    <a16:rowId xmlns="" xmlns:a16="http://schemas.microsoft.com/office/drawing/2014/main" val="2705121222"/>
                  </a:ext>
                </a:extLst>
              </a:tr>
              <a:tr h="377137">
                <a:tc>
                  <a:txBody>
                    <a:bodyPr/>
                    <a:lstStyle/>
                    <a:p>
                      <a:pPr algn="ctr"/>
                      <a:r>
                        <a:rPr lang="en-US" sz="900" b="1" dirty="0" smtClean="0"/>
                        <a:t>MODE</a:t>
                      </a:r>
                      <a:endParaRPr lang="ru-RU" sz="800" b="1" dirty="0">
                        <a:solidFill>
                          <a:schemeClr val="tx1">
                            <a:lumMod val="75000"/>
                            <a:lumOff val="25000"/>
                          </a:schemeClr>
                        </a:solidFill>
                      </a:endParaRPr>
                    </a:p>
                  </a:txBody>
                  <a:tcPr marL="62131" marR="62131" marT="31066" marB="31066" anchor="ctr"/>
                </a:tc>
                <a:tc>
                  <a:txBody>
                    <a:bodyPr/>
                    <a:lstStyle/>
                    <a:p>
                      <a:pPr algn="ctr"/>
                      <a:r>
                        <a:rPr lang="en-US" sz="900" b="1" dirty="0" smtClean="0"/>
                        <a:t>16/7/2023</a:t>
                      </a:r>
                      <a:endParaRPr lang="ru-RU" sz="900" b="1" dirty="0">
                        <a:solidFill>
                          <a:schemeClr val="tx1">
                            <a:lumMod val="75000"/>
                            <a:lumOff val="25000"/>
                          </a:schemeClr>
                        </a:solidFill>
                      </a:endParaRPr>
                    </a:p>
                  </a:txBody>
                  <a:tcPr marL="64676" marR="64676" marT="32338" marB="32338" anchor="ctr"/>
                </a:tc>
                <a:tc>
                  <a:txBody>
                    <a:bodyPr/>
                    <a:lstStyle/>
                    <a:p>
                      <a:pPr algn="ctr"/>
                      <a:r>
                        <a:rPr lang="en-US" sz="900" b="1" dirty="0" smtClean="0"/>
                        <a:t>2023</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May</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Dec 2023</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609</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22</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Female</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USA</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Electronics</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3</a:t>
                      </a:r>
                      <a:endParaRPr lang="ru-RU" sz="900" b="1" dirty="0">
                        <a:solidFill>
                          <a:schemeClr val="tx1">
                            <a:lumMod val="75000"/>
                            <a:lumOff val="25000"/>
                          </a:schemeClr>
                        </a:solidFill>
                      </a:endParaRPr>
                    </a:p>
                  </a:txBody>
                  <a:tcPr marL="64676" marR="64676" marT="32338" marB="32338" anchor="ctr"/>
                </a:tc>
                <a:extLst>
                  <a:ext uri="{0D108BD9-81ED-4DB2-BD59-A6C34878D82A}">
                    <a16:rowId xmlns="" xmlns:a16="http://schemas.microsoft.com/office/drawing/2014/main" val="145123171"/>
                  </a:ext>
                </a:extLst>
              </a:tr>
              <a:tr h="377137">
                <a:tc>
                  <a:txBody>
                    <a:bodyPr/>
                    <a:lstStyle/>
                    <a:p>
                      <a:pPr algn="ctr"/>
                      <a:r>
                        <a:rPr lang="en-US" sz="900" b="1" dirty="0" smtClean="0"/>
                        <a:t>FREQ</a:t>
                      </a:r>
                      <a:endParaRPr lang="ru-RU" sz="800" b="1" dirty="0">
                        <a:solidFill>
                          <a:schemeClr val="tx1">
                            <a:lumMod val="75000"/>
                            <a:lumOff val="25000"/>
                          </a:schemeClr>
                        </a:solidFill>
                      </a:endParaRPr>
                    </a:p>
                  </a:txBody>
                  <a:tcPr marL="62131" marR="62131" marT="31066" marB="31066" anchor="ctr"/>
                </a:tc>
                <a:tc>
                  <a:txBody>
                    <a:bodyPr/>
                    <a:lstStyle/>
                    <a:p>
                      <a:pPr algn="ctr"/>
                      <a:r>
                        <a:rPr lang="en-US" sz="900" b="1" dirty="0" smtClean="0"/>
                        <a:t>6</a:t>
                      </a:r>
                      <a:endParaRPr lang="ru-RU" sz="900" b="1" dirty="0">
                        <a:solidFill>
                          <a:schemeClr val="tx1">
                            <a:lumMod val="75000"/>
                            <a:lumOff val="25000"/>
                          </a:schemeClr>
                        </a:solidFill>
                      </a:endParaRPr>
                    </a:p>
                  </a:txBody>
                  <a:tcPr marL="64676" marR="64676" marT="32338" marB="32338" anchor="ctr"/>
                </a:tc>
                <a:tc>
                  <a:txBody>
                    <a:bodyPr/>
                    <a:lstStyle/>
                    <a:p>
                      <a:pPr algn="ctr"/>
                      <a:r>
                        <a:rPr lang="en-US" sz="900" b="1" dirty="0" smtClean="0"/>
                        <a:t>525</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91</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52</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14</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505</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477</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205</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347</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214</a:t>
                      </a:r>
                      <a:endParaRPr lang="ru-RU" sz="900" b="1" dirty="0">
                        <a:solidFill>
                          <a:schemeClr val="tx1">
                            <a:lumMod val="75000"/>
                            <a:lumOff val="25000"/>
                          </a:schemeClr>
                        </a:solidFill>
                      </a:endParaRPr>
                    </a:p>
                  </a:txBody>
                  <a:tcPr marL="64676" marR="64676" marT="32338" marB="32338" anchor="ctr"/>
                </a:tc>
              </a:tr>
              <a:tr h="377137">
                <a:tc>
                  <a:txBody>
                    <a:bodyPr/>
                    <a:lstStyle/>
                    <a:p>
                      <a:pPr algn="ctr"/>
                      <a:r>
                        <a:rPr lang="en-US" sz="800" dirty="0" smtClean="0"/>
                        <a:t>MEAN</a:t>
                      </a:r>
                      <a:endParaRPr lang="ru-RU" sz="800" dirty="0">
                        <a:solidFill>
                          <a:schemeClr val="tx1">
                            <a:lumMod val="75000"/>
                            <a:lumOff val="25000"/>
                          </a:schemeClr>
                        </a:solidFill>
                      </a:endParaRPr>
                    </a:p>
                  </a:txBody>
                  <a:tcPr marL="62131" marR="62131" marT="31066" marB="31066" anchor="ctr"/>
                </a:tc>
                <a:tc>
                  <a:txBody>
                    <a:bodyPr/>
                    <a:lstStyle/>
                    <a:p>
                      <a:pPr algn="ctr"/>
                      <a:endParaRPr lang="ru-RU" sz="800" dirty="0">
                        <a:solidFill>
                          <a:schemeClr val="tx1">
                            <a:lumMod val="75000"/>
                            <a:lumOff val="25000"/>
                          </a:schemeClr>
                        </a:solidFill>
                      </a:endParaRPr>
                    </a:p>
                  </a:txBody>
                  <a:tcPr marL="64676" marR="64676" marT="32338" marB="32338" anchor="ctr"/>
                </a:tc>
                <a:tc>
                  <a:txBody>
                    <a:bodyPr/>
                    <a:lstStyle/>
                    <a:p>
                      <a:pPr algn="ct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smtClean="0"/>
                        <a:t>Jun</a:t>
                      </a: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980</a:t>
                      </a:r>
                      <a:endParaRPr lang="en-US" sz="900" b="1" dirty="0" smtClean="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r>
              <a:tr h="377137">
                <a:tc>
                  <a:txBody>
                    <a:bodyPr/>
                    <a:lstStyle/>
                    <a:p>
                      <a:pPr algn="ctr"/>
                      <a:r>
                        <a:rPr lang="en-US" sz="800" dirty="0" smtClean="0"/>
                        <a:t>MEADIAN</a:t>
                      </a:r>
                      <a:endParaRPr lang="ru-RU" sz="800" dirty="0">
                        <a:solidFill>
                          <a:schemeClr val="tx1">
                            <a:lumMod val="75000"/>
                            <a:lumOff val="25000"/>
                          </a:schemeClr>
                        </a:solidFill>
                      </a:endParaRPr>
                    </a:p>
                  </a:txBody>
                  <a:tcPr marL="62131" marR="62131" marT="31066" marB="31066" anchor="ctr"/>
                </a:tc>
                <a:tc>
                  <a:txBody>
                    <a:bodyPr/>
                    <a:lstStyle/>
                    <a:p>
                      <a:pPr algn="ctr"/>
                      <a:endParaRPr lang="ru-RU" sz="800">
                        <a:solidFill>
                          <a:schemeClr val="tx1">
                            <a:lumMod val="75000"/>
                            <a:lumOff val="25000"/>
                          </a:schemeClr>
                        </a:solidFill>
                      </a:endParaRPr>
                    </a:p>
                  </a:txBody>
                  <a:tcPr marL="64676" marR="64676" marT="32338" marB="32338" anchor="ctr"/>
                </a:tc>
                <a:tc>
                  <a:txBody>
                    <a:bodyPr/>
                    <a:lstStyle/>
                    <a:p>
                      <a:pPr algn="ct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smtClean="0"/>
                        <a:t>Jun</a:t>
                      </a: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987</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r>
              <a:tr h="377137">
                <a:tc>
                  <a:txBody>
                    <a:bodyPr/>
                    <a:lstStyle/>
                    <a:p>
                      <a:pPr algn="ctr"/>
                      <a:r>
                        <a:rPr lang="en-US" sz="800" dirty="0" smtClean="0"/>
                        <a:t>STD</a:t>
                      </a:r>
                      <a:endParaRPr lang="ru-RU" sz="800" dirty="0">
                        <a:solidFill>
                          <a:schemeClr val="tx1">
                            <a:lumMod val="75000"/>
                            <a:lumOff val="25000"/>
                          </a:schemeClr>
                        </a:solidFill>
                      </a:endParaRPr>
                    </a:p>
                  </a:txBody>
                  <a:tcPr marL="62131" marR="62131" marT="31066" marB="31066" anchor="ctr"/>
                </a:tc>
                <a:tc>
                  <a:txBody>
                    <a:bodyPr/>
                    <a:lstStyle/>
                    <a:p>
                      <a:pPr algn="ctr"/>
                      <a:endParaRPr lang="ru-RU" sz="800" dirty="0">
                        <a:solidFill>
                          <a:schemeClr val="tx1">
                            <a:lumMod val="75000"/>
                            <a:lumOff val="25000"/>
                          </a:schemeClr>
                        </a:solidFill>
                      </a:endParaRPr>
                    </a:p>
                  </a:txBody>
                  <a:tcPr marL="64676" marR="64676" marT="32338" marB="32338" anchor="ctr"/>
                </a:tc>
                <a:tc>
                  <a:txBody>
                    <a:bodyPr/>
                    <a:lstStyle/>
                    <a:p>
                      <a:pPr algn="ct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smtClean="0"/>
                        <a:t>538</a:t>
                      </a:r>
                      <a:endParaRPr lang="ru-RU" sz="900" b="1"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800" dirty="0">
                        <a:solidFill>
                          <a:schemeClr val="tx1">
                            <a:lumMod val="75000"/>
                            <a:lumOff val="25000"/>
                          </a:schemeClr>
                        </a:solidFill>
                      </a:endParaRPr>
                    </a:p>
                  </a:txBody>
                  <a:tcPr marL="64676" marR="64676" marT="32338" marB="32338" anchor="ctr"/>
                </a:tc>
              </a:tr>
            </a:tbl>
          </a:graphicData>
        </a:graphic>
      </p:graphicFrame>
      <p:sp>
        <p:nvSpPr>
          <p:cNvPr id="7" name="Rectangle 6"/>
          <p:cNvSpPr/>
          <p:nvPr/>
        </p:nvSpPr>
        <p:spPr>
          <a:xfrm>
            <a:off x="835369" y="6017783"/>
            <a:ext cx="9118256" cy="3631763"/>
          </a:xfrm>
          <a:prstGeom prst="rect">
            <a:avLst/>
          </a:prstGeom>
        </p:spPr>
        <p:txBody>
          <a:bodyPr wrap="square">
            <a:spAutoFit/>
          </a:bodyPr>
          <a:lstStyle/>
          <a:p>
            <a:r>
              <a:rPr lang="en-US" sz="1400" dirty="0" smtClean="0">
                <a:solidFill>
                  <a:schemeClr val="bg1"/>
                </a:solidFill>
              </a:rPr>
              <a:t>Average Customer</a:t>
            </a:r>
            <a:r>
              <a:rPr lang="el-GR" sz="1400" dirty="0" smtClean="0">
                <a:solidFill>
                  <a:schemeClr val="bg1"/>
                </a:solidFill>
              </a:rPr>
              <a:t> </a:t>
            </a:r>
            <a:r>
              <a:rPr lang="en-US" sz="1400" dirty="0" smtClean="0">
                <a:solidFill>
                  <a:schemeClr val="bg1"/>
                </a:solidFill>
              </a:rPr>
              <a:t>was a </a:t>
            </a:r>
            <a:r>
              <a:rPr lang="el-GR" sz="1400" dirty="0" smtClean="0">
                <a:solidFill>
                  <a:schemeClr val="bg1"/>
                </a:solidFill>
              </a:rPr>
              <a:t>22</a:t>
            </a:r>
            <a:r>
              <a:rPr lang="en-US" sz="1400" dirty="0" smtClean="0">
                <a:solidFill>
                  <a:schemeClr val="bg1"/>
                </a:solidFill>
              </a:rPr>
              <a:t>year old</a:t>
            </a:r>
            <a:r>
              <a:rPr lang="el-GR" sz="1400" dirty="0" smtClean="0">
                <a:solidFill>
                  <a:schemeClr val="bg1"/>
                </a:solidFill>
              </a:rPr>
              <a:t> </a:t>
            </a:r>
            <a:r>
              <a:rPr lang="en-US" sz="1400" dirty="0" smtClean="0">
                <a:solidFill>
                  <a:schemeClr val="bg1"/>
                </a:solidFill>
              </a:rPr>
              <a:t>female from </a:t>
            </a:r>
            <a:r>
              <a:rPr lang="el-GR" sz="1400" dirty="0" smtClean="0">
                <a:solidFill>
                  <a:schemeClr val="bg1"/>
                </a:solidFill>
              </a:rPr>
              <a:t>USA</a:t>
            </a:r>
            <a:r>
              <a:rPr lang="en-US" sz="1400" dirty="0" smtClean="0">
                <a:solidFill>
                  <a:schemeClr val="bg1"/>
                </a:solidFill>
              </a:rPr>
              <a:t>. She bought </a:t>
            </a:r>
            <a:r>
              <a:rPr lang="el-GR" sz="1400" dirty="0" smtClean="0">
                <a:solidFill>
                  <a:schemeClr val="bg1"/>
                </a:solidFill>
              </a:rPr>
              <a:t>980</a:t>
            </a:r>
            <a:r>
              <a:rPr lang="en-US" sz="1400" dirty="0" smtClean="0">
                <a:solidFill>
                  <a:schemeClr val="bg1"/>
                </a:solidFill>
              </a:rPr>
              <a:t>$ of</a:t>
            </a:r>
            <a:r>
              <a:rPr lang="el-GR" sz="1400" dirty="0" smtClean="0">
                <a:solidFill>
                  <a:schemeClr val="bg1"/>
                </a:solidFill>
              </a:rPr>
              <a:t> </a:t>
            </a:r>
            <a:r>
              <a:rPr lang="el-GR" sz="1400" dirty="0" err="1" smtClean="0">
                <a:solidFill>
                  <a:schemeClr val="bg1"/>
                </a:solidFill>
              </a:rPr>
              <a:t>Elect</a:t>
            </a:r>
            <a:r>
              <a:rPr lang="en-US" sz="1400" dirty="0" smtClean="0">
                <a:solidFill>
                  <a:schemeClr val="bg1"/>
                </a:solidFill>
              </a:rPr>
              <a:t>r</a:t>
            </a:r>
            <a:r>
              <a:rPr lang="el-GR" sz="1400" dirty="0" err="1" smtClean="0">
                <a:solidFill>
                  <a:schemeClr val="bg1"/>
                </a:solidFill>
              </a:rPr>
              <a:t>onics</a:t>
            </a:r>
            <a:r>
              <a:rPr lang="el-GR" sz="1400" dirty="0" smtClean="0">
                <a:solidFill>
                  <a:schemeClr val="bg1"/>
                </a:solidFill>
              </a:rPr>
              <a:t> </a:t>
            </a:r>
            <a:r>
              <a:rPr lang="en-US" sz="1400" dirty="0" smtClean="0">
                <a:solidFill>
                  <a:schemeClr val="bg1"/>
                </a:solidFill>
              </a:rPr>
              <a:t>and gave </a:t>
            </a:r>
            <a:r>
              <a:rPr lang="el-GR" sz="1400" dirty="0" smtClean="0">
                <a:solidFill>
                  <a:schemeClr val="bg1"/>
                </a:solidFill>
              </a:rPr>
              <a:t>a </a:t>
            </a:r>
            <a:r>
              <a:rPr lang="el-GR" sz="1400" dirty="0" err="1">
                <a:solidFill>
                  <a:schemeClr val="bg1"/>
                </a:solidFill>
              </a:rPr>
              <a:t>rating</a:t>
            </a:r>
            <a:r>
              <a:rPr lang="el-GR" sz="1400" dirty="0">
                <a:solidFill>
                  <a:schemeClr val="bg1"/>
                </a:solidFill>
              </a:rPr>
              <a:t> of 3</a:t>
            </a:r>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p:txBody>
      </p:sp>
      <p:sp>
        <p:nvSpPr>
          <p:cNvPr id="8" name="Rectangle 7"/>
          <p:cNvSpPr/>
          <p:nvPr/>
        </p:nvSpPr>
        <p:spPr>
          <a:xfrm>
            <a:off x="4885050" y="6558883"/>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a:t>
            </a:r>
            <a:r>
              <a:rPr lang="en-US" sz="800" dirty="0" smtClean="0">
                <a:solidFill>
                  <a:schemeClr val="bg1"/>
                </a:solidFill>
              </a:rPr>
              <a:t> ACADEMY – DATA SCIENCE 2024</a:t>
            </a:r>
            <a:endParaRPr lang="en-US" sz="800" dirty="0">
              <a:solidFill>
                <a:schemeClr val="bg1"/>
              </a:solidFill>
            </a:endParaRPr>
          </a:p>
        </p:txBody>
      </p:sp>
      <p:sp>
        <p:nvSpPr>
          <p:cNvPr id="4" name="Slide Number Placeholder 3"/>
          <p:cNvSpPr>
            <a:spLocks noGrp="1"/>
          </p:cNvSpPr>
          <p:nvPr>
            <p:ph type="sldNum" sz="quarter" idx="12"/>
          </p:nvPr>
        </p:nvSpPr>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3304068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EFE388-CD0B-9671-4D4E-D6D8004C8851}"/>
              </a:ext>
            </a:extLst>
          </p:cNvPr>
          <p:cNvSpPr>
            <a:spLocks noGrp="1"/>
          </p:cNvSpPr>
          <p:nvPr>
            <p:ph type="title"/>
          </p:nvPr>
        </p:nvSpPr>
        <p:spPr>
          <a:xfrm>
            <a:off x="601484" y="715991"/>
            <a:ext cx="4960830" cy="493335"/>
          </a:xfrm>
        </p:spPr>
        <p:txBody>
          <a:bodyPr/>
          <a:lstStyle/>
          <a:p>
            <a:r>
              <a:rPr lang="en-US" sz="3200" dirty="0">
                <a:solidFill>
                  <a:schemeClr val="accent3"/>
                </a:solidFill>
              </a:rPr>
              <a:t>SALES AMOUNT</a:t>
            </a:r>
          </a:p>
        </p:txBody>
      </p:sp>
      <p:graphicFrame>
        <p:nvGraphicFramePr>
          <p:cNvPr id="7" name="Table 50">
            <a:extLst>
              <a:ext uri="{FF2B5EF4-FFF2-40B4-BE49-F238E27FC236}">
                <a16:creationId xmlns="" xmlns:a16="http://schemas.microsoft.com/office/drawing/2014/main" id="{7EB17215-3702-4854-86F9-086DB8BCA17E}"/>
              </a:ext>
            </a:extLst>
          </p:cNvPr>
          <p:cNvGraphicFramePr>
            <a:graphicFrameLocks/>
          </p:cNvGraphicFramePr>
          <p:nvPr>
            <p:extLst>
              <p:ext uri="{D42A27DB-BD31-4B8C-83A1-F6EECF244321}">
                <p14:modId xmlns:p14="http://schemas.microsoft.com/office/powerpoint/2010/main" val="1358136835"/>
              </p:ext>
            </p:extLst>
          </p:nvPr>
        </p:nvGraphicFramePr>
        <p:xfrm>
          <a:off x="601484" y="1448781"/>
          <a:ext cx="4539859" cy="776245"/>
        </p:xfrm>
        <a:graphic>
          <a:graphicData uri="http://schemas.openxmlformats.org/drawingml/2006/table">
            <a:tbl>
              <a:tblPr firstRow="1" bandRow="1">
                <a:tableStyleId>{FABFCF23-3B69-468F-B69F-88F6DE6A72F2}</a:tableStyleId>
              </a:tblPr>
              <a:tblGrid>
                <a:gridCol w="828898">
                  <a:extLst>
                    <a:ext uri="{9D8B030D-6E8A-4147-A177-3AD203B41FA5}">
                      <a16:colId xmlns="" xmlns:a16="http://schemas.microsoft.com/office/drawing/2014/main" val="544038161"/>
                    </a:ext>
                  </a:extLst>
                </a:gridCol>
                <a:gridCol w="534966"/>
                <a:gridCol w="349523"/>
                <a:gridCol w="425872"/>
                <a:gridCol w="475400"/>
                <a:gridCol w="451797"/>
                <a:gridCol w="463037"/>
                <a:gridCol w="642860"/>
                <a:gridCol w="367506"/>
              </a:tblGrid>
              <a:tr h="310823">
                <a:tc>
                  <a:txBody>
                    <a:bodyPr/>
                    <a:lstStyle/>
                    <a:p>
                      <a:pPr algn="ctr"/>
                      <a:r>
                        <a:rPr lang="en-US" sz="800" cap="all" spc="150" baseline="0" dirty="0" smtClean="0"/>
                        <a:t>stat</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COUNT</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MIN</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MAX</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MODE</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FREQ</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MEAN</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MEADIAN</a:t>
                      </a:r>
                      <a:endParaRPr lang="en-US" sz="800" b="0" cap="all" spc="150" baseline="0" dirty="0">
                        <a:solidFill>
                          <a:schemeClr val="tx1">
                            <a:lumMod val="75000"/>
                            <a:lumOff val="25000"/>
                          </a:schemeClr>
                        </a:solidFill>
                        <a:latin typeface="+mj-lt"/>
                      </a:endParaRPr>
                    </a:p>
                  </a:txBody>
                  <a:tcPr marL="53942" marR="53942" marT="26971" marB="26971" anchor="ctr"/>
                </a:tc>
                <a:tc>
                  <a:txBody>
                    <a:bodyPr/>
                    <a:lstStyle/>
                    <a:p>
                      <a:pPr algn="ctr"/>
                      <a:r>
                        <a:rPr lang="en-US" sz="800" dirty="0" smtClean="0"/>
                        <a:t>STD</a:t>
                      </a:r>
                      <a:endParaRPr lang="en-US" sz="800" b="0" cap="all" spc="150" baseline="0" dirty="0">
                        <a:solidFill>
                          <a:schemeClr val="tx1">
                            <a:lumMod val="75000"/>
                            <a:lumOff val="25000"/>
                          </a:schemeClr>
                        </a:solidFill>
                        <a:latin typeface="+mj-lt"/>
                      </a:endParaRPr>
                    </a:p>
                  </a:txBody>
                  <a:tcPr marL="53942" marR="53942" marT="26971" marB="26971" anchor="ctr"/>
                </a:tc>
                <a:extLst>
                  <a:ext uri="{0D108BD9-81ED-4DB2-BD59-A6C34878D82A}">
                    <a16:rowId xmlns="" xmlns:a16="http://schemas.microsoft.com/office/drawing/2014/main" val="2723065677"/>
                  </a:ext>
                </a:extLst>
              </a:tr>
              <a:tr h="4639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cap="all" spc="150" baseline="0" dirty="0" smtClean="0"/>
                        <a:t>Sales amount</a:t>
                      </a:r>
                    </a:p>
                    <a:p>
                      <a:pPr algn="ctr"/>
                      <a:endParaRPr lang="en-US" sz="700" dirty="0">
                        <a:solidFill>
                          <a:schemeClr val="tx1">
                            <a:lumMod val="75000"/>
                            <a:lumOff val="25000"/>
                          </a:schemeClr>
                        </a:solidFill>
                      </a:endParaRPr>
                    </a:p>
                  </a:txBody>
                  <a:tcPr marL="53942" marR="53942" marT="26971" marB="26971" anchor="ctr"/>
                </a:tc>
                <a:tc>
                  <a:txBody>
                    <a:bodyPr/>
                    <a:lstStyle/>
                    <a:p>
                      <a:pPr algn="ctr"/>
                      <a:r>
                        <a:rPr lang="en-US" sz="1000" kern="1200" dirty="0" smtClean="0"/>
                        <a:t>980</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22</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algn="ctr"/>
                      <a:r>
                        <a:rPr lang="en-US" sz="1000" dirty="0" smtClean="0"/>
                        <a:t>1994</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algn="ctr"/>
                      <a:r>
                        <a:rPr lang="en-US" sz="1000" dirty="0" smtClean="0"/>
                        <a:t>609</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algn="ctr"/>
                      <a:r>
                        <a:rPr lang="en-US" sz="1000" dirty="0" smtClean="0"/>
                        <a:t>14</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algn="ctr"/>
                      <a:r>
                        <a:rPr lang="en-US" sz="1000" dirty="0" smtClean="0"/>
                        <a:t>980</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algn="ctr"/>
                      <a:r>
                        <a:rPr lang="en-US" sz="1000" dirty="0" smtClean="0"/>
                        <a:t>987</a:t>
                      </a:r>
                      <a:endParaRPr lang="ru-RU" sz="1000" b="0" kern="1200" dirty="0">
                        <a:solidFill>
                          <a:schemeClr val="tx1">
                            <a:lumMod val="75000"/>
                            <a:lumOff val="25000"/>
                          </a:schemeClr>
                        </a:solidFill>
                        <a:latin typeface="+mn-lt"/>
                        <a:ea typeface="+mn-ea"/>
                        <a:cs typeface="+mn-cs"/>
                      </a:endParaRPr>
                    </a:p>
                  </a:txBody>
                  <a:tcPr marL="56152" marR="56152" marT="28076" marB="28076" anchor="ctr"/>
                </a:tc>
                <a:tc>
                  <a:txBody>
                    <a:bodyPr/>
                    <a:lstStyle/>
                    <a:p>
                      <a:pPr algn="ctr"/>
                      <a:r>
                        <a:rPr lang="en-US" sz="1000" dirty="0" smtClean="0"/>
                        <a:t>538</a:t>
                      </a:r>
                      <a:endParaRPr lang="ru-RU" sz="1000" b="0" kern="1200" dirty="0">
                        <a:solidFill>
                          <a:schemeClr val="tx1">
                            <a:lumMod val="75000"/>
                            <a:lumOff val="25000"/>
                          </a:schemeClr>
                        </a:solidFill>
                        <a:latin typeface="+mn-lt"/>
                        <a:ea typeface="+mn-ea"/>
                        <a:cs typeface="+mn-cs"/>
                      </a:endParaRPr>
                    </a:p>
                  </a:txBody>
                  <a:tcPr marL="56152" marR="56152" marT="28076" marB="28076" anchor="ctr"/>
                </a:tc>
                <a:extLst>
                  <a:ext uri="{0D108BD9-81ED-4DB2-BD59-A6C34878D82A}">
                    <a16:rowId xmlns="" xmlns:a16="http://schemas.microsoft.com/office/drawing/2014/main" val="1919137574"/>
                  </a:ext>
                </a:extLst>
              </a:tr>
            </a:tbl>
          </a:graphicData>
        </a:graphic>
      </p:graphicFrame>
      <p:sp>
        <p:nvSpPr>
          <p:cNvPr id="11" name="Content Placeholder 3">
            <a:extLst>
              <a:ext uri="{FF2B5EF4-FFF2-40B4-BE49-F238E27FC236}">
                <a16:creationId xmlns="" xmlns:a16="http://schemas.microsoft.com/office/drawing/2014/main" id="{3770D91C-D5C0-248C-26D3-DE7C7C72E632}"/>
              </a:ext>
            </a:extLst>
          </p:cNvPr>
          <p:cNvSpPr txBox="1">
            <a:spLocks/>
          </p:cNvSpPr>
          <p:nvPr/>
        </p:nvSpPr>
        <p:spPr>
          <a:xfrm>
            <a:off x="601484" y="2867570"/>
            <a:ext cx="6315069" cy="37237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Clr>
                <a:schemeClr val="accent3"/>
              </a:buClr>
              <a:buFont typeface="Wingdings" panose="05000000000000000000" pitchFamily="2" charset="2"/>
              <a:buChar char="v"/>
            </a:pPr>
            <a:r>
              <a:rPr lang="en-US" sz="1800" dirty="0">
                <a:solidFill>
                  <a:schemeClr val="bg1"/>
                </a:solidFill>
                <a:latin typeface="+mn-lt"/>
              </a:rPr>
              <a:t>MEAN CLOSE TO MEDIAN</a:t>
            </a:r>
          </a:p>
          <a:p>
            <a:pPr marL="342900" indent="-342900" algn="just">
              <a:buClr>
                <a:schemeClr val="accent3"/>
              </a:buClr>
              <a:buFont typeface="Wingdings" panose="05000000000000000000" pitchFamily="2" charset="2"/>
              <a:buChar char="v"/>
            </a:pPr>
            <a:r>
              <a:rPr lang="en-US" sz="1800" dirty="0">
                <a:solidFill>
                  <a:schemeClr val="bg1"/>
                </a:solidFill>
                <a:latin typeface="+mn-lt"/>
              </a:rPr>
              <a:t>LARGE </a:t>
            </a:r>
            <a:r>
              <a:rPr lang="en-US" sz="1800" dirty="0" smtClean="0">
                <a:solidFill>
                  <a:schemeClr val="bg1"/>
                </a:solidFill>
                <a:latin typeface="+mn-lt"/>
              </a:rPr>
              <a:t>STD</a:t>
            </a:r>
          </a:p>
          <a:p>
            <a:pPr marL="342900" indent="-342900" algn="just">
              <a:buClr>
                <a:schemeClr val="accent3"/>
              </a:buClr>
              <a:buFont typeface="Wingdings" panose="05000000000000000000" pitchFamily="2" charset="2"/>
              <a:buChar char="v"/>
            </a:pPr>
            <a:r>
              <a:rPr lang="en-US" sz="1800" dirty="0" smtClean="0">
                <a:solidFill>
                  <a:schemeClr val="bg1"/>
                </a:solidFill>
                <a:latin typeface="+mn-lt"/>
              </a:rPr>
              <a:t>SPREADED </a:t>
            </a:r>
            <a:r>
              <a:rPr lang="en-US" sz="1800" dirty="0">
                <a:solidFill>
                  <a:schemeClr val="bg1"/>
                </a:solidFill>
                <a:latin typeface="+mn-lt"/>
              </a:rPr>
              <a:t>DATA </a:t>
            </a:r>
            <a:endParaRPr lang="en-US" sz="1800" dirty="0" smtClean="0">
              <a:solidFill>
                <a:schemeClr val="bg1"/>
              </a:solidFill>
              <a:latin typeface="+mn-lt"/>
            </a:endParaRPr>
          </a:p>
          <a:p>
            <a:pPr marL="342900" indent="-342900" algn="just">
              <a:buClr>
                <a:schemeClr val="accent3"/>
              </a:buClr>
              <a:buFont typeface="Wingdings" panose="05000000000000000000" pitchFamily="2" charset="2"/>
              <a:buChar char="v"/>
            </a:pPr>
            <a:r>
              <a:rPr lang="en-US" sz="1800" dirty="0" smtClean="0">
                <a:solidFill>
                  <a:schemeClr val="bg1"/>
                </a:solidFill>
                <a:latin typeface="+mn-lt"/>
              </a:rPr>
              <a:t>NOT </a:t>
            </a:r>
            <a:r>
              <a:rPr lang="en-US" sz="1800" dirty="0">
                <a:solidFill>
                  <a:schemeClr val="bg1"/>
                </a:solidFill>
                <a:latin typeface="+mn-lt"/>
              </a:rPr>
              <a:t>NORMAL DISTRIBUTION</a:t>
            </a:r>
          </a:p>
          <a:p>
            <a:pPr marL="285750" indent="-285750" algn="just">
              <a:buClr>
                <a:schemeClr val="accent3"/>
              </a:buClr>
              <a:buFont typeface="Wingdings" panose="05000000000000000000" pitchFamily="2" charset="2"/>
              <a:buChar char="v"/>
            </a:pPr>
            <a:endParaRPr lang="en-US" sz="1800" dirty="0">
              <a:solidFill>
                <a:schemeClr val="bg1"/>
              </a:solidFill>
              <a:latin typeface="+mn-lt"/>
            </a:endParaRPr>
          </a:p>
        </p:txBody>
      </p:sp>
      <p:sp>
        <p:nvSpPr>
          <p:cNvPr id="12" name="Text Placeholder 3">
            <a:extLst>
              <a:ext uri="{FF2B5EF4-FFF2-40B4-BE49-F238E27FC236}">
                <a16:creationId xmlns="" xmlns:a16="http://schemas.microsoft.com/office/drawing/2014/main" id="{AC1C80FB-53F9-42EE-B1E6-D0F998EC5DFA}"/>
              </a:ext>
            </a:extLst>
          </p:cNvPr>
          <p:cNvSpPr txBox="1">
            <a:spLocks/>
          </p:cNvSpPr>
          <p:nvPr/>
        </p:nvSpPr>
        <p:spPr>
          <a:xfrm>
            <a:off x="601484" y="5339057"/>
            <a:ext cx="5190371" cy="986124"/>
          </a:xfrm>
          <a:prstGeom prst="rect">
            <a:avLst/>
          </a:prstGeom>
        </p:spPr>
        <p:style>
          <a:lnRef idx="0">
            <a:schemeClr val="accent6"/>
          </a:lnRef>
          <a:fillRef idx="3">
            <a:schemeClr val="accent6"/>
          </a:fillRef>
          <a:effectRef idx="3">
            <a:schemeClr val="accent6"/>
          </a:effectRef>
          <a:fontRef idx="minor">
            <a:schemeClr val="lt1"/>
          </a:fontRef>
        </p:style>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lt1"/>
                </a:solidFill>
                <a:latin typeface="+mn-lt"/>
                <a:ea typeface="+mn-ea"/>
                <a:cs typeface="+mn-cs"/>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lt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lt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lt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85750" indent="-285750" algn="just">
              <a:buFontTx/>
              <a:buChar char="!"/>
            </a:pPr>
            <a:r>
              <a:rPr lang="en-US" sz="1400" dirty="0" smtClean="0"/>
              <a:t>The Highest Sales Amount: </a:t>
            </a:r>
            <a:r>
              <a:rPr lang="en-US" sz="1400" dirty="0" smtClean="0"/>
              <a:t>1994$ </a:t>
            </a:r>
            <a:r>
              <a:rPr lang="en-US" sz="1400" dirty="0" smtClean="0"/>
              <a:t>(electronics purchase on September 27th, 2023 from 35year old Female in Australia. The customer was pleased as she rated the product with 4 in a 1to5 scale)</a:t>
            </a:r>
          </a:p>
          <a:p>
            <a:pPr marL="285750" indent="-285750" algn="just">
              <a:buFont typeface="Wingdings" panose="05000000000000000000" pitchFamily="2" charset="2"/>
              <a:buChar char="Ø"/>
            </a:pPr>
            <a:endParaRPr lang="en-US" sz="1400" dirty="0"/>
          </a:p>
        </p:txBody>
      </p:sp>
      <p:sp>
        <p:nvSpPr>
          <p:cNvPr id="13" name="Rectangle 12"/>
          <p:cNvSpPr/>
          <p:nvPr/>
        </p:nvSpPr>
        <p:spPr>
          <a:xfrm>
            <a:off x="1873779" y="6508950"/>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ACADEMY – DATA SCIENCE 2024</a:t>
            </a:r>
            <a:endParaRPr lang="en-US" sz="800" dirty="0">
              <a:solidFill>
                <a:schemeClr val="bg1"/>
              </a:solidFill>
            </a:endParaRPr>
          </a:p>
        </p:txBody>
      </p:sp>
      <p:pic>
        <p:nvPicPr>
          <p:cNvPr id="10" name="Picture" title="This slide contains the following visuals: actionButton ,Histogram of  SalesAmount. Please refer to the notes on this slide for details">
            <a:hlinkClick r:id="rId3"/>
          </p:cNvPr>
          <p:cNvPicPr>
            <a:picLocks noChangeAspect="1"/>
          </p:cNvPicPr>
          <p:nvPr/>
        </p:nvPicPr>
        <p:blipFill rotWithShape="1">
          <a:blip r:embed="rId4"/>
          <a:srcRect l="4956" t="8838" r="12464" b="4322"/>
          <a:stretch/>
        </p:blipFill>
        <p:spPr>
          <a:xfrm>
            <a:off x="6360073" y="1541108"/>
            <a:ext cx="5685278" cy="3411167"/>
          </a:xfrm>
          <a:prstGeom prst="rect">
            <a:avLst/>
          </a:prstGeom>
          <a:noFill/>
        </p:spPr>
      </p:pic>
      <p:sp>
        <p:nvSpPr>
          <p:cNvPr id="8" name="Rectangle 7"/>
          <p:cNvSpPr/>
          <p:nvPr/>
        </p:nvSpPr>
        <p:spPr>
          <a:xfrm>
            <a:off x="704109" y="1184212"/>
            <a:ext cx="5217903" cy="457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l-GR"/>
          </a:p>
        </p:txBody>
      </p:sp>
      <p:sp>
        <p:nvSpPr>
          <p:cNvPr id="4" name="Slide Number Placeholder 3"/>
          <p:cNvSpPr>
            <a:spLocks noGrp="1"/>
          </p:cNvSpPr>
          <p:nvPr>
            <p:ph type="sldNum" sz="quarter" idx="12"/>
          </p:nvPr>
        </p:nvSpPr>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598144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EFE388-CD0B-9671-4D4E-D6D8004C8851}"/>
              </a:ext>
            </a:extLst>
          </p:cNvPr>
          <p:cNvSpPr>
            <a:spLocks noGrp="1"/>
          </p:cNvSpPr>
          <p:nvPr>
            <p:ph type="title"/>
          </p:nvPr>
        </p:nvSpPr>
        <p:spPr>
          <a:xfrm>
            <a:off x="601483" y="715991"/>
            <a:ext cx="5654173" cy="493335"/>
          </a:xfrm>
        </p:spPr>
        <p:txBody>
          <a:bodyPr/>
          <a:lstStyle/>
          <a:p>
            <a:r>
              <a:rPr lang="en-US" sz="3200" dirty="0" smtClean="0">
                <a:solidFill>
                  <a:schemeClr val="accent3"/>
                </a:solidFill>
              </a:rPr>
              <a:t>DATE-YEAR-MONTH</a:t>
            </a:r>
            <a:endParaRPr lang="en-US" sz="3200" dirty="0">
              <a:solidFill>
                <a:schemeClr val="accent3"/>
              </a:solidFill>
            </a:endParaRPr>
          </a:p>
        </p:txBody>
      </p:sp>
      <p:sp>
        <p:nvSpPr>
          <p:cNvPr id="11" name="Content Placeholder 3">
            <a:extLst>
              <a:ext uri="{FF2B5EF4-FFF2-40B4-BE49-F238E27FC236}">
                <a16:creationId xmlns="" xmlns:a16="http://schemas.microsoft.com/office/drawing/2014/main" id="{3770D91C-D5C0-248C-26D3-DE7C7C72E632}"/>
              </a:ext>
            </a:extLst>
          </p:cNvPr>
          <p:cNvSpPr txBox="1">
            <a:spLocks/>
          </p:cNvSpPr>
          <p:nvPr/>
        </p:nvSpPr>
        <p:spPr>
          <a:xfrm>
            <a:off x="601484" y="3107025"/>
            <a:ext cx="5359369" cy="37237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Clr>
                <a:schemeClr val="accent3"/>
              </a:buClr>
              <a:buFont typeface="Wingdings" panose="05000000000000000000" pitchFamily="2" charset="2"/>
              <a:buChar char="v"/>
            </a:pPr>
            <a:r>
              <a:rPr lang="en-US" sz="1800" dirty="0">
                <a:solidFill>
                  <a:schemeClr val="bg1"/>
                </a:solidFill>
                <a:latin typeface="+mn-lt"/>
              </a:rPr>
              <a:t>SALES PEAK DATE: 21 NOV 2022 – 7,160</a:t>
            </a:r>
            <a:endParaRPr lang="el-GR" sz="1800" dirty="0">
              <a:solidFill>
                <a:schemeClr val="bg1"/>
              </a:solidFill>
              <a:latin typeface="+mn-lt"/>
            </a:endParaRPr>
          </a:p>
          <a:p>
            <a:pPr marL="285750" indent="-285750" algn="just">
              <a:buClr>
                <a:schemeClr val="accent3"/>
              </a:buClr>
              <a:buFont typeface="Wingdings" panose="05000000000000000000" pitchFamily="2" charset="2"/>
              <a:buChar char="v"/>
            </a:pPr>
            <a:r>
              <a:rPr lang="en-US" sz="1800" dirty="0">
                <a:solidFill>
                  <a:schemeClr val="bg1"/>
                </a:solidFill>
                <a:latin typeface="+mn-lt"/>
              </a:rPr>
              <a:t>SALES PEAK MONTH: APRIL 2023 – 52,381</a:t>
            </a:r>
          </a:p>
          <a:p>
            <a:pPr marL="285750" indent="-285750" algn="just">
              <a:buClr>
                <a:schemeClr val="accent3"/>
              </a:buClr>
              <a:buFont typeface="Wingdings" panose="05000000000000000000" pitchFamily="2" charset="2"/>
              <a:buChar char="v"/>
            </a:pPr>
            <a:r>
              <a:rPr lang="en-US" sz="1800" dirty="0">
                <a:solidFill>
                  <a:schemeClr val="bg1"/>
                </a:solidFill>
                <a:latin typeface="+mn-lt"/>
              </a:rPr>
              <a:t>SALES </a:t>
            </a:r>
            <a:r>
              <a:rPr lang="en-US" sz="1800" dirty="0" smtClean="0">
                <a:solidFill>
                  <a:schemeClr val="bg1"/>
                </a:solidFill>
                <a:latin typeface="+mn-lt"/>
              </a:rPr>
              <a:t>PEAK YEAR</a:t>
            </a:r>
            <a:r>
              <a:rPr lang="en-US" sz="1800" dirty="0">
                <a:solidFill>
                  <a:schemeClr val="bg1"/>
                </a:solidFill>
                <a:latin typeface="+mn-lt"/>
              </a:rPr>
              <a:t>: 2023 – </a:t>
            </a:r>
            <a:r>
              <a:rPr lang="en-US" sz="1800" dirty="0" smtClean="0">
                <a:solidFill>
                  <a:schemeClr val="bg1"/>
                </a:solidFill>
                <a:latin typeface="+mn-lt"/>
              </a:rPr>
              <a:t>517,413</a:t>
            </a:r>
          </a:p>
          <a:p>
            <a:pPr marL="285750" indent="-285750" algn="just">
              <a:buClr>
                <a:schemeClr val="accent3"/>
              </a:buClr>
              <a:buFont typeface="Wingdings" panose="05000000000000000000" pitchFamily="2" charset="2"/>
              <a:buChar char="v"/>
            </a:pPr>
            <a:r>
              <a:rPr lang="en-US" sz="1800" dirty="0" smtClean="0">
                <a:solidFill>
                  <a:schemeClr val="bg1"/>
                </a:solidFill>
                <a:latin typeface="+mn-lt"/>
              </a:rPr>
              <a:t>TOP MONTH IN AVG: NOV_22 </a:t>
            </a:r>
            <a:r>
              <a:rPr lang="en-US" sz="1800" dirty="0">
                <a:solidFill>
                  <a:schemeClr val="bg1"/>
                </a:solidFill>
                <a:latin typeface="+mn-lt"/>
              </a:rPr>
              <a:t>– </a:t>
            </a:r>
            <a:r>
              <a:rPr lang="en-US" sz="1800" dirty="0" smtClean="0">
                <a:solidFill>
                  <a:schemeClr val="bg1"/>
                </a:solidFill>
                <a:latin typeface="+mn-lt"/>
              </a:rPr>
              <a:t>1105</a:t>
            </a:r>
            <a:endParaRPr lang="el-GR" sz="1800" dirty="0" smtClean="0">
              <a:solidFill>
                <a:schemeClr val="bg1"/>
              </a:solidFill>
              <a:latin typeface="+mn-lt"/>
            </a:endParaRPr>
          </a:p>
          <a:p>
            <a:pPr marL="285750" indent="-285750" algn="just">
              <a:buClr>
                <a:schemeClr val="accent3"/>
              </a:buClr>
              <a:buFont typeface="Wingdings" panose="05000000000000000000" pitchFamily="2" charset="2"/>
              <a:buChar char="v"/>
            </a:pPr>
            <a:endParaRPr lang="el-GR" sz="1800" dirty="0">
              <a:solidFill>
                <a:schemeClr val="bg1"/>
              </a:solidFill>
            </a:endParaRPr>
          </a:p>
          <a:p>
            <a:pPr algn="just">
              <a:buClr>
                <a:schemeClr val="accent3"/>
              </a:buClr>
            </a:pPr>
            <a:endParaRPr lang="el-GR" sz="1800" dirty="0">
              <a:solidFill>
                <a:schemeClr val="bg1"/>
              </a:solidFill>
            </a:endParaRPr>
          </a:p>
          <a:p>
            <a:pPr marL="285750" indent="-285750" algn="just">
              <a:buClr>
                <a:schemeClr val="accent3"/>
              </a:buClr>
              <a:buFont typeface="Wingdings" panose="05000000000000000000" pitchFamily="2" charset="2"/>
              <a:buChar char="v"/>
            </a:pPr>
            <a:r>
              <a:rPr lang="en-US" sz="1800" dirty="0">
                <a:solidFill>
                  <a:schemeClr val="bg1"/>
                </a:solidFill>
                <a:latin typeface="+mn-lt"/>
              </a:rPr>
              <a:t>The timeline of Sales Amount doesn't show any clear trend.</a:t>
            </a:r>
          </a:p>
          <a:p>
            <a:pPr marL="285750" indent="-285750" algn="just">
              <a:buClr>
                <a:schemeClr val="accent3"/>
              </a:buClr>
              <a:buFont typeface="Wingdings" panose="05000000000000000000" pitchFamily="2" charset="2"/>
              <a:buChar char="v"/>
            </a:pPr>
            <a:endParaRPr lang="el-GR" sz="1800" dirty="0">
              <a:solidFill>
                <a:schemeClr val="bg1"/>
              </a:solidFill>
            </a:endParaRPr>
          </a:p>
          <a:p>
            <a:pPr marL="285750" indent="-285750" algn="just">
              <a:buClr>
                <a:schemeClr val="accent3"/>
              </a:buClr>
              <a:buFont typeface="Wingdings" panose="05000000000000000000" pitchFamily="2" charset="2"/>
              <a:buChar char="v"/>
            </a:pPr>
            <a:endParaRPr lang="el-GR" sz="1800" dirty="0">
              <a:solidFill>
                <a:schemeClr val="bg1"/>
              </a:solidFill>
              <a:latin typeface="+mn-lt"/>
            </a:endParaRPr>
          </a:p>
        </p:txBody>
      </p:sp>
      <p:graphicFrame>
        <p:nvGraphicFramePr>
          <p:cNvPr id="8" name="Table 50">
            <a:extLst>
              <a:ext uri="{FF2B5EF4-FFF2-40B4-BE49-F238E27FC236}">
                <a16:creationId xmlns="" xmlns:a16="http://schemas.microsoft.com/office/drawing/2014/main" id="{7EB17215-3702-4854-86F9-086DB8BCA17E}"/>
              </a:ext>
            </a:extLst>
          </p:cNvPr>
          <p:cNvGraphicFramePr>
            <a:graphicFrameLocks/>
          </p:cNvGraphicFramePr>
          <p:nvPr>
            <p:extLst>
              <p:ext uri="{D42A27DB-BD31-4B8C-83A1-F6EECF244321}">
                <p14:modId xmlns:p14="http://schemas.microsoft.com/office/powerpoint/2010/main" val="2163381977"/>
              </p:ext>
            </p:extLst>
          </p:nvPr>
        </p:nvGraphicFramePr>
        <p:xfrm>
          <a:off x="693624" y="1500628"/>
          <a:ext cx="4194726" cy="1366942"/>
        </p:xfrm>
        <a:graphic>
          <a:graphicData uri="http://schemas.openxmlformats.org/drawingml/2006/table">
            <a:tbl>
              <a:tblPr firstRow="1" bandRow="1">
                <a:tableStyleId>{FABFCF23-3B69-468F-B69F-88F6DE6A72F2}</a:tableStyleId>
              </a:tblPr>
              <a:tblGrid>
                <a:gridCol w="803826">
                  <a:extLst>
                    <a:ext uri="{9D8B030D-6E8A-4147-A177-3AD203B41FA5}">
                      <a16:colId xmlns="" xmlns:a16="http://schemas.microsoft.com/office/drawing/2014/main" val="544038161"/>
                    </a:ext>
                  </a:extLst>
                </a:gridCol>
                <a:gridCol w="838200">
                  <a:extLst>
                    <a:ext uri="{9D8B030D-6E8A-4147-A177-3AD203B41FA5}">
                      <a16:colId xmlns="" xmlns:a16="http://schemas.microsoft.com/office/drawing/2014/main" val="2284043154"/>
                    </a:ext>
                  </a:extLst>
                </a:gridCol>
                <a:gridCol w="809625">
                  <a:extLst>
                    <a:ext uri="{9D8B030D-6E8A-4147-A177-3AD203B41FA5}">
                      <a16:colId xmlns="" xmlns:a16="http://schemas.microsoft.com/office/drawing/2014/main" val="2987712514"/>
                    </a:ext>
                  </a:extLst>
                </a:gridCol>
                <a:gridCol w="933450">
                  <a:extLst>
                    <a:ext uri="{9D8B030D-6E8A-4147-A177-3AD203B41FA5}">
                      <a16:colId xmlns="" xmlns:a16="http://schemas.microsoft.com/office/drawing/2014/main" val="1068233346"/>
                    </a:ext>
                  </a:extLst>
                </a:gridCol>
                <a:gridCol w="809625">
                  <a:extLst>
                    <a:ext uri="{9D8B030D-6E8A-4147-A177-3AD203B41FA5}">
                      <a16:colId xmlns="" xmlns:a16="http://schemas.microsoft.com/office/drawing/2014/main" val="3019130451"/>
                    </a:ext>
                  </a:extLst>
                </a:gridCol>
              </a:tblGrid>
              <a:tr h="0">
                <a:tc>
                  <a:txBody>
                    <a:bodyPr/>
                    <a:lstStyle/>
                    <a:p>
                      <a:pPr algn="ctr"/>
                      <a:r>
                        <a:rPr lang="en-US" sz="1200" cap="all" spc="150" baseline="0" dirty="0" smtClean="0"/>
                        <a:t>stat</a:t>
                      </a:r>
                      <a:endParaRPr lang="en-US" sz="1200" b="0" cap="all" spc="150" baseline="0" dirty="0">
                        <a:solidFill>
                          <a:schemeClr val="tx1">
                            <a:lumMod val="75000"/>
                            <a:lumOff val="25000"/>
                          </a:schemeClr>
                        </a:solidFill>
                        <a:latin typeface="+mj-lt"/>
                      </a:endParaRPr>
                    </a:p>
                  </a:txBody>
                  <a:tcPr marL="76193" marR="76193" marT="38097" marB="38097" anchor="ctr"/>
                </a:tc>
                <a:tc>
                  <a:txBody>
                    <a:bodyPr/>
                    <a:lstStyle/>
                    <a:p>
                      <a:pPr algn="ctr"/>
                      <a:r>
                        <a:rPr lang="en-US" sz="1200" cap="all" spc="150" baseline="0" dirty="0" smtClean="0"/>
                        <a:t>Sales date</a:t>
                      </a:r>
                      <a:endParaRPr lang="en-US" sz="1200" b="0" cap="all" spc="150" baseline="0" dirty="0">
                        <a:solidFill>
                          <a:schemeClr val="tx1">
                            <a:lumMod val="75000"/>
                            <a:lumOff val="25000"/>
                          </a:schemeClr>
                        </a:solidFill>
                        <a:latin typeface="+mj-lt"/>
                      </a:endParaRPr>
                    </a:p>
                  </a:txBody>
                  <a:tcPr marL="76193" marR="76193" marT="38097" marB="38097" anchor="ctr"/>
                </a:tc>
                <a:tc>
                  <a:txBody>
                    <a:bodyPr/>
                    <a:lstStyle/>
                    <a:p>
                      <a:pPr algn="ctr"/>
                      <a:r>
                        <a:rPr lang="en-US" sz="1200" cap="all" spc="150" baseline="0" dirty="0" smtClean="0"/>
                        <a:t>Sales year</a:t>
                      </a:r>
                      <a:endParaRPr lang="en-US" sz="1200" b="0" cap="all" spc="150" baseline="0" dirty="0">
                        <a:solidFill>
                          <a:schemeClr val="tx1">
                            <a:lumMod val="75000"/>
                            <a:lumOff val="25000"/>
                          </a:schemeClr>
                        </a:solidFill>
                        <a:latin typeface="+mj-lt"/>
                      </a:endParaRPr>
                    </a:p>
                  </a:txBody>
                  <a:tcPr marL="76193" marR="76193" marT="38097" marB="38097" anchor="ctr"/>
                </a:tc>
                <a:tc>
                  <a:txBody>
                    <a:bodyPr/>
                    <a:lstStyle/>
                    <a:p>
                      <a:pPr algn="ctr"/>
                      <a:r>
                        <a:rPr lang="en-US" sz="1200" cap="all" spc="150" baseline="0" dirty="0" smtClean="0"/>
                        <a:t>Sales month</a:t>
                      </a:r>
                      <a:endParaRPr lang="en-US" sz="1200" b="0" cap="all" spc="150" baseline="0" dirty="0">
                        <a:solidFill>
                          <a:schemeClr val="tx1">
                            <a:lumMod val="75000"/>
                            <a:lumOff val="25000"/>
                          </a:schemeClr>
                        </a:solidFill>
                        <a:latin typeface="+mj-lt"/>
                      </a:endParaRPr>
                    </a:p>
                  </a:txBody>
                  <a:tcPr marL="76193" marR="76193" marT="38097" marB="38097" anchor="ctr"/>
                </a:tc>
                <a:tc>
                  <a:txBody>
                    <a:bodyPr/>
                    <a:lstStyle/>
                    <a:p>
                      <a:pPr algn="ctr"/>
                      <a:r>
                        <a:rPr lang="en-US" sz="1200" cap="all" spc="150" baseline="0" dirty="0" smtClean="0"/>
                        <a:t>Sales </a:t>
                      </a:r>
                      <a:r>
                        <a:rPr lang="en-US" sz="1200" cap="all" spc="150" baseline="0" dirty="0" err="1" smtClean="0"/>
                        <a:t>ym</a:t>
                      </a:r>
                      <a:endParaRPr lang="en-US" sz="1200" b="0" cap="all" spc="150" baseline="0" dirty="0">
                        <a:solidFill>
                          <a:schemeClr val="tx1">
                            <a:lumMod val="75000"/>
                            <a:lumOff val="25000"/>
                          </a:schemeClr>
                        </a:solidFill>
                        <a:latin typeface="+mj-lt"/>
                      </a:endParaRPr>
                    </a:p>
                  </a:txBody>
                  <a:tcPr marL="76193" marR="76193" marT="38097" marB="38097" anchor="ctr"/>
                </a:tc>
                <a:extLst>
                  <a:ext uri="{0D108BD9-81ED-4DB2-BD59-A6C34878D82A}">
                    <a16:rowId xmlns="" xmlns:a16="http://schemas.microsoft.com/office/drawing/2014/main" val="2723065677"/>
                  </a:ext>
                </a:extLst>
              </a:tr>
              <a:tr h="462494">
                <a:tc>
                  <a:txBody>
                    <a:bodyPr/>
                    <a:lstStyle/>
                    <a:p>
                      <a:pPr algn="ctr"/>
                      <a:r>
                        <a:rPr lang="en-US" sz="1100" dirty="0" smtClean="0"/>
                        <a:t>MODE</a:t>
                      </a:r>
                      <a:endParaRPr lang="ru-RU" sz="1000" b="1" dirty="0">
                        <a:solidFill>
                          <a:schemeClr val="tx1">
                            <a:lumMod val="75000"/>
                            <a:lumOff val="25000"/>
                          </a:schemeClr>
                        </a:solidFill>
                      </a:endParaRPr>
                    </a:p>
                  </a:txBody>
                  <a:tcPr marL="76193" marR="76193" marT="38097" marB="38097" anchor="ctr"/>
                </a:tc>
                <a:tc>
                  <a:txBody>
                    <a:bodyPr/>
                    <a:lstStyle/>
                    <a:p>
                      <a:pPr algn="ctr"/>
                      <a:r>
                        <a:rPr lang="en-US" sz="1100" dirty="0" smtClean="0"/>
                        <a:t>16/7/2023</a:t>
                      </a:r>
                      <a:endParaRPr lang="ru-RU" sz="1100" b="1" dirty="0">
                        <a:solidFill>
                          <a:schemeClr val="tx1">
                            <a:lumMod val="75000"/>
                            <a:lumOff val="25000"/>
                          </a:schemeClr>
                        </a:solidFill>
                      </a:endParaRPr>
                    </a:p>
                  </a:txBody>
                  <a:tcPr marL="79314" marR="79314" marT="39657" marB="39657" anchor="ctr"/>
                </a:tc>
                <a:tc>
                  <a:txBody>
                    <a:bodyPr/>
                    <a:lstStyle/>
                    <a:p>
                      <a:pPr algn="ctr"/>
                      <a:r>
                        <a:rPr lang="en-US" sz="1100" dirty="0" smtClean="0"/>
                        <a:t>2023</a:t>
                      </a:r>
                      <a:endParaRPr lang="ru-RU" sz="1100" b="1" dirty="0">
                        <a:solidFill>
                          <a:schemeClr val="tx1">
                            <a:lumMod val="75000"/>
                            <a:lumOff val="25000"/>
                          </a:schemeClr>
                        </a:solidFill>
                      </a:endParaRPr>
                    </a:p>
                  </a:txBody>
                  <a:tcPr marL="79314" marR="79314" marT="39657" marB="396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May</a:t>
                      </a:r>
                      <a:endParaRPr lang="ru-RU" sz="1100" b="1" dirty="0">
                        <a:solidFill>
                          <a:schemeClr val="tx1">
                            <a:lumMod val="75000"/>
                            <a:lumOff val="25000"/>
                          </a:schemeClr>
                        </a:solidFill>
                      </a:endParaRPr>
                    </a:p>
                  </a:txBody>
                  <a:tcPr marL="79314" marR="79314" marT="39657" marB="396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Dec 2023</a:t>
                      </a:r>
                      <a:endParaRPr lang="ru-RU" sz="1100" b="1" dirty="0">
                        <a:solidFill>
                          <a:schemeClr val="tx1">
                            <a:lumMod val="75000"/>
                            <a:lumOff val="25000"/>
                          </a:schemeClr>
                        </a:solidFill>
                      </a:endParaRPr>
                    </a:p>
                  </a:txBody>
                  <a:tcPr marL="79314" marR="79314" marT="39657" marB="39657" anchor="ctr"/>
                </a:tc>
                <a:extLst>
                  <a:ext uri="{0D108BD9-81ED-4DB2-BD59-A6C34878D82A}">
                    <a16:rowId xmlns="" xmlns:a16="http://schemas.microsoft.com/office/drawing/2014/main" val="145123171"/>
                  </a:ext>
                </a:extLst>
              </a:tr>
              <a:tr h="462494">
                <a:tc>
                  <a:txBody>
                    <a:bodyPr/>
                    <a:lstStyle/>
                    <a:p>
                      <a:pPr algn="ctr"/>
                      <a:r>
                        <a:rPr lang="en-US" sz="1100" dirty="0" smtClean="0"/>
                        <a:t>FREQ</a:t>
                      </a:r>
                      <a:endParaRPr lang="ru-RU" sz="1000" b="1" dirty="0">
                        <a:solidFill>
                          <a:schemeClr val="tx1">
                            <a:lumMod val="75000"/>
                            <a:lumOff val="25000"/>
                          </a:schemeClr>
                        </a:solidFill>
                      </a:endParaRPr>
                    </a:p>
                  </a:txBody>
                  <a:tcPr marL="76193" marR="76193" marT="38097" marB="38097" anchor="ctr"/>
                </a:tc>
                <a:tc>
                  <a:txBody>
                    <a:bodyPr/>
                    <a:lstStyle/>
                    <a:p>
                      <a:pPr algn="ctr"/>
                      <a:r>
                        <a:rPr lang="en-US" sz="1100" dirty="0" smtClean="0"/>
                        <a:t>6</a:t>
                      </a:r>
                      <a:endParaRPr lang="ru-RU" sz="1100" b="1" dirty="0">
                        <a:solidFill>
                          <a:schemeClr val="tx1">
                            <a:lumMod val="75000"/>
                            <a:lumOff val="25000"/>
                          </a:schemeClr>
                        </a:solidFill>
                      </a:endParaRPr>
                    </a:p>
                  </a:txBody>
                  <a:tcPr marL="79314" marR="79314" marT="39657" marB="39657" anchor="ctr"/>
                </a:tc>
                <a:tc>
                  <a:txBody>
                    <a:bodyPr/>
                    <a:lstStyle/>
                    <a:p>
                      <a:pPr algn="ctr"/>
                      <a:r>
                        <a:rPr lang="en-US" sz="1100" dirty="0" smtClean="0"/>
                        <a:t>525</a:t>
                      </a:r>
                      <a:endParaRPr lang="ru-RU" sz="1100" b="1" dirty="0">
                        <a:solidFill>
                          <a:schemeClr val="tx1">
                            <a:lumMod val="75000"/>
                            <a:lumOff val="25000"/>
                          </a:schemeClr>
                        </a:solidFill>
                      </a:endParaRPr>
                    </a:p>
                  </a:txBody>
                  <a:tcPr marL="79314" marR="79314" marT="39657" marB="396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91</a:t>
                      </a:r>
                      <a:endParaRPr lang="ru-RU" sz="1100" b="1" dirty="0">
                        <a:solidFill>
                          <a:schemeClr val="tx1">
                            <a:lumMod val="75000"/>
                            <a:lumOff val="25000"/>
                          </a:schemeClr>
                        </a:solidFill>
                      </a:endParaRPr>
                    </a:p>
                  </a:txBody>
                  <a:tcPr marL="79314" marR="79314" marT="39657" marB="3965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52</a:t>
                      </a:r>
                      <a:endParaRPr lang="ru-RU" sz="1100" b="1" dirty="0">
                        <a:solidFill>
                          <a:schemeClr val="tx1">
                            <a:lumMod val="75000"/>
                            <a:lumOff val="25000"/>
                          </a:schemeClr>
                        </a:solidFill>
                      </a:endParaRPr>
                    </a:p>
                  </a:txBody>
                  <a:tcPr marL="79314" marR="79314" marT="39657" marB="39657" anchor="ctr"/>
                </a:tc>
              </a:tr>
            </a:tbl>
          </a:graphicData>
        </a:graphic>
      </p:graphicFrame>
      <p:sp>
        <p:nvSpPr>
          <p:cNvPr id="13" name="Rectangle 12"/>
          <p:cNvSpPr/>
          <p:nvPr/>
        </p:nvSpPr>
        <p:spPr>
          <a:xfrm>
            <a:off x="1988549" y="6545156"/>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t>
            </a:r>
            <a:r>
              <a:rPr lang="en-US" sz="800" dirty="0" smtClean="0">
                <a:solidFill>
                  <a:schemeClr val="bg1"/>
                </a:solidFill>
                <a:latin typeface="+mj-lt"/>
              </a:rPr>
              <a:t>ACADEMY</a:t>
            </a:r>
            <a:r>
              <a:rPr lang="en-US" sz="800" dirty="0" smtClean="0">
                <a:solidFill>
                  <a:schemeClr val="bg1"/>
                </a:solidFill>
              </a:rPr>
              <a:t> – DATA SCIENCE 2024</a:t>
            </a:r>
            <a:endParaRPr lang="en-US" sz="800" dirty="0">
              <a:solidFill>
                <a:schemeClr val="bg1"/>
              </a:solidFill>
            </a:endParaRPr>
          </a:p>
        </p:txBody>
      </p:sp>
      <p:grpSp>
        <p:nvGrpSpPr>
          <p:cNvPr id="14" name="Group 13"/>
          <p:cNvGrpSpPr/>
          <p:nvPr/>
        </p:nvGrpSpPr>
        <p:grpSpPr>
          <a:xfrm>
            <a:off x="6781924" y="152728"/>
            <a:ext cx="4718094" cy="6256032"/>
            <a:chOff x="7194506" y="381000"/>
            <a:chExt cx="4257326" cy="5645069"/>
          </a:xfrm>
        </p:grpSpPr>
        <p:grpSp>
          <p:nvGrpSpPr>
            <p:cNvPr id="10" name="Group 9"/>
            <p:cNvGrpSpPr/>
            <p:nvPr/>
          </p:nvGrpSpPr>
          <p:grpSpPr>
            <a:xfrm>
              <a:off x="7194506" y="381000"/>
              <a:ext cx="4257326" cy="4087318"/>
              <a:chOff x="6620977" y="1109604"/>
              <a:chExt cx="4916740" cy="4720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977" y="3467841"/>
                <a:ext cx="4916740" cy="23621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977" y="1109604"/>
                <a:ext cx="4916740" cy="2358237"/>
              </a:xfrm>
              <a:prstGeom prst="rect">
                <a:avLst/>
              </a:prstGeom>
            </p:spPr>
          </p:pic>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506" y="4668446"/>
              <a:ext cx="4257326" cy="1357623"/>
            </a:xfrm>
            <a:prstGeom prst="rect">
              <a:avLst/>
            </a:prstGeom>
          </p:spPr>
        </p:pic>
      </p:grpSp>
      <p:sp>
        <p:nvSpPr>
          <p:cNvPr id="17" name="Rectangle 16"/>
          <p:cNvSpPr/>
          <p:nvPr/>
        </p:nvSpPr>
        <p:spPr>
          <a:xfrm>
            <a:off x="704109" y="1184212"/>
            <a:ext cx="5217903" cy="457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l-GR"/>
          </a:p>
        </p:txBody>
      </p:sp>
      <p:sp>
        <p:nvSpPr>
          <p:cNvPr id="2" name="Slide Number Placeholder 1"/>
          <p:cNvSpPr>
            <a:spLocks noGrp="1"/>
          </p:cNvSpPr>
          <p:nvPr>
            <p:ph type="sldNum" sz="quarter" idx="12"/>
          </p:nvPr>
        </p:nvSpPr>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874149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PRODUCT CATEGORY</a:t>
            </a:r>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41716" y="3078480"/>
            <a:ext cx="3730284" cy="3047997"/>
          </a:xfrm>
        </p:spPr>
        <p:txBody>
          <a:bodyPr/>
          <a:lstStyle/>
          <a:p>
            <a:pPr marL="285750" indent="-285750">
              <a:buClr>
                <a:schemeClr val="accent3"/>
              </a:buClr>
              <a:buFont typeface="Wingdings" panose="05000000000000000000" pitchFamily="2" charset="2"/>
              <a:buChar char="v"/>
            </a:pPr>
            <a:r>
              <a:rPr lang="en-US" dirty="0"/>
              <a:t>ELECTRONICS BEST CATEGORY</a:t>
            </a:r>
          </a:p>
          <a:p>
            <a:pPr marL="285750" indent="-285750">
              <a:buClr>
                <a:schemeClr val="accent3"/>
              </a:buClr>
              <a:buFont typeface="Wingdings" panose="05000000000000000000" pitchFamily="2" charset="2"/>
              <a:buChar char="v"/>
            </a:pPr>
            <a:r>
              <a:rPr lang="en-US" dirty="0"/>
              <a:t>EQUALLY DISTRIBUTED SALES ON ALL CATEGORIES</a:t>
            </a:r>
          </a:p>
          <a:p>
            <a:pPr algn="just">
              <a:buClr>
                <a:schemeClr val="accent3"/>
              </a:buClr>
            </a:pPr>
            <a:endParaRPr lang="el-GR" dirty="0"/>
          </a:p>
        </p:txBody>
      </p:sp>
      <p:sp>
        <p:nvSpPr>
          <p:cNvPr id="7" name="Rectangle 6"/>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latin typeface="+mj-lt"/>
              </a:rPr>
              <a:t>TECHPRO ACADEMY – DATA SCIENCE 2024</a:t>
            </a:r>
            <a:endParaRPr lang="en-US" sz="800" dirty="0">
              <a:solidFill>
                <a:schemeClr val="bg1"/>
              </a:solidFill>
              <a:latin typeface="+mj-lt"/>
            </a:endParaRPr>
          </a:p>
        </p:txBody>
      </p:sp>
      <p:sp>
        <p:nvSpPr>
          <p:cNvPr id="9" name="Title 2">
            <a:extLst>
              <a:ext uri="{FF2B5EF4-FFF2-40B4-BE49-F238E27FC236}">
                <a16:creationId xmlns="" xmlns:a16="http://schemas.microsoft.com/office/drawing/2014/main" id="{06DE3104-398C-EF95-D86E-630F512487F9}"/>
              </a:ext>
            </a:extLst>
          </p:cNvPr>
          <p:cNvSpPr txBox="1">
            <a:spLocks/>
          </p:cNvSpPr>
          <p:nvPr/>
        </p:nvSpPr>
        <p:spPr>
          <a:xfrm>
            <a:off x="6286764" y="2199914"/>
            <a:ext cx="4270030" cy="3476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sz="1600" dirty="0" smtClean="0"/>
              <a:t>Sales METRICS BY PRODUCT CATEGORY</a:t>
            </a:r>
            <a:endParaRPr lang="en-US" sz="16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210" y="2671855"/>
            <a:ext cx="7023351" cy="2343286"/>
          </a:xfrm>
          <a:prstGeom prst="rect">
            <a:avLst/>
          </a:prstGeom>
        </p:spPr>
      </p:pic>
      <p:sp>
        <p:nvSpPr>
          <p:cNvPr id="8"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8</a:t>
            </a:r>
            <a:endParaRPr lang="en-US" sz="1200" dirty="0">
              <a:solidFill>
                <a:schemeClr val="bg1"/>
              </a:solidFill>
              <a:latin typeface="+mj-lt"/>
            </a:endParaRPr>
          </a:p>
        </p:txBody>
      </p:sp>
    </p:spTree>
    <p:extLst>
      <p:ext uri="{BB962C8B-B14F-4D97-AF65-F5344CB8AC3E}">
        <p14:creationId xmlns:p14="http://schemas.microsoft.com/office/powerpoint/2010/main" val="217007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CUSTOMER AGE</a:t>
            </a:r>
          </a:p>
        </p:txBody>
      </p:sp>
      <p:sp>
        <p:nvSpPr>
          <p:cNvPr id="4" name="Content Placeholder 3">
            <a:extLst>
              <a:ext uri="{FF2B5EF4-FFF2-40B4-BE49-F238E27FC236}">
                <a16:creationId xmlns="" xmlns:a16="http://schemas.microsoft.com/office/drawing/2014/main" id="{67328E6B-D306-C2F9-54E9-FD35599AC24B}"/>
              </a:ext>
            </a:extLst>
          </p:cNvPr>
          <p:cNvSpPr>
            <a:spLocks noGrp="1"/>
          </p:cNvSpPr>
          <p:nvPr>
            <p:ph sz="quarter" idx="36"/>
          </p:nvPr>
        </p:nvSpPr>
        <p:spPr>
          <a:xfrm>
            <a:off x="841716" y="3078480"/>
            <a:ext cx="3730284" cy="3047997"/>
          </a:xfrm>
        </p:spPr>
        <p:txBody>
          <a:bodyPr/>
          <a:lstStyle/>
          <a:p>
            <a:pPr marL="285750" indent="-285750">
              <a:buClr>
                <a:schemeClr val="accent3"/>
              </a:buClr>
              <a:buFont typeface="Wingdings" panose="05000000000000000000" pitchFamily="2" charset="2"/>
              <a:buChar char="v"/>
            </a:pPr>
            <a:r>
              <a:rPr lang="en-US" dirty="0"/>
              <a:t>22</a:t>
            </a:r>
            <a:r>
              <a:rPr lang="el-GR" dirty="0"/>
              <a:t>-</a:t>
            </a:r>
            <a:r>
              <a:rPr lang="en-US" dirty="0"/>
              <a:t>years-olds GOT MOST SALES</a:t>
            </a:r>
          </a:p>
          <a:p>
            <a:pPr marL="285750" indent="-285750">
              <a:buClr>
                <a:schemeClr val="accent3"/>
              </a:buClr>
              <a:buFont typeface="Wingdings" panose="05000000000000000000" pitchFamily="2" charset="2"/>
              <a:buChar char="v"/>
            </a:pPr>
            <a:r>
              <a:rPr lang="en-US" dirty="0"/>
              <a:t>35</a:t>
            </a:r>
            <a:r>
              <a:rPr lang="el-GR" dirty="0"/>
              <a:t>-</a:t>
            </a:r>
            <a:r>
              <a:rPr lang="en-US" dirty="0"/>
              <a:t>years-olds SLIGHTLY BIGGER AVERAGE</a:t>
            </a:r>
            <a:endParaRPr lang="el-GR" dirty="0"/>
          </a:p>
        </p:txBody>
      </p:sp>
      <p:sp>
        <p:nvSpPr>
          <p:cNvPr id="5" name="Rectangle 4"/>
          <p:cNvSpPr/>
          <p:nvPr/>
        </p:nvSpPr>
        <p:spPr>
          <a:xfrm>
            <a:off x="1142651" y="6427415"/>
            <a:ext cx="2416239" cy="215444"/>
          </a:xfrm>
          <a:prstGeom prst="rect">
            <a:avLst/>
          </a:prstGeom>
          <a:noFill/>
        </p:spPr>
        <p:txBody>
          <a:bodyPr wrap="square">
            <a:spAutoFit/>
          </a:bodyPr>
          <a:lstStyle/>
          <a:p>
            <a:pPr>
              <a:buClr>
                <a:schemeClr val="accent3"/>
              </a:buClr>
            </a:pPr>
            <a:r>
              <a:rPr lang="en-US" sz="800" dirty="0" smtClean="0">
                <a:solidFill>
                  <a:schemeClr val="bg1"/>
                </a:solidFill>
              </a:rPr>
              <a:t>TECHPRO ACADEMY – DATA SCIENCE 2024</a:t>
            </a:r>
            <a:endParaRPr lang="en-US" sz="800" dirty="0">
              <a:solidFill>
                <a:schemeClr val="bg1"/>
              </a:solidFill>
            </a:endParaRPr>
          </a:p>
        </p:txBody>
      </p:sp>
      <p:sp>
        <p:nvSpPr>
          <p:cNvPr id="8" name="Title 2">
            <a:extLst>
              <a:ext uri="{FF2B5EF4-FFF2-40B4-BE49-F238E27FC236}">
                <a16:creationId xmlns="" xmlns:a16="http://schemas.microsoft.com/office/drawing/2014/main" id="{06DE3104-398C-EF95-D86E-630F512487F9}"/>
              </a:ext>
            </a:extLst>
          </p:cNvPr>
          <p:cNvSpPr txBox="1">
            <a:spLocks/>
          </p:cNvSpPr>
          <p:nvPr/>
        </p:nvSpPr>
        <p:spPr>
          <a:xfrm>
            <a:off x="6286764" y="2199914"/>
            <a:ext cx="4270030" cy="3476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pPr algn="ctr"/>
            <a:r>
              <a:rPr lang="en-US" sz="1600" dirty="0" smtClean="0"/>
              <a:t>Sales METRICS BY CUSTOMER AGE</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210" y="2671855"/>
            <a:ext cx="7023351" cy="2343286"/>
          </a:xfrm>
          <a:prstGeom prst="rect">
            <a:avLst/>
          </a:prstGeom>
        </p:spPr>
      </p:pic>
      <p:sp>
        <p:nvSpPr>
          <p:cNvPr id="9" name="Slide Number Placeholder 1"/>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l-GR" sz="1200" dirty="0" smtClean="0">
                <a:solidFill>
                  <a:schemeClr val="bg1"/>
                </a:solidFill>
                <a:latin typeface="+mj-lt"/>
              </a:rPr>
              <a:t>9</a:t>
            </a:r>
            <a:endParaRPr lang="en-US" sz="1200" dirty="0">
              <a:solidFill>
                <a:schemeClr val="bg1"/>
              </a:solidFill>
              <a:latin typeface="+mj-lt"/>
            </a:endParaRPr>
          </a:p>
        </p:txBody>
      </p:sp>
    </p:spTree>
    <p:extLst>
      <p:ext uri="{BB962C8B-B14F-4D97-AF65-F5344CB8AC3E}">
        <p14:creationId xmlns:p14="http://schemas.microsoft.com/office/powerpoint/2010/main" val="1858275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E42E6C21-1752-4E06-9FE3-208D45ADB668}">
  <ds:schemaRefs>
    <ds:schemaRef ds:uri="http://schemas.openxmlformats.org/package/2006/metadata/core-properties"/>
    <ds:schemaRef ds:uri="230e9df3-be65-4c73-a93b-d1236ebd677e"/>
    <ds:schemaRef ds:uri="71af3243-3dd4-4a8d-8c0d-dd76da1f02a5"/>
    <ds:schemaRef ds:uri="16c05727-aa75-4e4a-9b5f-8a80a1165891"/>
    <ds:schemaRef ds:uri="http://www.w3.org/XML/1998/namespace"/>
    <ds:schemaRef ds:uri="http://purl.org/dc/elements/1.1/"/>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2314</TotalTime>
  <Words>1373</Words>
  <Application>Microsoft Office PowerPoint</Application>
  <PresentationFormat>Widescreen</PresentationFormat>
  <Paragraphs>487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Nova</vt:lpstr>
      <vt:lpstr>Biome</vt:lpstr>
      <vt:lpstr>Biome Light</vt:lpstr>
      <vt:lpstr>Calibri</vt:lpstr>
      <vt:lpstr>Times New Roman</vt:lpstr>
      <vt:lpstr>Wingdings</vt:lpstr>
      <vt:lpstr>Custom</vt:lpstr>
      <vt:lpstr>Data science </vt:lpstr>
      <vt:lpstr>Analysis goals</vt:lpstr>
      <vt:lpstr>Data cleaning and preparation</vt:lpstr>
      <vt:lpstr>Data cleaning and preparation</vt:lpstr>
      <vt:lpstr>Basic statistics</vt:lpstr>
      <vt:lpstr>SALES AMOUNT</vt:lpstr>
      <vt:lpstr>DATE-YEAR-MONTH</vt:lpstr>
      <vt:lpstr>PRODUCT CATEGORY</vt:lpstr>
      <vt:lpstr>CUSTOMER AGE</vt:lpstr>
      <vt:lpstr>CUSTOMER GENDER</vt:lpstr>
      <vt:lpstr>CUSTOMER LOCATIONS</vt:lpstr>
      <vt:lpstr>Product ratings</vt:lpstr>
      <vt:lpstr>HYPOTHESIS TESTING</vt:lpstr>
      <vt:lpstr>HYPOTHESIS TESTING</vt:lpstr>
      <vt:lpstr>Predictive modeling linear regression</vt:lpstr>
      <vt:lpstr>Predictive modeling linear regression</vt:lpstr>
      <vt:lpstr>Multivariable statistical analysis</vt:lpstr>
      <vt:lpstr>CLUSTERING –  K MEANS</vt:lpstr>
      <vt:lpstr>CLUSTERING –  K MEANS</vt:lpstr>
      <vt:lpstr>Final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Martin</dc:creator>
  <cp:lastModifiedBy>Microsoft account</cp:lastModifiedBy>
  <cp:revision>59</cp:revision>
  <dcterms:created xsi:type="dcterms:W3CDTF">2024-01-05T14:58:10Z</dcterms:created>
  <dcterms:modified xsi:type="dcterms:W3CDTF">2024-07-12T14:11:12Z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