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1" r:id="rId8"/>
    <p:sldId id="270" r:id="rId9"/>
    <p:sldId id="272" r:id="rId10"/>
    <p:sldId id="265" r:id="rId11"/>
    <p:sldId id="269" r:id="rId12"/>
    <p:sldId id="266" r:id="rId13"/>
    <p:sldId id="273" r:id="rId14"/>
    <p:sldId id="267" r:id="rId15"/>
    <p:sldId id="274" r:id="rId16"/>
    <p:sldId id="268" r:id="rId17"/>
    <p:sldId id="275" r:id="rId18"/>
    <p:sldId id="263"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9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April 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April 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April 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April 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April 7,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April 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April 7,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April 7,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April 7,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April 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April 7,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April 7, 2015</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640" y="612418"/>
            <a:ext cx="3886200" cy="1524000"/>
          </a:xfrm>
        </p:spPr>
        <p:txBody>
          <a:bodyPr/>
          <a:lstStyle/>
          <a:p>
            <a:r>
              <a:rPr lang="en-US" dirty="0" smtClean="0"/>
              <a:t>A different </a:t>
            </a:r>
            <a:r>
              <a:rPr lang="en-US" dirty="0" err="1" smtClean="0"/>
              <a:t>moneyball</a:t>
            </a:r>
            <a:endParaRPr lang="en-US" dirty="0"/>
          </a:p>
        </p:txBody>
      </p:sp>
      <p:sp>
        <p:nvSpPr>
          <p:cNvPr id="3" name="Subtitle 2"/>
          <p:cNvSpPr>
            <a:spLocks noGrp="1"/>
          </p:cNvSpPr>
          <p:nvPr>
            <p:ph type="subTitle" idx="1"/>
          </p:nvPr>
        </p:nvSpPr>
        <p:spPr>
          <a:xfrm>
            <a:off x="452640" y="2139592"/>
            <a:ext cx="3886200" cy="1825625"/>
          </a:xfrm>
        </p:spPr>
        <p:txBody>
          <a:bodyPr/>
          <a:lstStyle/>
          <a:p>
            <a:r>
              <a:rPr lang="en-US" dirty="0" smtClean="0"/>
              <a:t>Matthew </a:t>
            </a:r>
            <a:r>
              <a:rPr lang="en-US" dirty="0" smtClean="0"/>
              <a:t>Cohen</a:t>
            </a:r>
          </a:p>
          <a:p>
            <a:r>
              <a:rPr lang="en-US" dirty="0" smtClean="0"/>
              <a:t>GA Data Science</a:t>
            </a:r>
          </a:p>
          <a:p>
            <a:r>
              <a:rPr lang="en-US" dirty="0" smtClean="0"/>
              <a:t>4/9/2015</a:t>
            </a:r>
            <a:endParaRPr lang="en-US" dirty="0"/>
          </a:p>
        </p:txBody>
      </p:sp>
      <p:pic>
        <p:nvPicPr>
          <p:cNvPr id="4" name="Picture 3"/>
          <p:cNvPicPr>
            <a:picLocks noChangeAspect="1"/>
          </p:cNvPicPr>
          <p:nvPr/>
        </p:nvPicPr>
        <p:blipFill>
          <a:blip r:embed="rId2"/>
          <a:stretch>
            <a:fillRect/>
          </a:stretch>
        </p:blipFill>
        <p:spPr>
          <a:xfrm>
            <a:off x="4400574" y="988613"/>
            <a:ext cx="3817330" cy="3817330"/>
          </a:xfrm>
          <a:prstGeom prst="rect">
            <a:avLst/>
          </a:prstGeom>
        </p:spPr>
      </p:pic>
    </p:spTree>
    <p:extLst>
      <p:ext uri="{BB962C8B-B14F-4D97-AF65-F5344CB8AC3E}">
        <p14:creationId xmlns:p14="http://schemas.microsoft.com/office/powerpoint/2010/main" val="21491479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#2</a:t>
            </a:r>
            <a:endParaRPr lang="en-US" dirty="0"/>
          </a:p>
        </p:txBody>
      </p:sp>
      <p:sp>
        <p:nvSpPr>
          <p:cNvPr id="3" name="Content Placeholder 2"/>
          <p:cNvSpPr>
            <a:spLocks noGrp="1"/>
          </p:cNvSpPr>
          <p:nvPr>
            <p:ph idx="1"/>
          </p:nvPr>
        </p:nvSpPr>
        <p:spPr/>
        <p:txBody>
          <a:bodyPr/>
          <a:lstStyle/>
          <a:p>
            <a:r>
              <a:rPr lang="en-US" dirty="0" smtClean="0"/>
              <a:t>Suppose we predict, rather than wins, whether or not a team is a good team?</a:t>
            </a:r>
          </a:p>
          <a:p>
            <a:r>
              <a:rPr lang="en-US" dirty="0" smtClean="0"/>
              <a:t>What is the criteria for a good team?</a:t>
            </a:r>
          </a:p>
          <a:p>
            <a:pPr lvl="1"/>
            <a:r>
              <a:rPr lang="en-US" dirty="0" smtClean="0"/>
              <a:t>A team that makes the post-season (or playoffs) is generally considered a good team.  As we find out in March Madness every year, once you make the playoffs, anything can happen…</a:t>
            </a:r>
          </a:p>
          <a:p>
            <a:pPr lvl="1"/>
            <a:r>
              <a:rPr lang="en-US" dirty="0" smtClean="0"/>
              <a:t>50 Wins </a:t>
            </a:r>
            <a:r>
              <a:rPr lang="en-US" dirty="0" smtClean="0">
                <a:sym typeface="Wingdings"/>
              </a:rPr>
              <a:t></a:t>
            </a:r>
            <a:r>
              <a:rPr lang="en-US" dirty="0" smtClean="0"/>
              <a:t> </a:t>
            </a:r>
            <a:r>
              <a:rPr lang="en-US" dirty="0"/>
              <a:t>N</a:t>
            </a:r>
            <a:r>
              <a:rPr lang="en-US" dirty="0" smtClean="0"/>
              <a:t>o </a:t>
            </a:r>
            <a:r>
              <a:rPr lang="en-US" dirty="0" smtClean="0"/>
              <a:t>team has ever missed the playoffs with 50 wins or more</a:t>
            </a:r>
          </a:p>
          <a:p>
            <a:pPr lvl="1"/>
            <a:r>
              <a:rPr lang="en-US" dirty="0" smtClean="0"/>
              <a:t>Good Team = 50+ wins in a season</a:t>
            </a:r>
          </a:p>
          <a:p>
            <a:pPr lvl="1"/>
            <a:r>
              <a:rPr lang="en-US" dirty="0" smtClean="0"/>
              <a:t>Created categorical feature called “Good Team’</a:t>
            </a:r>
            <a:endParaRPr lang="en-US" dirty="0"/>
          </a:p>
        </p:txBody>
      </p:sp>
    </p:spTree>
    <p:extLst>
      <p:ext uri="{BB962C8B-B14F-4D97-AF65-F5344CB8AC3E}">
        <p14:creationId xmlns:p14="http://schemas.microsoft.com/office/powerpoint/2010/main" val="4065336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#2</a:t>
            </a:r>
            <a:endParaRPr lang="en-US" dirty="0"/>
          </a:p>
        </p:txBody>
      </p:sp>
      <p:sp>
        <p:nvSpPr>
          <p:cNvPr id="3" name="Content Placeholder 2"/>
          <p:cNvSpPr>
            <a:spLocks noGrp="1"/>
          </p:cNvSpPr>
          <p:nvPr>
            <p:ph idx="1"/>
          </p:nvPr>
        </p:nvSpPr>
        <p:spPr/>
        <p:txBody>
          <a:bodyPr/>
          <a:lstStyle/>
          <a:p>
            <a:r>
              <a:rPr lang="en-US" sz="2400" dirty="0" smtClean="0"/>
              <a:t>Random Forests</a:t>
            </a:r>
          </a:p>
          <a:p>
            <a:pPr lvl="1"/>
            <a:r>
              <a:rPr lang="en-US" sz="2000" dirty="0" smtClean="0"/>
              <a:t>Using all available statistics from the data set, can we predict whether or not a team will be a “good team”?</a:t>
            </a:r>
          </a:p>
          <a:p>
            <a:pPr lvl="1"/>
            <a:r>
              <a:rPr lang="en-US" sz="2000" dirty="0" smtClean="0"/>
              <a:t>Find optimal number of features using RFECV</a:t>
            </a:r>
          </a:p>
          <a:p>
            <a:pPr lvl="1"/>
            <a:r>
              <a:rPr lang="en-US" sz="2000" dirty="0" smtClean="0"/>
              <a:t>Grid search to find best parameters</a:t>
            </a:r>
          </a:p>
          <a:p>
            <a:pPr lvl="1"/>
            <a:r>
              <a:rPr lang="en-US" sz="2000" dirty="0" smtClean="0"/>
              <a:t>Determine predictive accuracy based upon ROC/AUC score</a:t>
            </a:r>
          </a:p>
          <a:p>
            <a:pPr lvl="1"/>
            <a:r>
              <a:rPr lang="en-US" sz="2000" dirty="0" smtClean="0"/>
              <a:t>Predict on holdout data set</a:t>
            </a:r>
          </a:p>
          <a:p>
            <a:pPr lvl="1"/>
            <a:endParaRPr lang="en-US" sz="2000" dirty="0"/>
          </a:p>
        </p:txBody>
      </p:sp>
    </p:spTree>
    <p:extLst>
      <p:ext uri="{BB962C8B-B14F-4D97-AF65-F5344CB8AC3E}">
        <p14:creationId xmlns:p14="http://schemas.microsoft.com/office/powerpoint/2010/main" val="36731109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78112" y="-19051"/>
            <a:ext cx="7859068" cy="5461045"/>
          </a:xfrm>
          <a:prstGeom prst="rect">
            <a:avLst/>
          </a:prstGeom>
        </p:spPr>
      </p:pic>
      <p:sp>
        <p:nvSpPr>
          <p:cNvPr id="6" name="TextBox 5"/>
          <p:cNvSpPr txBox="1"/>
          <p:nvPr/>
        </p:nvSpPr>
        <p:spPr>
          <a:xfrm>
            <a:off x="5156786" y="3141506"/>
            <a:ext cx="2247230" cy="954107"/>
          </a:xfrm>
          <a:prstGeom prst="rect">
            <a:avLst/>
          </a:prstGeom>
          <a:noFill/>
        </p:spPr>
        <p:txBody>
          <a:bodyPr wrap="none" rtlCol="0">
            <a:spAutoFit/>
          </a:bodyPr>
          <a:lstStyle/>
          <a:p>
            <a:pPr algn="ctr"/>
            <a:r>
              <a:rPr lang="en-US" sz="2800" b="1" i="1" dirty="0" smtClean="0">
                <a:solidFill>
                  <a:srgbClr val="FF0000"/>
                </a:solidFill>
              </a:rPr>
              <a:t>ROC/AUC</a:t>
            </a:r>
          </a:p>
          <a:p>
            <a:pPr algn="ctr"/>
            <a:r>
              <a:rPr lang="en-US" sz="2800" b="1" i="1" dirty="0" smtClean="0">
                <a:solidFill>
                  <a:srgbClr val="FF0000"/>
                </a:solidFill>
              </a:rPr>
              <a:t>Score = 0.92</a:t>
            </a:r>
            <a:endParaRPr lang="en-US" sz="2800" b="1" i="1" dirty="0">
              <a:solidFill>
                <a:srgbClr val="FF0000"/>
              </a:solidFill>
            </a:endParaRPr>
          </a:p>
        </p:txBody>
      </p:sp>
    </p:spTree>
    <p:extLst>
      <p:ext uri="{BB962C8B-B14F-4D97-AF65-F5344CB8AC3E}">
        <p14:creationId xmlns:p14="http://schemas.microsoft.com/office/powerpoint/2010/main" val="2966750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48230" y="0"/>
            <a:ext cx="8277412" cy="5547166"/>
          </a:xfrm>
          <a:prstGeom prst="rect">
            <a:avLst/>
          </a:prstGeom>
        </p:spPr>
      </p:pic>
      <p:sp>
        <p:nvSpPr>
          <p:cNvPr id="9" name="TextBox 8"/>
          <p:cNvSpPr txBox="1"/>
          <p:nvPr/>
        </p:nvSpPr>
        <p:spPr>
          <a:xfrm>
            <a:off x="4347883" y="5547166"/>
            <a:ext cx="972392" cy="400110"/>
          </a:xfrm>
          <a:prstGeom prst="rect">
            <a:avLst/>
          </a:prstGeom>
          <a:noFill/>
        </p:spPr>
        <p:txBody>
          <a:bodyPr wrap="none" rtlCol="0">
            <a:spAutoFit/>
          </a:bodyPr>
          <a:lstStyle/>
          <a:p>
            <a:r>
              <a:rPr lang="en-US" sz="2000" b="1" dirty="0" smtClean="0">
                <a:solidFill>
                  <a:schemeClr val="bg1"/>
                </a:solidFill>
              </a:rPr>
              <a:t>Actual</a:t>
            </a:r>
            <a:endParaRPr lang="en-US" sz="2000" b="1" dirty="0">
              <a:solidFill>
                <a:schemeClr val="bg1"/>
              </a:solidFill>
            </a:endParaRPr>
          </a:p>
        </p:txBody>
      </p:sp>
      <p:sp>
        <p:nvSpPr>
          <p:cNvPr id="10" name="TextBox 9"/>
          <p:cNvSpPr txBox="1"/>
          <p:nvPr/>
        </p:nvSpPr>
        <p:spPr>
          <a:xfrm rot="16200000">
            <a:off x="-225067" y="2579452"/>
            <a:ext cx="1346593" cy="400110"/>
          </a:xfrm>
          <a:prstGeom prst="rect">
            <a:avLst/>
          </a:prstGeom>
          <a:noFill/>
        </p:spPr>
        <p:txBody>
          <a:bodyPr wrap="none" rtlCol="0">
            <a:spAutoFit/>
          </a:bodyPr>
          <a:lstStyle/>
          <a:p>
            <a:r>
              <a:rPr lang="en-US" sz="2000" b="1" dirty="0" smtClean="0">
                <a:solidFill>
                  <a:schemeClr val="bg1"/>
                </a:solidFill>
              </a:rPr>
              <a:t>Predicted</a:t>
            </a:r>
            <a:endParaRPr lang="en-US" sz="2000" b="1" dirty="0">
              <a:solidFill>
                <a:schemeClr val="bg1"/>
              </a:solidFill>
            </a:endParaRPr>
          </a:p>
        </p:txBody>
      </p:sp>
      <p:sp>
        <p:nvSpPr>
          <p:cNvPr id="11" name="Oval 10"/>
          <p:cNvSpPr/>
          <p:nvPr/>
        </p:nvSpPr>
        <p:spPr>
          <a:xfrm>
            <a:off x="2405530" y="866589"/>
            <a:ext cx="2241176" cy="1673411"/>
          </a:xfrm>
          <a:prstGeom prst="ellipse">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405530" y="2692400"/>
            <a:ext cx="2241176" cy="1673411"/>
          </a:xfrm>
          <a:prstGeom prst="ellipse">
            <a:avLst/>
          </a:prstGeom>
          <a:noFill/>
          <a:ln w="5715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948518" y="866589"/>
            <a:ext cx="2241176" cy="1673411"/>
          </a:xfrm>
          <a:prstGeom prst="ellipse">
            <a:avLst/>
          </a:prstGeom>
          <a:noFill/>
          <a:ln w="5715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948518" y="2616098"/>
            <a:ext cx="2241176" cy="1673411"/>
          </a:xfrm>
          <a:prstGeom prst="ellipse">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422405" y="4357848"/>
            <a:ext cx="1722697" cy="369332"/>
          </a:xfrm>
          <a:prstGeom prst="rect">
            <a:avLst/>
          </a:prstGeom>
          <a:noFill/>
        </p:spPr>
        <p:txBody>
          <a:bodyPr wrap="none" rtlCol="0">
            <a:spAutoFit/>
          </a:bodyPr>
          <a:lstStyle/>
          <a:p>
            <a:r>
              <a:rPr lang="en-US" b="1" i="1" dirty="0" smtClean="0">
                <a:solidFill>
                  <a:srgbClr val="008000"/>
                </a:solidFill>
              </a:rPr>
              <a:t>True Negatives</a:t>
            </a:r>
            <a:endParaRPr lang="en-US" b="1" i="1" dirty="0">
              <a:solidFill>
                <a:srgbClr val="008000"/>
              </a:solidFill>
            </a:endParaRPr>
          </a:p>
        </p:txBody>
      </p:sp>
      <p:sp>
        <p:nvSpPr>
          <p:cNvPr id="18" name="TextBox 17"/>
          <p:cNvSpPr txBox="1"/>
          <p:nvPr/>
        </p:nvSpPr>
        <p:spPr>
          <a:xfrm>
            <a:off x="6831109" y="502183"/>
            <a:ext cx="1598828" cy="369332"/>
          </a:xfrm>
          <a:prstGeom prst="rect">
            <a:avLst/>
          </a:prstGeom>
          <a:noFill/>
        </p:spPr>
        <p:txBody>
          <a:bodyPr wrap="none" rtlCol="0">
            <a:spAutoFit/>
          </a:bodyPr>
          <a:lstStyle/>
          <a:p>
            <a:r>
              <a:rPr lang="en-US" b="1" i="1" dirty="0" smtClean="0">
                <a:solidFill>
                  <a:srgbClr val="008000"/>
                </a:solidFill>
              </a:rPr>
              <a:t>True Positives</a:t>
            </a:r>
            <a:endParaRPr lang="en-US" b="1" i="1" dirty="0">
              <a:solidFill>
                <a:srgbClr val="008000"/>
              </a:solidFill>
            </a:endParaRPr>
          </a:p>
        </p:txBody>
      </p:sp>
      <p:sp>
        <p:nvSpPr>
          <p:cNvPr id="19" name="TextBox 18"/>
          <p:cNvSpPr txBox="1"/>
          <p:nvPr/>
        </p:nvSpPr>
        <p:spPr>
          <a:xfrm>
            <a:off x="6703497" y="4357848"/>
            <a:ext cx="1650900" cy="369332"/>
          </a:xfrm>
          <a:prstGeom prst="rect">
            <a:avLst/>
          </a:prstGeom>
          <a:noFill/>
        </p:spPr>
        <p:txBody>
          <a:bodyPr wrap="none" rtlCol="0">
            <a:spAutoFit/>
          </a:bodyPr>
          <a:lstStyle/>
          <a:p>
            <a:r>
              <a:rPr lang="en-US" b="1" i="1" dirty="0" smtClean="0">
                <a:solidFill>
                  <a:srgbClr val="FF0000"/>
                </a:solidFill>
              </a:rPr>
              <a:t>False Positives</a:t>
            </a:r>
            <a:endParaRPr lang="en-US" b="1" i="1" dirty="0">
              <a:solidFill>
                <a:srgbClr val="FF0000"/>
              </a:solidFill>
            </a:endParaRPr>
          </a:p>
        </p:txBody>
      </p:sp>
      <p:sp>
        <p:nvSpPr>
          <p:cNvPr id="20" name="TextBox 19"/>
          <p:cNvSpPr txBox="1"/>
          <p:nvPr/>
        </p:nvSpPr>
        <p:spPr>
          <a:xfrm>
            <a:off x="1384439" y="509160"/>
            <a:ext cx="1774770" cy="369332"/>
          </a:xfrm>
          <a:prstGeom prst="rect">
            <a:avLst/>
          </a:prstGeom>
          <a:noFill/>
        </p:spPr>
        <p:txBody>
          <a:bodyPr wrap="none" rtlCol="0">
            <a:spAutoFit/>
          </a:bodyPr>
          <a:lstStyle/>
          <a:p>
            <a:r>
              <a:rPr lang="en-US" b="1" i="1" dirty="0" smtClean="0">
                <a:solidFill>
                  <a:srgbClr val="FF0000"/>
                </a:solidFill>
              </a:rPr>
              <a:t>False Negatives</a:t>
            </a:r>
            <a:endParaRPr lang="en-US" b="1" i="1" dirty="0">
              <a:solidFill>
                <a:srgbClr val="FF0000"/>
              </a:solidFill>
            </a:endParaRPr>
          </a:p>
        </p:txBody>
      </p:sp>
      <p:sp>
        <p:nvSpPr>
          <p:cNvPr id="21" name="TextBox 20"/>
          <p:cNvSpPr txBox="1"/>
          <p:nvPr/>
        </p:nvSpPr>
        <p:spPr>
          <a:xfrm>
            <a:off x="1922563" y="1215714"/>
            <a:ext cx="5719124" cy="2800767"/>
          </a:xfrm>
          <a:prstGeom prst="rect">
            <a:avLst/>
          </a:prstGeom>
          <a:noFill/>
        </p:spPr>
        <p:txBody>
          <a:bodyPr wrap="none" rtlCol="0">
            <a:spAutoFit/>
          </a:bodyPr>
          <a:lstStyle/>
          <a:p>
            <a:pPr algn="ctr"/>
            <a:r>
              <a:rPr lang="en-US" sz="4400" b="1" i="1" dirty="0" smtClean="0">
                <a:solidFill>
                  <a:schemeClr val="bg1"/>
                </a:solidFill>
              </a:rPr>
              <a:t>Predictive Accuracy of </a:t>
            </a:r>
          </a:p>
          <a:p>
            <a:pPr algn="ctr"/>
            <a:r>
              <a:rPr lang="en-US" sz="4400" b="1" i="1" dirty="0" smtClean="0">
                <a:solidFill>
                  <a:schemeClr val="bg1"/>
                </a:solidFill>
              </a:rPr>
              <a:t>Full Model…</a:t>
            </a:r>
          </a:p>
          <a:p>
            <a:pPr algn="ctr"/>
            <a:endParaRPr lang="en-US" sz="4400" b="1" i="1" dirty="0">
              <a:solidFill>
                <a:schemeClr val="bg1"/>
              </a:solidFill>
            </a:endParaRPr>
          </a:p>
          <a:p>
            <a:pPr algn="ctr"/>
            <a:r>
              <a:rPr lang="en-US" sz="4400" b="1" i="1" dirty="0" smtClean="0">
                <a:solidFill>
                  <a:schemeClr val="bg1"/>
                </a:solidFill>
              </a:rPr>
              <a:t>91%!</a:t>
            </a:r>
            <a:endParaRPr lang="en-US" sz="4400" b="1" i="1" dirty="0">
              <a:solidFill>
                <a:schemeClr val="bg1"/>
              </a:solidFill>
            </a:endParaRPr>
          </a:p>
        </p:txBody>
      </p:sp>
    </p:spTree>
    <p:extLst>
      <p:ext uri="{BB962C8B-B14F-4D97-AF65-F5344CB8AC3E}">
        <p14:creationId xmlns:p14="http://schemas.microsoft.com/office/powerpoint/2010/main" val="3600024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animScale>
                                      <p:cBhvr>
                                        <p:cTn id="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7"/>
                                        </p:tgtEl>
                                        <p:attrNameLst>
                                          <p:attrName>ppt_x</p:attrName>
                                          <p:attrName>ppt_y</p:attrName>
                                        </p:attrNameLst>
                                      </p:cBhvr>
                                    </p:animMotion>
                                    <p:animEffect transition="in" filter="fade">
                                      <p:cBhvr>
                                        <p:cTn id="9" dur="1000"/>
                                        <p:tgtEl>
                                          <p:spTgt spid="17"/>
                                        </p:tgtEl>
                                      </p:cBhvr>
                                    </p:animEffect>
                                  </p:childTnLst>
                                </p:cTn>
                              </p:par>
                              <p:par>
                                <p:cTn id="10" presetID="52" presetClass="entr" presetSubtype="0" fill="hold" grpId="1" nodeType="withEffect">
                                  <p:stCondLst>
                                    <p:cond delay="0"/>
                                  </p:stCondLst>
                                  <p:childTnLst>
                                    <p:set>
                                      <p:cBhvr>
                                        <p:cTn id="11" dur="1" fill="hold">
                                          <p:stCondLst>
                                            <p:cond delay="0"/>
                                          </p:stCondLst>
                                        </p:cTn>
                                        <p:tgtEl>
                                          <p:spTgt spid="13"/>
                                        </p:tgtEl>
                                        <p:attrNameLst>
                                          <p:attrName>style.visibility</p:attrName>
                                        </p:attrNameLst>
                                      </p:cBhvr>
                                      <p:to>
                                        <p:strVal val="visible"/>
                                      </p:to>
                                    </p:set>
                                    <p:animScale>
                                      <p:cBhvr>
                                        <p:cTn id="12"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3"/>
                                        </p:tgtEl>
                                        <p:attrNameLst>
                                          <p:attrName>ppt_x</p:attrName>
                                          <p:attrName>ppt_y</p:attrName>
                                        </p:attrNameLst>
                                      </p:cBhvr>
                                    </p:animMotion>
                                    <p:animEffect transition="in" filter="fade">
                                      <p:cBhvr>
                                        <p:cTn id="14" dur="1000"/>
                                        <p:tgtEl>
                                          <p:spTgt spid="13"/>
                                        </p:tgtEl>
                                      </p:cBhvr>
                                    </p:animEffect>
                                  </p:childTnLst>
                                </p:cTn>
                              </p:par>
                              <p:par>
                                <p:cTn id="15" presetID="52"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Scale>
                                      <p:cBhvr>
                                        <p:cTn id="17"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4"/>
                                        </p:tgtEl>
                                        <p:attrNameLst>
                                          <p:attrName>ppt_x</p:attrName>
                                          <p:attrName>ppt_y</p:attrName>
                                        </p:attrNameLst>
                                      </p:cBhvr>
                                    </p:animMotion>
                                    <p:animEffect transition="in" filter="fade">
                                      <p:cBhvr>
                                        <p:cTn id="19" dur="1000"/>
                                        <p:tgtEl>
                                          <p:spTgt spid="14"/>
                                        </p:tgtEl>
                                      </p:cBhvr>
                                    </p:animEffect>
                                  </p:childTnLst>
                                </p:cTn>
                              </p:par>
                              <p:par>
                                <p:cTn id="20" presetID="52" presetClass="entr"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visible"/>
                                      </p:to>
                                    </p:set>
                                    <p:animScale>
                                      <p:cBhvr>
                                        <p:cTn id="2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8"/>
                                        </p:tgtEl>
                                        <p:attrNameLst>
                                          <p:attrName>ppt_x</p:attrName>
                                          <p:attrName>ppt_y</p:attrName>
                                        </p:attrNameLst>
                                      </p:cBhvr>
                                    </p:animMotion>
                                    <p:animEffect transition="in" filter="fade">
                                      <p:cBhvr>
                                        <p:cTn id="24" dur="1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Scale>
                                      <p:cBhvr>
                                        <p:cTn id="29"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0"/>
                                        </p:tgtEl>
                                        <p:attrNameLst>
                                          <p:attrName>ppt_x</p:attrName>
                                          <p:attrName>ppt_y</p:attrName>
                                        </p:attrNameLst>
                                      </p:cBhvr>
                                    </p:animMotion>
                                    <p:animEffect transition="in" filter="fade">
                                      <p:cBhvr>
                                        <p:cTn id="31" dur="1000"/>
                                        <p:tgtEl>
                                          <p:spTgt spid="20"/>
                                        </p:tgtEl>
                                      </p:cBhvr>
                                    </p:animEffect>
                                  </p:childTnLst>
                                </p:cTn>
                              </p:par>
                              <p:par>
                                <p:cTn id="32" presetID="5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Scale>
                                      <p:cBhvr>
                                        <p:cTn id="3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11"/>
                                        </p:tgtEl>
                                        <p:attrNameLst>
                                          <p:attrName>ppt_x</p:attrName>
                                          <p:attrName>ppt_y</p:attrName>
                                        </p:attrNameLst>
                                      </p:cBhvr>
                                    </p:animMotion>
                                    <p:animEffect transition="in" filter="fade">
                                      <p:cBhvr>
                                        <p:cTn id="36" dur="1000"/>
                                        <p:tgtEl>
                                          <p:spTgt spid="11"/>
                                        </p:tgtEl>
                                      </p:cBhvr>
                                    </p:animEffect>
                                  </p:childTnLst>
                                </p:cTn>
                              </p:par>
                              <p:par>
                                <p:cTn id="37" presetID="5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Scale>
                                      <p:cBhvr>
                                        <p:cTn id="39"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15"/>
                                        </p:tgtEl>
                                        <p:attrNameLst>
                                          <p:attrName>ppt_x</p:attrName>
                                          <p:attrName>ppt_y</p:attrName>
                                        </p:attrNameLst>
                                      </p:cBhvr>
                                    </p:animMotion>
                                    <p:animEffect transition="in" filter="fade">
                                      <p:cBhvr>
                                        <p:cTn id="41" dur="1000"/>
                                        <p:tgtEl>
                                          <p:spTgt spid="15"/>
                                        </p:tgtEl>
                                      </p:cBhvr>
                                    </p:animEffect>
                                  </p:childTnLst>
                                </p:cTn>
                              </p:par>
                              <p:par>
                                <p:cTn id="42" presetID="5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Scale>
                                      <p:cBhvr>
                                        <p:cTn id="4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19"/>
                                        </p:tgtEl>
                                        <p:attrNameLst>
                                          <p:attrName>ppt_x</p:attrName>
                                          <p:attrName>ppt_y</p:attrName>
                                        </p:attrNameLst>
                                      </p:cBhvr>
                                    </p:animMotion>
                                    <p:animEffect transition="in" filter="fade">
                                      <p:cBhvr>
                                        <p:cTn id="46" dur="1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3" nodeType="clickEffect">
                                  <p:stCondLst>
                                    <p:cond delay="0"/>
                                  </p:stCondLst>
                                  <p:childTnLst>
                                    <p:animEffect transition="out" filter="dissolve">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par>
                                <p:cTn id="52" presetID="9" presetClass="exit" presetSubtype="0" fill="hold" grpId="0" nodeType="withEffect">
                                  <p:stCondLst>
                                    <p:cond delay="0"/>
                                  </p:stCondLst>
                                  <p:childTnLst>
                                    <p:animEffect transition="out" filter="dissolv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9" presetClass="exit" presetSubtype="0" fill="hold" grpId="0" nodeType="withEffect">
                                  <p:stCondLst>
                                    <p:cond delay="0"/>
                                  </p:stCondLst>
                                  <p:childTnLst>
                                    <p:animEffect transition="out" filter="dissolv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9" presetClass="exit" presetSubtype="0" fill="hold" grpId="2" nodeType="withEffect">
                                  <p:stCondLst>
                                    <p:cond delay="0"/>
                                  </p:stCondLst>
                                  <p:childTnLst>
                                    <p:animEffect transition="out" filter="dissolve">
                                      <p:cBhvr>
                                        <p:cTn id="59" dur="500"/>
                                        <p:tgtEl>
                                          <p:spTgt spid="19"/>
                                        </p:tgtEl>
                                      </p:cBhvr>
                                    </p:animEffect>
                                    <p:set>
                                      <p:cBhvr>
                                        <p:cTn id="60" dur="1" fill="hold">
                                          <p:stCondLst>
                                            <p:cond delay="499"/>
                                          </p:stCondLst>
                                        </p:cTn>
                                        <p:tgtEl>
                                          <p:spTgt spid="19"/>
                                        </p:tgtEl>
                                        <p:attrNameLst>
                                          <p:attrName>style.visibility</p:attrName>
                                        </p:attrNameLst>
                                      </p:cBhvr>
                                      <p:to>
                                        <p:strVal val="hidden"/>
                                      </p:to>
                                    </p:set>
                                  </p:childTnLst>
                                </p:cTn>
                              </p:par>
                              <p:par>
                                <p:cTn id="61" presetID="9" presetClass="exit" presetSubtype="0" fill="hold" grpId="3" nodeType="withEffect">
                                  <p:stCondLst>
                                    <p:cond delay="0"/>
                                  </p:stCondLst>
                                  <p:childTnLst>
                                    <p:animEffect transition="out" filter="dissolve">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9" presetClass="exit" presetSubtype="0" fill="hold" grpId="2" nodeType="withEffect">
                                  <p:stCondLst>
                                    <p:cond delay="0"/>
                                  </p:stCondLst>
                                  <p:childTnLst>
                                    <p:animEffect transition="out" filter="dissolv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par>
                                <p:cTn id="67" presetID="9" presetClass="exit" presetSubtype="0" fill="hold" grpId="2" nodeType="withEffect">
                                  <p:stCondLst>
                                    <p:cond delay="0"/>
                                  </p:stCondLst>
                                  <p:childTnLst>
                                    <p:animEffect transition="out" filter="dissolv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9" presetClass="exit" presetSubtype="0" fill="hold" grpId="3" nodeType="withEffect">
                                  <p:stCondLst>
                                    <p:cond delay="0"/>
                                  </p:stCondLst>
                                  <p:childTnLst>
                                    <p:animEffect transition="out" filter="dissolve">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par>
                                <p:cTn id="73" presetID="9" presetClass="exit" presetSubtype="0" fill="hold" grpId="2" nodeType="withEffect">
                                  <p:stCondLst>
                                    <p:cond delay="0"/>
                                  </p:stCondLst>
                                  <p:childTnLst>
                                    <p:animEffect transition="out" filter="dissolve">
                                      <p:cBhvr>
                                        <p:cTn id="74" dur="500"/>
                                        <p:tgtEl>
                                          <p:spTgt spid="15"/>
                                        </p:tgtEl>
                                      </p:cBhvr>
                                    </p:animEffect>
                                    <p:set>
                                      <p:cBhvr>
                                        <p:cTn id="75" dur="1" fill="hold">
                                          <p:stCondLst>
                                            <p:cond delay="499"/>
                                          </p:stCondLst>
                                        </p:cTn>
                                        <p:tgtEl>
                                          <p:spTgt spid="15"/>
                                        </p:tgtEl>
                                        <p:attrNameLst>
                                          <p:attrName>style.visibility</p:attrName>
                                        </p:attrNameLst>
                                      </p:cBhvr>
                                      <p:to>
                                        <p:strVal val="hidden"/>
                                      </p:to>
                                    </p:set>
                                  </p:childTnLst>
                                </p:cTn>
                              </p:par>
                              <p:par>
                                <p:cTn id="76" presetID="9" presetClass="exit" presetSubtype="0" fill="hold" nodeType="withEffect">
                                  <p:stCondLst>
                                    <p:cond delay="0"/>
                                  </p:stCondLst>
                                  <p:childTnLst>
                                    <p:animEffect transition="out" filter="dissolve">
                                      <p:cBhvr>
                                        <p:cTn id="77" dur="500"/>
                                        <p:tgtEl>
                                          <p:spTgt spid="8"/>
                                        </p:tgtEl>
                                      </p:cBhvr>
                                    </p:animEffect>
                                    <p:set>
                                      <p:cBhvr>
                                        <p:cTn id="78" dur="1" fill="hold">
                                          <p:stCondLst>
                                            <p:cond delay="499"/>
                                          </p:stCondLst>
                                        </p:cTn>
                                        <p:tgtEl>
                                          <p:spTgt spid="8"/>
                                        </p:tgtEl>
                                        <p:attrNameLst>
                                          <p:attrName>style.visibility</p:attrName>
                                        </p:attrNameLst>
                                      </p:cBhvr>
                                      <p:to>
                                        <p:strVal val="hidden"/>
                                      </p:to>
                                    </p:set>
                                  </p:childTnLst>
                                </p:cTn>
                              </p:par>
                              <p:par>
                                <p:cTn id="79" presetID="9" presetClass="exit" presetSubtype="0" fill="hold" grpId="3" nodeType="withEffect">
                                  <p:stCondLst>
                                    <p:cond delay="0"/>
                                  </p:stCondLst>
                                  <p:childTnLst>
                                    <p:animEffect transition="out" filter="dissolve">
                                      <p:cBhvr>
                                        <p:cTn id="80" dur="500"/>
                                        <p:tgtEl>
                                          <p:spTgt spid="14"/>
                                        </p:tgtEl>
                                      </p:cBhvr>
                                    </p:animEffect>
                                    <p:set>
                                      <p:cBhvr>
                                        <p:cTn id="81" dur="1" fill="hold">
                                          <p:stCondLst>
                                            <p:cond delay="499"/>
                                          </p:stCondLst>
                                        </p:cTn>
                                        <p:tgtEl>
                                          <p:spTgt spid="1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1" grpId="2" animBg="1"/>
      <p:bldP spid="13" grpId="1" animBg="1"/>
      <p:bldP spid="13" grpId="3" animBg="1"/>
      <p:bldP spid="14" grpId="1" animBg="1"/>
      <p:bldP spid="14" grpId="3" animBg="1"/>
      <p:bldP spid="15" grpId="0" animBg="1"/>
      <p:bldP spid="15" grpId="2" animBg="1"/>
      <p:bldP spid="17" grpId="1"/>
      <p:bldP spid="17" grpId="3"/>
      <p:bldP spid="18" grpId="1"/>
      <p:bldP spid="18" grpId="3"/>
      <p:bldP spid="19" grpId="0"/>
      <p:bldP spid="19" grpId="2"/>
      <p:bldP spid="20" grpId="0"/>
      <p:bldP spid="20" grpId="2"/>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816" y="154511"/>
            <a:ext cx="7772400" cy="1143000"/>
          </a:xfrm>
        </p:spPr>
        <p:txBody>
          <a:bodyPr/>
          <a:lstStyle/>
          <a:p>
            <a:r>
              <a:rPr lang="en-US" dirty="0" smtClean="0"/>
              <a:t>Analysis #3</a:t>
            </a:r>
            <a:endParaRPr lang="en-US" dirty="0"/>
          </a:p>
        </p:txBody>
      </p:sp>
      <p:sp>
        <p:nvSpPr>
          <p:cNvPr id="3" name="Content Placeholder 2"/>
          <p:cNvSpPr>
            <a:spLocks noGrp="1"/>
          </p:cNvSpPr>
          <p:nvPr>
            <p:ph idx="1"/>
          </p:nvPr>
        </p:nvSpPr>
        <p:spPr>
          <a:xfrm>
            <a:off x="308197" y="1102529"/>
            <a:ext cx="3382014" cy="4423342"/>
          </a:xfrm>
        </p:spPr>
        <p:txBody>
          <a:bodyPr>
            <a:normAutofit lnSpcReduction="10000"/>
          </a:bodyPr>
          <a:lstStyle/>
          <a:p>
            <a:r>
              <a:rPr lang="en-US" dirty="0" smtClean="0"/>
              <a:t>Are there statistics in the explanatory feature set that are more predictive than others?</a:t>
            </a:r>
          </a:p>
          <a:p>
            <a:r>
              <a:rPr lang="en-US" dirty="0" smtClean="0"/>
              <a:t>Can we predict whether or not a team will be a “good team” based upon much fewer statistics and still maintain good predictive accuracy?  Which ones?  How few?</a:t>
            </a:r>
          </a:p>
          <a:p>
            <a:r>
              <a:rPr lang="en-US" dirty="0" smtClean="0"/>
              <a:t>8 features?</a:t>
            </a:r>
          </a:p>
          <a:p>
            <a:r>
              <a:rPr lang="en-US" dirty="0" smtClean="0"/>
              <a:t>5 features?</a:t>
            </a:r>
          </a:p>
          <a:p>
            <a:r>
              <a:rPr lang="en-US" dirty="0" smtClean="0"/>
              <a:t>Possibly 3 features???</a:t>
            </a:r>
            <a:endParaRPr lang="en-US" dirty="0"/>
          </a:p>
        </p:txBody>
      </p:sp>
      <p:sp>
        <p:nvSpPr>
          <p:cNvPr id="5" name="TextBox 4"/>
          <p:cNvSpPr txBox="1"/>
          <p:nvPr/>
        </p:nvSpPr>
        <p:spPr>
          <a:xfrm rot="16200000">
            <a:off x="6877540" y="4474611"/>
            <a:ext cx="2083317" cy="261610"/>
          </a:xfrm>
          <a:prstGeom prst="rect">
            <a:avLst/>
          </a:prstGeom>
          <a:noFill/>
        </p:spPr>
        <p:txBody>
          <a:bodyPr wrap="none" rtlCol="0">
            <a:spAutoFit/>
          </a:bodyPr>
          <a:lstStyle/>
          <a:p>
            <a:r>
              <a:rPr lang="en-US" sz="1100" dirty="0" smtClean="0">
                <a:solidFill>
                  <a:srgbClr val="FAC810"/>
                </a:solidFill>
                <a:latin typeface="Arial Black"/>
                <a:cs typeface="Arial Black"/>
              </a:rPr>
              <a:t>Free Throw Percentage?</a:t>
            </a:r>
            <a:endParaRPr lang="en-US" sz="1100" dirty="0">
              <a:solidFill>
                <a:srgbClr val="FAC810"/>
              </a:solidFill>
              <a:latin typeface="Arial Black"/>
              <a:cs typeface="Arial Black"/>
            </a:endParaRPr>
          </a:p>
        </p:txBody>
      </p:sp>
      <p:sp>
        <p:nvSpPr>
          <p:cNvPr id="6" name="TextBox 5"/>
          <p:cNvSpPr txBox="1"/>
          <p:nvPr/>
        </p:nvSpPr>
        <p:spPr>
          <a:xfrm rot="16200000">
            <a:off x="2981802" y="2818499"/>
            <a:ext cx="2480166" cy="307777"/>
          </a:xfrm>
          <a:prstGeom prst="rect">
            <a:avLst/>
          </a:prstGeom>
          <a:noFill/>
        </p:spPr>
        <p:txBody>
          <a:bodyPr wrap="none" rtlCol="0">
            <a:spAutoFit/>
          </a:bodyPr>
          <a:lstStyle/>
          <a:p>
            <a:r>
              <a:rPr lang="en-US" sz="1400" dirty="0" smtClean="0">
                <a:solidFill>
                  <a:srgbClr val="FAC810"/>
                </a:solidFill>
                <a:latin typeface="Arial Black"/>
                <a:cs typeface="Arial Black"/>
              </a:rPr>
              <a:t>Field Goal Percentage?</a:t>
            </a:r>
            <a:endParaRPr lang="en-US" sz="1400" dirty="0">
              <a:solidFill>
                <a:srgbClr val="FAC810"/>
              </a:solidFill>
              <a:latin typeface="Arial Black"/>
              <a:cs typeface="Arial Black"/>
            </a:endParaRPr>
          </a:p>
        </p:txBody>
      </p:sp>
      <p:sp>
        <p:nvSpPr>
          <p:cNvPr id="7" name="TextBox 6"/>
          <p:cNvSpPr txBox="1"/>
          <p:nvPr/>
        </p:nvSpPr>
        <p:spPr>
          <a:xfrm>
            <a:off x="3952805" y="813794"/>
            <a:ext cx="3319614" cy="369332"/>
          </a:xfrm>
          <a:prstGeom prst="rect">
            <a:avLst/>
          </a:prstGeom>
          <a:noFill/>
        </p:spPr>
        <p:txBody>
          <a:bodyPr wrap="none" rtlCol="0">
            <a:spAutoFit/>
          </a:bodyPr>
          <a:lstStyle/>
          <a:p>
            <a:r>
              <a:rPr lang="en-US" dirty="0" smtClean="0">
                <a:solidFill>
                  <a:srgbClr val="FAC810"/>
                </a:solidFill>
                <a:latin typeface="Arial Black"/>
                <a:cs typeface="Arial Black"/>
              </a:rPr>
              <a:t>Three Point Percentage?</a:t>
            </a:r>
            <a:endParaRPr lang="en-US" dirty="0">
              <a:solidFill>
                <a:srgbClr val="FAC810"/>
              </a:solidFill>
              <a:latin typeface="Arial Black"/>
              <a:cs typeface="Arial Black"/>
            </a:endParaRPr>
          </a:p>
        </p:txBody>
      </p:sp>
      <p:sp>
        <p:nvSpPr>
          <p:cNvPr id="8" name="TextBox 7"/>
          <p:cNvSpPr txBox="1"/>
          <p:nvPr/>
        </p:nvSpPr>
        <p:spPr>
          <a:xfrm rot="5400000">
            <a:off x="6663406" y="1575910"/>
            <a:ext cx="1366755" cy="400110"/>
          </a:xfrm>
          <a:prstGeom prst="rect">
            <a:avLst/>
          </a:prstGeom>
          <a:noFill/>
        </p:spPr>
        <p:txBody>
          <a:bodyPr wrap="none" rtlCol="0">
            <a:spAutoFit/>
          </a:bodyPr>
          <a:lstStyle/>
          <a:p>
            <a:r>
              <a:rPr lang="en-US" sz="2000" dirty="0" smtClean="0">
                <a:solidFill>
                  <a:srgbClr val="FAC810"/>
                </a:solidFill>
                <a:latin typeface="Arial Black"/>
                <a:cs typeface="Arial Black"/>
              </a:rPr>
              <a:t>Assists?</a:t>
            </a:r>
            <a:endParaRPr lang="en-US" sz="2000" dirty="0">
              <a:solidFill>
                <a:srgbClr val="FAC810"/>
              </a:solidFill>
              <a:latin typeface="Arial Black"/>
              <a:cs typeface="Arial Black"/>
            </a:endParaRPr>
          </a:p>
        </p:txBody>
      </p:sp>
      <p:sp>
        <p:nvSpPr>
          <p:cNvPr id="9" name="TextBox 8"/>
          <p:cNvSpPr txBox="1"/>
          <p:nvPr/>
        </p:nvSpPr>
        <p:spPr>
          <a:xfrm>
            <a:off x="4459989" y="154511"/>
            <a:ext cx="2344637" cy="369332"/>
          </a:xfrm>
          <a:prstGeom prst="rect">
            <a:avLst/>
          </a:prstGeom>
          <a:noFill/>
        </p:spPr>
        <p:txBody>
          <a:bodyPr wrap="none" rtlCol="0">
            <a:spAutoFit/>
          </a:bodyPr>
          <a:lstStyle/>
          <a:p>
            <a:r>
              <a:rPr lang="en-US" dirty="0" smtClean="0">
                <a:solidFill>
                  <a:srgbClr val="FAC810"/>
                </a:solidFill>
                <a:latin typeface="Arial Black"/>
                <a:cs typeface="Arial Black"/>
              </a:rPr>
              <a:t>Assists Allowed?</a:t>
            </a:r>
            <a:endParaRPr lang="en-US" dirty="0">
              <a:solidFill>
                <a:srgbClr val="FAC810"/>
              </a:solidFill>
              <a:latin typeface="Arial Black"/>
              <a:cs typeface="Arial Black"/>
            </a:endParaRPr>
          </a:p>
        </p:txBody>
      </p:sp>
      <p:sp>
        <p:nvSpPr>
          <p:cNvPr id="10" name="TextBox 9"/>
          <p:cNvSpPr txBox="1"/>
          <p:nvPr/>
        </p:nvSpPr>
        <p:spPr>
          <a:xfrm>
            <a:off x="4816105" y="2387612"/>
            <a:ext cx="1848583" cy="584776"/>
          </a:xfrm>
          <a:prstGeom prst="rect">
            <a:avLst/>
          </a:prstGeom>
          <a:noFill/>
        </p:spPr>
        <p:txBody>
          <a:bodyPr wrap="none" rtlCol="0">
            <a:spAutoFit/>
          </a:bodyPr>
          <a:lstStyle/>
          <a:p>
            <a:r>
              <a:rPr lang="en-US" sz="3200" dirty="0" smtClean="0">
                <a:solidFill>
                  <a:srgbClr val="FAC810"/>
                </a:solidFill>
                <a:latin typeface="Arial Black"/>
                <a:cs typeface="Arial Black"/>
              </a:rPr>
              <a:t>Steals?</a:t>
            </a:r>
            <a:endParaRPr lang="en-US" sz="3200" dirty="0">
              <a:solidFill>
                <a:srgbClr val="FAC810"/>
              </a:solidFill>
              <a:latin typeface="Arial Black"/>
              <a:cs typeface="Arial Black"/>
            </a:endParaRPr>
          </a:p>
        </p:txBody>
      </p:sp>
      <p:sp>
        <p:nvSpPr>
          <p:cNvPr id="11" name="TextBox 10"/>
          <p:cNvSpPr txBox="1"/>
          <p:nvPr/>
        </p:nvSpPr>
        <p:spPr>
          <a:xfrm>
            <a:off x="5267144" y="3163648"/>
            <a:ext cx="3172663" cy="400110"/>
          </a:xfrm>
          <a:prstGeom prst="rect">
            <a:avLst/>
          </a:prstGeom>
          <a:noFill/>
        </p:spPr>
        <p:txBody>
          <a:bodyPr wrap="none" rtlCol="0">
            <a:spAutoFit/>
          </a:bodyPr>
          <a:lstStyle/>
          <a:p>
            <a:r>
              <a:rPr lang="en-US" sz="2000" dirty="0" smtClean="0">
                <a:solidFill>
                  <a:srgbClr val="FAC810"/>
                </a:solidFill>
                <a:latin typeface="Arial Black"/>
                <a:cs typeface="Arial Black"/>
              </a:rPr>
              <a:t>Defensive Rebounds?</a:t>
            </a:r>
            <a:endParaRPr lang="en-US" sz="2000" dirty="0">
              <a:solidFill>
                <a:srgbClr val="FAC810"/>
              </a:solidFill>
              <a:latin typeface="Arial Black"/>
              <a:cs typeface="Arial Black"/>
            </a:endParaRPr>
          </a:p>
        </p:txBody>
      </p:sp>
      <p:sp>
        <p:nvSpPr>
          <p:cNvPr id="12" name="TextBox 11"/>
          <p:cNvSpPr txBox="1"/>
          <p:nvPr/>
        </p:nvSpPr>
        <p:spPr>
          <a:xfrm rot="16200000">
            <a:off x="4798335" y="4428718"/>
            <a:ext cx="1181032" cy="369332"/>
          </a:xfrm>
          <a:prstGeom prst="rect">
            <a:avLst/>
          </a:prstGeom>
          <a:noFill/>
        </p:spPr>
        <p:txBody>
          <a:bodyPr wrap="none" rtlCol="0">
            <a:spAutoFit/>
          </a:bodyPr>
          <a:lstStyle/>
          <a:p>
            <a:r>
              <a:rPr lang="en-US" dirty="0" smtClean="0">
                <a:solidFill>
                  <a:srgbClr val="FAC810"/>
                </a:solidFill>
                <a:latin typeface="Arial Black"/>
                <a:cs typeface="Arial Black"/>
              </a:rPr>
              <a:t>Blocks?</a:t>
            </a:r>
            <a:endParaRPr lang="en-US" dirty="0">
              <a:solidFill>
                <a:srgbClr val="FAC810"/>
              </a:solidFill>
              <a:latin typeface="Arial Black"/>
              <a:cs typeface="Arial Black"/>
            </a:endParaRPr>
          </a:p>
        </p:txBody>
      </p:sp>
      <p:sp>
        <p:nvSpPr>
          <p:cNvPr id="13" name="TextBox 12"/>
          <p:cNvSpPr txBox="1"/>
          <p:nvPr/>
        </p:nvSpPr>
        <p:spPr>
          <a:xfrm>
            <a:off x="4441521" y="1663889"/>
            <a:ext cx="2351926" cy="738664"/>
          </a:xfrm>
          <a:prstGeom prst="rect">
            <a:avLst/>
          </a:prstGeom>
          <a:noFill/>
        </p:spPr>
        <p:txBody>
          <a:bodyPr wrap="none" rtlCol="0">
            <a:spAutoFit/>
          </a:bodyPr>
          <a:lstStyle/>
          <a:p>
            <a:r>
              <a:rPr lang="en-US" sz="1400" dirty="0" smtClean="0">
                <a:solidFill>
                  <a:srgbClr val="FAC810"/>
                </a:solidFill>
                <a:latin typeface="Arial Black"/>
                <a:cs typeface="Arial Black"/>
              </a:rPr>
              <a:t>Field</a:t>
            </a:r>
          </a:p>
          <a:p>
            <a:r>
              <a:rPr lang="en-US" sz="1400" dirty="0" smtClean="0">
                <a:solidFill>
                  <a:srgbClr val="FAC810"/>
                </a:solidFill>
                <a:latin typeface="Arial Black"/>
                <a:cs typeface="Arial Black"/>
              </a:rPr>
              <a:t>        Goal</a:t>
            </a:r>
          </a:p>
          <a:p>
            <a:r>
              <a:rPr lang="en-US" sz="1400" dirty="0">
                <a:solidFill>
                  <a:srgbClr val="FAC810"/>
                </a:solidFill>
                <a:latin typeface="Arial Black"/>
                <a:cs typeface="Arial Black"/>
              </a:rPr>
              <a:t>	</a:t>
            </a:r>
            <a:r>
              <a:rPr lang="en-US" sz="1400" dirty="0" smtClean="0">
                <a:solidFill>
                  <a:srgbClr val="FAC810"/>
                </a:solidFill>
                <a:latin typeface="Arial Black"/>
                <a:cs typeface="Arial Black"/>
              </a:rPr>
              <a:t>Percentage?</a:t>
            </a:r>
            <a:endParaRPr lang="en-US" sz="1400" dirty="0">
              <a:solidFill>
                <a:srgbClr val="FAC810"/>
              </a:solidFill>
              <a:latin typeface="Arial Black"/>
              <a:cs typeface="Arial Black"/>
            </a:endParaRPr>
          </a:p>
        </p:txBody>
      </p:sp>
      <p:sp>
        <p:nvSpPr>
          <p:cNvPr id="15" name="TextBox 14"/>
          <p:cNvSpPr txBox="1"/>
          <p:nvPr/>
        </p:nvSpPr>
        <p:spPr>
          <a:xfrm>
            <a:off x="5510554" y="3810532"/>
            <a:ext cx="2036285" cy="369332"/>
          </a:xfrm>
          <a:prstGeom prst="rect">
            <a:avLst/>
          </a:prstGeom>
          <a:noFill/>
        </p:spPr>
        <p:txBody>
          <a:bodyPr wrap="none" rtlCol="0">
            <a:spAutoFit/>
          </a:bodyPr>
          <a:lstStyle/>
          <a:p>
            <a:r>
              <a:rPr lang="en-US" dirty="0" smtClean="0">
                <a:solidFill>
                  <a:srgbClr val="FAC810"/>
                </a:solidFill>
                <a:latin typeface="Arial Black"/>
                <a:cs typeface="Arial Black"/>
              </a:rPr>
              <a:t>Fouls Against?</a:t>
            </a:r>
            <a:endParaRPr lang="en-US" dirty="0">
              <a:solidFill>
                <a:srgbClr val="FAC810"/>
              </a:solidFill>
              <a:latin typeface="Arial Black"/>
              <a:cs typeface="Arial Black"/>
            </a:endParaRPr>
          </a:p>
        </p:txBody>
      </p:sp>
      <p:sp>
        <p:nvSpPr>
          <p:cNvPr id="16" name="TextBox 15"/>
          <p:cNvSpPr txBox="1"/>
          <p:nvPr/>
        </p:nvSpPr>
        <p:spPr>
          <a:xfrm rot="5400000">
            <a:off x="6778302" y="2269308"/>
            <a:ext cx="4012261" cy="523220"/>
          </a:xfrm>
          <a:prstGeom prst="rect">
            <a:avLst/>
          </a:prstGeom>
          <a:noFill/>
        </p:spPr>
        <p:txBody>
          <a:bodyPr wrap="none" rtlCol="0">
            <a:spAutoFit/>
          </a:bodyPr>
          <a:lstStyle/>
          <a:p>
            <a:r>
              <a:rPr lang="en-US" sz="2800" dirty="0" smtClean="0">
                <a:solidFill>
                  <a:srgbClr val="FAC810"/>
                </a:solidFill>
                <a:latin typeface="Arial Black"/>
                <a:cs typeface="Arial Black"/>
              </a:rPr>
              <a:t>Rebounds Allowed?</a:t>
            </a:r>
            <a:endParaRPr lang="en-US" sz="2800" dirty="0">
              <a:solidFill>
                <a:srgbClr val="FAC810"/>
              </a:solidFill>
              <a:latin typeface="Arial Black"/>
              <a:cs typeface="Arial Black"/>
            </a:endParaRPr>
          </a:p>
        </p:txBody>
      </p:sp>
      <p:sp>
        <p:nvSpPr>
          <p:cNvPr id="17" name="TextBox 16"/>
          <p:cNvSpPr txBox="1"/>
          <p:nvPr/>
        </p:nvSpPr>
        <p:spPr>
          <a:xfrm>
            <a:off x="5106124" y="5557125"/>
            <a:ext cx="3922280" cy="369332"/>
          </a:xfrm>
          <a:prstGeom prst="rect">
            <a:avLst/>
          </a:prstGeom>
          <a:noFill/>
        </p:spPr>
        <p:txBody>
          <a:bodyPr wrap="none" rtlCol="0">
            <a:spAutoFit/>
          </a:bodyPr>
          <a:lstStyle/>
          <a:p>
            <a:r>
              <a:rPr lang="en-US" dirty="0" smtClean="0">
                <a:solidFill>
                  <a:srgbClr val="FAC810"/>
                </a:solidFill>
                <a:latin typeface="Arial Black"/>
                <a:cs typeface="Arial Black"/>
              </a:rPr>
              <a:t>Field Goal Attempts Allowed?</a:t>
            </a:r>
            <a:endParaRPr lang="en-US" dirty="0">
              <a:solidFill>
                <a:srgbClr val="FAC810"/>
              </a:solidFill>
              <a:latin typeface="Arial Black"/>
              <a:cs typeface="Arial Black"/>
            </a:endParaRPr>
          </a:p>
        </p:txBody>
      </p:sp>
      <p:sp>
        <p:nvSpPr>
          <p:cNvPr id="18" name="TextBox 17"/>
          <p:cNvSpPr txBox="1"/>
          <p:nvPr/>
        </p:nvSpPr>
        <p:spPr>
          <a:xfrm>
            <a:off x="4333067" y="3256267"/>
            <a:ext cx="1167733" cy="646331"/>
          </a:xfrm>
          <a:prstGeom prst="rect">
            <a:avLst/>
          </a:prstGeom>
          <a:noFill/>
        </p:spPr>
        <p:txBody>
          <a:bodyPr wrap="none" rtlCol="0">
            <a:spAutoFit/>
          </a:bodyPr>
          <a:lstStyle/>
          <a:p>
            <a:pPr algn="ctr"/>
            <a:r>
              <a:rPr lang="en-US" sz="1200" dirty="0" smtClean="0">
                <a:solidFill>
                  <a:srgbClr val="FAC810"/>
                </a:solidFill>
                <a:latin typeface="Arial Black"/>
                <a:cs typeface="Arial Black"/>
              </a:rPr>
              <a:t>Three</a:t>
            </a:r>
          </a:p>
          <a:p>
            <a:pPr algn="ctr"/>
            <a:r>
              <a:rPr lang="en-US" sz="1200" dirty="0" smtClean="0">
                <a:solidFill>
                  <a:srgbClr val="FAC810"/>
                </a:solidFill>
                <a:latin typeface="Arial Black"/>
                <a:cs typeface="Arial Black"/>
              </a:rPr>
              <a:t>Pointers</a:t>
            </a:r>
          </a:p>
          <a:p>
            <a:pPr algn="ctr"/>
            <a:r>
              <a:rPr lang="en-US" sz="1200" dirty="0" smtClean="0">
                <a:solidFill>
                  <a:srgbClr val="FAC810"/>
                </a:solidFill>
                <a:latin typeface="Arial Black"/>
                <a:cs typeface="Arial Black"/>
              </a:rPr>
              <a:t>Attempted?</a:t>
            </a:r>
            <a:endParaRPr lang="en-US" sz="1200" dirty="0">
              <a:solidFill>
                <a:srgbClr val="FAC810"/>
              </a:solidFill>
              <a:latin typeface="Arial Black"/>
              <a:cs typeface="Arial Black"/>
            </a:endParaRPr>
          </a:p>
        </p:txBody>
      </p:sp>
      <p:sp>
        <p:nvSpPr>
          <p:cNvPr id="19" name="TextBox 18"/>
          <p:cNvSpPr txBox="1"/>
          <p:nvPr/>
        </p:nvSpPr>
        <p:spPr>
          <a:xfrm>
            <a:off x="4098137" y="5003127"/>
            <a:ext cx="2680541" cy="584776"/>
          </a:xfrm>
          <a:prstGeom prst="rect">
            <a:avLst/>
          </a:prstGeom>
          <a:noFill/>
        </p:spPr>
        <p:txBody>
          <a:bodyPr wrap="none" rtlCol="0">
            <a:spAutoFit/>
          </a:bodyPr>
          <a:lstStyle/>
          <a:p>
            <a:r>
              <a:rPr lang="en-US" sz="3200" dirty="0" smtClean="0">
                <a:solidFill>
                  <a:srgbClr val="FAC810"/>
                </a:solidFill>
                <a:latin typeface="Arial Black"/>
                <a:cs typeface="Arial Black"/>
              </a:rPr>
              <a:t>Turnovers?</a:t>
            </a:r>
            <a:endParaRPr lang="en-US" sz="3200" dirty="0">
              <a:solidFill>
                <a:srgbClr val="FAC810"/>
              </a:solidFill>
              <a:latin typeface="Arial Black"/>
              <a:cs typeface="Arial Black"/>
            </a:endParaRPr>
          </a:p>
        </p:txBody>
      </p:sp>
      <p:sp>
        <p:nvSpPr>
          <p:cNvPr id="20" name="TextBox 19"/>
          <p:cNvSpPr txBox="1"/>
          <p:nvPr/>
        </p:nvSpPr>
        <p:spPr>
          <a:xfrm>
            <a:off x="6404232" y="524787"/>
            <a:ext cx="1736373" cy="307777"/>
          </a:xfrm>
          <a:prstGeom prst="rect">
            <a:avLst/>
          </a:prstGeom>
          <a:noFill/>
        </p:spPr>
        <p:txBody>
          <a:bodyPr wrap="none" rtlCol="0">
            <a:spAutoFit/>
          </a:bodyPr>
          <a:lstStyle/>
          <a:p>
            <a:r>
              <a:rPr lang="en-US" sz="1400" dirty="0" smtClean="0">
                <a:solidFill>
                  <a:srgbClr val="FAC810"/>
                </a:solidFill>
                <a:latin typeface="Arial Black"/>
                <a:cs typeface="Arial Black"/>
              </a:rPr>
              <a:t>Personal Fouls?</a:t>
            </a:r>
            <a:endParaRPr lang="en-US" sz="1400" dirty="0">
              <a:solidFill>
                <a:srgbClr val="FAC810"/>
              </a:solidFill>
              <a:latin typeface="Arial Black"/>
              <a:cs typeface="Arial Black"/>
            </a:endParaRPr>
          </a:p>
        </p:txBody>
      </p:sp>
      <p:sp>
        <p:nvSpPr>
          <p:cNvPr id="21" name="TextBox 20"/>
          <p:cNvSpPr txBox="1"/>
          <p:nvPr/>
        </p:nvSpPr>
        <p:spPr>
          <a:xfrm>
            <a:off x="3467452" y="4216198"/>
            <a:ext cx="1603173" cy="461665"/>
          </a:xfrm>
          <a:prstGeom prst="rect">
            <a:avLst/>
          </a:prstGeom>
          <a:noFill/>
        </p:spPr>
        <p:txBody>
          <a:bodyPr wrap="none" rtlCol="0">
            <a:spAutoFit/>
          </a:bodyPr>
          <a:lstStyle/>
          <a:p>
            <a:r>
              <a:rPr lang="en-US" sz="2400" dirty="0" smtClean="0">
                <a:solidFill>
                  <a:srgbClr val="FAC810"/>
                </a:solidFill>
                <a:latin typeface="Arial Black"/>
                <a:cs typeface="Arial Black"/>
              </a:rPr>
              <a:t>Assists?</a:t>
            </a:r>
            <a:endParaRPr lang="en-US" sz="2400" dirty="0">
              <a:solidFill>
                <a:srgbClr val="FAC810"/>
              </a:solidFill>
              <a:latin typeface="Arial Black"/>
              <a:cs typeface="Arial Black"/>
            </a:endParaRPr>
          </a:p>
        </p:txBody>
      </p:sp>
      <p:sp>
        <p:nvSpPr>
          <p:cNvPr id="22" name="TextBox 21"/>
          <p:cNvSpPr txBox="1"/>
          <p:nvPr/>
        </p:nvSpPr>
        <p:spPr>
          <a:xfrm>
            <a:off x="6559322" y="2847104"/>
            <a:ext cx="2044750" cy="338554"/>
          </a:xfrm>
          <a:prstGeom prst="rect">
            <a:avLst/>
          </a:prstGeom>
          <a:noFill/>
        </p:spPr>
        <p:txBody>
          <a:bodyPr wrap="none" rtlCol="0">
            <a:spAutoFit/>
          </a:bodyPr>
          <a:lstStyle/>
          <a:p>
            <a:r>
              <a:rPr lang="en-US" sz="1600" dirty="0" smtClean="0">
                <a:solidFill>
                  <a:srgbClr val="FAC810"/>
                </a:solidFill>
                <a:latin typeface="Arial Black"/>
                <a:cs typeface="Arial Black"/>
              </a:rPr>
              <a:t>Total Rebounds?</a:t>
            </a:r>
            <a:endParaRPr lang="en-US" sz="1600" dirty="0">
              <a:solidFill>
                <a:srgbClr val="FAC810"/>
              </a:solidFill>
              <a:latin typeface="Arial Black"/>
              <a:cs typeface="Arial Black"/>
            </a:endParaRPr>
          </a:p>
        </p:txBody>
      </p:sp>
      <p:sp>
        <p:nvSpPr>
          <p:cNvPr id="23" name="TextBox 22"/>
          <p:cNvSpPr txBox="1"/>
          <p:nvPr/>
        </p:nvSpPr>
        <p:spPr>
          <a:xfrm>
            <a:off x="5571435" y="4324815"/>
            <a:ext cx="2332289" cy="584776"/>
          </a:xfrm>
          <a:prstGeom prst="rect">
            <a:avLst/>
          </a:prstGeom>
          <a:noFill/>
        </p:spPr>
        <p:txBody>
          <a:bodyPr wrap="none" rtlCol="0">
            <a:spAutoFit/>
          </a:bodyPr>
          <a:lstStyle/>
          <a:p>
            <a:r>
              <a:rPr lang="en-US" sz="1600" dirty="0">
                <a:solidFill>
                  <a:srgbClr val="FAC810"/>
                </a:solidFill>
                <a:latin typeface="Arial Black"/>
                <a:cs typeface="Arial Black"/>
              </a:rPr>
              <a:t>	</a:t>
            </a:r>
            <a:r>
              <a:rPr lang="en-US" sz="1600" dirty="0" smtClean="0">
                <a:solidFill>
                  <a:srgbClr val="FAC810"/>
                </a:solidFill>
                <a:latin typeface="Arial Black"/>
                <a:cs typeface="Arial Black"/>
              </a:rPr>
              <a:t>Rebounds?</a:t>
            </a:r>
          </a:p>
          <a:p>
            <a:r>
              <a:rPr lang="en-US" sz="1600" dirty="0" smtClean="0">
                <a:solidFill>
                  <a:srgbClr val="FAC810"/>
                </a:solidFill>
                <a:latin typeface="Arial Black"/>
                <a:cs typeface="Arial Black"/>
              </a:rPr>
              <a:t>Offensive</a:t>
            </a:r>
            <a:endParaRPr lang="en-US" sz="1600" dirty="0">
              <a:solidFill>
                <a:srgbClr val="FAC810"/>
              </a:solidFill>
              <a:latin typeface="Arial Black"/>
              <a:cs typeface="Arial Black"/>
            </a:endParaRPr>
          </a:p>
        </p:txBody>
      </p:sp>
      <p:sp>
        <p:nvSpPr>
          <p:cNvPr id="24" name="TextBox 23"/>
          <p:cNvSpPr txBox="1"/>
          <p:nvPr/>
        </p:nvSpPr>
        <p:spPr>
          <a:xfrm>
            <a:off x="7436339" y="1569904"/>
            <a:ext cx="1167733" cy="646331"/>
          </a:xfrm>
          <a:prstGeom prst="rect">
            <a:avLst/>
          </a:prstGeom>
          <a:noFill/>
        </p:spPr>
        <p:txBody>
          <a:bodyPr wrap="none" rtlCol="0">
            <a:spAutoFit/>
          </a:bodyPr>
          <a:lstStyle/>
          <a:p>
            <a:r>
              <a:rPr lang="en-US" sz="1200" dirty="0" smtClean="0">
                <a:solidFill>
                  <a:srgbClr val="FAC810"/>
                </a:solidFill>
                <a:latin typeface="Arial Black"/>
                <a:cs typeface="Arial Black"/>
              </a:rPr>
              <a:t>Free</a:t>
            </a:r>
          </a:p>
          <a:p>
            <a:r>
              <a:rPr lang="en-US" sz="1200" dirty="0" smtClean="0">
                <a:solidFill>
                  <a:srgbClr val="FAC810"/>
                </a:solidFill>
                <a:latin typeface="Arial Black"/>
                <a:cs typeface="Arial Black"/>
              </a:rPr>
              <a:t>Throws</a:t>
            </a:r>
          </a:p>
          <a:p>
            <a:r>
              <a:rPr lang="en-US" sz="1200" dirty="0" smtClean="0">
                <a:solidFill>
                  <a:srgbClr val="FAC810"/>
                </a:solidFill>
                <a:latin typeface="Arial Black"/>
                <a:cs typeface="Arial Black"/>
              </a:rPr>
              <a:t>Attempted?</a:t>
            </a:r>
            <a:endParaRPr lang="en-US" sz="1200" dirty="0">
              <a:solidFill>
                <a:srgbClr val="FAC810"/>
              </a:solidFill>
              <a:latin typeface="Arial Black"/>
              <a:cs typeface="Arial Black"/>
            </a:endParaRPr>
          </a:p>
        </p:txBody>
      </p:sp>
      <p:sp>
        <p:nvSpPr>
          <p:cNvPr id="25" name="TextBox 24"/>
          <p:cNvSpPr txBox="1"/>
          <p:nvPr/>
        </p:nvSpPr>
        <p:spPr>
          <a:xfrm>
            <a:off x="4327022" y="1354461"/>
            <a:ext cx="2492990" cy="307777"/>
          </a:xfrm>
          <a:prstGeom prst="rect">
            <a:avLst/>
          </a:prstGeom>
          <a:noFill/>
        </p:spPr>
        <p:txBody>
          <a:bodyPr wrap="none" rtlCol="0">
            <a:spAutoFit/>
          </a:bodyPr>
          <a:lstStyle/>
          <a:p>
            <a:r>
              <a:rPr lang="en-US" sz="1400" dirty="0" smtClean="0">
                <a:solidFill>
                  <a:srgbClr val="FAC810"/>
                </a:solidFill>
                <a:latin typeface="Arial Black"/>
                <a:cs typeface="Arial Black"/>
              </a:rPr>
              <a:t>Field Goals Attempted?</a:t>
            </a:r>
            <a:endParaRPr lang="en-US" sz="1400" dirty="0">
              <a:solidFill>
                <a:srgbClr val="FAC810"/>
              </a:solidFill>
              <a:latin typeface="Arial Black"/>
              <a:cs typeface="Arial Black"/>
            </a:endParaRPr>
          </a:p>
        </p:txBody>
      </p:sp>
    </p:spTree>
    <p:extLst>
      <p:ext uri="{BB962C8B-B14F-4D97-AF65-F5344CB8AC3E}">
        <p14:creationId xmlns:p14="http://schemas.microsoft.com/office/powerpoint/2010/main" val="35494041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#3</a:t>
            </a:r>
            <a:endParaRPr lang="en-US" dirty="0"/>
          </a:p>
        </p:txBody>
      </p:sp>
      <p:sp>
        <p:nvSpPr>
          <p:cNvPr id="3" name="Content Placeholder 2"/>
          <p:cNvSpPr>
            <a:spLocks noGrp="1"/>
          </p:cNvSpPr>
          <p:nvPr>
            <p:ph idx="1"/>
          </p:nvPr>
        </p:nvSpPr>
        <p:spPr/>
        <p:txBody>
          <a:bodyPr/>
          <a:lstStyle/>
          <a:p>
            <a:r>
              <a:rPr lang="en-US" dirty="0" smtClean="0"/>
              <a:t>List Feature </a:t>
            </a:r>
            <a:r>
              <a:rPr lang="en-US" dirty="0" err="1" smtClean="0"/>
              <a:t>Importances</a:t>
            </a:r>
            <a:endParaRPr lang="en-US" dirty="0" smtClean="0"/>
          </a:p>
          <a:p>
            <a:r>
              <a:rPr lang="en-US" dirty="0" smtClean="0"/>
              <a:t>Run RFE for specified amount of most important features</a:t>
            </a:r>
          </a:p>
          <a:p>
            <a:r>
              <a:rPr lang="en-US" dirty="0" smtClean="0"/>
              <a:t>Run Random Forests Model with new subset of features</a:t>
            </a:r>
            <a:endParaRPr lang="en-US" dirty="0"/>
          </a:p>
        </p:txBody>
      </p:sp>
    </p:spTree>
    <p:extLst>
      <p:ext uri="{BB962C8B-B14F-4D97-AF65-F5344CB8AC3E}">
        <p14:creationId xmlns:p14="http://schemas.microsoft.com/office/powerpoint/2010/main" val="25580659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5800" y="1600201"/>
            <a:ext cx="7772400" cy="2269564"/>
          </a:xfrm>
        </p:spPr>
        <p:txBody>
          <a:bodyPr/>
          <a:lstStyle/>
          <a:p>
            <a:r>
              <a:rPr lang="en-US" dirty="0" smtClean="0"/>
              <a:t>As it turns out, considering much less features, we can get close to the same predictive accuracy as the full model.</a:t>
            </a:r>
          </a:p>
          <a:p>
            <a:r>
              <a:rPr lang="en-US" dirty="0" smtClean="0"/>
              <a:t>Considering 3 Statistics…</a:t>
            </a:r>
          </a:p>
          <a:p>
            <a:pPr lvl="1"/>
            <a:r>
              <a:rPr lang="en-US" dirty="0" smtClean="0"/>
              <a:t>Defensive Rebounds</a:t>
            </a:r>
          </a:p>
          <a:p>
            <a:pPr lvl="1"/>
            <a:r>
              <a:rPr lang="en-US" dirty="0" smtClean="0"/>
              <a:t>Assists Allowed</a:t>
            </a:r>
          </a:p>
          <a:p>
            <a:pPr lvl="1"/>
            <a:r>
              <a:rPr lang="en-US" dirty="0" smtClean="0"/>
              <a:t>Field Goal Percentage</a:t>
            </a:r>
            <a:endParaRPr lang="en-US" dirty="0"/>
          </a:p>
        </p:txBody>
      </p:sp>
      <p:pic>
        <p:nvPicPr>
          <p:cNvPr id="6" name="Picture 5"/>
          <p:cNvPicPr>
            <a:picLocks noChangeAspect="1"/>
          </p:cNvPicPr>
          <p:nvPr/>
        </p:nvPicPr>
        <p:blipFill>
          <a:blip r:embed="rId2"/>
          <a:stretch>
            <a:fillRect/>
          </a:stretch>
        </p:blipFill>
        <p:spPr>
          <a:xfrm>
            <a:off x="5158441" y="2554942"/>
            <a:ext cx="3588043" cy="3287059"/>
          </a:xfrm>
          <a:prstGeom prst="rect">
            <a:avLst/>
          </a:prstGeom>
        </p:spPr>
      </p:pic>
      <p:sp>
        <p:nvSpPr>
          <p:cNvPr id="7" name="TextBox 6"/>
          <p:cNvSpPr txBox="1"/>
          <p:nvPr/>
        </p:nvSpPr>
        <p:spPr>
          <a:xfrm>
            <a:off x="1284941" y="4331430"/>
            <a:ext cx="5032905" cy="584776"/>
          </a:xfrm>
          <a:prstGeom prst="rect">
            <a:avLst/>
          </a:prstGeom>
          <a:noFill/>
        </p:spPr>
        <p:txBody>
          <a:bodyPr wrap="none" rtlCol="0">
            <a:spAutoFit/>
          </a:bodyPr>
          <a:lstStyle/>
          <a:p>
            <a:r>
              <a:rPr lang="en-US" sz="3200" b="1" i="1" dirty="0" smtClean="0"/>
              <a:t>Predictive Accuracy = 84%!</a:t>
            </a:r>
            <a:endParaRPr lang="en-US" sz="3200" b="1" i="1" dirty="0"/>
          </a:p>
        </p:txBody>
      </p:sp>
    </p:spTree>
    <p:extLst>
      <p:ext uri="{BB962C8B-B14F-4D97-AF65-F5344CB8AC3E}">
        <p14:creationId xmlns:p14="http://schemas.microsoft.com/office/powerpoint/2010/main" val="1532469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7639" y="283878"/>
            <a:ext cx="7981623" cy="5348941"/>
          </a:xfrm>
          <a:prstGeom prst="rect">
            <a:avLst/>
          </a:prstGeom>
        </p:spPr>
      </p:pic>
      <p:sp>
        <p:nvSpPr>
          <p:cNvPr id="5" name="TextBox 4"/>
          <p:cNvSpPr txBox="1"/>
          <p:nvPr/>
        </p:nvSpPr>
        <p:spPr>
          <a:xfrm>
            <a:off x="4347883" y="5547166"/>
            <a:ext cx="972392" cy="400110"/>
          </a:xfrm>
          <a:prstGeom prst="rect">
            <a:avLst/>
          </a:prstGeom>
          <a:noFill/>
        </p:spPr>
        <p:txBody>
          <a:bodyPr wrap="none" rtlCol="0">
            <a:spAutoFit/>
          </a:bodyPr>
          <a:lstStyle/>
          <a:p>
            <a:r>
              <a:rPr lang="en-US" sz="2000" b="1" dirty="0" smtClean="0">
                <a:solidFill>
                  <a:schemeClr val="bg1"/>
                </a:solidFill>
              </a:rPr>
              <a:t>Actual</a:t>
            </a:r>
            <a:endParaRPr lang="en-US" sz="2000" b="1" dirty="0">
              <a:solidFill>
                <a:schemeClr val="bg1"/>
              </a:solidFill>
            </a:endParaRPr>
          </a:p>
        </p:txBody>
      </p:sp>
      <p:sp>
        <p:nvSpPr>
          <p:cNvPr id="6" name="TextBox 5"/>
          <p:cNvSpPr txBox="1"/>
          <p:nvPr/>
        </p:nvSpPr>
        <p:spPr>
          <a:xfrm rot="16200000">
            <a:off x="-225067" y="2579452"/>
            <a:ext cx="1346593" cy="400110"/>
          </a:xfrm>
          <a:prstGeom prst="rect">
            <a:avLst/>
          </a:prstGeom>
          <a:noFill/>
        </p:spPr>
        <p:txBody>
          <a:bodyPr wrap="none" rtlCol="0">
            <a:spAutoFit/>
          </a:bodyPr>
          <a:lstStyle/>
          <a:p>
            <a:r>
              <a:rPr lang="en-US" sz="2000" b="1" dirty="0" smtClean="0">
                <a:solidFill>
                  <a:schemeClr val="bg1"/>
                </a:solidFill>
              </a:rPr>
              <a:t>Predicted</a:t>
            </a:r>
            <a:endParaRPr lang="en-US" sz="2000" b="1" dirty="0">
              <a:solidFill>
                <a:schemeClr val="bg1"/>
              </a:solidFill>
            </a:endParaRPr>
          </a:p>
        </p:txBody>
      </p:sp>
      <p:sp>
        <p:nvSpPr>
          <p:cNvPr id="7" name="Oval 6"/>
          <p:cNvSpPr/>
          <p:nvPr/>
        </p:nvSpPr>
        <p:spPr>
          <a:xfrm>
            <a:off x="2420471" y="1120586"/>
            <a:ext cx="2241176" cy="1673411"/>
          </a:xfrm>
          <a:prstGeom prst="ellipse">
            <a:avLst/>
          </a:prstGeom>
          <a:noFill/>
          <a:ln w="57150">
            <a:solidFill>
              <a:srgbClr val="FF0000">
                <a:alpha val="65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20471" y="2946397"/>
            <a:ext cx="2241176" cy="1673411"/>
          </a:xfrm>
          <a:prstGeom prst="ellipse">
            <a:avLst/>
          </a:prstGeom>
          <a:noFill/>
          <a:ln w="57150">
            <a:solidFill>
              <a:srgbClr val="008000">
                <a:alpha val="65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963459" y="1120586"/>
            <a:ext cx="2241176" cy="1673411"/>
          </a:xfrm>
          <a:prstGeom prst="ellipse">
            <a:avLst/>
          </a:prstGeom>
          <a:noFill/>
          <a:ln w="57150">
            <a:solidFill>
              <a:srgbClr val="008000">
                <a:alpha val="65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963459" y="2870095"/>
            <a:ext cx="2241176" cy="1673411"/>
          </a:xfrm>
          <a:prstGeom prst="ellipse">
            <a:avLst/>
          </a:prstGeom>
          <a:noFill/>
          <a:ln w="57150">
            <a:solidFill>
              <a:srgbClr val="FF0000">
                <a:alpha val="65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437346" y="4611845"/>
            <a:ext cx="1722697" cy="369332"/>
          </a:xfrm>
          <a:prstGeom prst="rect">
            <a:avLst/>
          </a:prstGeom>
          <a:noFill/>
        </p:spPr>
        <p:txBody>
          <a:bodyPr wrap="none" rtlCol="0">
            <a:spAutoFit/>
          </a:bodyPr>
          <a:lstStyle/>
          <a:p>
            <a:r>
              <a:rPr lang="en-US" b="1" i="1" dirty="0" smtClean="0">
                <a:solidFill>
                  <a:srgbClr val="008000"/>
                </a:solidFill>
              </a:rPr>
              <a:t>True Negatives</a:t>
            </a:r>
            <a:endParaRPr lang="en-US" b="1" i="1" dirty="0">
              <a:solidFill>
                <a:srgbClr val="008000"/>
              </a:solidFill>
            </a:endParaRPr>
          </a:p>
        </p:txBody>
      </p:sp>
      <p:sp>
        <p:nvSpPr>
          <p:cNvPr id="12" name="TextBox 11"/>
          <p:cNvSpPr txBox="1"/>
          <p:nvPr/>
        </p:nvSpPr>
        <p:spPr>
          <a:xfrm>
            <a:off x="6846050" y="756180"/>
            <a:ext cx="1598828" cy="369332"/>
          </a:xfrm>
          <a:prstGeom prst="rect">
            <a:avLst/>
          </a:prstGeom>
          <a:noFill/>
        </p:spPr>
        <p:txBody>
          <a:bodyPr wrap="none" rtlCol="0">
            <a:spAutoFit/>
          </a:bodyPr>
          <a:lstStyle/>
          <a:p>
            <a:r>
              <a:rPr lang="en-US" b="1" i="1" dirty="0" smtClean="0">
                <a:solidFill>
                  <a:srgbClr val="008000"/>
                </a:solidFill>
              </a:rPr>
              <a:t>True Positives</a:t>
            </a:r>
            <a:endParaRPr lang="en-US" b="1" i="1" dirty="0">
              <a:solidFill>
                <a:srgbClr val="008000"/>
              </a:solidFill>
            </a:endParaRPr>
          </a:p>
        </p:txBody>
      </p:sp>
      <p:sp>
        <p:nvSpPr>
          <p:cNvPr id="13" name="TextBox 12"/>
          <p:cNvSpPr txBox="1"/>
          <p:nvPr/>
        </p:nvSpPr>
        <p:spPr>
          <a:xfrm>
            <a:off x="6718438" y="4611845"/>
            <a:ext cx="1650900" cy="369332"/>
          </a:xfrm>
          <a:prstGeom prst="rect">
            <a:avLst/>
          </a:prstGeom>
          <a:noFill/>
        </p:spPr>
        <p:txBody>
          <a:bodyPr wrap="none" rtlCol="0">
            <a:spAutoFit/>
          </a:bodyPr>
          <a:lstStyle/>
          <a:p>
            <a:r>
              <a:rPr lang="en-US" b="1" i="1" dirty="0" smtClean="0">
                <a:solidFill>
                  <a:srgbClr val="FF0000"/>
                </a:solidFill>
              </a:rPr>
              <a:t>False Positives</a:t>
            </a:r>
            <a:endParaRPr lang="en-US" b="1" i="1" dirty="0">
              <a:solidFill>
                <a:srgbClr val="FF0000"/>
              </a:solidFill>
            </a:endParaRPr>
          </a:p>
        </p:txBody>
      </p:sp>
      <p:sp>
        <p:nvSpPr>
          <p:cNvPr id="14" name="TextBox 13"/>
          <p:cNvSpPr txBox="1"/>
          <p:nvPr/>
        </p:nvSpPr>
        <p:spPr>
          <a:xfrm>
            <a:off x="1399380" y="763157"/>
            <a:ext cx="1774770" cy="369332"/>
          </a:xfrm>
          <a:prstGeom prst="rect">
            <a:avLst/>
          </a:prstGeom>
          <a:noFill/>
        </p:spPr>
        <p:txBody>
          <a:bodyPr wrap="none" rtlCol="0">
            <a:spAutoFit/>
          </a:bodyPr>
          <a:lstStyle/>
          <a:p>
            <a:r>
              <a:rPr lang="en-US" b="1" i="1" dirty="0" smtClean="0">
                <a:solidFill>
                  <a:srgbClr val="FF0000"/>
                </a:solidFill>
              </a:rPr>
              <a:t>False Negatives</a:t>
            </a:r>
            <a:endParaRPr lang="en-US" b="1" i="1" dirty="0">
              <a:solidFill>
                <a:srgbClr val="FF0000"/>
              </a:solidFill>
            </a:endParaRPr>
          </a:p>
        </p:txBody>
      </p:sp>
    </p:spTree>
    <p:extLst>
      <p:ext uri="{BB962C8B-B14F-4D97-AF65-F5344CB8AC3E}">
        <p14:creationId xmlns:p14="http://schemas.microsoft.com/office/powerpoint/2010/main" val="5971622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application</a:t>
            </a:r>
            <a:endParaRPr lang="en-US" dirty="0"/>
          </a:p>
        </p:txBody>
      </p:sp>
      <p:sp>
        <p:nvSpPr>
          <p:cNvPr id="3" name="Content Placeholder 2"/>
          <p:cNvSpPr>
            <a:spLocks noGrp="1"/>
          </p:cNvSpPr>
          <p:nvPr>
            <p:ph idx="1"/>
          </p:nvPr>
        </p:nvSpPr>
        <p:spPr/>
        <p:txBody>
          <a:bodyPr/>
          <a:lstStyle/>
          <a:p>
            <a:r>
              <a:rPr lang="en-US" dirty="0" smtClean="0"/>
              <a:t>What conclusions can we take away from </a:t>
            </a:r>
            <a:r>
              <a:rPr lang="en-US" dirty="0" smtClean="0"/>
              <a:t>these results?</a:t>
            </a:r>
          </a:p>
          <a:p>
            <a:pPr lvl="1"/>
            <a:r>
              <a:rPr lang="en-US" dirty="0" smtClean="0"/>
              <a:t>Coaching Strategy</a:t>
            </a:r>
          </a:p>
          <a:p>
            <a:pPr lvl="1"/>
            <a:r>
              <a:rPr lang="en-US" dirty="0" smtClean="0"/>
              <a:t>Player Acquisition Strategy</a:t>
            </a:r>
          </a:p>
          <a:p>
            <a:r>
              <a:rPr lang="en-US" dirty="0" smtClean="0"/>
              <a:t>How can the model be improved?</a:t>
            </a:r>
          </a:p>
          <a:p>
            <a:pPr lvl="1"/>
            <a:r>
              <a:rPr lang="en-US" dirty="0" smtClean="0"/>
              <a:t>Consider more statistics</a:t>
            </a:r>
            <a:endParaRPr lang="en-US" dirty="0" smtClean="0"/>
          </a:p>
          <a:p>
            <a:r>
              <a:rPr lang="en-US" dirty="0" smtClean="0"/>
              <a:t>How is this thinking being applied in the real world</a:t>
            </a:r>
            <a:r>
              <a:rPr lang="en-US" dirty="0" smtClean="0"/>
              <a:t>?</a:t>
            </a:r>
          </a:p>
          <a:p>
            <a:pPr lvl="1"/>
            <a:r>
              <a:rPr lang="en-US" dirty="0" smtClean="0"/>
              <a:t>Game by Game Analysis</a:t>
            </a:r>
          </a:p>
          <a:p>
            <a:pPr lvl="1"/>
            <a:r>
              <a:rPr lang="en-US" dirty="0" smtClean="0"/>
              <a:t>Position Reclassification</a:t>
            </a:r>
          </a:p>
          <a:p>
            <a:pPr lvl="1"/>
            <a:endParaRPr lang="en-US" dirty="0" smtClean="0"/>
          </a:p>
          <a:p>
            <a:pPr marL="68580" indent="0">
              <a:buNone/>
            </a:pPr>
            <a:endParaRPr lang="en-US" dirty="0"/>
          </a:p>
        </p:txBody>
      </p:sp>
    </p:spTree>
    <p:extLst>
      <p:ext uri="{BB962C8B-B14F-4D97-AF65-F5344CB8AC3E}">
        <p14:creationId xmlns:p14="http://schemas.microsoft.com/office/powerpoint/2010/main" val="467633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Questions?</a:t>
            </a:r>
            <a:endParaRPr lang="en-US" sz="4400" b="1" dirty="0"/>
          </a:p>
        </p:txBody>
      </p:sp>
    </p:spTree>
    <p:extLst>
      <p:ext uri="{BB962C8B-B14F-4D97-AF65-F5344CB8AC3E}">
        <p14:creationId xmlns:p14="http://schemas.microsoft.com/office/powerpoint/2010/main" val="38973094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a:bodyPr>
          <a:lstStyle/>
          <a:p>
            <a:r>
              <a:rPr lang="en-US" sz="2800" dirty="0"/>
              <a:t> </a:t>
            </a:r>
            <a:r>
              <a:rPr lang="en-US" sz="2800" dirty="0" smtClean="0"/>
              <a:t>Can wins in the </a:t>
            </a:r>
            <a:r>
              <a:rPr lang="en-US" sz="2800" dirty="0" smtClean="0"/>
              <a:t>NBA </a:t>
            </a:r>
            <a:r>
              <a:rPr lang="en-US" sz="2800" dirty="0" smtClean="0"/>
              <a:t>be predicted by statistics other than points scored or points allowed?</a:t>
            </a:r>
          </a:p>
        </p:txBody>
      </p:sp>
      <p:pic>
        <p:nvPicPr>
          <p:cNvPr id="5" name="Picture 4"/>
          <p:cNvPicPr>
            <a:picLocks noChangeAspect="1"/>
          </p:cNvPicPr>
          <p:nvPr/>
        </p:nvPicPr>
        <p:blipFill>
          <a:blip r:embed="rId2"/>
          <a:stretch>
            <a:fillRect/>
          </a:stretch>
        </p:blipFill>
        <p:spPr>
          <a:xfrm>
            <a:off x="2615508" y="3148191"/>
            <a:ext cx="3810000" cy="1625600"/>
          </a:xfrm>
          <a:prstGeom prst="rect">
            <a:avLst/>
          </a:prstGeom>
        </p:spPr>
      </p:pic>
    </p:spTree>
    <p:extLst>
      <p:ext uri="{BB962C8B-B14F-4D97-AF65-F5344CB8AC3E}">
        <p14:creationId xmlns:p14="http://schemas.microsoft.com/office/powerpoint/2010/main" val="32773816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8651"/>
            <a:ext cx="7772400" cy="1143000"/>
          </a:xfrm>
        </p:spPr>
        <p:txBody>
          <a:bodyPr/>
          <a:lstStyle/>
          <a:p>
            <a:r>
              <a:rPr lang="en-US" dirty="0" smtClean="0"/>
              <a:t>Background</a:t>
            </a:r>
            <a:endParaRPr lang="en-US" dirty="0"/>
          </a:p>
        </p:txBody>
      </p:sp>
      <p:sp>
        <p:nvSpPr>
          <p:cNvPr id="3" name="Content Placeholder 2"/>
          <p:cNvSpPr>
            <a:spLocks noGrp="1"/>
          </p:cNvSpPr>
          <p:nvPr>
            <p:ph idx="1"/>
          </p:nvPr>
        </p:nvSpPr>
        <p:spPr>
          <a:xfrm>
            <a:off x="13456" y="703740"/>
            <a:ext cx="6202074" cy="5153202"/>
          </a:xfrm>
        </p:spPr>
        <p:txBody>
          <a:bodyPr>
            <a:normAutofit/>
          </a:bodyPr>
          <a:lstStyle/>
          <a:p>
            <a:r>
              <a:rPr lang="en-US" dirty="0" smtClean="0"/>
              <a:t>In the movie </a:t>
            </a:r>
            <a:r>
              <a:rPr lang="en-US" i="1" dirty="0" err="1" smtClean="0"/>
              <a:t>Moneyball</a:t>
            </a:r>
            <a:r>
              <a:rPr lang="en-US" i="1" dirty="0" smtClean="0"/>
              <a:t>, </a:t>
            </a:r>
            <a:r>
              <a:rPr lang="en-US" dirty="0" smtClean="0"/>
              <a:t>the Oakland A’s chose to build their team around players that excelled in areas of the game that were not previously sought after as much as areas such as Hits and Homeruns.  They had figured out that other statistics, such as On Base Percentage, were just as predictive as Hits were towards the outcome of the game, however, players who excelled in these categories cost much less to acquire.  Consequently, the Oakland A’s were able to assemble a playoff caliber team for a third of the price as other teams based on the ideology that the post </a:t>
            </a:r>
            <a:r>
              <a:rPr lang="en-US" i="1" dirty="0" smtClean="0"/>
              <a:t>popular </a:t>
            </a:r>
            <a:r>
              <a:rPr lang="en-US" dirty="0" smtClean="0"/>
              <a:t>statistics may not be the most </a:t>
            </a:r>
            <a:r>
              <a:rPr lang="en-US" i="1" dirty="0" smtClean="0"/>
              <a:t>predictive.</a:t>
            </a:r>
          </a:p>
          <a:p>
            <a:r>
              <a:rPr lang="en-US" dirty="0" smtClean="0"/>
              <a:t>In my project, I am looking to apply that ideology to the NBA, to investigate if </a:t>
            </a:r>
            <a:r>
              <a:rPr lang="en-US" dirty="0" smtClean="0"/>
              <a:t>there are statistics other than the most popular that predict wins.</a:t>
            </a:r>
            <a:endParaRPr lang="en-US" dirty="0"/>
          </a:p>
        </p:txBody>
      </p:sp>
      <p:pic>
        <p:nvPicPr>
          <p:cNvPr id="4" name="Picture 3"/>
          <p:cNvPicPr>
            <a:picLocks noChangeAspect="1"/>
          </p:cNvPicPr>
          <p:nvPr/>
        </p:nvPicPr>
        <p:blipFill>
          <a:blip r:embed="rId2"/>
          <a:stretch>
            <a:fillRect/>
          </a:stretch>
        </p:blipFill>
        <p:spPr>
          <a:xfrm>
            <a:off x="6335058" y="1088936"/>
            <a:ext cx="2662744" cy="3948206"/>
          </a:xfrm>
          <a:prstGeom prst="rect">
            <a:avLst/>
          </a:prstGeom>
        </p:spPr>
      </p:pic>
    </p:spTree>
    <p:extLst>
      <p:ext uri="{BB962C8B-B14F-4D97-AF65-F5344CB8AC3E}">
        <p14:creationId xmlns:p14="http://schemas.microsoft.com/office/powerpoint/2010/main" val="23601183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a:t>
            </a:r>
            <a:endParaRPr lang="en-US" dirty="0"/>
          </a:p>
        </p:txBody>
      </p:sp>
      <p:sp>
        <p:nvSpPr>
          <p:cNvPr id="3" name="Content Placeholder 2"/>
          <p:cNvSpPr>
            <a:spLocks noGrp="1"/>
          </p:cNvSpPr>
          <p:nvPr>
            <p:ph idx="1"/>
          </p:nvPr>
        </p:nvSpPr>
        <p:spPr>
          <a:xfrm>
            <a:off x="462671" y="1788973"/>
            <a:ext cx="4051401" cy="3733800"/>
          </a:xfrm>
        </p:spPr>
        <p:txBody>
          <a:bodyPr/>
          <a:lstStyle/>
          <a:p>
            <a:r>
              <a:rPr lang="en-US" dirty="0" smtClean="0"/>
              <a:t>The data used in this project was NBA </a:t>
            </a:r>
            <a:r>
              <a:rPr lang="en-US" dirty="0" smtClean="0"/>
              <a:t>team season</a:t>
            </a:r>
            <a:r>
              <a:rPr lang="en-US" dirty="0" smtClean="0"/>
              <a:t> </a:t>
            </a:r>
            <a:r>
              <a:rPr lang="en-US" dirty="0" smtClean="0"/>
              <a:t>data from the last 40 years.</a:t>
            </a:r>
          </a:p>
          <a:p>
            <a:r>
              <a:rPr lang="en-US" dirty="0" smtClean="0"/>
              <a:t>This data set was originally found as a .</a:t>
            </a:r>
            <a:r>
              <a:rPr lang="en-US" dirty="0" err="1" smtClean="0"/>
              <a:t>csv</a:t>
            </a:r>
            <a:r>
              <a:rPr lang="en-US" dirty="0" smtClean="0"/>
              <a:t> file, therefore, no web scraping was </a:t>
            </a:r>
            <a:r>
              <a:rPr lang="en-US" dirty="0" smtClean="0"/>
              <a:t>required </a:t>
            </a:r>
            <a:r>
              <a:rPr lang="en-US" dirty="0" smtClean="0">
                <a:sym typeface="Wingdings"/>
              </a:rPr>
              <a:t></a:t>
            </a:r>
            <a:endParaRPr lang="en-US" dirty="0" smtClean="0"/>
          </a:p>
          <a:p>
            <a:r>
              <a:rPr lang="en-US" dirty="0"/>
              <a:t>D</a:t>
            </a:r>
            <a:r>
              <a:rPr lang="en-US" dirty="0" smtClean="0"/>
              <a:t>ata set contained team season totals for statistics including Steals, Assists, Rebounds, Fouls, Free Throw Percentage…</a:t>
            </a:r>
            <a:endParaRPr lang="en-US" dirty="0" smtClean="0"/>
          </a:p>
        </p:txBody>
      </p:sp>
      <p:pic>
        <p:nvPicPr>
          <p:cNvPr id="4" name="Picture 3"/>
          <p:cNvPicPr>
            <a:picLocks noChangeAspect="1"/>
          </p:cNvPicPr>
          <p:nvPr/>
        </p:nvPicPr>
        <p:blipFill>
          <a:blip r:embed="rId2"/>
          <a:stretch>
            <a:fillRect/>
          </a:stretch>
        </p:blipFill>
        <p:spPr>
          <a:xfrm>
            <a:off x="5116264" y="1965044"/>
            <a:ext cx="3683000" cy="3683000"/>
          </a:xfrm>
          <a:prstGeom prst="rect">
            <a:avLst/>
          </a:prstGeom>
        </p:spPr>
      </p:pic>
    </p:spTree>
    <p:extLst>
      <p:ext uri="{BB962C8B-B14F-4D97-AF65-F5344CB8AC3E}">
        <p14:creationId xmlns:p14="http://schemas.microsoft.com/office/powerpoint/2010/main" val="38443107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#1</a:t>
            </a:r>
            <a:endParaRPr lang="en-US" dirty="0"/>
          </a:p>
        </p:txBody>
      </p:sp>
      <p:sp>
        <p:nvSpPr>
          <p:cNvPr id="3" name="Content Placeholder 2"/>
          <p:cNvSpPr>
            <a:spLocks noGrp="1"/>
          </p:cNvSpPr>
          <p:nvPr>
            <p:ph idx="1"/>
          </p:nvPr>
        </p:nvSpPr>
        <p:spPr/>
        <p:txBody>
          <a:bodyPr/>
          <a:lstStyle/>
          <a:p>
            <a:r>
              <a:rPr lang="en-US" sz="2400" dirty="0" smtClean="0"/>
              <a:t>Linear </a:t>
            </a:r>
            <a:r>
              <a:rPr lang="en-US" sz="2400" dirty="0" smtClean="0"/>
              <a:t>Regression</a:t>
            </a:r>
            <a:endParaRPr lang="en-US" sz="2400" dirty="0" smtClean="0"/>
          </a:p>
          <a:p>
            <a:pPr lvl="1"/>
            <a:r>
              <a:rPr lang="en-US" sz="2000" dirty="0" smtClean="0"/>
              <a:t>Visualize Data</a:t>
            </a:r>
          </a:p>
          <a:p>
            <a:pPr lvl="1"/>
            <a:r>
              <a:rPr lang="en-US" sz="2000" dirty="0"/>
              <a:t>Check for perfect (or very strong) </a:t>
            </a:r>
            <a:r>
              <a:rPr lang="en-US" sz="2000" dirty="0" smtClean="0"/>
              <a:t>correlation</a:t>
            </a:r>
            <a:endParaRPr lang="en-US" sz="2000" dirty="0" smtClean="0"/>
          </a:p>
          <a:p>
            <a:pPr lvl="1"/>
            <a:r>
              <a:rPr lang="en-US" sz="2000" dirty="0" smtClean="0"/>
              <a:t>Check </a:t>
            </a:r>
            <a:r>
              <a:rPr lang="en-US" sz="2000" dirty="0" smtClean="0"/>
              <a:t>for </a:t>
            </a:r>
            <a:r>
              <a:rPr lang="en-US" sz="2000" dirty="0" err="1" smtClean="0"/>
              <a:t>heteroskedasticity</a:t>
            </a:r>
            <a:r>
              <a:rPr lang="en-US" sz="2000" dirty="0" smtClean="0"/>
              <a:t>, skew, </a:t>
            </a:r>
            <a:r>
              <a:rPr lang="en-US" sz="2000" dirty="0" err="1" smtClean="0"/>
              <a:t>colinearity</a:t>
            </a:r>
            <a:r>
              <a:rPr lang="en-US" sz="2000" dirty="0" smtClean="0"/>
              <a:t>..</a:t>
            </a:r>
            <a:r>
              <a:rPr lang="en-US" sz="2000" dirty="0" smtClean="0"/>
              <a:t>.</a:t>
            </a:r>
          </a:p>
          <a:p>
            <a:pPr lvl="1"/>
            <a:r>
              <a:rPr lang="en-US" sz="2000" dirty="0" smtClean="0"/>
              <a:t>Initial Predictive Accuracy Check</a:t>
            </a:r>
            <a:endParaRPr lang="en-US" sz="2000" dirty="0"/>
          </a:p>
        </p:txBody>
      </p:sp>
    </p:spTree>
    <p:extLst>
      <p:ext uri="{BB962C8B-B14F-4D97-AF65-F5344CB8AC3E}">
        <p14:creationId xmlns:p14="http://schemas.microsoft.com/office/powerpoint/2010/main" val="112212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 y="-2"/>
            <a:ext cx="9144001" cy="6863333"/>
          </a:xfrm>
          <a:prstGeom prst="rect">
            <a:avLst/>
          </a:prstGeom>
        </p:spPr>
      </p:pic>
    </p:spTree>
    <p:extLst>
      <p:ext uri="{BB962C8B-B14F-4D97-AF65-F5344CB8AC3E}">
        <p14:creationId xmlns:p14="http://schemas.microsoft.com/office/powerpoint/2010/main" val="33507647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66411" y="34322"/>
            <a:ext cx="7912499" cy="5456202"/>
          </a:xfrm>
          <a:prstGeom prst="rect">
            <a:avLst/>
          </a:prstGeom>
        </p:spPr>
      </p:pic>
    </p:spTree>
    <p:extLst>
      <p:ext uri="{BB962C8B-B14F-4D97-AF65-F5344CB8AC3E}">
        <p14:creationId xmlns:p14="http://schemas.microsoft.com/office/powerpoint/2010/main" val="21094259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5068" y="-1"/>
            <a:ext cx="7740862" cy="5468869"/>
          </a:xfrm>
          <a:prstGeom prst="rect">
            <a:avLst/>
          </a:prstGeom>
        </p:spPr>
      </p:pic>
    </p:spTree>
    <p:extLst>
      <p:ext uri="{BB962C8B-B14F-4D97-AF65-F5344CB8AC3E}">
        <p14:creationId xmlns:p14="http://schemas.microsoft.com/office/powerpoint/2010/main" val="39954674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35088" y="1377108"/>
            <a:ext cx="7772400" cy="3733800"/>
          </a:xfrm>
        </p:spPr>
        <p:txBody>
          <a:bodyPr>
            <a:normAutofit/>
          </a:bodyPr>
          <a:lstStyle/>
          <a:p>
            <a:r>
              <a:rPr lang="en-US" sz="2400" dirty="0" smtClean="0"/>
              <a:t>Linear Regression considering ENTIRE feature set…</a:t>
            </a:r>
          </a:p>
          <a:p>
            <a:pPr lvl="1"/>
            <a:r>
              <a:rPr lang="en-US" sz="2400" dirty="0" smtClean="0"/>
              <a:t>R-Squared = 0.82… NOT GREAT!</a:t>
            </a:r>
            <a:endParaRPr lang="en-US" sz="2400" dirty="0"/>
          </a:p>
        </p:txBody>
      </p:sp>
      <p:pic>
        <p:nvPicPr>
          <p:cNvPr id="4" name="Picture 3"/>
          <p:cNvPicPr>
            <a:picLocks noChangeAspect="1"/>
          </p:cNvPicPr>
          <p:nvPr/>
        </p:nvPicPr>
        <p:blipFill>
          <a:blip r:embed="rId2"/>
          <a:stretch>
            <a:fillRect/>
          </a:stretch>
        </p:blipFill>
        <p:spPr>
          <a:xfrm>
            <a:off x="5089517" y="2270487"/>
            <a:ext cx="3643307" cy="3632927"/>
          </a:xfrm>
          <a:prstGeom prst="rect">
            <a:avLst/>
          </a:prstGeom>
        </p:spPr>
      </p:pic>
    </p:spTree>
    <p:extLst>
      <p:ext uri="{BB962C8B-B14F-4D97-AF65-F5344CB8AC3E}">
        <p14:creationId xmlns:p14="http://schemas.microsoft.com/office/powerpoint/2010/main" val="40663873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7649</TotalTime>
  <Words>717</Words>
  <Application>Microsoft Macintosh PowerPoint</Application>
  <PresentationFormat>On-screen Show (4:3)</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 Pop</vt:lpstr>
      <vt:lpstr>A different moneyball</vt:lpstr>
      <vt:lpstr>Hypothesis</vt:lpstr>
      <vt:lpstr>Background</vt:lpstr>
      <vt:lpstr>Data acquisition</vt:lpstr>
      <vt:lpstr>Analysis #1</vt:lpstr>
      <vt:lpstr>PowerPoint Presentation</vt:lpstr>
      <vt:lpstr>PowerPoint Presentation</vt:lpstr>
      <vt:lpstr>PowerPoint Presentation</vt:lpstr>
      <vt:lpstr>results</vt:lpstr>
      <vt:lpstr>Analysis #2</vt:lpstr>
      <vt:lpstr>Analysis #2</vt:lpstr>
      <vt:lpstr>PowerPoint Presentation</vt:lpstr>
      <vt:lpstr>PowerPoint Presentation</vt:lpstr>
      <vt:lpstr>Analysis #3</vt:lpstr>
      <vt:lpstr>Analysis #3</vt:lpstr>
      <vt:lpstr>results</vt:lpstr>
      <vt:lpstr>PowerPoint Presentation</vt:lpstr>
      <vt:lpstr>Real world application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different moneyball</dc:title>
  <dc:creator>Matthew Cohen</dc:creator>
  <cp:lastModifiedBy>Matthew Cohen</cp:lastModifiedBy>
  <cp:revision>42</cp:revision>
  <dcterms:created xsi:type="dcterms:W3CDTF">2015-03-22T23:34:43Z</dcterms:created>
  <dcterms:modified xsi:type="dcterms:W3CDTF">2015-04-10T01:05:38Z</dcterms:modified>
</cp:coreProperties>
</file>