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462" y="-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3086" y="1640842"/>
            <a:ext cx="7283065" cy="3773525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3086" y="5414364"/>
            <a:ext cx="7283065" cy="976276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88" y="5440665"/>
            <a:ext cx="7283064" cy="642303"/>
          </a:xfrm>
        </p:spPr>
        <p:txBody>
          <a:bodyPr anchor="b">
            <a:normAutofit/>
          </a:bodyPr>
          <a:lstStyle>
            <a:lvl1pPr algn="l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3086" y="777240"/>
            <a:ext cx="7283065" cy="412608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3087" y="6082968"/>
            <a:ext cx="7283063" cy="559540"/>
          </a:xfrm>
        </p:spPr>
        <p:txBody>
          <a:bodyPr>
            <a:normAutofit/>
          </a:bodyPr>
          <a:lstStyle>
            <a:lvl1pPr marL="0" indent="0">
              <a:buNone/>
              <a:defRPr sz="132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86" y="1640840"/>
            <a:ext cx="7283065" cy="2245360"/>
          </a:xfrm>
        </p:spPr>
        <p:txBody>
          <a:bodyPr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53086" y="4145280"/>
            <a:ext cx="7283065" cy="2677160"/>
          </a:xfrm>
        </p:spPr>
        <p:txBody>
          <a:bodyPr anchor="ctr">
            <a:normAutofit/>
          </a:bodyPr>
          <a:lstStyle>
            <a:lvl1pPr marL="0" indent="0">
              <a:buNone/>
              <a:defRPr sz="198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89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550" y="1640840"/>
            <a:ext cx="6601154" cy="2633157"/>
          </a:xfrm>
        </p:spPr>
        <p:txBody>
          <a:bodyPr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592995" y="4273997"/>
            <a:ext cx="6007275" cy="387797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54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53086" y="4930745"/>
            <a:ext cx="7283065" cy="1899920"/>
          </a:xfrm>
        </p:spPr>
        <p:txBody>
          <a:bodyPr anchor="ctr">
            <a:normAutofit/>
          </a:bodyPr>
          <a:lstStyle>
            <a:lvl1pPr marL="0" indent="0">
              <a:buNone/>
              <a:defRPr sz="198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1287" y="1100753"/>
            <a:ext cx="661750" cy="215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2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9660" y="2962292"/>
            <a:ext cx="661750" cy="215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2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2521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86" y="3540761"/>
            <a:ext cx="7283066" cy="1873604"/>
          </a:xfrm>
        </p:spPr>
        <p:txBody>
          <a:bodyPr anchor="b"/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086" y="5414365"/>
            <a:ext cx="7283065" cy="975120"/>
          </a:xfrm>
        </p:spPr>
        <p:txBody>
          <a:bodyPr anchor="t"/>
          <a:lstStyle>
            <a:lvl1pPr marL="0" indent="0" algn="l">
              <a:buNone/>
              <a:defRPr sz="22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86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318" y="2245360"/>
            <a:ext cx="2431798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8423" y="3022600"/>
            <a:ext cx="2415692" cy="4067916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4855" y="2245360"/>
            <a:ext cx="242302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96145" y="3022600"/>
            <a:ext cx="2431738" cy="4067916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9409" y="2245360"/>
            <a:ext cx="2419624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9409" y="3022600"/>
            <a:ext cx="2419624" cy="4067916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74867" y="2418080"/>
            <a:ext cx="0" cy="449072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45333" y="2418080"/>
            <a:ext cx="0" cy="4495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96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23" y="4817742"/>
            <a:ext cx="2426173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8423" y="2504440"/>
            <a:ext cx="2426173" cy="1727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8423" y="5470841"/>
            <a:ext cx="2426173" cy="747081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9571" y="4817742"/>
            <a:ext cx="2418313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09570" y="2504440"/>
            <a:ext cx="2418313" cy="1727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08454" y="5470840"/>
            <a:ext cx="2421516" cy="747081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9409" y="4817742"/>
            <a:ext cx="2419624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79408" y="2504440"/>
            <a:ext cx="2419624" cy="1727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79307" y="5470837"/>
            <a:ext cx="2422828" cy="747081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074867" y="2418080"/>
            <a:ext cx="0" cy="449072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45333" y="2418080"/>
            <a:ext cx="0" cy="4495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58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23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2761" y="487576"/>
            <a:ext cx="1446272" cy="6602942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8423" y="876299"/>
            <a:ext cx="6125693" cy="62142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88" y="3243299"/>
            <a:ext cx="7283064" cy="2171067"/>
          </a:xfrm>
        </p:spPr>
        <p:txBody>
          <a:bodyPr anchor="b"/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086" y="5414365"/>
            <a:ext cx="7283065" cy="975120"/>
          </a:xfrm>
        </p:spPr>
        <p:txBody>
          <a:bodyPr anchor="t"/>
          <a:lstStyle>
            <a:lvl1pPr marL="0" indent="0" algn="l">
              <a:buNone/>
              <a:defRPr sz="22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7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0471" y="2335320"/>
            <a:ext cx="3627924" cy="4755198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6173" y="2330239"/>
            <a:ext cx="3627927" cy="4760278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5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470" y="2159000"/>
            <a:ext cx="3627923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0471" y="2849880"/>
            <a:ext cx="3627924" cy="4240636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6174" y="2159000"/>
            <a:ext cx="3627924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174" y="2849880"/>
            <a:ext cx="3627924" cy="4240636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6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8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85" y="1640840"/>
            <a:ext cx="2806608" cy="1640840"/>
          </a:xfrm>
        </p:spPr>
        <p:txBody>
          <a:bodyPr anchor="b"/>
          <a:lstStyle>
            <a:lvl1pPr algn="l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8337" y="1640840"/>
            <a:ext cx="4287814" cy="5181600"/>
          </a:xfrm>
        </p:spPr>
        <p:txBody>
          <a:bodyPr anchor="ctr">
            <a:normAutofit/>
          </a:bodyPr>
          <a:lstStyle>
            <a:lvl1pPr>
              <a:defRPr sz="2200"/>
            </a:lvl1pPr>
            <a:lvl2pPr>
              <a:defRPr sz="1980"/>
            </a:lvl2pPr>
            <a:lvl3pPr>
              <a:defRPr sz="1760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3085" y="3546519"/>
            <a:ext cx="2806608" cy="3281679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3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222" y="2101418"/>
            <a:ext cx="4202741" cy="1784782"/>
          </a:xfrm>
        </p:spPr>
        <p:txBody>
          <a:bodyPr anchor="b">
            <a:normAutofit/>
          </a:bodyPr>
          <a:lstStyle>
            <a:lvl1pPr algn="l">
              <a:defRPr sz="39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34869" y="1295400"/>
            <a:ext cx="2641018" cy="5181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3085" y="4145280"/>
            <a:ext cx="4196201" cy="1554480"/>
          </a:xfrm>
        </p:spPr>
        <p:txBody>
          <a:bodyPr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3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929375" y="1899920"/>
            <a:ext cx="3101340" cy="319532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258815" y="-518160"/>
            <a:ext cx="1760220" cy="181356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929375" y="6908800"/>
            <a:ext cx="1089660" cy="11226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69387" y="3022600"/>
            <a:ext cx="4610100" cy="47498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923767" y="3281680"/>
            <a:ext cx="2598420" cy="267716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520208" y="0"/>
            <a:ext cx="754380" cy="12460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181" y="513081"/>
            <a:ext cx="7760918" cy="15872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470" y="2326649"/>
            <a:ext cx="7382819" cy="4754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227978" y="2076419"/>
            <a:ext cx="1122679" cy="2515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1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92339" y="3702298"/>
            <a:ext cx="4374434" cy="2515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1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543075" y="335168"/>
            <a:ext cx="691694" cy="8700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08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73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502928" rtl="0" eaLnBrk="1" latinLnBrk="0" hangingPunct="1">
        <a:spcBef>
          <a:spcPct val="0"/>
        </a:spcBef>
        <a:buNone/>
        <a:defRPr sz="462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197" indent="-377197" algn="l" defTabSz="502928" rtl="0" eaLnBrk="1" latinLnBrk="0" hangingPunct="1">
        <a:spcBef>
          <a:spcPts val="11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17258" indent="-314331" algn="l" defTabSz="502928" rtl="0" eaLnBrk="1" latinLnBrk="0" hangingPunct="1">
        <a:spcBef>
          <a:spcPts val="11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8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257322" indent="-251464" algn="l" defTabSz="502928" rtl="0" eaLnBrk="1" latinLnBrk="0" hangingPunct="1">
        <a:spcBef>
          <a:spcPts val="11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6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760250" indent="-251464" algn="l" defTabSz="502928" rtl="0" eaLnBrk="1" latinLnBrk="0" hangingPunct="1">
        <a:spcBef>
          <a:spcPts val="11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263177" indent="-251464" algn="l" defTabSz="502928" rtl="0" eaLnBrk="1" latinLnBrk="0" hangingPunct="1">
        <a:spcBef>
          <a:spcPts val="11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766106" indent="-251464" algn="l" defTabSz="502928" rtl="0" eaLnBrk="1" latinLnBrk="0" hangingPunct="1">
        <a:spcBef>
          <a:spcPts val="11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269034" indent="-251464" algn="l" defTabSz="502928" rtl="0" eaLnBrk="1" latinLnBrk="0" hangingPunct="1">
        <a:spcBef>
          <a:spcPts val="11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771963" indent="-251464" algn="l" defTabSz="502928" rtl="0" eaLnBrk="1" latinLnBrk="0" hangingPunct="1">
        <a:spcBef>
          <a:spcPts val="11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274890" indent="-251464" algn="l" defTabSz="502928" rtl="0" eaLnBrk="1" latinLnBrk="0" hangingPunct="1">
        <a:spcBef>
          <a:spcPts val="11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0292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8" algn="l" defTabSz="50292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57" algn="l" defTabSz="50292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84" algn="l" defTabSz="50292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714" algn="l" defTabSz="50292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2" algn="l" defTabSz="50292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71" algn="l" defTabSz="50292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98" algn="l" defTabSz="50292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427" algn="l" defTabSz="50292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047" y="1420494"/>
            <a:ext cx="67627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>
                <a:latin typeface="Arial"/>
                <a:cs typeface="Arial"/>
              </a:rPr>
              <a:t>The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Battle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Neighborhoods: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Exploring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5435" y="2506218"/>
            <a:ext cx="6903084" cy="3541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latin typeface="Arial"/>
                <a:cs typeface="Arial"/>
              </a:rPr>
              <a:t>Montreal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Neighborhoods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to </a:t>
            </a:r>
            <a:r>
              <a:rPr sz="2800" b="1" spc="-10" dirty="0">
                <a:latin typeface="Arial"/>
                <a:cs typeface="Arial"/>
              </a:rPr>
              <a:t>find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best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0" dirty="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location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for </a:t>
            </a:r>
            <a:r>
              <a:rPr sz="2800" b="1" spc="-10" dirty="0">
                <a:latin typeface="Arial"/>
                <a:cs typeface="Arial"/>
              </a:rPr>
              <a:t>Korean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restaurant.</a:t>
            </a:r>
            <a:endParaRPr sz="2800" dirty="0">
              <a:latin typeface="Arial"/>
              <a:cs typeface="Arial"/>
            </a:endParaRPr>
          </a:p>
          <a:p>
            <a:pPr marL="2485390" marR="2475230" algn="ctr">
              <a:lnSpc>
                <a:spcPts val="7920"/>
              </a:lnSpc>
              <a:spcBef>
                <a:spcPts val="805"/>
              </a:spcBef>
            </a:pPr>
            <a:r>
              <a:rPr sz="2400" i="1" spc="-10" dirty="0">
                <a:latin typeface="Calibri"/>
                <a:cs typeface="Calibri"/>
              </a:rPr>
              <a:t>Olga</a:t>
            </a:r>
            <a:r>
              <a:rPr sz="2400" i="1" spc="-6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McIngvale </a:t>
            </a:r>
            <a:r>
              <a:rPr sz="2400" i="1" spc="-52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May </a:t>
            </a:r>
            <a:r>
              <a:rPr sz="2400" i="1" dirty="0">
                <a:latin typeface="Calibri"/>
                <a:cs typeface="Calibri"/>
              </a:rPr>
              <a:t>9</a:t>
            </a:r>
            <a:r>
              <a:rPr sz="2325" i="1" baseline="28673" dirty="0">
                <a:latin typeface="Calibri"/>
                <a:cs typeface="Calibri"/>
              </a:rPr>
              <a:t>th</a:t>
            </a:r>
            <a:r>
              <a:rPr sz="2400" i="1" dirty="0">
                <a:latin typeface="Calibri"/>
                <a:cs typeface="Calibri"/>
              </a:rPr>
              <a:t>,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2021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3025643"/>
            <a:ext cx="3330534" cy="4746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277993"/>
            <a:ext cx="1255989" cy="268084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2434" y="1899920"/>
            <a:ext cx="2326005" cy="319532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6599514" y="0"/>
            <a:ext cx="1322795" cy="12935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7099849" y="6908800"/>
            <a:ext cx="819830" cy="8636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1194" y="0"/>
            <a:ext cx="565785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0055885" cy="77724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39793" y="2072640"/>
            <a:ext cx="0" cy="362712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7099849" y="7058490"/>
            <a:ext cx="819830" cy="863600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310" y="0"/>
            <a:ext cx="10058399" cy="7770601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object 2"/>
          <p:cNvSpPr txBox="1"/>
          <p:nvPr/>
        </p:nvSpPr>
        <p:spPr>
          <a:xfrm>
            <a:off x="4105085" y="911960"/>
            <a:ext cx="5279942" cy="5948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10">
                <a:latin typeface="+mj-lt"/>
                <a:ea typeface="+mj-ea"/>
                <a:cs typeface="+mj-cs"/>
              </a:rPr>
              <a:t>This </a:t>
            </a:r>
            <a:r>
              <a:rPr lang="en-US" spc="-5">
                <a:latin typeface="+mj-lt"/>
                <a:ea typeface="+mj-ea"/>
                <a:cs typeface="+mj-cs"/>
              </a:rPr>
              <a:t>project aims </a:t>
            </a:r>
            <a:r>
              <a:rPr lang="en-US">
                <a:latin typeface="+mj-lt"/>
                <a:ea typeface="+mj-ea"/>
                <a:cs typeface="+mj-cs"/>
              </a:rPr>
              <a:t>at </a:t>
            </a:r>
            <a:r>
              <a:rPr lang="en-US" spc="-5">
                <a:latin typeface="+mj-lt"/>
                <a:ea typeface="+mj-ea"/>
                <a:cs typeface="+mj-cs"/>
              </a:rPr>
              <a:t>exploring and segmenting the city of Montreal to give the </a:t>
            </a:r>
            <a:r>
              <a:rPr lang="en-US">
                <a:latin typeface="+mj-lt"/>
                <a:ea typeface="+mj-ea"/>
                <a:cs typeface="+mj-cs"/>
              </a:rPr>
              <a:t> </a:t>
            </a:r>
            <a:r>
              <a:rPr lang="en-US" spc="-5">
                <a:latin typeface="+mj-lt"/>
                <a:ea typeface="+mj-ea"/>
                <a:cs typeface="+mj-cs"/>
              </a:rPr>
              <a:t>recommendations to potential investors which </a:t>
            </a:r>
            <a:r>
              <a:rPr lang="en-US" spc="-10">
                <a:latin typeface="+mj-lt"/>
                <a:ea typeface="+mj-ea"/>
                <a:cs typeface="+mj-cs"/>
              </a:rPr>
              <a:t>were </a:t>
            </a:r>
            <a:r>
              <a:rPr lang="en-US" spc="-5">
                <a:latin typeface="+mj-lt"/>
                <a:ea typeface="+mj-ea"/>
                <a:cs typeface="+mj-cs"/>
              </a:rPr>
              <a:t>looking </a:t>
            </a:r>
            <a:r>
              <a:rPr lang="en-US" spc="-10">
                <a:latin typeface="+mj-lt"/>
                <a:ea typeface="+mj-ea"/>
                <a:cs typeface="+mj-cs"/>
              </a:rPr>
              <a:t>for </a:t>
            </a:r>
            <a:r>
              <a:rPr lang="en-US" spc="-5">
                <a:latin typeface="+mj-lt"/>
                <a:ea typeface="+mj-ea"/>
                <a:cs typeface="+mj-cs"/>
              </a:rPr>
              <a:t>the best place </a:t>
            </a:r>
            <a:r>
              <a:rPr lang="en-US" spc="-440">
                <a:latin typeface="+mj-lt"/>
                <a:ea typeface="+mj-ea"/>
                <a:cs typeface="+mj-cs"/>
              </a:rPr>
              <a:t> </a:t>
            </a:r>
            <a:r>
              <a:rPr lang="en-US" spc="-5">
                <a:latin typeface="+mj-lt"/>
                <a:ea typeface="+mj-ea"/>
                <a:cs typeface="+mj-cs"/>
              </a:rPr>
              <a:t>to</a:t>
            </a:r>
            <a:r>
              <a:rPr lang="en-US">
                <a:latin typeface="+mj-lt"/>
                <a:ea typeface="+mj-ea"/>
                <a:cs typeface="+mj-cs"/>
              </a:rPr>
              <a:t> </a:t>
            </a:r>
            <a:r>
              <a:rPr lang="en-US" spc="-5">
                <a:latin typeface="+mj-lt"/>
                <a:ea typeface="+mj-ea"/>
                <a:cs typeface="+mj-cs"/>
              </a:rPr>
              <a:t>open</a:t>
            </a:r>
            <a:r>
              <a:rPr lang="en-US" spc="5">
                <a:latin typeface="+mj-lt"/>
                <a:ea typeface="+mj-ea"/>
                <a:cs typeface="+mj-cs"/>
              </a:rPr>
              <a:t> </a:t>
            </a:r>
            <a:r>
              <a:rPr lang="en-US" spc="-5">
                <a:latin typeface="+mj-lt"/>
                <a:ea typeface="+mj-ea"/>
                <a:cs typeface="+mj-cs"/>
              </a:rPr>
              <a:t>the</a:t>
            </a:r>
            <a:r>
              <a:rPr lang="en-US" spc="-10">
                <a:latin typeface="+mj-lt"/>
                <a:ea typeface="+mj-ea"/>
                <a:cs typeface="+mj-cs"/>
              </a:rPr>
              <a:t> </a:t>
            </a:r>
            <a:r>
              <a:rPr lang="en-US" spc="-5">
                <a:latin typeface="+mj-lt"/>
                <a:ea typeface="+mj-ea"/>
                <a:cs typeface="+mj-cs"/>
              </a:rPr>
              <a:t>Korean</a:t>
            </a:r>
            <a:r>
              <a:rPr lang="en-US" spc="10">
                <a:latin typeface="+mj-lt"/>
                <a:ea typeface="+mj-ea"/>
                <a:cs typeface="+mj-cs"/>
              </a:rPr>
              <a:t> </a:t>
            </a:r>
            <a:r>
              <a:rPr lang="en-US" spc="-5">
                <a:latin typeface="+mj-lt"/>
                <a:ea typeface="+mj-ea"/>
                <a:cs typeface="+mj-cs"/>
              </a:rPr>
              <a:t>restaurant.</a:t>
            </a:r>
            <a:endParaRPr lang="en-US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0055885" cy="77724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39793" y="2072640"/>
            <a:ext cx="0" cy="362712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7099849" y="7058490"/>
            <a:ext cx="819830" cy="8636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310" y="0"/>
            <a:ext cx="10058399" cy="7770601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110" y="911961"/>
            <a:ext cx="2905122" cy="5948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defTabSz="457200"/>
            <a:r>
              <a:rPr lang="en-US" sz="4200" b="0" i="0" kern="1200" spc="-1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</a:t>
            </a:r>
            <a:r>
              <a:rPr lang="en-US" sz="4200" b="0" i="0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ata</a:t>
            </a:r>
          </a:p>
        </p:txBody>
      </p:sp>
      <p:sp>
        <p:nvSpPr>
          <p:cNvPr id="17" name="object 3"/>
          <p:cNvSpPr txBox="1"/>
          <p:nvPr/>
        </p:nvSpPr>
        <p:spPr>
          <a:xfrm>
            <a:off x="4105085" y="911960"/>
            <a:ext cx="5279942" cy="5948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77165" indent="-1651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>
                <a:tab pos="177800" algn="l"/>
              </a:tabLst>
            </a:pPr>
            <a:r>
              <a:rPr lang="en-US" spc="-5" dirty="0">
                <a:latin typeface="+mj-lt"/>
                <a:ea typeface="+mj-ea"/>
                <a:cs typeface="+mj-cs"/>
              </a:rPr>
              <a:t>Wikipedia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data</a:t>
            </a:r>
            <a:r>
              <a:rPr lang="en-US" dirty="0">
                <a:latin typeface="+mj-lt"/>
                <a:ea typeface="+mj-ea"/>
                <a:cs typeface="+mj-cs"/>
              </a:rPr>
              <a:t> “List</a:t>
            </a:r>
            <a:r>
              <a:rPr lang="en-US" spc="10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of </a:t>
            </a:r>
            <a:r>
              <a:rPr lang="en-US" spc="-5" dirty="0">
                <a:latin typeface="+mj-lt"/>
                <a:ea typeface="+mj-ea"/>
                <a:cs typeface="+mj-cs"/>
              </a:rPr>
              <a:t>postal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codes </a:t>
            </a:r>
            <a:r>
              <a:rPr lang="en-US" spc="5" dirty="0">
                <a:latin typeface="+mj-lt"/>
                <a:ea typeface="+mj-ea"/>
                <a:cs typeface="+mj-cs"/>
              </a:rPr>
              <a:t>of </a:t>
            </a:r>
            <a:r>
              <a:rPr lang="en-US" spc="-5" dirty="0">
                <a:latin typeface="+mj-lt"/>
                <a:ea typeface="+mj-ea"/>
                <a:cs typeface="+mj-cs"/>
              </a:rPr>
              <a:t>Canada:</a:t>
            </a:r>
            <a:r>
              <a:rPr lang="en-US" dirty="0">
                <a:latin typeface="+mj-lt"/>
                <a:ea typeface="+mj-ea"/>
                <a:cs typeface="+mj-cs"/>
              </a:rPr>
              <a:t> H”</a:t>
            </a:r>
            <a:r>
              <a:rPr lang="en-US" spc="-5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for</a:t>
            </a:r>
            <a:r>
              <a:rPr lang="en-US" spc="10" dirty="0">
                <a:latin typeface="+mj-lt"/>
                <a:ea typeface="+mj-ea"/>
                <a:cs typeface="+mj-cs"/>
              </a:rPr>
              <a:t> </a:t>
            </a:r>
            <a:r>
              <a:rPr lang="en-US" spc="-10" dirty="0">
                <a:latin typeface="+mj-lt"/>
                <a:ea typeface="+mj-ea"/>
                <a:cs typeface="+mj-cs"/>
              </a:rPr>
              <a:t>the</a:t>
            </a:r>
            <a:r>
              <a:rPr lang="en-US" spc="-5" dirty="0">
                <a:latin typeface="+mj-lt"/>
                <a:ea typeface="+mj-ea"/>
                <a:cs typeface="+mj-cs"/>
              </a:rPr>
              <a:t> Metropolitan Montreal (https://en.wikipedia.org/wiki/List_of_postal_codes_of_Canada:_H)</a:t>
            </a:r>
            <a:endParaRPr lang="en-US" dirty="0">
              <a:latin typeface="+mj-lt"/>
              <a:ea typeface="+mj-ea"/>
              <a:cs typeface="+mj-cs"/>
            </a:endParaRPr>
          </a:p>
          <a:p>
            <a:pPr marL="177165" indent="-1651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>
                <a:tab pos="177800" algn="l"/>
              </a:tabLst>
            </a:pPr>
            <a:r>
              <a:rPr lang="en-US" spc="-5" dirty="0">
                <a:latin typeface="+mj-lt"/>
                <a:ea typeface="+mj-ea"/>
                <a:cs typeface="+mj-cs"/>
              </a:rPr>
              <a:t>Open-source</a:t>
            </a:r>
            <a:r>
              <a:rPr lang="en-US" spc="5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geocoding</a:t>
            </a:r>
            <a:r>
              <a:rPr lang="en-US" spc="-15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Nominatim</a:t>
            </a:r>
            <a:r>
              <a:rPr lang="en-US" spc="-5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from</a:t>
            </a:r>
            <a:r>
              <a:rPr lang="en-US" spc="-5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 err="1">
                <a:latin typeface="+mj-lt"/>
                <a:ea typeface="+mj-ea"/>
                <a:cs typeface="+mj-cs"/>
              </a:rPr>
              <a:t>geopy</a:t>
            </a:r>
            <a:endParaRPr lang="en-US" dirty="0">
              <a:latin typeface="+mj-lt"/>
              <a:ea typeface="+mj-ea"/>
              <a:cs typeface="+mj-cs"/>
            </a:endParaRPr>
          </a:p>
          <a:p>
            <a:pPr marL="177165" indent="-1651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>
                <a:tab pos="177800" algn="l"/>
              </a:tabLst>
            </a:pPr>
            <a:r>
              <a:rPr lang="en-US" spc="-5" dirty="0">
                <a:latin typeface="+mj-lt"/>
                <a:ea typeface="+mj-ea"/>
                <a:cs typeface="+mj-cs"/>
              </a:rPr>
              <a:t>Foursquare API</a:t>
            </a:r>
            <a:endParaRPr lang="en-US" dirty="0">
              <a:latin typeface="+mj-lt"/>
              <a:ea typeface="+mj-ea"/>
              <a:cs typeface="+mj-cs"/>
            </a:endParaRPr>
          </a:p>
          <a:p>
            <a:pPr marL="127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5" dirty="0">
                <a:latin typeface="+mj-lt"/>
                <a:ea typeface="+mj-ea"/>
                <a:cs typeface="+mj-cs"/>
              </a:rPr>
              <a:t>Data have been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scraped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by</a:t>
            </a:r>
            <a:r>
              <a:rPr lang="en-US" spc="25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using</a:t>
            </a:r>
            <a:r>
              <a:rPr lang="en-US" spc="15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the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 err="1">
                <a:latin typeface="+mj-lt"/>
                <a:ea typeface="+mj-ea"/>
                <a:cs typeface="+mj-cs"/>
              </a:rPr>
              <a:t>BeautifulSoup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package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3025643"/>
            <a:ext cx="3330534" cy="47467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277993"/>
            <a:ext cx="1255989" cy="268084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2434" y="1899920"/>
            <a:ext cx="2326005" cy="319532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6599514" y="0"/>
            <a:ext cx="1322795" cy="12935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7099849" y="6908800"/>
            <a:ext cx="819830" cy="8636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1194" y="0"/>
            <a:ext cx="565785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/>
          <p:nvPr/>
        </p:nvSpPr>
        <p:spPr>
          <a:xfrm>
            <a:off x="910231" y="2325842"/>
            <a:ext cx="3579188" cy="4755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5" dirty="0">
                <a:latin typeface="+mj-lt"/>
                <a:ea typeface="+mj-ea"/>
                <a:cs typeface="+mj-cs"/>
              </a:rPr>
              <a:t>Methodology</a:t>
            </a:r>
            <a:endParaRPr lang="en-US" dirty="0">
              <a:latin typeface="+mj-lt"/>
              <a:ea typeface="+mj-ea"/>
              <a:cs typeface="+mj-cs"/>
            </a:endParaRPr>
          </a:p>
          <a:p>
            <a:pPr marL="12700" marR="508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In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this project,</a:t>
            </a:r>
            <a:r>
              <a:rPr lang="en-US" spc="5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we </a:t>
            </a:r>
            <a:r>
              <a:rPr lang="en-US" spc="5" dirty="0">
                <a:latin typeface="+mj-lt"/>
                <a:ea typeface="+mj-ea"/>
                <a:cs typeface="+mj-cs"/>
              </a:rPr>
              <a:t>will </a:t>
            </a:r>
            <a:r>
              <a:rPr lang="en-US" spc="-5" dirty="0">
                <a:latin typeface="+mj-lt"/>
                <a:ea typeface="+mj-ea"/>
                <a:cs typeface="+mj-cs"/>
              </a:rPr>
              <a:t>search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for</a:t>
            </a:r>
            <a:r>
              <a:rPr lang="en-US" dirty="0">
                <a:latin typeface="+mj-lt"/>
                <a:ea typeface="+mj-ea"/>
                <a:cs typeface="+mj-cs"/>
              </a:rPr>
              <a:t> venues </a:t>
            </a:r>
            <a:r>
              <a:rPr lang="en-US" spc="-5" dirty="0">
                <a:latin typeface="+mj-lt"/>
                <a:ea typeface="+mj-ea"/>
                <a:cs typeface="+mj-cs"/>
              </a:rPr>
              <a:t>using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Foursquare</a:t>
            </a:r>
            <a:r>
              <a:rPr lang="en-US" dirty="0">
                <a:latin typeface="+mj-lt"/>
                <a:ea typeface="+mj-ea"/>
                <a:cs typeface="+mj-cs"/>
              </a:rPr>
              <a:t> API and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then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cluster our</a:t>
            </a:r>
            <a:r>
              <a:rPr lang="en-US" spc="15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Montreal</a:t>
            </a:r>
            <a:r>
              <a:rPr lang="en-US" spc="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neighborhoods</a:t>
            </a:r>
            <a:r>
              <a:rPr lang="en-US" spc="15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based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on common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venues via </a:t>
            </a:r>
            <a:r>
              <a:rPr lang="en-US" spc="5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clustering algorithm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Kmeans.</a:t>
            </a:r>
            <a:endParaRPr lang="en-US" dirty="0">
              <a:latin typeface="+mj-lt"/>
              <a:ea typeface="+mj-ea"/>
              <a:cs typeface="+mj-cs"/>
            </a:endParaRPr>
          </a:p>
          <a:p>
            <a:pPr marL="127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We</a:t>
            </a:r>
            <a:r>
              <a:rPr lang="en-US" spc="-5" dirty="0">
                <a:latin typeface="+mj-lt"/>
                <a:ea typeface="+mj-ea"/>
                <a:cs typeface="+mj-cs"/>
              </a:rPr>
              <a:t> used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a</a:t>
            </a:r>
            <a:r>
              <a:rPr lang="en-US" spc="-5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great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visualization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library</a:t>
            </a:r>
            <a:r>
              <a:rPr lang="en-US" spc="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Folium</a:t>
            </a:r>
            <a:r>
              <a:rPr lang="en-US" spc="15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to create</a:t>
            </a:r>
            <a:r>
              <a:rPr lang="en-US" spc="20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a map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of </a:t>
            </a:r>
            <a:r>
              <a:rPr lang="en-US" dirty="0">
                <a:latin typeface="+mj-lt"/>
                <a:ea typeface="+mj-ea"/>
                <a:cs typeface="+mj-cs"/>
              </a:rPr>
              <a:t>Montreal</a:t>
            </a:r>
            <a:r>
              <a:rPr lang="en-US" spc="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using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latitude </a:t>
            </a:r>
            <a:r>
              <a:rPr lang="en-US" dirty="0">
                <a:latin typeface="+mj-lt"/>
                <a:ea typeface="+mj-ea"/>
                <a:cs typeface="+mj-cs"/>
              </a:rPr>
              <a:t>and</a:t>
            </a:r>
            <a:r>
              <a:rPr lang="en-US" spc="-5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longitude</a:t>
            </a:r>
            <a:r>
              <a:rPr lang="en-US" spc="-5" dirty="0">
                <a:latin typeface="+mj-lt"/>
                <a:ea typeface="+mj-ea"/>
                <a:cs typeface="+mj-cs"/>
              </a:rPr>
              <a:t> values.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object 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830" y="3507801"/>
            <a:ext cx="4497592" cy="23917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3025643"/>
            <a:ext cx="3330534" cy="4746757"/>
          </a:xfrm>
          <a:prstGeom prst="rect">
            <a:avLst/>
          </a:prstGeom>
        </p:spPr>
      </p:pic>
      <p:pic>
        <p:nvPicPr>
          <p:cNvPr id="28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277993"/>
            <a:ext cx="1255989" cy="2680847"/>
          </a:xfrm>
          <a:prstGeom prst="rect">
            <a:avLst/>
          </a:prstGeom>
        </p:spPr>
      </p:pic>
      <p:sp>
        <p:nvSpPr>
          <p:cNvPr id="29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2434" y="1899920"/>
            <a:ext cx="2326005" cy="319532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6599514" y="0"/>
            <a:ext cx="1322795" cy="1293594"/>
          </a:xfrm>
          <a:prstGeom prst="rect">
            <a:avLst/>
          </a:prstGeom>
        </p:spPr>
      </p:pic>
      <p:pic>
        <p:nvPicPr>
          <p:cNvPr id="31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7099849" y="6908800"/>
            <a:ext cx="819830" cy="863600"/>
          </a:xfrm>
          <a:prstGeom prst="rect">
            <a:avLst/>
          </a:prstGeom>
        </p:spPr>
      </p:pic>
      <p:sp>
        <p:nvSpPr>
          <p:cNvPr id="32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1194" y="0"/>
            <a:ext cx="565785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18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1194" y="0"/>
            <a:ext cx="565785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/>
          <p:nvPr/>
        </p:nvSpPr>
        <p:spPr>
          <a:xfrm>
            <a:off x="3984060" y="1865376"/>
            <a:ext cx="5192919" cy="5066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marR="508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We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will</a:t>
            </a:r>
            <a:r>
              <a:rPr lang="en-US" spc="5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consider the center </a:t>
            </a:r>
            <a:r>
              <a:rPr lang="en-US" dirty="0">
                <a:latin typeface="+mj-lt"/>
                <a:ea typeface="+mj-ea"/>
                <a:cs typeface="+mj-cs"/>
              </a:rPr>
              <a:t>area</a:t>
            </a:r>
            <a:r>
              <a:rPr lang="en-US" spc="-5" dirty="0">
                <a:latin typeface="+mj-lt"/>
                <a:ea typeface="+mj-ea"/>
                <a:cs typeface="+mj-cs"/>
              </a:rPr>
              <a:t> of</a:t>
            </a:r>
            <a:r>
              <a:rPr lang="en-US" spc="15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 err="1">
                <a:latin typeface="+mj-lt"/>
                <a:ea typeface="+mj-ea"/>
                <a:cs typeface="+mj-cs"/>
              </a:rPr>
              <a:t>Monreal</a:t>
            </a:r>
            <a:r>
              <a:rPr lang="en-US" spc="-5" dirty="0">
                <a:latin typeface="+mj-lt"/>
                <a:ea typeface="+mj-ea"/>
                <a:cs typeface="+mj-cs"/>
              </a:rPr>
              <a:t>,</a:t>
            </a:r>
            <a:r>
              <a:rPr lang="en-US" spc="5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downtown</a:t>
            </a:r>
            <a:r>
              <a:rPr lang="en-US" spc="-15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and</a:t>
            </a:r>
            <a:r>
              <a:rPr lang="en-US" spc="5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around</a:t>
            </a:r>
            <a:r>
              <a:rPr lang="en-US" spc="15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area</a:t>
            </a:r>
            <a:r>
              <a:rPr lang="en-US" spc="-5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with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the </a:t>
            </a:r>
            <a:r>
              <a:rPr lang="en-US" dirty="0">
                <a:latin typeface="+mj-lt"/>
                <a:ea typeface="+mj-ea"/>
                <a:cs typeface="+mj-cs"/>
              </a:rPr>
              <a:t>higher</a:t>
            </a:r>
            <a:r>
              <a:rPr lang="en-US" spc="-5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density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of </a:t>
            </a:r>
            <a:r>
              <a:rPr lang="en-US" dirty="0">
                <a:latin typeface="+mj-lt"/>
                <a:ea typeface="+mj-ea"/>
                <a:cs typeface="+mj-cs"/>
              </a:rPr>
              <a:t>people</a:t>
            </a:r>
            <a:r>
              <a:rPr lang="en-US" spc="-5" dirty="0">
                <a:latin typeface="+mj-lt"/>
                <a:ea typeface="+mj-ea"/>
                <a:cs typeface="+mj-cs"/>
              </a:rPr>
              <a:t> including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tourists.</a:t>
            </a:r>
            <a:r>
              <a:rPr lang="en-US" spc="2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The dataset have been narrowed from</a:t>
            </a:r>
            <a:r>
              <a:rPr lang="en-US" spc="5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122 neighborhoods</a:t>
            </a:r>
            <a:r>
              <a:rPr lang="en-US" spc="15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to</a:t>
            </a:r>
            <a:r>
              <a:rPr lang="en-US" spc="3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17.</a:t>
            </a:r>
            <a:endParaRPr lang="en-US" dirty="0">
              <a:latin typeface="+mj-lt"/>
              <a:ea typeface="+mj-ea"/>
              <a:cs typeface="+mj-cs"/>
            </a:endParaRPr>
          </a:p>
          <a:p>
            <a:pPr marL="12700" marR="16446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 marL="12700" marR="16446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By </a:t>
            </a:r>
            <a:r>
              <a:rPr lang="en-US" spc="-5" dirty="0">
                <a:latin typeface="+mj-lt"/>
                <a:ea typeface="+mj-ea"/>
                <a:cs typeface="+mj-cs"/>
              </a:rPr>
              <a:t>utilizing</a:t>
            </a:r>
            <a:r>
              <a:rPr lang="en-US" spc="5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the Foursquare </a:t>
            </a:r>
            <a:r>
              <a:rPr lang="en-US" dirty="0">
                <a:latin typeface="+mj-lt"/>
                <a:ea typeface="+mj-ea"/>
                <a:cs typeface="+mj-cs"/>
              </a:rPr>
              <a:t> API</a:t>
            </a:r>
            <a:r>
              <a:rPr lang="en-US" spc="2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497</a:t>
            </a:r>
            <a:r>
              <a:rPr lang="en-US" spc="-15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venues have been found,  </a:t>
            </a:r>
            <a:r>
              <a:rPr lang="en-US" spc="-5" dirty="0">
                <a:latin typeface="+mj-lt"/>
                <a:ea typeface="+mj-ea"/>
                <a:cs typeface="+mj-cs"/>
              </a:rPr>
              <a:t>which </a:t>
            </a:r>
            <a:r>
              <a:rPr lang="en-US" dirty="0">
                <a:latin typeface="+mj-lt"/>
                <a:ea typeface="+mj-ea"/>
                <a:cs typeface="+mj-cs"/>
              </a:rPr>
              <a:t>have</a:t>
            </a:r>
            <a:r>
              <a:rPr lang="en-US" spc="-5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been</a:t>
            </a:r>
            <a:r>
              <a:rPr lang="en-US" spc="-5" dirty="0">
                <a:latin typeface="+mj-lt"/>
                <a:ea typeface="+mj-ea"/>
                <a:cs typeface="+mj-cs"/>
              </a:rPr>
              <a:t> grouped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into </a:t>
            </a:r>
            <a:r>
              <a:rPr lang="en-US" dirty="0">
                <a:latin typeface="+mj-lt"/>
                <a:ea typeface="+mj-ea"/>
                <a:cs typeface="+mj-cs"/>
              </a:rPr>
              <a:t>150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unique </a:t>
            </a:r>
            <a:r>
              <a:rPr lang="en-US" dirty="0">
                <a:latin typeface="+mj-lt"/>
                <a:ea typeface="+mj-ea"/>
                <a:cs typeface="+mj-cs"/>
              </a:rPr>
              <a:t>categories.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3025643"/>
            <a:ext cx="3330534" cy="47467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277993"/>
            <a:ext cx="1255989" cy="268084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2434" y="1899920"/>
            <a:ext cx="2326005" cy="319532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6599514" y="0"/>
            <a:ext cx="1322795" cy="12935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7099849" y="6908800"/>
            <a:ext cx="819830" cy="8636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1194" y="0"/>
            <a:ext cx="565785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/>
          <p:nvPr/>
        </p:nvSpPr>
        <p:spPr>
          <a:xfrm>
            <a:off x="910231" y="2325842"/>
            <a:ext cx="3579188" cy="4755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5" dirty="0">
                <a:latin typeface="+mj-lt"/>
                <a:ea typeface="+mj-ea"/>
                <a:cs typeface="+mj-cs"/>
              </a:rPr>
              <a:t>Analysis</a:t>
            </a:r>
            <a:endParaRPr lang="en-US" dirty="0">
              <a:latin typeface="+mj-lt"/>
              <a:ea typeface="+mj-ea"/>
              <a:cs typeface="+mj-cs"/>
            </a:endParaRPr>
          </a:p>
          <a:p>
            <a:pPr marL="127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10" dirty="0">
                <a:latin typeface="+mj-lt"/>
                <a:ea typeface="+mj-ea"/>
                <a:cs typeface="+mj-cs"/>
              </a:rPr>
              <a:t>To </a:t>
            </a:r>
            <a:r>
              <a:rPr lang="en-US" dirty="0">
                <a:latin typeface="+mj-lt"/>
                <a:ea typeface="+mj-ea"/>
                <a:cs typeface="+mj-cs"/>
              </a:rPr>
              <a:t>analyze </a:t>
            </a:r>
            <a:r>
              <a:rPr lang="en-US" spc="-5" dirty="0">
                <a:latin typeface="+mj-lt"/>
                <a:ea typeface="+mj-ea"/>
                <a:cs typeface="+mj-cs"/>
              </a:rPr>
              <a:t>each neighborhood,</a:t>
            </a:r>
            <a:r>
              <a:rPr lang="en-US" spc="10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we </a:t>
            </a:r>
            <a:r>
              <a:rPr lang="en-US" spc="-5" dirty="0">
                <a:latin typeface="+mj-lt"/>
                <a:ea typeface="+mj-ea"/>
                <a:cs typeface="+mj-cs"/>
              </a:rPr>
              <a:t>grouped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rows by</a:t>
            </a:r>
            <a:r>
              <a:rPr lang="en-US" dirty="0">
                <a:latin typeface="+mj-lt"/>
                <a:ea typeface="+mj-ea"/>
                <a:cs typeface="+mj-cs"/>
              </a:rPr>
              <a:t> neighborhood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and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by</a:t>
            </a:r>
            <a:r>
              <a:rPr lang="en-US" dirty="0">
                <a:latin typeface="+mj-lt"/>
                <a:ea typeface="+mj-ea"/>
                <a:cs typeface="+mj-cs"/>
              </a:rPr>
              <a:t> taking </a:t>
            </a:r>
            <a:r>
              <a:rPr lang="en-US" spc="-5" dirty="0">
                <a:latin typeface="+mj-lt"/>
                <a:ea typeface="+mj-ea"/>
                <a:cs typeface="+mj-cs"/>
              </a:rPr>
              <a:t>the</a:t>
            </a:r>
            <a:r>
              <a:rPr lang="en-US" dirty="0">
                <a:latin typeface="+mj-lt"/>
                <a:ea typeface="+mj-ea"/>
                <a:cs typeface="+mj-cs"/>
              </a:rPr>
              <a:t> mean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of</a:t>
            </a:r>
            <a:r>
              <a:rPr lang="en-US" spc="15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the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frequency</a:t>
            </a:r>
            <a:r>
              <a:rPr lang="en-US" spc="2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of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occurrence of</a:t>
            </a:r>
            <a:r>
              <a:rPr lang="en-US" dirty="0">
                <a:latin typeface="+mj-lt"/>
                <a:ea typeface="+mj-ea"/>
                <a:cs typeface="+mj-cs"/>
              </a:rPr>
              <a:t> each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category.</a:t>
            </a:r>
          </a:p>
          <a:p>
            <a:pPr marL="12700" marR="508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The dataset displaying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the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top</a:t>
            </a:r>
            <a:r>
              <a:rPr lang="en-US" spc="-15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10</a:t>
            </a:r>
            <a:r>
              <a:rPr lang="en-US" spc="-20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venues</a:t>
            </a:r>
            <a:r>
              <a:rPr lang="en-US" spc="-5" dirty="0">
                <a:latin typeface="+mj-lt"/>
                <a:ea typeface="+mj-ea"/>
                <a:cs typeface="+mj-cs"/>
              </a:rPr>
              <a:t> for</a:t>
            </a:r>
            <a:r>
              <a:rPr lang="en-US" spc="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each</a:t>
            </a:r>
            <a:r>
              <a:rPr lang="en-US" spc="-15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neighborhood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has</a:t>
            </a:r>
            <a:r>
              <a:rPr lang="en-US" spc="35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been</a:t>
            </a:r>
            <a:r>
              <a:rPr lang="en-US" spc="-15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created.</a:t>
            </a:r>
            <a:endParaRPr lang="en-US" dirty="0">
              <a:latin typeface="+mj-lt"/>
              <a:ea typeface="+mj-ea"/>
              <a:cs typeface="+mj-cs"/>
            </a:endParaRPr>
          </a:p>
          <a:p>
            <a:pPr marL="12700" marR="56515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We have </a:t>
            </a:r>
            <a:r>
              <a:rPr lang="en-US" spc="-5" dirty="0">
                <a:latin typeface="+mj-lt"/>
                <a:ea typeface="+mj-ea"/>
                <a:cs typeface="+mj-cs"/>
              </a:rPr>
              <a:t>used the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clustering</a:t>
            </a:r>
            <a:r>
              <a:rPr lang="en-US" spc="5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algorithm</a:t>
            </a:r>
            <a:r>
              <a:rPr lang="en-US" spc="5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(unsupervised process</a:t>
            </a:r>
            <a:r>
              <a:rPr lang="en-US" spc="5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for</a:t>
            </a:r>
            <a:r>
              <a:rPr lang="en-US" dirty="0">
                <a:latin typeface="+mj-lt"/>
                <a:ea typeface="+mj-ea"/>
                <a:cs typeface="+mj-cs"/>
              </a:rPr>
              <a:t> the unlabeled </a:t>
            </a:r>
            <a:r>
              <a:rPr lang="en-US" spc="-5" dirty="0">
                <a:latin typeface="+mj-lt"/>
                <a:ea typeface="+mj-ea"/>
                <a:cs typeface="+mj-cs"/>
              </a:rPr>
              <a:t>dataset)</a:t>
            </a:r>
            <a:r>
              <a:rPr lang="en-US" dirty="0">
                <a:latin typeface="+mj-lt"/>
                <a:ea typeface="+mj-ea"/>
                <a:cs typeface="+mj-cs"/>
              </a:rPr>
              <a:t> K-means </a:t>
            </a:r>
            <a:r>
              <a:rPr lang="en-US" spc="-5" dirty="0">
                <a:latin typeface="+mj-lt"/>
                <a:ea typeface="+mj-ea"/>
                <a:cs typeface="+mj-cs"/>
              </a:rPr>
              <a:t>to cluster</a:t>
            </a:r>
            <a:r>
              <a:rPr lang="en-US" spc="25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the</a:t>
            </a:r>
            <a:r>
              <a:rPr lang="en-US" spc="5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Montreal</a:t>
            </a:r>
            <a:r>
              <a:rPr lang="en-US" spc="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neighborhoods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into </a:t>
            </a:r>
            <a:r>
              <a:rPr lang="en-US" dirty="0">
                <a:latin typeface="+mj-lt"/>
                <a:ea typeface="+mj-ea"/>
                <a:cs typeface="+mj-cs"/>
              </a:rPr>
              <a:t>3 </a:t>
            </a:r>
            <a:r>
              <a:rPr lang="en-US" spc="5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clusters.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object 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830" y="3342072"/>
            <a:ext cx="4497592" cy="27232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5857"/>
            <a:ext cx="8145780" cy="2746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Results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Discussion</a:t>
            </a:r>
            <a:endParaRPr sz="2000" dirty="0">
              <a:latin typeface="Calibri"/>
              <a:cs typeface="Calibri"/>
            </a:endParaRPr>
          </a:p>
          <a:p>
            <a:pPr marL="12700" marR="5080">
              <a:lnSpc>
                <a:spcPct val="110100"/>
              </a:lnSpc>
              <a:spcBef>
                <a:spcPts val="805"/>
              </a:spcBef>
            </a:pPr>
            <a:r>
              <a:rPr lang="en-US" spc="-5" dirty="0">
                <a:latin typeface="Calibri"/>
                <a:cs typeface="Calibri"/>
              </a:rPr>
              <a:t>- C</a:t>
            </a:r>
            <a:r>
              <a:rPr spc="-5" dirty="0">
                <a:latin typeface="Calibri"/>
                <a:cs typeface="Calibri"/>
              </a:rPr>
              <a:t>luster </a:t>
            </a:r>
            <a:r>
              <a:rPr dirty="0">
                <a:latin typeface="Calibri"/>
                <a:cs typeface="Calibri"/>
              </a:rPr>
              <a:t>1 </a:t>
            </a:r>
            <a:r>
              <a:rPr spc="-5" dirty="0">
                <a:latin typeface="Calibri"/>
                <a:cs typeface="Calibri"/>
              </a:rPr>
              <a:t>(red circles) </a:t>
            </a:r>
            <a:r>
              <a:rPr lang="en-US" spc="-5" dirty="0">
                <a:latin typeface="Calibri"/>
                <a:cs typeface="Calibri"/>
              </a:rPr>
              <a:t>zones are crowded with restaurants </a:t>
            </a:r>
            <a:r>
              <a:rPr dirty="0">
                <a:latin typeface="Calibri"/>
                <a:cs typeface="Calibri"/>
              </a:rPr>
              <a:t>as </a:t>
            </a:r>
            <a:r>
              <a:rPr spc="-5" dirty="0">
                <a:latin typeface="Calibri"/>
                <a:cs typeface="Calibri"/>
              </a:rPr>
              <a:t>the most common </a:t>
            </a:r>
            <a:r>
              <a:rPr spc="5" dirty="0">
                <a:latin typeface="Calibri"/>
                <a:cs typeface="Calibri"/>
              </a:rPr>
              <a:t>venues</a:t>
            </a:r>
            <a:endParaRPr lang="en-US" spc="5" dirty="0">
              <a:latin typeface="Calibri"/>
              <a:cs typeface="Calibri"/>
            </a:endParaRPr>
          </a:p>
          <a:p>
            <a:pPr marL="184150" marR="5080" indent="-171450">
              <a:lnSpc>
                <a:spcPct val="110100"/>
              </a:lnSpc>
              <a:spcBef>
                <a:spcPts val="805"/>
              </a:spcBef>
              <a:buFontTx/>
              <a:buChar char="-"/>
            </a:pPr>
            <a:r>
              <a:rPr lang="en-US" spc="5" dirty="0">
                <a:latin typeface="Calibri"/>
                <a:cs typeface="Calibri"/>
              </a:rPr>
              <a:t>Cluster 2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(purple circles)</a:t>
            </a:r>
            <a:r>
              <a:rPr dirty="0">
                <a:latin typeface="Calibri"/>
                <a:cs typeface="Calibri"/>
              </a:rPr>
              <a:t> are</a:t>
            </a:r>
            <a:r>
              <a:rPr spc="-5" dirty="0">
                <a:latin typeface="Calibri"/>
                <a:cs typeface="Calibri"/>
              </a:rPr>
              <a:t> not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crowded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with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restaurants </a:t>
            </a:r>
            <a:r>
              <a:rPr dirty="0">
                <a:latin typeface="Calibri"/>
                <a:cs typeface="Calibri"/>
              </a:rPr>
              <a:t>at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all.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Since </a:t>
            </a:r>
            <a:r>
              <a:rPr dirty="0">
                <a:latin typeface="Calibri"/>
                <a:cs typeface="Calibri"/>
              </a:rPr>
              <a:t>we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have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already</a:t>
            </a:r>
            <a:r>
              <a:rPr spc="-5" dirty="0">
                <a:latin typeface="Calibri"/>
                <a:cs typeface="Calibri"/>
              </a:rPr>
              <a:t> limited locations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by the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city</a:t>
            </a:r>
            <a:r>
              <a:rPr spc="-5" dirty="0">
                <a:latin typeface="Calibri"/>
                <a:cs typeface="Calibri"/>
              </a:rPr>
              <a:t> center,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will 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choose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between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Downtown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Montreal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Southwest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Hampstead </a:t>
            </a:r>
            <a:r>
              <a:rPr dirty="0">
                <a:latin typeface="Calibri"/>
                <a:cs typeface="Calibri"/>
              </a:rPr>
              <a:t>/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Côte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Saint-Luc</a:t>
            </a:r>
            <a:r>
              <a:rPr lang="en-US" spc="-5" dirty="0">
                <a:latin typeface="Calibri"/>
                <a:cs typeface="Calibri"/>
              </a:rPr>
              <a:t> (see below)</a:t>
            </a:r>
            <a:r>
              <a:rPr spc="-5" dirty="0">
                <a:latin typeface="Calibri"/>
                <a:cs typeface="Calibri"/>
              </a:rPr>
              <a:t>.</a:t>
            </a:r>
            <a:endParaRPr lang="en-US" spc="-5" dirty="0">
              <a:latin typeface="Calibri"/>
              <a:cs typeface="Calibri"/>
            </a:endParaRPr>
          </a:p>
          <a:p>
            <a:pPr marL="184150" marR="5080" indent="-171450">
              <a:lnSpc>
                <a:spcPct val="110100"/>
              </a:lnSpc>
              <a:spcBef>
                <a:spcPts val="805"/>
              </a:spcBef>
              <a:buFontTx/>
              <a:buChar char="-"/>
            </a:pP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Downtown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Montreal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Southwest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could be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best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one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since </a:t>
            </a:r>
            <a:r>
              <a:rPr dirty="0">
                <a:latin typeface="Calibri"/>
                <a:cs typeface="Calibri"/>
              </a:rPr>
              <a:t> it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includes</a:t>
            </a:r>
            <a:r>
              <a:rPr dirty="0">
                <a:latin typeface="Calibri"/>
                <a:cs typeface="Calibri"/>
              </a:rPr>
              <a:t> large</a:t>
            </a:r>
            <a:r>
              <a:rPr spc="-5" dirty="0">
                <a:latin typeface="Calibri"/>
                <a:cs typeface="Calibri"/>
              </a:rPr>
              <a:t> green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spaces</a:t>
            </a:r>
            <a:r>
              <a:rPr dirty="0">
                <a:latin typeface="Calibri"/>
                <a:cs typeface="Calibri"/>
              </a:rPr>
              <a:t> and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recreational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facilities.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That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 popular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area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could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 </a:t>
            </a:r>
            <a:r>
              <a:rPr dirty="0">
                <a:latin typeface="Calibri"/>
                <a:cs typeface="Calibri"/>
              </a:rPr>
              <a:t>best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location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open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Korean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restaurant.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4724400"/>
            <a:ext cx="5943600" cy="15170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31825" y="0"/>
            <a:ext cx="461564" cy="420426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117502" cy="77724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1194" y="0"/>
            <a:ext cx="565785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842" y="1865376"/>
            <a:ext cx="2906376" cy="5066930"/>
          </a:xfrm>
          <a:prstGeom prst="rect">
            <a:avLst/>
          </a:prstGeom>
        </p:spPr>
        <p:txBody>
          <a:bodyPr vert="horz" lIns="0" tIns="11430" rIns="0" bIns="0" rtlCol="0">
            <a:normAutofit/>
          </a:bodyPr>
          <a:lstStyle/>
          <a:p>
            <a:pPr marL="12700" algn="r">
              <a:spcBef>
                <a:spcPts val="90"/>
              </a:spcBef>
            </a:pPr>
            <a:r>
              <a:rPr lang="en-US" sz="3900" spc="-10">
                <a:solidFill>
                  <a:schemeClr val="bg2"/>
                </a:solidFill>
              </a:rPr>
              <a:t>C</a:t>
            </a:r>
            <a:r>
              <a:rPr lang="en-US" sz="3900">
                <a:solidFill>
                  <a:schemeClr val="bg2"/>
                </a:solidFill>
              </a:rPr>
              <a:t>onc</a:t>
            </a:r>
            <a:r>
              <a:rPr lang="en-US" sz="3900" spc="-15">
                <a:solidFill>
                  <a:schemeClr val="bg2"/>
                </a:solidFill>
              </a:rPr>
              <a:t>l</a:t>
            </a:r>
            <a:r>
              <a:rPr lang="en-US" sz="3900">
                <a:solidFill>
                  <a:schemeClr val="bg2"/>
                </a:solidFill>
              </a:rPr>
              <a:t>u</a:t>
            </a:r>
            <a:r>
              <a:rPr lang="en-US" sz="3900" spc="-5">
                <a:solidFill>
                  <a:schemeClr val="bg2"/>
                </a:solidFill>
              </a:rPr>
              <a:t>s</a:t>
            </a:r>
            <a:r>
              <a:rPr lang="en-US" sz="3900" spc="-20">
                <a:solidFill>
                  <a:schemeClr val="bg2"/>
                </a:solidFill>
              </a:rPr>
              <a:t>i</a:t>
            </a:r>
            <a:r>
              <a:rPr lang="en-US" sz="3900">
                <a:solidFill>
                  <a:schemeClr val="bg2"/>
                </a:solidFill>
              </a:rPr>
              <a:t>o</a:t>
            </a:r>
            <a:r>
              <a:rPr lang="en-US" sz="3900" spc="-5">
                <a:solidFill>
                  <a:schemeClr val="bg2"/>
                </a:solidFill>
              </a:rPr>
              <a:t>n</a:t>
            </a:r>
          </a:p>
        </p:txBody>
      </p:sp>
      <p:sp>
        <p:nvSpPr>
          <p:cNvPr id="7" name="object 3"/>
          <p:cNvSpPr txBox="1">
            <a:spLocks noGrp="1"/>
          </p:cNvSpPr>
          <p:nvPr>
            <p:ph idx="1"/>
          </p:nvPr>
        </p:nvSpPr>
        <p:spPr>
          <a:xfrm>
            <a:off x="4293389" y="1865376"/>
            <a:ext cx="5172283" cy="5066930"/>
          </a:xfrm>
          <a:prstGeom prst="rect">
            <a:avLst/>
          </a:prstGeom>
        </p:spPr>
        <p:txBody>
          <a:bodyPr vert="horz" lIns="0" tIns="13970" rIns="0" bIns="0" rtlCol="0">
            <a:normAutofit/>
          </a:bodyPr>
          <a:lstStyle/>
          <a:p>
            <a:pPr marL="12700" marR="325120">
              <a:lnSpc>
                <a:spcPct val="90000"/>
              </a:lnSpc>
              <a:spcBef>
                <a:spcPts val="835"/>
              </a:spcBef>
            </a:pPr>
            <a:endParaRPr lang="en-US"/>
          </a:p>
          <a:p>
            <a:pPr marL="12700" marR="325120">
              <a:lnSpc>
                <a:spcPct val="90000"/>
              </a:lnSpc>
              <a:spcBef>
                <a:spcPts val="835"/>
              </a:spcBef>
            </a:pPr>
            <a:endParaRPr lang="en-US"/>
          </a:p>
          <a:p>
            <a:pPr marL="12700" marR="325120">
              <a:lnSpc>
                <a:spcPct val="90000"/>
              </a:lnSpc>
              <a:spcBef>
                <a:spcPts val="835"/>
              </a:spcBef>
            </a:pPr>
            <a:endParaRPr lang="en-US"/>
          </a:p>
          <a:p>
            <a:pPr marL="12700" marR="325120">
              <a:lnSpc>
                <a:spcPct val="90000"/>
              </a:lnSpc>
              <a:spcBef>
                <a:spcPts val="835"/>
              </a:spcBef>
            </a:pPr>
            <a:r>
              <a:t>By</a:t>
            </a:r>
            <a:r>
              <a:rPr spc="5"/>
              <a:t> </a:t>
            </a:r>
            <a:r>
              <a:rPr spc="-10"/>
              <a:t>using</a:t>
            </a:r>
            <a:r>
              <a:rPr spc="20"/>
              <a:t> </a:t>
            </a:r>
            <a:r>
              <a:rPr spc="-5"/>
              <a:t>Foursquare</a:t>
            </a:r>
            <a:r>
              <a:rPr spc="15"/>
              <a:t> </a:t>
            </a:r>
            <a:r>
              <a:rPr spc="-5"/>
              <a:t>API</a:t>
            </a:r>
            <a:r>
              <a:rPr spc="5"/>
              <a:t> </a:t>
            </a:r>
            <a:r>
              <a:t>we</a:t>
            </a:r>
            <a:r>
              <a:rPr spc="-5"/>
              <a:t> found the</a:t>
            </a:r>
            <a:r>
              <a:rPr spc="-10"/>
              <a:t> </a:t>
            </a:r>
            <a:r>
              <a:t>most</a:t>
            </a:r>
            <a:r>
              <a:rPr spc="5"/>
              <a:t> common</a:t>
            </a:r>
            <a:r>
              <a:rPr spc="-5"/>
              <a:t> venues</a:t>
            </a:r>
            <a:r>
              <a:rPr spc="-10"/>
              <a:t> </a:t>
            </a:r>
            <a:r>
              <a:rPr spc="-5"/>
              <a:t>and then clustered</a:t>
            </a:r>
            <a:r>
              <a:rPr spc="-10"/>
              <a:t> </a:t>
            </a:r>
            <a:r>
              <a:t>our </a:t>
            </a:r>
            <a:r>
              <a:rPr spc="-390"/>
              <a:t> </a:t>
            </a:r>
            <a:r>
              <a:rPr spc="-5"/>
              <a:t>neighborhoods</a:t>
            </a:r>
            <a:r>
              <a:rPr spc="-15"/>
              <a:t> </a:t>
            </a:r>
            <a:r>
              <a:rPr spc="-5"/>
              <a:t>based</a:t>
            </a:r>
            <a:r>
              <a:rPr spc="-10"/>
              <a:t> </a:t>
            </a:r>
            <a:r>
              <a:rPr spc="5"/>
              <a:t>on</a:t>
            </a:r>
            <a:r>
              <a:rPr spc="-10"/>
              <a:t> </a:t>
            </a:r>
            <a:r>
              <a:t>common</a:t>
            </a:r>
            <a:r>
              <a:rPr spc="-10"/>
              <a:t> </a:t>
            </a:r>
            <a:r>
              <a:rPr spc="-5"/>
              <a:t>venues.</a:t>
            </a:r>
          </a:p>
          <a:p>
            <a:pPr marL="12700" marR="24130">
              <a:lnSpc>
                <a:spcPct val="90000"/>
              </a:lnSpc>
              <a:spcBef>
                <a:spcPts val="840"/>
              </a:spcBef>
            </a:pPr>
            <a:r>
              <a:rPr spc="-5"/>
              <a:t>The optimal</a:t>
            </a:r>
            <a:r>
              <a:rPr spc="5"/>
              <a:t> </a:t>
            </a:r>
            <a:r>
              <a:rPr spc="-5"/>
              <a:t>location </a:t>
            </a:r>
            <a:r>
              <a:t>to</a:t>
            </a:r>
            <a:r>
              <a:rPr spc="10"/>
              <a:t> </a:t>
            </a:r>
            <a:r>
              <a:rPr spc="-5"/>
              <a:t>open </a:t>
            </a:r>
            <a:r>
              <a:t>a new</a:t>
            </a:r>
            <a:r>
              <a:rPr spc="10"/>
              <a:t> </a:t>
            </a:r>
            <a:r>
              <a:rPr spc="-5"/>
              <a:t>restaurant</a:t>
            </a:r>
            <a:r>
              <a:rPr spc="5"/>
              <a:t> </a:t>
            </a:r>
            <a:r>
              <a:rPr spc="-5"/>
              <a:t>will</a:t>
            </a:r>
            <a:r>
              <a:t> </a:t>
            </a:r>
            <a:r>
              <a:rPr spc="5"/>
              <a:t>be</a:t>
            </a:r>
            <a:r>
              <a:rPr spc="-5"/>
              <a:t> offered </a:t>
            </a:r>
            <a:r>
              <a:t>to</a:t>
            </a:r>
            <a:r>
              <a:rPr spc="10"/>
              <a:t> </a:t>
            </a:r>
            <a:r>
              <a:rPr spc="-5"/>
              <a:t>stakeholders </a:t>
            </a:r>
            <a:r>
              <a:t>for</a:t>
            </a:r>
            <a:r>
              <a:rPr spc="5"/>
              <a:t> </a:t>
            </a:r>
            <a:r>
              <a:rPr spc="-10"/>
              <a:t>the </a:t>
            </a:r>
            <a:r>
              <a:rPr spc="-5"/>
              <a:t> final decision.</a:t>
            </a:r>
            <a:r>
              <a:t> The</a:t>
            </a:r>
            <a:r>
              <a:rPr spc="-10"/>
              <a:t> </a:t>
            </a:r>
            <a:r>
              <a:rPr spc="-5"/>
              <a:t>other</a:t>
            </a:r>
            <a:r>
              <a:rPr spc="25"/>
              <a:t> </a:t>
            </a:r>
            <a:r>
              <a:rPr spc="-5"/>
              <a:t>specific</a:t>
            </a:r>
            <a:r>
              <a:rPr spc="25"/>
              <a:t> </a:t>
            </a:r>
            <a:r>
              <a:rPr spc="-5"/>
              <a:t>characteristics </a:t>
            </a:r>
            <a:r>
              <a:rPr spc="5"/>
              <a:t>and</a:t>
            </a:r>
            <a:r>
              <a:rPr spc="-5"/>
              <a:t> additional </a:t>
            </a:r>
            <a:r>
              <a:t>factors</a:t>
            </a:r>
            <a:r>
              <a:rPr spc="-10"/>
              <a:t> </a:t>
            </a:r>
            <a:r>
              <a:t>can</a:t>
            </a:r>
            <a:r>
              <a:rPr spc="-10"/>
              <a:t> </a:t>
            </a:r>
            <a:r>
              <a:rPr spc="-5"/>
              <a:t>be </a:t>
            </a:r>
            <a:r>
              <a:t>taken</a:t>
            </a:r>
            <a:r>
              <a:rPr spc="-10"/>
              <a:t> </a:t>
            </a:r>
            <a:r>
              <a:rPr spc="-5"/>
              <a:t>into </a:t>
            </a:r>
            <a:r>
              <a:rPr spc="-390"/>
              <a:t> </a:t>
            </a:r>
            <a:r>
              <a:rPr spc="-5"/>
              <a:t>consideration, </a:t>
            </a:r>
            <a:r>
              <a:t>but </a:t>
            </a:r>
            <a:r>
              <a:rPr spc="-5"/>
              <a:t>it</a:t>
            </a:r>
            <a:r>
              <a:t> </a:t>
            </a:r>
            <a:r>
              <a:rPr spc="5"/>
              <a:t>is</a:t>
            </a:r>
            <a:r>
              <a:rPr spc="-10"/>
              <a:t> </a:t>
            </a:r>
            <a:r>
              <a:rPr spc="-5"/>
              <a:t>not</a:t>
            </a:r>
            <a:r>
              <a:t> a</a:t>
            </a:r>
            <a:r>
              <a:rPr spc="-5"/>
              <a:t> part</a:t>
            </a:r>
            <a:r>
              <a:rPr spc="15"/>
              <a:t> </a:t>
            </a:r>
            <a:r>
              <a:t>of</a:t>
            </a:r>
            <a:r>
              <a:rPr spc="-5"/>
              <a:t> this</a:t>
            </a:r>
            <a:r>
              <a:rPr spc="-10"/>
              <a:t> </a:t>
            </a:r>
            <a:r>
              <a:rPr spc="-5"/>
              <a:t>project.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437</Words>
  <Application>Microsoft Office PowerPoint</Application>
  <PresentationFormat>Custom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The Battle of Neighborhoods: Exploring</vt:lpstr>
      <vt:lpstr>PowerPoint Presentation</vt:lpstr>
      <vt:lpstr>Data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Neighborhoods: Exploring</dc:title>
  <dc:creator>Olga McIngvale</dc:creator>
  <cp:lastModifiedBy>Olga McIngvale</cp:lastModifiedBy>
  <cp:revision>7</cp:revision>
  <dcterms:created xsi:type="dcterms:W3CDTF">2021-05-09T18:00:14Z</dcterms:created>
  <dcterms:modified xsi:type="dcterms:W3CDTF">2021-05-09T18:19:56Z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2021-05-09T00:00:00Z</vt:filetime>
  </property>
</Properties>
</file>