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eza" userId="a50f0191-1c43-4f16-92d2-cbf7c7a9c0f1" providerId="ADAL" clId="{CBFE22DC-C2AE-408D-BDD7-015EFB07D497}"/>
    <pc:docChg chg="modSld">
      <pc:chgData name="Marco Meza" userId="a50f0191-1c43-4f16-92d2-cbf7c7a9c0f1" providerId="ADAL" clId="{CBFE22DC-C2AE-408D-BDD7-015EFB07D497}" dt="2022-11-14T21:05:06.373" v="31" actId="20577"/>
      <pc:docMkLst>
        <pc:docMk/>
      </pc:docMkLst>
      <pc:sldChg chg="modSp mod">
        <pc:chgData name="Marco Meza" userId="a50f0191-1c43-4f16-92d2-cbf7c7a9c0f1" providerId="ADAL" clId="{CBFE22DC-C2AE-408D-BDD7-015EFB07D497}" dt="2022-11-14T21:00:23.126" v="6" actId="20577"/>
        <pc:sldMkLst>
          <pc:docMk/>
          <pc:sldMk cId="2807574748" sldId="257"/>
        </pc:sldMkLst>
        <pc:spChg chg="mod">
          <ac:chgData name="Marco Meza" userId="a50f0191-1c43-4f16-92d2-cbf7c7a9c0f1" providerId="ADAL" clId="{CBFE22DC-C2AE-408D-BDD7-015EFB07D497}" dt="2022-11-14T21:00:23.126" v="6" actId="20577"/>
          <ac:spMkLst>
            <pc:docMk/>
            <pc:sldMk cId="2807574748" sldId="257"/>
            <ac:spMk id="3" creationId="{5991B9D6-215E-5A34-C280-A35002DFDC3B}"/>
          </ac:spMkLst>
        </pc:spChg>
      </pc:sldChg>
      <pc:sldChg chg="modSp mod">
        <pc:chgData name="Marco Meza" userId="a50f0191-1c43-4f16-92d2-cbf7c7a9c0f1" providerId="ADAL" clId="{CBFE22DC-C2AE-408D-BDD7-015EFB07D497}" dt="2022-11-14T21:05:06.373" v="31" actId="20577"/>
        <pc:sldMkLst>
          <pc:docMk/>
          <pc:sldMk cId="305047483" sldId="266"/>
        </pc:sldMkLst>
        <pc:spChg chg="mod">
          <ac:chgData name="Marco Meza" userId="a50f0191-1c43-4f16-92d2-cbf7c7a9c0f1" providerId="ADAL" clId="{CBFE22DC-C2AE-408D-BDD7-015EFB07D497}" dt="2022-11-14T21:05:06.373" v="31" actId="20577"/>
          <ac:spMkLst>
            <pc:docMk/>
            <pc:sldMk cId="305047483" sldId="266"/>
            <ac:spMk id="3" creationId="{7AD975FE-3D5B-4A0D-75C7-4C94F7BB10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0A6-C28A-D105-74A3-457BAD87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243A5-7086-67A2-DE1F-CDB378885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EBDF-D623-7556-26F5-0BCB09DC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2690-5AAF-94EF-EB6A-DBA5DEFA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50E2-9ABA-4DD5-9E1D-EBF7E1F5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40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D758-1994-6D72-B015-1CACD3D7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F177D-B8FC-2A6B-DA20-C47FD712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C3D3-D6E2-C187-C468-7D674873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006E-7F29-B5CA-B274-56D9A790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B3CE-11B6-5771-788A-37B21A84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925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0A43B-8981-516D-E803-863F18B93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75EC4-5584-9110-7F4A-2F458992E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129C-ACF1-FFA4-20A7-308852F6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6278-8BB3-8177-8A9B-57A16950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C458-9E3C-A308-7BF7-9F69D5E0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23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0C6B-FC23-D8EC-66D5-A5094B10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274B-86C1-1AA9-B072-75176CD89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21D4-E5B1-5A23-082E-449FCA93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60741-E507-5AA5-451E-A70061E7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303A5-515B-6154-B821-98C85071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416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A232-6223-C578-1E9A-8BCD2C01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C4D3-35AC-FB8F-48BA-3E693CFB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2AEA-8A28-637E-20BA-B1099161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271B-071B-0F77-AF97-141E48CD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4DAB-0B8B-7B4B-1EB0-F1CB604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4076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4A08-22A9-EBB0-B046-078802E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D23A-D1EE-6C07-98EE-A713A9F07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D255C-1A84-B421-6FA3-E98220DB6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6615-4EFD-4D66-A47E-5511B61E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479F-5E85-0652-4EF6-DE64FDB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B0ED8-949F-BD98-8D9C-ED34B11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656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9DEF-5ED7-EC42-38C2-EB2C7575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1442E-0350-452F-3129-14F398E1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85672-C4D5-91A8-B147-93797F3D7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F5EDE-0F68-8A14-6378-14CC2DA1B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0E90-8B16-0D36-0C57-87017C2BE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41A88-7A74-56FF-A2F5-E5648D71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979D2-A6BD-7003-A320-B37BC188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256C9-BA92-859C-F86C-B8F8558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6723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CF5B-FDCD-A402-F60D-3CF7A40F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DCAE8-8894-054C-979A-2C6C2143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CDA0C-CC80-4CDE-105F-53A4FEC4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ACCFA-9EEE-DC59-2F35-91F0212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2870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F5AC8-F9A0-55DD-23F4-EBCF54A9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97FBA-D16E-89A4-C833-C4123F1A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F0E63-CB83-8D6B-0454-5FAB43F7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497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934-6280-7FFC-9E50-B414B913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9A08-4368-134E-B4C0-5A3397F6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9D7A-86F2-87AA-90F6-46E617354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A4D7-40E7-D4AC-D5E1-4C8D6F26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C24D-9312-9D5F-69DB-DEED1CEC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79C7D-9E49-902E-F021-3F13A291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9370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4145-FE7B-5D04-E7F8-857C89D6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2403F-9A4D-739A-6AE9-F261ACBB3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7F81-CD27-F87C-18C4-5CC60D72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309D3-0D1B-4511-AF34-B004D618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A9E5-EF5E-7E34-654B-F4D5AB56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00578-6CB1-AED8-089D-AAD9A347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23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33F03-0E74-4943-3A47-DF80BF33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B5A7-CC6D-DA24-5E1A-CC8521A0C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2AED-6098-40BE-33E1-BC8A5DC9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8CF3-96C9-43F4-9B38-FF509BE4DCFF}" type="datetimeFigureOut">
              <a:rPr lang="es-GT" smtClean="0"/>
              <a:t>14/11/2022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4609-C592-C6A0-DB41-753FC70CA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90AE2-5F71-A832-C6C4-12C6E7C78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A780-A431-46E6-97BB-16ADCBE6F2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123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1195-1456-3E00-1C20-AC9965DCA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Gobierno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4103C-3A57-DAAD-6197-C1D82E360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375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D949-99CC-7F81-B005-AD0F7F92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- TI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F01A-099C-7D7F-F48C-7820E2A1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Fuentes de </a:t>
            </a:r>
            <a:r>
              <a:rPr lang="en-US" dirty="0" err="1"/>
              <a:t>datos</a:t>
            </a:r>
            <a:r>
              <a:rPr lang="en-US" dirty="0"/>
              <a:t> / </a:t>
            </a:r>
            <a:r>
              <a:rPr lang="en-US" dirty="0" err="1"/>
              <a:t>sistemas</a:t>
            </a:r>
            <a:r>
              <a:rPr lang="en-US" dirty="0"/>
              <a:t> (</a:t>
            </a:r>
            <a:r>
              <a:rPr lang="en-US" dirty="0" err="1"/>
              <a:t>interno</a:t>
            </a:r>
            <a:r>
              <a:rPr lang="en-US" dirty="0"/>
              <a:t> vs </a:t>
            </a:r>
            <a:r>
              <a:rPr lang="en-US" dirty="0" err="1"/>
              <a:t>externo</a:t>
            </a:r>
            <a:r>
              <a:rPr lang="en-US" dirty="0"/>
              <a:t>, </a:t>
            </a:r>
            <a:r>
              <a:rPr lang="en-US" dirty="0" err="1"/>
              <a:t>aplicaciones</a:t>
            </a:r>
            <a:r>
              <a:rPr lang="en-US" dirty="0"/>
              <a:t> y bases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fuetes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flujos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)</a:t>
            </a:r>
          </a:p>
          <a:p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/ </a:t>
            </a:r>
            <a:r>
              <a:rPr lang="en-US" dirty="0" err="1"/>
              <a:t>herramientas</a:t>
            </a:r>
            <a:r>
              <a:rPr lang="en-US" dirty="0"/>
              <a:t> de </a:t>
            </a:r>
            <a:r>
              <a:rPr lang="en-US" dirty="0" err="1"/>
              <a:t>gobierno</a:t>
            </a:r>
            <a:r>
              <a:rPr lang="en-US" dirty="0"/>
              <a:t> (</a:t>
            </a:r>
            <a:r>
              <a:rPr lang="en-US" dirty="0" err="1"/>
              <a:t>glosario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, </a:t>
            </a:r>
            <a:r>
              <a:rPr lang="en-US" dirty="0" err="1"/>
              <a:t>diccionario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catálogo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linaje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ETLs, </a:t>
            </a:r>
            <a:r>
              <a:rPr lang="en-US" dirty="0" err="1"/>
              <a:t>clasificación</a:t>
            </a:r>
            <a:r>
              <a:rPr lang="en-US" dirty="0"/>
              <a:t>, </a:t>
            </a:r>
            <a:r>
              <a:rPr lang="en-US" dirty="0" err="1"/>
              <a:t>reportes</a:t>
            </a:r>
            <a:r>
              <a:rPr lang="en-US" dirty="0"/>
              <a:t> y </a:t>
            </a:r>
            <a:r>
              <a:rPr lang="en-US" dirty="0" err="1"/>
              <a:t>herramientas</a:t>
            </a:r>
            <a:r>
              <a:rPr lang="en-US" dirty="0"/>
              <a:t> de </a:t>
            </a:r>
            <a:r>
              <a:rPr lang="en-US" dirty="0" err="1"/>
              <a:t>visualización</a:t>
            </a:r>
            <a:r>
              <a:rPr lang="en-US" dirty="0"/>
              <a:t>, </a:t>
            </a:r>
            <a:r>
              <a:rPr lang="en-US" dirty="0" err="1"/>
              <a:t>encripción</a:t>
            </a:r>
            <a:r>
              <a:rPr lang="en-US" dirty="0"/>
              <a:t>, </a:t>
            </a:r>
            <a:r>
              <a:rPr lang="en-US" dirty="0" err="1"/>
              <a:t>anonimización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).</a:t>
            </a:r>
          </a:p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artefactos</a:t>
            </a:r>
            <a:r>
              <a:rPr lang="en-US" dirty="0"/>
              <a:t> (</a:t>
            </a:r>
            <a:r>
              <a:rPr lang="en-US" dirty="0" err="1"/>
              <a:t>catálogo</a:t>
            </a:r>
            <a:r>
              <a:rPr lang="en-US" dirty="0"/>
              <a:t> de reports,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tableros</a:t>
            </a:r>
            <a:r>
              <a:rPr lang="en-US" dirty="0"/>
              <a:t> de </a:t>
            </a:r>
            <a:r>
              <a:rPr lang="en-US" dirty="0" err="1"/>
              <a:t>indicadores</a:t>
            </a:r>
            <a:r>
              <a:rPr lang="en-US" dirty="0"/>
              <a:t>, </a:t>
            </a:r>
            <a:r>
              <a:rPr lang="en-US" dirty="0" err="1"/>
              <a:t>estándares</a:t>
            </a:r>
            <a:r>
              <a:rPr lang="en-US" dirty="0"/>
              <a:t> de </a:t>
            </a:r>
            <a:r>
              <a:rPr lang="en-US" dirty="0" err="1"/>
              <a:t>calidad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documentados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 y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políticas</a:t>
            </a:r>
            <a:r>
              <a:rPr lang="en-US" dirty="0"/>
              <a:t> y </a:t>
            </a:r>
            <a:r>
              <a:rPr lang="en-US" dirty="0" err="1"/>
              <a:t>procedimientos</a:t>
            </a:r>
            <a:r>
              <a:rPr lang="en-US" dirty="0"/>
              <a:t>).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4443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D148-6619-2BCD-DF4D-BED3308A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Pasos para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75FE-3D5B-4A0D-75C7-4C94F7BB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enfoque</a:t>
            </a:r>
            <a:r>
              <a:rPr lang="en-US" dirty="0"/>
              <a:t> (se </a:t>
            </a:r>
            <a:r>
              <a:rPr lang="en-US" dirty="0" err="1"/>
              <a:t>recomienda</a:t>
            </a:r>
            <a:r>
              <a:rPr lang="en-US" dirty="0"/>
              <a:t> que sea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dominio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un </a:t>
            </a:r>
            <a:r>
              <a:rPr lang="en-US" dirty="0" err="1"/>
              <a:t>agrupamiento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para la </a:t>
            </a:r>
            <a:r>
              <a:rPr lang="en-US" dirty="0" err="1"/>
              <a:t>organización</a:t>
            </a:r>
            <a:r>
              <a:rPr lang="en-US" dirty="0"/>
              <a:t>, o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organización</a:t>
            </a:r>
            <a:r>
              <a:rPr lang="en-US" dirty="0"/>
              <a:t>, son </a:t>
            </a:r>
            <a:r>
              <a:rPr lang="en-US" dirty="0" err="1"/>
              <a:t>categorias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própósito</a:t>
            </a:r>
            <a:r>
              <a:rPr lang="en-US" dirty="0"/>
              <a:t> de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responsabilidad</a:t>
            </a:r>
            <a:r>
              <a:rPr lang="en-US" dirty="0"/>
              <a:t> y </a:t>
            </a:r>
            <a:r>
              <a:rPr lang="en-US" dirty="0" err="1"/>
              <a:t>rendición</a:t>
            </a:r>
            <a:r>
              <a:rPr lang="en-US" dirty="0"/>
              <a:t> de </a:t>
            </a:r>
            <a:r>
              <a:rPr lang="en-US" dirty="0" err="1"/>
              <a:t>cuentas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.)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son </a:t>
            </a:r>
            <a:r>
              <a:rPr lang="en-US" dirty="0" err="1"/>
              <a:t>cliente</a:t>
            </a:r>
            <a:r>
              <a:rPr lang="en-US" dirty="0"/>
              <a:t>, producto, </a:t>
            </a:r>
            <a:r>
              <a:rPr lang="en-US" dirty="0" err="1"/>
              <a:t>unificación</a:t>
            </a:r>
            <a:r>
              <a:rPr lang="en-US" dirty="0"/>
              <a:t>, </a:t>
            </a:r>
            <a:r>
              <a:rPr lang="en-US" dirty="0" err="1"/>
              <a:t>transacciones</a:t>
            </a:r>
            <a:r>
              <a:rPr lang="en-US" dirty="0"/>
              <a:t>, </a:t>
            </a:r>
            <a:r>
              <a:rPr lang="en-US" dirty="0" err="1"/>
              <a:t>proveedores</a:t>
            </a:r>
            <a:r>
              <a:rPr lang="en-US" dirty="0"/>
              <a:t>, etc.</a:t>
            </a:r>
          </a:p>
          <a:p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/>
              <a:t>encuesta</a:t>
            </a:r>
            <a:endParaRPr lang="en-US" dirty="0"/>
          </a:p>
          <a:p>
            <a:endParaRPr lang="en-US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04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B014-11E4-B23C-61FB-1219B5CA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claves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B9D6-215E-5A34-C280-A35002DF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gobierno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(</a:t>
            </a:r>
            <a:r>
              <a:rPr lang="en-US" dirty="0" err="1"/>
              <a:t>permanente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Construirlo</a:t>
            </a:r>
            <a:r>
              <a:rPr lang="en-US" dirty="0"/>
              <a:t> </a:t>
            </a:r>
            <a:r>
              <a:rPr lang="en-US" dirty="0" err="1"/>
              <a:t>iterativamente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Disminuir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riesgos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politicos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Empezar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frutos</a:t>
            </a:r>
            <a:r>
              <a:rPr lang="en-US" dirty="0"/>
              <a:t> que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recoger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pronto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Establecer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base y </a:t>
            </a:r>
            <a:r>
              <a:rPr lang="en-US" dirty="0" err="1"/>
              <a:t>medir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éxito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Enfocarse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dominios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no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 o </a:t>
            </a:r>
            <a:r>
              <a:rPr lang="en-US" dirty="0" err="1"/>
              <a:t>aplicación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definiendo</a:t>
            </a:r>
            <a:r>
              <a:rPr lang="en-US" dirty="0"/>
              <a:t> y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metadatos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Activamente</a:t>
            </a:r>
            <a:r>
              <a:rPr lang="en-US" dirty="0"/>
              <a:t> </a:t>
            </a:r>
            <a:r>
              <a:rPr lang="en-US" dirty="0" err="1"/>
              <a:t>comunicar</a:t>
            </a:r>
            <a:r>
              <a:rPr lang="en-US" dirty="0"/>
              <a:t> y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0757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2612-C55A-9AE0-4B90-195C08AC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gobierno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E344-E9ED-6B48-0D05-A83BACF1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la </a:t>
            </a:r>
            <a:r>
              <a:rPr lang="en-US" dirty="0" err="1"/>
              <a:t>disciplina</a:t>
            </a:r>
            <a:r>
              <a:rPr lang="en-US" dirty="0"/>
              <a:t> que </a:t>
            </a:r>
            <a:r>
              <a:rPr lang="en-US" dirty="0" err="1"/>
              <a:t>provee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a </a:t>
            </a:r>
            <a:r>
              <a:rPr lang="en-US" dirty="0" err="1"/>
              <a:t>políticas</a:t>
            </a:r>
            <a:r>
              <a:rPr lang="en-US" dirty="0"/>
              <a:t>, </a:t>
            </a:r>
            <a:r>
              <a:rPr lang="en-US" dirty="0" err="1"/>
              <a:t>procesos</a:t>
            </a:r>
            <a:r>
              <a:rPr lang="en-US" dirty="0"/>
              <a:t>, </a:t>
            </a:r>
            <a:r>
              <a:rPr lang="en-US" dirty="0" err="1"/>
              <a:t>estándares</a:t>
            </a:r>
            <a:r>
              <a:rPr lang="en-US" dirty="0"/>
              <a:t>, roles y </a:t>
            </a:r>
            <a:r>
              <a:rPr lang="en-US" dirty="0" err="1"/>
              <a:t>responsabilidades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asegurar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son </a:t>
            </a:r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activo</a:t>
            </a:r>
            <a:r>
              <a:rPr lang="en-US" dirty="0"/>
              <a:t>.</a:t>
            </a:r>
          </a:p>
          <a:p>
            <a:endParaRPr lang="es-G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9A57DE-BE0F-AA1E-959C-A73806C2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70" y="3052603"/>
            <a:ext cx="7646460" cy="31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4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DC78-B0EA-28D2-132F-AECD8582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son </a:t>
            </a:r>
            <a:r>
              <a:rPr lang="en-US" dirty="0" err="1"/>
              <a:t>el</a:t>
            </a:r>
            <a:r>
              <a:rPr lang="en-US" dirty="0"/>
              <a:t> nuevo </a:t>
            </a:r>
            <a:r>
              <a:rPr lang="en-US" dirty="0" err="1"/>
              <a:t>petróleo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B2A7-126E-13A2-15F3-45F2C360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“El </a:t>
            </a:r>
            <a:r>
              <a:rPr lang="en-US" dirty="0" err="1"/>
              <a:t>gobierno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habilidad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requerida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valor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”, John </a:t>
            </a:r>
            <a:r>
              <a:rPr lang="en-US" dirty="0" err="1"/>
              <a:t>Ladley</a:t>
            </a:r>
            <a:r>
              <a:rPr lang="en-US" dirty="0"/>
              <a:t>.</a:t>
            </a:r>
          </a:p>
          <a:p>
            <a:r>
              <a:rPr lang="en-US" dirty="0" err="1"/>
              <a:t>Beneficios</a:t>
            </a:r>
            <a:r>
              <a:rPr lang="en-US" dirty="0"/>
              <a:t> </a:t>
            </a:r>
            <a:r>
              <a:rPr lang="en-US" dirty="0" err="1"/>
              <a:t>innatos</a:t>
            </a:r>
            <a:endParaRPr lang="en-US" dirty="0"/>
          </a:p>
          <a:p>
            <a:pPr lvl="1"/>
            <a:r>
              <a:rPr lang="en-US" dirty="0" err="1"/>
              <a:t>Autoridad</a:t>
            </a:r>
            <a:r>
              <a:rPr lang="en-US" dirty="0"/>
              <a:t> y </a:t>
            </a:r>
            <a:r>
              <a:rPr lang="en-US" dirty="0" err="1"/>
              <a:t>responsabilidad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lvl="1"/>
            <a:r>
              <a:rPr lang="en-US" dirty="0" err="1"/>
              <a:t>Estándares</a:t>
            </a:r>
            <a:r>
              <a:rPr lang="en-US" dirty="0"/>
              <a:t>, </a:t>
            </a:r>
            <a:r>
              <a:rPr lang="en-US" dirty="0" err="1"/>
              <a:t>procesos</a:t>
            </a:r>
            <a:r>
              <a:rPr lang="en-US" dirty="0"/>
              <a:t> y </a:t>
            </a:r>
            <a:r>
              <a:rPr lang="en-US" dirty="0" err="1"/>
              <a:t>políticas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Roles y </a:t>
            </a:r>
            <a:r>
              <a:rPr lang="en-US" dirty="0" err="1"/>
              <a:t>responsabilidades</a:t>
            </a:r>
            <a:endParaRPr lang="en-US" dirty="0"/>
          </a:p>
          <a:p>
            <a:pPr lvl="1"/>
            <a:r>
              <a:rPr lang="en-US" dirty="0" err="1"/>
              <a:t>Metadatos</a:t>
            </a:r>
            <a:r>
              <a:rPr lang="en-US" dirty="0"/>
              <a:t> </a:t>
            </a:r>
            <a:r>
              <a:rPr lang="en-US" dirty="0" err="1"/>
              <a:t>técniso</a:t>
            </a:r>
            <a:r>
              <a:rPr lang="en-US" dirty="0"/>
              <a:t> y de </a:t>
            </a:r>
            <a:r>
              <a:rPr lang="en-US" dirty="0" err="1"/>
              <a:t>negocio</a:t>
            </a:r>
            <a:endParaRPr lang="en-US" dirty="0"/>
          </a:p>
          <a:p>
            <a:pPr lvl="1"/>
            <a:r>
              <a:rPr lang="en-US" dirty="0" err="1"/>
              <a:t>Resolución</a:t>
            </a:r>
            <a:r>
              <a:rPr lang="en-US" dirty="0"/>
              <a:t> de incidents, </a:t>
            </a:r>
            <a:r>
              <a:rPr lang="en-US" dirty="0" err="1"/>
              <a:t>priorización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Estrategia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9714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6C59-1936-57A7-CCE0-9C17A88F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Beneficios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DD34-B907-9573-4ADE-61C9DB50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Beneficios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endParaRPr lang="en-US" dirty="0"/>
          </a:p>
          <a:p>
            <a:pPr lvl="1"/>
            <a:r>
              <a:rPr lang="en-US" dirty="0" err="1"/>
              <a:t>Visibilidad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operaciones</a:t>
            </a:r>
            <a:r>
              <a:rPr lang="en-US" dirty="0"/>
              <a:t> del </a:t>
            </a:r>
            <a:r>
              <a:rPr lang="en-US" dirty="0" err="1"/>
              <a:t>negocio</a:t>
            </a:r>
            <a:endParaRPr lang="en-US" dirty="0"/>
          </a:p>
          <a:p>
            <a:pPr lvl="1"/>
            <a:r>
              <a:rPr lang="en-US" dirty="0" err="1"/>
              <a:t>Auditar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organización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Mitigar</a:t>
            </a:r>
            <a:r>
              <a:rPr lang="en-US" dirty="0"/>
              <a:t> 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manuales</a:t>
            </a:r>
            <a:endParaRPr lang="en-US" dirty="0"/>
          </a:p>
          <a:p>
            <a:pPr lvl="1"/>
            <a:r>
              <a:rPr lang="en-US" dirty="0"/>
              <a:t>Cultivar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centro</a:t>
            </a:r>
            <a:r>
              <a:rPr lang="en-US" dirty="0"/>
              <a:t> de </a:t>
            </a:r>
            <a:r>
              <a:rPr lang="en-US" dirty="0" err="1"/>
              <a:t>excelencia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Tener </a:t>
            </a:r>
            <a:r>
              <a:rPr lang="en-US" dirty="0" err="1"/>
              <a:t>todo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resolver </a:t>
            </a:r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.</a:t>
            </a:r>
            <a:endParaRPr lang="es-GT" dirty="0"/>
          </a:p>
          <a:p>
            <a:r>
              <a:rPr lang="es-GT" dirty="0"/>
              <a:t>Aumento en la eficiencia</a:t>
            </a:r>
          </a:p>
          <a:p>
            <a:r>
              <a:rPr lang="es-GT" dirty="0"/>
              <a:t>Aumentar los niveles de servicio</a:t>
            </a:r>
          </a:p>
          <a:p>
            <a:r>
              <a:rPr lang="es-GT" dirty="0"/>
              <a:t>Disminuir los costos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7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106E-E0BC-4551-A84B-8DEF164E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beneficios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r>
              <a:rPr lang="en-US" dirty="0"/>
              <a:t> con </a:t>
            </a:r>
            <a:r>
              <a:rPr lang="en-US" dirty="0" err="1"/>
              <a:t>Datos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B52C-71CC-27FC-C53F-DDEF0D35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Mejorar</a:t>
            </a:r>
            <a:r>
              <a:rPr lang="en-US" dirty="0"/>
              <a:t> las </a:t>
            </a:r>
            <a:r>
              <a:rPr lang="en-US" dirty="0" err="1"/>
              <a:t>salidas</a:t>
            </a:r>
            <a:r>
              <a:rPr lang="en-US" dirty="0"/>
              <a:t> de la </a:t>
            </a:r>
            <a:r>
              <a:rPr lang="en-US" dirty="0" err="1"/>
              <a:t>calidad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exactitud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reports</a:t>
            </a:r>
          </a:p>
          <a:p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oportunismo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Minimizar</a:t>
            </a:r>
            <a:r>
              <a:rPr lang="en-US" dirty="0"/>
              <a:t> la </a:t>
            </a:r>
            <a:r>
              <a:rPr lang="en-US" dirty="0" err="1"/>
              <a:t>redundancia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retrabajo</a:t>
            </a:r>
            <a:endParaRPr lang="en-US" dirty="0"/>
          </a:p>
          <a:p>
            <a:r>
              <a:rPr lang="en-US" dirty="0" err="1"/>
              <a:t>Mitigar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brecha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endParaRPr lang="en-US" dirty="0"/>
          </a:p>
          <a:p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mal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Reducir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0123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E949-41F9-F746-9222-4821425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gobierno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51AA-8764-A1F2-AB98-D698E0AD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Visión</a:t>
            </a:r>
            <a:r>
              <a:rPr lang="en-US" dirty="0"/>
              <a:t> </a:t>
            </a:r>
            <a:r>
              <a:rPr lang="en-US" dirty="0" err="1"/>
              <a:t>estratégica</a:t>
            </a:r>
            <a:endParaRPr lang="en-US" dirty="0"/>
          </a:p>
          <a:p>
            <a:pPr lvl="1"/>
            <a:r>
              <a:rPr lang="en-US" dirty="0"/>
              <a:t>Se require 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inteligencia</a:t>
            </a:r>
            <a:r>
              <a:rPr lang="en-US" dirty="0"/>
              <a:t> de </a:t>
            </a:r>
            <a:r>
              <a:rPr lang="en-US" dirty="0" err="1"/>
              <a:t>negocios</a:t>
            </a:r>
            <a:r>
              <a:rPr lang="en-US" dirty="0"/>
              <a:t>, 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big data, </a:t>
            </a:r>
            <a:r>
              <a:rPr lang="en-US" dirty="0" err="1"/>
              <a:t>eficiencia</a:t>
            </a:r>
            <a:r>
              <a:rPr lang="en-US" dirty="0"/>
              <a:t>, </a:t>
            </a:r>
            <a:r>
              <a:rPr lang="en-US" dirty="0" err="1"/>
              <a:t>satisfacción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retención</a:t>
            </a:r>
            <a:r>
              <a:rPr lang="en-US" dirty="0"/>
              <a:t>, </a:t>
            </a:r>
            <a:r>
              <a:rPr lang="en-US" dirty="0" err="1"/>
              <a:t>incremento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ventas</a:t>
            </a:r>
            <a:r>
              <a:rPr lang="en-US" dirty="0"/>
              <a:t>.</a:t>
            </a:r>
          </a:p>
          <a:p>
            <a:r>
              <a:rPr lang="en-US" dirty="0" err="1"/>
              <a:t>Cumplimiento</a:t>
            </a:r>
            <a:r>
              <a:rPr lang="en-US" dirty="0"/>
              <a:t> </a:t>
            </a:r>
            <a:r>
              <a:rPr lang="en-US" dirty="0" err="1"/>
              <a:t>regulatorio</a:t>
            </a:r>
            <a:endParaRPr lang="en-US" dirty="0"/>
          </a:p>
          <a:p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calidad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s-G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4420-45E3-7FCF-7BFC-002E3821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madurez</a:t>
            </a:r>
            <a:r>
              <a:rPr lang="en-US" dirty="0"/>
              <a:t> a la </a:t>
            </a:r>
            <a:r>
              <a:rPr lang="en-US" dirty="0" err="1"/>
              <a:t>medida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39F2-13F7-9A5A-8C0C-0440A38B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puntos de dolor (</a:t>
            </a:r>
            <a:r>
              <a:rPr lang="en-US" dirty="0" err="1"/>
              <a:t>talleres</a:t>
            </a:r>
            <a:r>
              <a:rPr lang="en-US" dirty="0"/>
              <a:t> con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interesadas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Adquisición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(multiples </a:t>
            </a:r>
            <a:r>
              <a:rPr lang="en-US" dirty="0" err="1"/>
              <a:t>fuentes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manuales</a:t>
            </a:r>
            <a:r>
              <a:rPr lang="en-US" dirty="0"/>
              <a:t>, no </a:t>
            </a:r>
            <a:r>
              <a:rPr lang="en-US" dirty="0" err="1"/>
              <a:t>estándares</a:t>
            </a:r>
            <a:r>
              <a:rPr lang="en-US" dirty="0"/>
              <a:t>,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, </a:t>
            </a:r>
            <a:r>
              <a:rPr lang="en-US" dirty="0" err="1"/>
              <a:t>esfuerzos</a:t>
            </a:r>
            <a:r>
              <a:rPr lang="en-US" dirty="0"/>
              <a:t> </a:t>
            </a:r>
            <a:r>
              <a:rPr lang="en-US" dirty="0" err="1"/>
              <a:t>redundantes</a:t>
            </a:r>
            <a:r>
              <a:rPr lang="en-US" dirty="0"/>
              <a:t>, multiples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almacenar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información, </a:t>
            </a:r>
            <a:r>
              <a:rPr lang="en-US" dirty="0" err="1"/>
              <a:t>faltan</a:t>
            </a:r>
            <a:r>
              <a:rPr lang="en-US" dirty="0"/>
              <a:t> </a:t>
            </a:r>
            <a:r>
              <a:rPr lang="en-US" dirty="0" err="1"/>
              <a:t>validaciones</a:t>
            </a:r>
            <a:r>
              <a:rPr lang="en-US" dirty="0"/>
              <a:t>, </a:t>
            </a:r>
            <a:r>
              <a:rPr lang="en-US" dirty="0" err="1"/>
              <a:t>oportunidades</a:t>
            </a:r>
            <a:r>
              <a:rPr lang="en-US" dirty="0"/>
              <a:t> no </a:t>
            </a:r>
            <a:r>
              <a:rPr lang="en-US" dirty="0" err="1"/>
              <a:t>aprovechadas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Mantenimiento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tarea</a:t>
            </a:r>
            <a:r>
              <a:rPr lang="en-US" dirty="0"/>
              <a:t> manual,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incidentes</a:t>
            </a:r>
            <a:r>
              <a:rPr lang="en-US" dirty="0"/>
              <a:t> de </a:t>
            </a:r>
            <a:r>
              <a:rPr lang="en-US" dirty="0" err="1"/>
              <a:t>integración</a:t>
            </a:r>
            <a:r>
              <a:rPr lang="en-US" dirty="0"/>
              <a:t>,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limpieza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incidentes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de </a:t>
            </a:r>
            <a:r>
              <a:rPr lang="en-US" dirty="0" err="1"/>
              <a:t>duplicación</a:t>
            </a:r>
            <a:r>
              <a:rPr lang="en-US" dirty="0"/>
              <a:t>,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, no hay </a:t>
            </a:r>
            <a:r>
              <a:rPr lang="en-US" dirty="0" err="1"/>
              <a:t>conciencia</a:t>
            </a:r>
            <a:r>
              <a:rPr lang="en-US" dirty="0"/>
              <a:t> para la </a:t>
            </a:r>
            <a:r>
              <a:rPr lang="en-US" dirty="0" err="1"/>
              <a:t>calidad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accesibilidad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(no hay un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oficial</a:t>
            </a:r>
            <a:r>
              <a:rPr lang="en-US" dirty="0"/>
              <a:t>, </a:t>
            </a:r>
            <a:r>
              <a:rPr lang="en-US" dirty="0" err="1"/>
              <a:t>cuello</a:t>
            </a:r>
            <a:r>
              <a:rPr lang="en-US" dirty="0"/>
              <a:t> de </a:t>
            </a:r>
            <a:r>
              <a:rPr lang="en-US" dirty="0" err="1"/>
              <a:t>botella</a:t>
            </a:r>
            <a:r>
              <a:rPr lang="en-US" dirty="0"/>
              <a:t> con TI, no es </a:t>
            </a:r>
            <a:r>
              <a:rPr lang="en-US" dirty="0" err="1"/>
              <a:t>repetible</a:t>
            </a:r>
            <a:r>
              <a:rPr lang="en-US" dirty="0"/>
              <a:t>, </a:t>
            </a:r>
            <a:r>
              <a:rPr lang="en-US" dirty="0" err="1"/>
              <a:t>inexacto</a:t>
            </a:r>
            <a:r>
              <a:rPr lang="en-US" dirty="0"/>
              <a:t> o </a:t>
            </a:r>
            <a:r>
              <a:rPr lang="en-US" dirty="0" err="1"/>
              <a:t>inconsistente</a:t>
            </a:r>
            <a:r>
              <a:rPr lang="en-US" dirty="0"/>
              <a:t>, la </a:t>
            </a:r>
            <a:r>
              <a:rPr lang="en-US" dirty="0" err="1"/>
              <a:t>limpieza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posterior,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definiciones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Destrucción</a:t>
            </a:r>
            <a:r>
              <a:rPr lang="en-US" dirty="0"/>
              <a:t> / </a:t>
            </a:r>
            <a:r>
              <a:rPr lang="en-US" dirty="0" err="1"/>
              <a:t>archivado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7452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E0BF-ABD2-81CC-AED4-84DD6705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- </a:t>
            </a:r>
            <a:r>
              <a:rPr lang="en-US" dirty="0" err="1"/>
              <a:t>gente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8727-1632-1D72-EF75-5AB1D8E1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Patrocinadores</a:t>
            </a:r>
            <a:r>
              <a:rPr lang="en-US" dirty="0"/>
              <a:t> (lo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es </a:t>
            </a:r>
            <a:r>
              <a:rPr lang="en-US" dirty="0" err="1"/>
              <a:t>tener</a:t>
            </a:r>
            <a:r>
              <a:rPr lang="en-US" dirty="0"/>
              <a:t> 1 </a:t>
            </a:r>
            <a:r>
              <a:rPr lang="en-US" dirty="0" err="1"/>
              <a:t>patrocinador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)</a:t>
            </a:r>
          </a:p>
          <a:p>
            <a:r>
              <a:rPr lang="en-US" dirty="0"/>
              <a:t>Más </a:t>
            </a:r>
            <a:r>
              <a:rPr lang="en-US" dirty="0" err="1"/>
              <a:t>afectados</a:t>
            </a:r>
            <a:r>
              <a:rPr lang="en-US" dirty="0"/>
              <a:t> (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gestiona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asegura</a:t>
            </a:r>
            <a:r>
              <a:rPr lang="en-US" dirty="0"/>
              <a:t> la </a:t>
            </a:r>
            <a:r>
              <a:rPr lang="en-US" dirty="0" err="1"/>
              <a:t>calidad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la </a:t>
            </a:r>
            <a:r>
              <a:rPr lang="en-US" dirty="0" err="1"/>
              <a:t>seguridad</a:t>
            </a:r>
            <a:r>
              <a:rPr lang="en-US" dirty="0"/>
              <a:t>, </a:t>
            </a:r>
            <a:r>
              <a:rPr lang="en-US" dirty="0" err="1"/>
              <a:t>quien</a:t>
            </a:r>
            <a:r>
              <a:rPr lang="en-US" dirty="0"/>
              <a:t> consume </a:t>
            </a:r>
            <a:r>
              <a:rPr lang="en-US" dirty="0" err="1"/>
              <a:t>los</a:t>
            </a:r>
            <a:r>
              <a:rPr lang="en-US" dirty="0"/>
              <a:t> reports,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sus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, </a:t>
            </a:r>
          </a:p>
          <a:p>
            <a:r>
              <a:rPr lang="en-US" dirty="0" err="1"/>
              <a:t>Campeones</a:t>
            </a:r>
            <a:r>
              <a:rPr lang="en-US" dirty="0"/>
              <a:t> (</a:t>
            </a:r>
            <a:r>
              <a:rPr lang="en-US" dirty="0" err="1"/>
              <a:t>los</a:t>
            </a:r>
            <a:r>
              <a:rPr lang="en-US" dirty="0"/>
              <a:t> heroes sin </a:t>
            </a:r>
            <a:r>
              <a:rPr lang="en-US" dirty="0" err="1"/>
              <a:t>capa</a:t>
            </a:r>
            <a:r>
              <a:rPr lang="en-US" dirty="0"/>
              <a:t>, </a:t>
            </a:r>
            <a:r>
              <a:rPr lang="en-US" dirty="0" err="1"/>
              <a:t>dueños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sin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título</a:t>
            </a:r>
            <a:r>
              <a:rPr lang="en-US" dirty="0"/>
              <a:t>, </a:t>
            </a:r>
            <a:r>
              <a:rPr lang="en-US" dirty="0" err="1"/>
              <a:t>quienes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promover</a:t>
            </a:r>
            <a:r>
              <a:rPr lang="en-US" dirty="0"/>
              <a:t> la </a:t>
            </a:r>
            <a:r>
              <a:rPr lang="en-US" dirty="0" err="1"/>
              <a:t>importancia</a:t>
            </a:r>
            <a:r>
              <a:rPr lang="en-US" dirty="0"/>
              <a:t> de la gestion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gobierno</a:t>
            </a:r>
            <a:r>
              <a:rPr lang="en-US" dirty="0"/>
              <a:t>)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8525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770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Gobierno de Datos</vt:lpstr>
      <vt:lpstr>9 claves</vt:lpstr>
      <vt:lpstr>Qué es gobierno de datos</vt:lpstr>
      <vt:lpstr>Los datos son el nuevo petróleo</vt:lpstr>
      <vt:lpstr>Beneficios del programa</vt:lpstr>
      <vt:lpstr>Ejemplos de beneficios de las operaciones con Datos</vt:lpstr>
      <vt:lpstr>Cómo iniciar el programa de gobierno de datos</vt:lpstr>
      <vt:lpstr>Evaluación de madurez a la medida</vt:lpstr>
      <vt:lpstr>Evaluación - gente</vt:lpstr>
      <vt:lpstr>Evaluación - TI</vt:lpstr>
      <vt:lpstr>Pasos para iniciar el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Gobierno de Datos</dc:title>
  <dc:creator>Marco Meza</dc:creator>
  <cp:lastModifiedBy>Marco Meza</cp:lastModifiedBy>
  <cp:revision>1</cp:revision>
  <dcterms:created xsi:type="dcterms:W3CDTF">2022-11-03T02:49:23Z</dcterms:created>
  <dcterms:modified xsi:type="dcterms:W3CDTF">2022-11-14T21:05:14Z</dcterms:modified>
</cp:coreProperties>
</file>