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11"/>
  </p:notesMasterIdLst>
  <p:handoutMasterIdLst>
    <p:handoutMasterId r:id="rId12"/>
  </p:handoutMasterIdLst>
  <p:sldIdLst>
    <p:sldId id="256" r:id="rId2"/>
    <p:sldId id="258" r:id="rId3"/>
    <p:sldId id="266" r:id="rId4"/>
    <p:sldId id="259" r:id="rId5"/>
    <p:sldId id="264" r:id="rId6"/>
    <p:sldId id="260" r:id="rId7"/>
    <p:sldId id="257"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C146BC-21B0-A6E3-A44B-BD8A0F5B5E9D}" name="Macon Barker" initials="MB" userId="3b1abc75ac2d3d8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79FB0-55E4-4579-BE3A-7D6E9AA67723}" v="42" dt="2023-11-21T22:15:25.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4404" autoAdjust="0"/>
  </p:normalViewPr>
  <p:slideViewPr>
    <p:cSldViewPr snapToGrid="0">
      <p:cViewPr varScale="1">
        <p:scale>
          <a:sx n="33" d="100"/>
          <a:sy n="33" d="100"/>
        </p:scale>
        <p:origin x="1948" y="24"/>
      </p:cViewPr>
      <p:guideLst/>
    </p:cSldViewPr>
  </p:slideViewPr>
  <p:notesTextViewPr>
    <p:cViewPr>
      <p:scale>
        <a:sx n="1" d="1"/>
        <a:sy n="1" d="1"/>
      </p:scale>
      <p:origin x="0" y="-2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on Barker" userId="3b1abc75ac2d3d87" providerId="LiveId" clId="{88279FB0-55E4-4579-BE3A-7D6E9AA67723}"/>
    <pc:docChg chg="undo custSel addSld delSld modSld sldOrd modMainMaster">
      <pc:chgData name="Macon Barker" userId="3b1abc75ac2d3d87" providerId="LiveId" clId="{88279FB0-55E4-4579-BE3A-7D6E9AA67723}" dt="2023-11-21T22:16:06.022" v="14998" actId="20577"/>
      <pc:docMkLst>
        <pc:docMk/>
      </pc:docMkLst>
      <pc:sldChg chg="modSp mod">
        <pc:chgData name="Macon Barker" userId="3b1abc75ac2d3d87" providerId="LiveId" clId="{88279FB0-55E4-4579-BE3A-7D6E9AA67723}" dt="2023-11-16T21:32:54.613" v="7257"/>
        <pc:sldMkLst>
          <pc:docMk/>
          <pc:sldMk cId="1303091342" sldId="256"/>
        </pc:sldMkLst>
        <pc:spChg chg="mod">
          <ac:chgData name="Macon Barker" userId="3b1abc75ac2d3d87" providerId="LiveId" clId="{88279FB0-55E4-4579-BE3A-7D6E9AA67723}" dt="2023-11-16T21:32:54.613" v="7257"/>
          <ac:spMkLst>
            <pc:docMk/>
            <pc:sldMk cId="1303091342" sldId="256"/>
            <ac:spMk id="2" creationId="{07FD45DF-556F-5D51-2F68-74B5431B331D}"/>
          </ac:spMkLst>
        </pc:spChg>
        <pc:spChg chg="mod">
          <ac:chgData name="Macon Barker" userId="3b1abc75ac2d3d87" providerId="LiveId" clId="{88279FB0-55E4-4579-BE3A-7D6E9AA67723}" dt="2023-11-16T21:32:54.613" v="7257"/>
          <ac:spMkLst>
            <pc:docMk/>
            <pc:sldMk cId="1303091342" sldId="256"/>
            <ac:spMk id="3" creationId="{F9F0CC28-53D6-52C9-3A8C-94B14AE80560}"/>
          </ac:spMkLst>
        </pc:spChg>
      </pc:sldChg>
      <pc:sldChg chg="addSp delSp modSp new mod modNotesTx">
        <pc:chgData name="Macon Barker" userId="3b1abc75ac2d3d87" providerId="LiveId" clId="{88279FB0-55E4-4579-BE3A-7D6E9AA67723}" dt="2023-11-16T21:37:15.067" v="7340" actId="1076"/>
        <pc:sldMkLst>
          <pc:docMk/>
          <pc:sldMk cId="2734977338" sldId="257"/>
        </pc:sldMkLst>
        <pc:spChg chg="mod">
          <ac:chgData name="Macon Barker" userId="3b1abc75ac2d3d87" providerId="LiveId" clId="{88279FB0-55E4-4579-BE3A-7D6E9AA67723}" dt="2023-11-16T21:32:54.613" v="7257"/>
          <ac:spMkLst>
            <pc:docMk/>
            <pc:sldMk cId="2734977338" sldId="257"/>
            <ac:spMk id="2" creationId="{5ED89928-D5F5-0AA0-8EAC-62A0728FF8D3}"/>
          </ac:spMkLst>
        </pc:spChg>
        <pc:spChg chg="del mod">
          <ac:chgData name="Macon Barker" userId="3b1abc75ac2d3d87" providerId="LiveId" clId="{88279FB0-55E4-4579-BE3A-7D6E9AA67723}" dt="2023-11-12T19:04:19.192" v="33" actId="3680"/>
          <ac:spMkLst>
            <pc:docMk/>
            <pc:sldMk cId="2734977338" sldId="257"/>
            <ac:spMk id="3" creationId="{8EEED5F8-0B71-9006-A438-4DF745DAACA8}"/>
          </ac:spMkLst>
        </pc:spChg>
        <pc:graphicFrameChg chg="add mod ord modGraphic">
          <ac:chgData name="Macon Barker" userId="3b1abc75ac2d3d87" providerId="LiveId" clId="{88279FB0-55E4-4579-BE3A-7D6E9AA67723}" dt="2023-11-16T21:37:15.067" v="7340" actId="1076"/>
          <ac:graphicFrameMkLst>
            <pc:docMk/>
            <pc:sldMk cId="2734977338" sldId="257"/>
            <ac:graphicFrameMk id="4" creationId="{981BC2A5-63FD-1970-071C-31F45578D6A0}"/>
          </ac:graphicFrameMkLst>
        </pc:graphicFrameChg>
      </pc:sldChg>
      <pc:sldChg chg="modSp new mod">
        <pc:chgData name="Macon Barker" userId="3b1abc75ac2d3d87" providerId="LiveId" clId="{88279FB0-55E4-4579-BE3A-7D6E9AA67723}" dt="2023-11-20T01:00:27.762" v="14958" actId="20577"/>
        <pc:sldMkLst>
          <pc:docMk/>
          <pc:sldMk cId="3416213627" sldId="258"/>
        </pc:sldMkLst>
        <pc:spChg chg="mod">
          <ac:chgData name="Macon Barker" userId="3b1abc75ac2d3d87" providerId="LiveId" clId="{88279FB0-55E4-4579-BE3A-7D6E9AA67723}" dt="2023-11-16T21:32:54.613" v="7257"/>
          <ac:spMkLst>
            <pc:docMk/>
            <pc:sldMk cId="3416213627" sldId="258"/>
            <ac:spMk id="2" creationId="{91044CF9-1C99-D970-F23F-0289872073FD}"/>
          </ac:spMkLst>
        </pc:spChg>
        <pc:spChg chg="mod">
          <ac:chgData name="Macon Barker" userId="3b1abc75ac2d3d87" providerId="LiveId" clId="{88279FB0-55E4-4579-BE3A-7D6E9AA67723}" dt="2023-11-20T01:00:27.762" v="14958" actId="20577"/>
          <ac:spMkLst>
            <pc:docMk/>
            <pc:sldMk cId="3416213627" sldId="258"/>
            <ac:spMk id="3" creationId="{4A42A39B-6C6A-A61C-6BBC-A317F28543B1}"/>
          </ac:spMkLst>
        </pc:spChg>
      </pc:sldChg>
      <pc:sldChg chg="addSp delSp modSp new mod modNotesTx">
        <pc:chgData name="Macon Barker" userId="3b1abc75ac2d3d87" providerId="LiveId" clId="{88279FB0-55E4-4579-BE3A-7D6E9AA67723}" dt="2023-11-20T01:02:26.481" v="14959" actId="20577"/>
        <pc:sldMkLst>
          <pc:docMk/>
          <pc:sldMk cId="405491972" sldId="259"/>
        </pc:sldMkLst>
        <pc:spChg chg="mod">
          <ac:chgData name="Macon Barker" userId="3b1abc75ac2d3d87" providerId="LiveId" clId="{88279FB0-55E4-4579-BE3A-7D6E9AA67723}" dt="2023-11-16T21:34:18.489" v="7271" actId="1076"/>
          <ac:spMkLst>
            <pc:docMk/>
            <pc:sldMk cId="405491972" sldId="259"/>
            <ac:spMk id="2" creationId="{5E5EFF6F-6E76-6E11-F0CD-CC0AB7C1C310}"/>
          </ac:spMkLst>
        </pc:spChg>
        <pc:spChg chg="del">
          <ac:chgData name="Macon Barker" userId="3b1abc75ac2d3d87" providerId="LiveId" clId="{88279FB0-55E4-4579-BE3A-7D6E9AA67723}" dt="2023-11-13T21:38:41.919" v="849" actId="931"/>
          <ac:spMkLst>
            <pc:docMk/>
            <pc:sldMk cId="405491972" sldId="259"/>
            <ac:spMk id="3" creationId="{E800CD2E-BDBF-EB60-28DC-259DAAC2863D}"/>
          </ac:spMkLst>
        </pc:spChg>
        <pc:spChg chg="add mod">
          <ac:chgData name="Macon Barker" userId="3b1abc75ac2d3d87" providerId="LiveId" clId="{88279FB0-55E4-4579-BE3A-7D6E9AA67723}" dt="2023-11-17T19:05:16.149" v="11010" actId="403"/>
          <ac:spMkLst>
            <pc:docMk/>
            <pc:sldMk cId="405491972" sldId="259"/>
            <ac:spMk id="8" creationId="{5DC6FB0D-70F4-9028-95B2-61A054CC7F1E}"/>
          </ac:spMkLst>
        </pc:spChg>
        <pc:picChg chg="add mod">
          <ac:chgData name="Macon Barker" userId="3b1abc75ac2d3d87" providerId="LiveId" clId="{88279FB0-55E4-4579-BE3A-7D6E9AA67723}" dt="2023-11-18T01:23:12.926" v="13186" actId="1076"/>
          <ac:picMkLst>
            <pc:docMk/>
            <pc:sldMk cId="405491972" sldId="259"/>
            <ac:picMk id="4" creationId="{5B2933BF-C9D1-22B5-9E74-FE069EABDB85}"/>
          </ac:picMkLst>
        </pc:picChg>
        <pc:picChg chg="add mod">
          <ac:chgData name="Macon Barker" userId="3b1abc75ac2d3d87" providerId="LiveId" clId="{88279FB0-55E4-4579-BE3A-7D6E9AA67723}" dt="2023-11-18T01:23:06.924" v="13185" actId="1076"/>
          <ac:picMkLst>
            <pc:docMk/>
            <pc:sldMk cId="405491972" sldId="259"/>
            <ac:picMk id="5" creationId="{874B9F5E-3065-4442-8109-538C43F8DF8B}"/>
          </ac:picMkLst>
        </pc:picChg>
        <pc:picChg chg="add mod">
          <ac:chgData name="Macon Barker" userId="3b1abc75ac2d3d87" providerId="LiveId" clId="{88279FB0-55E4-4579-BE3A-7D6E9AA67723}" dt="2023-11-18T01:23:02.135" v="13184" actId="1076"/>
          <ac:picMkLst>
            <pc:docMk/>
            <pc:sldMk cId="405491972" sldId="259"/>
            <ac:picMk id="7" creationId="{288719FC-6150-18E6-5360-EA2651C4B85A}"/>
          </ac:picMkLst>
        </pc:picChg>
      </pc:sldChg>
      <pc:sldChg chg="addSp delSp modSp new mod modNotesTx">
        <pc:chgData name="Macon Barker" userId="3b1abc75ac2d3d87" providerId="LiveId" clId="{88279FB0-55E4-4579-BE3A-7D6E9AA67723}" dt="2023-11-17T19:04:19.440" v="11002" actId="1076"/>
        <pc:sldMkLst>
          <pc:docMk/>
          <pc:sldMk cId="57275621" sldId="260"/>
        </pc:sldMkLst>
        <pc:spChg chg="mod">
          <ac:chgData name="Macon Barker" userId="3b1abc75ac2d3d87" providerId="LiveId" clId="{88279FB0-55E4-4579-BE3A-7D6E9AA67723}" dt="2023-11-16T21:32:54.613" v="7257"/>
          <ac:spMkLst>
            <pc:docMk/>
            <pc:sldMk cId="57275621" sldId="260"/>
            <ac:spMk id="2" creationId="{97D0743F-B734-C28A-C9AF-1899E39161DD}"/>
          </ac:spMkLst>
        </pc:spChg>
        <pc:spChg chg="mod">
          <ac:chgData name="Macon Barker" userId="3b1abc75ac2d3d87" providerId="LiveId" clId="{88279FB0-55E4-4579-BE3A-7D6E9AA67723}" dt="2023-11-17T19:04:19.440" v="11002" actId="1076"/>
          <ac:spMkLst>
            <pc:docMk/>
            <pc:sldMk cId="57275621" sldId="260"/>
            <ac:spMk id="3" creationId="{FB75759B-76DA-C744-2F4B-072FD21F35EE}"/>
          </ac:spMkLst>
        </pc:spChg>
        <pc:spChg chg="add del mod">
          <ac:chgData name="Macon Barker" userId="3b1abc75ac2d3d87" providerId="LiveId" clId="{88279FB0-55E4-4579-BE3A-7D6E9AA67723}" dt="2023-11-16T21:36:09.051" v="7316" actId="478"/>
          <ac:spMkLst>
            <pc:docMk/>
            <pc:sldMk cId="57275621" sldId="260"/>
            <ac:spMk id="6" creationId="{735E682E-EA2F-0777-6A44-278E1B6B3F66}"/>
          </ac:spMkLst>
        </pc:spChg>
        <pc:picChg chg="add mod">
          <ac:chgData name="Macon Barker" userId="3b1abc75ac2d3d87" providerId="LiveId" clId="{88279FB0-55E4-4579-BE3A-7D6E9AA67723}" dt="2023-11-16T21:36:32.057" v="7322" actId="1076"/>
          <ac:picMkLst>
            <pc:docMk/>
            <pc:sldMk cId="57275621" sldId="260"/>
            <ac:picMk id="5" creationId="{1C1D9530-E554-0A5A-AE58-894899390A06}"/>
          </ac:picMkLst>
        </pc:picChg>
      </pc:sldChg>
      <pc:sldChg chg="modSp new del mod ord modNotesTx">
        <pc:chgData name="Macon Barker" userId="3b1abc75ac2d3d87" providerId="LiveId" clId="{88279FB0-55E4-4579-BE3A-7D6E9AA67723}" dt="2023-11-19T16:22:40.463" v="14934" actId="2696"/>
        <pc:sldMkLst>
          <pc:docMk/>
          <pc:sldMk cId="2354366359" sldId="261"/>
        </pc:sldMkLst>
        <pc:spChg chg="mod">
          <ac:chgData name="Macon Barker" userId="3b1abc75ac2d3d87" providerId="LiveId" clId="{88279FB0-55E4-4579-BE3A-7D6E9AA67723}" dt="2023-11-16T21:32:54.613" v="7257"/>
          <ac:spMkLst>
            <pc:docMk/>
            <pc:sldMk cId="2354366359" sldId="261"/>
            <ac:spMk id="2" creationId="{EE0275B4-806D-6993-57A9-BE2332542A5F}"/>
          </ac:spMkLst>
        </pc:spChg>
        <pc:spChg chg="mod">
          <ac:chgData name="Macon Barker" userId="3b1abc75ac2d3d87" providerId="LiveId" clId="{88279FB0-55E4-4579-BE3A-7D6E9AA67723}" dt="2023-11-17T19:55:50.656" v="11508" actId="20577"/>
          <ac:spMkLst>
            <pc:docMk/>
            <pc:sldMk cId="2354366359" sldId="261"/>
            <ac:spMk id="3" creationId="{4828DFBC-272F-3D60-21AC-09D60E7AD123}"/>
          </ac:spMkLst>
        </pc:spChg>
      </pc:sldChg>
      <pc:sldChg chg="addSp delSp modSp new mod modNotesTx">
        <pc:chgData name="Macon Barker" userId="3b1abc75ac2d3d87" providerId="LiveId" clId="{88279FB0-55E4-4579-BE3A-7D6E9AA67723}" dt="2023-11-21T22:15:34.184" v="14990" actId="20577"/>
        <pc:sldMkLst>
          <pc:docMk/>
          <pc:sldMk cId="2535785302" sldId="262"/>
        </pc:sldMkLst>
        <pc:spChg chg="mod">
          <ac:chgData name="Macon Barker" userId="3b1abc75ac2d3d87" providerId="LiveId" clId="{88279FB0-55E4-4579-BE3A-7D6E9AA67723}" dt="2023-11-16T21:32:54.613" v="7257"/>
          <ac:spMkLst>
            <pc:docMk/>
            <pc:sldMk cId="2535785302" sldId="262"/>
            <ac:spMk id="2" creationId="{B264C5C5-6A2E-0350-3F19-34885912FE8C}"/>
          </ac:spMkLst>
        </pc:spChg>
        <pc:spChg chg="del">
          <ac:chgData name="Macon Barker" userId="3b1abc75ac2d3d87" providerId="LiveId" clId="{88279FB0-55E4-4579-BE3A-7D6E9AA67723}" dt="2023-11-16T21:15:57.889" v="6151" actId="478"/>
          <ac:spMkLst>
            <pc:docMk/>
            <pc:sldMk cId="2535785302" sldId="262"/>
            <ac:spMk id="3" creationId="{833427AE-D11A-D388-3852-AFC5508D0027}"/>
          </ac:spMkLst>
        </pc:spChg>
        <pc:spChg chg="add del mod">
          <ac:chgData name="Macon Barker" userId="3b1abc75ac2d3d87" providerId="LiveId" clId="{88279FB0-55E4-4579-BE3A-7D6E9AA67723}" dt="2023-11-18T00:55:14.629" v="11511"/>
          <ac:spMkLst>
            <pc:docMk/>
            <pc:sldMk cId="2535785302" sldId="262"/>
            <ac:spMk id="6" creationId="{A0EA3DF9-25EE-889C-9672-53135DF9293B}"/>
          </ac:spMkLst>
        </pc:spChg>
        <pc:spChg chg="add mod">
          <ac:chgData name="Macon Barker" userId="3b1abc75ac2d3d87" providerId="LiveId" clId="{88279FB0-55E4-4579-BE3A-7D6E9AA67723}" dt="2023-11-18T00:59:51.848" v="11611" actId="1076"/>
          <ac:spMkLst>
            <pc:docMk/>
            <pc:sldMk cId="2535785302" sldId="262"/>
            <ac:spMk id="7" creationId="{A92460B3-9441-5CFE-61B6-98F7B73705AB}"/>
          </ac:spMkLst>
        </pc:spChg>
        <pc:picChg chg="add mod">
          <ac:chgData name="Macon Barker" userId="3b1abc75ac2d3d87" providerId="LiveId" clId="{88279FB0-55E4-4579-BE3A-7D6E9AA67723}" dt="2023-11-18T00:59:56.882" v="11612" actId="1076"/>
          <ac:picMkLst>
            <pc:docMk/>
            <pc:sldMk cId="2535785302" sldId="262"/>
            <ac:picMk id="5" creationId="{E1795BB6-38BA-5438-9FAA-4DFDC9E46F24}"/>
          </ac:picMkLst>
        </pc:picChg>
      </pc:sldChg>
      <pc:sldChg chg="modSp new mod addCm delCm modCm modNotesTx">
        <pc:chgData name="Macon Barker" userId="3b1abc75ac2d3d87" providerId="LiveId" clId="{88279FB0-55E4-4579-BE3A-7D6E9AA67723}" dt="2023-11-21T22:16:06.022" v="14998" actId="20577"/>
        <pc:sldMkLst>
          <pc:docMk/>
          <pc:sldMk cId="31857160" sldId="263"/>
        </pc:sldMkLst>
        <pc:spChg chg="mod">
          <ac:chgData name="Macon Barker" userId="3b1abc75ac2d3d87" providerId="LiveId" clId="{88279FB0-55E4-4579-BE3A-7D6E9AA67723}" dt="2023-11-16T21:32:54.613" v="7257"/>
          <ac:spMkLst>
            <pc:docMk/>
            <pc:sldMk cId="31857160" sldId="263"/>
            <ac:spMk id="2" creationId="{5AB90B45-751E-1DD8-2DBC-6B6B246197FD}"/>
          </ac:spMkLst>
        </pc:spChg>
        <pc:spChg chg="mod">
          <ac:chgData name="Macon Barker" userId="3b1abc75ac2d3d87" providerId="LiveId" clId="{88279FB0-55E4-4579-BE3A-7D6E9AA67723}" dt="2023-11-19T20:54:59.724" v="14935" actId="1076"/>
          <ac:spMkLst>
            <pc:docMk/>
            <pc:sldMk cId="31857160" sldId="263"/>
            <ac:spMk id="3" creationId="{63EF347C-7183-C3E4-F1AE-256354284714}"/>
          </ac:spMkLst>
        </pc:spChg>
        <pc:extLst>
          <p:ext xmlns:p="http://schemas.openxmlformats.org/presentationml/2006/main" uri="{D6D511B9-2390-475A-947B-AFAB55BFBCF1}">
            <pc226:cmChg xmlns:pc226="http://schemas.microsoft.com/office/powerpoint/2022/06/main/command" chg="add del mod modRxn">
              <pc226:chgData name="Macon Barker" userId="3b1abc75ac2d3d87" providerId="LiveId" clId="{88279FB0-55E4-4579-BE3A-7D6E9AA67723}" dt="2023-11-19T14:53:45.310" v="13984"/>
              <pc2:cmMkLst xmlns:pc2="http://schemas.microsoft.com/office/powerpoint/2019/9/main/command">
                <pc:docMk/>
                <pc:sldMk cId="31857160" sldId="263"/>
                <pc2:cmMk id="{F21AECD3-9C53-48CD-BD8F-DC1AEEFB24A8}"/>
              </pc2:cmMkLst>
            </pc226:cmChg>
          </p:ext>
        </pc:extLst>
      </pc:sldChg>
      <pc:sldChg chg="addSp modSp new mod modNotesTx">
        <pc:chgData name="Macon Barker" userId="3b1abc75ac2d3d87" providerId="LiveId" clId="{88279FB0-55E4-4579-BE3A-7D6E9AA67723}" dt="2023-11-19T14:55:43.231" v="13990" actId="20577"/>
        <pc:sldMkLst>
          <pc:docMk/>
          <pc:sldMk cId="3358135704" sldId="264"/>
        </pc:sldMkLst>
        <pc:spChg chg="mod">
          <ac:chgData name="Macon Barker" userId="3b1abc75ac2d3d87" providerId="LiveId" clId="{88279FB0-55E4-4579-BE3A-7D6E9AA67723}" dt="2023-11-16T21:32:54.613" v="7257"/>
          <ac:spMkLst>
            <pc:docMk/>
            <pc:sldMk cId="3358135704" sldId="264"/>
            <ac:spMk id="2" creationId="{4DD9A034-6A9E-D8BF-D9EE-84E364E6E25F}"/>
          </ac:spMkLst>
        </pc:spChg>
        <pc:spChg chg="mod">
          <ac:chgData name="Macon Barker" userId="3b1abc75ac2d3d87" providerId="LiveId" clId="{88279FB0-55E4-4579-BE3A-7D6E9AA67723}" dt="2023-11-17T19:05:08.441" v="11008" actId="1076"/>
          <ac:spMkLst>
            <pc:docMk/>
            <pc:sldMk cId="3358135704" sldId="264"/>
            <ac:spMk id="3" creationId="{6D3964A4-89A8-9DE4-AA8B-9DF7B55397D4}"/>
          </ac:spMkLst>
        </pc:spChg>
        <pc:picChg chg="add mod">
          <ac:chgData name="Macon Barker" userId="3b1abc75ac2d3d87" providerId="LiveId" clId="{88279FB0-55E4-4579-BE3A-7D6E9AA67723}" dt="2023-11-16T21:33:28.679" v="7266" actId="1076"/>
          <ac:picMkLst>
            <pc:docMk/>
            <pc:sldMk cId="3358135704" sldId="264"/>
            <ac:picMk id="5" creationId="{5088632C-A16B-3411-26FC-9EF4882A2BA5}"/>
          </ac:picMkLst>
        </pc:picChg>
      </pc:sldChg>
      <pc:sldChg chg="addSp delSp modSp new del mod modNotesTx">
        <pc:chgData name="Macon Barker" userId="3b1abc75ac2d3d87" providerId="LiveId" clId="{88279FB0-55E4-4579-BE3A-7D6E9AA67723}" dt="2023-11-18T01:01:50.453" v="11615" actId="2696"/>
        <pc:sldMkLst>
          <pc:docMk/>
          <pc:sldMk cId="4100988302" sldId="265"/>
        </pc:sldMkLst>
        <pc:spChg chg="mod">
          <ac:chgData name="Macon Barker" userId="3b1abc75ac2d3d87" providerId="LiveId" clId="{88279FB0-55E4-4579-BE3A-7D6E9AA67723}" dt="2023-11-16T21:38:31.586" v="7414" actId="20577"/>
          <ac:spMkLst>
            <pc:docMk/>
            <pc:sldMk cId="4100988302" sldId="265"/>
            <ac:spMk id="2" creationId="{9308E69D-69C0-5A2D-D283-74C195267DF3}"/>
          </ac:spMkLst>
        </pc:spChg>
        <pc:spChg chg="del mod">
          <ac:chgData name="Macon Barker" userId="3b1abc75ac2d3d87" providerId="LiveId" clId="{88279FB0-55E4-4579-BE3A-7D6E9AA67723}" dt="2023-11-16T21:38:45.966" v="7415" actId="478"/>
          <ac:spMkLst>
            <pc:docMk/>
            <pc:sldMk cId="4100988302" sldId="265"/>
            <ac:spMk id="3" creationId="{8465B432-CB69-EBA4-9DF9-835A070D0FEA}"/>
          </ac:spMkLst>
        </pc:spChg>
        <pc:spChg chg="add mod">
          <ac:chgData name="Macon Barker" userId="3b1abc75ac2d3d87" providerId="LiveId" clId="{88279FB0-55E4-4579-BE3A-7D6E9AA67723}" dt="2023-11-17T19:35:14.321" v="11020" actId="20577"/>
          <ac:spMkLst>
            <pc:docMk/>
            <pc:sldMk cId="4100988302" sldId="265"/>
            <ac:spMk id="4" creationId="{5A53444B-F63A-DB19-6B29-F66B485F7432}"/>
          </ac:spMkLst>
        </pc:spChg>
        <pc:picChg chg="add mod">
          <ac:chgData name="Macon Barker" userId="3b1abc75ac2d3d87" providerId="LiveId" clId="{88279FB0-55E4-4579-BE3A-7D6E9AA67723}" dt="2023-11-16T21:40:47.646" v="7536" actId="1076"/>
          <ac:picMkLst>
            <pc:docMk/>
            <pc:sldMk cId="4100988302" sldId="265"/>
            <ac:picMk id="6" creationId="{97537773-C914-17C3-9C70-B4EA74C85C86}"/>
          </ac:picMkLst>
        </pc:picChg>
      </pc:sldChg>
      <pc:sldChg chg="modSp new mod modNotesTx">
        <pc:chgData name="Macon Barker" userId="3b1abc75ac2d3d87" providerId="LiveId" clId="{88279FB0-55E4-4579-BE3A-7D6E9AA67723}" dt="2023-11-21T22:14:09.699" v="14980" actId="20577"/>
        <pc:sldMkLst>
          <pc:docMk/>
          <pc:sldMk cId="985899655" sldId="266"/>
        </pc:sldMkLst>
        <pc:spChg chg="mod">
          <ac:chgData name="Macon Barker" userId="3b1abc75ac2d3d87" providerId="LiveId" clId="{88279FB0-55E4-4579-BE3A-7D6E9AA67723}" dt="2023-11-16T21:32:54.613" v="7257"/>
          <ac:spMkLst>
            <pc:docMk/>
            <pc:sldMk cId="985899655" sldId="266"/>
            <ac:spMk id="2" creationId="{373A8A90-BEB9-6B03-3C81-2D761463B3B2}"/>
          </ac:spMkLst>
        </pc:spChg>
        <pc:spChg chg="mod">
          <ac:chgData name="Macon Barker" userId="3b1abc75ac2d3d87" providerId="LiveId" clId="{88279FB0-55E4-4579-BE3A-7D6E9AA67723}" dt="2023-11-16T21:33:52.201" v="7268" actId="1076"/>
          <ac:spMkLst>
            <pc:docMk/>
            <pc:sldMk cId="985899655" sldId="266"/>
            <ac:spMk id="3" creationId="{177EABAE-65EA-C097-F20C-0FEA33E85C5C}"/>
          </ac:spMkLst>
        </pc:spChg>
      </pc:sldChg>
      <pc:sldMasterChg chg="modSldLayout">
        <pc:chgData name="Macon Barker" userId="3b1abc75ac2d3d87" providerId="LiveId" clId="{88279FB0-55E4-4579-BE3A-7D6E9AA67723}" dt="2023-11-16T21:32:48.134" v="7246"/>
        <pc:sldMasterMkLst>
          <pc:docMk/>
          <pc:sldMasterMk cId="174131040" sldId="2147483946"/>
        </pc:sldMasterMkLst>
        <pc:sldLayoutChg chg="delSp">
          <pc:chgData name="Macon Barker" userId="3b1abc75ac2d3d87" providerId="LiveId" clId="{88279FB0-55E4-4579-BE3A-7D6E9AA67723}" dt="2023-11-16T21:32:48.134" v="7246"/>
          <pc:sldLayoutMkLst>
            <pc:docMk/>
            <pc:sldMasterMk cId="174131040" sldId="2147483946"/>
            <pc:sldLayoutMk cId="2550963529" sldId="2147483964"/>
          </pc:sldLayoutMkLst>
          <pc:cxnChg chg="del">
            <ac:chgData name="Macon Barker" userId="3b1abc75ac2d3d87" providerId="LiveId" clId="{88279FB0-55E4-4579-BE3A-7D6E9AA67723}" dt="2023-11-16T21:32:48.134" v="7246"/>
            <ac:cxnSpMkLst>
              <pc:docMk/>
              <pc:sldMasterMk cId="174131040" sldId="2147483946"/>
              <pc:sldLayoutMk cId="2550963529" sldId="2147483964"/>
              <ac:cxnSpMk id="33" creationId="{00000000-0000-0000-0000-000000000000}"/>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29E1E2-EA9E-1603-2B5F-FDD84BA219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B9640C-7304-1474-0EF4-436AA4E320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D6345-A07D-4575-876F-B32E81296A58}" type="datetimeFigureOut">
              <a:rPr lang="en-US" smtClean="0"/>
              <a:t>11/21/2023</a:t>
            </a:fld>
            <a:endParaRPr lang="en-US"/>
          </a:p>
        </p:txBody>
      </p:sp>
      <p:sp>
        <p:nvSpPr>
          <p:cNvPr id="4" name="Footer Placeholder 3">
            <a:extLst>
              <a:ext uri="{FF2B5EF4-FFF2-40B4-BE49-F238E27FC236}">
                <a16:creationId xmlns:a16="http://schemas.microsoft.com/office/drawing/2014/main" id="{EA392714-C943-411B-78CF-0412FFCFDC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4DF945F-2DAB-28A2-432E-6F3681CD9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C449FE-1AA0-4F80-8BA4-AF20155253B2}" type="slidenum">
              <a:rPr lang="en-US" smtClean="0"/>
              <a:t>‹#›</a:t>
            </a:fld>
            <a:endParaRPr lang="en-US"/>
          </a:p>
        </p:txBody>
      </p:sp>
    </p:spTree>
    <p:extLst>
      <p:ext uri="{BB962C8B-B14F-4D97-AF65-F5344CB8AC3E}">
        <p14:creationId xmlns:p14="http://schemas.microsoft.com/office/powerpoint/2010/main" val="29374859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85A19-408C-4C83-8102-9DD28D73EAC4}"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03DE-5DF0-44F7-9A94-9753BBF9E1B1}" type="slidenum">
              <a:rPr lang="en-US" smtClean="0"/>
              <a:t>‹#›</a:t>
            </a:fld>
            <a:endParaRPr lang="en-US"/>
          </a:p>
        </p:txBody>
      </p:sp>
    </p:spTree>
    <p:extLst>
      <p:ext uri="{BB962C8B-B14F-4D97-AF65-F5344CB8AC3E}">
        <p14:creationId xmlns:p14="http://schemas.microsoft.com/office/powerpoint/2010/main" val="18319681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analytics team was hired to analyze historical data of customers who purchased from their chain. The main variable of interest is the ‘</a:t>
            </a:r>
            <a:r>
              <a:rPr lang="en-US" dirty="0" err="1"/>
              <a:t>TargetBuy</a:t>
            </a:r>
            <a:r>
              <a:rPr lang="en-US" dirty="0"/>
              <a:t>’, which is 1 if the customer purchased an organic product during his/her visit and 0 if the customer did not purchase an organic product. We will be using these data to build a classification model to help us identify important characteristics of customers who purchase organic items and ultimately use it to predict whether new customers will purchase organic products. This will allow us to recommend different marketing strategies that may persuade customers to purchase the new organic product line and appropriately stock organic items to maximize profits.</a:t>
            </a:r>
          </a:p>
        </p:txBody>
      </p:sp>
      <p:sp>
        <p:nvSpPr>
          <p:cNvPr id="4" name="Slide Number Placeholder 3"/>
          <p:cNvSpPr>
            <a:spLocks noGrp="1"/>
          </p:cNvSpPr>
          <p:nvPr>
            <p:ph type="sldNum" sz="quarter" idx="5"/>
          </p:nvPr>
        </p:nvSpPr>
        <p:spPr/>
        <p:txBody>
          <a:bodyPr/>
          <a:lstStyle/>
          <a:p>
            <a:fld id="{7BB403DE-5DF0-44F7-9A94-9753BBF9E1B1}" type="slidenum">
              <a:rPr lang="en-US" smtClean="0"/>
              <a:t>3</a:t>
            </a:fld>
            <a:endParaRPr lang="en-US"/>
          </a:p>
        </p:txBody>
      </p:sp>
    </p:spTree>
    <p:extLst>
      <p:ext uri="{BB962C8B-B14F-4D97-AF65-F5344CB8AC3E}">
        <p14:creationId xmlns:p14="http://schemas.microsoft.com/office/powerpoint/2010/main" val="348063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Age: </a:t>
            </a:r>
            <a:r>
              <a:rPr lang="en-US" b="0" dirty="0"/>
              <a:t>W</a:t>
            </a:r>
            <a:r>
              <a:rPr lang="en-US" dirty="0"/>
              <a:t>e can see that customers who purchase organic products tend to be </a:t>
            </a:r>
            <a:r>
              <a:rPr lang="en-US" b="1" i="0" dirty="0"/>
              <a:t>younger</a:t>
            </a:r>
            <a:r>
              <a:rPr lang="en-US" dirty="0"/>
              <a:t> than those not purchasing organic products.</a:t>
            </a:r>
          </a:p>
          <a:p>
            <a:pPr marL="171450" indent="-171450">
              <a:buFont typeface="Arial" panose="020B0604020202020204" pitchFamily="34" charset="0"/>
              <a:buChar char="•"/>
            </a:pPr>
            <a:r>
              <a:rPr lang="en-US" b="1" dirty="0"/>
              <a:t>Affluence Score: </a:t>
            </a:r>
            <a:r>
              <a:rPr lang="en-US" b="0" dirty="0"/>
              <a:t>W</a:t>
            </a:r>
            <a:r>
              <a:rPr lang="en-US" dirty="0"/>
              <a:t>e looked at the affluence score and found that customers with a </a:t>
            </a:r>
            <a:r>
              <a:rPr lang="en-US" b="1" dirty="0"/>
              <a:t>higher score </a:t>
            </a:r>
            <a:r>
              <a:rPr lang="en-US" dirty="0"/>
              <a:t>are </a:t>
            </a:r>
            <a:r>
              <a:rPr lang="en-US" b="1" dirty="0"/>
              <a:t>more likely </a:t>
            </a:r>
            <a:r>
              <a:rPr lang="en-US" dirty="0"/>
              <a:t>to purchase organic products. (i.e., Customers with higher household income.)</a:t>
            </a:r>
          </a:p>
          <a:p>
            <a:pPr marL="171450" indent="-171450">
              <a:buFont typeface="Arial" panose="020B0604020202020204" pitchFamily="34" charset="0"/>
              <a:buChar char="•"/>
            </a:pPr>
            <a:r>
              <a:rPr lang="en-US" b="1" dirty="0"/>
              <a:t>Gender: </a:t>
            </a:r>
            <a:r>
              <a:rPr lang="en-US" dirty="0"/>
              <a:t>We found that female customers tend to purchase more organic products </a:t>
            </a:r>
            <a:r>
              <a:rPr lang="en-US"/>
              <a:t>than male </a:t>
            </a:r>
            <a:r>
              <a:rPr lang="en-US" dirty="0"/>
              <a:t>customers.</a:t>
            </a:r>
          </a:p>
        </p:txBody>
      </p:sp>
      <p:sp>
        <p:nvSpPr>
          <p:cNvPr id="4" name="Slide Number Placeholder 3"/>
          <p:cNvSpPr>
            <a:spLocks noGrp="1"/>
          </p:cNvSpPr>
          <p:nvPr>
            <p:ph type="sldNum" sz="quarter" idx="5"/>
          </p:nvPr>
        </p:nvSpPr>
        <p:spPr/>
        <p:txBody>
          <a:bodyPr/>
          <a:lstStyle/>
          <a:p>
            <a:fld id="{7BB403DE-5DF0-44F7-9A94-9753BBF9E1B1}" type="slidenum">
              <a:rPr lang="en-US" smtClean="0"/>
              <a:t>4</a:t>
            </a:fld>
            <a:endParaRPr lang="en-US"/>
          </a:p>
        </p:txBody>
      </p:sp>
    </p:spTree>
    <p:extLst>
      <p:ext uri="{BB962C8B-B14F-4D97-AF65-F5344CB8AC3E}">
        <p14:creationId xmlns:p14="http://schemas.microsoft.com/office/powerpoint/2010/main" val="705961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average yearly spend by customers who purchased organic vs. those who did not, we can see that non-organic customers spend around $1,500 more. </a:t>
            </a:r>
          </a:p>
        </p:txBody>
      </p:sp>
      <p:sp>
        <p:nvSpPr>
          <p:cNvPr id="4" name="Slide Number Placeholder 3"/>
          <p:cNvSpPr>
            <a:spLocks noGrp="1"/>
          </p:cNvSpPr>
          <p:nvPr>
            <p:ph type="sldNum" sz="quarter" idx="5"/>
          </p:nvPr>
        </p:nvSpPr>
        <p:spPr/>
        <p:txBody>
          <a:bodyPr/>
          <a:lstStyle/>
          <a:p>
            <a:fld id="{7BB403DE-5DF0-44F7-9A94-9753BBF9E1B1}" type="slidenum">
              <a:rPr lang="en-US" smtClean="0"/>
              <a:t>5</a:t>
            </a:fld>
            <a:endParaRPr lang="en-US"/>
          </a:p>
        </p:txBody>
      </p:sp>
    </p:spTree>
    <p:extLst>
      <p:ext uri="{BB962C8B-B14F-4D97-AF65-F5344CB8AC3E}">
        <p14:creationId xmlns:p14="http://schemas.microsoft.com/office/powerpoint/2010/main" val="251391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loyalty status of a customer seems to have a negative influence on the number of organic purchases made. The graph shows us that members in the ‘Tin’ status had the highest percentage of organic purchases made, followed by ‘Silver’, ‘Gold’, and finally ‘Platinum’. </a:t>
            </a:r>
          </a:p>
        </p:txBody>
      </p:sp>
      <p:sp>
        <p:nvSpPr>
          <p:cNvPr id="4" name="Slide Number Placeholder 3"/>
          <p:cNvSpPr>
            <a:spLocks noGrp="1"/>
          </p:cNvSpPr>
          <p:nvPr>
            <p:ph type="sldNum" sz="quarter" idx="5"/>
          </p:nvPr>
        </p:nvSpPr>
        <p:spPr/>
        <p:txBody>
          <a:bodyPr/>
          <a:lstStyle/>
          <a:p>
            <a:fld id="{7BB403DE-5DF0-44F7-9A94-9753BBF9E1B1}" type="slidenum">
              <a:rPr lang="en-US" smtClean="0"/>
              <a:t>6</a:t>
            </a:fld>
            <a:endParaRPr lang="en-US"/>
          </a:p>
        </p:txBody>
      </p:sp>
    </p:spTree>
    <p:extLst>
      <p:ext uri="{BB962C8B-B14F-4D97-AF65-F5344CB8AC3E}">
        <p14:creationId xmlns:p14="http://schemas.microsoft.com/office/powerpoint/2010/main" val="552028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some statistics for each of the classification models we built. In the top row, there are 4 different categories: </a:t>
            </a:r>
            <a:r>
              <a:rPr lang="en-US" b="1" dirty="0"/>
              <a:t>Accuracy</a:t>
            </a:r>
            <a:r>
              <a:rPr lang="en-US" dirty="0"/>
              <a:t>, </a:t>
            </a:r>
            <a:r>
              <a:rPr lang="en-US" b="1" dirty="0"/>
              <a:t>Precision</a:t>
            </a:r>
            <a:r>
              <a:rPr lang="en-US" dirty="0"/>
              <a:t>, </a:t>
            </a:r>
            <a:r>
              <a:rPr lang="en-US" b="1" dirty="0"/>
              <a:t>Recall</a:t>
            </a:r>
            <a:r>
              <a:rPr lang="en-US" dirty="0"/>
              <a:t>, and </a:t>
            </a:r>
            <a:r>
              <a:rPr lang="en-US" b="1" dirty="0"/>
              <a:t>AUC</a:t>
            </a:r>
            <a:r>
              <a:rPr lang="en-US" dirty="0"/>
              <a:t>, which are divided into two parts: </a:t>
            </a:r>
            <a:r>
              <a:rPr lang="en-US" b="1" dirty="0"/>
              <a:t>train</a:t>
            </a:r>
            <a:r>
              <a:rPr lang="en-US" dirty="0"/>
              <a:t> and </a:t>
            </a:r>
            <a:r>
              <a:rPr lang="en-US" b="1" dirty="0"/>
              <a:t>test</a:t>
            </a:r>
            <a:r>
              <a:rPr lang="en-US" dirty="0"/>
              <a:t>. A training-test split is a common practice used in model building, which involves splitting up the data set (in our case 70 to train, 30 to test) so that the model does not only perform well on with the data it was built off. The training data is used to build the model itself and the test data is used to assess the performance on other data. </a:t>
            </a:r>
          </a:p>
          <a:p>
            <a:endParaRPr lang="en-US" dirty="0"/>
          </a:p>
          <a:p>
            <a:r>
              <a:rPr lang="en-US" dirty="0"/>
              <a:t>When assessing a model’s performance, we want to focus on how it performs on the test data as we will ultimately be using this model to predict if new customers will buy organic products. For each statistic, the closer it is to 1, the better. The </a:t>
            </a:r>
            <a:r>
              <a:rPr lang="en-US" b="1" dirty="0"/>
              <a:t>accuracy</a:t>
            </a:r>
            <a:r>
              <a:rPr lang="en-US" dirty="0"/>
              <a:t> tells us the percentage of correct predictions our model made. As we can see, all 5 models have nearly identical accuracies, so let’s look at a statistic that may give us more insight on predicting customers who will purchase organic products. </a:t>
            </a:r>
            <a:r>
              <a:rPr lang="en-US" b="1" dirty="0"/>
              <a:t>Recall</a:t>
            </a:r>
            <a:r>
              <a:rPr lang="en-US" b="0" dirty="0"/>
              <a:t> tells us of the customers who purchased organic products, the percentage correctly predicted as ‘purchase organic’ by the model. Our goal is to correctly identify the customers who will </a:t>
            </a:r>
            <a:r>
              <a:rPr lang="en-US" b="0" u="sng" dirty="0"/>
              <a:t>actually purchase organic items</a:t>
            </a:r>
            <a:r>
              <a:rPr lang="en-US" b="0" u="none" dirty="0"/>
              <a:t>, therefore the model we selected to move forward with was the </a:t>
            </a:r>
            <a:r>
              <a:rPr lang="en-US" b="1" u="none" dirty="0"/>
              <a:t>Decision Tree</a:t>
            </a:r>
            <a:r>
              <a:rPr lang="en-US" b="0" u="none" dirty="0"/>
              <a:t>.</a:t>
            </a:r>
            <a:endParaRPr lang="en-US" dirty="0"/>
          </a:p>
        </p:txBody>
      </p:sp>
      <p:sp>
        <p:nvSpPr>
          <p:cNvPr id="4" name="Slide Number Placeholder 3"/>
          <p:cNvSpPr>
            <a:spLocks noGrp="1"/>
          </p:cNvSpPr>
          <p:nvPr>
            <p:ph type="sldNum" sz="quarter" idx="5"/>
          </p:nvPr>
        </p:nvSpPr>
        <p:spPr/>
        <p:txBody>
          <a:bodyPr/>
          <a:lstStyle/>
          <a:p>
            <a:fld id="{7BB403DE-5DF0-44F7-9A94-9753BBF9E1B1}" type="slidenum">
              <a:rPr lang="en-US" smtClean="0"/>
              <a:t>7</a:t>
            </a:fld>
            <a:endParaRPr lang="en-US"/>
          </a:p>
        </p:txBody>
      </p:sp>
    </p:spTree>
    <p:extLst>
      <p:ext uri="{BB962C8B-B14F-4D97-AF65-F5344CB8AC3E}">
        <p14:creationId xmlns:p14="http://schemas.microsoft.com/office/powerpoint/2010/main" val="316504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on the right comes from our Decision Tree Model. It shows the top five most influential variables in the model. </a:t>
            </a:r>
          </a:p>
          <a:p>
            <a:pPr marL="171450" indent="-171450">
              <a:buFont typeface="Arial" panose="020B0604020202020204" pitchFamily="34" charset="0"/>
              <a:buChar char="•"/>
            </a:pPr>
            <a:r>
              <a:rPr lang="en-US" b="1" dirty="0"/>
              <a:t>Age</a:t>
            </a:r>
            <a:r>
              <a:rPr lang="en-US" dirty="0"/>
              <a:t> has the most influence. We saw earlier in the exploratory analysis that the customers who purchase organic products tend to be on the younger side. From our model, we found that customers aged 44 or younger had a higher percentage of organic products purchased.</a:t>
            </a:r>
          </a:p>
          <a:p>
            <a:pPr marL="171450" indent="-171450">
              <a:buFont typeface="Arial" panose="020B0604020202020204" pitchFamily="34" charset="0"/>
              <a:buChar char="•"/>
            </a:pPr>
            <a:r>
              <a:rPr lang="en-US" b="1" dirty="0"/>
              <a:t>Affluence</a:t>
            </a:r>
            <a:r>
              <a:rPr lang="en-US" b="0" dirty="0"/>
              <a:t> was another important feature to consider. As organic products tend to be more expensive, this makes sense that customers with more household income would be more likely to purchase</a:t>
            </a:r>
            <a:r>
              <a:rPr lang="en-US" b="0" u="none" dirty="0"/>
              <a:t>. </a:t>
            </a:r>
            <a:r>
              <a:rPr lang="en-US" b="0" u="sng" dirty="0"/>
              <a:t>Customers under the age of 44, with an above-average affluence score (&gt;15) were the most likely group to purchase organic products (92% of the time).</a:t>
            </a:r>
          </a:p>
          <a:p>
            <a:pPr marL="171450" indent="-171450">
              <a:buFont typeface="Arial" panose="020B0604020202020204" pitchFamily="34" charset="0"/>
              <a:buChar char="•"/>
            </a:pPr>
            <a:r>
              <a:rPr lang="en-US" b="1" u="none" dirty="0"/>
              <a:t>Gender </a:t>
            </a:r>
            <a:r>
              <a:rPr lang="en-US" b="0" u="none" dirty="0"/>
              <a:t>plays a role as well with females purchasing more organics than males.</a:t>
            </a:r>
            <a:endParaRPr lang="en-US" b="1" u="none" dirty="0"/>
          </a:p>
        </p:txBody>
      </p:sp>
      <p:sp>
        <p:nvSpPr>
          <p:cNvPr id="4" name="Slide Number Placeholder 3"/>
          <p:cNvSpPr>
            <a:spLocks noGrp="1"/>
          </p:cNvSpPr>
          <p:nvPr>
            <p:ph type="sldNum" sz="quarter" idx="5"/>
          </p:nvPr>
        </p:nvSpPr>
        <p:spPr/>
        <p:txBody>
          <a:bodyPr/>
          <a:lstStyle/>
          <a:p>
            <a:fld id="{7BB403DE-5DF0-44F7-9A94-9753BBF9E1B1}" type="slidenum">
              <a:rPr lang="en-US" smtClean="0"/>
              <a:t>8</a:t>
            </a:fld>
            <a:endParaRPr lang="en-US"/>
          </a:p>
        </p:txBody>
      </p:sp>
    </p:spTree>
    <p:extLst>
      <p:ext uri="{BB962C8B-B14F-4D97-AF65-F5344CB8AC3E}">
        <p14:creationId xmlns:p14="http://schemas.microsoft.com/office/powerpoint/2010/main" val="1703129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who did not purchase organic products tend to spend more on average per year. Therefore, we want to be more strategic with our stocking and marketing strategies to ensure we do not incur unnecessary costs from carrying or promoting the new product line.</a:t>
            </a:r>
          </a:p>
          <a:p>
            <a:endParaRPr lang="en-US" dirty="0"/>
          </a:p>
          <a:p>
            <a:pPr marL="171450" indent="-171450">
              <a:buFont typeface="Arial" panose="020B0604020202020204" pitchFamily="34" charset="0"/>
              <a:buChar char="•"/>
            </a:pPr>
            <a:r>
              <a:rPr lang="en-US" dirty="0"/>
              <a:t>Our top customers are those under the age of 45 with an above-average affluent score. We want to make sure that the word about the new product line gets out to this group as they are most likely going to be interested. We can target them with web or in-store coupons. If there is some way to offer a coupon for the new line when a customer rings up an organic product, we recommend doing that.</a:t>
            </a:r>
          </a:p>
          <a:p>
            <a:endParaRPr lang="en-US" dirty="0"/>
          </a:p>
          <a:p>
            <a:pPr marL="171450" indent="-171450">
              <a:buFont typeface="Arial" panose="020B0604020202020204" pitchFamily="34" charset="0"/>
              <a:buChar char="•"/>
            </a:pPr>
            <a:r>
              <a:rPr lang="en-US" dirty="0"/>
              <a:t>Customers with an above-average household income are more likely to purchase organic products. We suggest stocking more organic products in stores located in affluent areas/neighborhoods.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 The Platinum tier spends the most money but has the lowest percentage of customers purchasing organic items. It could be beneficial to offer customers in this tier some coupons for organic products to try and increase that percentage.</a:t>
            </a:r>
          </a:p>
          <a:p>
            <a:endParaRPr lang="en-US" dirty="0"/>
          </a:p>
          <a:p>
            <a:pPr marL="171450" indent="-171450">
              <a:buFont typeface="Arial" panose="020B0604020202020204" pitchFamily="34" charset="0"/>
              <a:buChar char="•"/>
            </a:pPr>
            <a:r>
              <a:rPr lang="en-US" dirty="0"/>
              <a:t>Tin tier members purchase the highest percentage of organic products but spend the least amount of money. We could try to increase the spending amount by offering </a:t>
            </a:r>
            <a:r>
              <a:rPr lang="en-US"/>
              <a:t>more organic coupons </a:t>
            </a:r>
            <a:r>
              <a:rPr lang="en-US" dirty="0"/>
              <a:t>or larger discounts based on how much they spend per visit.</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Females aged between 45-55 seem to be split (about 50/50) over purchasing organic items. Perhaps advertising the new organic line at fitness/yoga classes (or partnering with a coupon deal) could help get the word out and sway that demographic to purchase more organics.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7BB403DE-5DF0-44F7-9A94-9753BBF9E1B1}" type="slidenum">
              <a:rPr lang="en-US" smtClean="0"/>
              <a:t>9</a:t>
            </a:fld>
            <a:endParaRPr lang="en-US"/>
          </a:p>
        </p:txBody>
      </p:sp>
    </p:spTree>
    <p:extLst>
      <p:ext uri="{BB962C8B-B14F-4D97-AF65-F5344CB8AC3E}">
        <p14:creationId xmlns:p14="http://schemas.microsoft.com/office/powerpoint/2010/main" val="114513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243BBAE-AC58-4861-8179-27BAFBF67BF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36266754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3BBAE-AC58-4861-8179-27BAFBF67BF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345774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3BBAE-AC58-4861-8179-27BAFBF67BFE}"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263738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43BBAE-AC58-4861-8179-27BAFBF67BF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231413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243BBAE-AC58-4861-8179-27BAFBF67BF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12274041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243BBAE-AC58-4861-8179-27BAFBF67BFE}" type="datetimeFigureOut">
              <a:rPr lang="en-US" smtClean="0"/>
              <a:t>11/20/2023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155484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243BBAE-AC58-4861-8179-27BAFBF67BFE}"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DB512-7A0A-4547-A661-C173F914EF4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6306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3BBAE-AC58-4861-8179-27BAFBF67BFE}"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344326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3BBAE-AC58-4861-8179-27BAFBF67BFE}"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122881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43BBAE-AC58-4861-8179-27BAFBF67BFE}" type="datetimeFigureOut">
              <a:rPr lang="en-US" smtClean="0"/>
              <a:t>11/20/2023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249740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243BBAE-AC58-4861-8179-27BAFBF67BFE}" type="datetimeFigureOut">
              <a:rPr lang="en-US" smtClean="0"/>
              <a:t>11/20/2023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23DB512-7A0A-4547-A661-C173F914EF49}" type="slidenum">
              <a:rPr lang="en-US" smtClean="0"/>
              <a:t>‹#›</a:t>
            </a:fld>
            <a:endParaRPr lang="en-US"/>
          </a:p>
        </p:txBody>
      </p:sp>
    </p:spTree>
    <p:extLst>
      <p:ext uri="{BB962C8B-B14F-4D97-AF65-F5344CB8AC3E}">
        <p14:creationId xmlns:p14="http://schemas.microsoft.com/office/powerpoint/2010/main" val="305478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243BBAE-AC58-4861-8179-27BAFBF67BFE}" type="datetimeFigureOut">
              <a:rPr lang="en-US" smtClean="0"/>
              <a:t>11/20/2023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3DB512-7A0A-4547-A661-C173F914EF49}" type="slidenum">
              <a:rPr lang="en-US" smtClean="0"/>
              <a:t>‹#›</a:t>
            </a:fld>
            <a:endParaRPr lang="en-US"/>
          </a:p>
        </p:txBody>
      </p:sp>
    </p:spTree>
    <p:extLst>
      <p:ext uri="{BB962C8B-B14F-4D97-AF65-F5344CB8AC3E}">
        <p14:creationId xmlns:p14="http://schemas.microsoft.com/office/powerpoint/2010/main" val="3753293269"/>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45DF-556F-5D51-2F68-74B5431B331D}"/>
              </a:ext>
            </a:extLst>
          </p:cNvPr>
          <p:cNvSpPr>
            <a:spLocks noGrp="1"/>
          </p:cNvSpPr>
          <p:nvPr>
            <p:ph type="ctrTitle"/>
          </p:nvPr>
        </p:nvSpPr>
        <p:spPr/>
        <p:txBody>
          <a:bodyPr/>
          <a:lstStyle/>
          <a:p>
            <a:r>
              <a:rPr lang="en-US" dirty="0"/>
              <a:t>Organic Product Analysis</a:t>
            </a:r>
          </a:p>
        </p:txBody>
      </p:sp>
      <p:sp>
        <p:nvSpPr>
          <p:cNvPr id="3" name="Subtitle 2">
            <a:extLst>
              <a:ext uri="{FF2B5EF4-FFF2-40B4-BE49-F238E27FC236}">
                <a16:creationId xmlns:a16="http://schemas.microsoft.com/office/drawing/2014/main" id="{F9F0CC28-53D6-52C9-3A8C-94B14AE80560}"/>
              </a:ext>
            </a:extLst>
          </p:cNvPr>
          <p:cNvSpPr>
            <a:spLocks noGrp="1"/>
          </p:cNvSpPr>
          <p:nvPr>
            <p:ph type="subTitle" idx="1"/>
          </p:nvPr>
        </p:nvSpPr>
        <p:spPr/>
        <p:txBody>
          <a:bodyPr>
            <a:normAutofit lnSpcReduction="10000"/>
          </a:bodyPr>
          <a:lstStyle/>
          <a:p>
            <a:r>
              <a:rPr lang="en-US" dirty="0"/>
              <a:t>Macon Barker</a:t>
            </a:r>
          </a:p>
          <a:p>
            <a:r>
              <a:rPr lang="en-US" dirty="0"/>
              <a:t>BAN 6025 – Project 3</a:t>
            </a:r>
          </a:p>
          <a:p>
            <a:r>
              <a:rPr lang="en-US" dirty="0"/>
              <a:t>November 21, 2023</a:t>
            </a:r>
          </a:p>
        </p:txBody>
      </p:sp>
    </p:spTree>
    <p:extLst>
      <p:ext uri="{BB962C8B-B14F-4D97-AF65-F5344CB8AC3E}">
        <p14:creationId xmlns:p14="http://schemas.microsoft.com/office/powerpoint/2010/main" val="13030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4CF9-1C99-D970-F23F-0289872073F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A42A39B-6C6A-A61C-6BBC-A317F28543B1}"/>
              </a:ext>
            </a:extLst>
          </p:cNvPr>
          <p:cNvSpPr>
            <a:spLocks noGrp="1"/>
          </p:cNvSpPr>
          <p:nvPr>
            <p:ph idx="1"/>
          </p:nvPr>
        </p:nvSpPr>
        <p:spPr/>
        <p:txBody>
          <a:bodyPr>
            <a:normAutofit fontScale="92500" lnSpcReduction="20000"/>
          </a:bodyPr>
          <a:lstStyle/>
          <a:p>
            <a:r>
              <a:rPr lang="en-US" sz="2800" dirty="0"/>
              <a:t>Business Problem</a:t>
            </a:r>
          </a:p>
          <a:p>
            <a:r>
              <a:rPr lang="en-US" sz="2800" dirty="0"/>
              <a:t>Exploratory Analysis</a:t>
            </a:r>
          </a:p>
          <a:p>
            <a:pPr lvl="1"/>
            <a:r>
              <a:rPr lang="en-US" sz="2400" dirty="0"/>
              <a:t>Noticeable Differences for Organics Customers</a:t>
            </a:r>
          </a:p>
          <a:p>
            <a:pPr lvl="1"/>
            <a:r>
              <a:rPr lang="en-US" sz="2400" dirty="0"/>
              <a:t>Is loyalty status a factor?</a:t>
            </a:r>
          </a:p>
          <a:p>
            <a:r>
              <a:rPr lang="en-US" sz="2800" dirty="0"/>
              <a:t>Model Summary and Findings</a:t>
            </a:r>
          </a:p>
          <a:p>
            <a:r>
              <a:rPr lang="en-US" sz="2800" dirty="0"/>
              <a:t>Organic Customer Profile</a:t>
            </a:r>
          </a:p>
          <a:p>
            <a:r>
              <a:rPr lang="en-US" sz="2800" dirty="0"/>
              <a:t>Recommendations</a:t>
            </a:r>
          </a:p>
          <a:p>
            <a:endParaRPr lang="en-US" sz="2800" dirty="0"/>
          </a:p>
        </p:txBody>
      </p:sp>
    </p:spTree>
    <p:extLst>
      <p:ext uri="{BB962C8B-B14F-4D97-AF65-F5344CB8AC3E}">
        <p14:creationId xmlns:p14="http://schemas.microsoft.com/office/powerpoint/2010/main" val="341621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8A90-BEB9-6B03-3C81-2D761463B3B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77EABAE-65EA-C097-F20C-0FEA33E85C5C}"/>
              </a:ext>
            </a:extLst>
          </p:cNvPr>
          <p:cNvSpPr>
            <a:spLocks noGrp="1"/>
          </p:cNvSpPr>
          <p:nvPr>
            <p:ph idx="1"/>
          </p:nvPr>
        </p:nvSpPr>
        <p:spPr>
          <a:xfrm>
            <a:off x="1691934" y="3084282"/>
            <a:ext cx="8808131" cy="1280890"/>
          </a:xfrm>
        </p:spPr>
        <p:txBody>
          <a:bodyPr>
            <a:normAutofit/>
          </a:bodyPr>
          <a:lstStyle/>
          <a:p>
            <a:pPr marL="0" indent="0" algn="ctr">
              <a:buNone/>
            </a:pPr>
            <a:r>
              <a:rPr lang="en-US" sz="2800" b="1" dirty="0"/>
              <a:t>What are the characteristics of customers who purchase organic products?</a:t>
            </a:r>
          </a:p>
        </p:txBody>
      </p:sp>
    </p:spTree>
    <p:extLst>
      <p:ext uri="{BB962C8B-B14F-4D97-AF65-F5344CB8AC3E}">
        <p14:creationId xmlns:p14="http://schemas.microsoft.com/office/powerpoint/2010/main" val="9858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FF6F-6E76-6E11-F0CD-CC0AB7C1C310}"/>
              </a:ext>
            </a:extLst>
          </p:cNvPr>
          <p:cNvSpPr>
            <a:spLocks noGrp="1"/>
          </p:cNvSpPr>
          <p:nvPr>
            <p:ph type="title"/>
          </p:nvPr>
        </p:nvSpPr>
        <p:spPr>
          <a:xfrm>
            <a:off x="1743839" y="547910"/>
            <a:ext cx="8911687" cy="825128"/>
          </a:xfrm>
        </p:spPr>
        <p:txBody>
          <a:bodyPr>
            <a:normAutofit/>
          </a:bodyPr>
          <a:lstStyle/>
          <a:p>
            <a:r>
              <a:rPr lang="en-US" dirty="0"/>
              <a:t>Exploratory Analysis</a:t>
            </a:r>
          </a:p>
        </p:txBody>
      </p:sp>
      <p:pic>
        <p:nvPicPr>
          <p:cNvPr id="5" name="Content Placeholder 4" descr="A diagram of a product&#10;&#10;Description automatically generated with medium confidence">
            <a:extLst>
              <a:ext uri="{FF2B5EF4-FFF2-40B4-BE49-F238E27FC236}">
                <a16:creationId xmlns:a16="http://schemas.microsoft.com/office/drawing/2014/main" id="{874B9F5E-3065-4442-8109-538C43F8DF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91" y="3107185"/>
            <a:ext cx="3812021" cy="3039615"/>
          </a:xfrm>
        </p:spPr>
      </p:pic>
      <p:pic>
        <p:nvPicPr>
          <p:cNvPr id="7" name="Picture 6" descr="A diagram of a product&#10;&#10;Description automatically generated with medium confidence">
            <a:extLst>
              <a:ext uri="{FF2B5EF4-FFF2-40B4-BE49-F238E27FC236}">
                <a16:creationId xmlns:a16="http://schemas.microsoft.com/office/drawing/2014/main" id="{288719FC-6150-18E6-5360-EA2651C4B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9988" y="3107185"/>
            <a:ext cx="3812022" cy="3039615"/>
          </a:xfrm>
          <a:prstGeom prst="rect">
            <a:avLst/>
          </a:prstGeom>
        </p:spPr>
      </p:pic>
      <p:sp>
        <p:nvSpPr>
          <p:cNvPr id="8" name="TextBox 7">
            <a:extLst>
              <a:ext uri="{FF2B5EF4-FFF2-40B4-BE49-F238E27FC236}">
                <a16:creationId xmlns:a16="http://schemas.microsoft.com/office/drawing/2014/main" id="{5DC6FB0D-70F4-9028-95B2-61A054CC7F1E}"/>
              </a:ext>
            </a:extLst>
          </p:cNvPr>
          <p:cNvSpPr txBox="1"/>
          <p:nvPr/>
        </p:nvSpPr>
        <p:spPr>
          <a:xfrm>
            <a:off x="1150274" y="1748522"/>
            <a:ext cx="9891451" cy="1200329"/>
          </a:xfrm>
          <a:prstGeom prst="rect">
            <a:avLst/>
          </a:prstGeom>
          <a:noFill/>
        </p:spPr>
        <p:txBody>
          <a:bodyPr wrap="square" rtlCol="0">
            <a:spAutoFit/>
          </a:bodyPr>
          <a:lstStyle/>
          <a:p>
            <a:pPr algn="ctr"/>
            <a:r>
              <a:rPr lang="en-US" sz="2400" dirty="0"/>
              <a:t>Are there noticeable differences in customers who purchase organic products?</a:t>
            </a:r>
          </a:p>
          <a:p>
            <a:r>
              <a:rPr lang="en-US" sz="2400" dirty="0"/>
              <a:t> </a:t>
            </a:r>
          </a:p>
        </p:txBody>
      </p:sp>
      <p:pic>
        <p:nvPicPr>
          <p:cNvPr id="4" name="Picture 3" descr="A graph of a graph with blue and orange squares&#10;&#10;Description automatically generated with medium confidence">
            <a:extLst>
              <a:ext uri="{FF2B5EF4-FFF2-40B4-BE49-F238E27FC236}">
                <a16:creationId xmlns:a16="http://schemas.microsoft.com/office/drawing/2014/main" id="{5B2933BF-C9D1-22B5-9E74-FE069EABDB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1986" y="3087001"/>
            <a:ext cx="3719094" cy="3079981"/>
          </a:xfrm>
          <a:prstGeom prst="rect">
            <a:avLst/>
          </a:prstGeom>
        </p:spPr>
      </p:pic>
    </p:spTree>
    <p:extLst>
      <p:ext uri="{BB962C8B-B14F-4D97-AF65-F5344CB8AC3E}">
        <p14:creationId xmlns:p14="http://schemas.microsoft.com/office/powerpoint/2010/main" val="40549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A034-6A9E-D8BF-D9EE-84E364E6E25F}"/>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6D3964A4-89A8-9DE4-AA8B-9DF7B55397D4}"/>
              </a:ext>
            </a:extLst>
          </p:cNvPr>
          <p:cNvSpPr>
            <a:spLocks noGrp="1"/>
          </p:cNvSpPr>
          <p:nvPr>
            <p:ph idx="1"/>
          </p:nvPr>
        </p:nvSpPr>
        <p:spPr>
          <a:xfrm>
            <a:off x="792848" y="3429000"/>
            <a:ext cx="4893578" cy="1724108"/>
          </a:xfrm>
        </p:spPr>
        <p:txBody>
          <a:bodyPr>
            <a:normAutofit/>
          </a:bodyPr>
          <a:lstStyle/>
          <a:p>
            <a:pPr marL="0" indent="0" algn="ctr">
              <a:buNone/>
            </a:pPr>
            <a:r>
              <a:rPr lang="en-US" sz="2400" dirty="0"/>
              <a:t>Do customers who purchase organic products spend more (or less) on average than other customers?</a:t>
            </a:r>
          </a:p>
        </p:txBody>
      </p:sp>
      <p:pic>
        <p:nvPicPr>
          <p:cNvPr id="5" name="Picture 4" descr="A graph of a bar chart&#10;&#10;Description automatically generated with medium confidence">
            <a:extLst>
              <a:ext uri="{FF2B5EF4-FFF2-40B4-BE49-F238E27FC236}">
                <a16:creationId xmlns:a16="http://schemas.microsoft.com/office/drawing/2014/main" id="{5088632C-A16B-3411-26FC-9EF4882A2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05741"/>
            <a:ext cx="5460315" cy="4242603"/>
          </a:xfrm>
          <a:prstGeom prst="rect">
            <a:avLst/>
          </a:prstGeom>
        </p:spPr>
      </p:pic>
    </p:spTree>
    <p:extLst>
      <p:ext uri="{BB962C8B-B14F-4D97-AF65-F5344CB8AC3E}">
        <p14:creationId xmlns:p14="http://schemas.microsoft.com/office/powerpoint/2010/main" val="335813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743F-B734-C28A-C9AF-1899E39161DD}"/>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FB75759B-76DA-C744-2F4B-072FD21F35EE}"/>
              </a:ext>
            </a:extLst>
          </p:cNvPr>
          <p:cNvSpPr>
            <a:spLocks noGrp="1"/>
          </p:cNvSpPr>
          <p:nvPr>
            <p:ph idx="1"/>
          </p:nvPr>
        </p:nvSpPr>
        <p:spPr>
          <a:xfrm>
            <a:off x="484499" y="3988846"/>
            <a:ext cx="5941476" cy="858234"/>
          </a:xfrm>
        </p:spPr>
        <p:txBody>
          <a:bodyPr>
            <a:normAutofit/>
          </a:bodyPr>
          <a:lstStyle/>
          <a:p>
            <a:pPr marL="0" indent="0" algn="ctr">
              <a:buNone/>
            </a:pPr>
            <a:r>
              <a:rPr lang="en-US" sz="2400" dirty="0"/>
              <a:t>Which loyalty status makes the most organic purchases?</a:t>
            </a:r>
          </a:p>
        </p:txBody>
      </p:sp>
      <p:pic>
        <p:nvPicPr>
          <p:cNvPr id="5" name="Picture 4" descr="A graph of blue bars&#10;&#10;Description automatically generated">
            <a:extLst>
              <a:ext uri="{FF2B5EF4-FFF2-40B4-BE49-F238E27FC236}">
                <a16:creationId xmlns:a16="http://schemas.microsoft.com/office/drawing/2014/main" id="{1C1D9530-E554-0A5A-AE58-894899390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954" y="2293612"/>
            <a:ext cx="4705735" cy="4248703"/>
          </a:xfrm>
          <a:prstGeom prst="rect">
            <a:avLst/>
          </a:prstGeom>
        </p:spPr>
      </p:pic>
    </p:spTree>
    <p:extLst>
      <p:ext uri="{BB962C8B-B14F-4D97-AF65-F5344CB8AC3E}">
        <p14:creationId xmlns:p14="http://schemas.microsoft.com/office/powerpoint/2010/main" val="5727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9928-D5F5-0AA0-8EAC-62A0728FF8D3}"/>
              </a:ext>
            </a:extLst>
          </p:cNvPr>
          <p:cNvSpPr>
            <a:spLocks noGrp="1"/>
          </p:cNvSpPr>
          <p:nvPr>
            <p:ph type="title"/>
          </p:nvPr>
        </p:nvSpPr>
        <p:spPr/>
        <p:txBody>
          <a:bodyPr/>
          <a:lstStyle/>
          <a:p>
            <a:r>
              <a:rPr lang="en-US" dirty="0"/>
              <a:t>Model Comparison</a:t>
            </a:r>
          </a:p>
        </p:txBody>
      </p:sp>
      <p:graphicFrame>
        <p:nvGraphicFramePr>
          <p:cNvPr id="4" name="Content Placeholder 3">
            <a:extLst>
              <a:ext uri="{FF2B5EF4-FFF2-40B4-BE49-F238E27FC236}">
                <a16:creationId xmlns:a16="http://schemas.microsoft.com/office/drawing/2014/main" id="{981BC2A5-63FD-1970-071C-31F45578D6A0}"/>
              </a:ext>
            </a:extLst>
          </p:cNvPr>
          <p:cNvGraphicFramePr>
            <a:graphicFrameLocks noGrp="1"/>
          </p:cNvGraphicFramePr>
          <p:nvPr>
            <p:ph idx="1"/>
            <p:extLst>
              <p:ext uri="{D42A27DB-BD31-4B8C-83A1-F6EECF244321}">
                <p14:modId xmlns:p14="http://schemas.microsoft.com/office/powerpoint/2010/main" val="2110906903"/>
              </p:ext>
            </p:extLst>
          </p:nvPr>
        </p:nvGraphicFramePr>
        <p:xfrm>
          <a:off x="1258093" y="2497347"/>
          <a:ext cx="9675813" cy="3543729"/>
        </p:xfrm>
        <a:graphic>
          <a:graphicData uri="http://schemas.openxmlformats.org/drawingml/2006/table">
            <a:tbl>
              <a:tblPr firstRow="1" bandRow="1">
                <a:tableStyleId>{5C22544A-7EE6-4342-B048-85BDC9FD1C3A}</a:tableStyleId>
              </a:tblPr>
              <a:tblGrid>
                <a:gridCol w="1164566">
                  <a:extLst>
                    <a:ext uri="{9D8B030D-6E8A-4147-A177-3AD203B41FA5}">
                      <a16:colId xmlns:a16="http://schemas.microsoft.com/office/drawing/2014/main" val="3174380527"/>
                    </a:ext>
                  </a:extLst>
                </a:gridCol>
                <a:gridCol w="1242204">
                  <a:extLst>
                    <a:ext uri="{9D8B030D-6E8A-4147-A177-3AD203B41FA5}">
                      <a16:colId xmlns:a16="http://schemas.microsoft.com/office/drawing/2014/main" val="2628594637"/>
                    </a:ext>
                  </a:extLst>
                </a:gridCol>
                <a:gridCol w="1155939">
                  <a:extLst>
                    <a:ext uri="{9D8B030D-6E8A-4147-A177-3AD203B41FA5}">
                      <a16:colId xmlns:a16="http://schemas.microsoft.com/office/drawing/2014/main" val="3507792990"/>
                    </a:ext>
                  </a:extLst>
                </a:gridCol>
                <a:gridCol w="876634">
                  <a:extLst>
                    <a:ext uri="{9D8B030D-6E8A-4147-A177-3AD203B41FA5}">
                      <a16:colId xmlns:a16="http://schemas.microsoft.com/office/drawing/2014/main" val="686250755"/>
                    </a:ext>
                  </a:extLst>
                </a:gridCol>
                <a:gridCol w="926287">
                  <a:extLst>
                    <a:ext uri="{9D8B030D-6E8A-4147-A177-3AD203B41FA5}">
                      <a16:colId xmlns:a16="http://schemas.microsoft.com/office/drawing/2014/main" val="878522651"/>
                    </a:ext>
                  </a:extLst>
                </a:gridCol>
                <a:gridCol w="1168301">
                  <a:extLst>
                    <a:ext uri="{9D8B030D-6E8A-4147-A177-3AD203B41FA5}">
                      <a16:colId xmlns:a16="http://schemas.microsoft.com/office/drawing/2014/main" val="3809943646"/>
                    </a:ext>
                  </a:extLst>
                </a:gridCol>
                <a:gridCol w="1047294">
                  <a:extLst>
                    <a:ext uri="{9D8B030D-6E8A-4147-A177-3AD203B41FA5}">
                      <a16:colId xmlns:a16="http://schemas.microsoft.com/office/drawing/2014/main" val="1624416165"/>
                    </a:ext>
                  </a:extLst>
                </a:gridCol>
                <a:gridCol w="1047294">
                  <a:extLst>
                    <a:ext uri="{9D8B030D-6E8A-4147-A177-3AD203B41FA5}">
                      <a16:colId xmlns:a16="http://schemas.microsoft.com/office/drawing/2014/main" val="4026359259"/>
                    </a:ext>
                  </a:extLst>
                </a:gridCol>
                <a:gridCol w="1047294">
                  <a:extLst>
                    <a:ext uri="{9D8B030D-6E8A-4147-A177-3AD203B41FA5}">
                      <a16:colId xmlns:a16="http://schemas.microsoft.com/office/drawing/2014/main" val="1256044935"/>
                    </a:ext>
                  </a:extLst>
                </a:gridCol>
              </a:tblGrid>
              <a:tr h="980051">
                <a:tc>
                  <a:txBody>
                    <a:bodyPr/>
                    <a:lstStyle/>
                    <a:p>
                      <a:r>
                        <a:rPr lang="en-US" sz="1600" dirty="0"/>
                        <a:t>Model</a:t>
                      </a:r>
                    </a:p>
                  </a:txBody>
                  <a:tcPr marL="77524" marR="77524"/>
                </a:tc>
                <a:tc>
                  <a:txBody>
                    <a:bodyPr/>
                    <a:lstStyle/>
                    <a:p>
                      <a:r>
                        <a:rPr lang="en-US" sz="1600" dirty="0"/>
                        <a:t>Accuracy (Train)</a:t>
                      </a:r>
                    </a:p>
                  </a:txBody>
                  <a:tcPr marL="77524" marR="77524"/>
                </a:tc>
                <a:tc>
                  <a:txBody>
                    <a:bodyPr/>
                    <a:lstStyle/>
                    <a:p>
                      <a:r>
                        <a:rPr lang="en-US" sz="1600" dirty="0"/>
                        <a:t>Precision (Train)</a:t>
                      </a:r>
                    </a:p>
                  </a:txBody>
                  <a:tcPr marL="77524" marR="77524"/>
                </a:tc>
                <a:tc>
                  <a:txBody>
                    <a:bodyPr/>
                    <a:lstStyle/>
                    <a:p>
                      <a:r>
                        <a:rPr lang="en-US" sz="1600" dirty="0"/>
                        <a:t>Recall (Train)</a:t>
                      </a:r>
                    </a:p>
                  </a:txBody>
                  <a:tcPr marL="77524" marR="77524"/>
                </a:tc>
                <a:tc>
                  <a:txBody>
                    <a:bodyPr/>
                    <a:lstStyle/>
                    <a:p>
                      <a:r>
                        <a:rPr lang="en-US" sz="1600" dirty="0"/>
                        <a:t>AUC (Train)</a:t>
                      </a:r>
                    </a:p>
                  </a:txBody>
                  <a:tcPr marL="77524" marR="77524"/>
                </a:tc>
                <a:tc>
                  <a:txBody>
                    <a:bodyPr/>
                    <a:lstStyle/>
                    <a:p>
                      <a:r>
                        <a:rPr lang="en-US" sz="1600" dirty="0"/>
                        <a:t>Accuracy (Test)</a:t>
                      </a:r>
                    </a:p>
                  </a:txBody>
                  <a:tcPr marL="77524" marR="77524"/>
                </a:tc>
                <a:tc>
                  <a:txBody>
                    <a:bodyPr/>
                    <a:lstStyle/>
                    <a:p>
                      <a:r>
                        <a:rPr lang="en-US" sz="1600" dirty="0"/>
                        <a:t>Precision (Test)</a:t>
                      </a:r>
                    </a:p>
                  </a:txBody>
                  <a:tcPr marL="77524" marR="77524"/>
                </a:tc>
                <a:tc>
                  <a:txBody>
                    <a:bodyPr/>
                    <a:lstStyle/>
                    <a:p>
                      <a:r>
                        <a:rPr lang="en-US" sz="1600" dirty="0"/>
                        <a:t>Recall (Test)</a:t>
                      </a:r>
                    </a:p>
                  </a:txBody>
                  <a:tcPr marL="77524" marR="77524"/>
                </a:tc>
                <a:tc>
                  <a:txBody>
                    <a:bodyPr/>
                    <a:lstStyle/>
                    <a:p>
                      <a:r>
                        <a:rPr lang="en-US" sz="1600" dirty="0"/>
                        <a:t>AUC </a:t>
                      </a:r>
                    </a:p>
                    <a:p>
                      <a:r>
                        <a:rPr lang="en-US" sz="1600" dirty="0"/>
                        <a:t>(Test)</a:t>
                      </a:r>
                    </a:p>
                  </a:txBody>
                  <a:tcPr marL="77524" marR="77524"/>
                </a:tc>
                <a:extLst>
                  <a:ext uri="{0D108BD9-81ED-4DB2-BD59-A6C34878D82A}">
                    <a16:rowId xmlns:a16="http://schemas.microsoft.com/office/drawing/2014/main" val="86854412"/>
                  </a:ext>
                </a:extLst>
              </a:tr>
              <a:tr h="520945">
                <a:tc>
                  <a:txBody>
                    <a:bodyPr/>
                    <a:lstStyle/>
                    <a:p>
                      <a:r>
                        <a:rPr lang="en-US" sz="1600" dirty="0"/>
                        <a:t>Stepwise</a:t>
                      </a:r>
                    </a:p>
                  </a:txBody>
                  <a:tcPr marL="77524" marR="77524"/>
                </a:tc>
                <a:tc>
                  <a:txBody>
                    <a:bodyPr/>
                    <a:lstStyle/>
                    <a:p>
                      <a:r>
                        <a:rPr lang="en-US" sz="1600" dirty="0"/>
                        <a:t>0.8064</a:t>
                      </a:r>
                    </a:p>
                  </a:txBody>
                  <a:tcPr marL="77524" marR="77524"/>
                </a:tc>
                <a:tc>
                  <a:txBody>
                    <a:bodyPr/>
                    <a:lstStyle/>
                    <a:p>
                      <a:r>
                        <a:rPr lang="en-US" sz="1600" dirty="0"/>
                        <a:t>0.6951</a:t>
                      </a:r>
                    </a:p>
                  </a:txBody>
                  <a:tcPr marL="77524" marR="77524"/>
                </a:tc>
                <a:tc>
                  <a:txBody>
                    <a:bodyPr/>
                    <a:lstStyle/>
                    <a:p>
                      <a:r>
                        <a:rPr lang="en-US" sz="1600" dirty="0"/>
                        <a:t>0.3893</a:t>
                      </a:r>
                    </a:p>
                  </a:txBody>
                  <a:tcPr marL="77524" marR="77524"/>
                </a:tc>
                <a:tc>
                  <a:txBody>
                    <a:bodyPr/>
                    <a:lstStyle/>
                    <a:p>
                      <a:r>
                        <a:rPr lang="en-US" sz="1600" dirty="0"/>
                        <a:t>0.8019</a:t>
                      </a:r>
                    </a:p>
                  </a:txBody>
                  <a:tcPr marL="77524" marR="77524"/>
                </a:tc>
                <a:tc>
                  <a:txBody>
                    <a:bodyPr/>
                    <a:lstStyle/>
                    <a:p>
                      <a:r>
                        <a:rPr lang="en-US" sz="1600" dirty="0"/>
                        <a:t>0.8158</a:t>
                      </a:r>
                    </a:p>
                  </a:txBody>
                  <a:tcPr marL="77524" marR="77524"/>
                </a:tc>
                <a:tc>
                  <a:txBody>
                    <a:bodyPr/>
                    <a:lstStyle/>
                    <a:p>
                      <a:r>
                        <a:rPr lang="en-US" sz="1600" dirty="0"/>
                        <a:t>0.7227</a:t>
                      </a:r>
                    </a:p>
                  </a:txBody>
                  <a:tcPr marL="77524" marR="77524"/>
                </a:tc>
                <a:tc>
                  <a:txBody>
                    <a:bodyPr/>
                    <a:lstStyle/>
                    <a:p>
                      <a:r>
                        <a:rPr lang="en-US" sz="1600" dirty="0"/>
                        <a:t>0.4165</a:t>
                      </a:r>
                    </a:p>
                  </a:txBody>
                  <a:tcPr marL="77524" marR="77524"/>
                </a:tc>
                <a:tc>
                  <a:txBody>
                    <a:bodyPr/>
                    <a:lstStyle/>
                    <a:p>
                      <a:r>
                        <a:rPr lang="en-US" sz="1600" dirty="0"/>
                        <a:t>0.8107</a:t>
                      </a:r>
                    </a:p>
                  </a:txBody>
                  <a:tcPr marL="77524" marR="77524"/>
                </a:tc>
                <a:extLst>
                  <a:ext uri="{0D108BD9-81ED-4DB2-BD59-A6C34878D82A}">
                    <a16:rowId xmlns:a16="http://schemas.microsoft.com/office/drawing/2014/main" val="3494078352"/>
                  </a:ext>
                </a:extLst>
              </a:tr>
              <a:tr h="473264">
                <a:tc>
                  <a:txBody>
                    <a:bodyPr/>
                    <a:lstStyle/>
                    <a:p>
                      <a:r>
                        <a:rPr lang="en-US" sz="1600" dirty="0"/>
                        <a:t>L1, C=0.1</a:t>
                      </a:r>
                    </a:p>
                  </a:txBody>
                  <a:tcPr marL="77524" marR="77524"/>
                </a:tc>
                <a:tc>
                  <a:txBody>
                    <a:bodyPr/>
                    <a:lstStyle/>
                    <a:p>
                      <a:r>
                        <a:rPr lang="en-US" sz="1600" dirty="0"/>
                        <a:t>0.8076</a:t>
                      </a:r>
                    </a:p>
                  </a:txBody>
                  <a:tcPr marL="77524" marR="77524"/>
                </a:tc>
                <a:tc>
                  <a:txBody>
                    <a:bodyPr/>
                    <a:lstStyle/>
                    <a:p>
                      <a:r>
                        <a:rPr lang="en-US" sz="1600" dirty="0"/>
                        <a:t>0.7028</a:t>
                      </a:r>
                    </a:p>
                  </a:txBody>
                  <a:tcPr marL="77524" marR="77524"/>
                </a:tc>
                <a:tc>
                  <a:txBody>
                    <a:bodyPr/>
                    <a:lstStyle/>
                    <a:p>
                      <a:r>
                        <a:rPr lang="en-US" sz="1600" dirty="0"/>
                        <a:t>0.3867</a:t>
                      </a:r>
                    </a:p>
                  </a:txBody>
                  <a:tcPr marL="77524" marR="77524"/>
                </a:tc>
                <a:tc>
                  <a:txBody>
                    <a:bodyPr/>
                    <a:lstStyle/>
                    <a:p>
                      <a:r>
                        <a:rPr lang="en-US" sz="1600" dirty="0"/>
                        <a:t>0.8020</a:t>
                      </a:r>
                    </a:p>
                  </a:txBody>
                  <a:tcPr marL="77524" marR="77524"/>
                </a:tc>
                <a:tc>
                  <a:txBody>
                    <a:bodyPr/>
                    <a:lstStyle/>
                    <a:p>
                      <a:r>
                        <a:rPr lang="en-US" sz="1600" dirty="0"/>
                        <a:t>0.8152</a:t>
                      </a:r>
                    </a:p>
                  </a:txBody>
                  <a:tcPr marL="77524" marR="77524"/>
                </a:tc>
                <a:tc>
                  <a:txBody>
                    <a:bodyPr/>
                    <a:lstStyle/>
                    <a:p>
                      <a:r>
                        <a:rPr lang="en-US" sz="1600" dirty="0"/>
                        <a:t>0.7215</a:t>
                      </a:r>
                    </a:p>
                  </a:txBody>
                  <a:tcPr marL="77524" marR="77524"/>
                </a:tc>
                <a:tc>
                  <a:txBody>
                    <a:bodyPr/>
                    <a:lstStyle/>
                    <a:p>
                      <a:r>
                        <a:rPr lang="en-US" sz="1600" dirty="0"/>
                        <a:t>0.4140</a:t>
                      </a:r>
                    </a:p>
                  </a:txBody>
                  <a:tcPr marL="77524" marR="77524"/>
                </a:tc>
                <a:tc>
                  <a:txBody>
                    <a:bodyPr/>
                    <a:lstStyle/>
                    <a:p>
                      <a:r>
                        <a:rPr lang="en-US" sz="1600" dirty="0"/>
                        <a:t>0.8105</a:t>
                      </a:r>
                    </a:p>
                  </a:txBody>
                  <a:tcPr marL="77524" marR="77524"/>
                </a:tc>
                <a:extLst>
                  <a:ext uri="{0D108BD9-81ED-4DB2-BD59-A6C34878D82A}">
                    <a16:rowId xmlns:a16="http://schemas.microsoft.com/office/drawing/2014/main" val="2806337209"/>
                  </a:ext>
                </a:extLst>
              </a:tr>
              <a:tr h="485968">
                <a:tc>
                  <a:txBody>
                    <a:bodyPr/>
                    <a:lstStyle/>
                    <a:p>
                      <a:r>
                        <a:rPr lang="en-US" sz="1600" dirty="0"/>
                        <a:t>L1, C=0.01</a:t>
                      </a:r>
                    </a:p>
                  </a:txBody>
                  <a:tcPr marL="77524" marR="77524"/>
                </a:tc>
                <a:tc>
                  <a:txBody>
                    <a:bodyPr/>
                    <a:lstStyle/>
                    <a:p>
                      <a:r>
                        <a:rPr lang="en-US" sz="1600" dirty="0"/>
                        <a:t>0.8058</a:t>
                      </a:r>
                    </a:p>
                  </a:txBody>
                  <a:tcPr marL="77524" marR="77524"/>
                </a:tc>
                <a:tc>
                  <a:txBody>
                    <a:bodyPr/>
                    <a:lstStyle/>
                    <a:p>
                      <a:r>
                        <a:rPr lang="en-US" sz="1600" dirty="0"/>
                        <a:t>0.7144</a:t>
                      </a:r>
                    </a:p>
                  </a:txBody>
                  <a:tcPr marL="77524" marR="77524"/>
                </a:tc>
                <a:tc>
                  <a:txBody>
                    <a:bodyPr/>
                    <a:lstStyle/>
                    <a:p>
                      <a:r>
                        <a:rPr lang="en-US" sz="1600" dirty="0"/>
                        <a:t>0.3597</a:t>
                      </a:r>
                    </a:p>
                  </a:txBody>
                  <a:tcPr marL="77524" marR="77524"/>
                </a:tc>
                <a:tc>
                  <a:txBody>
                    <a:bodyPr/>
                    <a:lstStyle/>
                    <a:p>
                      <a:r>
                        <a:rPr lang="en-US" sz="1600" dirty="0"/>
                        <a:t>0.7979</a:t>
                      </a:r>
                    </a:p>
                  </a:txBody>
                  <a:tcPr marL="77524" marR="77524"/>
                </a:tc>
                <a:tc>
                  <a:txBody>
                    <a:bodyPr/>
                    <a:lstStyle/>
                    <a:p>
                      <a:r>
                        <a:rPr lang="en-US" sz="1600" dirty="0"/>
                        <a:t>0.8178</a:t>
                      </a:r>
                    </a:p>
                  </a:txBody>
                  <a:tcPr marL="77524" marR="77524"/>
                </a:tc>
                <a:tc>
                  <a:txBody>
                    <a:bodyPr/>
                    <a:lstStyle/>
                    <a:p>
                      <a:r>
                        <a:rPr lang="en-US" sz="1600" dirty="0"/>
                        <a:t>0.7509</a:t>
                      </a:r>
                    </a:p>
                  </a:txBody>
                  <a:tcPr marL="77524" marR="77524"/>
                </a:tc>
                <a:tc>
                  <a:txBody>
                    <a:bodyPr/>
                    <a:lstStyle/>
                    <a:p>
                      <a:r>
                        <a:rPr lang="en-US" sz="1600" dirty="0"/>
                        <a:t>0.3959</a:t>
                      </a:r>
                    </a:p>
                  </a:txBody>
                  <a:tcPr marL="77524" marR="77524"/>
                </a:tc>
                <a:tc>
                  <a:txBody>
                    <a:bodyPr/>
                    <a:lstStyle/>
                    <a:p>
                      <a:r>
                        <a:rPr lang="en-US" sz="1600" dirty="0"/>
                        <a:t>0.8057</a:t>
                      </a:r>
                    </a:p>
                  </a:txBody>
                  <a:tcPr marL="77524" marR="77524"/>
                </a:tc>
                <a:extLst>
                  <a:ext uri="{0D108BD9-81ED-4DB2-BD59-A6C34878D82A}">
                    <a16:rowId xmlns:a16="http://schemas.microsoft.com/office/drawing/2014/main" val="4209361682"/>
                  </a:ext>
                </a:extLst>
              </a:tr>
              <a:tr h="397465">
                <a:tc>
                  <a:txBody>
                    <a:bodyPr/>
                    <a:lstStyle/>
                    <a:p>
                      <a:r>
                        <a:rPr lang="en-US" sz="1600" dirty="0"/>
                        <a:t>L2</a:t>
                      </a:r>
                    </a:p>
                  </a:txBody>
                  <a:tcPr marL="77524" marR="77524"/>
                </a:tc>
                <a:tc>
                  <a:txBody>
                    <a:bodyPr/>
                    <a:lstStyle/>
                    <a:p>
                      <a:r>
                        <a:rPr lang="en-US" sz="1600" dirty="0"/>
                        <a:t>0.8068</a:t>
                      </a:r>
                    </a:p>
                  </a:txBody>
                  <a:tcPr marL="77524" marR="77524"/>
                </a:tc>
                <a:tc>
                  <a:txBody>
                    <a:bodyPr/>
                    <a:lstStyle/>
                    <a:p>
                      <a:r>
                        <a:rPr lang="en-US" sz="1600" dirty="0"/>
                        <a:t>0.7127</a:t>
                      </a:r>
                    </a:p>
                  </a:txBody>
                  <a:tcPr marL="77524" marR="77524"/>
                </a:tc>
                <a:tc>
                  <a:txBody>
                    <a:bodyPr/>
                    <a:lstStyle/>
                    <a:p>
                      <a:r>
                        <a:rPr lang="en-US" sz="1600" dirty="0"/>
                        <a:t>0.3683</a:t>
                      </a:r>
                    </a:p>
                  </a:txBody>
                  <a:tcPr marL="77524" marR="77524"/>
                </a:tc>
                <a:tc>
                  <a:txBody>
                    <a:bodyPr/>
                    <a:lstStyle/>
                    <a:p>
                      <a:r>
                        <a:rPr lang="en-US" sz="1600" dirty="0"/>
                        <a:t>0.7996</a:t>
                      </a:r>
                    </a:p>
                  </a:txBody>
                  <a:tcPr marL="77524" marR="77524"/>
                </a:tc>
                <a:tc>
                  <a:txBody>
                    <a:bodyPr/>
                    <a:lstStyle/>
                    <a:p>
                      <a:r>
                        <a:rPr lang="en-US" sz="1600" dirty="0"/>
                        <a:t>0.8163</a:t>
                      </a:r>
                    </a:p>
                  </a:txBody>
                  <a:tcPr marL="77524" marR="77524"/>
                </a:tc>
                <a:tc>
                  <a:txBody>
                    <a:bodyPr/>
                    <a:lstStyle/>
                    <a:p>
                      <a:r>
                        <a:rPr lang="en-US" sz="1600" dirty="0"/>
                        <a:t>0.7354</a:t>
                      </a:r>
                    </a:p>
                  </a:txBody>
                  <a:tcPr marL="77524" marR="77524"/>
                </a:tc>
                <a:tc>
                  <a:txBody>
                    <a:bodyPr/>
                    <a:lstStyle/>
                    <a:p>
                      <a:r>
                        <a:rPr lang="en-US" sz="1600" dirty="0"/>
                        <a:t>0.4038</a:t>
                      </a:r>
                    </a:p>
                  </a:txBody>
                  <a:tcPr marL="77524" marR="77524"/>
                </a:tc>
                <a:tc>
                  <a:txBody>
                    <a:bodyPr/>
                    <a:lstStyle/>
                    <a:p>
                      <a:r>
                        <a:rPr lang="en-US" sz="1600" dirty="0"/>
                        <a:t>0.8063</a:t>
                      </a:r>
                    </a:p>
                  </a:txBody>
                  <a:tcPr marL="77524" marR="77524"/>
                </a:tc>
                <a:extLst>
                  <a:ext uri="{0D108BD9-81ED-4DB2-BD59-A6C34878D82A}">
                    <a16:rowId xmlns:a16="http://schemas.microsoft.com/office/drawing/2014/main" val="4285813344"/>
                  </a:ext>
                </a:extLst>
              </a:tr>
              <a:tr h="686036">
                <a:tc>
                  <a:txBody>
                    <a:bodyPr/>
                    <a:lstStyle/>
                    <a:p>
                      <a:r>
                        <a:rPr lang="en-US" sz="1600" dirty="0">
                          <a:highlight>
                            <a:srgbClr val="FFFF00"/>
                          </a:highlight>
                        </a:rPr>
                        <a:t>Decision Tree</a:t>
                      </a:r>
                    </a:p>
                  </a:txBody>
                  <a:tcPr marL="77524" marR="77524"/>
                </a:tc>
                <a:tc>
                  <a:txBody>
                    <a:bodyPr/>
                    <a:lstStyle/>
                    <a:p>
                      <a:r>
                        <a:rPr lang="en-US" sz="1600" dirty="0"/>
                        <a:t>0.8156</a:t>
                      </a:r>
                    </a:p>
                  </a:txBody>
                  <a:tcPr marL="77524" marR="77524"/>
                </a:tc>
                <a:tc>
                  <a:txBody>
                    <a:bodyPr/>
                    <a:lstStyle/>
                    <a:p>
                      <a:r>
                        <a:rPr lang="en-US" sz="1600" dirty="0"/>
                        <a:t>0.6868</a:t>
                      </a:r>
                    </a:p>
                  </a:txBody>
                  <a:tcPr marL="77524" marR="77524"/>
                </a:tc>
                <a:tc>
                  <a:txBody>
                    <a:bodyPr/>
                    <a:lstStyle/>
                    <a:p>
                      <a:r>
                        <a:rPr lang="en-US" sz="1600" dirty="0"/>
                        <a:t>0.4695</a:t>
                      </a:r>
                    </a:p>
                  </a:txBody>
                  <a:tcPr marL="77524" marR="77524"/>
                </a:tc>
                <a:tc>
                  <a:txBody>
                    <a:bodyPr/>
                    <a:lstStyle/>
                    <a:p>
                      <a:r>
                        <a:rPr lang="en-US" sz="1600" dirty="0"/>
                        <a:t>0.8311</a:t>
                      </a:r>
                    </a:p>
                  </a:txBody>
                  <a:tcPr marL="77524" marR="77524"/>
                </a:tc>
                <a:tc>
                  <a:txBody>
                    <a:bodyPr/>
                    <a:lstStyle/>
                    <a:p>
                      <a:r>
                        <a:rPr lang="en-US" sz="1600" dirty="0"/>
                        <a:t>0.8140</a:t>
                      </a:r>
                    </a:p>
                  </a:txBody>
                  <a:tcPr marL="77524" marR="77524"/>
                </a:tc>
                <a:tc>
                  <a:txBody>
                    <a:bodyPr/>
                    <a:lstStyle/>
                    <a:p>
                      <a:r>
                        <a:rPr lang="en-US" sz="1600" dirty="0"/>
                        <a:t>0.6801</a:t>
                      </a:r>
                    </a:p>
                  </a:txBody>
                  <a:tcPr marL="77524" marR="77524"/>
                </a:tc>
                <a:tc>
                  <a:txBody>
                    <a:bodyPr/>
                    <a:lstStyle/>
                    <a:p>
                      <a:r>
                        <a:rPr lang="en-US" sz="1600" dirty="0">
                          <a:highlight>
                            <a:srgbClr val="FFFF00"/>
                          </a:highlight>
                        </a:rPr>
                        <a:t>0.4709</a:t>
                      </a:r>
                    </a:p>
                  </a:txBody>
                  <a:tcPr marL="77524" marR="77524"/>
                </a:tc>
                <a:tc>
                  <a:txBody>
                    <a:bodyPr/>
                    <a:lstStyle/>
                    <a:p>
                      <a:r>
                        <a:rPr lang="en-US" sz="1600" dirty="0"/>
                        <a:t>0.8187</a:t>
                      </a:r>
                    </a:p>
                  </a:txBody>
                  <a:tcPr marL="77524" marR="77524"/>
                </a:tc>
                <a:extLst>
                  <a:ext uri="{0D108BD9-81ED-4DB2-BD59-A6C34878D82A}">
                    <a16:rowId xmlns:a16="http://schemas.microsoft.com/office/drawing/2014/main" val="625635361"/>
                  </a:ext>
                </a:extLst>
              </a:tr>
            </a:tbl>
          </a:graphicData>
        </a:graphic>
      </p:graphicFrame>
    </p:spTree>
    <p:extLst>
      <p:ext uri="{BB962C8B-B14F-4D97-AF65-F5344CB8AC3E}">
        <p14:creationId xmlns:p14="http://schemas.microsoft.com/office/powerpoint/2010/main" val="27349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C5C5-6A2E-0350-3F19-34885912FE8C}"/>
              </a:ext>
            </a:extLst>
          </p:cNvPr>
          <p:cNvSpPr>
            <a:spLocks noGrp="1"/>
          </p:cNvSpPr>
          <p:nvPr>
            <p:ph type="title"/>
          </p:nvPr>
        </p:nvSpPr>
        <p:spPr/>
        <p:txBody>
          <a:bodyPr/>
          <a:lstStyle/>
          <a:p>
            <a:r>
              <a:rPr lang="en-US" dirty="0"/>
              <a:t>Organic Customer Profile</a:t>
            </a:r>
          </a:p>
        </p:txBody>
      </p:sp>
      <p:pic>
        <p:nvPicPr>
          <p:cNvPr id="5" name="Picture 4" descr="A graph with text on it&#10;&#10;Description automatically generated with medium confidence">
            <a:extLst>
              <a:ext uri="{FF2B5EF4-FFF2-40B4-BE49-F238E27FC236}">
                <a16:creationId xmlns:a16="http://schemas.microsoft.com/office/drawing/2014/main" id="{E1795BB6-38BA-5438-9FAA-4DFDC9E46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969" y="2275114"/>
            <a:ext cx="2889094" cy="4582886"/>
          </a:xfrm>
          <a:prstGeom prst="rect">
            <a:avLst/>
          </a:prstGeom>
        </p:spPr>
      </p:pic>
      <p:sp>
        <p:nvSpPr>
          <p:cNvPr id="7" name="TextBox 6">
            <a:extLst>
              <a:ext uri="{FF2B5EF4-FFF2-40B4-BE49-F238E27FC236}">
                <a16:creationId xmlns:a16="http://schemas.microsoft.com/office/drawing/2014/main" id="{A92460B3-9441-5CFE-61B6-98F7B73705AB}"/>
              </a:ext>
            </a:extLst>
          </p:cNvPr>
          <p:cNvSpPr txBox="1"/>
          <p:nvPr/>
        </p:nvSpPr>
        <p:spPr>
          <a:xfrm>
            <a:off x="2011731" y="3015344"/>
            <a:ext cx="6781800" cy="16892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Age 44 or younger</a:t>
            </a:r>
          </a:p>
          <a:p>
            <a:pPr marL="342900" indent="-342900">
              <a:lnSpc>
                <a:spcPct val="150000"/>
              </a:lnSpc>
              <a:buFont typeface="Arial" panose="020B0604020202020204" pitchFamily="34" charset="0"/>
              <a:buChar char="•"/>
            </a:pPr>
            <a:r>
              <a:rPr lang="en-US" sz="2400" dirty="0"/>
              <a:t>Above average household income</a:t>
            </a:r>
          </a:p>
          <a:p>
            <a:pPr marL="342900" indent="-342900">
              <a:lnSpc>
                <a:spcPct val="150000"/>
              </a:lnSpc>
              <a:buFont typeface="Arial" panose="020B0604020202020204" pitchFamily="34" charset="0"/>
              <a:buChar char="•"/>
            </a:pPr>
            <a:r>
              <a:rPr lang="en-US" sz="2400" dirty="0"/>
              <a:t>Females more likely than males</a:t>
            </a:r>
          </a:p>
        </p:txBody>
      </p:sp>
    </p:spTree>
    <p:extLst>
      <p:ext uri="{BB962C8B-B14F-4D97-AF65-F5344CB8AC3E}">
        <p14:creationId xmlns:p14="http://schemas.microsoft.com/office/powerpoint/2010/main" val="253578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0B45-751E-1DD8-2DBC-6B6B246197F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3EF347C-7183-C3E4-F1AE-256354284714}"/>
              </a:ext>
            </a:extLst>
          </p:cNvPr>
          <p:cNvSpPr>
            <a:spLocks noGrp="1"/>
          </p:cNvSpPr>
          <p:nvPr>
            <p:ph idx="1"/>
          </p:nvPr>
        </p:nvSpPr>
        <p:spPr>
          <a:xfrm>
            <a:off x="1638300" y="2564081"/>
            <a:ext cx="8915400" cy="3777622"/>
          </a:xfrm>
        </p:spPr>
        <p:txBody>
          <a:bodyPr/>
          <a:lstStyle/>
          <a:p>
            <a:r>
              <a:rPr lang="en-US" sz="2400" dirty="0"/>
              <a:t>Promote new line to younger, affluent customers</a:t>
            </a:r>
          </a:p>
          <a:p>
            <a:r>
              <a:rPr lang="en-US" sz="2400" dirty="0"/>
              <a:t>Shift organic offerings in affluent locations</a:t>
            </a:r>
          </a:p>
          <a:p>
            <a:r>
              <a:rPr lang="en-US" sz="2400" dirty="0"/>
              <a:t>Organic coupons to Platinum tier</a:t>
            </a:r>
          </a:p>
          <a:p>
            <a:r>
              <a:rPr lang="en-US" sz="2400" dirty="0"/>
              <a:t>Offer organic coupons based on money spent to Tin tier</a:t>
            </a:r>
          </a:p>
          <a:p>
            <a:r>
              <a:rPr lang="en-US" sz="2400" dirty="0"/>
              <a:t>Advertise to Females aged 45-55; partner with fitness studio</a:t>
            </a:r>
          </a:p>
          <a:p>
            <a:endParaRPr lang="en-US" dirty="0"/>
          </a:p>
        </p:txBody>
      </p:sp>
    </p:spTree>
    <p:extLst>
      <p:ext uri="{BB962C8B-B14F-4D97-AF65-F5344CB8AC3E}">
        <p14:creationId xmlns:p14="http://schemas.microsoft.com/office/powerpoint/2010/main" val="318571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9662</TotalTime>
  <Words>1239</Words>
  <Application>Microsoft Office PowerPoint</Application>
  <PresentationFormat>Widescreen</PresentationFormat>
  <Paragraphs>118</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Gill Sans MT</vt:lpstr>
      <vt:lpstr>Parcel</vt:lpstr>
      <vt:lpstr>Organic Product Analysis</vt:lpstr>
      <vt:lpstr>Contents</vt:lpstr>
      <vt:lpstr>Business Problem</vt:lpstr>
      <vt:lpstr>Exploratory Analysis</vt:lpstr>
      <vt:lpstr>Exploratory Analysis</vt:lpstr>
      <vt:lpstr>Exploratory Analysis</vt:lpstr>
      <vt:lpstr>Model Comparison</vt:lpstr>
      <vt:lpstr>Organic Customer Profile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Product Analysis</dc:title>
  <dc:creator>Macon Barker</dc:creator>
  <cp:lastModifiedBy>Macon Barker</cp:lastModifiedBy>
  <cp:revision>1</cp:revision>
  <dcterms:created xsi:type="dcterms:W3CDTF">2023-11-08T16:09:59Z</dcterms:created>
  <dcterms:modified xsi:type="dcterms:W3CDTF">2023-11-21T22:16:14Z</dcterms:modified>
</cp:coreProperties>
</file>