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Lst>
  <p:sldSz cy="6858000" cx="12192000"/>
  <p:notesSz cx="6858000" cy="9144000"/>
  <p:embeddedFontLst>
    <p:embeddedFont>
      <p:font typeface="Constantia"/>
      <p:regular r:id="rId163"/>
      <p:bold r:id="rId164"/>
      <p:italic r:id="rId165"/>
      <p:boldItalic r:id="rId166"/>
    </p:embeddedFont>
    <p:embeddedFont>
      <p:font typeface="Quattrocento Sans"/>
      <p:regular r:id="rId167"/>
      <p:bold r:id="rId168"/>
      <p:italic r:id="rId169"/>
      <p:boldItalic r:id="rId170"/>
    </p:embeddedFont>
    <p:embeddedFont>
      <p:font typeface="Arial Black"/>
      <p:regular r:id="rId1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37B571-7D8D-44B3-976A-BB3EC8CD2C8B}">
  <a:tblStyle styleId="{8337B571-7D8D-44B3-976A-BB3EC8CD2C8B}"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5">
              <a:alpha val="20000"/>
            </a:schemeClr>
          </a:solidFill>
        </a:fill>
      </a:tcStyle>
    </a:band1H>
    <a:band2H>
      <a:tcTxStyle b="off" i="off"/>
    </a:band2H>
    <a:band1V>
      <a:tcTxStyle b="off" i="off"/>
      <a:tcStyle>
        <a:fill>
          <a:solidFill>
            <a:schemeClr val="accent5">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171" Type="http://schemas.openxmlformats.org/officeDocument/2006/relationships/font" Target="fonts/ArialBlack-regular.fntdata"/><Relationship Id="rId68" Type="http://schemas.openxmlformats.org/officeDocument/2006/relationships/slide" Target="slides/slide63.xml"/><Relationship Id="rId170" Type="http://schemas.openxmlformats.org/officeDocument/2006/relationships/font" Target="fonts/QuattrocentoSans-boldItalic.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Constantia-italic.fntdata"/><Relationship Id="rId69" Type="http://schemas.openxmlformats.org/officeDocument/2006/relationships/slide" Target="slides/slide64.xml"/><Relationship Id="rId164" Type="http://schemas.openxmlformats.org/officeDocument/2006/relationships/font" Target="fonts/Constantia-bold.fntdata"/><Relationship Id="rId163" Type="http://schemas.openxmlformats.org/officeDocument/2006/relationships/font" Target="fonts/Constantia-regular.fntdata"/><Relationship Id="rId162" Type="http://schemas.openxmlformats.org/officeDocument/2006/relationships/slide" Target="slides/slide157.xml"/><Relationship Id="rId169" Type="http://schemas.openxmlformats.org/officeDocument/2006/relationships/font" Target="fonts/QuattrocentoSans-italic.fntdata"/><Relationship Id="rId168" Type="http://schemas.openxmlformats.org/officeDocument/2006/relationships/font" Target="fonts/QuattrocentoSans-bold.fntdata"/><Relationship Id="rId167" Type="http://schemas.openxmlformats.org/officeDocument/2006/relationships/font" Target="fonts/QuattrocentoSans-regular.fntdata"/><Relationship Id="rId166" Type="http://schemas.openxmlformats.org/officeDocument/2006/relationships/font" Target="fonts/Constantia-boldItalic.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dynamic-filtering-in-power-bi-5a3e2d2c1856"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dynamic-filtering-in-power-bi-5a3e2d2c1856"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dynamic-filtering-in-power-bi-5a3e2d2c1856"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dynamic-filtering-in-power-bi-5a3e2d2c1856" TargetMode="Externa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dynamic-filtering-in-power-bi-5a3e2d2c1856" TargetMode="Externa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Muchos de los elementos derivan de otros lenguajes y funciones implementados en otras herramientas como Excel, SQL y MDX (</a:t>
            </a:r>
            <a:r>
              <a:rPr b="0" i="0" lang="es-ES">
                <a:solidFill>
                  <a:srgbClr val="4D5156"/>
                </a:solidFill>
                <a:latin typeface="arial"/>
                <a:ea typeface="arial"/>
                <a:cs typeface="arial"/>
                <a:sym typeface="arial"/>
              </a:rPr>
              <a:t>Las expresiones multidimensionales o MDX son un lenguaje de consulta para bases de datos multidimensionales sobre cubos OLAP.)</a:t>
            </a:r>
            <a:endParaRPr b="0" sz="1200">
              <a:latin typeface="Arial"/>
              <a:ea typeface="Arial"/>
              <a:cs typeface="Arial"/>
              <a:sym typeface="Arial"/>
            </a:endParaRPr>
          </a:p>
        </p:txBody>
      </p:sp>
      <p:sp>
        <p:nvSpPr>
          <p:cNvPr id="168" name="Google Shape;16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3" name="Google Shape;1163;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Por ello, SUMX suele incluir una tabla filtrada, mediante </a:t>
            </a:r>
            <a:r>
              <a:rPr b="0" i="1" lang="es-ES" sz="1200">
                <a:latin typeface="Arial"/>
                <a:ea typeface="Arial"/>
                <a:cs typeface="Arial"/>
                <a:sym typeface="Arial"/>
              </a:rPr>
              <a:t>FILTER por ejemplo</a:t>
            </a:r>
            <a:endParaRPr b="0" sz="1200">
              <a:latin typeface="Arial"/>
              <a:ea typeface="Arial"/>
              <a:cs typeface="Arial"/>
              <a:sym typeface="Arial"/>
            </a:endParaRPr>
          </a:p>
        </p:txBody>
      </p:sp>
      <p:sp>
        <p:nvSpPr>
          <p:cNvPr id="1164" name="Google Shape;1164;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6" name="Google Shape;1176;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Por ello, SUMX suele incluir una tabla filtrada, mediante </a:t>
            </a:r>
            <a:r>
              <a:rPr b="0" i="1" lang="es-ES" sz="1200">
                <a:latin typeface="Arial"/>
                <a:ea typeface="Arial"/>
                <a:cs typeface="Arial"/>
                <a:sym typeface="Arial"/>
              </a:rPr>
              <a:t>FILTER por ejemplo</a:t>
            </a:r>
            <a:endParaRPr b="0" sz="1200">
              <a:latin typeface="Arial"/>
              <a:ea typeface="Arial"/>
              <a:cs typeface="Arial"/>
              <a:sym typeface="Arial"/>
            </a:endParaRPr>
          </a:p>
        </p:txBody>
      </p:sp>
      <p:sp>
        <p:nvSpPr>
          <p:cNvPr id="1177" name="Google Shape;1177;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9" name="Google Shape;1189;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Suele ir </a:t>
            </a:r>
            <a:endParaRPr/>
          </a:p>
        </p:txBody>
      </p:sp>
      <p:sp>
        <p:nvSpPr>
          <p:cNvPr id="1190" name="Google Shape;1190;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2" name="Google Shape;1202;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Suele ir </a:t>
            </a:r>
            <a:endParaRPr/>
          </a:p>
        </p:txBody>
      </p:sp>
      <p:sp>
        <p:nvSpPr>
          <p:cNvPr id="1203" name="Google Shape;1203;p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1" name="Google Shape;1211;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Suele ir </a:t>
            </a:r>
            <a:endParaRPr/>
          </a:p>
        </p:txBody>
      </p:sp>
      <p:sp>
        <p:nvSpPr>
          <p:cNvPr id="1212" name="Google Shape;1212;p1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0" name="Google Shape;1220;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Suele ir </a:t>
            </a:r>
            <a:endParaRPr/>
          </a:p>
        </p:txBody>
      </p:sp>
      <p:sp>
        <p:nvSpPr>
          <p:cNvPr id="1221" name="Google Shape;1221;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3" name="Google Shape;1233;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234" name="Google Shape;1234;p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1" name="Google Shape;1241;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242" name="Google Shape;1242;p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0" name="Google Shape;1250;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Ya la hemos visto</a:t>
            </a:r>
            <a:endParaRPr/>
          </a:p>
        </p:txBody>
      </p:sp>
      <p:sp>
        <p:nvSpPr>
          <p:cNvPr id="1251" name="Google Shape;1251;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3" name="Google Shape;1263;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Ya la hemos visto</a:t>
            </a:r>
            <a:endParaRPr/>
          </a:p>
        </p:txBody>
      </p:sp>
      <p:sp>
        <p:nvSpPr>
          <p:cNvPr id="1264" name="Google Shape;1264;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Muchos de los elementos derivan de otros lenguajes y funciones implementados en otras herramientas como Excel, SQL y MDX (</a:t>
            </a:r>
            <a:r>
              <a:rPr b="0" i="0" lang="es-ES">
                <a:solidFill>
                  <a:srgbClr val="4D5156"/>
                </a:solidFill>
                <a:latin typeface="arial"/>
                <a:ea typeface="arial"/>
                <a:cs typeface="arial"/>
                <a:sym typeface="arial"/>
              </a:rPr>
              <a:t>Las expresiones multidimensionales o MDX son un lenguaje de consulta para bases de datos multidimensionales sobre cubos OLAP.)</a:t>
            </a:r>
            <a:endParaRPr b="0" sz="1200">
              <a:latin typeface="Arial"/>
              <a:ea typeface="Arial"/>
              <a:cs typeface="Arial"/>
              <a:sym typeface="Arial"/>
            </a:endParaRPr>
          </a:p>
        </p:txBody>
      </p:sp>
      <p:sp>
        <p:nvSpPr>
          <p:cNvPr id="177" name="Google Shape;17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6" name="Google Shape;1276;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Ya la hemos visto</a:t>
            </a:r>
            <a:endParaRPr/>
          </a:p>
        </p:txBody>
      </p:sp>
      <p:sp>
        <p:nvSpPr>
          <p:cNvPr id="1277" name="Google Shape;1277;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2" name="Google Shape;1292;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293" name="Google Shape;1293;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0" name="Google Shape;1300;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301" name="Google Shape;1301;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3" name="Google Shape;1313;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314" name="Google Shape;1314;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1" name="Google Shape;1321;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322" name="Google Shape;1322;p1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4" name="Google Shape;1334;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335" name="Google Shape;1335;p1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2" name="Google Shape;1342;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343" name="Google Shape;1343;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5" name="Google Shape;1355;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356" name="Google Shape;1356;p1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6" name="Google Shape;1366;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367" name="Google Shape;1367;p1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5" name="Google Shape;1375;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376" name="Google Shape;1376;p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Como podemos ver, DAX entra en juego en las fases 3 y 4 correspondientes al modelado y visualización ¿por qué? Responderla.</a:t>
            </a:r>
            <a:endParaRPr/>
          </a:p>
        </p:txBody>
      </p:sp>
      <p:sp>
        <p:nvSpPr>
          <p:cNvPr id="187" name="Google Shape;18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5" name="Google Shape;1385;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386" name="Google Shape;1386;p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8" name="Google Shape;1398;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399" name="Google Shape;1399;p1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1" name="Google Shape;1411;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412" name="Google Shape;1412;p1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4" name="Google Shape;1424;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425" name="Google Shape;1425;p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7" name="Google Shape;1437;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438" name="Google Shape;1438;p1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0" name="Google Shape;1450;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451" name="Google Shape;1451;p1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3" name="Google Shape;1463;p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464" name="Google Shape;1464;p1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6" name="Google Shape;1476;p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477" name="Google Shape;1477;p1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4" name="Google Shape;1484;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485" name="Google Shape;1485;p1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2" name="Google Shape;1492;p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493" name="Google Shape;1493;p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DAX contiene muchísimas funciones (algunas más útiles que otras). Por ello, algunos consejos son:</a:t>
            </a:r>
            <a:endParaRPr/>
          </a:p>
          <a:p>
            <a:pPr indent="0" lvl="0" marL="0" rtl="0" algn="l">
              <a:lnSpc>
                <a:spcPct val="100000"/>
              </a:lnSpc>
              <a:spcBef>
                <a:spcPts val="0"/>
              </a:spcBef>
              <a:spcAft>
                <a:spcPts val="0"/>
              </a:spcAft>
              <a:buSzPts val="1400"/>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Muchas veces es mejor entender como funciona DAX y lo conceptos básicos que ponerse a memorizar formulas a diestro y siniestro sin entender</a:t>
            </a:r>
            <a:endParaRPr/>
          </a:p>
          <a:p>
            <a:pPr indent="-152400" lvl="0" marL="228600" rtl="0" algn="l">
              <a:lnSpc>
                <a:spcPct val="100000"/>
              </a:lnSpc>
              <a:spcBef>
                <a:spcPts val="0"/>
              </a:spcBef>
              <a:spcAft>
                <a:spcPts val="0"/>
              </a:spcAft>
              <a:buClr>
                <a:schemeClr val="dk1"/>
              </a:buClr>
              <a:buSzPts val="1200"/>
              <a:buFont typeface="Calibri"/>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No hay que conocerlas todas. Si tenemos claro el concepto que buscamos, una simple búsqueda en la web nos arrojará una función que nos sirva (es posible que ya alguien haya tenido el mismo problema que nosotros).</a:t>
            </a:r>
            <a:endParaRPr/>
          </a:p>
          <a:p>
            <a:pPr indent="-152400" lvl="0" marL="228600" rtl="0" algn="l">
              <a:lnSpc>
                <a:spcPct val="100000"/>
              </a:lnSpc>
              <a:spcBef>
                <a:spcPts val="0"/>
              </a:spcBef>
              <a:spcAft>
                <a:spcPts val="0"/>
              </a:spcAft>
              <a:buClr>
                <a:schemeClr val="dk1"/>
              </a:buClr>
              <a:buSzPts val="1200"/>
              <a:buFont typeface="Calibri"/>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Si tenemos dudas acerca del formato de alguna función, siempre podemos hacer una búsqueda rápida.</a:t>
            </a:r>
            <a:endParaRPr/>
          </a:p>
        </p:txBody>
      </p:sp>
      <p:sp>
        <p:nvSpPr>
          <p:cNvPr id="196" name="Google Shape;19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5" name="Google Shape;1505;p1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506" name="Google Shape;1506;p1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5" name="Google Shape;1515;p1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516" name="Google Shape;1516;p1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3" name="Google Shape;1523;p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524" name="Google Shape;1524;p1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p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6" name="Google Shape;1536;p1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537" name="Google Shape;1537;p1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5" name="Google Shape;1545;p1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546" name="Google Shape;1546;p1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p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3" name="Google Shape;1553;p1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554" name="Google Shape;1554;p1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p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5" name="Google Shape;1565;p1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566" name="Google Shape;1566;p1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p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8" name="Google Shape;1578;p1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579" name="Google Shape;1579;p1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1" name="Google Shape;1591;p1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592" name="Google Shape;1592;p1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p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9" name="Google Shape;1609;p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610" name="Google Shape;1610;p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DAX contiene muchísimas funciones (algunas más útiles que otras). Por ello, algunos consejos son:</a:t>
            </a:r>
            <a:endParaRPr/>
          </a:p>
          <a:p>
            <a:pPr indent="0" lvl="0" marL="0" rtl="0" algn="l">
              <a:lnSpc>
                <a:spcPct val="100000"/>
              </a:lnSpc>
              <a:spcBef>
                <a:spcPts val="0"/>
              </a:spcBef>
              <a:spcAft>
                <a:spcPts val="0"/>
              </a:spcAft>
              <a:buSzPts val="1400"/>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Muchas veces es mejor entender como funciona DAX y lo conceptos básicos que ponerse a memorizar formulas a diestro y siniestro sin entender</a:t>
            </a:r>
            <a:endParaRPr/>
          </a:p>
          <a:p>
            <a:pPr indent="-152400" lvl="0" marL="228600" rtl="0" algn="l">
              <a:lnSpc>
                <a:spcPct val="100000"/>
              </a:lnSpc>
              <a:spcBef>
                <a:spcPts val="0"/>
              </a:spcBef>
              <a:spcAft>
                <a:spcPts val="0"/>
              </a:spcAft>
              <a:buClr>
                <a:schemeClr val="dk1"/>
              </a:buClr>
              <a:buSzPts val="1200"/>
              <a:buFont typeface="Calibri"/>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No hay que conocerlas todas. Si tenemos claro el concepto que buscamos, una simple búsqueda en la web nos arrojará una función que nos sirva (es posible que ya alguien haya tenido el mismo problema que nosotros).</a:t>
            </a:r>
            <a:endParaRPr/>
          </a:p>
          <a:p>
            <a:pPr indent="-152400" lvl="0" marL="228600" rtl="0" algn="l">
              <a:lnSpc>
                <a:spcPct val="100000"/>
              </a:lnSpc>
              <a:spcBef>
                <a:spcPts val="0"/>
              </a:spcBef>
              <a:spcAft>
                <a:spcPts val="0"/>
              </a:spcAft>
              <a:buClr>
                <a:schemeClr val="dk1"/>
              </a:buClr>
              <a:buSzPts val="1200"/>
              <a:buFont typeface="Calibri"/>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Si tenemos dudas acerca del formato de alguna función, siempre podemos hacer una búsqueda rápida.</a:t>
            </a:r>
            <a:endParaRPr/>
          </a:p>
        </p:txBody>
      </p:sp>
      <p:sp>
        <p:nvSpPr>
          <p:cNvPr id="204" name="Google Shape;20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p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7" name="Google Shape;1617;p1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618" name="Google Shape;1618;p1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p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6" name="Google Shape;1626;p1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La diferencia con FILTER es que aquí podemos evaluar más de un filtro</a:t>
            </a:r>
            <a:endParaRPr/>
          </a:p>
        </p:txBody>
      </p:sp>
      <p:sp>
        <p:nvSpPr>
          <p:cNvPr id="1627" name="Google Shape;1627;p1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1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638" name="Google Shape;1638;p1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7" name="Google Shape;1647;p1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648" name="Google Shape;1648;p1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p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6" name="Google Shape;1656;p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657" name="Google Shape;1657;p1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p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6" name="Google Shape;1666;p1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667" name="Google Shape;1667;p1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p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0" name="Google Shape;1680;p1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681" name="Google Shape;1681;p1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p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0" name="Google Shape;1690;p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691" name="Google Shape;1691;p1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p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0" name="Google Shape;1700;p1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701" name="Google Shape;1701;p1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p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0" name="Google Shape;1710;p1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711" name="Google Shape;1711;p1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DAX contiene muchísimas funciones (algunas más útiles que otras). Por ello, algunos consejos son:</a:t>
            </a:r>
            <a:endParaRPr/>
          </a:p>
          <a:p>
            <a:pPr indent="0" lvl="0" marL="0" rtl="0" algn="l">
              <a:lnSpc>
                <a:spcPct val="100000"/>
              </a:lnSpc>
              <a:spcBef>
                <a:spcPts val="0"/>
              </a:spcBef>
              <a:spcAft>
                <a:spcPts val="0"/>
              </a:spcAft>
              <a:buSzPts val="1400"/>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Muchas veces es mejor entender como funciona DAX y lo conceptos básicos que ponerse a memorizar formulas a diestro y siniestro sin entender</a:t>
            </a:r>
            <a:endParaRPr/>
          </a:p>
          <a:p>
            <a:pPr indent="-152400" lvl="0" marL="228600" rtl="0" algn="l">
              <a:lnSpc>
                <a:spcPct val="100000"/>
              </a:lnSpc>
              <a:spcBef>
                <a:spcPts val="0"/>
              </a:spcBef>
              <a:spcAft>
                <a:spcPts val="0"/>
              </a:spcAft>
              <a:buClr>
                <a:schemeClr val="dk1"/>
              </a:buClr>
              <a:buSzPts val="1200"/>
              <a:buFont typeface="Calibri"/>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No hay que conocerlas todas. Si tenemos claro el concepto que buscamos, una simple búsqueda en la web nos arrojará una función que nos sirva (es posible que ya alguien haya tenido el mismo problema que nosotros).</a:t>
            </a:r>
            <a:endParaRPr/>
          </a:p>
          <a:p>
            <a:pPr indent="-152400" lvl="0" marL="228600" rtl="0" algn="l">
              <a:lnSpc>
                <a:spcPct val="100000"/>
              </a:lnSpc>
              <a:spcBef>
                <a:spcPts val="0"/>
              </a:spcBef>
              <a:spcAft>
                <a:spcPts val="0"/>
              </a:spcAft>
              <a:buClr>
                <a:schemeClr val="dk1"/>
              </a:buClr>
              <a:buSzPts val="1200"/>
              <a:buFont typeface="Calibri"/>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Si tenemos dudas acerca del formato de alguna función, siempre podemos hacer una búsqueda rápida.</a:t>
            </a:r>
            <a:endParaRPr/>
          </a:p>
        </p:txBody>
      </p:sp>
      <p:sp>
        <p:nvSpPr>
          <p:cNvPr id="214" name="Google Shape;21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p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0" name="Google Shape;1720;p1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721" name="Google Shape;1721;p1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p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9" name="Google Shape;1729;p1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730" name="Google Shape;1730;p1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p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9" name="Google Shape;1739;p1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740" name="Google Shape;1740;p1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0" name="Google Shape;1750;p1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751" name="Google Shape;1751;p1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p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2" name="Google Shape;1762;p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763" name="Google Shape;1763;p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p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5" name="Google Shape;1775;p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776" name="Google Shape;1776;p1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p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9" name="Google Shape;1789;p1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790" name="Google Shape;1790;p1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p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4" name="Google Shape;1804;p1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05" name="Google Shape;1805;p1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DAX contiene muchísimas funciones (algunas más útiles que otras). Por ello, algunos consejos son:</a:t>
            </a:r>
            <a:endParaRPr/>
          </a:p>
          <a:p>
            <a:pPr indent="0" lvl="0" marL="0" rtl="0" algn="l">
              <a:lnSpc>
                <a:spcPct val="100000"/>
              </a:lnSpc>
              <a:spcBef>
                <a:spcPts val="0"/>
              </a:spcBef>
              <a:spcAft>
                <a:spcPts val="0"/>
              </a:spcAft>
              <a:buSzPts val="1400"/>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Muchas veces es mejor entender como funciona DAX y lo conceptos básicos que ponerse a memorizar formulas a diestro y siniestro sin entender</a:t>
            </a:r>
            <a:endParaRPr/>
          </a:p>
          <a:p>
            <a:pPr indent="-152400" lvl="0" marL="228600" rtl="0" algn="l">
              <a:lnSpc>
                <a:spcPct val="100000"/>
              </a:lnSpc>
              <a:spcBef>
                <a:spcPts val="0"/>
              </a:spcBef>
              <a:spcAft>
                <a:spcPts val="0"/>
              </a:spcAft>
              <a:buClr>
                <a:schemeClr val="dk1"/>
              </a:buClr>
              <a:buSzPts val="1200"/>
              <a:buFont typeface="Calibri"/>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No hay que conocerlas todas. Si tenemos claro el concepto que buscamos, una simple búsqueda en la web nos arrojará una función que nos sirva (es posible que ya alguien haya tenido el mismo problema que nosotros).</a:t>
            </a:r>
            <a:endParaRPr/>
          </a:p>
          <a:p>
            <a:pPr indent="-152400" lvl="0" marL="228600" rtl="0" algn="l">
              <a:lnSpc>
                <a:spcPct val="100000"/>
              </a:lnSpc>
              <a:spcBef>
                <a:spcPts val="0"/>
              </a:spcBef>
              <a:spcAft>
                <a:spcPts val="0"/>
              </a:spcAft>
              <a:buClr>
                <a:schemeClr val="dk1"/>
              </a:buClr>
              <a:buSzPts val="1200"/>
              <a:buFont typeface="Calibri"/>
              <a:buNone/>
            </a:pPr>
            <a:r>
              <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Si tenemos dudas acerca del formato de alguna función, siempre podemos hacer una búsqueda rápida.</a:t>
            </a:r>
            <a:endParaRPr/>
          </a:p>
        </p:txBody>
      </p:sp>
      <p:sp>
        <p:nvSpPr>
          <p:cNvPr id="225" name="Google Shape;22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250" name="Google Shape;25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258" name="Google Shape;25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268" name="Google Shape;26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278" name="Google Shape;27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291" name="Google Shape;29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299" name="Google Shape;29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10" name="Google Shape;31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24" name="Google Shape;32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33" name="Google Shape;33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43" name="Google Shape;34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263525" marR="5080" rtl="0" algn="l">
              <a:lnSpc>
                <a:spcPct val="102000"/>
              </a:lnSpc>
              <a:spcBef>
                <a:spcPts val="0"/>
              </a:spcBef>
              <a:spcAft>
                <a:spcPts val="0"/>
              </a:spcAft>
              <a:buClr>
                <a:schemeClr val="dk1"/>
              </a:buClr>
              <a:buSzPts val="1200"/>
              <a:buFont typeface="Arial"/>
              <a:buNone/>
            </a:pPr>
            <a:r>
              <a:t/>
            </a:r>
            <a:endParaRPr/>
          </a:p>
        </p:txBody>
      </p:sp>
      <p:sp>
        <p:nvSpPr>
          <p:cNvPr id="352" name="Google Shape;35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61" name="Google Shape;36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69" name="Google Shape;369;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79" name="Google Shape;37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88" name="Google Shape;38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396" name="Google Shape;39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06" name="Google Shape;406;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17" name="Google Shape;417;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29" name="Google Shape;429;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42" name="Google Shape;442;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50" name="Google Shape;45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60" name="Google Shape;460;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71" name="Google Shape;47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83" name="Google Shape;483;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496" name="Google Shape;49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504" name="Google Shape;504;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512" name="Google Shape;51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520" name="Google Shape;520;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528" name="Google Shape;52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536" name="Google Shape;536;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545" name="Google Shape;545;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555" name="Google Shape;555;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565" name="Google Shape;565;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575" name="Google Shape;575;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586" name="Google Shape;586;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Las columnas calculadas son útiles, pero es necesario que opere por filas. Sin embargo, otras situaciones pueden requerir un método más sencillo. Por ejemplo, considere una situación en la que requiere una agregación que opere sobre todo el conjunto de datos y necesite las ventas totales de todas las filas. Además, quiere segmentar y desglosar los datos por otros criterios como ventas totales por año, empleado o producto.</a:t>
            </a:r>
            <a:endParaRPr/>
          </a:p>
          <a:p>
            <a:pPr indent="0" lvl="0" marL="0" rtl="0" algn="l">
              <a:lnSpc>
                <a:spcPct val="100000"/>
              </a:lnSpc>
              <a:spcBef>
                <a:spcPts val="0"/>
              </a:spcBef>
              <a:spcAft>
                <a:spcPts val="0"/>
              </a:spcAft>
              <a:buSzPts val="1400"/>
              <a:buNone/>
            </a:pPr>
            <a:r>
              <a:rPr lang="es-ES"/>
              <a:t>Para realizar estas tareas, usaría una medida. Puede crear una medida sin escribir código DAX; Power BI lo escribirá automáticamente cuando cree una medida rápida.</a:t>
            </a:r>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594" name="Google Shape;594;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Las columnas calculadas son útiles, pero es necesario que opere por filas. Sin embargo, otras situaciones pueden requerir un método más sencillo. Por ejemplo, considere una situación en la que requiere una agregación que opere sobre todo el conjunto de datos y necesite las ventas totales de todas las filas. Además, quiere segmentar y desglosar los datos por otros criterios como ventas totales por año, empleado o producto.</a:t>
            </a:r>
            <a:endParaRPr/>
          </a:p>
          <a:p>
            <a:pPr indent="0" lvl="0" marL="0" rtl="0" algn="l">
              <a:lnSpc>
                <a:spcPct val="100000"/>
              </a:lnSpc>
              <a:spcBef>
                <a:spcPts val="0"/>
              </a:spcBef>
              <a:spcAft>
                <a:spcPts val="0"/>
              </a:spcAft>
              <a:buSzPts val="1400"/>
              <a:buNone/>
            </a:pPr>
            <a:r>
              <a:rPr lang="es-ES"/>
              <a:t>Para realizar estas tareas, usaría una medida. Puede crear una medida sin escribir código DAX; Power BI lo escribirá automáticamente cuando cree una medida rápida.</a:t>
            </a:r>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02" name="Google Shape;602;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Las columnas calculadas son útiles, pero es necesario que opere por filas. Sin embargo, otras situaciones pueden requerir un método más sencillo. Por ejemplo, considere una situación en la que requiere una agregación que opere sobre todo el conjunto de datos y necesite las ventas totales de todas las filas. Además, quiere segmentar y desglosar los datos por otros criterios como ventas totales por año, empleado o producto.</a:t>
            </a:r>
            <a:endParaRPr/>
          </a:p>
          <a:p>
            <a:pPr indent="0" lvl="0" marL="0" rtl="0" algn="l">
              <a:lnSpc>
                <a:spcPct val="100000"/>
              </a:lnSpc>
              <a:spcBef>
                <a:spcPts val="0"/>
              </a:spcBef>
              <a:spcAft>
                <a:spcPts val="0"/>
              </a:spcAft>
              <a:buSzPts val="1400"/>
              <a:buNone/>
            </a:pPr>
            <a:r>
              <a:rPr lang="es-ES"/>
              <a:t>Para realizar estas tareas, usaría una medida. Puede crear una medida sin escribir código DAX; Power BI lo escribirá automáticamente cuando cree una medida rápida.</a:t>
            </a:r>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11" name="Google Shape;611;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Las columnas calculadas son útiles, pero es necesario que opere por filas. Sin embargo, otras situaciones pueden requerir un método más sencillo. Por ejemplo, considere una situación en la que requiere una agregación que opere sobre todo el conjunto de datos y necesite las ventas totales de todas las filas. Además, quiere segmentar y desglosar los datos por otros criterios como ventas totales por año, empleado o producto.</a:t>
            </a:r>
            <a:endParaRPr/>
          </a:p>
          <a:p>
            <a:pPr indent="0" lvl="0" marL="0" rtl="0" algn="l">
              <a:lnSpc>
                <a:spcPct val="100000"/>
              </a:lnSpc>
              <a:spcBef>
                <a:spcPts val="0"/>
              </a:spcBef>
              <a:spcAft>
                <a:spcPts val="0"/>
              </a:spcAft>
              <a:buSzPts val="1400"/>
              <a:buNone/>
            </a:pPr>
            <a:r>
              <a:rPr lang="es-ES"/>
              <a:t>Para realizar estas tareas, usaría una medida. Puede crear una medida sin escribir código DAX; Power BI lo escribirá automáticamente cuando cree una medida rápida.</a:t>
            </a:r>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21" name="Google Shape;621;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Las columnas calculadas son útiles, pero es necesario que opere por filas. Sin embargo, otras situaciones pueden requerir un método más sencillo. Por ejemplo, considere una situación en la que requiere una agregación que opere sobre todo el conjunto de datos y necesite las ventas totales de todas las filas. Además, quiere segmentar y desglosar los datos por otros criterios como ventas totales por año, empleado o producto.</a:t>
            </a:r>
            <a:endParaRPr/>
          </a:p>
          <a:p>
            <a:pPr indent="0" lvl="0" marL="0" rtl="0" algn="l">
              <a:lnSpc>
                <a:spcPct val="100000"/>
              </a:lnSpc>
              <a:spcBef>
                <a:spcPts val="0"/>
              </a:spcBef>
              <a:spcAft>
                <a:spcPts val="0"/>
              </a:spcAft>
              <a:buSzPts val="1400"/>
              <a:buNone/>
            </a:pPr>
            <a:r>
              <a:rPr lang="es-ES"/>
              <a:t>Para realizar estas tareas, usaría una medida. Puede crear una medida sin escribir código DAX; Power BI lo escribirá automáticamente cuando cree una medida rápida.</a:t>
            </a:r>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37" name="Google Shape;637;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9" name="Google Shape;649;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Las columnas calculadas son útiles, pero es necesario que opere por filas. Sin embargo, otras situaciones pueden requerir un método más sencillo. Por ejemplo, considere una situación en la que requiere una agregación que opere sobre todo el conjunto de datos y necesite las ventas totales de todas las filas. Además, quiere segmentar y desglosar los datos por otros criterios como ventas totales por año, empleado o producto.</a:t>
            </a:r>
            <a:endParaRPr/>
          </a:p>
          <a:p>
            <a:pPr indent="0" lvl="0" marL="0" rtl="0" algn="l">
              <a:lnSpc>
                <a:spcPct val="100000"/>
              </a:lnSpc>
              <a:spcBef>
                <a:spcPts val="0"/>
              </a:spcBef>
              <a:spcAft>
                <a:spcPts val="0"/>
              </a:spcAft>
              <a:buSzPts val="1400"/>
              <a:buNone/>
            </a:pPr>
            <a:r>
              <a:rPr lang="es-ES"/>
              <a:t>Para realizar estas tareas, usaría una medida. Puede crear una medida sin escribir código DAX; Power BI lo escribirá automáticamente cuando cree una medida rápida.</a:t>
            </a:r>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50" name="Google Shape;650;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Las columnas calculadas son útiles, pero es necesario que opere por filas. Sin embargo, otras situaciones pueden requerir un método más sencillo. Por ejemplo, considere una situación en la que requiere una agregación que opere sobre todo el conjunto de datos y necesite las ventas totales de todas las filas. Además, quiere segmentar y desglosar los datos por otros criterios como ventas totales por año, empleado o producto.</a:t>
            </a:r>
            <a:endParaRPr/>
          </a:p>
          <a:p>
            <a:pPr indent="0" lvl="0" marL="0" rtl="0" algn="l">
              <a:lnSpc>
                <a:spcPct val="100000"/>
              </a:lnSpc>
              <a:spcBef>
                <a:spcPts val="0"/>
              </a:spcBef>
              <a:spcAft>
                <a:spcPts val="0"/>
              </a:spcAft>
              <a:buSzPts val="1400"/>
              <a:buNone/>
            </a:pPr>
            <a:r>
              <a:rPr lang="es-ES"/>
              <a:t>Para realizar estas tareas, usaría una medida. Puede crear una medida sin escribir código DAX; Power BI lo escribirá automáticamente cuando cree una medida rápida.</a:t>
            </a:r>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63" name="Google Shape;663;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78" name="Google Shape;678;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86" name="Google Shape;686;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695" name="Google Shape;695;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06" name="Google Shape;706;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92929"/>
              </a:buClr>
              <a:buSzPts val="1200"/>
              <a:buFont typeface="Arial"/>
              <a:buNone/>
            </a:pPr>
            <a:r>
              <a:rPr b="0" i="0" lang="es-ES" sz="1200" u="none" cap="none" strike="noStrike">
                <a:solidFill>
                  <a:srgbClr val="292929"/>
                </a:solidFill>
                <a:latin typeface="Arial"/>
                <a:ea typeface="Arial"/>
                <a:cs typeface="Arial"/>
                <a:sym typeface="Arial"/>
              </a:rPr>
              <a:t>Explicit measures = more flexibility!</a:t>
            </a:r>
            <a:endParaRPr/>
          </a:p>
          <a:p>
            <a:pPr indent="0" lvl="0" marL="0" marR="0" rtl="0" algn="l">
              <a:lnSpc>
                <a:spcPct val="100000"/>
              </a:lnSpc>
              <a:spcBef>
                <a:spcPts val="0"/>
              </a:spcBef>
              <a:spcAft>
                <a:spcPts val="0"/>
              </a:spcAft>
              <a:buClr>
                <a:srgbClr val="292929"/>
              </a:buClr>
              <a:buSzPts val="1200"/>
              <a:buFont typeface="Arial"/>
              <a:buNone/>
            </a:pPr>
            <a:r>
              <a:rPr b="0" i="0" lang="es-ES" sz="1200" u="sng" cap="none" strike="noStrike">
                <a:solidFill>
                  <a:schemeClr val="hlink"/>
                </a:solidFill>
                <a:latin typeface="Arial"/>
                <a:ea typeface="Arial"/>
                <a:cs typeface="Arial"/>
                <a:sym typeface="Arial"/>
                <a:hlinkClick r:id="rId2"/>
              </a:rPr>
              <a:t>Writing measures in an explicit way</a:t>
            </a:r>
            <a:r>
              <a:rPr b="0" i="0" lang="es-ES" sz="1200" u="none" cap="none" strike="noStrike">
                <a:solidFill>
                  <a:srgbClr val="292929"/>
                </a:solidFill>
                <a:latin typeface="Arial"/>
                <a:ea typeface="Arial"/>
                <a:cs typeface="Arial"/>
                <a:sym typeface="Arial"/>
              </a:rPr>
              <a:t>, using DAX language, requires more time and effort in the beginning since you need to do some manual work. But, you will bear the fruits later, believe me.</a:t>
            </a:r>
            <a:endParaRPr b="0" i="0" sz="1000" u="none" cap="none" strike="noStrike">
              <a:solidFill>
                <a:schemeClr val="dk1"/>
              </a:solidFill>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19" name="Google Shape;719;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92929"/>
              </a:buClr>
              <a:buSzPts val="1200"/>
              <a:buFont typeface="Arial"/>
              <a:buNone/>
            </a:pPr>
            <a:r>
              <a:rPr b="0" i="0" lang="es-ES" sz="1200" u="none" cap="none" strike="noStrike">
                <a:solidFill>
                  <a:srgbClr val="292929"/>
                </a:solidFill>
                <a:latin typeface="Arial"/>
                <a:ea typeface="Arial"/>
                <a:cs typeface="Arial"/>
                <a:sym typeface="Arial"/>
              </a:rPr>
              <a:t>Explicit measures = more flexibility!</a:t>
            </a:r>
            <a:endParaRPr/>
          </a:p>
          <a:p>
            <a:pPr indent="0" lvl="0" marL="0" marR="0" rtl="0" algn="l">
              <a:lnSpc>
                <a:spcPct val="100000"/>
              </a:lnSpc>
              <a:spcBef>
                <a:spcPts val="0"/>
              </a:spcBef>
              <a:spcAft>
                <a:spcPts val="0"/>
              </a:spcAft>
              <a:buClr>
                <a:srgbClr val="292929"/>
              </a:buClr>
              <a:buSzPts val="1200"/>
              <a:buFont typeface="Arial"/>
              <a:buNone/>
            </a:pPr>
            <a:r>
              <a:rPr b="0" i="0" lang="es-ES" sz="1200" u="sng" cap="none" strike="noStrike">
                <a:solidFill>
                  <a:schemeClr val="hlink"/>
                </a:solidFill>
                <a:latin typeface="Arial"/>
                <a:ea typeface="Arial"/>
                <a:cs typeface="Arial"/>
                <a:sym typeface="Arial"/>
                <a:hlinkClick r:id="rId2"/>
              </a:rPr>
              <a:t>Writing measures in an explicit way</a:t>
            </a:r>
            <a:r>
              <a:rPr b="0" i="0" lang="es-ES" sz="1200" u="none" cap="none" strike="noStrike">
                <a:solidFill>
                  <a:srgbClr val="292929"/>
                </a:solidFill>
                <a:latin typeface="Arial"/>
                <a:ea typeface="Arial"/>
                <a:cs typeface="Arial"/>
                <a:sym typeface="Arial"/>
              </a:rPr>
              <a:t>, using DAX language, requires more time and effort in the beginning since you need to do some manual work. But, you will bear the fruits later, believe me.</a:t>
            </a:r>
            <a:endParaRPr b="0" i="0" sz="1000" u="none" cap="none" strike="noStrike">
              <a:solidFill>
                <a:schemeClr val="dk1"/>
              </a:solidFill>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27" name="Google Shape;727;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92929"/>
              </a:buClr>
              <a:buSzPts val="1200"/>
              <a:buFont typeface="Arial"/>
              <a:buNone/>
            </a:pPr>
            <a:r>
              <a:rPr b="0" i="0" lang="es-ES" sz="1200" u="none" cap="none" strike="noStrike">
                <a:solidFill>
                  <a:srgbClr val="292929"/>
                </a:solidFill>
                <a:latin typeface="Arial"/>
                <a:ea typeface="Arial"/>
                <a:cs typeface="Arial"/>
                <a:sym typeface="Arial"/>
              </a:rPr>
              <a:t>Explicit measures = more flexibility!</a:t>
            </a:r>
            <a:endParaRPr/>
          </a:p>
          <a:p>
            <a:pPr indent="0" lvl="0" marL="0" marR="0" rtl="0" algn="l">
              <a:lnSpc>
                <a:spcPct val="100000"/>
              </a:lnSpc>
              <a:spcBef>
                <a:spcPts val="0"/>
              </a:spcBef>
              <a:spcAft>
                <a:spcPts val="0"/>
              </a:spcAft>
              <a:buClr>
                <a:srgbClr val="292929"/>
              </a:buClr>
              <a:buSzPts val="1200"/>
              <a:buFont typeface="Arial"/>
              <a:buNone/>
            </a:pPr>
            <a:r>
              <a:rPr b="0" i="0" lang="es-ES" sz="1200" u="sng" cap="none" strike="noStrike">
                <a:solidFill>
                  <a:schemeClr val="hlink"/>
                </a:solidFill>
                <a:latin typeface="Arial"/>
                <a:ea typeface="Arial"/>
                <a:cs typeface="Arial"/>
                <a:sym typeface="Arial"/>
                <a:hlinkClick r:id="rId2"/>
              </a:rPr>
              <a:t>Writing measures in an explicit way</a:t>
            </a:r>
            <a:r>
              <a:rPr b="0" i="0" lang="es-ES" sz="1200" u="none" cap="none" strike="noStrike">
                <a:solidFill>
                  <a:srgbClr val="292929"/>
                </a:solidFill>
                <a:latin typeface="Arial"/>
                <a:ea typeface="Arial"/>
                <a:cs typeface="Arial"/>
                <a:sym typeface="Arial"/>
              </a:rPr>
              <a:t>, using DAX language, requires more time and effort in the beginning since you need to do some manual work. But, you will bear the fruits later, believe me.</a:t>
            </a:r>
            <a:endParaRPr b="0" i="0" sz="1000" u="none" cap="none" strike="noStrike">
              <a:solidFill>
                <a:schemeClr val="dk1"/>
              </a:solidFill>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36" name="Google Shape;736;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5" name="Google Shape;745;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92929"/>
              </a:buClr>
              <a:buSzPts val="1200"/>
              <a:buFont typeface="Arial"/>
              <a:buNone/>
            </a:pPr>
            <a:r>
              <a:rPr b="0" i="0" lang="es-ES" sz="1200" u="none" cap="none" strike="noStrike">
                <a:solidFill>
                  <a:srgbClr val="292929"/>
                </a:solidFill>
                <a:latin typeface="Arial"/>
                <a:ea typeface="Arial"/>
                <a:cs typeface="Arial"/>
                <a:sym typeface="Arial"/>
              </a:rPr>
              <a:t>Explicit measures = more flexibility!</a:t>
            </a:r>
            <a:endParaRPr/>
          </a:p>
          <a:p>
            <a:pPr indent="0" lvl="0" marL="0" marR="0" rtl="0" algn="l">
              <a:lnSpc>
                <a:spcPct val="100000"/>
              </a:lnSpc>
              <a:spcBef>
                <a:spcPts val="0"/>
              </a:spcBef>
              <a:spcAft>
                <a:spcPts val="0"/>
              </a:spcAft>
              <a:buClr>
                <a:srgbClr val="292929"/>
              </a:buClr>
              <a:buSzPts val="1200"/>
              <a:buFont typeface="Arial"/>
              <a:buNone/>
            </a:pPr>
            <a:r>
              <a:rPr b="0" i="0" lang="es-ES" sz="1200" u="sng" cap="none" strike="noStrike">
                <a:solidFill>
                  <a:schemeClr val="hlink"/>
                </a:solidFill>
                <a:latin typeface="Arial"/>
                <a:ea typeface="Arial"/>
                <a:cs typeface="Arial"/>
                <a:sym typeface="Arial"/>
                <a:hlinkClick r:id="rId2"/>
              </a:rPr>
              <a:t>Writing measures in an explicit way</a:t>
            </a:r>
            <a:r>
              <a:rPr b="0" i="0" lang="es-ES" sz="1200" u="none" cap="none" strike="noStrike">
                <a:solidFill>
                  <a:srgbClr val="292929"/>
                </a:solidFill>
                <a:latin typeface="Arial"/>
                <a:ea typeface="Arial"/>
                <a:cs typeface="Arial"/>
                <a:sym typeface="Arial"/>
              </a:rPr>
              <a:t>, using DAX language, requires more time and effort in the beginning since you need to do some manual work. But, you will bear the fruits later, believe me.</a:t>
            </a:r>
            <a:endParaRPr b="0" i="0" sz="1000" u="none" cap="none" strike="noStrike">
              <a:solidFill>
                <a:schemeClr val="dk1"/>
              </a:solidFill>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46" name="Google Shape;746;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92929"/>
              </a:buClr>
              <a:buSzPts val="1200"/>
              <a:buFont typeface="Arial"/>
              <a:buNone/>
            </a:pPr>
            <a:r>
              <a:rPr b="0" i="0" lang="es-ES" sz="1200" u="none" cap="none" strike="noStrike">
                <a:solidFill>
                  <a:srgbClr val="292929"/>
                </a:solidFill>
                <a:latin typeface="Arial"/>
                <a:ea typeface="Arial"/>
                <a:cs typeface="Arial"/>
                <a:sym typeface="Arial"/>
              </a:rPr>
              <a:t>Explicit measures = more flexibility!</a:t>
            </a:r>
            <a:endParaRPr/>
          </a:p>
          <a:p>
            <a:pPr indent="0" lvl="0" marL="0" marR="0" rtl="0" algn="l">
              <a:lnSpc>
                <a:spcPct val="100000"/>
              </a:lnSpc>
              <a:spcBef>
                <a:spcPts val="0"/>
              </a:spcBef>
              <a:spcAft>
                <a:spcPts val="0"/>
              </a:spcAft>
              <a:buClr>
                <a:srgbClr val="292929"/>
              </a:buClr>
              <a:buSzPts val="1200"/>
              <a:buFont typeface="Arial"/>
              <a:buNone/>
            </a:pPr>
            <a:r>
              <a:rPr b="0" i="0" lang="es-ES" sz="1200" u="sng" cap="none" strike="noStrike">
                <a:solidFill>
                  <a:schemeClr val="hlink"/>
                </a:solidFill>
                <a:latin typeface="Arial"/>
                <a:ea typeface="Arial"/>
                <a:cs typeface="Arial"/>
                <a:sym typeface="Arial"/>
                <a:hlinkClick r:id="rId2"/>
              </a:rPr>
              <a:t>Writing measures in an explicit way</a:t>
            </a:r>
            <a:r>
              <a:rPr b="0" i="0" lang="es-ES" sz="1200" u="none" cap="none" strike="noStrike">
                <a:solidFill>
                  <a:srgbClr val="292929"/>
                </a:solidFill>
                <a:latin typeface="Arial"/>
                <a:ea typeface="Arial"/>
                <a:cs typeface="Arial"/>
                <a:sym typeface="Arial"/>
              </a:rPr>
              <a:t>, using DAX language, requires more time and effort in the beginning since you need to do some manual work. But, you will bear the fruits later, believe me.</a:t>
            </a:r>
            <a:endParaRPr b="0" i="0" sz="1000" u="none" cap="none" strike="noStrike">
              <a:solidFill>
                <a:schemeClr val="dk1"/>
              </a:solidFill>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57" name="Google Shape;757;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9" name="Google Shape;769;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70" name="Google Shape;770;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80" name="Google Shape;780;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42" name="Google Shape;14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1516" rtl="0" algn="l">
              <a:lnSpc>
                <a:spcPct val="100000"/>
              </a:lnSpc>
              <a:spcBef>
                <a:spcPts val="0"/>
              </a:spcBef>
              <a:spcAft>
                <a:spcPts val="0"/>
              </a:spcAft>
              <a:buSzPts val="1400"/>
              <a:buNone/>
            </a:pPr>
            <a:r>
              <a:rPr lang="es-ES" sz="1200">
                <a:solidFill>
                  <a:srgbClr val="0C0C0C"/>
                </a:solidFill>
                <a:latin typeface="Arial"/>
                <a:ea typeface="Arial"/>
                <a:cs typeface="Arial"/>
                <a:sym typeface="Arial"/>
              </a:rPr>
              <a:t>Podemos leer esta fórmula como: </a:t>
            </a:r>
            <a:r>
              <a:rPr i="1" lang="es-ES" sz="1200">
                <a:solidFill>
                  <a:srgbClr val="0C0C0C"/>
                </a:solidFill>
                <a:latin typeface="Arial"/>
                <a:ea typeface="Arial"/>
                <a:cs typeface="Arial"/>
                <a:sym typeface="Arial"/>
              </a:rPr>
              <a:t>Para la </a:t>
            </a:r>
            <a:r>
              <a:rPr b="1" i="1" lang="es-ES" sz="1200">
                <a:solidFill>
                  <a:srgbClr val="0C0C0C"/>
                </a:solidFill>
                <a:latin typeface="Arial"/>
                <a:ea typeface="Arial"/>
                <a:cs typeface="Arial"/>
                <a:sym typeface="Arial"/>
              </a:rPr>
              <a:t>medida Total Sales</a:t>
            </a:r>
            <a:r>
              <a:rPr i="1" lang="es-ES" sz="1200">
                <a:solidFill>
                  <a:srgbClr val="0C0C0C"/>
                </a:solidFill>
                <a:latin typeface="Arial"/>
                <a:ea typeface="Arial"/>
                <a:cs typeface="Arial"/>
                <a:sym typeface="Arial"/>
              </a:rPr>
              <a:t>, </a:t>
            </a:r>
            <a:r>
              <a:rPr b="1" i="1" lang="es-ES" sz="1200">
                <a:solidFill>
                  <a:srgbClr val="0C0C0C"/>
                </a:solidFill>
                <a:latin typeface="Arial"/>
                <a:ea typeface="Arial"/>
                <a:cs typeface="Arial"/>
                <a:sym typeface="Arial"/>
              </a:rPr>
              <a:t>calcular (=) </a:t>
            </a:r>
            <a:r>
              <a:rPr i="1" lang="es-ES" sz="1200">
                <a:solidFill>
                  <a:srgbClr val="0C0C0C"/>
                </a:solidFill>
                <a:latin typeface="Arial"/>
                <a:ea typeface="Arial"/>
                <a:cs typeface="Arial"/>
                <a:sym typeface="Arial"/>
              </a:rPr>
              <a:t>la SUMA de los valores de la </a:t>
            </a:r>
            <a:r>
              <a:rPr b="1" i="1" lang="es-ES" sz="1200">
                <a:solidFill>
                  <a:srgbClr val="0C0C0C"/>
                </a:solidFill>
                <a:latin typeface="Arial"/>
                <a:ea typeface="Arial"/>
                <a:cs typeface="Arial"/>
                <a:sym typeface="Arial"/>
              </a:rPr>
              <a:t>columna [SalesAmount] </a:t>
            </a:r>
            <a:r>
              <a:rPr i="1" lang="es-ES" sz="1200">
                <a:solidFill>
                  <a:srgbClr val="0C0C0C"/>
                </a:solidFill>
                <a:latin typeface="Arial"/>
                <a:ea typeface="Arial"/>
                <a:cs typeface="Arial"/>
                <a:sym typeface="Arial"/>
              </a:rPr>
              <a:t>en la </a:t>
            </a:r>
            <a:r>
              <a:rPr b="1" i="1" lang="es-ES" sz="1200">
                <a:solidFill>
                  <a:srgbClr val="0C0C0C"/>
                </a:solidFill>
                <a:latin typeface="Arial"/>
                <a:ea typeface="Arial"/>
                <a:cs typeface="Arial"/>
                <a:sym typeface="Arial"/>
              </a:rPr>
              <a:t>tabla Sales</a:t>
            </a:r>
            <a:r>
              <a:rPr i="1" lang="es-ES" sz="1200">
                <a:solidFill>
                  <a:srgbClr val="0C0C0C"/>
                </a:solidFill>
                <a:latin typeface="Arial"/>
                <a:ea typeface="Arial"/>
                <a:cs typeface="Arial"/>
                <a:sym typeface="Arial"/>
              </a:rPr>
              <a:t>.</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793" name="Google Shape;793;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802" name="Google Shape;802;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810" name="Google Shape;810;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7" name="Google Shape;817;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818" name="Google Shape;818;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832" name="Google Shape;832;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842" name="Google Shape;842;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856" name="Google Shape;856;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8" name="Google Shape;868;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869" name="Google Shape;869;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883" name="Google Shape;883;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6" name="Google Shape;896;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897" name="Google Shape;897;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a:p>
        </p:txBody>
      </p:sp>
      <p:sp>
        <p:nvSpPr>
          <p:cNvPr id="151" name="Google Shape;15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4" name="Google Shape;904;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905" name="Google Shape;905;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2" name="Google Shape;912;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913" name="Google Shape;913;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4" name="Google Shape;924;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925" name="Google Shape;925;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1" name="Google Shape;941;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942" name="Google Shape;942;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9" name="Google Shape;959;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960" name="Google Shape;960;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8" name="Google Shape;968;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969" name="Google Shape;969;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7" name="Google Shape;977;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978" name="Google Shape;978;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6" name="Google Shape;986;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987" name="Google Shape;987;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997" name="Google Shape;997;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008" name="Google Shape;1008;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Google Shape;1020;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1200">
              <a:latin typeface="Arial"/>
              <a:ea typeface="Arial"/>
              <a:cs typeface="Arial"/>
              <a:sym typeface="Arial"/>
            </a:endParaRPr>
          </a:p>
        </p:txBody>
      </p:sp>
      <p:sp>
        <p:nvSpPr>
          <p:cNvPr id="1021" name="Google Shape;1021;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5" name="Google Shape;1055;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Ya la hemos visto</a:t>
            </a:r>
            <a:endParaRPr/>
          </a:p>
        </p:txBody>
      </p:sp>
      <p:sp>
        <p:nvSpPr>
          <p:cNvPr id="1056" name="Google Shape;1056;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8" name="Google Shape;1068;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Ya la hemos visto</a:t>
            </a:r>
            <a:endParaRPr/>
          </a:p>
        </p:txBody>
      </p:sp>
      <p:sp>
        <p:nvSpPr>
          <p:cNvPr id="1069" name="Google Shape;1069;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2" name="Google Shape;1082;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s-ES">
                <a:solidFill>
                  <a:srgbClr val="171717"/>
                </a:solidFill>
                <a:latin typeface="Quattrocento Sans"/>
                <a:ea typeface="Quattrocento Sans"/>
                <a:cs typeface="Quattrocento Sans"/>
                <a:sym typeface="Quattrocento Sans"/>
              </a:rPr>
              <a:t>FILTER no se usa independientemente, sino como una función insertada en otras funciones que requieren una tabla como argumento.</a:t>
            </a:r>
            <a:endParaRPr b="0" sz="1200">
              <a:latin typeface="Arial"/>
              <a:ea typeface="Arial"/>
              <a:cs typeface="Arial"/>
              <a:sym typeface="Arial"/>
            </a:endParaRPr>
          </a:p>
        </p:txBody>
      </p:sp>
      <p:sp>
        <p:nvSpPr>
          <p:cNvPr id="1083" name="Google Shape;1083;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5" name="Google Shape;1095;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Ya la hemos visto</a:t>
            </a:r>
            <a:endParaRPr/>
          </a:p>
        </p:txBody>
      </p:sp>
      <p:sp>
        <p:nvSpPr>
          <p:cNvPr id="1096" name="Google Shape;1096;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Ya la hemos visto</a:t>
            </a:r>
            <a:endParaRPr/>
          </a:p>
        </p:txBody>
      </p:sp>
      <p:sp>
        <p:nvSpPr>
          <p:cNvPr id="1110" name="Google Shape;1110;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8" name="Google Shape;1118;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Por ello, SUMX suele incluir una tabla filtrada, mediante </a:t>
            </a:r>
            <a:r>
              <a:rPr b="0" i="1" lang="es-ES" sz="1200">
                <a:latin typeface="Arial"/>
                <a:ea typeface="Arial"/>
                <a:cs typeface="Arial"/>
                <a:sym typeface="Arial"/>
              </a:rPr>
              <a:t>FILTER por ejemplo</a:t>
            </a:r>
            <a:endParaRPr b="0" sz="1200">
              <a:latin typeface="Arial"/>
              <a:ea typeface="Arial"/>
              <a:cs typeface="Arial"/>
              <a:sym typeface="Arial"/>
            </a:endParaRPr>
          </a:p>
        </p:txBody>
      </p:sp>
      <p:sp>
        <p:nvSpPr>
          <p:cNvPr id="1119" name="Google Shape;1119;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3" name="Google Shape;1133;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Por ello, SUMX suele incluir una tabla filtrada, mediante </a:t>
            </a:r>
            <a:r>
              <a:rPr b="0" i="1" lang="es-ES" sz="1200">
                <a:latin typeface="Arial"/>
                <a:ea typeface="Arial"/>
                <a:cs typeface="Arial"/>
                <a:sym typeface="Arial"/>
              </a:rPr>
              <a:t>FILTER por ejemplo</a:t>
            </a:r>
            <a:endParaRPr b="0" sz="1200">
              <a:latin typeface="Arial"/>
              <a:ea typeface="Arial"/>
              <a:cs typeface="Arial"/>
              <a:sym typeface="Arial"/>
            </a:endParaRPr>
          </a:p>
        </p:txBody>
      </p:sp>
      <p:sp>
        <p:nvSpPr>
          <p:cNvPr id="1134" name="Google Shape;1134;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6" name="Google Shape;1146;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s-ES" sz="1200">
                <a:latin typeface="Arial"/>
                <a:ea typeface="Arial"/>
                <a:cs typeface="Arial"/>
                <a:sym typeface="Arial"/>
              </a:rPr>
              <a:t>Por ello, SUMX suele incluir una tabla filtrada, mediante </a:t>
            </a:r>
            <a:r>
              <a:rPr b="0" i="1" lang="es-ES" sz="1200">
                <a:latin typeface="Arial"/>
                <a:ea typeface="Arial"/>
                <a:cs typeface="Arial"/>
                <a:sym typeface="Arial"/>
              </a:rPr>
              <a:t>FILTER por ejemplo</a:t>
            </a:r>
            <a:endParaRPr b="0" sz="1200">
              <a:latin typeface="Arial"/>
              <a:ea typeface="Arial"/>
              <a:cs typeface="Arial"/>
              <a:sym typeface="Arial"/>
            </a:endParaRPr>
          </a:p>
        </p:txBody>
      </p:sp>
      <p:sp>
        <p:nvSpPr>
          <p:cNvPr id="1147" name="Google Shape;1147;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5" name="Google Shape;1155;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Si FacturaID da error, convertir Factura a Texto (cambio tipo datos).</a:t>
            </a:r>
            <a:endParaRPr/>
          </a:p>
        </p:txBody>
      </p:sp>
      <p:sp>
        <p:nvSpPr>
          <p:cNvPr id="1156" name="Google Shape;1156;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2.jpg"/><Relationship Id="rId5" Type="http://schemas.openxmlformats.org/officeDocument/2006/relationships/image" Target="../media/image2.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53.png"/><Relationship Id="rId4" Type="http://schemas.openxmlformats.org/officeDocument/2006/relationships/image" Target="../media/image5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53.png"/><Relationship Id="rId4"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3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50.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5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5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7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74.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7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6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4.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6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 Id="rId3" Type="http://schemas.openxmlformats.org/officeDocument/2006/relationships/image" Target="../media/image60.png"/><Relationship Id="rId4" Type="http://schemas.openxmlformats.org/officeDocument/2006/relationships/image" Target="../media/image6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image" Target="../media/image65.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image" Target="../media/image65.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65.png"/><Relationship Id="rId4" Type="http://schemas.openxmlformats.org/officeDocument/2006/relationships/image" Target="../media/image75.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image" Target="../media/image72.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 Id="rId3" Type="http://schemas.openxmlformats.org/officeDocument/2006/relationships/image" Target="../media/image8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image" Target="../media/image6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 Id="rId3" Type="http://schemas.openxmlformats.org/officeDocument/2006/relationships/image" Target="../media/image65.png"/><Relationship Id="rId4" Type="http://schemas.openxmlformats.org/officeDocument/2006/relationships/image" Target="../media/image7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7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7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 Id="rId3" Type="http://schemas.openxmlformats.org/officeDocument/2006/relationships/image" Target="../media/image78.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 Id="rId3" Type="http://schemas.openxmlformats.org/officeDocument/2006/relationships/image" Target="../media/image78.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 Id="rId3" Type="http://schemas.openxmlformats.org/officeDocument/2006/relationships/image" Target="../media/image78.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7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 Id="rId3" Type="http://schemas.openxmlformats.org/officeDocument/2006/relationships/image" Target="../media/image7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20.png"/><Relationship Id="rId5"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5.png"/><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6.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2.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8.png"/><Relationship Id="rId4" Type="http://schemas.openxmlformats.org/officeDocument/2006/relationships/image" Target="../media/image1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0.png"/><Relationship Id="rId4" Type="http://schemas.openxmlformats.org/officeDocument/2006/relationships/image" Target="../media/image6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9.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8.png"/><Relationship Id="rId4" Type="http://schemas.openxmlformats.org/officeDocument/2006/relationships/image" Target="../media/image1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4.png"/><Relationship Id="rId4" Type="http://schemas.openxmlformats.org/officeDocument/2006/relationships/image" Target="../media/image70.png"/><Relationship Id="rId5" Type="http://schemas.openxmlformats.org/officeDocument/2006/relationships/image" Target="../media/image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3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30.png"/><Relationship Id="rId4" Type="http://schemas.openxmlformats.org/officeDocument/2006/relationships/image" Target="../media/image5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6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8.png"/><Relationship Id="rId4" Type="http://schemas.openxmlformats.org/officeDocument/2006/relationships/image" Target="../media/image4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335280" y="2624329"/>
            <a:ext cx="11521440" cy="3968496"/>
          </a:xfrm>
          <a:prstGeom prst="rect">
            <a:avLst/>
          </a:prstGeom>
          <a:blipFill rotWithShape="1">
            <a:blip r:embed="rId3">
              <a:alphaModFix/>
            </a:blip>
            <a:stretch>
              <a:fillRect b="0" l="0" r="0" t="-1071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13"/>
          <p:cNvSpPr/>
          <p:nvPr/>
        </p:nvSpPr>
        <p:spPr>
          <a:xfrm>
            <a:off x="0" y="1016860"/>
            <a:ext cx="12192000" cy="1342291"/>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2409338" y="1016860"/>
            <a:ext cx="1565529" cy="1342291"/>
          </a:xfrm>
          <a:prstGeom prst="rect">
            <a:avLst/>
          </a:prstGeom>
          <a:blipFill rotWithShape="1">
            <a:blip r:embed="rId4">
              <a:alphaModFix/>
            </a:blip>
            <a:stretch>
              <a:fillRect b="0" l="0" r="-17057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13"/>
          <p:cNvSpPr txBox="1"/>
          <p:nvPr/>
        </p:nvSpPr>
        <p:spPr>
          <a:xfrm>
            <a:off x="3974867" y="1364839"/>
            <a:ext cx="607695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Times New Roman"/>
                <a:ea typeface="Times New Roman"/>
                <a:cs typeface="Times New Roman"/>
                <a:sym typeface="Times New Roman"/>
              </a:rPr>
              <a:t>6. Formulación con DAX</a:t>
            </a:r>
            <a:endParaRPr b="1" i="0" sz="3200" u="none" cap="none" strike="noStrike">
              <a:solidFill>
                <a:schemeClr val="dk1"/>
              </a:solidFill>
              <a:latin typeface="Constantia"/>
              <a:ea typeface="Constantia"/>
              <a:cs typeface="Constantia"/>
              <a:sym typeface="Constantia"/>
            </a:endParaRPr>
          </a:p>
        </p:txBody>
      </p:sp>
      <p:grpSp>
        <p:nvGrpSpPr>
          <p:cNvPr id="92" name="Google Shape;92;p13"/>
          <p:cNvGrpSpPr/>
          <p:nvPr/>
        </p:nvGrpSpPr>
        <p:grpSpPr>
          <a:xfrm>
            <a:off x="335280" y="33983"/>
            <a:ext cx="11521440" cy="982877"/>
            <a:chOff x="732242" y="259327"/>
            <a:chExt cx="7250834" cy="546669"/>
          </a:xfrm>
        </p:grpSpPr>
        <p:pic>
          <p:nvPicPr>
            <p:cNvPr id="93" name="Google Shape;93;p13"/>
            <p:cNvPicPr preferRelativeResize="0"/>
            <p:nvPr/>
          </p:nvPicPr>
          <p:blipFill rotWithShape="1">
            <a:blip r:embed="rId5">
              <a:alphaModFix/>
            </a:blip>
            <a:srcRect b="0" l="0" r="0" t="0"/>
            <a:stretch/>
          </p:blipFill>
          <p:spPr>
            <a:xfrm>
              <a:off x="732242" y="320983"/>
              <a:ext cx="4487830" cy="423359"/>
            </a:xfrm>
            <a:prstGeom prst="rect">
              <a:avLst/>
            </a:prstGeom>
            <a:noFill/>
            <a:ln>
              <a:noFill/>
            </a:ln>
          </p:spPr>
        </p:pic>
        <p:pic>
          <p:nvPicPr>
            <p:cNvPr id="94" name="Google Shape;94;p13"/>
            <p:cNvPicPr preferRelativeResize="0"/>
            <p:nvPr/>
          </p:nvPicPr>
          <p:blipFill rotWithShape="1">
            <a:blip r:embed="rId6">
              <a:alphaModFix/>
            </a:blip>
            <a:srcRect b="0" l="0" r="0" t="0"/>
            <a:stretch/>
          </p:blipFill>
          <p:spPr>
            <a:xfrm>
              <a:off x="5436096" y="259327"/>
              <a:ext cx="2546980" cy="54666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22"/>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1. Introducción</a:t>
            </a:r>
            <a:endParaRPr b="0" i="0" sz="1400" u="none" cap="none" strike="noStrike">
              <a:solidFill>
                <a:srgbClr val="000000"/>
              </a:solidFill>
              <a:latin typeface="Arial"/>
              <a:ea typeface="Arial"/>
              <a:cs typeface="Arial"/>
              <a:sym typeface="Arial"/>
            </a:endParaRPr>
          </a:p>
        </p:txBody>
      </p:sp>
      <p:sp>
        <p:nvSpPr>
          <p:cNvPr id="172" name="Google Shape;172;p22"/>
          <p:cNvSpPr txBox="1"/>
          <p:nvPr/>
        </p:nvSpPr>
        <p:spPr>
          <a:xfrm>
            <a:off x="911817" y="1856614"/>
            <a:ext cx="10368366" cy="141577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DAX (Data Analysis Expressions) </a:t>
            </a:r>
            <a:r>
              <a:rPr b="0" i="0" lang="es-ES" sz="2200" u="none" cap="none" strike="noStrike">
                <a:solidFill>
                  <a:schemeClr val="dk1"/>
                </a:solidFill>
                <a:latin typeface="Constantia"/>
                <a:ea typeface="Constantia"/>
                <a:cs typeface="Constantia"/>
                <a:sym typeface="Constantia"/>
              </a:rPr>
              <a:t>es una colección de funciones, operadores y constantes que permite realizar cálculos personalizados en Power BI, ayudando a crear información nueva partir de los datos iniciales del modelo.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p:txBody>
      </p:sp>
      <p:pic>
        <p:nvPicPr>
          <p:cNvPr id="173" name="Google Shape;173;p22"/>
          <p:cNvPicPr preferRelativeResize="0"/>
          <p:nvPr/>
        </p:nvPicPr>
        <p:blipFill rotWithShape="1">
          <a:blip r:embed="rId3">
            <a:alphaModFix/>
          </a:blip>
          <a:srcRect b="8661" l="13756" r="5382" t="9292"/>
          <a:stretch/>
        </p:blipFill>
        <p:spPr>
          <a:xfrm>
            <a:off x="1478269" y="3429000"/>
            <a:ext cx="5788574" cy="223324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1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7" name="Google Shape;1167;p112"/>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AVERAGE</a:t>
            </a:r>
            <a:endParaRPr b="0" i="0" sz="3000" u="none" cap="none" strike="noStrike">
              <a:solidFill>
                <a:schemeClr val="dk1"/>
              </a:solidFill>
              <a:latin typeface="Constantia"/>
              <a:ea typeface="Constantia"/>
              <a:cs typeface="Constantia"/>
              <a:sym typeface="Constantia"/>
            </a:endParaRPr>
          </a:p>
        </p:txBody>
      </p:sp>
      <p:sp>
        <p:nvSpPr>
          <p:cNvPr id="1168" name="Google Shape;1168;p112"/>
          <p:cNvSpPr txBox="1"/>
          <p:nvPr/>
        </p:nvSpPr>
        <p:spPr>
          <a:xfrm>
            <a:off x="3642463" y="2510550"/>
            <a:ext cx="4216321"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AVERAGE</a:t>
            </a:r>
            <a:r>
              <a:rPr b="0" i="1" lang="es-ES" sz="2400" u="none" cap="none" strike="noStrike">
                <a:solidFill>
                  <a:srgbClr val="171717"/>
                </a:solidFill>
                <a:latin typeface="Constantia"/>
                <a:ea typeface="Constantia"/>
                <a:cs typeface="Constantia"/>
                <a:sym typeface="Constantia"/>
              </a:rPr>
              <a:t>(&lt;column&gt;) </a:t>
            </a:r>
            <a:endParaRPr b="0" i="1" sz="2400" u="none" cap="none" strike="noStrike">
              <a:solidFill>
                <a:schemeClr val="dk1"/>
              </a:solidFill>
              <a:latin typeface="Constantia"/>
              <a:ea typeface="Constantia"/>
              <a:cs typeface="Constantia"/>
              <a:sym typeface="Constantia"/>
            </a:endParaRPr>
          </a:p>
        </p:txBody>
      </p:sp>
      <p:sp>
        <p:nvSpPr>
          <p:cNvPr id="1169" name="Google Shape;1169;p112"/>
          <p:cNvSpPr txBox="1"/>
          <p:nvPr/>
        </p:nvSpPr>
        <p:spPr>
          <a:xfrm>
            <a:off x="922939" y="3341712"/>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170" name="Google Shape;1170;p112"/>
          <p:cNvSpPr txBox="1"/>
          <p:nvPr/>
        </p:nvSpPr>
        <p:spPr>
          <a:xfrm>
            <a:off x="1327588" y="4017290"/>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 </a:t>
            </a:r>
            <a:r>
              <a:rPr b="0" i="0" lang="es-ES" sz="2000" u="none" cap="none" strike="noStrike">
                <a:solidFill>
                  <a:srgbClr val="171717"/>
                </a:solidFill>
                <a:latin typeface="Constantia"/>
                <a:ea typeface="Constantia"/>
                <a:cs typeface="Constantia"/>
                <a:sym typeface="Constantia"/>
              </a:rPr>
              <a:t>Columna del modelo que contiene los datos</a:t>
            </a:r>
            <a:r>
              <a:rPr b="0" i="0" lang="es-ES" sz="2000" u="none" cap="none" strike="noStrike">
                <a:solidFill>
                  <a:srgbClr val="171717"/>
                </a:solidFill>
                <a:latin typeface="Quattrocento Sans"/>
                <a:ea typeface="Quattrocento Sans"/>
                <a:cs typeface="Quattrocento Sans"/>
                <a:sym typeface="Quattrocento Sans"/>
              </a:rPr>
              <a:t>.</a:t>
            </a:r>
            <a:r>
              <a:rPr b="0"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1171" name="Google Shape;1171;p112"/>
          <p:cNvSpPr txBox="1"/>
          <p:nvPr/>
        </p:nvSpPr>
        <p:spPr>
          <a:xfrm>
            <a:off x="922939" y="4785317"/>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Media de la columna </a:t>
            </a:r>
            <a:r>
              <a:rPr b="0" i="1" lang="es-ES" sz="2000" u="none" cap="none" strike="noStrike">
                <a:solidFill>
                  <a:schemeClr val="dk1"/>
                </a:solidFill>
                <a:latin typeface="Constantia"/>
                <a:ea typeface="Constantia"/>
                <a:cs typeface="Constantia"/>
                <a:sym typeface="Constantia"/>
              </a:rPr>
              <a:t>Importe.</a:t>
            </a:r>
            <a:endParaRPr b="1" i="0" sz="2000" u="none" cap="none" strike="noStrike">
              <a:solidFill>
                <a:schemeClr val="dk1"/>
              </a:solidFill>
              <a:latin typeface="Constantia"/>
              <a:ea typeface="Constantia"/>
              <a:cs typeface="Constantia"/>
              <a:sym typeface="Constantia"/>
            </a:endParaRPr>
          </a:p>
        </p:txBody>
      </p:sp>
      <p:sp>
        <p:nvSpPr>
          <p:cNvPr id="1172" name="Google Shape;1172;p112"/>
          <p:cNvSpPr txBox="1"/>
          <p:nvPr/>
        </p:nvSpPr>
        <p:spPr>
          <a:xfrm>
            <a:off x="4464931" y="5453983"/>
            <a:ext cx="2938234"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AVERAGE(Importe)</a:t>
            </a:r>
            <a:endParaRPr b="0" i="0" sz="1400" u="none" cap="none" strike="noStrike">
              <a:solidFill>
                <a:srgbClr val="000000"/>
              </a:solidFill>
              <a:latin typeface="Arial"/>
              <a:ea typeface="Arial"/>
              <a:cs typeface="Arial"/>
              <a:sym typeface="Arial"/>
            </a:endParaRPr>
          </a:p>
        </p:txBody>
      </p:sp>
      <p:sp>
        <p:nvSpPr>
          <p:cNvPr id="1173" name="Google Shape;1173;p112"/>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la media de los valores de una columna.</a:t>
            </a:r>
            <a:endParaRPr b="1"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1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0" name="Google Shape;1180;p113"/>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AVERAGEX</a:t>
            </a:r>
            <a:endParaRPr b="0" i="0" sz="3000" u="none" cap="none" strike="noStrike">
              <a:solidFill>
                <a:schemeClr val="dk1"/>
              </a:solidFill>
              <a:latin typeface="Constantia"/>
              <a:ea typeface="Constantia"/>
              <a:cs typeface="Constantia"/>
              <a:sym typeface="Constantia"/>
            </a:endParaRPr>
          </a:p>
        </p:txBody>
      </p:sp>
      <p:sp>
        <p:nvSpPr>
          <p:cNvPr id="1181" name="Google Shape;1181;p113"/>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la media de una expresión evaluada para cada fila de una tabla.</a:t>
            </a:r>
            <a:endParaRPr b="0" i="0" sz="1400" u="none" cap="none" strike="noStrike">
              <a:solidFill>
                <a:srgbClr val="000000"/>
              </a:solidFill>
              <a:latin typeface="Arial"/>
              <a:ea typeface="Arial"/>
              <a:cs typeface="Arial"/>
              <a:sym typeface="Arial"/>
            </a:endParaRPr>
          </a:p>
        </p:txBody>
      </p:sp>
      <p:sp>
        <p:nvSpPr>
          <p:cNvPr id="1182" name="Google Shape;1182;p113"/>
          <p:cNvSpPr txBox="1"/>
          <p:nvPr/>
        </p:nvSpPr>
        <p:spPr>
          <a:xfrm>
            <a:off x="3642463" y="2510550"/>
            <a:ext cx="4933978"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AVERAGEX</a:t>
            </a:r>
            <a:r>
              <a:rPr b="0" i="1" lang="es-ES" sz="2400" u="none" cap="none" strike="noStrike">
                <a:solidFill>
                  <a:srgbClr val="171717"/>
                </a:solidFill>
                <a:latin typeface="Constantia"/>
                <a:ea typeface="Constantia"/>
                <a:cs typeface="Constantia"/>
                <a:sym typeface="Constantia"/>
              </a:rPr>
              <a:t>(&lt;table&gt;, &lt;expression&gt;) </a:t>
            </a:r>
            <a:endParaRPr b="0" i="1" sz="2400" u="none" cap="none" strike="noStrike">
              <a:solidFill>
                <a:schemeClr val="dk1"/>
              </a:solidFill>
              <a:latin typeface="Constantia"/>
              <a:ea typeface="Constantia"/>
              <a:cs typeface="Constantia"/>
              <a:sym typeface="Constantia"/>
            </a:endParaRPr>
          </a:p>
        </p:txBody>
      </p:sp>
      <p:sp>
        <p:nvSpPr>
          <p:cNvPr id="1183" name="Google Shape;1183;p113"/>
          <p:cNvSpPr txBox="1"/>
          <p:nvPr/>
        </p:nvSpPr>
        <p:spPr>
          <a:xfrm>
            <a:off x="1327588" y="3734663"/>
            <a:ext cx="10097158"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Table. </a:t>
            </a:r>
            <a:r>
              <a:rPr b="0" i="0" lang="es-ES" sz="2000" u="none" cap="none" strike="noStrike">
                <a:solidFill>
                  <a:srgbClr val="171717"/>
                </a:solidFill>
                <a:latin typeface="Constantia"/>
                <a:ea typeface="Constantia"/>
                <a:cs typeface="Constantia"/>
                <a:sym typeface="Constantia"/>
              </a:rPr>
              <a:t>Tabla que contiene las filas a evaluar.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Expression. </a:t>
            </a:r>
            <a:r>
              <a:rPr b="0" i="0" lang="es-ES" sz="2000" u="none" cap="none" strike="noStrike">
                <a:solidFill>
                  <a:srgbClr val="171717"/>
                </a:solidFill>
                <a:latin typeface="Constantia"/>
                <a:ea typeface="Constantia"/>
                <a:cs typeface="Constantia"/>
                <a:sym typeface="Constantia"/>
              </a:rPr>
              <a:t>Lo que se quiere evaluar de la tabla (</a:t>
            </a:r>
            <a:r>
              <a:rPr b="0" i="1" lang="es-ES" sz="2000" u="none" cap="none" strike="noStrike">
                <a:solidFill>
                  <a:srgbClr val="171717"/>
                </a:solidFill>
                <a:latin typeface="Constantia"/>
                <a:ea typeface="Constantia"/>
                <a:cs typeface="Constantia"/>
                <a:sym typeface="Constantia"/>
              </a:rPr>
              <a:t>suele ser una columna)</a:t>
            </a:r>
            <a:endParaRPr b="0" i="0" sz="2000" u="none" cap="none" strike="noStrike">
              <a:solidFill>
                <a:srgbClr val="171717"/>
              </a:solidFill>
              <a:latin typeface="Quattrocento Sans"/>
              <a:ea typeface="Quattrocento Sans"/>
              <a:cs typeface="Quattrocento Sans"/>
              <a:sym typeface="Quattrocento Sans"/>
            </a:endParaRPr>
          </a:p>
        </p:txBody>
      </p:sp>
      <p:sp>
        <p:nvSpPr>
          <p:cNvPr id="1184" name="Google Shape;1184;p113"/>
          <p:cNvSpPr txBox="1"/>
          <p:nvPr/>
        </p:nvSpPr>
        <p:spPr>
          <a:xfrm>
            <a:off x="922939" y="3142210"/>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185" name="Google Shape;1185;p113"/>
          <p:cNvSpPr txBox="1"/>
          <p:nvPr/>
        </p:nvSpPr>
        <p:spPr>
          <a:xfrm>
            <a:off x="922939" y="4951568"/>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a:t>
            </a:r>
            <a:r>
              <a:rPr b="0" i="1" lang="es-ES" sz="2000" u="none" cap="none" strike="noStrike">
                <a:solidFill>
                  <a:schemeClr val="dk1"/>
                </a:solidFill>
                <a:latin typeface="Constantia"/>
                <a:ea typeface="Constantia"/>
                <a:cs typeface="Constantia"/>
                <a:sym typeface="Constantia"/>
              </a:rPr>
              <a:t>Precio medio.</a:t>
            </a:r>
            <a:endParaRPr b="1" i="0" sz="2000" u="none" cap="none" strike="noStrike">
              <a:solidFill>
                <a:schemeClr val="dk1"/>
              </a:solidFill>
              <a:latin typeface="Constantia"/>
              <a:ea typeface="Constantia"/>
              <a:cs typeface="Constantia"/>
              <a:sym typeface="Constantia"/>
            </a:endParaRPr>
          </a:p>
        </p:txBody>
      </p:sp>
      <p:sp>
        <p:nvSpPr>
          <p:cNvPr id="1186" name="Google Shape;1186;p113"/>
          <p:cNvSpPr txBox="1"/>
          <p:nvPr/>
        </p:nvSpPr>
        <p:spPr>
          <a:xfrm>
            <a:off x="2160236" y="5651100"/>
            <a:ext cx="7236011"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AVERAGEX(Ventas, Importe/Cantidad)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1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3" name="Google Shape;1193;p114"/>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RELATED</a:t>
            </a:r>
            <a:endParaRPr b="0" i="0" sz="3000" u="none" cap="none" strike="noStrike">
              <a:solidFill>
                <a:schemeClr val="dk1"/>
              </a:solidFill>
              <a:latin typeface="Constantia"/>
              <a:ea typeface="Constantia"/>
              <a:cs typeface="Constantia"/>
              <a:sym typeface="Constantia"/>
            </a:endParaRPr>
          </a:p>
        </p:txBody>
      </p:sp>
      <p:sp>
        <p:nvSpPr>
          <p:cNvPr id="1194" name="Google Shape;1194;p114"/>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un valor relacionado de otra tabla.</a:t>
            </a:r>
            <a:endParaRPr b="1" i="0" sz="2000" u="none" cap="none" strike="noStrike">
              <a:solidFill>
                <a:schemeClr val="dk1"/>
              </a:solidFill>
              <a:latin typeface="Constantia"/>
              <a:ea typeface="Constantia"/>
              <a:cs typeface="Constantia"/>
              <a:sym typeface="Constantia"/>
            </a:endParaRPr>
          </a:p>
        </p:txBody>
      </p:sp>
      <p:sp>
        <p:nvSpPr>
          <p:cNvPr id="1195" name="Google Shape;1195;p114"/>
          <p:cNvSpPr txBox="1"/>
          <p:nvPr/>
        </p:nvSpPr>
        <p:spPr>
          <a:xfrm>
            <a:off x="4343701" y="2561801"/>
            <a:ext cx="318069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RELATED</a:t>
            </a:r>
            <a:r>
              <a:rPr b="0" i="1" lang="es-ES" sz="2400" u="none" cap="none" strike="noStrike">
                <a:solidFill>
                  <a:srgbClr val="171717"/>
                </a:solidFill>
                <a:latin typeface="Constantia"/>
                <a:ea typeface="Constantia"/>
                <a:cs typeface="Constantia"/>
                <a:sym typeface="Constantia"/>
              </a:rPr>
              <a:t>(&lt;column&gt;) </a:t>
            </a:r>
            <a:endParaRPr b="0" i="1" sz="2400" u="none" cap="none" strike="noStrike">
              <a:solidFill>
                <a:schemeClr val="dk1"/>
              </a:solidFill>
              <a:latin typeface="Constantia"/>
              <a:ea typeface="Constantia"/>
              <a:cs typeface="Constantia"/>
              <a:sym typeface="Constantia"/>
            </a:endParaRPr>
          </a:p>
        </p:txBody>
      </p:sp>
      <p:sp>
        <p:nvSpPr>
          <p:cNvPr id="1196" name="Google Shape;1196;p114"/>
          <p:cNvSpPr txBox="1"/>
          <p:nvPr/>
        </p:nvSpPr>
        <p:spPr>
          <a:xfrm>
            <a:off x="922939" y="3341712"/>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197" name="Google Shape;1197;p114"/>
          <p:cNvSpPr txBox="1"/>
          <p:nvPr/>
        </p:nvSpPr>
        <p:spPr>
          <a:xfrm>
            <a:off x="1327588" y="4017290"/>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 </a:t>
            </a:r>
            <a:r>
              <a:rPr b="0" i="0" lang="es-ES" sz="2000" u="none" cap="none" strike="noStrike">
                <a:solidFill>
                  <a:srgbClr val="171717"/>
                </a:solidFill>
                <a:latin typeface="Constantia"/>
                <a:ea typeface="Constantia"/>
                <a:cs typeface="Constantia"/>
                <a:sym typeface="Constantia"/>
              </a:rPr>
              <a:t>Columna que contiene los valores a recuperar</a:t>
            </a:r>
            <a:r>
              <a:rPr b="0" i="0" lang="es-ES" sz="2000" u="none" cap="none" strike="noStrike">
                <a:solidFill>
                  <a:srgbClr val="171717"/>
                </a:solidFill>
                <a:latin typeface="Quattrocento Sans"/>
                <a:ea typeface="Quattrocento Sans"/>
                <a:cs typeface="Quattrocento Sans"/>
                <a:sym typeface="Quattrocento Sans"/>
              </a:rPr>
              <a:t>.</a:t>
            </a:r>
            <a:r>
              <a:rPr b="0"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1198" name="Google Shape;1198;p114"/>
          <p:cNvSpPr txBox="1"/>
          <p:nvPr/>
        </p:nvSpPr>
        <p:spPr>
          <a:xfrm>
            <a:off x="922939" y="4785317"/>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a:t>
            </a:r>
            <a:r>
              <a:rPr b="0" i="0" lang="es-ES" sz="2000" u="none" cap="none" strike="noStrike">
                <a:solidFill>
                  <a:schemeClr val="dk1"/>
                </a:solidFill>
                <a:latin typeface="Constantia"/>
                <a:ea typeface="Constantia"/>
                <a:cs typeface="Constantia"/>
                <a:sym typeface="Constantia"/>
              </a:rPr>
              <a:t>Referencia a la columna </a:t>
            </a:r>
            <a:r>
              <a:rPr b="0" i="1" lang="es-ES" sz="2000" u="none" cap="none" strike="noStrike">
                <a:solidFill>
                  <a:schemeClr val="dk1"/>
                </a:solidFill>
                <a:latin typeface="Constantia"/>
                <a:ea typeface="Constantia"/>
                <a:cs typeface="Constantia"/>
                <a:sym typeface="Constantia"/>
              </a:rPr>
              <a:t>Producto.</a:t>
            </a:r>
            <a:endParaRPr b="1" i="0" sz="2000" u="none" cap="none" strike="noStrike">
              <a:solidFill>
                <a:schemeClr val="dk1"/>
              </a:solidFill>
              <a:latin typeface="Constantia"/>
              <a:ea typeface="Constantia"/>
              <a:cs typeface="Constantia"/>
              <a:sym typeface="Constantia"/>
            </a:endParaRPr>
          </a:p>
        </p:txBody>
      </p:sp>
      <p:sp>
        <p:nvSpPr>
          <p:cNvPr id="1199" name="Google Shape;1199;p114"/>
          <p:cNvSpPr txBox="1"/>
          <p:nvPr/>
        </p:nvSpPr>
        <p:spPr>
          <a:xfrm>
            <a:off x="4464931" y="5453983"/>
            <a:ext cx="2938234"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RELATED(Producto)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1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6" name="Google Shape;1206;p115"/>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RELATED</a:t>
            </a:r>
            <a:endParaRPr b="0" i="0" sz="3000" u="none" cap="none" strike="noStrike">
              <a:solidFill>
                <a:schemeClr val="dk1"/>
              </a:solidFill>
              <a:latin typeface="Constantia"/>
              <a:ea typeface="Constantia"/>
              <a:cs typeface="Constantia"/>
              <a:sym typeface="Constantia"/>
            </a:endParaRPr>
          </a:p>
        </p:txBody>
      </p:sp>
      <p:pic>
        <p:nvPicPr>
          <p:cNvPr id="1207" name="Google Shape;1207;p115"/>
          <p:cNvPicPr preferRelativeResize="0"/>
          <p:nvPr/>
        </p:nvPicPr>
        <p:blipFill rotWithShape="1">
          <a:blip r:embed="rId3">
            <a:alphaModFix/>
          </a:blip>
          <a:srcRect b="0" l="0" r="0" t="0"/>
          <a:stretch/>
        </p:blipFill>
        <p:spPr>
          <a:xfrm>
            <a:off x="3575600" y="1504008"/>
            <a:ext cx="4802257" cy="245332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pic>
        <p:nvPicPr>
          <p:cNvPr id="1208" name="Google Shape;1208;p115"/>
          <p:cNvPicPr preferRelativeResize="0"/>
          <p:nvPr/>
        </p:nvPicPr>
        <p:blipFill rotWithShape="1">
          <a:blip r:embed="rId4">
            <a:alphaModFix/>
          </a:blip>
          <a:srcRect b="17951" l="0" r="0" t="4372"/>
          <a:stretch/>
        </p:blipFill>
        <p:spPr>
          <a:xfrm>
            <a:off x="2114342" y="4376299"/>
            <a:ext cx="7724775" cy="206425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11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5" name="Google Shape;1215;p116"/>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RELATED</a:t>
            </a:r>
            <a:endParaRPr b="0" i="0" sz="3000" u="none" cap="none" strike="noStrike">
              <a:solidFill>
                <a:schemeClr val="dk1"/>
              </a:solidFill>
              <a:latin typeface="Constantia"/>
              <a:ea typeface="Constantia"/>
              <a:cs typeface="Constantia"/>
              <a:sym typeface="Constantia"/>
            </a:endParaRPr>
          </a:p>
        </p:txBody>
      </p:sp>
      <p:pic>
        <p:nvPicPr>
          <p:cNvPr id="1216" name="Google Shape;1216;p116"/>
          <p:cNvPicPr preferRelativeResize="0"/>
          <p:nvPr/>
        </p:nvPicPr>
        <p:blipFill rotWithShape="1">
          <a:blip r:embed="rId3">
            <a:alphaModFix/>
          </a:blip>
          <a:srcRect b="0" l="0" r="0" t="0"/>
          <a:stretch/>
        </p:blipFill>
        <p:spPr>
          <a:xfrm>
            <a:off x="3575600" y="1504008"/>
            <a:ext cx="4802257" cy="245332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pic>
        <p:nvPicPr>
          <p:cNvPr id="1217" name="Google Shape;1217;p116"/>
          <p:cNvPicPr preferRelativeResize="0"/>
          <p:nvPr/>
        </p:nvPicPr>
        <p:blipFill rotWithShape="1">
          <a:blip r:embed="rId4">
            <a:alphaModFix/>
          </a:blip>
          <a:srcRect b="24417" l="0" r="0" t="0"/>
          <a:stretch/>
        </p:blipFill>
        <p:spPr>
          <a:xfrm>
            <a:off x="1714500" y="4408212"/>
            <a:ext cx="8763000" cy="185012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1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4" name="Google Shape;1224;p117"/>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RELATED</a:t>
            </a:r>
            <a:endParaRPr b="0" i="0" sz="3000" u="none" cap="none" strike="noStrike">
              <a:solidFill>
                <a:schemeClr val="dk1"/>
              </a:solidFill>
              <a:latin typeface="Constantia"/>
              <a:ea typeface="Constantia"/>
              <a:cs typeface="Constantia"/>
              <a:sym typeface="Constantia"/>
            </a:endParaRPr>
          </a:p>
        </p:txBody>
      </p:sp>
      <p:sp>
        <p:nvSpPr>
          <p:cNvPr id="1225" name="Google Shape;1225;p117"/>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un valor relacionado de otra tabla.</a:t>
            </a:r>
            <a:endParaRPr b="1" i="0" sz="2000" u="none" cap="none" strike="noStrike">
              <a:solidFill>
                <a:schemeClr val="dk1"/>
              </a:solidFill>
              <a:latin typeface="Constantia"/>
              <a:ea typeface="Constantia"/>
              <a:cs typeface="Constantia"/>
              <a:sym typeface="Constantia"/>
            </a:endParaRPr>
          </a:p>
        </p:txBody>
      </p:sp>
      <p:sp>
        <p:nvSpPr>
          <p:cNvPr id="1226" name="Google Shape;1226;p117"/>
          <p:cNvSpPr txBox="1"/>
          <p:nvPr/>
        </p:nvSpPr>
        <p:spPr>
          <a:xfrm>
            <a:off x="922939" y="3341712"/>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227" name="Google Shape;1227;p117"/>
          <p:cNvSpPr txBox="1"/>
          <p:nvPr/>
        </p:nvSpPr>
        <p:spPr>
          <a:xfrm>
            <a:off x="1327588" y="4017290"/>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 </a:t>
            </a:r>
            <a:r>
              <a:rPr b="0" i="0" lang="es-ES" sz="2000" u="none" cap="none" strike="noStrike">
                <a:solidFill>
                  <a:srgbClr val="171717"/>
                </a:solidFill>
                <a:latin typeface="Constantia"/>
                <a:ea typeface="Constantia"/>
                <a:cs typeface="Constantia"/>
                <a:sym typeface="Constantia"/>
              </a:rPr>
              <a:t>Columna que contiene los valores a recuperar</a:t>
            </a:r>
            <a:r>
              <a:rPr b="0" i="0" lang="es-ES" sz="2000" u="none" cap="none" strike="noStrike">
                <a:solidFill>
                  <a:srgbClr val="171717"/>
                </a:solidFill>
                <a:latin typeface="Quattrocento Sans"/>
                <a:ea typeface="Quattrocento Sans"/>
                <a:cs typeface="Quattrocento Sans"/>
                <a:sym typeface="Quattrocento Sans"/>
              </a:rPr>
              <a:t>.</a:t>
            </a:r>
            <a:r>
              <a:rPr b="0"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1228" name="Google Shape;1228;p117"/>
          <p:cNvSpPr txBox="1"/>
          <p:nvPr/>
        </p:nvSpPr>
        <p:spPr>
          <a:xfrm>
            <a:off x="922939" y="4785317"/>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2. </a:t>
            </a:r>
            <a:r>
              <a:rPr b="0" i="0" lang="es-ES" sz="2000" u="none" cap="none" strike="noStrike">
                <a:solidFill>
                  <a:schemeClr val="dk1"/>
                </a:solidFill>
                <a:latin typeface="Constantia"/>
                <a:ea typeface="Constantia"/>
                <a:cs typeface="Constantia"/>
                <a:sym typeface="Constantia"/>
              </a:rPr>
              <a:t>Ref. a </a:t>
            </a:r>
            <a:r>
              <a:rPr b="0" i="1" lang="es-ES" sz="2000" u="none" cap="none" strike="noStrike">
                <a:solidFill>
                  <a:schemeClr val="dk1"/>
                </a:solidFill>
                <a:latin typeface="Constantia"/>
                <a:ea typeface="Constantia"/>
                <a:cs typeface="Constantia"/>
                <a:sym typeface="Constantia"/>
              </a:rPr>
              <a:t>Producto (tabla 1), </a:t>
            </a:r>
            <a:r>
              <a:rPr b="0" i="0" lang="es-ES" sz="2000" u="none" cap="none" strike="noStrike">
                <a:solidFill>
                  <a:schemeClr val="dk1"/>
                </a:solidFill>
                <a:latin typeface="Constantia"/>
                <a:ea typeface="Constantia"/>
                <a:cs typeface="Constantia"/>
                <a:sym typeface="Constantia"/>
              </a:rPr>
              <a:t>para filtrar Ventas (tabla 2) por un valor de </a:t>
            </a:r>
            <a:r>
              <a:rPr b="0" i="1" lang="es-ES" sz="2000" u="none" cap="none" strike="noStrike">
                <a:solidFill>
                  <a:schemeClr val="dk1"/>
                </a:solidFill>
                <a:latin typeface="Constantia"/>
                <a:ea typeface="Constantia"/>
                <a:cs typeface="Constantia"/>
                <a:sym typeface="Constantia"/>
              </a:rPr>
              <a:t>Producto.</a:t>
            </a:r>
            <a:endParaRPr b="1" i="1" sz="2000" u="none" cap="none" strike="noStrike">
              <a:solidFill>
                <a:schemeClr val="dk1"/>
              </a:solidFill>
              <a:latin typeface="Constantia"/>
              <a:ea typeface="Constantia"/>
              <a:cs typeface="Constantia"/>
              <a:sym typeface="Constantia"/>
            </a:endParaRPr>
          </a:p>
        </p:txBody>
      </p:sp>
      <p:sp>
        <p:nvSpPr>
          <p:cNvPr id="1229" name="Google Shape;1229;p117"/>
          <p:cNvSpPr txBox="1"/>
          <p:nvPr/>
        </p:nvSpPr>
        <p:spPr>
          <a:xfrm>
            <a:off x="2412928" y="5501764"/>
            <a:ext cx="711717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FILTER(Ventas, RELATED(Producto) = “Zapatillas”)</a:t>
            </a:r>
            <a:endParaRPr b="0" i="0" sz="1400" u="none" cap="none" strike="noStrike">
              <a:solidFill>
                <a:srgbClr val="000000"/>
              </a:solidFill>
              <a:latin typeface="Arial"/>
              <a:ea typeface="Arial"/>
              <a:cs typeface="Arial"/>
              <a:sym typeface="Arial"/>
            </a:endParaRPr>
          </a:p>
        </p:txBody>
      </p:sp>
      <p:sp>
        <p:nvSpPr>
          <p:cNvPr id="1230" name="Google Shape;1230;p117"/>
          <p:cNvSpPr txBox="1"/>
          <p:nvPr/>
        </p:nvSpPr>
        <p:spPr>
          <a:xfrm>
            <a:off x="4343701" y="2561801"/>
            <a:ext cx="318069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RELATED</a:t>
            </a:r>
            <a:r>
              <a:rPr b="0" i="1" lang="es-ES" sz="2400" u="none" cap="none" strike="noStrike">
                <a:solidFill>
                  <a:srgbClr val="171717"/>
                </a:solidFill>
                <a:latin typeface="Constantia"/>
                <a:ea typeface="Constantia"/>
                <a:cs typeface="Constantia"/>
                <a:sym typeface="Constantia"/>
              </a:rPr>
              <a:t>(&lt;column&gt;) </a:t>
            </a:r>
            <a:endParaRPr b="0" i="1"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1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7" name="Google Shape;1237;p118"/>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5 – </a:t>
            </a:r>
            <a:r>
              <a:rPr b="0" i="1" lang="es-ES" sz="3000" u="none" cap="none" strike="noStrike">
                <a:solidFill>
                  <a:schemeClr val="dk1"/>
                </a:solidFill>
                <a:latin typeface="Constantia"/>
                <a:ea typeface="Constantia"/>
                <a:cs typeface="Constantia"/>
                <a:sym typeface="Constantia"/>
              </a:rPr>
              <a:t>RELATED</a:t>
            </a:r>
            <a:endParaRPr b="0" i="0" sz="1400" u="none" cap="none" strike="noStrike">
              <a:solidFill>
                <a:srgbClr val="000000"/>
              </a:solidFill>
              <a:latin typeface="Arial"/>
              <a:ea typeface="Arial"/>
              <a:cs typeface="Arial"/>
              <a:sym typeface="Arial"/>
            </a:endParaRPr>
          </a:p>
        </p:txBody>
      </p:sp>
      <p:sp>
        <p:nvSpPr>
          <p:cNvPr id="1238" name="Google Shape;1238;p118"/>
          <p:cNvSpPr txBox="1"/>
          <p:nvPr/>
        </p:nvSpPr>
        <p:spPr>
          <a:xfrm>
            <a:off x="781049" y="1953131"/>
            <a:ext cx="10356343" cy="286232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realizar lo siguiente: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En la </a:t>
            </a:r>
            <a:r>
              <a:rPr b="1" i="1" lang="es-ES" sz="2000" u="none" cap="none" strike="noStrike">
                <a:solidFill>
                  <a:schemeClr val="dk1"/>
                </a:solidFill>
                <a:latin typeface="Constantia"/>
                <a:ea typeface="Constantia"/>
                <a:cs typeface="Constantia"/>
                <a:sym typeface="Constantia"/>
              </a:rPr>
              <a:t>vista de tablas, </a:t>
            </a:r>
            <a:r>
              <a:rPr b="0" i="0" lang="es-ES" sz="2000" u="none" cap="none" strike="noStrike">
                <a:solidFill>
                  <a:schemeClr val="dk1"/>
                </a:solidFill>
                <a:latin typeface="Constantia"/>
                <a:ea typeface="Constantia"/>
                <a:cs typeface="Constantia"/>
                <a:sym typeface="Constantia"/>
              </a:rPr>
              <a:t>añadir una nueva </a:t>
            </a:r>
            <a:r>
              <a:rPr b="1" i="1" lang="es-ES" sz="2000" u="none" cap="none" strike="noStrike">
                <a:solidFill>
                  <a:schemeClr val="dk1"/>
                </a:solidFill>
                <a:latin typeface="Constantia"/>
                <a:ea typeface="Constantia"/>
                <a:cs typeface="Constantia"/>
                <a:sym typeface="Constantia"/>
              </a:rPr>
              <a:t>columna calculada</a:t>
            </a:r>
            <a:r>
              <a:rPr b="0" i="0" lang="es-ES" sz="2000" u="none" cap="none" strike="noStrike">
                <a:solidFill>
                  <a:schemeClr val="dk1"/>
                </a:solidFill>
                <a:latin typeface="Constantia"/>
                <a:ea typeface="Constantia"/>
                <a:cs typeface="Constantia"/>
                <a:sym typeface="Constantia"/>
              </a:rPr>
              <a:t> en la tabla de </a:t>
            </a:r>
            <a:r>
              <a:rPr b="0" i="1" lang="es-ES" sz="2000" u="none" cap="none" strike="noStrike">
                <a:solidFill>
                  <a:schemeClr val="dk1"/>
                </a:solidFill>
                <a:latin typeface="Constantia"/>
                <a:ea typeface="Constantia"/>
                <a:cs typeface="Constantia"/>
                <a:sym typeface="Constantia"/>
              </a:rPr>
              <a:t>Facturas</a:t>
            </a:r>
            <a:r>
              <a:rPr b="0" i="0" lang="es-ES" sz="2000" u="none" cap="none" strike="noStrike">
                <a:solidFill>
                  <a:schemeClr val="dk1"/>
                </a:solidFill>
                <a:latin typeface="Constantia"/>
                <a:ea typeface="Constantia"/>
                <a:cs typeface="Constantia"/>
                <a:sym typeface="Constantia"/>
              </a:rPr>
              <a:t> que contenga el </a:t>
            </a:r>
            <a:r>
              <a:rPr b="0" i="1" lang="es-ES" sz="2000" u="none" cap="none" strike="noStrike">
                <a:solidFill>
                  <a:schemeClr val="dk1"/>
                </a:solidFill>
                <a:latin typeface="Constantia"/>
                <a:ea typeface="Constantia"/>
                <a:cs typeface="Constantia"/>
                <a:sym typeface="Constantia"/>
              </a:rPr>
              <a:t>nombre de producto (que está en la tabla de productos).</a:t>
            </a:r>
            <a:endParaRPr b="1"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En la </a:t>
            </a:r>
            <a:r>
              <a:rPr b="1" i="1" lang="es-ES" sz="2000" u="none" cap="none" strike="noStrike">
                <a:solidFill>
                  <a:schemeClr val="dk1"/>
                </a:solidFill>
                <a:latin typeface="Constantia"/>
                <a:ea typeface="Constantia"/>
                <a:cs typeface="Constantia"/>
                <a:sym typeface="Constantia"/>
              </a:rPr>
              <a:t>vista de tablas, </a:t>
            </a:r>
            <a:r>
              <a:rPr b="0" i="0" lang="es-ES" sz="2000" u="none" cap="none" strike="noStrike">
                <a:solidFill>
                  <a:schemeClr val="dk1"/>
                </a:solidFill>
                <a:latin typeface="Constantia"/>
                <a:ea typeface="Constantia"/>
                <a:cs typeface="Constantia"/>
                <a:sym typeface="Constantia"/>
              </a:rPr>
              <a:t>añadir una nueva columna en la tabla de </a:t>
            </a:r>
            <a:r>
              <a:rPr b="0" i="1" lang="es-ES" sz="2000" u="none" cap="none" strike="noStrike">
                <a:solidFill>
                  <a:schemeClr val="dk1"/>
                </a:solidFill>
                <a:latin typeface="Constantia"/>
                <a:ea typeface="Constantia"/>
                <a:cs typeface="Constantia"/>
                <a:sym typeface="Constantia"/>
              </a:rPr>
              <a:t>Facturas</a:t>
            </a:r>
            <a:r>
              <a:rPr b="0" i="0" lang="es-ES" sz="2000" u="none" cap="none" strike="noStrike">
                <a:solidFill>
                  <a:schemeClr val="dk1"/>
                </a:solidFill>
                <a:latin typeface="Constantia"/>
                <a:ea typeface="Constantia"/>
                <a:cs typeface="Constantia"/>
                <a:sym typeface="Constantia"/>
              </a:rPr>
              <a:t> llamada ‘Coste Calc’ que multiplique </a:t>
            </a:r>
            <a:r>
              <a:rPr b="0" i="1" lang="es-ES" sz="2000" u="none" cap="none" strike="noStrike">
                <a:solidFill>
                  <a:schemeClr val="dk1"/>
                </a:solidFill>
                <a:latin typeface="Constantia"/>
                <a:ea typeface="Constantia"/>
                <a:cs typeface="Constantia"/>
                <a:sym typeface="Constantia"/>
              </a:rPr>
              <a:t>Unidades y Costo Unitario (que está en la tabla de productos).</a:t>
            </a:r>
            <a:endParaRPr b="1"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1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5" name="Google Shape;1245;p119"/>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6 – </a:t>
            </a:r>
            <a:r>
              <a:rPr b="0" i="1" lang="es-ES" sz="3000" u="none" cap="none" strike="noStrike">
                <a:solidFill>
                  <a:schemeClr val="dk1"/>
                </a:solidFill>
                <a:latin typeface="Constantia"/>
                <a:ea typeface="Constantia"/>
                <a:cs typeface="Constantia"/>
                <a:sym typeface="Constantia"/>
              </a:rPr>
              <a:t>RELATED</a:t>
            </a:r>
            <a:endParaRPr b="0" i="0" sz="1400" u="none" cap="none" strike="noStrike">
              <a:solidFill>
                <a:srgbClr val="000000"/>
              </a:solidFill>
              <a:latin typeface="Arial"/>
              <a:ea typeface="Arial"/>
              <a:cs typeface="Arial"/>
              <a:sym typeface="Arial"/>
            </a:endParaRPr>
          </a:p>
        </p:txBody>
      </p:sp>
      <p:sp>
        <p:nvSpPr>
          <p:cNvPr id="1246" name="Google Shape;1246;p119"/>
          <p:cNvSpPr txBox="1"/>
          <p:nvPr/>
        </p:nvSpPr>
        <p:spPr>
          <a:xfrm>
            <a:off x="781049" y="1953131"/>
            <a:ext cx="10356343" cy="40934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Prod. 204 (Ventas): </a:t>
            </a:r>
            <a:r>
              <a:rPr b="0" i="0" lang="es-ES" sz="2000" u="none" cap="none" strike="noStrike">
                <a:solidFill>
                  <a:schemeClr val="dk1"/>
                </a:solidFill>
                <a:latin typeface="Constantia"/>
                <a:ea typeface="Constantia"/>
                <a:cs typeface="Constantia"/>
                <a:sym typeface="Constantia"/>
              </a:rPr>
              <a:t>suma de la columna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ID_Producto (tabla ventas) </a:t>
            </a:r>
            <a:r>
              <a:rPr b="0" i="0" lang="es-ES" sz="2000" u="none" cap="none" strike="noStrike">
                <a:solidFill>
                  <a:schemeClr val="dk1"/>
                </a:solidFill>
                <a:latin typeface="Constantia"/>
                <a:ea typeface="Constantia"/>
                <a:cs typeface="Constantia"/>
                <a:sym typeface="Constantia"/>
              </a:rPr>
              <a:t>es 204 (función </a:t>
            </a:r>
            <a:r>
              <a:rPr b="0" i="1" lang="es-ES" sz="2000" u="none" cap="none" strike="noStrike">
                <a:solidFill>
                  <a:schemeClr val="dk1"/>
                </a:solidFill>
                <a:latin typeface="Constantia"/>
                <a:ea typeface="Constantia"/>
                <a:cs typeface="Constantia"/>
                <a:sym typeface="Constantia"/>
              </a:rPr>
              <a:t>sumx + filter</a:t>
            </a:r>
            <a:r>
              <a:rPr b="0" i="0" lang="es-ES" sz="2000" u="none" cap="none" strike="noStrike">
                <a:solidFill>
                  <a:schemeClr val="dk1"/>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Prod. 204 (Productos): </a:t>
            </a:r>
            <a:r>
              <a:rPr b="0" i="0" lang="es-ES" sz="2000" u="none" cap="none" strike="noStrike">
                <a:solidFill>
                  <a:schemeClr val="dk1"/>
                </a:solidFill>
                <a:latin typeface="Constantia"/>
                <a:ea typeface="Constantia"/>
                <a:cs typeface="Constantia"/>
                <a:sym typeface="Constantia"/>
              </a:rPr>
              <a:t>suma de la columna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ID_Producto (tabla productos) </a:t>
            </a:r>
            <a:r>
              <a:rPr b="0" i="0" lang="es-ES" sz="2000" u="none" cap="none" strike="noStrike">
                <a:solidFill>
                  <a:schemeClr val="dk1"/>
                </a:solidFill>
                <a:latin typeface="Constantia"/>
                <a:ea typeface="Constantia"/>
                <a:cs typeface="Constantia"/>
                <a:sym typeface="Constantia"/>
              </a:rPr>
              <a:t>es 204 (función </a:t>
            </a:r>
            <a:r>
              <a:rPr b="0" i="1" lang="es-ES" sz="2000" u="none" cap="none" strike="noStrike">
                <a:solidFill>
                  <a:schemeClr val="dk1"/>
                </a:solidFill>
                <a:latin typeface="Constantia"/>
                <a:ea typeface="Constantia"/>
                <a:cs typeface="Constantia"/>
                <a:sym typeface="Constantia"/>
              </a:rPr>
              <a:t>sumx + filter + related</a:t>
            </a:r>
            <a:r>
              <a:rPr b="0" i="0" lang="es-ES" sz="2000" u="none" cap="none" strike="noStrike">
                <a:solidFill>
                  <a:schemeClr val="dk1"/>
                </a:solidFill>
                <a:latin typeface="Constantia"/>
                <a:ea typeface="Constantia"/>
                <a:cs typeface="Constantia"/>
                <a:sym typeface="Constantia"/>
              </a:rPr>
              <a:t>).</a:t>
            </a:r>
            <a:endParaRPr b="0"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¿Qué ocurre con el valor de ambas medidas? ¿Por qué?</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Veluz: </a:t>
            </a:r>
            <a:r>
              <a:rPr b="0" i="0" lang="es-ES" sz="2000" u="none" cap="none" strike="noStrike">
                <a:solidFill>
                  <a:schemeClr val="dk1"/>
                </a:solidFill>
                <a:latin typeface="Constantia"/>
                <a:ea typeface="Constantia"/>
                <a:cs typeface="Constantia"/>
                <a:sym typeface="Constantia"/>
              </a:rPr>
              <a:t>suma de la columna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Marca (tabla productos) </a:t>
            </a:r>
            <a:r>
              <a:rPr b="0" i="0" lang="es-ES" sz="2000" u="none" cap="none" strike="noStrike">
                <a:solidFill>
                  <a:schemeClr val="dk1"/>
                </a:solidFill>
                <a:latin typeface="Constantia"/>
                <a:ea typeface="Constantia"/>
                <a:cs typeface="Constantia"/>
                <a:sym typeface="Constantia"/>
              </a:rPr>
              <a:t>es “Veluz” (función </a:t>
            </a:r>
            <a:r>
              <a:rPr b="0" i="1" lang="es-ES" sz="2000" u="none" cap="none" strike="noStrike">
                <a:solidFill>
                  <a:schemeClr val="dk1"/>
                </a:solidFill>
                <a:latin typeface="Constantia"/>
                <a:ea typeface="Constantia"/>
                <a:cs typeface="Constantia"/>
                <a:sym typeface="Constantia"/>
              </a:rPr>
              <a:t>sumx + filter + related</a:t>
            </a:r>
            <a:r>
              <a:rPr b="0" i="0" lang="es-ES" sz="2000" u="none" cap="none" strike="noStrike">
                <a:solidFill>
                  <a:schemeClr val="dk1"/>
                </a:solidFill>
                <a:latin typeface="Constantia"/>
                <a:ea typeface="Constantia"/>
                <a:cs typeface="Constantia"/>
                <a:sym typeface="Constantia"/>
              </a:rPr>
              <a:t>).</a:t>
            </a:r>
            <a:endParaRPr b="0"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p:txBody>
      </p:sp>
      <p:sp>
        <p:nvSpPr>
          <p:cNvPr id="1247" name="Google Shape;1247;p119"/>
          <p:cNvSpPr txBox="1"/>
          <p:nvPr/>
        </p:nvSpPr>
        <p:spPr>
          <a:xfrm>
            <a:off x="384314" y="6109628"/>
            <a:ext cx="119932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onsolas"/>
                <a:ea typeface="Consolas"/>
                <a:cs typeface="Consolas"/>
                <a:sym typeface="Consolas"/>
              </a:rPr>
              <a:t>SUMX(FILTER(FacturasVenta,RELATED(Productos[Marca]) = "Empaca Todo"), FacturasVenta[Importe])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2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4" name="Google Shape;1254;p120"/>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COUNT</a:t>
            </a:r>
            <a:endParaRPr b="0" i="0" sz="3000" u="none" cap="none" strike="noStrike">
              <a:solidFill>
                <a:schemeClr val="dk1"/>
              </a:solidFill>
              <a:latin typeface="Constantia"/>
              <a:ea typeface="Constantia"/>
              <a:cs typeface="Constantia"/>
              <a:sym typeface="Constantia"/>
            </a:endParaRPr>
          </a:p>
        </p:txBody>
      </p:sp>
      <p:sp>
        <p:nvSpPr>
          <p:cNvPr id="1255" name="Google Shape;1255;p120"/>
          <p:cNvSpPr txBox="1"/>
          <p:nvPr/>
        </p:nvSpPr>
        <p:spPr>
          <a:xfrm>
            <a:off x="922939" y="1757311"/>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Cuenta el número de celdas con valores de una columna (</a:t>
            </a:r>
            <a:r>
              <a:rPr b="0" i="1" lang="es-ES" sz="2000" u="none" cap="none" strike="noStrike">
                <a:solidFill>
                  <a:schemeClr val="dk1"/>
                </a:solidFill>
                <a:latin typeface="Constantia"/>
                <a:ea typeface="Constantia"/>
                <a:cs typeface="Constantia"/>
                <a:sym typeface="Constantia"/>
              </a:rPr>
              <a:t>no blancos) y devuelve un número decimal.</a:t>
            </a:r>
            <a:endParaRPr b="0" i="0" sz="2000" u="none" cap="none" strike="noStrike">
              <a:solidFill>
                <a:schemeClr val="dk1"/>
              </a:solidFill>
              <a:latin typeface="Constantia"/>
              <a:ea typeface="Constantia"/>
              <a:cs typeface="Constantia"/>
              <a:sym typeface="Constantia"/>
            </a:endParaRPr>
          </a:p>
        </p:txBody>
      </p:sp>
      <p:sp>
        <p:nvSpPr>
          <p:cNvPr id="1256" name="Google Shape;1256;p120"/>
          <p:cNvSpPr txBox="1"/>
          <p:nvPr/>
        </p:nvSpPr>
        <p:spPr>
          <a:xfrm>
            <a:off x="3855624" y="2571389"/>
            <a:ext cx="318069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COUNT</a:t>
            </a:r>
            <a:r>
              <a:rPr b="0" i="1" lang="es-ES" sz="2400" u="none" cap="none" strike="noStrike">
                <a:solidFill>
                  <a:srgbClr val="171717"/>
                </a:solidFill>
                <a:latin typeface="Constantia"/>
                <a:ea typeface="Constantia"/>
                <a:cs typeface="Constantia"/>
                <a:sym typeface="Constantia"/>
              </a:rPr>
              <a:t>(&lt;column&gt;) </a:t>
            </a:r>
            <a:endParaRPr b="0" i="1" sz="2400" u="none" cap="none" strike="noStrike">
              <a:solidFill>
                <a:schemeClr val="dk1"/>
              </a:solidFill>
              <a:latin typeface="Constantia"/>
              <a:ea typeface="Constantia"/>
              <a:cs typeface="Constantia"/>
              <a:sym typeface="Constantia"/>
            </a:endParaRPr>
          </a:p>
        </p:txBody>
      </p:sp>
      <p:sp>
        <p:nvSpPr>
          <p:cNvPr id="1257" name="Google Shape;1257;p120"/>
          <p:cNvSpPr txBox="1"/>
          <p:nvPr/>
        </p:nvSpPr>
        <p:spPr>
          <a:xfrm>
            <a:off x="922939" y="3341712"/>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258" name="Google Shape;1258;p120"/>
          <p:cNvSpPr txBox="1"/>
          <p:nvPr/>
        </p:nvSpPr>
        <p:spPr>
          <a:xfrm>
            <a:off x="1327588" y="4017290"/>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 </a:t>
            </a:r>
            <a:r>
              <a:rPr b="0" i="0" lang="es-ES" sz="2000" u="none" cap="none" strike="noStrike">
                <a:solidFill>
                  <a:srgbClr val="171717"/>
                </a:solidFill>
                <a:latin typeface="Constantia"/>
                <a:ea typeface="Constantia"/>
                <a:cs typeface="Constantia"/>
                <a:sym typeface="Constantia"/>
              </a:rPr>
              <a:t>Columna del modelo que contiene las celdas a contar</a:t>
            </a:r>
            <a:r>
              <a:rPr b="0" i="0" lang="es-ES" sz="2000" u="none" cap="none" strike="noStrike">
                <a:solidFill>
                  <a:srgbClr val="171717"/>
                </a:solidFill>
                <a:latin typeface="Quattrocento Sans"/>
                <a:ea typeface="Quattrocento Sans"/>
                <a:cs typeface="Quattrocento Sans"/>
                <a:sym typeface="Quattrocento Sans"/>
              </a:rPr>
              <a:t>.</a:t>
            </a:r>
            <a:r>
              <a:rPr b="0"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1259" name="Google Shape;1259;p120"/>
          <p:cNvSpPr txBox="1"/>
          <p:nvPr/>
        </p:nvSpPr>
        <p:spPr>
          <a:xfrm>
            <a:off x="922939" y="4785317"/>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Conteo de celdas de la columna </a:t>
            </a:r>
            <a:r>
              <a:rPr b="0" i="1" lang="es-ES" sz="2000" u="none" cap="none" strike="noStrike">
                <a:solidFill>
                  <a:schemeClr val="dk1"/>
                </a:solidFill>
                <a:latin typeface="Constantia"/>
                <a:ea typeface="Constantia"/>
                <a:cs typeface="Constantia"/>
                <a:sym typeface="Constantia"/>
              </a:rPr>
              <a:t>ID_Factura.</a:t>
            </a:r>
            <a:endParaRPr b="1" i="0" sz="2000" u="none" cap="none" strike="noStrike">
              <a:solidFill>
                <a:schemeClr val="dk1"/>
              </a:solidFill>
              <a:latin typeface="Constantia"/>
              <a:ea typeface="Constantia"/>
              <a:cs typeface="Constantia"/>
              <a:sym typeface="Constantia"/>
            </a:endParaRPr>
          </a:p>
        </p:txBody>
      </p:sp>
      <p:sp>
        <p:nvSpPr>
          <p:cNvPr id="1260" name="Google Shape;1260;p120"/>
          <p:cNvSpPr txBox="1"/>
          <p:nvPr/>
        </p:nvSpPr>
        <p:spPr>
          <a:xfrm>
            <a:off x="3855623" y="5453983"/>
            <a:ext cx="318069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COUNT(ID_Factura)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2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7" name="Google Shape;1267;p121"/>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DISTINCTCOUNT</a:t>
            </a:r>
            <a:endParaRPr b="0" i="0" sz="1400" u="none" cap="none" strike="noStrike">
              <a:solidFill>
                <a:srgbClr val="000000"/>
              </a:solidFill>
              <a:latin typeface="Arial"/>
              <a:ea typeface="Arial"/>
              <a:cs typeface="Arial"/>
              <a:sym typeface="Arial"/>
            </a:endParaRPr>
          </a:p>
        </p:txBody>
      </p:sp>
      <p:sp>
        <p:nvSpPr>
          <p:cNvPr id="1268" name="Google Shape;1268;p121"/>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Cuenta el número de valores distintos de una columna</a:t>
            </a:r>
            <a:r>
              <a:rPr b="0" i="1" lang="es-ES" sz="2000" u="none" cap="none" strike="noStrike">
                <a:solidFill>
                  <a:schemeClr val="dk1"/>
                </a:solidFill>
                <a:latin typeface="Constantia"/>
                <a:ea typeface="Constantia"/>
                <a:cs typeface="Constantia"/>
                <a:sym typeface="Constantia"/>
              </a:rPr>
              <a:t>.</a:t>
            </a:r>
            <a:endParaRPr b="0" i="0" sz="2000" u="none" cap="none" strike="noStrike">
              <a:solidFill>
                <a:schemeClr val="dk1"/>
              </a:solidFill>
              <a:latin typeface="Constantia"/>
              <a:ea typeface="Constantia"/>
              <a:cs typeface="Constantia"/>
              <a:sym typeface="Constantia"/>
            </a:endParaRPr>
          </a:p>
        </p:txBody>
      </p:sp>
      <p:sp>
        <p:nvSpPr>
          <p:cNvPr id="1269" name="Google Shape;1269;p121"/>
          <p:cNvSpPr txBox="1"/>
          <p:nvPr/>
        </p:nvSpPr>
        <p:spPr>
          <a:xfrm>
            <a:off x="3666436" y="2552863"/>
            <a:ext cx="432667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DISTINCTCOUNT</a:t>
            </a:r>
            <a:r>
              <a:rPr b="0" i="1" lang="es-ES" sz="2400" u="none" cap="none" strike="noStrike">
                <a:solidFill>
                  <a:srgbClr val="171717"/>
                </a:solidFill>
                <a:latin typeface="Constantia"/>
                <a:ea typeface="Constantia"/>
                <a:cs typeface="Constantia"/>
                <a:sym typeface="Constantia"/>
              </a:rPr>
              <a:t>(&lt;column&gt;) </a:t>
            </a:r>
            <a:endParaRPr b="0" i="1" sz="2400" u="none" cap="none" strike="noStrike">
              <a:solidFill>
                <a:schemeClr val="dk1"/>
              </a:solidFill>
              <a:latin typeface="Constantia"/>
              <a:ea typeface="Constantia"/>
              <a:cs typeface="Constantia"/>
              <a:sym typeface="Constantia"/>
            </a:endParaRPr>
          </a:p>
        </p:txBody>
      </p:sp>
      <p:sp>
        <p:nvSpPr>
          <p:cNvPr id="1270" name="Google Shape;1270;p121"/>
          <p:cNvSpPr txBox="1"/>
          <p:nvPr/>
        </p:nvSpPr>
        <p:spPr>
          <a:xfrm>
            <a:off x="922939" y="3341712"/>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271" name="Google Shape;1271;p121"/>
          <p:cNvSpPr txBox="1"/>
          <p:nvPr/>
        </p:nvSpPr>
        <p:spPr>
          <a:xfrm>
            <a:off x="1327588" y="4017290"/>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 </a:t>
            </a:r>
            <a:r>
              <a:rPr b="0" i="0" lang="es-ES" sz="2000" u="none" cap="none" strike="noStrike">
                <a:solidFill>
                  <a:srgbClr val="171717"/>
                </a:solidFill>
                <a:latin typeface="Constantia"/>
                <a:ea typeface="Constantia"/>
                <a:cs typeface="Constantia"/>
                <a:sym typeface="Constantia"/>
              </a:rPr>
              <a:t>Columna del modelo que contiene los valores a contar</a:t>
            </a:r>
            <a:r>
              <a:rPr b="0" i="0" lang="es-ES" sz="2000" u="none" cap="none" strike="noStrike">
                <a:solidFill>
                  <a:srgbClr val="171717"/>
                </a:solidFill>
                <a:latin typeface="Quattrocento Sans"/>
                <a:ea typeface="Quattrocento Sans"/>
                <a:cs typeface="Quattrocento Sans"/>
                <a:sym typeface="Quattrocento Sans"/>
              </a:rPr>
              <a:t>.</a:t>
            </a:r>
            <a:r>
              <a:rPr b="0"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1272" name="Google Shape;1272;p121"/>
          <p:cNvSpPr txBox="1"/>
          <p:nvPr/>
        </p:nvSpPr>
        <p:spPr>
          <a:xfrm>
            <a:off x="922939" y="4785317"/>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Conteo de celdas de la columna </a:t>
            </a:r>
            <a:r>
              <a:rPr b="0" i="1" lang="es-ES" sz="2000" u="none" cap="none" strike="noStrike">
                <a:solidFill>
                  <a:schemeClr val="dk1"/>
                </a:solidFill>
                <a:latin typeface="Constantia"/>
                <a:ea typeface="Constantia"/>
                <a:cs typeface="Constantia"/>
                <a:sym typeface="Constantia"/>
              </a:rPr>
              <a:t>ID_Factura.</a:t>
            </a:r>
            <a:endParaRPr b="1" i="0" sz="2000" u="none" cap="none" strike="noStrike">
              <a:solidFill>
                <a:schemeClr val="dk1"/>
              </a:solidFill>
              <a:latin typeface="Constantia"/>
              <a:ea typeface="Constantia"/>
              <a:cs typeface="Constantia"/>
              <a:sym typeface="Constantia"/>
            </a:endParaRPr>
          </a:p>
        </p:txBody>
      </p:sp>
      <p:sp>
        <p:nvSpPr>
          <p:cNvPr id="1273" name="Google Shape;1273;p121"/>
          <p:cNvSpPr txBox="1"/>
          <p:nvPr/>
        </p:nvSpPr>
        <p:spPr>
          <a:xfrm>
            <a:off x="3666436" y="5460895"/>
            <a:ext cx="4530467"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DISTINCTCOUNT(ID_Factura)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23"/>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1. Introducción</a:t>
            </a:r>
            <a:endParaRPr b="0" i="0" sz="1400" u="none" cap="none" strike="noStrike">
              <a:solidFill>
                <a:srgbClr val="000000"/>
              </a:solidFill>
              <a:latin typeface="Arial"/>
              <a:ea typeface="Arial"/>
              <a:cs typeface="Arial"/>
              <a:sym typeface="Arial"/>
            </a:endParaRPr>
          </a:p>
        </p:txBody>
      </p:sp>
      <p:sp>
        <p:nvSpPr>
          <p:cNvPr id="181" name="Google Shape;181;p23"/>
          <p:cNvSpPr txBox="1"/>
          <p:nvPr/>
        </p:nvSpPr>
        <p:spPr>
          <a:xfrm>
            <a:off x="911817" y="1856614"/>
            <a:ext cx="10368366" cy="141577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DAX (Data Analysis Expressions) </a:t>
            </a:r>
            <a:r>
              <a:rPr b="0" i="0" lang="es-ES" sz="2200" u="none" cap="none" strike="noStrike">
                <a:solidFill>
                  <a:schemeClr val="dk1"/>
                </a:solidFill>
                <a:latin typeface="Constantia"/>
                <a:ea typeface="Constantia"/>
                <a:cs typeface="Constantia"/>
                <a:sym typeface="Constantia"/>
              </a:rPr>
              <a:t>es una colección de funciones, operadores y constantes que permite realizar cálculos personalizados en Power BI, ayudando a crear información nueva partir de los datos iniciales del modelo.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p:txBody>
      </p:sp>
      <p:pic>
        <p:nvPicPr>
          <p:cNvPr id="182" name="Google Shape;182;p23"/>
          <p:cNvPicPr preferRelativeResize="0"/>
          <p:nvPr/>
        </p:nvPicPr>
        <p:blipFill rotWithShape="1">
          <a:blip r:embed="rId3">
            <a:alphaModFix/>
          </a:blip>
          <a:srcRect b="8661" l="13756" r="5382" t="9292"/>
          <a:stretch/>
        </p:blipFill>
        <p:spPr>
          <a:xfrm>
            <a:off x="1478269" y="3429000"/>
            <a:ext cx="5788574" cy="223324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83" name="Google Shape;183;p23"/>
          <p:cNvSpPr txBox="1"/>
          <p:nvPr/>
        </p:nvSpPr>
        <p:spPr>
          <a:xfrm>
            <a:off x="7491089" y="3425195"/>
            <a:ext cx="4215911" cy="2229841"/>
          </a:xfrm>
          <a:prstGeom prst="rect">
            <a:avLst/>
          </a:prstGeom>
          <a:noFill/>
          <a:ln>
            <a:noFill/>
          </a:ln>
        </p:spPr>
        <p:txBody>
          <a:bodyPr anchorCtr="0" anchor="t" bIns="45700" lIns="91425" spcFirstLastPara="1" rIns="91425" wrap="square" tIns="45700">
            <a:spAutoFit/>
          </a:bodyPr>
          <a:lstStyle/>
          <a:p>
            <a:pPr indent="0" lvl="0" marL="259079"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Hay tres cálculos principales que puede crear mediante DAX:</a:t>
            </a:r>
            <a:endParaRPr b="0" i="0" sz="1400" u="none" cap="none" strike="noStrike">
              <a:solidFill>
                <a:srgbClr val="000000"/>
              </a:solidFill>
              <a:latin typeface="Arial"/>
              <a:ea typeface="Arial"/>
              <a:cs typeface="Arial"/>
              <a:sym typeface="Arial"/>
            </a:endParaRPr>
          </a:p>
          <a:p>
            <a:pPr indent="0" lvl="0" marL="259079"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onstantia"/>
              <a:ea typeface="Constantia"/>
              <a:cs typeface="Constantia"/>
              <a:sym typeface="Constantia"/>
            </a:endParaRPr>
          </a:p>
          <a:p>
            <a:pPr indent="-342900" lvl="0" marL="824230" marR="0" rtl="0" algn="just">
              <a:lnSpc>
                <a:spcPct val="15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Columnas calculadas</a:t>
            </a:r>
            <a:endParaRPr b="0" i="1" sz="2000" u="none" cap="none" strike="noStrike">
              <a:solidFill>
                <a:schemeClr val="dk1"/>
              </a:solidFill>
              <a:latin typeface="Constantia"/>
              <a:ea typeface="Constantia"/>
              <a:cs typeface="Constantia"/>
              <a:sym typeface="Constantia"/>
            </a:endParaRPr>
          </a:p>
          <a:p>
            <a:pPr indent="-342900" lvl="0" marL="824230" marR="0" rtl="0" algn="just">
              <a:lnSpc>
                <a:spcPct val="150000"/>
              </a:lnSpc>
              <a:spcBef>
                <a:spcPts val="1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Medidas</a:t>
            </a:r>
            <a:endParaRPr b="0" i="0" sz="1400" u="none" cap="none" strike="noStrike">
              <a:solidFill>
                <a:srgbClr val="000000"/>
              </a:solidFill>
              <a:latin typeface="Arial"/>
              <a:ea typeface="Arial"/>
              <a:cs typeface="Arial"/>
              <a:sym typeface="Arial"/>
            </a:endParaRPr>
          </a:p>
          <a:p>
            <a:pPr indent="-342900" lvl="0" marL="824230" marR="0" rtl="0" algn="just">
              <a:lnSpc>
                <a:spcPct val="150000"/>
              </a:lnSpc>
              <a:spcBef>
                <a:spcPts val="1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Tabla calculadas (específico)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12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0" name="Google Shape;1280;p122"/>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DISTINCTCOUNT</a:t>
            </a:r>
            <a:endParaRPr b="0" i="0" sz="1400" u="none" cap="none" strike="noStrike">
              <a:solidFill>
                <a:srgbClr val="000000"/>
              </a:solidFill>
              <a:latin typeface="Arial"/>
              <a:ea typeface="Arial"/>
              <a:cs typeface="Arial"/>
              <a:sym typeface="Arial"/>
            </a:endParaRPr>
          </a:p>
        </p:txBody>
      </p:sp>
      <p:pic>
        <p:nvPicPr>
          <p:cNvPr id="1281" name="Google Shape;1281;p122"/>
          <p:cNvPicPr preferRelativeResize="0"/>
          <p:nvPr/>
        </p:nvPicPr>
        <p:blipFill rotWithShape="1">
          <a:blip r:embed="rId3">
            <a:alphaModFix/>
          </a:blip>
          <a:srcRect b="0" l="0" r="0" t="0"/>
          <a:stretch/>
        </p:blipFill>
        <p:spPr>
          <a:xfrm>
            <a:off x="620440" y="3082086"/>
            <a:ext cx="3741012" cy="188583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cxnSp>
        <p:nvCxnSpPr>
          <p:cNvPr id="1282" name="Google Shape;1282;p122"/>
          <p:cNvCxnSpPr/>
          <p:nvPr/>
        </p:nvCxnSpPr>
        <p:spPr>
          <a:xfrm flipH="1" rot="10800000">
            <a:off x="4401208" y="2733262"/>
            <a:ext cx="720961" cy="1279407"/>
          </a:xfrm>
          <a:prstGeom prst="straightConnector1">
            <a:avLst/>
          </a:prstGeom>
          <a:noFill/>
          <a:ln cap="flat" cmpd="sng" w="38100">
            <a:solidFill>
              <a:schemeClr val="accent1"/>
            </a:solidFill>
            <a:prstDash val="solid"/>
            <a:miter lim="800000"/>
            <a:headEnd len="sm" w="sm" type="none"/>
            <a:tailEnd len="med" w="med" type="triangle"/>
          </a:ln>
        </p:spPr>
      </p:cxnSp>
      <p:sp>
        <p:nvSpPr>
          <p:cNvPr id="1283" name="Google Shape;1283;p122"/>
          <p:cNvSpPr txBox="1"/>
          <p:nvPr/>
        </p:nvSpPr>
        <p:spPr>
          <a:xfrm>
            <a:off x="5092921" y="2469730"/>
            <a:ext cx="225381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COUNT(Factura)</a:t>
            </a:r>
            <a:endParaRPr b="0" i="0" sz="1400" u="none" cap="none" strike="noStrike">
              <a:solidFill>
                <a:srgbClr val="000000"/>
              </a:solidFill>
              <a:latin typeface="Arial"/>
              <a:ea typeface="Arial"/>
              <a:cs typeface="Arial"/>
              <a:sym typeface="Arial"/>
            </a:endParaRPr>
          </a:p>
        </p:txBody>
      </p:sp>
      <p:cxnSp>
        <p:nvCxnSpPr>
          <p:cNvPr id="1284" name="Google Shape;1284;p122"/>
          <p:cNvCxnSpPr/>
          <p:nvPr/>
        </p:nvCxnSpPr>
        <p:spPr>
          <a:xfrm>
            <a:off x="7340561" y="2654396"/>
            <a:ext cx="1167335"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85" name="Google Shape;1285;p122"/>
          <p:cNvCxnSpPr/>
          <p:nvPr/>
        </p:nvCxnSpPr>
        <p:spPr>
          <a:xfrm>
            <a:off x="4378220" y="4025005"/>
            <a:ext cx="763827" cy="1033095"/>
          </a:xfrm>
          <a:prstGeom prst="straightConnector1">
            <a:avLst/>
          </a:prstGeom>
          <a:noFill/>
          <a:ln cap="flat" cmpd="sng" w="38100">
            <a:solidFill>
              <a:schemeClr val="accent1"/>
            </a:solidFill>
            <a:prstDash val="solid"/>
            <a:miter lim="800000"/>
            <a:headEnd len="sm" w="sm" type="none"/>
            <a:tailEnd len="med" w="med" type="triangle"/>
          </a:ln>
        </p:spPr>
      </p:cxnSp>
      <p:sp>
        <p:nvSpPr>
          <p:cNvPr id="1286" name="Google Shape;1286;p122"/>
          <p:cNvSpPr txBox="1"/>
          <p:nvPr/>
        </p:nvSpPr>
        <p:spPr>
          <a:xfrm>
            <a:off x="5086749" y="4770922"/>
            <a:ext cx="308321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DISTINCTCOUNT(Factura)</a:t>
            </a:r>
            <a:endParaRPr b="0" i="0" sz="1400" u="none" cap="none" strike="noStrike">
              <a:solidFill>
                <a:srgbClr val="000000"/>
              </a:solidFill>
              <a:latin typeface="Arial"/>
              <a:ea typeface="Arial"/>
              <a:cs typeface="Arial"/>
              <a:sym typeface="Arial"/>
            </a:endParaRPr>
          </a:p>
        </p:txBody>
      </p:sp>
      <p:cxnSp>
        <p:nvCxnSpPr>
          <p:cNvPr id="1287" name="Google Shape;1287;p122"/>
          <p:cNvCxnSpPr/>
          <p:nvPr/>
        </p:nvCxnSpPr>
        <p:spPr>
          <a:xfrm>
            <a:off x="8169965" y="4961946"/>
            <a:ext cx="409904" cy="0"/>
          </a:xfrm>
          <a:prstGeom prst="straightConnector1">
            <a:avLst/>
          </a:prstGeom>
          <a:noFill/>
          <a:ln cap="flat" cmpd="sng" w="38100">
            <a:solidFill>
              <a:schemeClr val="accent1"/>
            </a:solidFill>
            <a:prstDash val="solid"/>
            <a:miter lim="800000"/>
            <a:headEnd len="sm" w="sm" type="none"/>
            <a:tailEnd len="med" w="med" type="triangle"/>
          </a:ln>
        </p:spPr>
      </p:cxnSp>
      <p:sp>
        <p:nvSpPr>
          <p:cNvPr id="1288" name="Google Shape;1288;p122"/>
          <p:cNvSpPr txBox="1"/>
          <p:nvPr/>
        </p:nvSpPr>
        <p:spPr>
          <a:xfrm>
            <a:off x="8839639" y="2362008"/>
            <a:ext cx="373936" cy="58477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onstantia"/>
                <a:ea typeface="Constantia"/>
                <a:cs typeface="Constantia"/>
                <a:sym typeface="Constantia"/>
              </a:rPr>
              <a:t>5</a:t>
            </a:r>
            <a:endParaRPr b="1" i="0" sz="2000" u="none" cap="none" strike="noStrike">
              <a:solidFill>
                <a:schemeClr val="dk1"/>
              </a:solidFill>
              <a:latin typeface="Constantia"/>
              <a:ea typeface="Constantia"/>
              <a:cs typeface="Constantia"/>
              <a:sym typeface="Constantia"/>
            </a:endParaRPr>
          </a:p>
        </p:txBody>
      </p:sp>
      <p:sp>
        <p:nvSpPr>
          <p:cNvPr id="1289" name="Google Shape;1289;p122"/>
          <p:cNvSpPr txBox="1"/>
          <p:nvPr/>
        </p:nvSpPr>
        <p:spPr>
          <a:xfrm>
            <a:off x="8860071" y="4663200"/>
            <a:ext cx="373936" cy="58477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onstantia"/>
                <a:ea typeface="Constantia"/>
                <a:cs typeface="Constantia"/>
                <a:sym typeface="Constantia"/>
              </a:rPr>
              <a:t>2</a:t>
            </a:r>
            <a:endParaRPr b="1"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2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6" name="Google Shape;1296;p123"/>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7 – </a:t>
            </a:r>
            <a:r>
              <a:rPr b="0" i="1" lang="es-ES" sz="3000" u="none" cap="none" strike="noStrike">
                <a:solidFill>
                  <a:schemeClr val="dk1"/>
                </a:solidFill>
                <a:latin typeface="Constantia"/>
                <a:ea typeface="Constantia"/>
                <a:cs typeface="Constantia"/>
                <a:sym typeface="Constantia"/>
              </a:rPr>
              <a:t>COUNT y DISTINCTCOUNT</a:t>
            </a:r>
            <a:endParaRPr b="0" i="0" sz="1400" u="none" cap="none" strike="noStrike">
              <a:solidFill>
                <a:srgbClr val="000000"/>
              </a:solidFill>
              <a:latin typeface="Arial"/>
              <a:ea typeface="Arial"/>
              <a:cs typeface="Arial"/>
              <a:sym typeface="Arial"/>
            </a:endParaRPr>
          </a:p>
        </p:txBody>
      </p:sp>
      <p:sp>
        <p:nvSpPr>
          <p:cNvPr id="1297" name="Google Shape;1297;p123"/>
          <p:cNvSpPr txBox="1"/>
          <p:nvPr/>
        </p:nvSpPr>
        <p:spPr>
          <a:xfrm>
            <a:off x="781049" y="1890067"/>
            <a:ext cx="10356343" cy="440120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Num Facturas Count: </a:t>
            </a:r>
            <a:r>
              <a:rPr b="0" i="0" lang="es-ES" sz="2000" u="none" cap="none" strike="noStrike">
                <a:solidFill>
                  <a:schemeClr val="dk1"/>
                </a:solidFill>
                <a:latin typeface="Constantia"/>
                <a:ea typeface="Constantia"/>
                <a:cs typeface="Constantia"/>
                <a:sym typeface="Constantia"/>
              </a:rPr>
              <a:t>conteo de la columna </a:t>
            </a:r>
            <a:r>
              <a:rPr b="0" i="1" lang="es-ES" sz="2000" u="none" cap="none" strike="noStrike">
                <a:solidFill>
                  <a:schemeClr val="dk1"/>
                </a:solidFill>
                <a:latin typeface="Constantia"/>
                <a:ea typeface="Constantia"/>
                <a:cs typeface="Constantia"/>
                <a:sym typeface="Constantia"/>
              </a:rPr>
              <a:t>ID_Factura. </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Num Facturas DistinctCount: </a:t>
            </a:r>
            <a:r>
              <a:rPr b="0" i="0" lang="es-ES" sz="2000" u="none" cap="none" strike="noStrike">
                <a:solidFill>
                  <a:schemeClr val="dk1"/>
                </a:solidFill>
                <a:latin typeface="Constantia"/>
                <a:ea typeface="Constantia"/>
                <a:cs typeface="Constantia"/>
                <a:sym typeface="Constantia"/>
              </a:rPr>
              <a:t>conteo distinto de la columna </a:t>
            </a:r>
            <a:r>
              <a:rPr b="0" i="1" lang="es-ES" sz="2000" u="none" cap="none" strike="noStrike">
                <a:solidFill>
                  <a:schemeClr val="dk1"/>
                </a:solidFill>
                <a:latin typeface="Constantia"/>
                <a:ea typeface="Constantia"/>
                <a:cs typeface="Constantia"/>
                <a:sym typeface="Constantia"/>
              </a:rPr>
              <a:t>ID_Factura.</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¿Qué ocurre con el valor de ambas medidas? ¿Por qué?</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Num Productos Count: </a:t>
            </a:r>
            <a:r>
              <a:rPr b="0" i="0" lang="es-ES" sz="2000" u="none" cap="none" strike="noStrike">
                <a:solidFill>
                  <a:schemeClr val="dk1"/>
                </a:solidFill>
                <a:latin typeface="Constantia"/>
                <a:ea typeface="Constantia"/>
                <a:cs typeface="Constantia"/>
                <a:sym typeface="Constantia"/>
              </a:rPr>
              <a:t>conteo de la columna </a:t>
            </a:r>
            <a:r>
              <a:rPr b="0" i="1" lang="es-ES" sz="2000" u="none" cap="none" strike="noStrike">
                <a:solidFill>
                  <a:schemeClr val="dk1"/>
                </a:solidFill>
                <a:latin typeface="Constantia"/>
                <a:ea typeface="Constantia"/>
                <a:cs typeface="Constantia"/>
                <a:sym typeface="Constantia"/>
              </a:rPr>
              <a:t>ID_Producto. </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Num Productos DistinctCount: </a:t>
            </a:r>
            <a:r>
              <a:rPr b="0" i="0" lang="es-ES" sz="2000" u="none" cap="none" strike="noStrike">
                <a:solidFill>
                  <a:schemeClr val="dk1"/>
                </a:solidFill>
                <a:latin typeface="Constantia"/>
                <a:ea typeface="Constantia"/>
                <a:cs typeface="Constantia"/>
                <a:sym typeface="Constantia"/>
              </a:rPr>
              <a:t>conteo distinto de la columna </a:t>
            </a:r>
            <a:r>
              <a:rPr b="0" i="1" lang="es-ES" sz="2000" u="none" cap="none" strike="noStrike">
                <a:solidFill>
                  <a:schemeClr val="dk1"/>
                </a:solidFill>
                <a:latin typeface="Constantia"/>
                <a:ea typeface="Constantia"/>
                <a:cs typeface="Constantia"/>
                <a:sym typeface="Constantia"/>
              </a:rPr>
              <a:t>ID_Producto.</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¿Qué ocurre con el valor de ambas medidas? ¿Por qué?</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2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4" name="Google Shape;1304;p124"/>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CALCULATE</a:t>
            </a:r>
            <a:endParaRPr b="0" i="0" sz="1400" u="none" cap="none" strike="noStrike">
              <a:solidFill>
                <a:srgbClr val="000000"/>
              </a:solidFill>
              <a:latin typeface="Arial"/>
              <a:ea typeface="Arial"/>
              <a:cs typeface="Arial"/>
              <a:sym typeface="Arial"/>
            </a:endParaRPr>
          </a:p>
        </p:txBody>
      </p:sp>
      <p:sp>
        <p:nvSpPr>
          <p:cNvPr id="1305" name="Google Shape;1305;p124"/>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Evalúa una expresión en un contexto de filtro modificado.</a:t>
            </a:r>
            <a:endParaRPr b="0" i="0" sz="1400" u="none" cap="none" strike="noStrike">
              <a:solidFill>
                <a:srgbClr val="000000"/>
              </a:solidFill>
              <a:latin typeface="Arial"/>
              <a:ea typeface="Arial"/>
              <a:cs typeface="Arial"/>
              <a:sym typeface="Arial"/>
            </a:endParaRPr>
          </a:p>
        </p:txBody>
      </p:sp>
      <p:sp>
        <p:nvSpPr>
          <p:cNvPr id="1306" name="Google Shape;1306;p124"/>
          <p:cNvSpPr txBox="1"/>
          <p:nvPr/>
        </p:nvSpPr>
        <p:spPr>
          <a:xfrm>
            <a:off x="1939528" y="2471028"/>
            <a:ext cx="7984281"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CALCULATE</a:t>
            </a:r>
            <a:r>
              <a:rPr b="0" i="0" lang="es-ES" sz="2400" u="none" cap="none" strike="noStrike">
                <a:solidFill>
                  <a:srgbClr val="171717"/>
                </a:solidFill>
                <a:latin typeface="Constantia"/>
                <a:ea typeface="Constantia"/>
                <a:cs typeface="Constantia"/>
                <a:sym typeface="Constantia"/>
              </a:rPr>
              <a:t>(&lt;expression&gt;[, &lt;filter1&gt; [, &lt;filter2&gt; [, …]]])</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
        <p:nvSpPr>
          <p:cNvPr id="1307" name="Google Shape;1307;p124"/>
          <p:cNvSpPr txBox="1"/>
          <p:nvPr/>
        </p:nvSpPr>
        <p:spPr>
          <a:xfrm>
            <a:off x="922939" y="4974506"/>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para el </a:t>
            </a:r>
            <a:r>
              <a:rPr b="0" i="1" lang="es-ES" sz="2000" u="none" cap="none" strike="noStrike">
                <a:solidFill>
                  <a:schemeClr val="dk1"/>
                </a:solidFill>
                <a:latin typeface="Constantia"/>
                <a:ea typeface="Constantia"/>
                <a:cs typeface="Constantia"/>
                <a:sym typeface="Constantia"/>
              </a:rPr>
              <a:t>Año </a:t>
            </a:r>
            <a:r>
              <a:rPr b="0" i="0" lang="es-ES" sz="2000" u="none" cap="none" strike="noStrike">
                <a:solidFill>
                  <a:schemeClr val="dk1"/>
                </a:solidFill>
                <a:latin typeface="Constantia"/>
                <a:ea typeface="Constantia"/>
                <a:cs typeface="Constantia"/>
                <a:sym typeface="Constantia"/>
              </a:rPr>
              <a:t>2021.</a:t>
            </a:r>
            <a:endParaRPr b="1" i="0" sz="2000" u="none" cap="none" strike="noStrike">
              <a:solidFill>
                <a:schemeClr val="dk1"/>
              </a:solidFill>
              <a:latin typeface="Constantia"/>
              <a:ea typeface="Constantia"/>
              <a:cs typeface="Constantia"/>
              <a:sym typeface="Constantia"/>
            </a:endParaRPr>
          </a:p>
        </p:txBody>
      </p:sp>
      <p:sp>
        <p:nvSpPr>
          <p:cNvPr id="1308" name="Google Shape;1308;p124"/>
          <p:cNvSpPr txBox="1"/>
          <p:nvPr/>
        </p:nvSpPr>
        <p:spPr>
          <a:xfrm>
            <a:off x="3247480" y="5662610"/>
            <a:ext cx="625737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CALCULATE(SUM(Importe), Año = “2021”)</a:t>
            </a:r>
            <a:endParaRPr b="0" i="0" sz="1400" u="none" cap="none" strike="noStrike">
              <a:solidFill>
                <a:srgbClr val="000000"/>
              </a:solidFill>
              <a:latin typeface="Arial"/>
              <a:ea typeface="Arial"/>
              <a:cs typeface="Arial"/>
              <a:sym typeface="Arial"/>
            </a:endParaRPr>
          </a:p>
        </p:txBody>
      </p:sp>
      <p:sp>
        <p:nvSpPr>
          <p:cNvPr id="1309" name="Google Shape;1309;p124"/>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310" name="Google Shape;1310;p124"/>
          <p:cNvSpPr txBox="1"/>
          <p:nvPr/>
        </p:nvSpPr>
        <p:spPr>
          <a:xfrm>
            <a:off x="1327587" y="3876555"/>
            <a:ext cx="10321073"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Expression. </a:t>
            </a:r>
            <a:r>
              <a:rPr b="0" i="0" lang="es-ES" sz="2000" u="none" cap="none" strike="noStrike">
                <a:solidFill>
                  <a:srgbClr val="171717"/>
                </a:solidFill>
                <a:latin typeface="Constantia"/>
                <a:ea typeface="Constantia"/>
                <a:cs typeface="Constantia"/>
                <a:sym typeface="Constantia"/>
              </a:rPr>
              <a:t>Lo que se quiere evaluar.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Filter i. </a:t>
            </a:r>
            <a:r>
              <a:rPr b="0" i="0" lang="es-ES" sz="2000" u="none" cap="none" strike="noStrike">
                <a:solidFill>
                  <a:srgbClr val="171717"/>
                </a:solidFill>
                <a:latin typeface="Constantia"/>
                <a:ea typeface="Constantia"/>
                <a:cs typeface="Constantia"/>
                <a:sym typeface="Constantia"/>
              </a:rPr>
              <a:t>Expresión del tipo &lt;Columna&gt; = VALOR. Puede ser un campo de cualquier tabla.</a:t>
            </a:r>
            <a:endParaRPr b="0" i="0" sz="2000" u="none" cap="none" strike="noStrike">
              <a:solidFill>
                <a:srgbClr val="171717"/>
              </a:solidFill>
              <a:latin typeface="Quattrocento Sans"/>
              <a:ea typeface="Quattrocento Sans"/>
              <a:cs typeface="Quattrocento Sans"/>
              <a:sym typeface="Quattrocento Sans"/>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2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7" name="Google Shape;1317;p125"/>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8 – </a:t>
            </a:r>
            <a:r>
              <a:rPr b="0" i="1" lang="es-ES" sz="3000" u="none" cap="none" strike="noStrike">
                <a:solidFill>
                  <a:schemeClr val="dk1"/>
                </a:solidFill>
                <a:latin typeface="Constantia"/>
                <a:ea typeface="Constantia"/>
                <a:cs typeface="Constantia"/>
                <a:sym typeface="Constantia"/>
              </a:rPr>
              <a:t>CALCULATE</a:t>
            </a:r>
            <a:endParaRPr b="0" i="0" sz="1400" u="none" cap="none" strike="noStrike">
              <a:solidFill>
                <a:srgbClr val="000000"/>
              </a:solidFill>
              <a:latin typeface="Arial"/>
              <a:ea typeface="Arial"/>
              <a:cs typeface="Arial"/>
              <a:sym typeface="Arial"/>
            </a:endParaRPr>
          </a:p>
        </p:txBody>
      </p:sp>
      <p:sp>
        <p:nvSpPr>
          <p:cNvPr id="1318" name="Google Shape;1318;p125"/>
          <p:cNvSpPr txBox="1"/>
          <p:nvPr/>
        </p:nvSpPr>
        <p:spPr>
          <a:xfrm>
            <a:off x="781049" y="1890067"/>
            <a:ext cx="10356343" cy="50167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 2017 Filter: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Año es 2017 </a:t>
            </a:r>
            <a:r>
              <a:rPr b="0" i="0" lang="es-ES" sz="2000" u="none" cap="none" strike="noStrike">
                <a:solidFill>
                  <a:schemeClr val="dk1"/>
                </a:solidFill>
                <a:latin typeface="Constantia"/>
                <a:ea typeface="Constantia"/>
                <a:cs typeface="Constantia"/>
                <a:sym typeface="Constantia"/>
              </a:rPr>
              <a:t>(función </a:t>
            </a:r>
            <a:r>
              <a:rPr b="0" i="1" lang="es-ES" sz="2000" u="none" cap="none" strike="noStrike">
                <a:solidFill>
                  <a:schemeClr val="dk1"/>
                </a:solidFill>
                <a:latin typeface="Constantia"/>
                <a:ea typeface="Constantia"/>
                <a:cs typeface="Constantia"/>
                <a:sym typeface="Constantia"/>
              </a:rPr>
              <a:t>sumx + filter</a:t>
            </a:r>
            <a:r>
              <a:rPr b="0"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 SUMX(   FILTER(FacturasVenta, FacturasVenta[Año] = 2017)  , Importe)</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 2017 Calculate: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Año es 2017 </a:t>
            </a:r>
            <a:r>
              <a:rPr b="0" i="0" lang="es-ES" sz="2000" u="none" cap="none" strike="noStrike">
                <a:solidFill>
                  <a:schemeClr val="dk1"/>
                </a:solidFill>
                <a:latin typeface="Constantia"/>
                <a:ea typeface="Constantia"/>
                <a:cs typeface="Constantia"/>
                <a:sym typeface="Constantia"/>
              </a:rPr>
              <a:t>(función </a:t>
            </a:r>
            <a:r>
              <a:rPr b="0" i="1" lang="es-ES" sz="2000" u="none" cap="none" strike="noStrike">
                <a:solidFill>
                  <a:schemeClr val="dk1"/>
                </a:solidFill>
                <a:latin typeface="Constantia"/>
                <a:ea typeface="Constantia"/>
                <a:cs typeface="Constantia"/>
                <a:sym typeface="Constantia"/>
              </a:rPr>
              <a:t>calculate</a:t>
            </a:r>
            <a:r>
              <a:rPr b="0"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¿Qué ocurre con el valor de ambas medidas? ¿Por qué?</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2017-204: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Año es 2017 </a:t>
            </a:r>
            <a:r>
              <a:rPr b="0" i="0" lang="es-ES" sz="2000" u="none" cap="none" strike="noStrike">
                <a:solidFill>
                  <a:schemeClr val="dk1"/>
                </a:solidFill>
                <a:latin typeface="Constantia"/>
                <a:ea typeface="Constantia"/>
                <a:cs typeface="Constantia"/>
                <a:sym typeface="Constantia"/>
              </a:rPr>
              <a:t>e </a:t>
            </a:r>
            <a:r>
              <a:rPr b="0" i="1" lang="es-ES" sz="2000" u="none" cap="none" strike="noStrike">
                <a:solidFill>
                  <a:schemeClr val="dk1"/>
                </a:solidFill>
                <a:latin typeface="Constantia"/>
                <a:ea typeface="Constantia"/>
                <a:cs typeface="Constantia"/>
                <a:sym typeface="Constantia"/>
              </a:rPr>
              <a:t>ID_Producto 204 </a:t>
            </a:r>
            <a:r>
              <a:rPr b="0" i="0" lang="es-ES" sz="2000" u="none" cap="none" strike="noStrike">
                <a:solidFill>
                  <a:schemeClr val="dk1"/>
                </a:solidFill>
                <a:latin typeface="Constantia"/>
                <a:ea typeface="Constantia"/>
                <a:cs typeface="Constantia"/>
                <a:sym typeface="Constantia"/>
              </a:rPr>
              <a:t>(función </a:t>
            </a:r>
            <a:r>
              <a:rPr b="0" i="1" lang="es-ES" sz="2000" u="none" cap="none" strike="noStrike">
                <a:solidFill>
                  <a:schemeClr val="dk1"/>
                </a:solidFill>
                <a:latin typeface="Constantia"/>
                <a:ea typeface="Constantia"/>
                <a:cs typeface="Constantia"/>
                <a:sym typeface="Constantia"/>
              </a:rPr>
              <a:t>calculate</a:t>
            </a:r>
            <a:r>
              <a:rPr b="0"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Facturas “Veluz”: </a:t>
            </a:r>
            <a:r>
              <a:rPr b="0" i="0" lang="es-ES" sz="2000" u="none" cap="none" strike="noStrike">
                <a:solidFill>
                  <a:schemeClr val="dk1"/>
                </a:solidFill>
                <a:latin typeface="Constantia"/>
                <a:ea typeface="Constantia"/>
                <a:cs typeface="Constantia"/>
                <a:sym typeface="Constantia"/>
              </a:rPr>
              <a:t>conteo de </a:t>
            </a:r>
            <a:r>
              <a:rPr b="0" i="1" lang="es-ES" sz="2000" u="none" cap="none" strike="noStrike">
                <a:solidFill>
                  <a:schemeClr val="dk1"/>
                </a:solidFill>
                <a:latin typeface="Constantia"/>
                <a:ea typeface="Constantia"/>
                <a:cs typeface="Constantia"/>
                <a:sym typeface="Constantia"/>
              </a:rPr>
              <a:t>ID_Factura </a:t>
            </a:r>
            <a:r>
              <a:rPr b="0" i="0" lang="es-ES" sz="2000" u="none" cap="none" strike="noStrike">
                <a:solidFill>
                  <a:schemeClr val="dk1"/>
                </a:solidFill>
                <a:latin typeface="Constantia"/>
                <a:ea typeface="Constantia"/>
                <a:cs typeface="Constantia"/>
                <a:sym typeface="Constantia"/>
              </a:rPr>
              <a:t>de la marca </a:t>
            </a:r>
            <a:r>
              <a:rPr b="0" i="1" lang="es-ES" sz="2000" u="none" cap="none" strike="noStrike">
                <a:solidFill>
                  <a:schemeClr val="dk1"/>
                </a:solidFill>
                <a:latin typeface="Constantia"/>
                <a:ea typeface="Constantia"/>
                <a:cs typeface="Constantia"/>
                <a:sym typeface="Constantia"/>
              </a:rPr>
              <a:t>Veluz </a:t>
            </a:r>
            <a:r>
              <a:rPr b="0" i="0" lang="es-ES" sz="2000" u="none" cap="none" strike="noStrike">
                <a:solidFill>
                  <a:schemeClr val="dk1"/>
                </a:solidFill>
                <a:latin typeface="Constantia"/>
                <a:ea typeface="Constantia"/>
                <a:cs typeface="Constantia"/>
                <a:sym typeface="Constantia"/>
              </a:rPr>
              <a:t>(función </a:t>
            </a:r>
            <a:r>
              <a:rPr b="0" i="1" lang="es-ES" sz="2000" u="none" cap="none" strike="noStrike">
                <a:solidFill>
                  <a:schemeClr val="dk1"/>
                </a:solidFill>
                <a:latin typeface="Constantia"/>
                <a:ea typeface="Constantia"/>
                <a:cs typeface="Constantia"/>
                <a:sym typeface="Constantia"/>
              </a:rPr>
              <a:t>calculate</a:t>
            </a:r>
            <a:r>
              <a:rPr b="0"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2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5" name="Google Shape;1325;p126"/>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ALL</a:t>
            </a:r>
            <a:endParaRPr b="0" i="0" sz="1400" u="none" cap="none" strike="noStrike">
              <a:solidFill>
                <a:srgbClr val="000000"/>
              </a:solidFill>
              <a:latin typeface="Arial"/>
              <a:ea typeface="Arial"/>
              <a:cs typeface="Arial"/>
              <a:sym typeface="Arial"/>
            </a:endParaRPr>
          </a:p>
        </p:txBody>
      </p:sp>
      <p:sp>
        <p:nvSpPr>
          <p:cNvPr id="1326" name="Google Shape;1326;p126"/>
          <p:cNvSpPr txBox="1"/>
          <p:nvPr/>
        </p:nvSpPr>
        <p:spPr>
          <a:xfrm>
            <a:off x="922939" y="1628104"/>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rgbClr val="171717"/>
                </a:solidFill>
                <a:latin typeface="Constantia"/>
                <a:ea typeface="Constantia"/>
                <a:cs typeface="Constantia"/>
                <a:sym typeface="Constantia"/>
              </a:rPr>
              <a:t>Devuelve todas las filas de una tabla, o todos los valores de una columna, omitiendo los filtros que se puedan haber aplicado.</a:t>
            </a:r>
            <a:endParaRPr b="0" i="0" sz="2000" u="none" cap="none" strike="noStrike">
              <a:solidFill>
                <a:schemeClr val="dk1"/>
              </a:solidFill>
              <a:latin typeface="Constantia"/>
              <a:ea typeface="Constantia"/>
              <a:cs typeface="Constantia"/>
              <a:sym typeface="Constantia"/>
            </a:endParaRPr>
          </a:p>
        </p:txBody>
      </p:sp>
      <p:sp>
        <p:nvSpPr>
          <p:cNvPr id="1327" name="Google Shape;1327;p126"/>
          <p:cNvSpPr txBox="1"/>
          <p:nvPr/>
        </p:nvSpPr>
        <p:spPr>
          <a:xfrm>
            <a:off x="1939528" y="2510784"/>
            <a:ext cx="7984281"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ALL</a:t>
            </a:r>
            <a:r>
              <a:rPr b="0" i="0" lang="es-ES" sz="2400" u="none" cap="none" strike="noStrike">
                <a:solidFill>
                  <a:srgbClr val="171717"/>
                </a:solidFill>
                <a:latin typeface="Constantia"/>
                <a:ea typeface="Constantia"/>
                <a:cs typeface="Constantia"/>
                <a:sym typeface="Constantia"/>
              </a:rPr>
              <a:t>( [&lt;table&gt; | &lt;column&gt;[, &lt;column&gt;[, &lt;column&gt;[,…]]]] ) </a:t>
            </a:r>
            <a:endParaRPr b="0" i="1" sz="2400" u="none" cap="none" strike="noStrike">
              <a:solidFill>
                <a:schemeClr val="dk1"/>
              </a:solidFill>
              <a:latin typeface="Constantia"/>
              <a:ea typeface="Constantia"/>
              <a:cs typeface="Constantia"/>
              <a:sym typeface="Constantia"/>
            </a:endParaRPr>
          </a:p>
        </p:txBody>
      </p:sp>
      <p:sp>
        <p:nvSpPr>
          <p:cNvPr id="1328" name="Google Shape;1328;p126"/>
          <p:cNvSpPr txBox="1"/>
          <p:nvPr/>
        </p:nvSpPr>
        <p:spPr>
          <a:xfrm>
            <a:off x="922939" y="4974506"/>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Suma de </a:t>
            </a:r>
            <a:r>
              <a:rPr b="1" i="1" lang="es-ES" sz="2000" u="none" cap="none" strike="noStrike">
                <a:solidFill>
                  <a:schemeClr val="dk1"/>
                </a:solidFill>
                <a:latin typeface="Constantia"/>
                <a:ea typeface="Constantia"/>
                <a:cs typeface="Constantia"/>
                <a:sym typeface="Constantia"/>
              </a:rPr>
              <a:t>todas las líneas</a:t>
            </a:r>
            <a:r>
              <a:rPr b="0" i="0" lang="es-ES" sz="2000" u="none" cap="none" strike="noStrike">
                <a:solidFill>
                  <a:schemeClr val="dk1"/>
                </a:solidFill>
                <a:latin typeface="Constantia"/>
                <a:ea typeface="Constantia"/>
                <a:cs typeface="Constantia"/>
                <a:sym typeface="Constantia"/>
              </a:rPr>
              <a:t> de </a:t>
            </a:r>
            <a:r>
              <a:rPr b="0" i="1" lang="es-ES" sz="2000" u="none" cap="none" strike="noStrike">
                <a:solidFill>
                  <a:schemeClr val="dk1"/>
                </a:solidFill>
                <a:latin typeface="Constantia"/>
                <a:ea typeface="Constantia"/>
                <a:cs typeface="Constantia"/>
                <a:sym typeface="Constantia"/>
              </a:rPr>
              <a:t>Importe</a:t>
            </a:r>
            <a:r>
              <a:rPr b="0" i="0" lang="es-ES" sz="2000" u="none" cap="none" strike="noStrike">
                <a:solidFill>
                  <a:schemeClr val="dk1"/>
                </a:solidFill>
                <a:latin typeface="Constantia"/>
                <a:ea typeface="Constantia"/>
                <a:cs typeface="Constantia"/>
                <a:sym typeface="Constantia"/>
              </a:rPr>
              <a:t>.</a:t>
            </a:r>
            <a:endParaRPr b="1" i="0" sz="2000" u="none" cap="none" strike="noStrike">
              <a:solidFill>
                <a:schemeClr val="dk1"/>
              </a:solidFill>
              <a:latin typeface="Constantia"/>
              <a:ea typeface="Constantia"/>
              <a:cs typeface="Constantia"/>
              <a:sym typeface="Constantia"/>
            </a:endParaRPr>
          </a:p>
        </p:txBody>
      </p:sp>
      <p:sp>
        <p:nvSpPr>
          <p:cNvPr id="1329" name="Google Shape;1329;p126"/>
          <p:cNvSpPr txBox="1"/>
          <p:nvPr/>
        </p:nvSpPr>
        <p:spPr>
          <a:xfrm>
            <a:off x="3890515" y="5610793"/>
            <a:ext cx="441096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Constantia"/>
                <a:ea typeface="Constantia"/>
                <a:cs typeface="Constantia"/>
                <a:sym typeface="Constantia"/>
              </a:rPr>
              <a:t>SUMX(ALL(Facturas), Importe)</a:t>
            </a:r>
            <a:endParaRPr b="0" i="0" sz="1400" u="none" cap="none" strike="noStrike">
              <a:solidFill>
                <a:srgbClr val="000000"/>
              </a:solidFill>
              <a:latin typeface="Arial"/>
              <a:ea typeface="Arial"/>
              <a:cs typeface="Arial"/>
              <a:sym typeface="Arial"/>
            </a:endParaRPr>
          </a:p>
        </p:txBody>
      </p:sp>
      <p:sp>
        <p:nvSpPr>
          <p:cNvPr id="1330" name="Google Shape;1330;p126"/>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331" name="Google Shape;1331;p126"/>
          <p:cNvSpPr txBox="1"/>
          <p:nvPr/>
        </p:nvSpPr>
        <p:spPr>
          <a:xfrm>
            <a:off x="1327587" y="3876555"/>
            <a:ext cx="10321073"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Table. </a:t>
            </a:r>
            <a:r>
              <a:rPr b="0" i="0" lang="es-ES" sz="2000" u="none" cap="none" strike="noStrike">
                <a:solidFill>
                  <a:srgbClr val="171717"/>
                </a:solidFill>
                <a:latin typeface="Constantia"/>
                <a:ea typeface="Constantia"/>
                <a:cs typeface="Constantia"/>
                <a:sym typeface="Constantia"/>
              </a:rPr>
              <a:t>Tabla donde se van a borrar los filtros.</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 </a:t>
            </a:r>
            <a:r>
              <a:rPr b="0" i="0" lang="es-ES" sz="2000" u="none" cap="none" strike="noStrike">
                <a:solidFill>
                  <a:srgbClr val="171717"/>
                </a:solidFill>
                <a:latin typeface="Constantia"/>
                <a:ea typeface="Constantia"/>
                <a:cs typeface="Constantia"/>
                <a:sym typeface="Constantia"/>
              </a:rPr>
              <a:t>Columna donde se quieren quitar los filtros (si no se especifica, son todas).</a:t>
            </a:r>
            <a:endParaRPr b="0" i="0" sz="2000" u="none" cap="none" strike="noStrike">
              <a:solidFill>
                <a:srgbClr val="171717"/>
              </a:solidFill>
              <a:latin typeface="Quattrocento Sans"/>
              <a:ea typeface="Quattrocento Sans"/>
              <a:cs typeface="Quattrocento Sans"/>
              <a:sym typeface="Quattrocento Sans"/>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12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8" name="Google Shape;1338;p127"/>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9 – </a:t>
            </a:r>
            <a:r>
              <a:rPr b="0" i="1" lang="es-ES" sz="3000" u="none" cap="none" strike="noStrike">
                <a:solidFill>
                  <a:schemeClr val="dk1"/>
                </a:solidFill>
                <a:latin typeface="Constantia"/>
                <a:ea typeface="Constantia"/>
                <a:cs typeface="Constantia"/>
                <a:sym typeface="Constantia"/>
              </a:rPr>
              <a:t>ALL</a:t>
            </a:r>
            <a:endParaRPr b="0" i="0" sz="1400" u="none" cap="none" strike="noStrike">
              <a:solidFill>
                <a:srgbClr val="000000"/>
              </a:solidFill>
              <a:latin typeface="Arial"/>
              <a:ea typeface="Arial"/>
              <a:cs typeface="Arial"/>
              <a:sym typeface="Arial"/>
            </a:endParaRPr>
          </a:p>
        </p:txBody>
      </p:sp>
      <p:sp>
        <p:nvSpPr>
          <p:cNvPr id="1339" name="Google Shape;1339;p127"/>
          <p:cNvSpPr txBox="1"/>
          <p:nvPr/>
        </p:nvSpPr>
        <p:spPr>
          <a:xfrm>
            <a:off x="781049" y="1890067"/>
            <a:ext cx="10356343" cy="470898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Totales: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(usar ALL).  SUMX(ALL(TABLA), IMPORTE)</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Pintar en una tabla </a:t>
            </a:r>
            <a:r>
              <a:rPr b="0" i="1" lang="es-ES" sz="2000" u="none" cap="none" strike="noStrike">
                <a:solidFill>
                  <a:schemeClr val="dk1"/>
                </a:solidFill>
                <a:latin typeface="Constantia"/>
                <a:ea typeface="Constantia"/>
                <a:cs typeface="Constantia"/>
                <a:sym typeface="Constantia"/>
              </a:rPr>
              <a:t>Marca, Ventas y Ventas Totales.</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¿Qué ocurre con el valor de ambas medidas? ¿Por qué?</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l">
              <a:lnSpc>
                <a:spcPct val="15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Añadir una última medida llamada </a:t>
            </a:r>
            <a:r>
              <a:rPr b="0" i="1" lang="es-ES" sz="2000" u="none" cap="none" strike="noStrike">
                <a:solidFill>
                  <a:schemeClr val="dk1"/>
                </a:solidFill>
                <a:latin typeface="Constantia"/>
                <a:ea typeface="Constantia"/>
                <a:cs typeface="Constantia"/>
                <a:sym typeface="Constantia"/>
              </a:rPr>
              <a:t>% Ventas </a:t>
            </a:r>
            <a:r>
              <a:rPr b="0" i="0" lang="es-ES" sz="2000" u="none" cap="none" strike="noStrike">
                <a:solidFill>
                  <a:schemeClr val="dk1"/>
                </a:solidFill>
                <a:latin typeface="Constantia"/>
                <a:ea typeface="Constantia"/>
                <a:cs typeface="Constantia"/>
                <a:sym typeface="Constantia"/>
              </a:rPr>
              <a:t>que sea la división de </a:t>
            </a:r>
            <a:r>
              <a:rPr b="0" i="1" lang="es-ES" sz="2000" u="none" cap="none" strike="noStrike">
                <a:solidFill>
                  <a:schemeClr val="dk1"/>
                </a:solidFill>
                <a:latin typeface="Constantia"/>
                <a:ea typeface="Constantia"/>
                <a:cs typeface="Constantia"/>
                <a:sym typeface="Constantia"/>
              </a:rPr>
              <a:t>Ventas </a:t>
            </a:r>
            <a:r>
              <a:rPr b="0" i="0" lang="es-ES" sz="2000" u="none" cap="none" strike="noStrike">
                <a:solidFill>
                  <a:schemeClr val="dk1"/>
                </a:solidFill>
                <a:latin typeface="Constantia"/>
                <a:ea typeface="Constantia"/>
                <a:cs typeface="Constantia"/>
                <a:sym typeface="Constantia"/>
              </a:rPr>
              <a:t>entre </a:t>
            </a:r>
            <a:r>
              <a:rPr b="0" i="1" lang="es-ES" sz="2000" u="none" cap="none" strike="noStrike">
                <a:solidFill>
                  <a:schemeClr val="dk1"/>
                </a:solidFill>
                <a:latin typeface="Constantia"/>
                <a:ea typeface="Constantia"/>
                <a:cs typeface="Constantia"/>
                <a:sym typeface="Constantia"/>
              </a:rPr>
              <a:t>Ventas Totales (aplicar formato porcentaje). </a:t>
            </a:r>
            <a:r>
              <a:rPr b="0" i="0" lang="es-ES" sz="2000" u="none" cap="none" strike="noStrike">
                <a:solidFill>
                  <a:schemeClr val="dk1"/>
                </a:solidFill>
                <a:latin typeface="Constantia"/>
                <a:ea typeface="Constantia"/>
                <a:cs typeface="Constantia"/>
                <a:sym typeface="Constantia"/>
              </a:rPr>
              <a:t>Pintarlo en la tabla.</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2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6" name="Google Shape;1346;p128"/>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USERELATIONSHIP</a:t>
            </a:r>
            <a:endParaRPr b="0" i="0" sz="1400" u="none" cap="none" strike="noStrike">
              <a:solidFill>
                <a:srgbClr val="000000"/>
              </a:solidFill>
              <a:latin typeface="Arial"/>
              <a:ea typeface="Arial"/>
              <a:cs typeface="Arial"/>
              <a:sym typeface="Arial"/>
            </a:endParaRPr>
          </a:p>
        </p:txBody>
      </p:sp>
      <p:sp>
        <p:nvSpPr>
          <p:cNvPr id="1347" name="Google Shape;1347;p128"/>
          <p:cNvSpPr txBox="1"/>
          <p:nvPr/>
        </p:nvSpPr>
        <p:spPr>
          <a:xfrm>
            <a:off x="922939" y="1628104"/>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rgbClr val="171717"/>
                </a:solidFill>
                <a:latin typeface="Constantia"/>
                <a:ea typeface="Constantia"/>
                <a:cs typeface="Constantia"/>
                <a:sym typeface="Constantia"/>
              </a:rPr>
              <a:t>Especifica la relación del modelo a emplear para realizar un cálculo y se suele usar dentro de otras funciones que usan un filtro como argumento (</a:t>
            </a:r>
            <a:r>
              <a:rPr b="0" i="1" lang="es-ES" sz="2000" u="none" cap="none" strike="noStrike">
                <a:solidFill>
                  <a:srgbClr val="171717"/>
                </a:solidFill>
                <a:latin typeface="Constantia"/>
                <a:ea typeface="Constantia"/>
                <a:cs typeface="Constantia"/>
                <a:sym typeface="Constantia"/>
              </a:rPr>
              <a:t>p. ej. CALCULATE).</a:t>
            </a:r>
            <a:endParaRPr b="0" i="0" sz="2000" u="none" cap="none" strike="noStrike">
              <a:solidFill>
                <a:schemeClr val="dk1"/>
              </a:solidFill>
              <a:latin typeface="Constantia"/>
              <a:ea typeface="Constantia"/>
              <a:cs typeface="Constantia"/>
              <a:sym typeface="Constantia"/>
            </a:endParaRPr>
          </a:p>
        </p:txBody>
      </p:sp>
      <p:sp>
        <p:nvSpPr>
          <p:cNvPr id="1348" name="Google Shape;1348;p128"/>
          <p:cNvSpPr txBox="1"/>
          <p:nvPr/>
        </p:nvSpPr>
        <p:spPr>
          <a:xfrm>
            <a:off x="1939528" y="2510784"/>
            <a:ext cx="7984281"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USERELATIONSHIP</a:t>
            </a:r>
            <a:r>
              <a:rPr b="0" i="0" lang="es-ES" sz="2400" u="none" cap="none" strike="noStrike">
                <a:solidFill>
                  <a:srgbClr val="171717"/>
                </a:solidFill>
                <a:latin typeface="Constantia"/>
                <a:ea typeface="Constantia"/>
                <a:cs typeface="Constantia"/>
                <a:sym typeface="Constantia"/>
              </a:rPr>
              <a:t>(&lt;column_1&gt;, &lt;column_2&gt;) </a:t>
            </a:r>
            <a:endParaRPr b="0" i="1" sz="2400" u="none" cap="none" strike="noStrike">
              <a:solidFill>
                <a:schemeClr val="dk1"/>
              </a:solidFill>
              <a:latin typeface="Constantia"/>
              <a:ea typeface="Constantia"/>
              <a:cs typeface="Constantia"/>
              <a:sym typeface="Constantia"/>
            </a:endParaRPr>
          </a:p>
        </p:txBody>
      </p:sp>
      <p:sp>
        <p:nvSpPr>
          <p:cNvPr id="1349" name="Google Shape;1349;p128"/>
          <p:cNvSpPr txBox="1"/>
          <p:nvPr/>
        </p:nvSpPr>
        <p:spPr>
          <a:xfrm>
            <a:off x="922939" y="4974506"/>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Uso de la relación </a:t>
            </a:r>
            <a:r>
              <a:rPr b="0" i="1" lang="es-ES" sz="2000" u="none" cap="none" strike="noStrike">
                <a:solidFill>
                  <a:schemeClr val="dk1"/>
                </a:solidFill>
                <a:latin typeface="Constantia"/>
                <a:ea typeface="Constantia"/>
                <a:cs typeface="Constantia"/>
                <a:sym typeface="Constantia"/>
              </a:rPr>
              <a:t>FechaEntrega-Fecha</a:t>
            </a:r>
            <a:r>
              <a:rPr b="0" i="0" lang="es-ES" sz="2000" u="none" cap="none" strike="noStrike">
                <a:solidFill>
                  <a:schemeClr val="dk1"/>
                </a:solidFill>
                <a:latin typeface="Constantia"/>
                <a:ea typeface="Constantia"/>
                <a:cs typeface="Constantia"/>
                <a:sym typeface="Constantia"/>
              </a:rPr>
              <a:t> para realizar un cálculo.</a:t>
            </a:r>
            <a:endParaRPr b="1" i="0" sz="2000" u="none" cap="none" strike="noStrike">
              <a:solidFill>
                <a:schemeClr val="dk1"/>
              </a:solidFill>
              <a:latin typeface="Constantia"/>
              <a:ea typeface="Constantia"/>
              <a:cs typeface="Constantia"/>
              <a:sym typeface="Constantia"/>
            </a:endParaRPr>
          </a:p>
        </p:txBody>
      </p:sp>
      <p:sp>
        <p:nvSpPr>
          <p:cNvPr id="1350" name="Google Shape;1350;p128"/>
          <p:cNvSpPr txBox="1"/>
          <p:nvPr/>
        </p:nvSpPr>
        <p:spPr>
          <a:xfrm>
            <a:off x="999709" y="5654630"/>
            <a:ext cx="10648951" cy="40011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rgbClr val="000000"/>
                </a:solidFill>
                <a:latin typeface="Constantia"/>
                <a:ea typeface="Constantia"/>
                <a:cs typeface="Constantia"/>
                <a:sym typeface="Constantia"/>
              </a:rPr>
              <a:t>CALCULATE(SUM(Importe), USERELATIONSHIP(Ventas(FechaEntrega), Calendario(Fecha)) </a:t>
            </a:r>
            <a:endParaRPr b="0" i="0" sz="1400" u="none" cap="none" strike="noStrike">
              <a:solidFill>
                <a:srgbClr val="000000"/>
              </a:solidFill>
              <a:latin typeface="Arial"/>
              <a:ea typeface="Arial"/>
              <a:cs typeface="Arial"/>
              <a:sym typeface="Arial"/>
            </a:endParaRPr>
          </a:p>
        </p:txBody>
      </p:sp>
      <p:sp>
        <p:nvSpPr>
          <p:cNvPr id="1351" name="Google Shape;1351;p128"/>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352" name="Google Shape;1352;p128"/>
          <p:cNvSpPr txBox="1"/>
          <p:nvPr/>
        </p:nvSpPr>
        <p:spPr>
          <a:xfrm>
            <a:off x="1327587" y="3876555"/>
            <a:ext cx="10321073"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Column_1. </a:t>
            </a:r>
            <a:r>
              <a:rPr b="0" i="0" lang="es-ES" sz="2000" u="none" cap="none" strike="noStrike">
                <a:solidFill>
                  <a:srgbClr val="171717"/>
                </a:solidFill>
                <a:latin typeface="Constantia"/>
                <a:ea typeface="Constantia"/>
                <a:cs typeface="Constantia"/>
                <a:sym typeface="Constantia"/>
              </a:rPr>
              <a:t>Columna en el lado </a:t>
            </a:r>
            <a:r>
              <a:rPr b="1" i="1" lang="es-ES" sz="2000" u="none" cap="none" strike="noStrike">
                <a:solidFill>
                  <a:srgbClr val="171717"/>
                </a:solidFill>
                <a:latin typeface="Constantia"/>
                <a:ea typeface="Constantia"/>
                <a:cs typeface="Constantia"/>
                <a:sym typeface="Constantia"/>
              </a:rPr>
              <a:t>varios</a:t>
            </a:r>
            <a:r>
              <a:rPr b="0" i="0" lang="es-ES" sz="2000" u="none" cap="none" strike="noStrike">
                <a:solidFill>
                  <a:srgbClr val="171717"/>
                </a:solidFill>
                <a:latin typeface="Constantia"/>
                <a:ea typeface="Constantia"/>
                <a:cs typeface="Constantia"/>
                <a:sym typeface="Constantia"/>
              </a:rPr>
              <a:t> de la relación a usar.</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Column_2. </a:t>
            </a:r>
            <a:r>
              <a:rPr b="0" i="0" lang="es-ES" sz="2000" u="none" cap="none" strike="noStrike">
                <a:solidFill>
                  <a:srgbClr val="171717"/>
                </a:solidFill>
                <a:latin typeface="Constantia"/>
                <a:ea typeface="Constantia"/>
                <a:cs typeface="Constantia"/>
                <a:sym typeface="Constantia"/>
              </a:rPr>
              <a:t>Columna en el lado </a:t>
            </a:r>
            <a:r>
              <a:rPr b="1" i="1" lang="es-ES" sz="2000" u="none" cap="none" strike="noStrike">
                <a:solidFill>
                  <a:srgbClr val="171717"/>
                </a:solidFill>
                <a:latin typeface="Constantia"/>
                <a:ea typeface="Constantia"/>
                <a:cs typeface="Constantia"/>
                <a:sym typeface="Constantia"/>
              </a:rPr>
              <a:t>uno</a:t>
            </a:r>
            <a:r>
              <a:rPr b="0" i="0" lang="es-ES" sz="2000" u="none" cap="none" strike="noStrike">
                <a:solidFill>
                  <a:srgbClr val="171717"/>
                </a:solidFill>
                <a:latin typeface="Constantia"/>
                <a:ea typeface="Constantia"/>
                <a:cs typeface="Constantia"/>
                <a:sym typeface="Constantia"/>
              </a:rPr>
              <a:t> de la relación a usar.</a:t>
            </a:r>
            <a:endParaRPr b="0" i="0" sz="2000" u="none" cap="none" strike="noStrike">
              <a:solidFill>
                <a:srgbClr val="171717"/>
              </a:solidFill>
              <a:latin typeface="Quattrocento Sans"/>
              <a:ea typeface="Quattrocento Sans"/>
              <a:cs typeface="Quattrocento Sans"/>
              <a:sym typeface="Quattrocento San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2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9" name="Google Shape;1359;p129"/>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10 – </a:t>
            </a:r>
            <a:r>
              <a:rPr b="0" i="1" lang="es-ES" sz="3000" u="none" cap="none" strike="noStrike">
                <a:solidFill>
                  <a:schemeClr val="dk1"/>
                </a:solidFill>
                <a:latin typeface="Constantia"/>
                <a:ea typeface="Constantia"/>
                <a:cs typeface="Constantia"/>
                <a:sym typeface="Constantia"/>
              </a:rPr>
              <a:t>USERELATIONSHIP</a:t>
            </a:r>
            <a:endParaRPr b="0" i="0" sz="1400" u="none" cap="none" strike="noStrike">
              <a:solidFill>
                <a:srgbClr val="000000"/>
              </a:solidFill>
              <a:latin typeface="Arial"/>
              <a:ea typeface="Arial"/>
              <a:cs typeface="Arial"/>
              <a:sym typeface="Arial"/>
            </a:endParaRPr>
          </a:p>
        </p:txBody>
      </p:sp>
      <p:sp>
        <p:nvSpPr>
          <p:cNvPr id="1360" name="Google Shape;1360;p129"/>
          <p:cNvSpPr txBox="1"/>
          <p:nvPr/>
        </p:nvSpPr>
        <p:spPr>
          <a:xfrm>
            <a:off x="418439" y="1247844"/>
            <a:ext cx="11563354" cy="25083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‘RelaciónInactiva.pbix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Pedidos Realizados:  (usar una de las tres fórmulas)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1600"/>
              <a:buFont typeface="Arial"/>
              <a:buNone/>
            </a:pPr>
            <a:r>
              <a:t/>
            </a:r>
            <a:endParaRPr b="1" i="1" sz="16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Clr>
                <a:srgbClr val="000000"/>
              </a:buClr>
              <a:buSzPts val="1600"/>
              <a:buFont typeface="Arial"/>
              <a:buNone/>
            </a:pPr>
            <a:r>
              <a:rPr b="0" i="0" lang="es-ES" sz="1600" u="none" cap="none" strike="noStrike">
                <a:solidFill>
                  <a:schemeClr val="accent1"/>
                </a:solidFill>
                <a:latin typeface="Consolas"/>
                <a:ea typeface="Consolas"/>
                <a:cs typeface="Consolas"/>
                <a:sym typeface="Consolas"/>
              </a:rPr>
              <a:t>(1) CALCULATE</a:t>
            </a:r>
            <a:r>
              <a:rPr b="0" i="0" lang="es-ES" sz="1600" u="none" cap="none" strike="noStrike">
                <a:solidFill>
                  <a:srgbClr val="000000"/>
                </a:solidFill>
                <a:latin typeface="Consolas"/>
                <a:ea typeface="Consolas"/>
                <a:cs typeface="Consolas"/>
                <a:sym typeface="Consolas"/>
              </a:rPr>
              <a:t>(</a:t>
            </a:r>
            <a:r>
              <a:rPr b="0" i="0" lang="es-ES" sz="1600" u="none" cap="none" strike="noStrike">
                <a:solidFill>
                  <a:schemeClr val="accent1"/>
                </a:solidFill>
                <a:latin typeface="Consolas"/>
                <a:ea typeface="Consolas"/>
                <a:cs typeface="Consolas"/>
                <a:sym typeface="Consolas"/>
              </a:rPr>
              <a:t>DISTINCTCOUNT</a:t>
            </a:r>
            <a:r>
              <a:rPr b="0" i="0" lang="es-ES" sz="1600" u="none" cap="none" strike="noStrike">
                <a:solidFill>
                  <a:srgbClr val="000000"/>
                </a:solidFill>
                <a:latin typeface="Consolas"/>
                <a:ea typeface="Consolas"/>
                <a:cs typeface="Consolas"/>
                <a:sym typeface="Consolas"/>
              </a:rPr>
              <a:t>(Ventas[VentaID]),</a:t>
            </a:r>
            <a:r>
              <a:rPr b="0" i="0" lang="es-ES" sz="1600" u="none" cap="none" strike="noStrike">
                <a:solidFill>
                  <a:schemeClr val="accent1"/>
                </a:solidFill>
                <a:latin typeface="Consolas"/>
                <a:ea typeface="Consolas"/>
                <a:cs typeface="Consolas"/>
                <a:sym typeface="Consolas"/>
              </a:rPr>
              <a:t>USERELATIONSHIP</a:t>
            </a:r>
            <a:r>
              <a:rPr b="0" i="0" lang="es-ES" sz="1600" u="none" cap="none" strike="noStrike">
                <a:solidFill>
                  <a:srgbClr val="000000"/>
                </a:solidFill>
                <a:latin typeface="Consolas"/>
                <a:ea typeface="Consolas"/>
                <a:cs typeface="Consolas"/>
                <a:sym typeface="Consolas"/>
              </a:rPr>
              <a:t>(Ventas[FechaVenta], Calendario[Fecha]))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Consolas"/>
              <a:ea typeface="Consolas"/>
              <a:cs typeface="Consolas"/>
              <a:sym typeface="Consolas"/>
            </a:endParaRPr>
          </a:p>
          <a:p>
            <a:pPr indent="0" lvl="1" marL="457200" marR="0" rtl="0" algn="ctr">
              <a:lnSpc>
                <a:spcPct val="100000"/>
              </a:lnSpc>
              <a:spcBef>
                <a:spcPts val="0"/>
              </a:spcBef>
              <a:spcAft>
                <a:spcPts val="0"/>
              </a:spcAft>
              <a:buClr>
                <a:srgbClr val="000000"/>
              </a:buClr>
              <a:buSzPts val="1600"/>
              <a:buFont typeface="Arial"/>
              <a:buNone/>
            </a:pPr>
            <a:r>
              <a:t/>
            </a:r>
            <a:endParaRPr b="1" i="1" sz="16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Clr>
                <a:srgbClr val="000000"/>
              </a:buClr>
              <a:buSzPts val="1600"/>
              <a:buFont typeface="Arial"/>
              <a:buNone/>
            </a:pPr>
            <a:r>
              <a:rPr b="0" i="0" lang="es-ES" sz="1600" u="none" cap="none" strike="noStrike">
                <a:solidFill>
                  <a:schemeClr val="accent1"/>
                </a:solidFill>
                <a:latin typeface="Consolas"/>
                <a:ea typeface="Consolas"/>
                <a:cs typeface="Consolas"/>
                <a:sym typeface="Consolas"/>
              </a:rPr>
              <a:t>(2) CALCULATE</a:t>
            </a:r>
            <a:r>
              <a:rPr b="0" i="0" lang="es-ES" sz="1600" u="none" cap="none" strike="noStrike">
                <a:solidFill>
                  <a:srgbClr val="000000"/>
                </a:solidFill>
                <a:latin typeface="Consolas"/>
                <a:ea typeface="Consolas"/>
                <a:cs typeface="Consolas"/>
                <a:sym typeface="Consolas"/>
              </a:rPr>
              <a:t>(</a:t>
            </a:r>
            <a:r>
              <a:rPr b="0" i="0" lang="es-ES" sz="1600" u="none" cap="none" strike="noStrike">
                <a:solidFill>
                  <a:schemeClr val="accent1"/>
                </a:solidFill>
                <a:latin typeface="Consolas"/>
                <a:ea typeface="Consolas"/>
                <a:cs typeface="Consolas"/>
                <a:sym typeface="Consolas"/>
              </a:rPr>
              <a:t>DISTINCTCOUNT</a:t>
            </a:r>
            <a:r>
              <a:rPr b="0" i="0" lang="es-ES" sz="1600" u="none" cap="none" strike="noStrike">
                <a:solidFill>
                  <a:srgbClr val="000000"/>
                </a:solidFill>
                <a:latin typeface="Consolas"/>
                <a:ea typeface="Consolas"/>
                <a:cs typeface="Consolas"/>
                <a:sym typeface="Consolas"/>
              </a:rPr>
              <a:t>(Ventas[VentaID]))  ====== (3) </a:t>
            </a:r>
            <a:r>
              <a:rPr b="0" i="0" lang="es-ES" sz="1600" u="none" cap="none" strike="noStrike">
                <a:solidFill>
                  <a:schemeClr val="accent1"/>
                </a:solidFill>
                <a:latin typeface="Consolas"/>
                <a:ea typeface="Consolas"/>
                <a:cs typeface="Consolas"/>
                <a:sym typeface="Consolas"/>
              </a:rPr>
              <a:t>DISTINCTCOUNT</a:t>
            </a:r>
            <a:r>
              <a:rPr b="0" i="0" lang="es-ES" sz="1600" u="none" cap="none" strike="noStrike">
                <a:solidFill>
                  <a:srgbClr val="000000"/>
                </a:solidFill>
                <a:latin typeface="Consolas"/>
                <a:ea typeface="Consolas"/>
                <a:cs typeface="Consolas"/>
                <a:sym typeface="Consolas"/>
              </a:rPr>
              <a:t>(Ventas[VentaID])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1361" name="Google Shape;1361;p129"/>
          <p:cNvSpPr txBox="1"/>
          <p:nvPr/>
        </p:nvSpPr>
        <p:spPr>
          <a:xfrm>
            <a:off x="418439" y="3432437"/>
            <a:ext cx="11563354" cy="892552"/>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Pedidos a Entregar: </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1600"/>
              <a:buFont typeface="Arial"/>
              <a:buNone/>
            </a:pPr>
            <a:r>
              <a:t/>
            </a:r>
            <a:endParaRPr b="1" i="1" sz="16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Clr>
                <a:srgbClr val="000000"/>
              </a:buClr>
              <a:buSzPts val="1600"/>
              <a:buFont typeface="Arial"/>
              <a:buNone/>
            </a:pPr>
            <a:r>
              <a:rPr b="0" i="0" lang="es-ES" sz="1600" u="none" cap="none" strike="noStrike">
                <a:solidFill>
                  <a:schemeClr val="accent1"/>
                </a:solidFill>
                <a:latin typeface="Consolas"/>
                <a:ea typeface="Consolas"/>
                <a:cs typeface="Consolas"/>
                <a:sym typeface="Consolas"/>
              </a:rPr>
              <a:t>CALCULATE</a:t>
            </a:r>
            <a:r>
              <a:rPr b="0" i="0" lang="es-ES" sz="1600" u="none" cap="none" strike="noStrike">
                <a:solidFill>
                  <a:srgbClr val="000000"/>
                </a:solidFill>
                <a:latin typeface="Consolas"/>
                <a:ea typeface="Consolas"/>
                <a:cs typeface="Consolas"/>
                <a:sym typeface="Consolas"/>
              </a:rPr>
              <a:t>(</a:t>
            </a:r>
            <a:r>
              <a:rPr b="0" i="0" lang="es-ES" sz="1600" u="none" cap="none" strike="noStrike">
                <a:solidFill>
                  <a:schemeClr val="accent1"/>
                </a:solidFill>
                <a:latin typeface="Consolas"/>
                <a:ea typeface="Consolas"/>
                <a:cs typeface="Consolas"/>
                <a:sym typeface="Consolas"/>
              </a:rPr>
              <a:t>DISTINCTCOUNT</a:t>
            </a:r>
            <a:r>
              <a:rPr b="0" i="0" lang="es-ES" sz="1600" u="none" cap="none" strike="noStrike">
                <a:solidFill>
                  <a:srgbClr val="000000"/>
                </a:solidFill>
                <a:latin typeface="Consolas"/>
                <a:ea typeface="Consolas"/>
                <a:cs typeface="Consolas"/>
                <a:sym typeface="Consolas"/>
              </a:rPr>
              <a:t>(Ventas[VentaID]),</a:t>
            </a:r>
            <a:r>
              <a:rPr b="0" i="0" lang="es-ES" sz="1600" u="none" cap="none" strike="noStrike">
                <a:solidFill>
                  <a:schemeClr val="accent1"/>
                </a:solidFill>
                <a:latin typeface="Consolas"/>
                <a:ea typeface="Consolas"/>
                <a:cs typeface="Consolas"/>
                <a:sym typeface="Consolas"/>
              </a:rPr>
              <a:t>USERELATIONSHIP</a:t>
            </a:r>
            <a:r>
              <a:rPr b="0" i="0" lang="es-ES" sz="1600" u="none" cap="none" strike="noStrike">
                <a:solidFill>
                  <a:srgbClr val="000000"/>
                </a:solidFill>
                <a:latin typeface="Consolas"/>
                <a:ea typeface="Consolas"/>
                <a:cs typeface="Consolas"/>
                <a:sym typeface="Consolas"/>
              </a:rPr>
              <a:t>(Ventas[FechaEntrega], Calendario[Fecha]))</a:t>
            </a:r>
            <a:endParaRPr b="0" i="0" sz="1400" u="none" cap="none" strike="noStrike">
              <a:solidFill>
                <a:srgbClr val="000000"/>
              </a:solidFill>
              <a:latin typeface="Arial"/>
              <a:ea typeface="Arial"/>
              <a:cs typeface="Arial"/>
              <a:sym typeface="Arial"/>
            </a:endParaRPr>
          </a:p>
        </p:txBody>
      </p:sp>
      <p:sp>
        <p:nvSpPr>
          <p:cNvPr id="1362" name="Google Shape;1362;p129"/>
          <p:cNvSpPr txBox="1"/>
          <p:nvPr/>
        </p:nvSpPr>
        <p:spPr>
          <a:xfrm>
            <a:off x="418439" y="4537486"/>
            <a:ext cx="11563354" cy="400110"/>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Pintar </a:t>
            </a:r>
            <a:r>
              <a:rPr b="1" i="0" lang="es-ES" sz="2000" u="none" cap="none" strike="noStrike">
                <a:solidFill>
                  <a:schemeClr val="dk1"/>
                </a:solidFill>
                <a:latin typeface="Constantia"/>
                <a:ea typeface="Constantia"/>
                <a:cs typeface="Constantia"/>
                <a:sym typeface="Constantia"/>
              </a:rPr>
              <a:t>dos </a:t>
            </a:r>
            <a:r>
              <a:rPr b="0" i="0" lang="es-ES" sz="2000" u="none" cap="none" strike="noStrike">
                <a:solidFill>
                  <a:schemeClr val="dk1"/>
                </a:solidFill>
                <a:latin typeface="Constantia"/>
                <a:ea typeface="Constantia"/>
                <a:cs typeface="Constantia"/>
                <a:sym typeface="Constantia"/>
              </a:rPr>
              <a:t>KPIs (uno con cada medida) y un panel de filtro por fecha .</a:t>
            </a:r>
            <a:endParaRPr b="0" i="0" sz="1400" u="none" cap="none" strike="noStrike">
              <a:solidFill>
                <a:srgbClr val="000000"/>
              </a:solidFill>
              <a:latin typeface="Arial"/>
              <a:ea typeface="Arial"/>
              <a:cs typeface="Arial"/>
              <a:sym typeface="Arial"/>
            </a:endParaRPr>
          </a:p>
        </p:txBody>
      </p:sp>
      <p:sp>
        <p:nvSpPr>
          <p:cNvPr id="1363" name="Google Shape;1363;p129"/>
          <p:cNvSpPr txBox="1"/>
          <p:nvPr/>
        </p:nvSpPr>
        <p:spPr>
          <a:xfrm>
            <a:off x="418439" y="5176597"/>
            <a:ext cx="11563354" cy="400110"/>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Ir releccionando fechas y observar como el valor de los KPI funciona de manera distinta.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3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0" name="Google Shape;1370;p130"/>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a:t>
            </a:r>
            <a:endParaRPr b="0" i="1" sz="3000" u="none" cap="none" strike="noStrike">
              <a:solidFill>
                <a:schemeClr val="dk1"/>
              </a:solidFill>
              <a:latin typeface="Constantia"/>
              <a:ea typeface="Constantia"/>
              <a:cs typeface="Constantia"/>
              <a:sym typeface="Constantia"/>
            </a:endParaRPr>
          </a:p>
        </p:txBody>
      </p:sp>
      <p:sp>
        <p:nvSpPr>
          <p:cNvPr id="1371" name="Google Shape;1371;p130"/>
          <p:cNvSpPr txBox="1"/>
          <p:nvPr/>
        </p:nvSpPr>
        <p:spPr>
          <a:xfrm>
            <a:off x="970236" y="1752625"/>
            <a:ext cx="10179600"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Son una serie de funciones que permiten comparar y agregar los datos en función del tiempo, ya sean días, meses, trimestres o años.</a:t>
            </a:r>
            <a:endParaRPr b="0" i="0" sz="1400" u="none" cap="none" strike="noStrike">
              <a:solidFill>
                <a:srgbClr val="000000"/>
              </a:solidFill>
              <a:latin typeface="Arial"/>
              <a:ea typeface="Arial"/>
              <a:cs typeface="Arial"/>
              <a:sym typeface="Arial"/>
            </a:endParaRPr>
          </a:p>
        </p:txBody>
      </p:sp>
      <p:pic>
        <p:nvPicPr>
          <p:cNvPr id="1372" name="Google Shape;1372;p130"/>
          <p:cNvPicPr preferRelativeResize="0"/>
          <p:nvPr/>
        </p:nvPicPr>
        <p:blipFill rotWithShape="1">
          <a:blip r:embed="rId3">
            <a:alphaModFix/>
          </a:blip>
          <a:srcRect b="0" l="0" r="0" t="0"/>
          <a:stretch/>
        </p:blipFill>
        <p:spPr>
          <a:xfrm>
            <a:off x="7199585" y="2819401"/>
            <a:ext cx="3542732" cy="34290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13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9" name="Google Shape;1379;p131"/>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a:t>
            </a:r>
            <a:endParaRPr b="0" i="1" sz="3000" u="none" cap="none" strike="noStrike">
              <a:solidFill>
                <a:schemeClr val="dk1"/>
              </a:solidFill>
              <a:latin typeface="Constantia"/>
              <a:ea typeface="Constantia"/>
              <a:cs typeface="Constantia"/>
              <a:sym typeface="Constantia"/>
            </a:endParaRPr>
          </a:p>
        </p:txBody>
      </p:sp>
      <p:sp>
        <p:nvSpPr>
          <p:cNvPr id="1380" name="Google Shape;1380;p131"/>
          <p:cNvSpPr txBox="1"/>
          <p:nvPr/>
        </p:nvSpPr>
        <p:spPr>
          <a:xfrm>
            <a:off x="970236" y="1752625"/>
            <a:ext cx="10179600"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Son una serie de funciones que permiten comparar y agregar los datos en función del tiempo, ya sean días, meses, trimestres o años.</a:t>
            </a:r>
            <a:endParaRPr b="0" i="0" sz="1400" u="none" cap="none" strike="noStrike">
              <a:solidFill>
                <a:srgbClr val="000000"/>
              </a:solidFill>
              <a:latin typeface="Arial"/>
              <a:ea typeface="Arial"/>
              <a:cs typeface="Arial"/>
              <a:sym typeface="Arial"/>
            </a:endParaRPr>
          </a:p>
        </p:txBody>
      </p:sp>
      <p:sp>
        <p:nvSpPr>
          <p:cNvPr id="1381" name="Google Shape;1381;p131"/>
          <p:cNvSpPr txBox="1"/>
          <p:nvPr/>
        </p:nvSpPr>
        <p:spPr>
          <a:xfrm>
            <a:off x="1644538" y="2819401"/>
            <a:ext cx="3763033" cy="34778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YEAR</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MONTH</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QUARTER</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TOTALYTD</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SAMEPERIODLASTYEAR</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DATEADD</a:t>
            </a:r>
            <a:endParaRPr b="0" i="0" sz="1400" u="none" cap="none" strike="noStrike">
              <a:solidFill>
                <a:srgbClr val="000000"/>
              </a:solidFill>
              <a:latin typeface="Arial"/>
              <a:ea typeface="Arial"/>
              <a:cs typeface="Arial"/>
              <a:sym typeface="Arial"/>
            </a:endParaRPr>
          </a:p>
        </p:txBody>
      </p:sp>
      <p:pic>
        <p:nvPicPr>
          <p:cNvPr id="1382" name="Google Shape;1382;p131"/>
          <p:cNvPicPr preferRelativeResize="0"/>
          <p:nvPr/>
        </p:nvPicPr>
        <p:blipFill rotWithShape="1">
          <a:blip r:embed="rId3">
            <a:alphaModFix/>
          </a:blip>
          <a:srcRect b="0" l="0" r="0" t="0"/>
          <a:stretch/>
        </p:blipFill>
        <p:spPr>
          <a:xfrm>
            <a:off x="7199585" y="2819401"/>
            <a:ext cx="3542732" cy="34290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24"/>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1. Introducción</a:t>
            </a:r>
            <a:endParaRPr b="0" i="0" sz="1400" u="none" cap="none" strike="noStrike">
              <a:solidFill>
                <a:srgbClr val="000000"/>
              </a:solidFill>
              <a:latin typeface="Arial"/>
              <a:ea typeface="Arial"/>
              <a:cs typeface="Arial"/>
              <a:sym typeface="Arial"/>
            </a:endParaRPr>
          </a:p>
        </p:txBody>
      </p:sp>
      <p:sp>
        <p:nvSpPr>
          <p:cNvPr id="191" name="Google Shape;191;p24"/>
          <p:cNvSpPr txBox="1"/>
          <p:nvPr/>
        </p:nvSpPr>
        <p:spPr>
          <a:xfrm>
            <a:off x="781049" y="1573023"/>
            <a:ext cx="10368366"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¿Dónde se ubica DAX?</a:t>
            </a:r>
            <a:endParaRPr b="0" i="0" sz="2200" u="none" cap="none" strike="noStrike">
              <a:solidFill>
                <a:schemeClr val="dk1"/>
              </a:solidFill>
              <a:latin typeface="Constantia"/>
              <a:ea typeface="Constantia"/>
              <a:cs typeface="Constantia"/>
              <a:sym typeface="Constantia"/>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p:txBody>
      </p:sp>
      <p:pic>
        <p:nvPicPr>
          <p:cNvPr id="192" name="Google Shape;192;p24"/>
          <p:cNvPicPr preferRelativeResize="0"/>
          <p:nvPr/>
        </p:nvPicPr>
        <p:blipFill rotWithShape="1">
          <a:blip r:embed="rId3">
            <a:alphaModFix/>
          </a:blip>
          <a:srcRect b="0" l="3616" r="783" t="12522"/>
          <a:stretch/>
        </p:blipFill>
        <p:spPr>
          <a:xfrm>
            <a:off x="1708638" y="2250834"/>
            <a:ext cx="8774723" cy="408549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13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9" name="Google Shape;1389;p132"/>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YEAR</a:t>
            </a:r>
            <a:endParaRPr b="0" i="0" sz="1400" u="none" cap="none" strike="noStrike">
              <a:solidFill>
                <a:srgbClr val="000000"/>
              </a:solidFill>
              <a:latin typeface="Arial"/>
              <a:ea typeface="Arial"/>
              <a:cs typeface="Arial"/>
              <a:sym typeface="Arial"/>
            </a:endParaRPr>
          </a:p>
        </p:txBody>
      </p:sp>
      <p:sp>
        <p:nvSpPr>
          <p:cNvPr id="1390" name="Google Shape;1390;p132"/>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el año de una fecha como un entero en el rango 1900-9999.</a:t>
            </a:r>
            <a:endParaRPr b="0" i="0" sz="1400" u="none" cap="none" strike="noStrike">
              <a:solidFill>
                <a:srgbClr val="000000"/>
              </a:solidFill>
              <a:latin typeface="Arial"/>
              <a:ea typeface="Arial"/>
              <a:cs typeface="Arial"/>
              <a:sym typeface="Arial"/>
            </a:endParaRPr>
          </a:p>
        </p:txBody>
      </p:sp>
      <p:sp>
        <p:nvSpPr>
          <p:cNvPr id="1391" name="Google Shape;1391;p132"/>
          <p:cNvSpPr txBox="1"/>
          <p:nvPr/>
        </p:nvSpPr>
        <p:spPr>
          <a:xfrm>
            <a:off x="4726227" y="2502196"/>
            <a:ext cx="249058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YEAR</a:t>
            </a:r>
            <a:r>
              <a:rPr b="0" i="0" lang="es-ES" sz="2400" u="none" cap="none" strike="noStrike">
                <a:solidFill>
                  <a:srgbClr val="171717"/>
                </a:solidFill>
                <a:latin typeface="Constantia"/>
                <a:ea typeface="Constantia"/>
                <a:cs typeface="Constantia"/>
                <a:sym typeface="Constantia"/>
              </a:rPr>
              <a:t>(&lt;date&gt;)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
        <p:nvSpPr>
          <p:cNvPr id="1392" name="Google Shape;1392;p132"/>
          <p:cNvSpPr txBox="1"/>
          <p:nvPr/>
        </p:nvSpPr>
        <p:spPr>
          <a:xfrm>
            <a:off x="922939" y="469072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a:t>
            </a:r>
            <a:r>
              <a:rPr b="0" i="0" lang="es-ES" sz="2000" u="none" cap="none" strike="noStrike">
                <a:solidFill>
                  <a:schemeClr val="dk1"/>
                </a:solidFill>
                <a:latin typeface="Constantia"/>
                <a:ea typeface="Constantia"/>
                <a:cs typeface="Constantia"/>
                <a:sym typeface="Constantia"/>
              </a:rPr>
              <a:t>Año de una fecha específica (devuelve 2021).</a:t>
            </a:r>
            <a:endParaRPr b="1" i="0" sz="2000" u="none" cap="none" strike="noStrike">
              <a:solidFill>
                <a:schemeClr val="dk1"/>
              </a:solidFill>
              <a:latin typeface="Constantia"/>
              <a:ea typeface="Constantia"/>
              <a:cs typeface="Constantia"/>
              <a:sym typeface="Constantia"/>
            </a:endParaRPr>
          </a:p>
        </p:txBody>
      </p:sp>
      <p:sp>
        <p:nvSpPr>
          <p:cNvPr id="1393" name="Google Shape;1393;p132"/>
          <p:cNvSpPr txBox="1"/>
          <p:nvPr/>
        </p:nvSpPr>
        <p:spPr>
          <a:xfrm>
            <a:off x="4322271" y="5437062"/>
            <a:ext cx="3547458"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YEAR(20/11/2021)</a:t>
            </a:r>
            <a:endParaRPr b="0" i="0" sz="1400" u="none" cap="none" strike="noStrike">
              <a:solidFill>
                <a:srgbClr val="000000"/>
              </a:solidFill>
              <a:latin typeface="Arial"/>
              <a:ea typeface="Arial"/>
              <a:cs typeface="Arial"/>
              <a:sym typeface="Arial"/>
            </a:endParaRPr>
          </a:p>
        </p:txBody>
      </p:sp>
      <p:sp>
        <p:nvSpPr>
          <p:cNvPr id="1394" name="Google Shape;1394;p132"/>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395" name="Google Shape;1395;p132"/>
          <p:cNvSpPr txBox="1"/>
          <p:nvPr/>
        </p:nvSpPr>
        <p:spPr>
          <a:xfrm>
            <a:off x="1327587" y="3876555"/>
            <a:ext cx="10321073" cy="5539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 </a:t>
            </a:r>
            <a:r>
              <a:rPr b="0" i="0" lang="es-ES" sz="2000" u="none" cap="none" strike="noStrike">
                <a:solidFill>
                  <a:srgbClr val="171717"/>
                </a:solidFill>
                <a:latin typeface="Constantia"/>
                <a:ea typeface="Constantia"/>
                <a:cs typeface="Constantia"/>
                <a:sym typeface="Constantia"/>
              </a:rPr>
              <a:t>Fecha en formato date/time o texto que contiene el año a buscar.</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3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2" name="Google Shape;1402;p133"/>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YEAR</a:t>
            </a:r>
            <a:endParaRPr b="0" i="0" sz="1400" u="none" cap="none" strike="noStrike">
              <a:solidFill>
                <a:srgbClr val="000000"/>
              </a:solidFill>
              <a:latin typeface="Arial"/>
              <a:ea typeface="Arial"/>
              <a:cs typeface="Arial"/>
              <a:sym typeface="Arial"/>
            </a:endParaRPr>
          </a:p>
        </p:txBody>
      </p:sp>
      <p:sp>
        <p:nvSpPr>
          <p:cNvPr id="1403" name="Google Shape;1403;p133"/>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el año de una fecha como un entero en el rango 1900-9999.</a:t>
            </a:r>
            <a:endParaRPr b="0" i="0" sz="1400" u="none" cap="none" strike="noStrike">
              <a:solidFill>
                <a:srgbClr val="000000"/>
              </a:solidFill>
              <a:latin typeface="Arial"/>
              <a:ea typeface="Arial"/>
              <a:cs typeface="Arial"/>
              <a:sym typeface="Arial"/>
            </a:endParaRPr>
          </a:p>
        </p:txBody>
      </p:sp>
      <p:sp>
        <p:nvSpPr>
          <p:cNvPr id="1404" name="Google Shape;1404;p133"/>
          <p:cNvSpPr txBox="1"/>
          <p:nvPr/>
        </p:nvSpPr>
        <p:spPr>
          <a:xfrm>
            <a:off x="4726227" y="2502196"/>
            <a:ext cx="249058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YEAR</a:t>
            </a:r>
            <a:r>
              <a:rPr b="0" i="0" lang="es-ES" sz="2400" u="none" cap="none" strike="noStrike">
                <a:solidFill>
                  <a:srgbClr val="171717"/>
                </a:solidFill>
                <a:latin typeface="Constantia"/>
                <a:ea typeface="Constantia"/>
                <a:cs typeface="Constantia"/>
                <a:sym typeface="Constantia"/>
              </a:rPr>
              <a:t>(&lt;date&gt;)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
        <p:nvSpPr>
          <p:cNvPr id="1405" name="Google Shape;1405;p133"/>
          <p:cNvSpPr txBox="1"/>
          <p:nvPr/>
        </p:nvSpPr>
        <p:spPr>
          <a:xfrm>
            <a:off x="922939" y="469072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2. </a:t>
            </a:r>
            <a:r>
              <a:rPr b="0" i="0" lang="es-ES" sz="2000" u="none" cap="none" strike="noStrike">
                <a:solidFill>
                  <a:schemeClr val="dk1"/>
                </a:solidFill>
                <a:latin typeface="Constantia"/>
                <a:ea typeface="Constantia"/>
                <a:cs typeface="Constantia"/>
                <a:sym typeface="Constantia"/>
              </a:rPr>
              <a:t>Año de un texto (devuelve 2020).</a:t>
            </a:r>
            <a:endParaRPr b="1" i="0" sz="2000" u="none" cap="none" strike="noStrike">
              <a:solidFill>
                <a:schemeClr val="dk1"/>
              </a:solidFill>
              <a:latin typeface="Constantia"/>
              <a:ea typeface="Constantia"/>
              <a:cs typeface="Constantia"/>
              <a:sym typeface="Constantia"/>
            </a:endParaRPr>
          </a:p>
        </p:txBody>
      </p:sp>
      <p:sp>
        <p:nvSpPr>
          <p:cNvPr id="1406" name="Google Shape;1406;p133"/>
          <p:cNvSpPr txBox="1"/>
          <p:nvPr/>
        </p:nvSpPr>
        <p:spPr>
          <a:xfrm>
            <a:off x="4322271" y="5437062"/>
            <a:ext cx="3547458"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YEAR(“Marzo 2020”)</a:t>
            </a:r>
            <a:endParaRPr b="0" i="0" sz="1400" u="none" cap="none" strike="noStrike">
              <a:solidFill>
                <a:srgbClr val="000000"/>
              </a:solidFill>
              <a:latin typeface="Arial"/>
              <a:ea typeface="Arial"/>
              <a:cs typeface="Arial"/>
              <a:sym typeface="Arial"/>
            </a:endParaRPr>
          </a:p>
        </p:txBody>
      </p:sp>
      <p:sp>
        <p:nvSpPr>
          <p:cNvPr id="1407" name="Google Shape;1407;p133"/>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408" name="Google Shape;1408;p133"/>
          <p:cNvSpPr txBox="1"/>
          <p:nvPr/>
        </p:nvSpPr>
        <p:spPr>
          <a:xfrm>
            <a:off x="1327587" y="3876555"/>
            <a:ext cx="10321073" cy="5539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 </a:t>
            </a:r>
            <a:r>
              <a:rPr b="0" i="0" lang="es-ES" sz="2000" u="none" cap="none" strike="noStrike">
                <a:solidFill>
                  <a:srgbClr val="171717"/>
                </a:solidFill>
                <a:latin typeface="Constantia"/>
                <a:ea typeface="Constantia"/>
                <a:cs typeface="Constantia"/>
                <a:sym typeface="Constantia"/>
              </a:rPr>
              <a:t>Fecha en formato date/time o texto que contiene el año a buscar.</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13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5" name="Google Shape;1415;p134"/>
          <p:cNvSpPr txBox="1"/>
          <p:nvPr/>
        </p:nvSpPr>
        <p:spPr>
          <a:xfrm>
            <a:off x="781048" y="609599"/>
            <a:ext cx="867826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MONTH</a:t>
            </a:r>
            <a:endParaRPr b="0" i="0" sz="1400" u="none" cap="none" strike="noStrike">
              <a:solidFill>
                <a:srgbClr val="000000"/>
              </a:solidFill>
              <a:latin typeface="Arial"/>
              <a:ea typeface="Arial"/>
              <a:cs typeface="Arial"/>
              <a:sym typeface="Arial"/>
            </a:endParaRPr>
          </a:p>
        </p:txBody>
      </p:sp>
      <p:sp>
        <p:nvSpPr>
          <p:cNvPr id="1416" name="Google Shape;1416;p134"/>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el mes como un entero en el rango 1 (enero) – 12 (diciembre).</a:t>
            </a:r>
            <a:endParaRPr b="0" i="0" sz="1400" u="none" cap="none" strike="noStrike">
              <a:solidFill>
                <a:srgbClr val="000000"/>
              </a:solidFill>
              <a:latin typeface="Arial"/>
              <a:ea typeface="Arial"/>
              <a:cs typeface="Arial"/>
              <a:sym typeface="Arial"/>
            </a:endParaRPr>
          </a:p>
        </p:txBody>
      </p:sp>
      <p:sp>
        <p:nvSpPr>
          <p:cNvPr id="1417" name="Google Shape;1417;p134"/>
          <p:cNvSpPr txBox="1"/>
          <p:nvPr/>
        </p:nvSpPr>
        <p:spPr>
          <a:xfrm>
            <a:off x="4524249" y="2503652"/>
            <a:ext cx="314350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MONTH</a:t>
            </a:r>
            <a:r>
              <a:rPr b="0" i="0" lang="es-ES" sz="2400" u="none" cap="none" strike="noStrike">
                <a:solidFill>
                  <a:srgbClr val="171717"/>
                </a:solidFill>
                <a:latin typeface="Constantia"/>
                <a:ea typeface="Constantia"/>
                <a:cs typeface="Constantia"/>
                <a:sym typeface="Constantia"/>
              </a:rPr>
              <a:t>(&lt;date&gt;)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
        <p:nvSpPr>
          <p:cNvPr id="1418" name="Google Shape;1418;p134"/>
          <p:cNvSpPr txBox="1"/>
          <p:nvPr/>
        </p:nvSpPr>
        <p:spPr>
          <a:xfrm>
            <a:off x="922939" y="469072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a:t>
            </a:r>
            <a:r>
              <a:rPr b="0" i="0" lang="es-ES" sz="2000" u="none" cap="none" strike="noStrike">
                <a:solidFill>
                  <a:schemeClr val="dk1"/>
                </a:solidFill>
                <a:latin typeface="Constantia"/>
                <a:ea typeface="Constantia"/>
                <a:cs typeface="Constantia"/>
                <a:sym typeface="Constantia"/>
              </a:rPr>
              <a:t>Mes de un texto (devuelve 3).</a:t>
            </a:r>
            <a:endParaRPr b="1" i="0" sz="2000" u="none" cap="none" strike="noStrike">
              <a:solidFill>
                <a:schemeClr val="dk1"/>
              </a:solidFill>
              <a:latin typeface="Constantia"/>
              <a:ea typeface="Constantia"/>
              <a:cs typeface="Constantia"/>
              <a:sym typeface="Constantia"/>
            </a:endParaRPr>
          </a:p>
        </p:txBody>
      </p:sp>
      <p:sp>
        <p:nvSpPr>
          <p:cNvPr id="1419" name="Google Shape;1419;p134"/>
          <p:cNvSpPr txBox="1"/>
          <p:nvPr/>
        </p:nvSpPr>
        <p:spPr>
          <a:xfrm>
            <a:off x="4014196" y="5437062"/>
            <a:ext cx="494785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MONTH(“March 3, 2020 3:45 PM”)</a:t>
            </a:r>
            <a:endParaRPr b="0" i="0" sz="1400" u="none" cap="none" strike="noStrike">
              <a:solidFill>
                <a:srgbClr val="000000"/>
              </a:solidFill>
              <a:latin typeface="Arial"/>
              <a:ea typeface="Arial"/>
              <a:cs typeface="Arial"/>
              <a:sym typeface="Arial"/>
            </a:endParaRPr>
          </a:p>
        </p:txBody>
      </p:sp>
      <p:sp>
        <p:nvSpPr>
          <p:cNvPr id="1420" name="Google Shape;1420;p134"/>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421" name="Google Shape;1421;p134"/>
          <p:cNvSpPr txBox="1"/>
          <p:nvPr/>
        </p:nvSpPr>
        <p:spPr>
          <a:xfrm>
            <a:off x="1327587" y="3876555"/>
            <a:ext cx="10321073" cy="5539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 </a:t>
            </a:r>
            <a:r>
              <a:rPr b="0" i="0" lang="es-ES" sz="2000" u="none" cap="none" strike="noStrike">
                <a:solidFill>
                  <a:srgbClr val="171717"/>
                </a:solidFill>
                <a:latin typeface="Constantia"/>
                <a:ea typeface="Constantia"/>
                <a:cs typeface="Constantia"/>
                <a:sym typeface="Constantia"/>
              </a:rPr>
              <a:t>Fecha en formato date/time o texto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13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8" name="Google Shape;1428;p135"/>
          <p:cNvSpPr txBox="1"/>
          <p:nvPr/>
        </p:nvSpPr>
        <p:spPr>
          <a:xfrm>
            <a:off x="781048" y="609599"/>
            <a:ext cx="867826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MONTH</a:t>
            </a:r>
            <a:endParaRPr b="0" i="0" sz="1400" u="none" cap="none" strike="noStrike">
              <a:solidFill>
                <a:srgbClr val="000000"/>
              </a:solidFill>
              <a:latin typeface="Arial"/>
              <a:ea typeface="Arial"/>
              <a:cs typeface="Arial"/>
              <a:sym typeface="Arial"/>
            </a:endParaRPr>
          </a:p>
        </p:txBody>
      </p:sp>
      <p:sp>
        <p:nvSpPr>
          <p:cNvPr id="1429" name="Google Shape;1429;p135"/>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el mes como un entero en el rango 1 (enero) – 12 (diciembre).</a:t>
            </a:r>
            <a:endParaRPr b="0" i="0" sz="1400" u="none" cap="none" strike="noStrike">
              <a:solidFill>
                <a:srgbClr val="000000"/>
              </a:solidFill>
              <a:latin typeface="Arial"/>
              <a:ea typeface="Arial"/>
              <a:cs typeface="Arial"/>
              <a:sym typeface="Arial"/>
            </a:endParaRPr>
          </a:p>
        </p:txBody>
      </p:sp>
      <p:sp>
        <p:nvSpPr>
          <p:cNvPr id="1430" name="Google Shape;1430;p135"/>
          <p:cNvSpPr txBox="1"/>
          <p:nvPr/>
        </p:nvSpPr>
        <p:spPr>
          <a:xfrm>
            <a:off x="4524249" y="2503652"/>
            <a:ext cx="314350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MONTH</a:t>
            </a:r>
            <a:r>
              <a:rPr b="0" i="0" lang="es-ES" sz="2400" u="none" cap="none" strike="noStrike">
                <a:solidFill>
                  <a:srgbClr val="171717"/>
                </a:solidFill>
                <a:latin typeface="Constantia"/>
                <a:ea typeface="Constantia"/>
                <a:cs typeface="Constantia"/>
                <a:sym typeface="Constantia"/>
              </a:rPr>
              <a:t>(&lt;date&gt;)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
        <p:nvSpPr>
          <p:cNvPr id="1431" name="Google Shape;1431;p135"/>
          <p:cNvSpPr txBox="1"/>
          <p:nvPr/>
        </p:nvSpPr>
        <p:spPr>
          <a:xfrm>
            <a:off x="922939" y="469072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2. </a:t>
            </a:r>
            <a:r>
              <a:rPr b="0" i="0" lang="es-ES" sz="2000" u="none" cap="none" strike="noStrike">
                <a:solidFill>
                  <a:schemeClr val="dk1"/>
                </a:solidFill>
                <a:latin typeface="Constantia"/>
                <a:ea typeface="Constantia"/>
                <a:cs typeface="Constantia"/>
                <a:sym typeface="Constantia"/>
              </a:rPr>
              <a:t>Mes de una fecha (devuelve 12).</a:t>
            </a:r>
            <a:endParaRPr b="1" i="0" sz="2000" u="none" cap="none" strike="noStrike">
              <a:solidFill>
                <a:schemeClr val="dk1"/>
              </a:solidFill>
              <a:latin typeface="Constantia"/>
              <a:ea typeface="Constantia"/>
              <a:cs typeface="Constantia"/>
              <a:sym typeface="Constantia"/>
            </a:endParaRPr>
          </a:p>
        </p:txBody>
      </p:sp>
      <p:sp>
        <p:nvSpPr>
          <p:cNvPr id="1432" name="Google Shape;1432;p135"/>
          <p:cNvSpPr txBox="1"/>
          <p:nvPr/>
        </p:nvSpPr>
        <p:spPr>
          <a:xfrm>
            <a:off x="4014196" y="5437062"/>
            <a:ext cx="494785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MONTH(30/12/2021)</a:t>
            </a:r>
            <a:endParaRPr b="0" i="0" sz="1400" u="none" cap="none" strike="noStrike">
              <a:solidFill>
                <a:srgbClr val="000000"/>
              </a:solidFill>
              <a:latin typeface="Arial"/>
              <a:ea typeface="Arial"/>
              <a:cs typeface="Arial"/>
              <a:sym typeface="Arial"/>
            </a:endParaRPr>
          </a:p>
        </p:txBody>
      </p:sp>
      <p:sp>
        <p:nvSpPr>
          <p:cNvPr id="1433" name="Google Shape;1433;p135"/>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434" name="Google Shape;1434;p135"/>
          <p:cNvSpPr txBox="1"/>
          <p:nvPr/>
        </p:nvSpPr>
        <p:spPr>
          <a:xfrm>
            <a:off x="1327587" y="3876555"/>
            <a:ext cx="10321073" cy="5539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 </a:t>
            </a:r>
            <a:r>
              <a:rPr b="0" i="0" lang="es-ES" sz="2000" u="none" cap="none" strike="noStrike">
                <a:solidFill>
                  <a:srgbClr val="171717"/>
                </a:solidFill>
                <a:latin typeface="Constantia"/>
                <a:ea typeface="Constantia"/>
                <a:cs typeface="Constantia"/>
                <a:sym typeface="Constantia"/>
              </a:rPr>
              <a:t>Fecha en formato date/time o texto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13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1" name="Google Shape;1441;p136"/>
          <p:cNvSpPr txBox="1"/>
          <p:nvPr/>
        </p:nvSpPr>
        <p:spPr>
          <a:xfrm>
            <a:off x="781048" y="609599"/>
            <a:ext cx="867826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MONTH</a:t>
            </a:r>
            <a:endParaRPr b="0" i="0" sz="1400" u="none" cap="none" strike="noStrike">
              <a:solidFill>
                <a:srgbClr val="000000"/>
              </a:solidFill>
              <a:latin typeface="Arial"/>
              <a:ea typeface="Arial"/>
              <a:cs typeface="Arial"/>
              <a:sym typeface="Arial"/>
            </a:endParaRPr>
          </a:p>
        </p:txBody>
      </p:sp>
      <p:sp>
        <p:nvSpPr>
          <p:cNvPr id="1442" name="Google Shape;1442;p136"/>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el mes como un entero en el rango 1 (enero) – 12 (diciembre).</a:t>
            </a:r>
            <a:endParaRPr b="0" i="0" sz="1400" u="none" cap="none" strike="noStrike">
              <a:solidFill>
                <a:srgbClr val="000000"/>
              </a:solidFill>
              <a:latin typeface="Arial"/>
              <a:ea typeface="Arial"/>
              <a:cs typeface="Arial"/>
              <a:sym typeface="Arial"/>
            </a:endParaRPr>
          </a:p>
        </p:txBody>
      </p:sp>
      <p:sp>
        <p:nvSpPr>
          <p:cNvPr id="1443" name="Google Shape;1443;p136"/>
          <p:cNvSpPr txBox="1"/>
          <p:nvPr/>
        </p:nvSpPr>
        <p:spPr>
          <a:xfrm>
            <a:off x="4524249" y="2503652"/>
            <a:ext cx="314350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MONTH</a:t>
            </a:r>
            <a:r>
              <a:rPr b="0" i="0" lang="es-ES" sz="2400" u="none" cap="none" strike="noStrike">
                <a:solidFill>
                  <a:srgbClr val="171717"/>
                </a:solidFill>
                <a:latin typeface="Constantia"/>
                <a:ea typeface="Constantia"/>
                <a:cs typeface="Constantia"/>
                <a:sym typeface="Constantia"/>
              </a:rPr>
              <a:t>(&lt;date&gt;)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
        <p:nvSpPr>
          <p:cNvPr id="1444" name="Google Shape;1444;p136"/>
          <p:cNvSpPr txBox="1"/>
          <p:nvPr/>
        </p:nvSpPr>
        <p:spPr>
          <a:xfrm>
            <a:off x="922939" y="469072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3. </a:t>
            </a:r>
            <a:r>
              <a:rPr b="0" i="0" lang="es-ES" sz="2000" u="none" cap="none" strike="noStrike">
                <a:solidFill>
                  <a:schemeClr val="dk1"/>
                </a:solidFill>
                <a:latin typeface="Constantia"/>
                <a:ea typeface="Constantia"/>
                <a:cs typeface="Constantia"/>
                <a:sym typeface="Constantia"/>
              </a:rPr>
              <a:t>Mes en formato texto</a:t>
            </a:r>
            <a:endParaRPr b="1" i="0" sz="2000" u="none" cap="none" strike="noStrike">
              <a:solidFill>
                <a:schemeClr val="dk1"/>
              </a:solidFill>
              <a:latin typeface="Constantia"/>
              <a:ea typeface="Constantia"/>
              <a:cs typeface="Constantia"/>
              <a:sym typeface="Constantia"/>
            </a:endParaRPr>
          </a:p>
        </p:txBody>
      </p:sp>
      <p:sp>
        <p:nvSpPr>
          <p:cNvPr id="1445" name="Google Shape;1445;p136"/>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446" name="Google Shape;1446;p136"/>
          <p:cNvSpPr txBox="1"/>
          <p:nvPr/>
        </p:nvSpPr>
        <p:spPr>
          <a:xfrm>
            <a:off x="1327587" y="3876555"/>
            <a:ext cx="10321073" cy="5539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 </a:t>
            </a:r>
            <a:r>
              <a:rPr b="0" i="0" lang="es-ES" sz="2000" u="none" cap="none" strike="noStrike">
                <a:solidFill>
                  <a:srgbClr val="171717"/>
                </a:solidFill>
                <a:latin typeface="Constantia"/>
                <a:ea typeface="Constantia"/>
                <a:cs typeface="Constantia"/>
                <a:sym typeface="Constantia"/>
              </a:rPr>
              <a:t>Fecha en formato date/time o texto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p:txBody>
      </p:sp>
      <p:sp>
        <p:nvSpPr>
          <p:cNvPr id="1447" name="Google Shape;1447;p136"/>
          <p:cNvSpPr txBox="1"/>
          <p:nvPr/>
        </p:nvSpPr>
        <p:spPr>
          <a:xfrm>
            <a:off x="3257292" y="5341791"/>
            <a:ext cx="609600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onsolas"/>
                <a:ea typeface="Consolas"/>
                <a:cs typeface="Consolas"/>
                <a:sym typeface="Consolas"/>
              </a:rPr>
              <a:t>Mes Texto = FORMAT(Ventas[FechaVenta], "MMMM")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3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4" name="Google Shape;1454;p137"/>
          <p:cNvSpPr txBox="1"/>
          <p:nvPr/>
        </p:nvSpPr>
        <p:spPr>
          <a:xfrm>
            <a:off x="781048" y="609599"/>
            <a:ext cx="867826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QUARTER</a:t>
            </a:r>
            <a:endParaRPr b="0" i="0" sz="1400" u="none" cap="none" strike="noStrike">
              <a:solidFill>
                <a:srgbClr val="000000"/>
              </a:solidFill>
              <a:latin typeface="Arial"/>
              <a:ea typeface="Arial"/>
              <a:cs typeface="Arial"/>
              <a:sym typeface="Arial"/>
            </a:endParaRPr>
          </a:p>
        </p:txBody>
      </p:sp>
      <p:sp>
        <p:nvSpPr>
          <p:cNvPr id="1455" name="Google Shape;1455;p137"/>
          <p:cNvSpPr txBox="1"/>
          <p:nvPr/>
        </p:nvSpPr>
        <p:spPr>
          <a:xfrm>
            <a:off x="922939" y="469072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a:t>
            </a:r>
            <a:r>
              <a:rPr b="0" i="0" lang="es-ES" sz="2000" u="none" cap="none" strike="noStrike">
                <a:solidFill>
                  <a:schemeClr val="dk1"/>
                </a:solidFill>
                <a:latin typeface="Constantia"/>
                <a:ea typeface="Constantia"/>
                <a:cs typeface="Constantia"/>
                <a:sym typeface="Constantia"/>
              </a:rPr>
              <a:t>Trimestre de una fecha (devuelve 4).</a:t>
            </a:r>
            <a:endParaRPr b="1" i="0" sz="2000" u="none" cap="none" strike="noStrike">
              <a:solidFill>
                <a:schemeClr val="dk1"/>
              </a:solidFill>
              <a:latin typeface="Constantia"/>
              <a:ea typeface="Constantia"/>
              <a:cs typeface="Constantia"/>
              <a:sym typeface="Constantia"/>
            </a:endParaRPr>
          </a:p>
        </p:txBody>
      </p:sp>
      <p:sp>
        <p:nvSpPr>
          <p:cNvPr id="1456" name="Google Shape;1456;p137"/>
          <p:cNvSpPr txBox="1"/>
          <p:nvPr/>
        </p:nvSpPr>
        <p:spPr>
          <a:xfrm>
            <a:off x="4014196" y="5437062"/>
            <a:ext cx="494785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QUARTER(30/12/2021)</a:t>
            </a:r>
            <a:endParaRPr b="0" i="0" sz="1400" u="none" cap="none" strike="noStrike">
              <a:solidFill>
                <a:srgbClr val="000000"/>
              </a:solidFill>
              <a:latin typeface="Arial"/>
              <a:ea typeface="Arial"/>
              <a:cs typeface="Arial"/>
              <a:sym typeface="Arial"/>
            </a:endParaRPr>
          </a:p>
        </p:txBody>
      </p:sp>
      <p:sp>
        <p:nvSpPr>
          <p:cNvPr id="1457" name="Google Shape;1457;p137"/>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458" name="Google Shape;1458;p137"/>
          <p:cNvSpPr txBox="1"/>
          <p:nvPr/>
        </p:nvSpPr>
        <p:spPr>
          <a:xfrm>
            <a:off x="1327587" y="3876555"/>
            <a:ext cx="10321073" cy="5539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 </a:t>
            </a:r>
            <a:r>
              <a:rPr b="0" i="0" lang="es-ES" sz="2000" u="none" cap="none" strike="noStrike">
                <a:solidFill>
                  <a:srgbClr val="171717"/>
                </a:solidFill>
                <a:latin typeface="Constantia"/>
                <a:ea typeface="Constantia"/>
                <a:cs typeface="Constantia"/>
                <a:sym typeface="Constantia"/>
              </a:rPr>
              <a:t>Fecha en formato date/time o texto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p:txBody>
      </p:sp>
      <p:sp>
        <p:nvSpPr>
          <p:cNvPr id="1459" name="Google Shape;1459;p137"/>
          <p:cNvSpPr txBox="1"/>
          <p:nvPr/>
        </p:nvSpPr>
        <p:spPr>
          <a:xfrm>
            <a:off x="949213" y="1767819"/>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el trimestre como un entero entre 1 (Ene-Mar) – 4 (Oct-Dic).</a:t>
            </a:r>
            <a:endParaRPr b="0" i="0" sz="1400" u="none" cap="none" strike="noStrike">
              <a:solidFill>
                <a:srgbClr val="000000"/>
              </a:solidFill>
              <a:latin typeface="Arial"/>
              <a:ea typeface="Arial"/>
              <a:cs typeface="Arial"/>
              <a:sym typeface="Arial"/>
            </a:endParaRPr>
          </a:p>
        </p:txBody>
      </p:sp>
      <p:sp>
        <p:nvSpPr>
          <p:cNvPr id="1460" name="Google Shape;1460;p137"/>
          <p:cNvSpPr txBox="1"/>
          <p:nvPr/>
        </p:nvSpPr>
        <p:spPr>
          <a:xfrm>
            <a:off x="4550524" y="2498395"/>
            <a:ext cx="314350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QUARTER</a:t>
            </a:r>
            <a:r>
              <a:rPr b="0" i="0" lang="es-ES" sz="2400" u="none" cap="none" strike="noStrike">
                <a:solidFill>
                  <a:srgbClr val="171717"/>
                </a:solidFill>
                <a:latin typeface="Constantia"/>
                <a:ea typeface="Constantia"/>
                <a:cs typeface="Constantia"/>
                <a:sym typeface="Constantia"/>
              </a:rPr>
              <a:t>(&lt;date&gt;)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5" name="Shape 1465"/>
        <p:cNvGrpSpPr/>
        <p:nvPr/>
      </p:nvGrpSpPr>
      <p:grpSpPr>
        <a:xfrm>
          <a:off x="0" y="0"/>
          <a:ext cx="0" cy="0"/>
          <a:chOff x="0" y="0"/>
          <a:chExt cx="0" cy="0"/>
        </a:xfrm>
      </p:grpSpPr>
      <p:sp>
        <p:nvSpPr>
          <p:cNvPr id="1466" name="Google Shape;1466;p13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7" name="Google Shape;1467;p138"/>
          <p:cNvSpPr txBox="1"/>
          <p:nvPr/>
        </p:nvSpPr>
        <p:spPr>
          <a:xfrm>
            <a:off x="781048" y="609599"/>
            <a:ext cx="867826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TOTALYTD</a:t>
            </a:r>
            <a:endParaRPr b="0" i="0" sz="1400" u="none" cap="none" strike="noStrike">
              <a:solidFill>
                <a:srgbClr val="000000"/>
              </a:solidFill>
              <a:latin typeface="Arial"/>
              <a:ea typeface="Arial"/>
              <a:cs typeface="Arial"/>
              <a:sym typeface="Arial"/>
            </a:endParaRPr>
          </a:p>
        </p:txBody>
      </p:sp>
      <p:sp>
        <p:nvSpPr>
          <p:cNvPr id="1468" name="Google Shape;1468;p138"/>
          <p:cNvSpPr txBox="1"/>
          <p:nvPr/>
        </p:nvSpPr>
        <p:spPr>
          <a:xfrm>
            <a:off x="922939" y="4911445"/>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a:t>
            </a:r>
            <a:r>
              <a:rPr b="0" i="0" lang="es-ES" sz="2000" u="none" cap="none" strike="noStrike">
                <a:solidFill>
                  <a:schemeClr val="dk1"/>
                </a:solidFill>
                <a:latin typeface="Constantia"/>
                <a:ea typeface="Constantia"/>
                <a:cs typeface="Constantia"/>
                <a:sym typeface="Constantia"/>
              </a:rPr>
              <a:t>Acumulado anual del campo Importe.</a:t>
            </a:r>
            <a:endParaRPr b="1" i="0" sz="2000" u="none" cap="none" strike="noStrike">
              <a:solidFill>
                <a:schemeClr val="dk1"/>
              </a:solidFill>
              <a:latin typeface="Constantia"/>
              <a:ea typeface="Constantia"/>
              <a:cs typeface="Constantia"/>
              <a:sym typeface="Constantia"/>
            </a:endParaRPr>
          </a:p>
        </p:txBody>
      </p:sp>
      <p:sp>
        <p:nvSpPr>
          <p:cNvPr id="1469" name="Google Shape;1469;p138"/>
          <p:cNvSpPr txBox="1"/>
          <p:nvPr/>
        </p:nvSpPr>
        <p:spPr>
          <a:xfrm>
            <a:off x="3622073" y="5757631"/>
            <a:ext cx="494785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TOTALYTD(Importe, Fecha)</a:t>
            </a:r>
            <a:endParaRPr b="0" i="0" sz="1400" u="none" cap="none" strike="noStrike">
              <a:solidFill>
                <a:srgbClr val="000000"/>
              </a:solidFill>
              <a:latin typeface="Arial"/>
              <a:ea typeface="Arial"/>
              <a:cs typeface="Arial"/>
              <a:sym typeface="Arial"/>
            </a:endParaRPr>
          </a:p>
        </p:txBody>
      </p:sp>
      <p:sp>
        <p:nvSpPr>
          <p:cNvPr id="1470" name="Google Shape;1470;p138"/>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471" name="Google Shape;1471;p138"/>
          <p:cNvSpPr txBox="1"/>
          <p:nvPr/>
        </p:nvSpPr>
        <p:spPr>
          <a:xfrm>
            <a:off x="1327587" y="3876555"/>
            <a:ext cx="10321073" cy="81560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Expression. </a:t>
            </a:r>
            <a:r>
              <a:rPr b="0" i="0" lang="es-ES" sz="2000" u="none" cap="none" strike="noStrike">
                <a:solidFill>
                  <a:schemeClr val="dk1"/>
                </a:solidFill>
                <a:latin typeface="Constantia"/>
                <a:ea typeface="Constantia"/>
                <a:cs typeface="Constantia"/>
                <a:sym typeface="Constantia"/>
              </a:rPr>
              <a:t>Expresión que devuelve un valor escalar.</a:t>
            </a:r>
            <a:endParaRPr b="0" i="0" sz="2000" u="none" cap="none" strike="noStrike">
              <a:solidFill>
                <a:srgbClr val="171717"/>
              </a:solidFill>
              <a:latin typeface="Constantia"/>
              <a:ea typeface="Constantia"/>
              <a:cs typeface="Constantia"/>
              <a:sym typeface="Constantia"/>
            </a:endParaRPr>
          </a:p>
          <a:p>
            <a:pPr indent="-298450" lvl="0" marL="342900" marR="0" rtl="0" algn="just">
              <a:lnSpc>
                <a:spcPct val="100000"/>
              </a:lnSpc>
              <a:spcBef>
                <a:spcPts val="0"/>
              </a:spcBef>
              <a:spcAft>
                <a:spcPts val="0"/>
              </a:spcAft>
              <a:buClr>
                <a:schemeClr val="dk1"/>
              </a:buClr>
              <a:buSzPts val="700"/>
              <a:buFont typeface="Courier New"/>
              <a:buNone/>
            </a:pPr>
            <a:r>
              <a:t/>
            </a:r>
            <a:endParaRPr b="0" i="0" sz="700" u="none" cap="none" strike="noStrike">
              <a:solidFill>
                <a:srgbClr val="171717"/>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Dates. </a:t>
            </a:r>
            <a:r>
              <a:rPr b="0" i="0" lang="es-ES" sz="2000" u="none" cap="none" strike="noStrike">
                <a:solidFill>
                  <a:srgbClr val="171717"/>
                </a:solidFill>
                <a:latin typeface="Constantia"/>
                <a:ea typeface="Constantia"/>
                <a:cs typeface="Constantia"/>
                <a:sym typeface="Constantia"/>
              </a:rPr>
              <a:t>Columna que contiene fechas.</a:t>
            </a:r>
            <a:endParaRPr b="0" i="0" sz="2000" u="none" cap="none" strike="noStrike">
              <a:solidFill>
                <a:srgbClr val="171717"/>
              </a:solidFill>
              <a:latin typeface="Quattrocento Sans"/>
              <a:ea typeface="Quattrocento Sans"/>
              <a:cs typeface="Quattrocento Sans"/>
              <a:sym typeface="Quattrocento Sans"/>
            </a:endParaRPr>
          </a:p>
        </p:txBody>
      </p:sp>
      <p:sp>
        <p:nvSpPr>
          <p:cNvPr id="1472" name="Google Shape;1472;p138"/>
          <p:cNvSpPr txBox="1"/>
          <p:nvPr/>
        </p:nvSpPr>
        <p:spPr>
          <a:xfrm>
            <a:off x="949213" y="1767819"/>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Evalúa el valor anual hasta la fecha de la expresión.</a:t>
            </a:r>
            <a:endParaRPr b="0" i="0" sz="1400" u="none" cap="none" strike="noStrike">
              <a:solidFill>
                <a:srgbClr val="000000"/>
              </a:solidFill>
              <a:latin typeface="Arial"/>
              <a:ea typeface="Arial"/>
              <a:cs typeface="Arial"/>
              <a:sym typeface="Arial"/>
            </a:endParaRPr>
          </a:p>
        </p:txBody>
      </p:sp>
      <p:sp>
        <p:nvSpPr>
          <p:cNvPr id="1473" name="Google Shape;1473;p138"/>
          <p:cNvSpPr txBox="1"/>
          <p:nvPr/>
        </p:nvSpPr>
        <p:spPr>
          <a:xfrm>
            <a:off x="3562779" y="2441335"/>
            <a:ext cx="506644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TOTALYTD</a:t>
            </a:r>
            <a:r>
              <a:rPr b="0" i="0" lang="es-ES" sz="2400" u="none" cap="none" strike="noStrike">
                <a:solidFill>
                  <a:srgbClr val="171717"/>
                </a:solidFill>
                <a:latin typeface="Constantia"/>
                <a:ea typeface="Constantia"/>
                <a:cs typeface="Constantia"/>
                <a:sym typeface="Constantia"/>
              </a:rPr>
              <a:t>(&lt;expression&gt;, &lt;dates&gt;)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8" name="Shape 1478"/>
        <p:cNvGrpSpPr/>
        <p:nvPr/>
      </p:nvGrpSpPr>
      <p:grpSpPr>
        <a:xfrm>
          <a:off x="0" y="0"/>
          <a:ext cx="0" cy="0"/>
          <a:chOff x="0" y="0"/>
          <a:chExt cx="0" cy="0"/>
        </a:xfrm>
      </p:grpSpPr>
      <p:sp>
        <p:nvSpPr>
          <p:cNvPr id="1479" name="Google Shape;1479;p13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0" name="Google Shape;1480;p139"/>
          <p:cNvSpPr txBox="1"/>
          <p:nvPr/>
        </p:nvSpPr>
        <p:spPr>
          <a:xfrm>
            <a:off x="781048" y="609599"/>
            <a:ext cx="867826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TOTALYTD</a:t>
            </a:r>
            <a:endParaRPr b="0" i="0" sz="1400" u="none" cap="none" strike="noStrike">
              <a:solidFill>
                <a:srgbClr val="000000"/>
              </a:solidFill>
              <a:latin typeface="Arial"/>
              <a:ea typeface="Arial"/>
              <a:cs typeface="Arial"/>
              <a:sym typeface="Arial"/>
            </a:endParaRPr>
          </a:p>
        </p:txBody>
      </p:sp>
      <p:pic>
        <p:nvPicPr>
          <p:cNvPr id="1481" name="Google Shape;1481;p139"/>
          <p:cNvPicPr preferRelativeResize="0"/>
          <p:nvPr/>
        </p:nvPicPr>
        <p:blipFill rotWithShape="1">
          <a:blip r:embed="rId3">
            <a:alphaModFix/>
          </a:blip>
          <a:srcRect b="0" l="0" r="0" t="0"/>
          <a:stretch/>
        </p:blipFill>
        <p:spPr>
          <a:xfrm>
            <a:off x="3770587" y="1485361"/>
            <a:ext cx="4510230" cy="505732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6" name="Shape 1486"/>
        <p:cNvGrpSpPr/>
        <p:nvPr/>
      </p:nvGrpSpPr>
      <p:grpSpPr>
        <a:xfrm>
          <a:off x="0" y="0"/>
          <a:ext cx="0" cy="0"/>
          <a:chOff x="0" y="0"/>
          <a:chExt cx="0" cy="0"/>
        </a:xfrm>
      </p:grpSpPr>
      <p:sp>
        <p:nvSpPr>
          <p:cNvPr id="1487" name="Google Shape;1487;p14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8" name="Google Shape;1488;p140"/>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11 – </a:t>
            </a:r>
            <a:r>
              <a:rPr b="0" i="1" lang="es-ES" sz="3000" u="none" cap="none" strike="noStrike">
                <a:solidFill>
                  <a:schemeClr val="dk1"/>
                </a:solidFill>
                <a:latin typeface="Constantia"/>
                <a:ea typeface="Constantia"/>
                <a:cs typeface="Constantia"/>
                <a:sym typeface="Constantia"/>
              </a:rPr>
              <a:t>TOTALYTD</a:t>
            </a:r>
            <a:endParaRPr b="0" i="0" sz="1400" u="none" cap="none" strike="noStrike">
              <a:solidFill>
                <a:srgbClr val="000000"/>
              </a:solidFill>
              <a:latin typeface="Arial"/>
              <a:ea typeface="Arial"/>
              <a:cs typeface="Arial"/>
              <a:sym typeface="Arial"/>
            </a:endParaRPr>
          </a:p>
        </p:txBody>
      </p:sp>
      <p:sp>
        <p:nvSpPr>
          <p:cNvPr id="1489" name="Google Shape;1489;p140"/>
          <p:cNvSpPr txBox="1"/>
          <p:nvPr/>
        </p:nvSpPr>
        <p:spPr>
          <a:xfrm>
            <a:off x="781049" y="1890067"/>
            <a:ext cx="10356343" cy="317009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YTD: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(usar TOTALYTD).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Pintar en una tabla </a:t>
            </a:r>
            <a:r>
              <a:rPr b="0" i="1" lang="es-ES" sz="2000" u="none" cap="none" strike="noStrike">
                <a:solidFill>
                  <a:schemeClr val="dk1"/>
                </a:solidFill>
                <a:latin typeface="Constantia"/>
                <a:ea typeface="Constantia"/>
                <a:cs typeface="Constantia"/>
                <a:sym typeface="Constantia"/>
              </a:rPr>
              <a:t>Fecha (Jerarquía), Ventas y Ventas YTD.</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¿Qué ocurre con el valor de ambas medidas? ¿Por qué?</a:t>
            </a:r>
            <a:endParaRPr b="1"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14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6" name="Google Shape;1496;p141"/>
          <p:cNvSpPr txBox="1"/>
          <p:nvPr/>
        </p:nvSpPr>
        <p:spPr>
          <a:xfrm>
            <a:off x="781048" y="609599"/>
            <a:ext cx="11410952"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SAMEPERIODLASTYEAR</a:t>
            </a:r>
            <a:endParaRPr b="0" i="0" sz="1400" u="none" cap="none" strike="noStrike">
              <a:solidFill>
                <a:srgbClr val="000000"/>
              </a:solidFill>
              <a:latin typeface="Arial"/>
              <a:ea typeface="Arial"/>
              <a:cs typeface="Arial"/>
              <a:sym typeface="Arial"/>
            </a:endParaRPr>
          </a:p>
        </p:txBody>
      </p:sp>
      <p:sp>
        <p:nvSpPr>
          <p:cNvPr id="1497" name="Google Shape;1497;p141"/>
          <p:cNvSpPr txBox="1"/>
          <p:nvPr/>
        </p:nvSpPr>
        <p:spPr>
          <a:xfrm>
            <a:off x="922939" y="4911445"/>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Ventas del año pasado.</a:t>
            </a:r>
            <a:endParaRPr b="0" i="0" sz="1400" u="none" cap="none" strike="noStrike">
              <a:solidFill>
                <a:srgbClr val="000000"/>
              </a:solidFill>
              <a:latin typeface="Arial"/>
              <a:ea typeface="Arial"/>
              <a:cs typeface="Arial"/>
              <a:sym typeface="Arial"/>
            </a:endParaRPr>
          </a:p>
        </p:txBody>
      </p:sp>
      <p:sp>
        <p:nvSpPr>
          <p:cNvPr id="1498" name="Google Shape;1498;p141"/>
          <p:cNvSpPr txBox="1"/>
          <p:nvPr/>
        </p:nvSpPr>
        <p:spPr>
          <a:xfrm>
            <a:off x="2054415" y="5636672"/>
            <a:ext cx="8864217"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CALCULATE(SUM(Importe), SAMEPERIODLASTYEAR(Fecha))</a:t>
            </a:r>
            <a:endParaRPr b="0" i="0" sz="1400" u="none" cap="none" strike="noStrike">
              <a:solidFill>
                <a:srgbClr val="000000"/>
              </a:solidFill>
              <a:latin typeface="Arial"/>
              <a:ea typeface="Arial"/>
              <a:cs typeface="Arial"/>
              <a:sym typeface="Arial"/>
            </a:endParaRPr>
          </a:p>
        </p:txBody>
      </p:sp>
      <p:sp>
        <p:nvSpPr>
          <p:cNvPr id="1499" name="Google Shape;1499;p141"/>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500" name="Google Shape;1500;p141"/>
          <p:cNvSpPr txBox="1"/>
          <p:nvPr/>
        </p:nvSpPr>
        <p:spPr>
          <a:xfrm>
            <a:off x="1327587" y="3876555"/>
            <a:ext cx="10321073"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Dates. </a:t>
            </a:r>
            <a:r>
              <a:rPr b="0" i="0" lang="es-ES" sz="2000" u="none" cap="none" strike="noStrike">
                <a:solidFill>
                  <a:srgbClr val="171717"/>
                </a:solidFill>
                <a:latin typeface="Constantia"/>
                <a:ea typeface="Constantia"/>
                <a:cs typeface="Constantia"/>
                <a:sym typeface="Constantia"/>
              </a:rPr>
              <a:t>Columna que contiene fechas.</a:t>
            </a:r>
            <a:endParaRPr b="0" i="0" sz="2000" u="none" cap="none" strike="noStrike">
              <a:solidFill>
                <a:srgbClr val="171717"/>
              </a:solidFill>
              <a:latin typeface="Quattrocento Sans"/>
              <a:ea typeface="Quattrocento Sans"/>
              <a:cs typeface="Quattrocento Sans"/>
              <a:sym typeface="Quattrocento Sans"/>
            </a:endParaRPr>
          </a:p>
        </p:txBody>
      </p:sp>
      <p:sp>
        <p:nvSpPr>
          <p:cNvPr id="1501" name="Google Shape;1501;p141"/>
          <p:cNvSpPr txBox="1"/>
          <p:nvPr/>
        </p:nvSpPr>
        <p:spPr>
          <a:xfrm>
            <a:off x="949213" y="1767819"/>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una columna de fechas desplazadas un año hacia atrás.</a:t>
            </a:r>
            <a:endParaRPr b="0" i="0" sz="1400" u="none" cap="none" strike="noStrike">
              <a:solidFill>
                <a:srgbClr val="000000"/>
              </a:solidFill>
              <a:latin typeface="Arial"/>
              <a:ea typeface="Arial"/>
              <a:cs typeface="Arial"/>
              <a:sym typeface="Arial"/>
            </a:endParaRPr>
          </a:p>
        </p:txBody>
      </p:sp>
      <p:sp>
        <p:nvSpPr>
          <p:cNvPr id="1502" name="Google Shape;1502;p141"/>
          <p:cNvSpPr txBox="1"/>
          <p:nvPr/>
        </p:nvSpPr>
        <p:spPr>
          <a:xfrm>
            <a:off x="3484120" y="2455896"/>
            <a:ext cx="5223757"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SAMEPERIODLASTYEAR</a:t>
            </a:r>
            <a:r>
              <a:rPr b="0" i="0" lang="es-ES" sz="2400" u="none" cap="none" strike="noStrike">
                <a:solidFill>
                  <a:srgbClr val="171717"/>
                </a:solidFill>
                <a:latin typeface="Constantia"/>
                <a:ea typeface="Constantia"/>
                <a:cs typeface="Constantia"/>
                <a:sym typeface="Constantia"/>
              </a:rPr>
              <a:t>(&lt;dates&gt;)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25"/>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1. Introducción</a:t>
            </a:r>
            <a:endParaRPr b="0" i="0" sz="1400" u="none" cap="none" strike="noStrike">
              <a:solidFill>
                <a:srgbClr val="000000"/>
              </a:solidFill>
              <a:latin typeface="Arial"/>
              <a:ea typeface="Arial"/>
              <a:cs typeface="Arial"/>
              <a:sym typeface="Arial"/>
            </a:endParaRPr>
          </a:p>
        </p:txBody>
      </p:sp>
      <p:sp>
        <p:nvSpPr>
          <p:cNvPr id="200" name="Google Shape;200;p25"/>
          <p:cNvSpPr txBox="1"/>
          <p:nvPr/>
        </p:nvSpPr>
        <p:spPr>
          <a:xfrm>
            <a:off x="781049" y="1573023"/>
            <a:ext cx="10368366"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Algunos consejos antes de ver DAX</a:t>
            </a:r>
            <a:endParaRPr b="0" i="0" sz="2200" u="none" cap="none" strike="noStrike">
              <a:solidFill>
                <a:schemeClr val="dk1"/>
              </a:solidFill>
              <a:latin typeface="Constantia"/>
              <a:ea typeface="Constantia"/>
              <a:cs typeface="Constantia"/>
              <a:sym typeface="Constantia"/>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14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9" name="Google Shape;1509;p142"/>
          <p:cNvSpPr txBox="1"/>
          <p:nvPr/>
        </p:nvSpPr>
        <p:spPr>
          <a:xfrm>
            <a:off x="781048" y="609599"/>
            <a:ext cx="1118498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SAMEPERIODLASTYEAR</a:t>
            </a:r>
            <a:endParaRPr b="0" i="0" sz="1400" u="none" cap="none" strike="noStrike">
              <a:solidFill>
                <a:srgbClr val="000000"/>
              </a:solidFill>
              <a:latin typeface="Arial"/>
              <a:ea typeface="Arial"/>
              <a:cs typeface="Arial"/>
              <a:sym typeface="Arial"/>
            </a:endParaRPr>
          </a:p>
        </p:txBody>
      </p:sp>
      <p:pic>
        <p:nvPicPr>
          <p:cNvPr id="1510" name="Google Shape;1510;p142"/>
          <p:cNvPicPr preferRelativeResize="0"/>
          <p:nvPr/>
        </p:nvPicPr>
        <p:blipFill rotWithShape="1">
          <a:blip r:embed="rId3">
            <a:alphaModFix/>
          </a:blip>
          <a:srcRect b="0" l="0" r="0" t="0"/>
          <a:stretch/>
        </p:blipFill>
        <p:spPr>
          <a:xfrm>
            <a:off x="3448042" y="1591499"/>
            <a:ext cx="4743952" cy="476726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511" name="Google Shape;1511;p142"/>
          <p:cNvSpPr/>
          <p:nvPr/>
        </p:nvSpPr>
        <p:spPr>
          <a:xfrm>
            <a:off x="3499945" y="1876097"/>
            <a:ext cx="4635062" cy="299545"/>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2" name="Google Shape;1512;p142"/>
          <p:cNvSpPr/>
          <p:nvPr/>
        </p:nvSpPr>
        <p:spPr>
          <a:xfrm>
            <a:off x="3478922" y="4677107"/>
            <a:ext cx="4635062" cy="299545"/>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14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9" name="Google Shape;1519;p143"/>
          <p:cNvSpPr txBox="1"/>
          <p:nvPr/>
        </p:nvSpPr>
        <p:spPr>
          <a:xfrm>
            <a:off x="781049" y="609599"/>
            <a:ext cx="1106805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11 – </a:t>
            </a:r>
            <a:r>
              <a:rPr b="0" i="1" lang="es-ES" sz="3200" u="none" cap="none" strike="noStrike">
                <a:solidFill>
                  <a:schemeClr val="dk1"/>
                </a:solidFill>
                <a:latin typeface="Constantia"/>
                <a:ea typeface="Constantia"/>
                <a:cs typeface="Constantia"/>
                <a:sym typeface="Constantia"/>
              </a:rPr>
              <a:t>SAMEPERIODLASTYEAR</a:t>
            </a:r>
            <a:endParaRPr b="0" i="1" sz="3000" u="none" cap="none" strike="noStrike">
              <a:solidFill>
                <a:schemeClr val="dk1"/>
              </a:solidFill>
              <a:latin typeface="Constantia"/>
              <a:ea typeface="Constantia"/>
              <a:cs typeface="Constantia"/>
              <a:sym typeface="Constantia"/>
            </a:endParaRPr>
          </a:p>
        </p:txBody>
      </p:sp>
      <p:sp>
        <p:nvSpPr>
          <p:cNvPr id="1520" name="Google Shape;1520;p143"/>
          <p:cNvSpPr txBox="1"/>
          <p:nvPr/>
        </p:nvSpPr>
        <p:spPr>
          <a:xfrm>
            <a:off x="781049" y="1890067"/>
            <a:ext cx="10356343" cy="317009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LY: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(usar CALCULATE y SAMEPERIODLASTYEAR).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Pintar en una tabla </a:t>
            </a:r>
            <a:r>
              <a:rPr b="0" i="1" lang="es-ES" sz="2000" u="none" cap="none" strike="noStrike">
                <a:solidFill>
                  <a:schemeClr val="dk1"/>
                </a:solidFill>
                <a:latin typeface="Constantia"/>
                <a:ea typeface="Constantia"/>
                <a:cs typeface="Constantia"/>
                <a:sym typeface="Constantia"/>
              </a:rPr>
              <a:t>Fecha (Jerarquía), Ventas y Ventas LY.</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¿Qué ocurre con el valor de ambas medidas? ¿Por qué?</a:t>
            </a:r>
            <a:endParaRPr b="1"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14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7" name="Google Shape;1527;p144"/>
          <p:cNvSpPr txBox="1"/>
          <p:nvPr/>
        </p:nvSpPr>
        <p:spPr>
          <a:xfrm>
            <a:off x="781048" y="609599"/>
            <a:ext cx="11410952"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DATEADD</a:t>
            </a:r>
            <a:endParaRPr b="0" i="0" sz="1400" u="none" cap="none" strike="noStrike">
              <a:solidFill>
                <a:srgbClr val="000000"/>
              </a:solidFill>
              <a:latin typeface="Arial"/>
              <a:ea typeface="Arial"/>
              <a:cs typeface="Arial"/>
              <a:sym typeface="Arial"/>
            </a:endParaRPr>
          </a:p>
        </p:txBody>
      </p:sp>
      <p:sp>
        <p:nvSpPr>
          <p:cNvPr id="1528" name="Google Shape;1528;p144"/>
          <p:cNvSpPr txBox="1"/>
          <p:nvPr/>
        </p:nvSpPr>
        <p:spPr>
          <a:xfrm>
            <a:off x="922939" y="5084868"/>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Ventas del mes pasado.</a:t>
            </a:r>
            <a:endParaRPr b="0" i="0" sz="1400" u="none" cap="none" strike="noStrike">
              <a:solidFill>
                <a:srgbClr val="000000"/>
              </a:solidFill>
              <a:latin typeface="Arial"/>
              <a:ea typeface="Arial"/>
              <a:cs typeface="Arial"/>
              <a:sym typeface="Arial"/>
            </a:endParaRPr>
          </a:p>
        </p:txBody>
      </p:sp>
      <p:sp>
        <p:nvSpPr>
          <p:cNvPr id="1529" name="Google Shape;1529;p144"/>
          <p:cNvSpPr txBox="1"/>
          <p:nvPr/>
        </p:nvSpPr>
        <p:spPr>
          <a:xfrm>
            <a:off x="2054415" y="5636672"/>
            <a:ext cx="8864217"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CALCULATE(SUM(Importe), DATEADD(Fecha,-1,MONTH))</a:t>
            </a:r>
            <a:endParaRPr b="0" i="0" sz="1400" u="none" cap="none" strike="noStrike">
              <a:solidFill>
                <a:srgbClr val="000000"/>
              </a:solidFill>
              <a:latin typeface="Arial"/>
              <a:ea typeface="Arial"/>
              <a:cs typeface="Arial"/>
              <a:sym typeface="Arial"/>
            </a:endParaRPr>
          </a:p>
        </p:txBody>
      </p:sp>
      <p:sp>
        <p:nvSpPr>
          <p:cNvPr id="1530" name="Google Shape;1530;p144"/>
          <p:cNvSpPr txBox="1"/>
          <p:nvPr/>
        </p:nvSpPr>
        <p:spPr>
          <a:xfrm>
            <a:off x="922939" y="3110677"/>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531" name="Google Shape;1531;p144"/>
          <p:cNvSpPr txBox="1"/>
          <p:nvPr/>
        </p:nvSpPr>
        <p:spPr>
          <a:xfrm>
            <a:off x="1327587" y="3545474"/>
            <a:ext cx="10321073" cy="13619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Dates. </a:t>
            </a:r>
            <a:r>
              <a:rPr b="0" i="0" lang="es-ES" sz="2000" u="none" cap="none" strike="noStrike">
                <a:solidFill>
                  <a:srgbClr val="171717"/>
                </a:solidFill>
                <a:latin typeface="Constantia"/>
                <a:ea typeface="Constantia"/>
                <a:cs typeface="Constantia"/>
                <a:sym typeface="Constantia"/>
              </a:rPr>
              <a:t>Columna que contiene fechas.</a:t>
            </a:r>
            <a:endParaRPr b="0" i="0" sz="1400" u="none" cap="none" strike="noStrike">
              <a:solidFill>
                <a:srgbClr val="000000"/>
              </a:solidFill>
              <a:latin typeface="Arial"/>
              <a:ea typeface="Arial"/>
              <a:cs typeface="Arial"/>
              <a:sym typeface="Arial"/>
            </a:endParaRPr>
          </a:p>
          <a:p>
            <a:pPr indent="-276225" lvl="0" marL="342900" marR="0" rtl="0" algn="just">
              <a:lnSpc>
                <a:spcPct val="100000"/>
              </a:lnSpc>
              <a:spcBef>
                <a:spcPts val="0"/>
              </a:spcBef>
              <a:spcAft>
                <a:spcPts val="0"/>
              </a:spcAft>
              <a:buClr>
                <a:schemeClr val="dk1"/>
              </a:buClr>
              <a:buSzPts val="1050"/>
              <a:buFont typeface="Courier New"/>
              <a:buNone/>
            </a:pPr>
            <a:r>
              <a:t/>
            </a:r>
            <a:endParaRPr b="0" i="0" sz="1050" u="none" cap="none" strike="noStrike">
              <a:solidFill>
                <a:srgbClr val="171717"/>
              </a:solidFill>
              <a:latin typeface="Constantia"/>
              <a:ea typeface="Constantia"/>
              <a:cs typeface="Constantia"/>
              <a:sym typeface="Constantia"/>
            </a:endParaRPr>
          </a:p>
          <a:p>
            <a:pPr indent="-342900" lvl="0" marL="342900" marR="0" rtl="0" algn="just">
              <a:lnSpc>
                <a:spcPct val="100000"/>
              </a:lnSpc>
              <a:spcBef>
                <a:spcPts val="0"/>
              </a:spcBef>
              <a:spcAft>
                <a:spcPts val="0"/>
              </a:spcAft>
              <a:buClr>
                <a:srgbClr val="171717"/>
              </a:buClr>
              <a:buSzPts val="2000"/>
              <a:buFont typeface="Courier New"/>
              <a:buChar char="o"/>
            </a:pPr>
            <a:r>
              <a:rPr b="0" i="1" lang="es-ES" sz="2000" u="none" cap="none" strike="noStrike">
                <a:solidFill>
                  <a:srgbClr val="171717"/>
                </a:solidFill>
                <a:latin typeface="Constantia"/>
                <a:ea typeface="Constantia"/>
                <a:cs typeface="Constantia"/>
                <a:sym typeface="Constantia"/>
              </a:rPr>
              <a:t>Number of intervals. </a:t>
            </a:r>
            <a:r>
              <a:rPr b="0" i="0" lang="es-ES" sz="2000" u="none" cap="none" strike="noStrike">
                <a:solidFill>
                  <a:srgbClr val="171717"/>
                </a:solidFill>
                <a:latin typeface="Constantia"/>
                <a:ea typeface="Constantia"/>
                <a:cs typeface="Constantia"/>
                <a:sym typeface="Constantia"/>
              </a:rPr>
              <a:t>Entero que especifica el número de intervalos (positivo o negativo).</a:t>
            </a:r>
            <a:endParaRPr b="0" i="0" sz="1400" u="none" cap="none" strike="noStrike">
              <a:solidFill>
                <a:srgbClr val="000000"/>
              </a:solidFill>
              <a:latin typeface="Arial"/>
              <a:ea typeface="Arial"/>
              <a:cs typeface="Arial"/>
              <a:sym typeface="Arial"/>
            </a:endParaRPr>
          </a:p>
          <a:p>
            <a:pPr indent="-276225" lvl="0" marL="342900" marR="0" rtl="0" algn="just">
              <a:lnSpc>
                <a:spcPct val="100000"/>
              </a:lnSpc>
              <a:spcBef>
                <a:spcPts val="0"/>
              </a:spcBef>
              <a:spcAft>
                <a:spcPts val="0"/>
              </a:spcAft>
              <a:buClr>
                <a:schemeClr val="dk1"/>
              </a:buClr>
              <a:buSzPts val="1050"/>
              <a:buFont typeface="Courier New"/>
              <a:buNone/>
            </a:pPr>
            <a:r>
              <a:t/>
            </a:r>
            <a:endParaRPr b="0" i="1" sz="1050" u="none" cap="none" strike="noStrike">
              <a:solidFill>
                <a:srgbClr val="171717"/>
              </a:solidFill>
              <a:latin typeface="Constantia"/>
              <a:ea typeface="Constantia"/>
              <a:cs typeface="Constantia"/>
              <a:sym typeface="Constantia"/>
            </a:endParaRPr>
          </a:p>
          <a:p>
            <a:pPr indent="-342900" lvl="0" marL="342900" marR="0" rtl="0" algn="just">
              <a:lnSpc>
                <a:spcPct val="100000"/>
              </a:lnSpc>
              <a:spcBef>
                <a:spcPts val="0"/>
              </a:spcBef>
              <a:spcAft>
                <a:spcPts val="0"/>
              </a:spcAft>
              <a:buClr>
                <a:srgbClr val="171717"/>
              </a:buClr>
              <a:buSzPts val="2000"/>
              <a:buFont typeface="Courier New"/>
              <a:buChar char="o"/>
            </a:pPr>
            <a:r>
              <a:rPr b="0" i="1" lang="es-ES" sz="2000" u="none" cap="none" strike="noStrike">
                <a:solidFill>
                  <a:srgbClr val="171717"/>
                </a:solidFill>
                <a:latin typeface="Constantia"/>
                <a:ea typeface="Constantia"/>
                <a:cs typeface="Constantia"/>
                <a:sym typeface="Constantia"/>
              </a:rPr>
              <a:t> Interval. </a:t>
            </a:r>
            <a:r>
              <a:rPr b="0" i="0" lang="es-ES" sz="2000" u="none" cap="none" strike="noStrike">
                <a:solidFill>
                  <a:srgbClr val="171717"/>
                </a:solidFill>
                <a:latin typeface="Constantia"/>
                <a:ea typeface="Constantia"/>
                <a:cs typeface="Constantia"/>
                <a:sym typeface="Constantia"/>
              </a:rPr>
              <a:t>Tipo de intervalo (</a:t>
            </a:r>
            <a:r>
              <a:rPr b="0" i="1" lang="es-ES" sz="2000" u="none" cap="none" strike="noStrike">
                <a:solidFill>
                  <a:srgbClr val="171717"/>
                </a:solidFill>
                <a:latin typeface="Constantia"/>
                <a:ea typeface="Constantia"/>
                <a:cs typeface="Constantia"/>
                <a:sym typeface="Constantia"/>
              </a:rPr>
              <a:t>Day, Month, Quarter, Year).</a:t>
            </a:r>
            <a:endParaRPr b="0" i="1" sz="2000" u="none" cap="none" strike="noStrike">
              <a:solidFill>
                <a:srgbClr val="171717"/>
              </a:solidFill>
              <a:latin typeface="Quattrocento Sans"/>
              <a:ea typeface="Quattrocento Sans"/>
              <a:cs typeface="Quattrocento Sans"/>
              <a:sym typeface="Quattrocento Sans"/>
            </a:endParaRPr>
          </a:p>
        </p:txBody>
      </p:sp>
      <p:sp>
        <p:nvSpPr>
          <p:cNvPr id="1532" name="Google Shape;1532;p144"/>
          <p:cNvSpPr txBox="1"/>
          <p:nvPr/>
        </p:nvSpPr>
        <p:spPr>
          <a:xfrm>
            <a:off x="949213" y="1562865"/>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una columna de fechas desplazada hacia delante o hacia atrás según un número concreto de intervalos.</a:t>
            </a:r>
            <a:endParaRPr b="0" i="0" sz="1400" u="none" cap="none" strike="noStrike">
              <a:solidFill>
                <a:srgbClr val="000000"/>
              </a:solidFill>
              <a:latin typeface="Arial"/>
              <a:ea typeface="Arial"/>
              <a:cs typeface="Arial"/>
              <a:sym typeface="Arial"/>
            </a:endParaRPr>
          </a:p>
        </p:txBody>
      </p:sp>
      <p:sp>
        <p:nvSpPr>
          <p:cNvPr id="1533" name="Google Shape;1533;p144"/>
          <p:cNvSpPr txBox="1"/>
          <p:nvPr/>
        </p:nvSpPr>
        <p:spPr>
          <a:xfrm>
            <a:off x="1844503" y="2455895"/>
            <a:ext cx="8592266"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DATEADD</a:t>
            </a:r>
            <a:r>
              <a:rPr b="0" i="0" lang="es-ES" sz="2400" u="none" cap="none" strike="noStrike">
                <a:solidFill>
                  <a:srgbClr val="171717"/>
                </a:solidFill>
                <a:latin typeface="Constantia"/>
                <a:ea typeface="Constantia"/>
                <a:cs typeface="Constantia"/>
                <a:sym typeface="Constantia"/>
              </a:rPr>
              <a:t>(&lt;dates&gt;, &lt;number_of_intervals&gt;, &lt;interval&gt;)</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pic>
        <p:nvPicPr>
          <p:cNvPr id="1539" name="Google Shape;1539;p145"/>
          <p:cNvPicPr preferRelativeResize="0"/>
          <p:nvPr/>
        </p:nvPicPr>
        <p:blipFill rotWithShape="1">
          <a:blip r:embed="rId3">
            <a:alphaModFix/>
          </a:blip>
          <a:srcRect b="0" l="0" r="0" t="0"/>
          <a:stretch/>
        </p:blipFill>
        <p:spPr>
          <a:xfrm>
            <a:off x="3607345" y="1490827"/>
            <a:ext cx="4378216" cy="487672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540" name="Google Shape;1540;p14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1" name="Google Shape;1541;p145"/>
          <p:cNvSpPr txBox="1"/>
          <p:nvPr/>
        </p:nvSpPr>
        <p:spPr>
          <a:xfrm>
            <a:off x="781048" y="609599"/>
            <a:ext cx="1118498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6. Funciones de inteligencia de tiempo. </a:t>
            </a:r>
            <a:r>
              <a:rPr b="0" i="1" lang="es-ES" sz="3000" u="none" cap="none" strike="noStrike">
                <a:solidFill>
                  <a:schemeClr val="dk1"/>
                </a:solidFill>
                <a:latin typeface="Constantia"/>
                <a:ea typeface="Constantia"/>
                <a:cs typeface="Constantia"/>
                <a:sym typeface="Constantia"/>
              </a:rPr>
              <a:t>DATEADD</a:t>
            </a:r>
            <a:endParaRPr b="0" i="1" sz="3000" u="none" cap="none" strike="noStrike">
              <a:solidFill>
                <a:schemeClr val="dk1"/>
              </a:solidFill>
              <a:latin typeface="Constantia"/>
              <a:ea typeface="Constantia"/>
              <a:cs typeface="Constantia"/>
              <a:sym typeface="Constantia"/>
            </a:endParaRPr>
          </a:p>
        </p:txBody>
      </p:sp>
      <p:sp>
        <p:nvSpPr>
          <p:cNvPr id="1542" name="Google Shape;1542;p145"/>
          <p:cNvSpPr/>
          <p:nvPr/>
        </p:nvSpPr>
        <p:spPr>
          <a:xfrm>
            <a:off x="3607345" y="1876098"/>
            <a:ext cx="4270816" cy="42566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14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9" name="Google Shape;1549;p146"/>
          <p:cNvSpPr txBox="1"/>
          <p:nvPr/>
        </p:nvSpPr>
        <p:spPr>
          <a:xfrm>
            <a:off x="781049" y="609599"/>
            <a:ext cx="1106805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12 – </a:t>
            </a:r>
            <a:r>
              <a:rPr b="0" i="1" lang="es-ES" sz="3200" u="none" cap="none" strike="noStrike">
                <a:solidFill>
                  <a:schemeClr val="dk1"/>
                </a:solidFill>
                <a:latin typeface="Constantia"/>
                <a:ea typeface="Constantia"/>
                <a:cs typeface="Constantia"/>
                <a:sym typeface="Constantia"/>
              </a:rPr>
              <a:t>DATEADD</a:t>
            </a:r>
            <a:endParaRPr b="0" i="1" sz="3000" u="none" cap="none" strike="noStrike">
              <a:solidFill>
                <a:schemeClr val="dk1"/>
              </a:solidFill>
              <a:latin typeface="Constantia"/>
              <a:ea typeface="Constantia"/>
              <a:cs typeface="Constantia"/>
              <a:sym typeface="Constantia"/>
            </a:endParaRPr>
          </a:p>
        </p:txBody>
      </p:sp>
      <p:sp>
        <p:nvSpPr>
          <p:cNvPr id="1550" name="Google Shape;1550;p146"/>
          <p:cNvSpPr txBox="1"/>
          <p:nvPr/>
        </p:nvSpPr>
        <p:spPr>
          <a:xfrm>
            <a:off x="781049" y="1890067"/>
            <a:ext cx="10356343" cy="317009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Ant 3 Meses: </a:t>
            </a:r>
            <a:r>
              <a:rPr b="0" i="0" lang="es-ES" sz="2000" u="none" cap="none" strike="noStrike">
                <a:solidFill>
                  <a:schemeClr val="dk1"/>
                </a:solidFill>
                <a:latin typeface="Constantia"/>
                <a:ea typeface="Constantia"/>
                <a:cs typeface="Constantia"/>
                <a:sym typeface="Constantia"/>
              </a:rPr>
              <a:t>suma de </a:t>
            </a:r>
            <a:r>
              <a:rPr b="0" i="1" lang="es-ES" sz="2000" u="none" cap="none" strike="noStrike">
                <a:solidFill>
                  <a:schemeClr val="dk1"/>
                </a:solidFill>
                <a:latin typeface="Constantia"/>
                <a:ea typeface="Constantia"/>
                <a:cs typeface="Constantia"/>
                <a:sym typeface="Constantia"/>
              </a:rPr>
              <a:t>Importe (usar CALCULATE y DATEADD).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Pintar en una tabla </a:t>
            </a:r>
            <a:r>
              <a:rPr b="0" i="1" lang="es-ES" sz="2000" u="none" cap="none" strike="noStrike">
                <a:solidFill>
                  <a:schemeClr val="dk1"/>
                </a:solidFill>
                <a:latin typeface="Constantia"/>
                <a:ea typeface="Constantia"/>
                <a:cs typeface="Constantia"/>
                <a:sym typeface="Constantia"/>
              </a:rPr>
              <a:t>Fecha (Jerarquía), Ventas y Ventas Ant 3 Meses.</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¿Qué ocurre con el valor de ambas medidas? ¿Por qué?</a:t>
            </a:r>
            <a:endParaRPr b="1"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14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7" name="Google Shape;1557;p147"/>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7. Creación de calendarios</a:t>
            </a:r>
            <a:endParaRPr b="0" i="1" sz="3000" u="none" cap="none" strike="noStrike">
              <a:solidFill>
                <a:schemeClr val="dk1"/>
              </a:solidFill>
              <a:latin typeface="Constantia"/>
              <a:ea typeface="Constantia"/>
              <a:cs typeface="Constantia"/>
              <a:sym typeface="Constantia"/>
            </a:endParaRPr>
          </a:p>
        </p:txBody>
      </p:sp>
      <p:sp>
        <p:nvSpPr>
          <p:cNvPr id="1558" name="Google Shape;1558;p147"/>
          <p:cNvSpPr txBox="1"/>
          <p:nvPr/>
        </p:nvSpPr>
        <p:spPr>
          <a:xfrm>
            <a:off x="667076" y="2586050"/>
            <a:ext cx="4090497"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Power BI </a:t>
            </a:r>
            <a:r>
              <a:rPr b="0" i="0" lang="es-ES" sz="2000" u="none" cap="none" strike="noStrike">
                <a:solidFill>
                  <a:schemeClr val="dk1"/>
                </a:solidFill>
                <a:latin typeface="Constantia"/>
                <a:ea typeface="Constantia"/>
                <a:cs typeface="Constantia"/>
                <a:sym typeface="Constantia"/>
              </a:rPr>
              <a:t>incluye una serie de funciones para la creación automática de calendarios. </a:t>
            </a:r>
            <a:endParaRPr b="0" i="1" sz="2000" u="none" cap="none" strike="noStrike">
              <a:solidFill>
                <a:schemeClr val="dk1"/>
              </a:solidFill>
              <a:latin typeface="Constantia"/>
              <a:ea typeface="Constantia"/>
              <a:cs typeface="Constantia"/>
              <a:sym typeface="Constantia"/>
            </a:endParaRPr>
          </a:p>
        </p:txBody>
      </p:sp>
      <p:pic>
        <p:nvPicPr>
          <p:cNvPr descr="Better Calendar Scripts | Qlikview Cookbook" id="1559" name="Google Shape;1559;p147"/>
          <p:cNvPicPr preferRelativeResize="0"/>
          <p:nvPr/>
        </p:nvPicPr>
        <p:blipFill rotWithShape="1">
          <a:blip r:embed="rId3">
            <a:alphaModFix/>
          </a:blip>
          <a:srcRect b="0" l="0" r="0" t="0"/>
          <a:stretch/>
        </p:blipFill>
        <p:spPr>
          <a:xfrm>
            <a:off x="5218386" y="2285312"/>
            <a:ext cx="6232634" cy="337379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560" name="Google Shape;1560;p147"/>
          <p:cNvSpPr txBox="1"/>
          <p:nvPr/>
        </p:nvSpPr>
        <p:spPr>
          <a:xfrm>
            <a:off x="7255421" y="5921466"/>
            <a:ext cx="2534965" cy="3385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1" lang="es-ES" sz="1600" u="none" cap="none" strike="noStrike">
                <a:solidFill>
                  <a:schemeClr val="dk1"/>
                </a:solidFill>
                <a:latin typeface="Constantia"/>
                <a:ea typeface="Constantia"/>
                <a:cs typeface="Constantia"/>
                <a:sym typeface="Constantia"/>
              </a:rPr>
              <a:t>Calendario en QlikSense</a:t>
            </a:r>
            <a:endParaRPr b="0" i="1" sz="1600" u="none" cap="none" strike="noStrike">
              <a:solidFill>
                <a:schemeClr val="dk1"/>
              </a:solidFill>
              <a:latin typeface="Constantia"/>
              <a:ea typeface="Constantia"/>
              <a:cs typeface="Constantia"/>
              <a:sym typeface="Constantia"/>
            </a:endParaRPr>
          </a:p>
        </p:txBody>
      </p:sp>
      <p:sp>
        <p:nvSpPr>
          <p:cNvPr id="1561" name="Google Shape;1561;p147"/>
          <p:cNvSpPr txBox="1"/>
          <p:nvPr/>
        </p:nvSpPr>
        <p:spPr>
          <a:xfrm>
            <a:off x="970236" y="3915840"/>
            <a:ext cx="3113034"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CALENDAR</a:t>
            </a:r>
            <a:endParaRPr b="0" i="0" sz="1400" u="none" cap="none" strike="noStrike">
              <a:solidFill>
                <a:srgbClr val="000000"/>
              </a:solidFill>
              <a:latin typeface="Arial"/>
              <a:ea typeface="Arial"/>
              <a:cs typeface="Arial"/>
              <a:sym typeface="Arial"/>
            </a:endParaRPr>
          </a:p>
        </p:txBody>
      </p:sp>
      <p:sp>
        <p:nvSpPr>
          <p:cNvPr id="1562" name="Google Shape;1562;p147"/>
          <p:cNvSpPr txBox="1"/>
          <p:nvPr/>
        </p:nvSpPr>
        <p:spPr>
          <a:xfrm>
            <a:off x="970236" y="4630077"/>
            <a:ext cx="3113034"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CALENDARAUTO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14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9" name="Google Shape;1569;p148"/>
          <p:cNvSpPr txBox="1"/>
          <p:nvPr/>
        </p:nvSpPr>
        <p:spPr>
          <a:xfrm>
            <a:off x="781049" y="609599"/>
            <a:ext cx="93246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7. Creación de calendarios. </a:t>
            </a:r>
            <a:r>
              <a:rPr b="0" i="1" lang="es-ES" sz="3000" u="none" cap="none" strike="noStrike">
                <a:solidFill>
                  <a:schemeClr val="dk1"/>
                </a:solidFill>
                <a:latin typeface="Constantia"/>
                <a:ea typeface="Constantia"/>
                <a:cs typeface="Constantia"/>
                <a:sym typeface="Constantia"/>
              </a:rPr>
              <a:t>CALENDAR</a:t>
            </a:r>
            <a:endParaRPr b="0" i="0" sz="1400" u="none" cap="none" strike="noStrike">
              <a:solidFill>
                <a:srgbClr val="000000"/>
              </a:solidFill>
              <a:latin typeface="Arial"/>
              <a:ea typeface="Arial"/>
              <a:cs typeface="Arial"/>
              <a:sym typeface="Arial"/>
            </a:endParaRPr>
          </a:p>
        </p:txBody>
      </p:sp>
      <p:sp>
        <p:nvSpPr>
          <p:cNvPr id="1570" name="Google Shape;1570;p148"/>
          <p:cNvSpPr txBox="1"/>
          <p:nvPr/>
        </p:nvSpPr>
        <p:spPr>
          <a:xfrm>
            <a:off x="922939" y="1678481"/>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rgbClr val="171717"/>
                </a:solidFill>
                <a:latin typeface="Constantia"/>
                <a:ea typeface="Constantia"/>
                <a:cs typeface="Constantia"/>
                <a:sym typeface="Constantia"/>
              </a:rPr>
              <a:t>Devuelve una tabla con una sola columna de fechas contiguas, en base a dos valores de inicio y final. </a:t>
            </a:r>
            <a:endParaRPr b="0" i="0" sz="2000" u="none" cap="none" strike="noStrike">
              <a:solidFill>
                <a:schemeClr val="dk1"/>
              </a:solidFill>
              <a:latin typeface="Constantia"/>
              <a:ea typeface="Constantia"/>
              <a:cs typeface="Constantia"/>
              <a:sym typeface="Constantia"/>
            </a:endParaRPr>
          </a:p>
        </p:txBody>
      </p:sp>
      <p:sp>
        <p:nvSpPr>
          <p:cNvPr id="1571" name="Google Shape;1571;p148"/>
          <p:cNvSpPr txBox="1"/>
          <p:nvPr/>
        </p:nvSpPr>
        <p:spPr>
          <a:xfrm>
            <a:off x="2822397" y="2607551"/>
            <a:ext cx="5911700"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CALENDAR</a:t>
            </a:r>
            <a:r>
              <a:rPr b="0" i="0" lang="es-ES" sz="2400" u="none" cap="none" strike="noStrike">
                <a:solidFill>
                  <a:srgbClr val="171717"/>
                </a:solidFill>
                <a:latin typeface="Constantia"/>
                <a:ea typeface="Constantia"/>
                <a:cs typeface="Constantia"/>
                <a:sym typeface="Constantia"/>
              </a:rPr>
              <a:t>(&lt;start_date&gt;, &lt;end_date&gt;) </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
        <p:nvSpPr>
          <p:cNvPr id="1572" name="Google Shape;1572;p148"/>
          <p:cNvSpPr txBox="1"/>
          <p:nvPr/>
        </p:nvSpPr>
        <p:spPr>
          <a:xfrm>
            <a:off x="922939" y="4974506"/>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a:t>
            </a:r>
            <a:r>
              <a:rPr b="0" i="0" lang="es-ES" sz="2000" u="none" cap="none" strike="noStrike">
                <a:solidFill>
                  <a:schemeClr val="dk1"/>
                </a:solidFill>
                <a:latin typeface="Constantia"/>
                <a:ea typeface="Constantia"/>
                <a:cs typeface="Constantia"/>
                <a:sym typeface="Constantia"/>
              </a:rPr>
              <a:t>Calendario con funciones de fecha.</a:t>
            </a:r>
            <a:endParaRPr b="1" i="0" sz="2000" u="none" cap="none" strike="noStrike">
              <a:solidFill>
                <a:schemeClr val="dk1"/>
              </a:solidFill>
              <a:latin typeface="Constantia"/>
              <a:ea typeface="Constantia"/>
              <a:cs typeface="Constantia"/>
              <a:sym typeface="Constantia"/>
            </a:endParaRPr>
          </a:p>
        </p:txBody>
      </p:sp>
      <p:sp>
        <p:nvSpPr>
          <p:cNvPr id="1573" name="Google Shape;1573;p148"/>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574" name="Google Shape;1574;p148"/>
          <p:cNvSpPr txBox="1"/>
          <p:nvPr/>
        </p:nvSpPr>
        <p:spPr>
          <a:xfrm>
            <a:off x="1327588" y="3845023"/>
            <a:ext cx="10097158"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Start Date. </a:t>
            </a:r>
            <a:r>
              <a:rPr b="0" i="0" lang="es-ES" sz="2000" u="none" cap="none" strike="noStrike">
                <a:solidFill>
                  <a:schemeClr val="dk1"/>
                </a:solidFill>
                <a:latin typeface="Constantia"/>
                <a:ea typeface="Constantia"/>
                <a:cs typeface="Constantia"/>
                <a:sym typeface="Constantia"/>
              </a:rPr>
              <a:t>C</a:t>
            </a:r>
            <a:r>
              <a:rPr b="0" i="0" lang="es-ES" sz="2000" u="none" cap="none" strike="noStrike">
                <a:solidFill>
                  <a:srgbClr val="171717"/>
                </a:solidFill>
                <a:latin typeface="Constantia"/>
                <a:ea typeface="Constantia"/>
                <a:cs typeface="Constantia"/>
                <a:sym typeface="Constantia"/>
              </a:rPr>
              <a:t>ualquier expresión DAX que devuelve un valor </a:t>
            </a:r>
            <a:r>
              <a:rPr b="0" i="1" lang="es-ES" sz="2000" u="none" cap="none" strike="noStrike">
                <a:solidFill>
                  <a:srgbClr val="171717"/>
                </a:solidFill>
                <a:latin typeface="Constantia"/>
                <a:ea typeface="Constantia"/>
                <a:cs typeface="Constantia"/>
                <a:sym typeface="Constantia"/>
              </a:rPr>
              <a:t>fecha</a:t>
            </a:r>
            <a:r>
              <a:rPr b="0" i="0" lang="es-ES" sz="2000" u="none" cap="none" strike="noStrike">
                <a:solidFill>
                  <a:srgbClr val="171717"/>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End Date. </a:t>
            </a:r>
            <a:r>
              <a:rPr b="0" i="0" lang="es-ES" sz="2000" u="none" cap="none" strike="noStrike">
                <a:solidFill>
                  <a:schemeClr val="dk1"/>
                </a:solidFill>
                <a:latin typeface="Constantia"/>
                <a:ea typeface="Constantia"/>
                <a:cs typeface="Constantia"/>
                <a:sym typeface="Constantia"/>
              </a:rPr>
              <a:t>C</a:t>
            </a:r>
            <a:r>
              <a:rPr b="0" i="0" lang="es-ES" sz="2000" u="none" cap="none" strike="noStrike">
                <a:solidFill>
                  <a:srgbClr val="171717"/>
                </a:solidFill>
                <a:latin typeface="Constantia"/>
                <a:ea typeface="Constantia"/>
                <a:cs typeface="Constantia"/>
                <a:sym typeface="Constantia"/>
              </a:rPr>
              <a:t>ualquier expresión DAX que devuelve un valor </a:t>
            </a:r>
            <a:r>
              <a:rPr b="0" i="1" lang="es-ES" sz="2000" u="none" cap="none" strike="noStrike">
                <a:solidFill>
                  <a:srgbClr val="171717"/>
                </a:solidFill>
                <a:latin typeface="Constantia"/>
                <a:ea typeface="Constantia"/>
                <a:cs typeface="Constantia"/>
                <a:sym typeface="Constantia"/>
              </a:rPr>
              <a:t>fecha.</a:t>
            </a:r>
            <a:endParaRPr b="0" i="0" sz="2000" u="none" cap="none" strike="noStrike">
              <a:solidFill>
                <a:srgbClr val="171717"/>
              </a:solidFill>
              <a:latin typeface="Quattrocento Sans"/>
              <a:ea typeface="Quattrocento Sans"/>
              <a:cs typeface="Quattrocento Sans"/>
              <a:sym typeface="Quattrocento Sans"/>
            </a:endParaRPr>
          </a:p>
        </p:txBody>
      </p:sp>
      <p:pic>
        <p:nvPicPr>
          <p:cNvPr id="1575" name="Google Shape;1575;p148"/>
          <p:cNvPicPr preferRelativeResize="0"/>
          <p:nvPr/>
        </p:nvPicPr>
        <p:blipFill rotWithShape="1">
          <a:blip r:embed="rId3">
            <a:alphaModFix/>
          </a:blip>
          <a:srcRect b="0" l="0" r="0" t="0"/>
          <a:stretch/>
        </p:blipFill>
        <p:spPr>
          <a:xfrm>
            <a:off x="2466913" y="5610793"/>
            <a:ext cx="7258173" cy="60637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14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2" name="Google Shape;1582;p149"/>
          <p:cNvSpPr txBox="1"/>
          <p:nvPr/>
        </p:nvSpPr>
        <p:spPr>
          <a:xfrm>
            <a:off x="781049" y="609599"/>
            <a:ext cx="93246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7. Creación de calendarios. </a:t>
            </a:r>
            <a:r>
              <a:rPr b="0" i="1" lang="es-ES" sz="3000" u="none" cap="none" strike="noStrike">
                <a:solidFill>
                  <a:schemeClr val="dk1"/>
                </a:solidFill>
                <a:latin typeface="Constantia"/>
                <a:ea typeface="Constantia"/>
                <a:cs typeface="Constantia"/>
                <a:sym typeface="Constantia"/>
              </a:rPr>
              <a:t>CALENDAR</a:t>
            </a:r>
            <a:endParaRPr b="0" i="0" sz="1400" u="none" cap="none" strike="noStrike">
              <a:solidFill>
                <a:srgbClr val="000000"/>
              </a:solidFill>
              <a:latin typeface="Arial"/>
              <a:ea typeface="Arial"/>
              <a:cs typeface="Arial"/>
              <a:sym typeface="Arial"/>
            </a:endParaRPr>
          </a:p>
        </p:txBody>
      </p:sp>
      <p:sp>
        <p:nvSpPr>
          <p:cNvPr id="1583" name="Google Shape;1583;p149"/>
          <p:cNvSpPr txBox="1"/>
          <p:nvPr/>
        </p:nvSpPr>
        <p:spPr>
          <a:xfrm>
            <a:off x="922939" y="1678481"/>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rgbClr val="171717"/>
                </a:solidFill>
                <a:latin typeface="Constantia"/>
                <a:ea typeface="Constantia"/>
                <a:cs typeface="Constantia"/>
                <a:sym typeface="Constantia"/>
              </a:rPr>
              <a:t>Devuelve una tabla con una sola columna de fechas contiguas, en base a dos valores de inicio y final. </a:t>
            </a:r>
            <a:endParaRPr b="0" i="0" sz="2000" u="none" cap="none" strike="noStrike">
              <a:solidFill>
                <a:schemeClr val="dk1"/>
              </a:solidFill>
              <a:latin typeface="Constantia"/>
              <a:ea typeface="Constantia"/>
              <a:cs typeface="Constantia"/>
              <a:sym typeface="Constantia"/>
            </a:endParaRPr>
          </a:p>
        </p:txBody>
      </p:sp>
      <p:sp>
        <p:nvSpPr>
          <p:cNvPr id="1584" name="Google Shape;1584;p149"/>
          <p:cNvSpPr txBox="1"/>
          <p:nvPr/>
        </p:nvSpPr>
        <p:spPr>
          <a:xfrm>
            <a:off x="2822397" y="2607551"/>
            <a:ext cx="5911700"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CALENDAR</a:t>
            </a:r>
            <a:r>
              <a:rPr b="0" i="0" lang="es-ES" sz="2400" u="none" cap="none" strike="noStrike">
                <a:solidFill>
                  <a:srgbClr val="171717"/>
                </a:solidFill>
                <a:latin typeface="Constantia"/>
                <a:ea typeface="Constantia"/>
                <a:cs typeface="Constantia"/>
                <a:sym typeface="Constantia"/>
              </a:rPr>
              <a:t>(&lt;start_date&gt;, &lt;end_date&gt;) </a:t>
            </a:r>
            <a:r>
              <a:rPr b="0" i="1" lang="es-ES" sz="2400" u="none" cap="none" strike="noStrike">
                <a:solidFill>
                  <a:srgbClr val="171717"/>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
        <p:nvSpPr>
          <p:cNvPr id="1585" name="Google Shape;1585;p149"/>
          <p:cNvSpPr txBox="1"/>
          <p:nvPr/>
        </p:nvSpPr>
        <p:spPr>
          <a:xfrm>
            <a:off x="922939" y="4974506"/>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2. </a:t>
            </a:r>
            <a:r>
              <a:rPr b="0" i="0" lang="es-ES" sz="2000" u="none" cap="none" strike="noStrike">
                <a:solidFill>
                  <a:schemeClr val="dk1"/>
                </a:solidFill>
                <a:latin typeface="Constantia"/>
                <a:ea typeface="Constantia"/>
                <a:cs typeface="Constantia"/>
                <a:sym typeface="Constantia"/>
              </a:rPr>
              <a:t>Calendario con funciones de fecha.</a:t>
            </a:r>
            <a:endParaRPr b="1" i="0" sz="2000" u="none" cap="none" strike="noStrike">
              <a:solidFill>
                <a:schemeClr val="dk1"/>
              </a:solidFill>
              <a:latin typeface="Constantia"/>
              <a:ea typeface="Constantia"/>
              <a:cs typeface="Constantia"/>
              <a:sym typeface="Constantia"/>
            </a:endParaRPr>
          </a:p>
        </p:txBody>
      </p:sp>
      <p:sp>
        <p:nvSpPr>
          <p:cNvPr id="1586" name="Google Shape;1586;p149"/>
          <p:cNvSpPr txBox="1"/>
          <p:nvPr/>
        </p:nvSpPr>
        <p:spPr>
          <a:xfrm>
            <a:off x="922939" y="3284102"/>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587" name="Google Shape;1587;p149"/>
          <p:cNvSpPr txBox="1"/>
          <p:nvPr/>
        </p:nvSpPr>
        <p:spPr>
          <a:xfrm>
            <a:off x="1327588" y="3845023"/>
            <a:ext cx="10097158"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Start Date. </a:t>
            </a:r>
            <a:r>
              <a:rPr b="0" i="0" lang="es-ES" sz="2000" u="none" cap="none" strike="noStrike">
                <a:solidFill>
                  <a:schemeClr val="dk1"/>
                </a:solidFill>
                <a:latin typeface="Constantia"/>
                <a:ea typeface="Constantia"/>
                <a:cs typeface="Constantia"/>
                <a:sym typeface="Constantia"/>
              </a:rPr>
              <a:t>C</a:t>
            </a:r>
            <a:r>
              <a:rPr b="0" i="0" lang="es-ES" sz="2000" u="none" cap="none" strike="noStrike">
                <a:solidFill>
                  <a:srgbClr val="171717"/>
                </a:solidFill>
                <a:latin typeface="Constantia"/>
                <a:ea typeface="Constantia"/>
                <a:cs typeface="Constantia"/>
                <a:sym typeface="Constantia"/>
              </a:rPr>
              <a:t>ualquier expresión DAX que devuelve un valor </a:t>
            </a:r>
            <a:r>
              <a:rPr b="0" i="1" lang="es-ES" sz="2000" u="none" cap="none" strike="noStrike">
                <a:solidFill>
                  <a:srgbClr val="171717"/>
                </a:solidFill>
                <a:latin typeface="Constantia"/>
                <a:ea typeface="Constantia"/>
                <a:cs typeface="Constantia"/>
                <a:sym typeface="Constantia"/>
              </a:rPr>
              <a:t>fecha</a:t>
            </a:r>
            <a:r>
              <a:rPr b="0" i="0" lang="es-ES" sz="2000" u="none" cap="none" strike="noStrike">
                <a:solidFill>
                  <a:srgbClr val="171717"/>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End Date. </a:t>
            </a:r>
            <a:r>
              <a:rPr b="0" i="0" lang="es-ES" sz="2000" u="none" cap="none" strike="noStrike">
                <a:solidFill>
                  <a:schemeClr val="dk1"/>
                </a:solidFill>
                <a:latin typeface="Constantia"/>
                <a:ea typeface="Constantia"/>
                <a:cs typeface="Constantia"/>
                <a:sym typeface="Constantia"/>
              </a:rPr>
              <a:t>C</a:t>
            </a:r>
            <a:r>
              <a:rPr b="0" i="0" lang="es-ES" sz="2000" u="none" cap="none" strike="noStrike">
                <a:solidFill>
                  <a:srgbClr val="171717"/>
                </a:solidFill>
                <a:latin typeface="Constantia"/>
                <a:ea typeface="Constantia"/>
                <a:cs typeface="Constantia"/>
                <a:sym typeface="Constantia"/>
              </a:rPr>
              <a:t>ualquier expresión DAX que devuelve un valor </a:t>
            </a:r>
            <a:r>
              <a:rPr b="0" i="1" lang="es-ES" sz="2000" u="none" cap="none" strike="noStrike">
                <a:solidFill>
                  <a:srgbClr val="171717"/>
                </a:solidFill>
                <a:latin typeface="Constantia"/>
                <a:ea typeface="Constantia"/>
                <a:cs typeface="Constantia"/>
                <a:sym typeface="Constantia"/>
              </a:rPr>
              <a:t>fecha.</a:t>
            </a:r>
            <a:endParaRPr b="0" i="0" sz="2000" u="none" cap="none" strike="noStrike">
              <a:solidFill>
                <a:srgbClr val="171717"/>
              </a:solidFill>
              <a:latin typeface="Quattrocento Sans"/>
              <a:ea typeface="Quattrocento Sans"/>
              <a:cs typeface="Quattrocento Sans"/>
              <a:sym typeface="Quattrocento Sans"/>
            </a:endParaRPr>
          </a:p>
        </p:txBody>
      </p:sp>
      <p:pic>
        <p:nvPicPr>
          <p:cNvPr id="1588" name="Google Shape;1588;p149"/>
          <p:cNvPicPr preferRelativeResize="0"/>
          <p:nvPr/>
        </p:nvPicPr>
        <p:blipFill rotWithShape="1">
          <a:blip r:embed="rId3">
            <a:alphaModFix/>
          </a:blip>
          <a:srcRect b="0" l="0" r="0" t="0"/>
          <a:stretch/>
        </p:blipFill>
        <p:spPr>
          <a:xfrm>
            <a:off x="2522483" y="5641689"/>
            <a:ext cx="7606534" cy="61953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15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5" name="Google Shape;1595;p150"/>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7. Creación de calendarios. </a:t>
            </a:r>
            <a:r>
              <a:rPr b="0" i="1" lang="es-ES" sz="3000" u="none" cap="none" strike="noStrike">
                <a:solidFill>
                  <a:schemeClr val="dk1"/>
                </a:solidFill>
                <a:latin typeface="Constantia"/>
                <a:ea typeface="Constantia"/>
                <a:cs typeface="Constantia"/>
                <a:sym typeface="Constantia"/>
              </a:rPr>
              <a:t>CALENDARAUTO</a:t>
            </a:r>
            <a:endParaRPr b="0" i="0" sz="1400" u="none" cap="none" strike="noStrike">
              <a:solidFill>
                <a:srgbClr val="000000"/>
              </a:solidFill>
              <a:latin typeface="Arial"/>
              <a:ea typeface="Arial"/>
              <a:cs typeface="Arial"/>
              <a:sym typeface="Arial"/>
            </a:endParaRPr>
          </a:p>
        </p:txBody>
      </p:sp>
      <p:sp>
        <p:nvSpPr>
          <p:cNvPr id="1596" name="Google Shape;1596;p150"/>
          <p:cNvSpPr txBox="1"/>
          <p:nvPr/>
        </p:nvSpPr>
        <p:spPr>
          <a:xfrm>
            <a:off x="922939" y="4864145"/>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Supongamos que </a:t>
            </a:r>
            <a:r>
              <a:rPr b="0" i="1" lang="es-ES" sz="2000" u="none" cap="none" strike="noStrike">
                <a:solidFill>
                  <a:schemeClr val="dk1"/>
                </a:solidFill>
                <a:latin typeface="Constantia"/>
                <a:ea typeface="Constantia"/>
                <a:cs typeface="Constantia"/>
                <a:sym typeface="Constantia"/>
              </a:rPr>
              <a:t>MinFecha</a:t>
            </a:r>
            <a:r>
              <a:rPr b="0" i="0" lang="es-ES" sz="2000" u="none" cap="none" strike="noStrike">
                <a:solidFill>
                  <a:schemeClr val="dk1"/>
                </a:solidFill>
                <a:latin typeface="Constantia"/>
                <a:ea typeface="Constantia"/>
                <a:cs typeface="Constantia"/>
                <a:sym typeface="Constantia"/>
              </a:rPr>
              <a:t> = 01/01/2020 y </a:t>
            </a:r>
            <a:r>
              <a:rPr b="0" i="1" lang="es-ES" sz="2000" u="none" cap="none" strike="noStrike">
                <a:solidFill>
                  <a:schemeClr val="dk1"/>
                </a:solidFill>
                <a:latin typeface="Constantia"/>
                <a:ea typeface="Constantia"/>
                <a:cs typeface="Constantia"/>
                <a:sym typeface="Constantia"/>
              </a:rPr>
              <a:t>MaxFecha = 15/06/2021</a:t>
            </a:r>
            <a:r>
              <a:rPr b="0" i="0" lang="es-ES" sz="2000" u="none" cap="none" strike="noStrike">
                <a:solidFill>
                  <a:schemeClr val="dk1"/>
                </a:solidFill>
                <a:latin typeface="Constantia"/>
                <a:ea typeface="Constantia"/>
                <a:cs typeface="Constantia"/>
                <a:sym typeface="Constantia"/>
              </a:rPr>
              <a:t> </a:t>
            </a:r>
            <a:endParaRPr b="1" i="0" sz="2000" u="none" cap="none" strike="noStrike">
              <a:solidFill>
                <a:schemeClr val="dk1"/>
              </a:solidFill>
              <a:latin typeface="Constantia"/>
              <a:ea typeface="Constantia"/>
              <a:cs typeface="Constantia"/>
              <a:sym typeface="Constantia"/>
            </a:endParaRPr>
          </a:p>
        </p:txBody>
      </p:sp>
      <p:sp>
        <p:nvSpPr>
          <p:cNvPr id="1597" name="Google Shape;1597;p150"/>
          <p:cNvSpPr txBox="1"/>
          <p:nvPr/>
        </p:nvSpPr>
        <p:spPr>
          <a:xfrm>
            <a:off x="1567466" y="5441135"/>
            <a:ext cx="326367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CALENDARAUTO(3)</a:t>
            </a:r>
            <a:endParaRPr b="0" i="0" sz="1400" u="none" cap="none" strike="noStrike">
              <a:solidFill>
                <a:srgbClr val="000000"/>
              </a:solidFill>
              <a:latin typeface="Arial"/>
              <a:ea typeface="Arial"/>
              <a:cs typeface="Arial"/>
              <a:sym typeface="Arial"/>
            </a:endParaRPr>
          </a:p>
        </p:txBody>
      </p:sp>
      <p:sp>
        <p:nvSpPr>
          <p:cNvPr id="1598" name="Google Shape;1598;p150"/>
          <p:cNvSpPr txBox="1"/>
          <p:nvPr/>
        </p:nvSpPr>
        <p:spPr>
          <a:xfrm>
            <a:off x="922939" y="3157974"/>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599" name="Google Shape;1599;p150"/>
          <p:cNvSpPr txBox="1"/>
          <p:nvPr/>
        </p:nvSpPr>
        <p:spPr>
          <a:xfrm>
            <a:off x="1327588" y="3592773"/>
            <a:ext cx="10097158" cy="10156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Fiscal_Year_End_Month. </a:t>
            </a:r>
            <a:r>
              <a:rPr b="0" i="0" lang="es-ES" sz="2000" u="none" cap="none" strike="noStrike">
                <a:solidFill>
                  <a:srgbClr val="171717"/>
                </a:solidFill>
                <a:latin typeface="Constantia"/>
                <a:ea typeface="Constantia"/>
                <a:cs typeface="Constantia"/>
                <a:sym typeface="Constantia"/>
              </a:rPr>
              <a:t>Cualquier expresión DAX que devuelva un entero comprendido entre 1 y 12. Si se omite, calcula el rango entre las fecha mínima y máxima del modelo.</a:t>
            </a:r>
            <a:endParaRPr b="0" i="0" sz="1400" u="none" cap="none" strike="noStrike">
              <a:solidFill>
                <a:srgbClr val="000000"/>
              </a:solidFill>
              <a:latin typeface="Arial"/>
              <a:ea typeface="Arial"/>
              <a:cs typeface="Arial"/>
              <a:sym typeface="Arial"/>
            </a:endParaRPr>
          </a:p>
        </p:txBody>
      </p:sp>
      <p:sp>
        <p:nvSpPr>
          <p:cNvPr id="1600" name="Google Shape;1600;p150"/>
          <p:cNvSpPr txBox="1"/>
          <p:nvPr/>
        </p:nvSpPr>
        <p:spPr>
          <a:xfrm>
            <a:off x="922939" y="1615417"/>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rgbClr val="171717"/>
                </a:solidFill>
                <a:latin typeface="Constantia"/>
                <a:ea typeface="Constantia"/>
                <a:cs typeface="Constantia"/>
                <a:sym typeface="Constantia"/>
              </a:rPr>
              <a:t>Devuelve una tabla con una sola columna de fechas contiguas, en base a una columna referencia del modelo.</a:t>
            </a:r>
            <a:endParaRPr b="0" i="0" sz="2000" u="none" cap="none" strike="noStrike">
              <a:solidFill>
                <a:schemeClr val="dk1"/>
              </a:solidFill>
              <a:latin typeface="Constantia"/>
              <a:ea typeface="Constantia"/>
              <a:cs typeface="Constantia"/>
              <a:sym typeface="Constantia"/>
            </a:endParaRPr>
          </a:p>
        </p:txBody>
      </p:sp>
      <p:sp>
        <p:nvSpPr>
          <p:cNvPr id="1601" name="Google Shape;1601;p150"/>
          <p:cNvSpPr txBox="1"/>
          <p:nvPr/>
        </p:nvSpPr>
        <p:spPr>
          <a:xfrm>
            <a:off x="2755537" y="2511894"/>
            <a:ext cx="643196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ES" sz="2400" u="none" cap="none" strike="noStrike">
                <a:solidFill>
                  <a:srgbClr val="0101FD"/>
                </a:solidFill>
                <a:latin typeface="Constantia"/>
                <a:ea typeface="Constantia"/>
                <a:cs typeface="Constantia"/>
                <a:sym typeface="Constantia"/>
              </a:rPr>
              <a:t>CALENDARAUTO</a:t>
            </a:r>
            <a:r>
              <a:rPr b="0" i="0" lang="es-ES" sz="2400" u="none" cap="none" strike="noStrike">
                <a:solidFill>
                  <a:srgbClr val="171717"/>
                </a:solidFill>
                <a:latin typeface="Constantia"/>
                <a:ea typeface="Constantia"/>
                <a:cs typeface="Constantia"/>
                <a:sym typeface="Constantia"/>
              </a:rPr>
              <a:t>([fiscal_year_end_month]) </a:t>
            </a:r>
            <a:endParaRPr b="0" i="1" sz="2400" u="none" cap="none" strike="noStrike">
              <a:solidFill>
                <a:schemeClr val="dk1"/>
              </a:solidFill>
              <a:latin typeface="Constantia"/>
              <a:ea typeface="Constantia"/>
              <a:cs typeface="Constantia"/>
              <a:sym typeface="Constantia"/>
            </a:endParaRPr>
          </a:p>
        </p:txBody>
      </p:sp>
      <p:sp>
        <p:nvSpPr>
          <p:cNvPr id="1602" name="Google Shape;1602;p150"/>
          <p:cNvSpPr txBox="1"/>
          <p:nvPr/>
        </p:nvSpPr>
        <p:spPr>
          <a:xfrm>
            <a:off x="1567465" y="6072153"/>
            <a:ext cx="326367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CALENDARAUTO()</a:t>
            </a:r>
            <a:endParaRPr b="0" i="0" sz="1400" u="none" cap="none" strike="noStrike">
              <a:solidFill>
                <a:srgbClr val="000000"/>
              </a:solidFill>
              <a:latin typeface="Arial"/>
              <a:ea typeface="Arial"/>
              <a:cs typeface="Arial"/>
              <a:sym typeface="Arial"/>
            </a:endParaRPr>
          </a:p>
        </p:txBody>
      </p:sp>
      <p:cxnSp>
        <p:nvCxnSpPr>
          <p:cNvPr id="1603" name="Google Shape;1603;p150"/>
          <p:cNvCxnSpPr/>
          <p:nvPr/>
        </p:nvCxnSpPr>
        <p:spPr>
          <a:xfrm flipH="1" rot="10800000">
            <a:off x="4957273" y="5671967"/>
            <a:ext cx="1545022" cy="1"/>
          </a:xfrm>
          <a:prstGeom prst="straightConnector1">
            <a:avLst/>
          </a:prstGeom>
          <a:noFill/>
          <a:ln cap="flat" cmpd="sng" w="28575">
            <a:solidFill>
              <a:schemeClr val="accent5"/>
            </a:solidFill>
            <a:prstDash val="solid"/>
            <a:miter lim="800000"/>
            <a:headEnd len="sm" w="sm" type="none"/>
            <a:tailEnd len="med" w="med" type="triangle"/>
          </a:ln>
        </p:spPr>
      </p:cxnSp>
      <p:cxnSp>
        <p:nvCxnSpPr>
          <p:cNvPr id="1604" name="Google Shape;1604;p150"/>
          <p:cNvCxnSpPr/>
          <p:nvPr/>
        </p:nvCxnSpPr>
        <p:spPr>
          <a:xfrm flipH="1" rot="10800000">
            <a:off x="4957273" y="6302984"/>
            <a:ext cx="1545022" cy="1"/>
          </a:xfrm>
          <a:prstGeom prst="straightConnector1">
            <a:avLst/>
          </a:prstGeom>
          <a:noFill/>
          <a:ln cap="flat" cmpd="sng" w="28575">
            <a:solidFill>
              <a:schemeClr val="accent5"/>
            </a:solidFill>
            <a:prstDash val="solid"/>
            <a:miter lim="800000"/>
            <a:headEnd len="sm" w="sm" type="none"/>
            <a:tailEnd len="med" w="med" type="triangle"/>
          </a:ln>
        </p:spPr>
      </p:cxnSp>
      <p:sp>
        <p:nvSpPr>
          <p:cNvPr id="1605" name="Google Shape;1605;p150"/>
          <p:cNvSpPr txBox="1"/>
          <p:nvPr/>
        </p:nvSpPr>
        <p:spPr>
          <a:xfrm>
            <a:off x="6877050" y="5468149"/>
            <a:ext cx="3607019"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Entre  01/03/2020 y </a:t>
            </a:r>
            <a:r>
              <a:rPr b="0" i="1" lang="es-ES" sz="2000" u="none" cap="none" strike="noStrike">
                <a:solidFill>
                  <a:schemeClr val="dk1"/>
                </a:solidFill>
                <a:latin typeface="Constantia"/>
                <a:ea typeface="Constantia"/>
                <a:cs typeface="Constantia"/>
                <a:sym typeface="Constantia"/>
              </a:rPr>
              <a:t> 31/03/2021</a:t>
            </a:r>
            <a:r>
              <a:rPr b="0" i="0" lang="es-ES" sz="2000" u="none" cap="none" strike="noStrike">
                <a:solidFill>
                  <a:schemeClr val="dk1"/>
                </a:solidFill>
                <a:latin typeface="Constantia"/>
                <a:ea typeface="Constantia"/>
                <a:cs typeface="Constantia"/>
                <a:sym typeface="Constantia"/>
              </a:rPr>
              <a:t> </a:t>
            </a:r>
            <a:endParaRPr b="1" i="0" sz="2000" u="none" cap="none" strike="noStrike">
              <a:solidFill>
                <a:schemeClr val="dk1"/>
              </a:solidFill>
              <a:latin typeface="Constantia"/>
              <a:ea typeface="Constantia"/>
              <a:cs typeface="Constantia"/>
              <a:sym typeface="Constantia"/>
            </a:endParaRPr>
          </a:p>
        </p:txBody>
      </p:sp>
      <p:sp>
        <p:nvSpPr>
          <p:cNvPr id="1606" name="Google Shape;1606;p150"/>
          <p:cNvSpPr txBox="1"/>
          <p:nvPr/>
        </p:nvSpPr>
        <p:spPr>
          <a:xfrm>
            <a:off x="6877049" y="6072153"/>
            <a:ext cx="3607019"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Entre  01/01/2020 y </a:t>
            </a:r>
            <a:r>
              <a:rPr b="0" i="1" lang="es-ES" sz="2000" u="none" cap="none" strike="noStrike">
                <a:solidFill>
                  <a:schemeClr val="dk1"/>
                </a:solidFill>
                <a:latin typeface="Constantia"/>
                <a:ea typeface="Constantia"/>
                <a:cs typeface="Constantia"/>
                <a:sym typeface="Constantia"/>
              </a:rPr>
              <a:t> 31/12/2021</a:t>
            </a:r>
            <a:r>
              <a:rPr b="0" i="0" lang="es-ES" sz="2000" u="none" cap="none" strike="noStrike">
                <a:solidFill>
                  <a:schemeClr val="dk1"/>
                </a:solidFill>
                <a:latin typeface="Constantia"/>
                <a:ea typeface="Constantia"/>
                <a:cs typeface="Constantia"/>
                <a:sym typeface="Constantia"/>
              </a:rPr>
              <a:t> </a:t>
            </a:r>
            <a:endParaRPr b="1"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sp>
        <p:nvSpPr>
          <p:cNvPr id="1612" name="Google Shape;1612;p15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3" name="Google Shape;1613;p151"/>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13 – </a:t>
            </a:r>
            <a:r>
              <a:rPr b="0" i="1" lang="es-ES" sz="3000" u="none" cap="none" strike="noStrike">
                <a:solidFill>
                  <a:schemeClr val="dk1"/>
                </a:solidFill>
                <a:latin typeface="Constantia"/>
                <a:ea typeface="Constantia"/>
                <a:cs typeface="Constantia"/>
                <a:sym typeface="Constantia"/>
              </a:rPr>
              <a:t>Creación de calendarios</a:t>
            </a:r>
            <a:endParaRPr b="0" i="0" sz="1400" u="none" cap="none" strike="noStrike">
              <a:solidFill>
                <a:srgbClr val="000000"/>
              </a:solidFill>
              <a:latin typeface="Arial"/>
              <a:ea typeface="Arial"/>
              <a:cs typeface="Arial"/>
              <a:sym typeface="Arial"/>
            </a:endParaRPr>
          </a:p>
        </p:txBody>
      </p:sp>
      <p:sp>
        <p:nvSpPr>
          <p:cNvPr id="1614" name="Google Shape;1614;p151"/>
          <p:cNvSpPr txBox="1"/>
          <p:nvPr/>
        </p:nvSpPr>
        <p:spPr>
          <a:xfrm>
            <a:off x="781049" y="1890067"/>
            <a:ext cx="10356343" cy="34778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realizar lo siguiente: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Crear una nueva tabla llamada </a:t>
            </a:r>
            <a:r>
              <a:rPr b="0" i="1" lang="es-ES" sz="2000" u="none" cap="none" strike="noStrike">
                <a:solidFill>
                  <a:schemeClr val="dk1"/>
                </a:solidFill>
                <a:latin typeface="Constantia"/>
                <a:ea typeface="Constantia"/>
                <a:cs typeface="Constantia"/>
                <a:sym typeface="Constantia"/>
              </a:rPr>
              <a:t>Calendario_Auto y c</a:t>
            </a:r>
            <a:r>
              <a:rPr b="0" i="0" lang="es-ES" sz="2000" u="none" cap="none" strike="noStrike">
                <a:solidFill>
                  <a:schemeClr val="dk1"/>
                </a:solidFill>
                <a:latin typeface="Constantia"/>
                <a:ea typeface="Constantia"/>
                <a:cs typeface="Constantia"/>
                <a:sym typeface="Constantia"/>
              </a:rPr>
              <a:t>rear un calendario empleando la función </a:t>
            </a:r>
            <a:r>
              <a:rPr b="0" i="1" lang="es-ES" sz="2000" u="none" cap="none" strike="noStrike">
                <a:solidFill>
                  <a:schemeClr val="dk1"/>
                </a:solidFill>
                <a:latin typeface="Constantia"/>
                <a:ea typeface="Constantia"/>
                <a:cs typeface="Constantia"/>
                <a:sym typeface="Constantia"/>
              </a:rPr>
              <a:t>CALENDARAUTO().</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Crear una nueva tabla llamada CalendarioPersonalizado y crear un calendario empleando la función CALENDAR(). Usar las funciones MINX y MAXX.</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Tomar uno de los calendarios y crear las columnas </a:t>
            </a:r>
            <a:r>
              <a:rPr b="0" i="1" lang="es-ES" sz="2000" u="none" cap="none" strike="noStrike">
                <a:solidFill>
                  <a:schemeClr val="dk1"/>
                </a:solidFill>
                <a:latin typeface="Constantia"/>
                <a:ea typeface="Constantia"/>
                <a:cs typeface="Constantia"/>
                <a:sym typeface="Constantia"/>
              </a:rPr>
              <a:t>Año y Mes </a:t>
            </a:r>
            <a:r>
              <a:rPr b="0" i="0" lang="es-ES" sz="2000" u="none" cap="none" strike="noStrike">
                <a:solidFill>
                  <a:schemeClr val="dk1"/>
                </a:solidFill>
                <a:latin typeface="Constantia"/>
                <a:ea typeface="Constantia"/>
                <a:cs typeface="Constantia"/>
                <a:sym typeface="Constantia"/>
              </a:rPr>
              <a:t>a partir de las funciones </a:t>
            </a:r>
            <a:r>
              <a:rPr b="0" i="1" lang="es-ES" sz="2000" u="none" cap="none" strike="noStrike">
                <a:solidFill>
                  <a:schemeClr val="dk1"/>
                </a:solidFill>
                <a:latin typeface="Constantia"/>
                <a:ea typeface="Constantia"/>
                <a:cs typeface="Constantia"/>
                <a:sym typeface="Constantia"/>
              </a:rPr>
              <a:t>YEAR() y MONTH().</a:t>
            </a:r>
            <a:endParaRPr b="1"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p26"/>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1. Introducción</a:t>
            </a:r>
            <a:endParaRPr b="0" i="0" sz="1400" u="none" cap="none" strike="noStrike">
              <a:solidFill>
                <a:srgbClr val="000000"/>
              </a:solidFill>
              <a:latin typeface="Arial"/>
              <a:ea typeface="Arial"/>
              <a:cs typeface="Arial"/>
              <a:sym typeface="Arial"/>
            </a:endParaRPr>
          </a:p>
        </p:txBody>
      </p:sp>
      <p:sp>
        <p:nvSpPr>
          <p:cNvPr id="208" name="Google Shape;208;p26"/>
          <p:cNvSpPr txBox="1"/>
          <p:nvPr/>
        </p:nvSpPr>
        <p:spPr>
          <a:xfrm>
            <a:off x="781049" y="1573023"/>
            <a:ext cx="10368366"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Algunos consejos antes de ver DAX</a:t>
            </a:r>
            <a:endParaRPr b="0" i="0" sz="2200" u="none" cap="none" strike="noStrike">
              <a:solidFill>
                <a:schemeClr val="dk1"/>
              </a:solidFill>
              <a:latin typeface="Constantia"/>
              <a:ea typeface="Constantia"/>
              <a:cs typeface="Constantia"/>
              <a:sym typeface="Constantia"/>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p:txBody>
      </p:sp>
      <p:pic>
        <p:nvPicPr>
          <p:cNvPr id="209" name="Google Shape;209;p26"/>
          <p:cNvPicPr preferRelativeResize="0"/>
          <p:nvPr/>
        </p:nvPicPr>
        <p:blipFill rotWithShape="1">
          <a:blip r:embed="rId3">
            <a:alphaModFix/>
          </a:blip>
          <a:srcRect b="0" l="0" r="0" t="0"/>
          <a:stretch/>
        </p:blipFill>
        <p:spPr>
          <a:xfrm>
            <a:off x="6352675" y="1439820"/>
            <a:ext cx="5211928" cy="513087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210" name="Google Shape;210;p26"/>
          <p:cNvSpPr/>
          <p:nvPr/>
        </p:nvSpPr>
        <p:spPr>
          <a:xfrm>
            <a:off x="1524000" y="2311687"/>
            <a:ext cx="3431253" cy="2306180"/>
          </a:xfrm>
          <a:prstGeom prst="rect">
            <a:avLst/>
          </a:prstGeom>
          <a:blipFill rotWithShape="1">
            <a:blip r:embed="rId4">
              <a:alphaModFix/>
            </a:blip>
            <a:stretch>
              <a:fillRect b="0" l="0" r="0" t="0"/>
            </a:stretch>
          </a:blipFill>
          <a:ln cap="flat" cmpd="sng" w="3810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15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1" name="Google Shape;1621;p152"/>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Uso de variables</a:t>
            </a:r>
            <a:endParaRPr b="0" i="0" sz="1400" u="none" cap="none" strike="noStrike">
              <a:solidFill>
                <a:srgbClr val="000000"/>
              </a:solidFill>
              <a:latin typeface="Arial"/>
              <a:ea typeface="Arial"/>
              <a:cs typeface="Arial"/>
              <a:sym typeface="Arial"/>
            </a:endParaRPr>
          </a:p>
        </p:txBody>
      </p:sp>
      <p:sp>
        <p:nvSpPr>
          <p:cNvPr id="1622" name="Google Shape;1622;p152"/>
          <p:cNvSpPr txBox="1"/>
          <p:nvPr/>
        </p:nvSpPr>
        <p:spPr>
          <a:xfrm>
            <a:off x="922939" y="1615417"/>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Es posible que una medida use una expresión varias veces. Para mejorar el rendimiento del cálculo, lo mejor es almacenar dicha expresión en una </a:t>
            </a:r>
            <a:r>
              <a:rPr b="0" i="1" lang="es-ES" sz="2000" u="none" cap="none" strike="noStrike">
                <a:solidFill>
                  <a:schemeClr val="dk1"/>
                </a:solidFill>
                <a:latin typeface="Constantia"/>
                <a:ea typeface="Constantia"/>
                <a:cs typeface="Constantia"/>
                <a:sym typeface="Constantia"/>
              </a:rPr>
              <a:t>variable.</a:t>
            </a:r>
            <a:endParaRPr b="0" i="0" sz="2000" u="none" cap="none" strike="noStrike">
              <a:solidFill>
                <a:schemeClr val="dk1"/>
              </a:solidFill>
              <a:latin typeface="Constantia"/>
              <a:ea typeface="Constantia"/>
              <a:cs typeface="Constantia"/>
              <a:sym typeface="Constantia"/>
            </a:endParaRPr>
          </a:p>
        </p:txBody>
      </p:sp>
      <p:pic>
        <p:nvPicPr>
          <p:cNvPr id="1623" name="Google Shape;1623;p152"/>
          <p:cNvPicPr preferRelativeResize="0"/>
          <p:nvPr/>
        </p:nvPicPr>
        <p:blipFill rotWithShape="1">
          <a:blip r:embed="rId3">
            <a:alphaModFix/>
          </a:blip>
          <a:srcRect b="54249" l="8218" r="22883" t="22534"/>
          <a:stretch/>
        </p:blipFill>
        <p:spPr>
          <a:xfrm>
            <a:off x="1166216" y="3191504"/>
            <a:ext cx="9859568" cy="205107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15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0" name="Google Shape;1630;p153"/>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Uso de variables</a:t>
            </a:r>
            <a:endParaRPr b="0" i="0" sz="1400" u="none" cap="none" strike="noStrike">
              <a:solidFill>
                <a:srgbClr val="000000"/>
              </a:solidFill>
              <a:latin typeface="Arial"/>
              <a:ea typeface="Arial"/>
              <a:cs typeface="Arial"/>
              <a:sym typeface="Arial"/>
            </a:endParaRPr>
          </a:p>
        </p:txBody>
      </p:sp>
      <p:sp>
        <p:nvSpPr>
          <p:cNvPr id="1631" name="Google Shape;1631;p153"/>
          <p:cNvSpPr txBox="1"/>
          <p:nvPr/>
        </p:nvSpPr>
        <p:spPr>
          <a:xfrm>
            <a:off x="922939" y="1615417"/>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Es posible que una medida use una expresión varias veces. Para mejorar el rendimiento del cálculo, lo mejor es almacenar dicha expresión en una </a:t>
            </a:r>
            <a:r>
              <a:rPr b="0" i="1" lang="es-ES" sz="2000" u="none" cap="none" strike="noStrike">
                <a:solidFill>
                  <a:schemeClr val="dk1"/>
                </a:solidFill>
                <a:latin typeface="Constantia"/>
                <a:ea typeface="Constantia"/>
                <a:cs typeface="Constantia"/>
                <a:sym typeface="Constantia"/>
              </a:rPr>
              <a:t>variable.</a:t>
            </a:r>
            <a:endParaRPr b="0" i="0" sz="2000" u="none" cap="none" strike="noStrike">
              <a:solidFill>
                <a:schemeClr val="dk1"/>
              </a:solidFill>
              <a:latin typeface="Constantia"/>
              <a:ea typeface="Constantia"/>
              <a:cs typeface="Constantia"/>
              <a:sym typeface="Constantia"/>
            </a:endParaRPr>
          </a:p>
        </p:txBody>
      </p:sp>
      <p:pic>
        <p:nvPicPr>
          <p:cNvPr id="1632" name="Google Shape;1632;p153"/>
          <p:cNvPicPr preferRelativeResize="0"/>
          <p:nvPr/>
        </p:nvPicPr>
        <p:blipFill rotWithShape="1">
          <a:blip r:embed="rId3">
            <a:alphaModFix/>
          </a:blip>
          <a:srcRect b="0" l="0" r="0" t="0"/>
          <a:stretch/>
        </p:blipFill>
        <p:spPr>
          <a:xfrm>
            <a:off x="1939158" y="2606158"/>
            <a:ext cx="8074420" cy="141003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633" name="Google Shape;1633;p153"/>
          <p:cNvSpPr/>
          <p:nvPr/>
        </p:nvSpPr>
        <p:spPr>
          <a:xfrm>
            <a:off x="5659821" y="4154270"/>
            <a:ext cx="436179" cy="510268"/>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34" name="Google Shape;1634;p153"/>
          <p:cNvPicPr preferRelativeResize="0"/>
          <p:nvPr/>
        </p:nvPicPr>
        <p:blipFill rotWithShape="1">
          <a:blip r:embed="rId4">
            <a:alphaModFix/>
          </a:blip>
          <a:srcRect b="0" l="0" r="0" t="0"/>
          <a:stretch/>
        </p:blipFill>
        <p:spPr>
          <a:xfrm>
            <a:off x="2385849" y="4889880"/>
            <a:ext cx="7191550" cy="147771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15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1" name="Google Shape;1641;p154"/>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14 – </a:t>
            </a:r>
            <a:r>
              <a:rPr b="0" i="1" lang="es-ES" sz="3000" u="none" cap="none" strike="noStrike">
                <a:solidFill>
                  <a:schemeClr val="dk1"/>
                </a:solidFill>
                <a:latin typeface="Constantia"/>
                <a:ea typeface="Constantia"/>
                <a:cs typeface="Constantia"/>
                <a:sym typeface="Constantia"/>
              </a:rPr>
              <a:t>Variables</a:t>
            </a:r>
            <a:endParaRPr b="0" i="0" sz="1400" u="none" cap="none" strike="noStrike">
              <a:solidFill>
                <a:srgbClr val="000000"/>
              </a:solidFill>
              <a:latin typeface="Arial"/>
              <a:ea typeface="Arial"/>
              <a:cs typeface="Arial"/>
              <a:sym typeface="Arial"/>
            </a:endParaRPr>
          </a:p>
        </p:txBody>
      </p:sp>
      <p:sp>
        <p:nvSpPr>
          <p:cNvPr id="1642" name="Google Shape;1642;p154"/>
          <p:cNvSpPr txBox="1"/>
          <p:nvPr/>
        </p:nvSpPr>
        <p:spPr>
          <a:xfrm>
            <a:off x="781049" y="1890067"/>
            <a:ext cx="10356343" cy="113877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‘Facturas.xlsx </a:t>
            </a:r>
            <a:r>
              <a:rPr b="0" i="0" lang="es-ES" sz="2000" u="none" cap="none" strike="noStrike">
                <a:solidFill>
                  <a:schemeClr val="dk1"/>
                </a:solidFill>
                <a:latin typeface="Constantia"/>
                <a:ea typeface="Constantia"/>
                <a:cs typeface="Constantia"/>
                <a:sym typeface="Constantia"/>
              </a:rPr>
              <a:t>y añadir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Crear la medida </a:t>
            </a:r>
            <a:r>
              <a:rPr b="0" i="1" lang="es-ES" sz="2000" u="none" cap="none" strike="noStrike">
                <a:solidFill>
                  <a:schemeClr val="dk1"/>
                </a:solidFill>
                <a:latin typeface="Constantia"/>
                <a:ea typeface="Constantia"/>
                <a:cs typeface="Constantia"/>
                <a:sym typeface="Constantia"/>
              </a:rPr>
              <a:t>Margen (%) </a:t>
            </a:r>
            <a:r>
              <a:rPr b="0" i="0" lang="es-ES" sz="2000" u="none" cap="none" strike="noStrike">
                <a:solidFill>
                  <a:schemeClr val="dk1"/>
                </a:solidFill>
                <a:latin typeface="Constantia"/>
                <a:ea typeface="Constantia"/>
                <a:cs typeface="Constantia"/>
                <a:sym typeface="Constantia"/>
              </a:rPr>
              <a:t>mediante la siguiente fórmula </a:t>
            </a:r>
            <a:r>
              <a:rPr b="0" i="1" lang="es-ES" sz="2000" u="none" cap="none" strike="noStrike">
                <a:solidFill>
                  <a:schemeClr val="dk1"/>
                </a:solidFill>
                <a:latin typeface="Constantia"/>
                <a:ea typeface="Constantia"/>
                <a:cs typeface="Constantia"/>
                <a:sym typeface="Constantia"/>
              </a:rPr>
              <a:t>(Margen).</a:t>
            </a:r>
            <a:endParaRPr b="1" i="1" sz="2000" u="none" cap="none" strike="noStrike">
              <a:solidFill>
                <a:schemeClr val="dk1"/>
              </a:solidFill>
              <a:latin typeface="Constantia"/>
              <a:ea typeface="Constantia"/>
              <a:cs typeface="Constantia"/>
              <a:sym typeface="Constantia"/>
            </a:endParaRPr>
          </a:p>
        </p:txBody>
      </p:sp>
      <p:sp>
        <p:nvSpPr>
          <p:cNvPr id="1643" name="Google Shape;1643;p154"/>
          <p:cNvSpPr txBox="1"/>
          <p:nvPr/>
        </p:nvSpPr>
        <p:spPr>
          <a:xfrm>
            <a:off x="3375606" y="3318557"/>
            <a:ext cx="10356343"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Margen (%) = (Importe – Coste) / Importe </a:t>
            </a:r>
            <a:endParaRPr b="0" i="0" sz="1400" u="none" cap="none" strike="noStrike">
              <a:solidFill>
                <a:srgbClr val="000000"/>
              </a:solidFill>
              <a:latin typeface="Arial"/>
              <a:ea typeface="Arial"/>
              <a:cs typeface="Arial"/>
              <a:sym typeface="Arial"/>
            </a:endParaRPr>
          </a:p>
        </p:txBody>
      </p:sp>
      <p:sp>
        <p:nvSpPr>
          <p:cNvPr id="1644" name="Google Shape;1644;p154"/>
          <p:cNvSpPr txBox="1"/>
          <p:nvPr/>
        </p:nvSpPr>
        <p:spPr>
          <a:xfrm>
            <a:off x="781049" y="3919656"/>
            <a:ext cx="10356343" cy="400110"/>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Replicar la medida usando variables (</a:t>
            </a:r>
            <a:r>
              <a:rPr b="0" i="1" lang="es-ES" sz="2000" u="none" cap="none" strike="noStrike">
                <a:solidFill>
                  <a:schemeClr val="dk1"/>
                </a:solidFill>
                <a:latin typeface="Constantia"/>
                <a:ea typeface="Constantia"/>
                <a:cs typeface="Constantia"/>
                <a:sym typeface="Constantia"/>
              </a:rPr>
              <a:t>MargenOptimizado).</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15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1" name="Google Shape;1651;p155"/>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Carpeta de medidas</a:t>
            </a:r>
            <a:endParaRPr b="0" i="0" sz="1400" u="none" cap="none" strike="noStrike">
              <a:solidFill>
                <a:srgbClr val="000000"/>
              </a:solidFill>
              <a:latin typeface="Arial"/>
              <a:ea typeface="Arial"/>
              <a:cs typeface="Arial"/>
              <a:sym typeface="Arial"/>
            </a:endParaRPr>
          </a:p>
        </p:txBody>
      </p:sp>
      <p:sp>
        <p:nvSpPr>
          <p:cNvPr id="1652" name="Google Shape;1652;p155"/>
          <p:cNvSpPr txBox="1"/>
          <p:nvPr/>
        </p:nvSpPr>
        <p:spPr>
          <a:xfrm>
            <a:off x="907172" y="1660479"/>
            <a:ext cx="10317875"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Por lo general, las medidas creadas se incluyen dentro de la tabla seleccionada en el momento de la creación, pero ciertamente las medidas </a:t>
            </a:r>
            <a:r>
              <a:rPr b="0" i="1" lang="es-ES" sz="2000" u="none" cap="none" strike="noStrike">
                <a:solidFill>
                  <a:schemeClr val="dk1"/>
                </a:solidFill>
                <a:latin typeface="Constantia"/>
                <a:ea typeface="Constantia"/>
                <a:cs typeface="Constantia"/>
                <a:sym typeface="Constantia"/>
              </a:rPr>
              <a:t>no pertenecen a ninguna tabla.</a:t>
            </a:r>
            <a:endParaRPr b="0" i="0" sz="2000" u="none" cap="none" strike="noStrike">
              <a:solidFill>
                <a:schemeClr val="dk1"/>
              </a:solidFill>
              <a:latin typeface="Constantia"/>
              <a:ea typeface="Constantia"/>
              <a:cs typeface="Constantia"/>
              <a:sym typeface="Constantia"/>
            </a:endParaRPr>
          </a:p>
        </p:txBody>
      </p:sp>
      <p:pic>
        <p:nvPicPr>
          <p:cNvPr id="1653" name="Google Shape;1653;p155"/>
          <p:cNvPicPr preferRelativeResize="0"/>
          <p:nvPr/>
        </p:nvPicPr>
        <p:blipFill rotWithShape="1">
          <a:blip r:embed="rId3">
            <a:alphaModFix/>
          </a:blip>
          <a:srcRect b="0" l="0" r="0" t="0"/>
          <a:stretch/>
        </p:blipFill>
        <p:spPr>
          <a:xfrm>
            <a:off x="1954926" y="2716329"/>
            <a:ext cx="2576676" cy="353207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15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0" name="Google Shape;1660;p156"/>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Carpeta de medidas</a:t>
            </a:r>
            <a:endParaRPr b="0" i="0" sz="1400" u="none" cap="none" strike="noStrike">
              <a:solidFill>
                <a:srgbClr val="000000"/>
              </a:solidFill>
              <a:latin typeface="Arial"/>
              <a:ea typeface="Arial"/>
              <a:cs typeface="Arial"/>
              <a:sym typeface="Arial"/>
            </a:endParaRPr>
          </a:p>
        </p:txBody>
      </p:sp>
      <p:sp>
        <p:nvSpPr>
          <p:cNvPr id="1661" name="Google Shape;1661;p156"/>
          <p:cNvSpPr txBox="1"/>
          <p:nvPr/>
        </p:nvSpPr>
        <p:spPr>
          <a:xfrm>
            <a:off x="907172" y="1660479"/>
            <a:ext cx="10317875"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Por lo general, las medidas creadas se incluyen dentro de la tabla seleccionada en el momento de la creación, pero ciertamente las medidas </a:t>
            </a:r>
            <a:r>
              <a:rPr b="0" i="1" lang="es-ES" sz="2000" u="none" cap="none" strike="noStrike">
                <a:solidFill>
                  <a:schemeClr val="dk1"/>
                </a:solidFill>
                <a:latin typeface="Constantia"/>
                <a:ea typeface="Constantia"/>
                <a:cs typeface="Constantia"/>
                <a:sym typeface="Constantia"/>
              </a:rPr>
              <a:t>no pertenecen a ninguna tabla.</a:t>
            </a:r>
            <a:endParaRPr b="0" i="0" sz="2000" u="none" cap="none" strike="noStrike">
              <a:solidFill>
                <a:schemeClr val="dk1"/>
              </a:solidFill>
              <a:latin typeface="Constantia"/>
              <a:ea typeface="Constantia"/>
              <a:cs typeface="Constantia"/>
              <a:sym typeface="Constantia"/>
            </a:endParaRPr>
          </a:p>
        </p:txBody>
      </p:sp>
      <p:pic>
        <p:nvPicPr>
          <p:cNvPr id="1662" name="Google Shape;1662;p156"/>
          <p:cNvPicPr preferRelativeResize="0"/>
          <p:nvPr/>
        </p:nvPicPr>
        <p:blipFill rotWithShape="1">
          <a:blip r:embed="rId3">
            <a:alphaModFix/>
          </a:blip>
          <a:srcRect b="0" l="0" r="0" t="0"/>
          <a:stretch/>
        </p:blipFill>
        <p:spPr>
          <a:xfrm>
            <a:off x="1954926" y="2716329"/>
            <a:ext cx="2576676" cy="353207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663" name="Google Shape;1663;p156"/>
          <p:cNvSpPr txBox="1"/>
          <p:nvPr/>
        </p:nvSpPr>
        <p:spPr>
          <a:xfrm>
            <a:off x="5283089" y="3075057"/>
            <a:ext cx="5752773" cy="132343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Si el número de medidas crece, podemos encontrarnos con un problema de organización (</a:t>
            </a:r>
            <a:r>
              <a:rPr b="0" i="1" lang="es-ES" sz="2000" u="none" cap="none" strike="noStrike">
                <a:solidFill>
                  <a:schemeClr val="dk1"/>
                </a:solidFill>
                <a:latin typeface="Constantia"/>
                <a:ea typeface="Constantia"/>
                <a:cs typeface="Constantia"/>
                <a:sym typeface="Constantia"/>
              </a:rPr>
              <a:t>las medidas podrían estar en varias tablas y complicar su uso).</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15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0" name="Google Shape;1670;p157"/>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Carpeta de medidas</a:t>
            </a:r>
            <a:endParaRPr b="0" i="0" sz="1400" u="none" cap="none" strike="noStrike">
              <a:solidFill>
                <a:srgbClr val="000000"/>
              </a:solidFill>
              <a:latin typeface="Arial"/>
              <a:ea typeface="Arial"/>
              <a:cs typeface="Arial"/>
              <a:sym typeface="Arial"/>
            </a:endParaRPr>
          </a:p>
        </p:txBody>
      </p:sp>
      <p:sp>
        <p:nvSpPr>
          <p:cNvPr id="1671" name="Google Shape;1671;p157"/>
          <p:cNvSpPr txBox="1"/>
          <p:nvPr/>
        </p:nvSpPr>
        <p:spPr>
          <a:xfrm>
            <a:off x="907172" y="1660479"/>
            <a:ext cx="10317875"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Por lo general, las medidas creadas se incluyen dentro de la tabla seleccionada en el momento de la creación, pero ciertamente las medidas </a:t>
            </a:r>
            <a:r>
              <a:rPr b="0" i="1" lang="es-ES" sz="2000" u="none" cap="none" strike="noStrike">
                <a:solidFill>
                  <a:schemeClr val="dk1"/>
                </a:solidFill>
                <a:latin typeface="Constantia"/>
                <a:ea typeface="Constantia"/>
                <a:cs typeface="Constantia"/>
                <a:sym typeface="Constantia"/>
              </a:rPr>
              <a:t>no pertenecen a ninguna tabla.</a:t>
            </a:r>
            <a:endParaRPr b="0" i="0" sz="2000" u="none" cap="none" strike="noStrike">
              <a:solidFill>
                <a:schemeClr val="dk1"/>
              </a:solidFill>
              <a:latin typeface="Constantia"/>
              <a:ea typeface="Constantia"/>
              <a:cs typeface="Constantia"/>
              <a:sym typeface="Constantia"/>
            </a:endParaRPr>
          </a:p>
        </p:txBody>
      </p:sp>
      <p:pic>
        <p:nvPicPr>
          <p:cNvPr id="1672" name="Google Shape;1672;p157"/>
          <p:cNvPicPr preferRelativeResize="0"/>
          <p:nvPr/>
        </p:nvPicPr>
        <p:blipFill rotWithShape="1">
          <a:blip r:embed="rId3">
            <a:alphaModFix/>
          </a:blip>
          <a:srcRect b="0" l="0" r="0" t="0"/>
          <a:stretch/>
        </p:blipFill>
        <p:spPr>
          <a:xfrm>
            <a:off x="1954926" y="2716329"/>
            <a:ext cx="2576676" cy="353207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673" name="Google Shape;1673;p157"/>
          <p:cNvSpPr txBox="1"/>
          <p:nvPr/>
        </p:nvSpPr>
        <p:spPr>
          <a:xfrm>
            <a:off x="5283089" y="3075057"/>
            <a:ext cx="5752773" cy="132343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Si el número de medidas crece, podemos encontrarnos con un problema de organización (</a:t>
            </a:r>
            <a:r>
              <a:rPr b="0" i="1" lang="es-ES" sz="2000" u="none" cap="none" strike="noStrike">
                <a:solidFill>
                  <a:schemeClr val="dk1"/>
                </a:solidFill>
                <a:latin typeface="Constantia"/>
                <a:ea typeface="Constantia"/>
                <a:cs typeface="Constantia"/>
                <a:sym typeface="Constantia"/>
              </a:rPr>
              <a:t>las medidas podrían estar en varias tablas y complicar su uso).</a:t>
            </a:r>
            <a:endParaRPr b="0" i="0" sz="2000" u="none" cap="none" strike="noStrike">
              <a:solidFill>
                <a:schemeClr val="dk1"/>
              </a:solidFill>
              <a:latin typeface="Constantia"/>
              <a:ea typeface="Constantia"/>
              <a:cs typeface="Constantia"/>
              <a:sym typeface="Constantia"/>
            </a:endParaRPr>
          </a:p>
        </p:txBody>
      </p:sp>
      <p:sp>
        <p:nvSpPr>
          <p:cNvPr id="1674" name="Google Shape;1674;p157"/>
          <p:cNvSpPr/>
          <p:nvPr/>
        </p:nvSpPr>
        <p:spPr>
          <a:xfrm>
            <a:off x="7977352" y="4587686"/>
            <a:ext cx="441434" cy="564719"/>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5" name="Google Shape;1675;p157"/>
          <p:cNvSpPr txBox="1"/>
          <p:nvPr/>
        </p:nvSpPr>
        <p:spPr>
          <a:xfrm>
            <a:off x="8546551" y="4654225"/>
            <a:ext cx="1753587"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SOLUCION</a:t>
            </a:r>
            <a:endParaRPr b="0" i="1" sz="2000" u="none" cap="none" strike="noStrike">
              <a:solidFill>
                <a:schemeClr val="dk1"/>
              </a:solidFill>
              <a:latin typeface="Constantia"/>
              <a:ea typeface="Constantia"/>
              <a:cs typeface="Constantia"/>
              <a:sym typeface="Constantia"/>
            </a:endParaRPr>
          </a:p>
        </p:txBody>
      </p:sp>
      <p:sp>
        <p:nvSpPr>
          <p:cNvPr id="1676" name="Google Shape;1676;p157"/>
          <p:cNvSpPr txBox="1"/>
          <p:nvPr/>
        </p:nvSpPr>
        <p:spPr>
          <a:xfrm>
            <a:off x="6514196" y="5421477"/>
            <a:ext cx="3367746" cy="46166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CARPETA DE MEDIDAS</a:t>
            </a:r>
            <a:endParaRPr b="0" i="0" sz="1400" u="none" cap="none" strike="noStrike">
              <a:solidFill>
                <a:srgbClr val="000000"/>
              </a:solidFill>
              <a:latin typeface="Arial"/>
              <a:ea typeface="Arial"/>
              <a:cs typeface="Arial"/>
              <a:sym typeface="Arial"/>
            </a:endParaRPr>
          </a:p>
        </p:txBody>
      </p:sp>
      <p:pic>
        <p:nvPicPr>
          <p:cNvPr id="1677" name="Google Shape;1677;p157"/>
          <p:cNvPicPr preferRelativeResize="0"/>
          <p:nvPr/>
        </p:nvPicPr>
        <p:blipFill rotWithShape="1">
          <a:blip r:embed="rId4">
            <a:alphaModFix/>
          </a:blip>
          <a:srcRect b="0" l="0" r="0" t="0"/>
          <a:stretch/>
        </p:blipFill>
        <p:spPr>
          <a:xfrm>
            <a:off x="10061793" y="5250865"/>
            <a:ext cx="800649" cy="80064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15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4" name="Google Shape;1684;p158"/>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Carpeta de medidas</a:t>
            </a:r>
            <a:endParaRPr b="0" i="0" sz="1400" u="none" cap="none" strike="noStrike">
              <a:solidFill>
                <a:srgbClr val="000000"/>
              </a:solidFill>
              <a:latin typeface="Arial"/>
              <a:ea typeface="Arial"/>
              <a:cs typeface="Arial"/>
              <a:sym typeface="Arial"/>
            </a:endParaRPr>
          </a:p>
        </p:txBody>
      </p:sp>
      <p:sp>
        <p:nvSpPr>
          <p:cNvPr id="1685" name="Google Shape;1685;p158"/>
          <p:cNvSpPr txBox="1"/>
          <p:nvPr/>
        </p:nvSpPr>
        <p:spPr>
          <a:xfrm>
            <a:off x="907172" y="1660479"/>
            <a:ext cx="10317875"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¿Cómo crearla?</a:t>
            </a:r>
            <a:endParaRPr b="0" i="0" sz="1400" u="none" cap="none" strike="noStrike">
              <a:solidFill>
                <a:srgbClr val="000000"/>
              </a:solidFill>
              <a:latin typeface="Arial"/>
              <a:ea typeface="Arial"/>
              <a:cs typeface="Arial"/>
              <a:sym typeface="Arial"/>
            </a:endParaRPr>
          </a:p>
        </p:txBody>
      </p:sp>
      <p:sp>
        <p:nvSpPr>
          <p:cNvPr id="1686" name="Google Shape;1686;p158"/>
          <p:cNvSpPr txBox="1"/>
          <p:nvPr/>
        </p:nvSpPr>
        <p:spPr>
          <a:xfrm>
            <a:off x="386907" y="3674431"/>
            <a:ext cx="5052196"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1. Crear una tabla vacía (</a:t>
            </a:r>
            <a:r>
              <a:rPr b="0" i="1" lang="es-ES" sz="2000" u="none" cap="none" strike="noStrike">
                <a:solidFill>
                  <a:schemeClr val="dk1"/>
                </a:solidFill>
                <a:latin typeface="Constantia"/>
                <a:ea typeface="Constantia"/>
                <a:cs typeface="Constantia"/>
                <a:sym typeface="Constantia"/>
              </a:rPr>
              <a:t>Enter Data)</a:t>
            </a:r>
            <a:r>
              <a:rPr b="0" i="0" lang="es-ES" sz="2000" u="none" cap="none" strike="noStrike">
                <a:solidFill>
                  <a:schemeClr val="dk1"/>
                </a:solidFill>
                <a:latin typeface="Constantia"/>
                <a:ea typeface="Constantia"/>
                <a:cs typeface="Constantia"/>
                <a:sym typeface="Constantia"/>
              </a:rPr>
              <a:t> y poner un nombre identificativo (</a:t>
            </a:r>
            <a:r>
              <a:rPr b="0" i="1" lang="es-ES" sz="2000" u="none" cap="none" strike="noStrike">
                <a:solidFill>
                  <a:schemeClr val="dk1"/>
                </a:solidFill>
                <a:latin typeface="Constantia"/>
                <a:ea typeface="Constantia"/>
                <a:cs typeface="Constantia"/>
                <a:sym typeface="Constantia"/>
              </a:rPr>
              <a:t>Medidas).</a:t>
            </a:r>
            <a:endParaRPr b="0" i="0" sz="2000" u="none" cap="none" strike="noStrike">
              <a:solidFill>
                <a:schemeClr val="dk1"/>
              </a:solidFill>
              <a:latin typeface="Constantia"/>
              <a:ea typeface="Constantia"/>
              <a:cs typeface="Constantia"/>
              <a:sym typeface="Constantia"/>
            </a:endParaRPr>
          </a:p>
        </p:txBody>
      </p:sp>
      <p:pic>
        <p:nvPicPr>
          <p:cNvPr id="1687" name="Google Shape;1687;p158"/>
          <p:cNvPicPr preferRelativeResize="0"/>
          <p:nvPr/>
        </p:nvPicPr>
        <p:blipFill rotWithShape="1">
          <a:blip r:embed="rId3">
            <a:alphaModFix/>
          </a:blip>
          <a:srcRect b="0" l="0" r="0" t="0"/>
          <a:stretch/>
        </p:blipFill>
        <p:spPr>
          <a:xfrm>
            <a:off x="5736600" y="1681243"/>
            <a:ext cx="5942367" cy="469426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15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4" name="Google Shape;1694;p159"/>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Carpeta de medidas</a:t>
            </a:r>
            <a:endParaRPr b="0" i="0" sz="1400" u="none" cap="none" strike="noStrike">
              <a:solidFill>
                <a:srgbClr val="000000"/>
              </a:solidFill>
              <a:latin typeface="Arial"/>
              <a:ea typeface="Arial"/>
              <a:cs typeface="Arial"/>
              <a:sym typeface="Arial"/>
            </a:endParaRPr>
          </a:p>
        </p:txBody>
      </p:sp>
      <p:sp>
        <p:nvSpPr>
          <p:cNvPr id="1695" name="Google Shape;1695;p159"/>
          <p:cNvSpPr txBox="1"/>
          <p:nvPr/>
        </p:nvSpPr>
        <p:spPr>
          <a:xfrm>
            <a:off x="907172" y="1660479"/>
            <a:ext cx="10317875"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¿Cómo crearla?</a:t>
            </a:r>
            <a:endParaRPr b="0" i="0" sz="1400" u="none" cap="none" strike="noStrike">
              <a:solidFill>
                <a:srgbClr val="000000"/>
              </a:solidFill>
              <a:latin typeface="Arial"/>
              <a:ea typeface="Arial"/>
              <a:cs typeface="Arial"/>
              <a:sym typeface="Arial"/>
            </a:endParaRPr>
          </a:p>
        </p:txBody>
      </p:sp>
      <p:sp>
        <p:nvSpPr>
          <p:cNvPr id="1696" name="Google Shape;1696;p159"/>
          <p:cNvSpPr txBox="1"/>
          <p:nvPr/>
        </p:nvSpPr>
        <p:spPr>
          <a:xfrm>
            <a:off x="781049" y="3674429"/>
            <a:ext cx="4878774"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2. Esconder la columna de la tabla de medidas (</a:t>
            </a:r>
            <a:r>
              <a:rPr b="0" i="1" lang="es-ES" sz="2000" u="none" cap="none" strike="noStrike">
                <a:solidFill>
                  <a:schemeClr val="dk1"/>
                </a:solidFill>
                <a:latin typeface="Constantia"/>
                <a:ea typeface="Constantia"/>
                <a:cs typeface="Constantia"/>
                <a:sym typeface="Constantia"/>
              </a:rPr>
              <a:t>para que no afecte en la zona de análisis).</a:t>
            </a:r>
            <a:endParaRPr b="0" i="0" sz="2000" u="none" cap="none" strike="noStrike">
              <a:solidFill>
                <a:schemeClr val="dk1"/>
              </a:solidFill>
              <a:latin typeface="Constantia"/>
              <a:ea typeface="Constantia"/>
              <a:cs typeface="Constantia"/>
              <a:sym typeface="Constantia"/>
            </a:endParaRPr>
          </a:p>
        </p:txBody>
      </p:sp>
      <p:pic>
        <p:nvPicPr>
          <p:cNvPr id="1697" name="Google Shape;1697;p159"/>
          <p:cNvPicPr preferRelativeResize="0"/>
          <p:nvPr/>
        </p:nvPicPr>
        <p:blipFill rotWithShape="1">
          <a:blip r:embed="rId3">
            <a:alphaModFix/>
          </a:blip>
          <a:srcRect b="0" l="0" r="0" t="0"/>
          <a:stretch/>
        </p:blipFill>
        <p:spPr>
          <a:xfrm>
            <a:off x="6298206" y="2711388"/>
            <a:ext cx="4871782" cy="294174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16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4" name="Google Shape;1704;p160"/>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Carpeta de medidas</a:t>
            </a:r>
            <a:endParaRPr b="0" i="0" sz="1400" u="none" cap="none" strike="noStrike">
              <a:solidFill>
                <a:srgbClr val="000000"/>
              </a:solidFill>
              <a:latin typeface="Arial"/>
              <a:ea typeface="Arial"/>
              <a:cs typeface="Arial"/>
              <a:sym typeface="Arial"/>
            </a:endParaRPr>
          </a:p>
        </p:txBody>
      </p:sp>
      <p:sp>
        <p:nvSpPr>
          <p:cNvPr id="1705" name="Google Shape;1705;p160"/>
          <p:cNvSpPr txBox="1"/>
          <p:nvPr/>
        </p:nvSpPr>
        <p:spPr>
          <a:xfrm>
            <a:off x="907172" y="1660479"/>
            <a:ext cx="10317875"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¿Cómo crearla?</a:t>
            </a:r>
            <a:endParaRPr b="0" i="0" sz="1400" u="none" cap="none" strike="noStrike">
              <a:solidFill>
                <a:srgbClr val="000000"/>
              </a:solidFill>
              <a:latin typeface="Arial"/>
              <a:ea typeface="Arial"/>
              <a:cs typeface="Arial"/>
              <a:sym typeface="Arial"/>
            </a:endParaRPr>
          </a:p>
        </p:txBody>
      </p:sp>
      <p:sp>
        <p:nvSpPr>
          <p:cNvPr id="1706" name="Google Shape;1706;p160"/>
          <p:cNvSpPr txBox="1"/>
          <p:nvPr/>
        </p:nvSpPr>
        <p:spPr>
          <a:xfrm>
            <a:off x="528802" y="3631626"/>
            <a:ext cx="4689585"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3. Clicar las medidas y cambiar su tabla de almacenamiento (</a:t>
            </a:r>
            <a:r>
              <a:rPr b="0" i="1" lang="es-ES" sz="2000" u="none" cap="none" strike="noStrike">
                <a:solidFill>
                  <a:schemeClr val="dk1"/>
                </a:solidFill>
                <a:latin typeface="Constantia"/>
                <a:ea typeface="Constantia"/>
                <a:cs typeface="Constantia"/>
                <a:sym typeface="Constantia"/>
              </a:rPr>
              <a:t>home table) </a:t>
            </a:r>
            <a:r>
              <a:rPr b="0" i="0" lang="es-ES" sz="2000" u="none" cap="none" strike="noStrike">
                <a:solidFill>
                  <a:schemeClr val="dk1"/>
                </a:solidFill>
                <a:latin typeface="Constantia"/>
                <a:ea typeface="Constantia"/>
                <a:cs typeface="Constantia"/>
                <a:sym typeface="Constantia"/>
              </a:rPr>
              <a:t> en la zona de </a:t>
            </a:r>
            <a:r>
              <a:rPr b="0" i="1" lang="es-ES" sz="2000" u="none" cap="none" strike="noStrike">
                <a:solidFill>
                  <a:schemeClr val="dk1"/>
                </a:solidFill>
                <a:latin typeface="Constantia"/>
                <a:ea typeface="Constantia"/>
                <a:cs typeface="Constantia"/>
                <a:sym typeface="Constantia"/>
              </a:rPr>
              <a:t>Vista de datos.</a:t>
            </a:r>
            <a:endParaRPr b="0" i="0" sz="2000" u="none" cap="none" strike="noStrike">
              <a:solidFill>
                <a:schemeClr val="dk1"/>
              </a:solidFill>
              <a:latin typeface="Constantia"/>
              <a:ea typeface="Constantia"/>
              <a:cs typeface="Constantia"/>
              <a:sym typeface="Constantia"/>
            </a:endParaRPr>
          </a:p>
        </p:txBody>
      </p:sp>
      <p:pic>
        <p:nvPicPr>
          <p:cNvPr id="1707" name="Google Shape;1707;p160"/>
          <p:cNvPicPr preferRelativeResize="0"/>
          <p:nvPr/>
        </p:nvPicPr>
        <p:blipFill rotWithShape="1">
          <a:blip r:embed="rId3">
            <a:alphaModFix/>
          </a:blip>
          <a:srcRect b="0" l="0" r="0" t="0"/>
          <a:stretch/>
        </p:blipFill>
        <p:spPr>
          <a:xfrm>
            <a:off x="5559970" y="3081396"/>
            <a:ext cx="6213590" cy="211612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16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4" name="Google Shape;1714;p161"/>
          <p:cNvSpPr txBox="1"/>
          <p:nvPr/>
        </p:nvSpPr>
        <p:spPr>
          <a:xfrm>
            <a:off x="781049" y="609599"/>
            <a:ext cx="795304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8. Conceptos avanzados. </a:t>
            </a:r>
            <a:r>
              <a:rPr b="0" i="1" lang="es-ES" sz="3000" u="none" cap="none" strike="noStrike">
                <a:solidFill>
                  <a:schemeClr val="dk1"/>
                </a:solidFill>
                <a:latin typeface="Constantia"/>
                <a:ea typeface="Constantia"/>
                <a:cs typeface="Constantia"/>
                <a:sym typeface="Constantia"/>
              </a:rPr>
              <a:t>Carpeta de medidas</a:t>
            </a:r>
            <a:endParaRPr b="0" i="0" sz="1400" u="none" cap="none" strike="noStrike">
              <a:solidFill>
                <a:srgbClr val="000000"/>
              </a:solidFill>
              <a:latin typeface="Arial"/>
              <a:ea typeface="Arial"/>
              <a:cs typeface="Arial"/>
              <a:sym typeface="Arial"/>
            </a:endParaRPr>
          </a:p>
        </p:txBody>
      </p:sp>
      <p:pic>
        <p:nvPicPr>
          <p:cNvPr id="1715" name="Google Shape;1715;p161"/>
          <p:cNvPicPr preferRelativeResize="0"/>
          <p:nvPr/>
        </p:nvPicPr>
        <p:blipFill rotWithShape="1">
          <a:blip r:embed="rId3">
            <a:alphaModFix/>
          </a:blip>
          <a:srcRect b="0" l="0" r="0" t="0"/>
          <a:stretch/>
        </p:blipFill>
        <p:spPr>
          <a:xfrm>
            <a:off x="1923394" y="1904562"/>
            <a:ext cx="3168867" cy="434383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716" name="Google Shape;1716;p161"/>
          <p:cNvSpPr/>
          <p:nvPr/>
        </p:nvSpPr>
        <p:spPr>
          <a:xfrm rot="-5400000">
            <a:off x="5875283" y="3794121"/>
            <a:ext cx="441434" cy="564719"/>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17" name="Google Shape;1717;p161"/>
          <p:cNvPicPr preferRelativeResize="0"/>
          <p:nvPr/>
        </p:nvPicPr>
        <p:blipFill rotWithShape="1">
          <a:blip r:embed="rId4">
            <a:alphaModFix/>
          </a:blip>
          <a:srcRect b="0" l="0" r="0" t="0"/>
          <a:stretch/>
        </p:blipFill>
        <p:spPr>
          <a:xfrm>
            <a:off x="7134108" y="1856047"/>
            <a:ext cx="2751083" cy="439235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27"/>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1. Introducción</a:t>
            </a:r>
            <a:endParaRPr b="0" i="0" sz="1400" u="none" cap="none" strike="noStrike">
              <a:solidFill>
                <a:srgbClr val="000000"/>
              </a:solidFill>
              <a:latin typeface="Arial"/>
              <a:ea typeface="Arial"/>
              <a:cs typeface="Arial"/>
              <a:sym typeface="Arial"/>
            </a:endParaRPr>
          </a:p>
        </p:txBody>
      </p:sp>
      <p:sp>
        <p:nvSpPr>
          <p:cNvPr id="218" name="Google Shape;218;p27"/>
          <p:cNvSpPr txBox="1"/>
          <p:nvPr/>
        </p:nvSpPr>
        <p:spPr>
          <a:xfrm>
            <a:off x="781049" y="1573023"/>
            <a:ext cx="10368366"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Algunos consejos antes de ver DAX</a:t>
            </a:r>
            <a:endParaRPr b="0" i="0" sz="2200" u="none" cap="none" strike="noStrike">
              <a:solidFill>
                <a:schemeClr val="dk1"/>
              </a:solidFill>
              <a:latin typeface="Constantia"/>
              <a:ea typeface="Constantia"/>
              <a:cs typeface="Constantia"/>
              <a:sym typeface="Constantia"/>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p:txBody>
      </p:sp>
      <p:pic>
        <p:nvPicPr>
          <p:cNvPr id="219" name="Google Shape;219;p27"/>
          <p:cNvPicPr preferRelativeResize="0"/>
          <p:nvPr/>
        </p:nvPicPr>
        <p:blipFill rotWithShape="1">
          <a:blip r:embed="rId3">
            <a:alphaModFix/>
          </a:blip>
          <a:srcRect b="0" l="0" r="0" t="0"/>
          <a:stretch/>
        </p:blipFill>
        <p:spPr>
          <a:xfrm>
            <a:off x="6352675" y="1439820"/>
            <a:ext cx="5211928" cy="513087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220" name="Google Shape;220;p27"/>
          <p:cNvSpPr/>
          <p:nvPr/>
        </p:nvSpPr>
        <p:spPr>
          <a:xfrm>
            <a:off x="1524000" y="2311687"/>
            <a:ext cx="3431253" cy="2306180"/>
          </a:xfrm>
          <a:prstGeom prst="rect">
            <a:avLst/>
          </a:prstGeom>
          <a:blipFill rotWithShape="1">
            <a:blip r:embed="rId4">
              <a:alphaModFix/>
            </a:blip>
            <a:stretch>
              <a:fillRect b="0" l="0" r="0" t="0"/>
            </a:stretch>
          </a:blipFill>
          <a:ln cap="flat" cmpd="sng" w="3810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27"/>
          <p:cNvSpPr txBox="1"/>
          <p:nvPr/>
        </p:nvSpPr>
        <p:spPr>
          <a:xfrm>
            <a:off x="-68357" y="4875308"/>
            <a:ext cx="6033589" cy="1631216"/>
          </a:xfrm>
          <a:prstGeom prst="rect">
            <a:avLst/>
          </a:prstGeom>
          <a:noFill/>
          <a:ln>
            <a:noFill/>
          </a:ln>
        </p:spPr>
        <p:txBody>
          <a:bodyPr anchorCtr="0" anchor="t" bIns="45700" lIns="91425" spcFirstLastPara="1" rIns="91425" wrap="square" tIns="45700">
            <a:spAutoFit/>
          </a:bodyPr>
          <a:lstStyle/>
          <a:p>
            <a:pPr indent="-342900" lvl="0" marL="82423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Mejor entender los conceptos básicos que memorizar las funciones.</a:t>
            </a:r>
            <a:endParaRPr b="0" i="0" sz="1400" u="none" cap="none" strike="noStrike">
              <a:solidFill>
                <a:srgbClr val="000000"/>
              </a:solidFill>
              <a:latin typeface="Arial"/>
              <a:ea typeface="Arial"/>
              <a:cs typeface="Arial"/>
              <a:sym typeface="Arial"/>
            </a:endParaRPr>
          </a:p>
          <a:p>
            <a:pPr indent="-215900" lvl="0" marL="82423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0" marL="824230" marR="0" rtl="0" algn="just">
              <a:lnSpc>
                <a:spcPct val="100000"/>
              </a:lnSpc>
              <a:spcBef>
                <a:spcPts val="1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Siempre podemos consultar la documentación oficial y buscar ejemplos.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6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4" name="Google Shape;1724;p162"/>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Para finalizar…</a:t>
            </a:r>
            <a:endParaRPr b="0" i="0" sz="1400" u="none" cap="none" strike="noStrike">
              <a:solidFill>
                <a:srgbClr val="000000"/>
              </a:solidFill>
              <a:latin typeface="Arial"/>
              <a:ea typeface="Arial"/>
              <a:cs typeface="Arial"/>
              <a:sym typeface="Arial"/>
            </a:endParaRPr>
          </a:p>
        </p:txBody>
      </p:sp>
      <p:sp>
        <p:nvSpPr>
          <p:cNvPr id="1725" name="Google Shape;1725;p162"/>
          <p:cNvSpPr txBox="1"/>
          <p:nvPr/>
        </p:nvSpPr>
        <p:spPr>
          <a:xfrm>
            <a:off x="781050" y="1603799"/>
            <a:ext cx="10433291" cy="430887"/>
          </a:xfrm>
          <a:prstGeom prst="rect">
            <a:avLst/>
          </a:prstGeom>
          <a:noFill/>
          <a:ln>
            <a:noFill/>
          </a:ln>
        </p:spPr>
        <p:txBody>
          <a:bodyPr anchorCtr="0" anchor="t" bIns="45700" lIns="91425" spcFirstLastPara="1" rIns="91425" wrap="square" tIns="45700">
            <a:spAutoFit/>
          </a:bodyPr>
          <a:lstStyle/>
          <a:p>
            <a:pPr indent="0" lvl="0" marL="1270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han cumplido los objetivos?</a:t>
            </a:r>
            <a:endParaRPr b="0" i="0" sz="1400" u="none" cap="none" strike="noStrike">
              <a:solidFill>
                <a:srgbClr val="000000"/>
              </a:solidFill>
              <a:latin typeface="Arial"/>
              <a:ea typeface="Arial"/>
              <a:cs typeface="Arial"/>
              <a:sym typeface="Arial"/>
            </a:endParaRPr>
          </a:p>
        </p:txBody>
      </p:sp>
      <p:sp>
        <p:nvSpPr>
          <p:cNvPr id="1726" name="Google Shape;1726;p162"/>
          <p:cNvSpPr txBox="1"/>
          <p:nvPr/>
        </p:nvSpPr>
        <p:spPr>
          <a:xfrm>
            <a:off x="1185699" y="2444111"/>
            <a:ext cx="10748798" cy="38164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algunos conceptos avanzados en la formulación con DAX.</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16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3" name="Google Shape;1733;p163"/>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Para finalizar…</a:t>
            </a:r>
            <a:endParaRPr b="0" i="0" sz="1400" u="none" cap="none" strike="noStrike">
              <a:solidFill>
                <a:srgbClr val="000000"/>
              </a:solidFill>
              <a:latin typeface="Arial"/>
              <a:ea typeface="Arial"/>
              <a:cs typeface="Arial"/>
              <a:sym typeface="Arial"/>
            </a:endParaRPr>
          </a:p>
        </p:txBody>
      </p:sp>
      <p:sp>
        <p:nvSpPr>
          <p:cNvPr id="1734" name="Google Shape;1734;p163"/>
          <p:cNvSpPr txBox="1"/>
          <p:nvPr/>
        </p:nvSpPr>
        <p:spPr>
          <a:xfrm>
            <a:off x="781050" y="1603799"/>
            <a:ext cx="10433291" cy="430887"/>
          </a:xfrm>
          <a:prstGeom prst="rect">
            <a:avLst/>
          </a:prstGeom>
          <a:noFill/>
          <a:ln>
            <a:noFill/>
          </a:ln>
        </p:spPr>
        <p:txBody>
          <a:bodyPr anchorCtr="0" anchor="t" bIns="45700" lIns="91425" spcFirstLastPara="1" rIns="91425" wrap="square" tIns="45700">
            <a:spAutoFit/>
          </a:bodyPr>
          <a:lstStyle/>
          <a:p>
            <a:pPr indent="0" lvl="0" marL="1270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han cumplido los objetivos?</a:t>
            </a:r>
            <a:endParaRPr b="0" i="0" sz="1400" u="none" cap="none" strike="noStrike">
              <a:solidFill>
                <a:srgbClr val="000000"/>
              </a:solidFill>
              <a:latin typeface="Arial"/>
              <a:ea typeface="Arial"/>
              <a:cs typeface="Arial"/>
              <a:sym typeface="Arial"/>
            </a:endParaRPr>
          </a:p>
        </p:txBody>
      </p:sp>
      <p:sp>
        <p:nvSpPr>
          <p:cNvPr id="1735" name="Google Shape;1735;p163"/>
          <p:cNvSpPr txBox="1"/>
          <p:nvPr/>
        </p:nvSpPr>
        <p:spPr>
          <a:xfrm>
            <a:off x="1185699" y="2444111"/>
            <a:ext cx="10748798" cy="38164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algunos conceptos avanzados en la formulación con DAX.</a:t>
            </a:r>
            <a:endParaRPr b="0" i="0" sz="1800" u="none" cap="none" strike="noStrike">
              <a:solidFill>
                <a:schemeClr val="dk1"/>
              </a:solidFill>
              <a:latin typeface="Constantia"/>
              <a:ea typeface="Constantia"/>
              <a:cs typeface="Constantia"/>
              <a:sym typeface="Constantia"/>
            </a:endParaRPr>
          </a:p>
        </p:txBody>
      </p:sp>
      <p:pic>
        <p:nvPicPr>
          <p:cNvPr id="1736" name="Google Shape;1736;p163"/>
          <p:cNvPicPr preferRelativeResize="0"/>
          <p:nvPr/>
        </p:nvPicPr>
        <p:blipFill rotWithShape="1">
          <a:blip r:embed="rId3">
            <a:alphaModFix/>
          </a:blip>
          <a:srcRect b="0" l="0" r="0" t="0"/>
          <a:stretch/>
        </p:blipFill>
        <p:spPr>
          <a:xfrm>
            <a:off x="5253089" y="2413334"/>
            <a:ext cx="473947" cy="430887"/>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16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3" name="Google Shape;1743;p164"/>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Para finalizar…</a:t>
            </a:r>
            <a:endParaRPr b="0" i="0" sz="1400" u="none" cap="none" strike="noStrike">
              <a:solidFill>
                <a:srgbClr val="000000"/>
              </a:solidFill>
              <a:latin typeface="Arial"/>
              <a:ea typeface="Arial"/>
              <a:cs typeface="Arial"/>
              <a:sym typeface="Arial"/>
            </a:endParaRPr>
          </a:p>
        </p:txBody>
      </p:sp>
      <p:sp>
        <p:nvSpPr>
          <p:cNvPr id="1744" name="Google Shape;1744;p164"/>
          <p:cNvSpPr txBox="1"/>
          <p:nvPr/>
        </p:nvSpPr>
        <p:spPr>
          <a:xfrm>
            <a:off x="781050" y="1603799"/>
            <a:ext cx="10433291" cy="430887"/>
          </a:xfrm>
          <a:prstGeom prst="rect">
            <a:avLst/>
          </a:prstGeom>
          <a:noFill/>
          <a:ln>
            <a:noFill/>
          </a:ln>
        </p:spPr>
        <p:txBody>
          <a:bodyPr anchorCtr="0" anchor="t" bIns="45700" lIns="91425" spcFirstLastPara="1" rIns="91425" wrap="square" tIns="45700">
            <a:spAutoFit/>
          </a:bodyPr>
          <a:lstStyle/>
          <a:p>
            <a:pPr indent="0" lvl="0" marL="1270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han cumplido los objetivos?</a:t>
            </a:r>
            <a:endParaRPr b="0" i="0" sz="1400" u="none" cap="none" strike="noStrike">
              <a:solidFill>
                <a:srgbClr val="000000"/>
              </a:solidFill>
              <a:latin typeface="Arial"/>
              <a:ea typeface="Arial"/>
              <a:cs typeface="Arial"/>
              <a:sym typeface="Arial"/>
            </a:endParaRPr>
          </a:p>
        </p:txBody>
      </p:sp>
      <p:sp>
        <p:nvSpPr>
          <p:cNvPr id="1745" name="Google Shape;1745;p164"/>
          <p:cNvSpPr txBox="1"/>
          <p:nvPr/>
        </p:nvSpPr>
        <p:spPr>
          <a:xfrm>
            <a:off x="1185699" y="2444111"/>
            <a:ext cx="10748798" cy="38164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algunos conceptos avanzados en la formulación con DAX.</a:t>
            </a:r>
            <a:endParaRPr b="0" i="0" sz="1800" u="none" cap="none" strike="noStrike">
              <a:solidFill>
                <a:schemeClr val="dk1"/>
              </a:solidFill>
              <a:latin typeface="Constantia"/>
              <a:ea typeface="Constantia"/>
              <a:cs typeface="Constantia"/>
              <a:sym typeface="Constantia"/>
            </a:endParaRPr>
          </a:p>
        </p:txBody>
      </p:sp>
      <p:pic>
        <p:nvPicPr>
          <p:cNvPr id="1746" name="Google Shape;1746;p164"/>
          <p:cNvPicPr preferRelativeResize="0"/>
          <p:nvPr/>
        </p:nvPicPr>
        <p:blipFill rotWithShape="1">
          <a:blip r:embed="rId3">
            <a:alphaModFix/>
          </a:blip>
          <a:srcRect b="0" l="0" r="0" t="0"/>
          <a:stretch/>
        </p:blipFill>
        <p:spPr>
          <a:xfrm>
            <a:off x="5253089" y="2413334"/>
            <a:ext cx="473947" cy="430887"/>
          </a:xfrm>
          <a:prstGeom prst="rect">
            <a:avLst/>
          </a:prstGeom>
          <a:noFill/>
          <a:ln>
            <a:noFill/>
          </a:ln>
        </p:spPr>
      </p:pic>
      <p:pic>
        <p:nvPicPr>
          <p:cNvPr id="1747" name="Google Shape;1747;p164"/>
          <p:cNvPicPr preferRelativeResize="0"/>
          <p:nvPr/>
        </p:nvPicPr>
        <p:blipFill rotWithShape="1">
          <a:blip r:embed="rId3">
            <a:alphaModFix/>
          </a:blip>
          <a:srcRect b="0" l="0" r="0" t="0"/>
          <a:stretch/>
        </p:blipFill>
        <p:spPr>
          <a:xfrm>
            <a:off x="11313087" y="2998113"/>
            <a:ext cx="473947" cy="430887"/>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16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4" name="Google Shape;1754;p165"/>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Para finalizar…</a:t>
            </a:r>
            <a:endParaRPr b="0" i="0" sz="1400" u="none" cap="none" strike="noStrike">
              <a:solidFill>
                <a:srgbClr val="000000"/>
              </a:solidFill>
              <a:latin typeface="Arial"/>
              <a:ea typeface="Arial"/>
              <a:cs typeface="Arial"/>
              <a:sym typeface="Arial"/>
            </a:endParaRPr>
          </a:p>
        </p:txBody>
      </p:sp>
      <p:sp>
        <p:nvSpPr>
          <p:cNvPr id="1755" name="Google Shape;1755;p165"/>
          <p:cNvSpPr txBox="1"/>
          <p:nvPr/>
        </p:nvSpPr>
        <p:spPr>
          <a:xfrm>
            <a:off x="781050" y="1603799"/>
            <a:ext cx="10433291" cy="430887"/>
          </a:xfrm>
          <a:prstGeom prst="rect">
            <a:avLst/>
          </a:prstGeom>
          <a:noFill/>
          <a:ln>
            <a:noFill/>
          </a:ln>
        </p:spPr>
        <p:txBody>
          <a:bodyPr anchorCtr="0" anchor="t" bIns="45700" lIns="91425" spcFirstLastPara="1" rIns="91425" wrap="square" tIns="45700">
            <a:spAutoFit/>
          </a:bodyPr>
          <a:lstStyle/>
          <a:p>
            <a:pPr indent="0" lvl="0" marL="1270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han cumplido los objetivos?</a:t>
            </a:r>
            <a:endParaRPr b="0" i="0" sz="1400" u="none" cap="none" strike="noStrike">
              <a:solidFill>
                <a:srgbClr val="000000"/>
              </a:solidFill>
              <a:latin typeface="Arial"/>
              <a:ea typeface="Arial"/>
              <a:cs typeface="Arial"/>
              <a:sym typeface="Arial"/>
            </a:endParaRPr>
          </a:p>
        </p:txBody>
      </p:sp>
      <p:sp>
        <p:nvSpPr>
          <p:cNvPr id="1756" name="Google Shape;1756;p165"/>
          <p:cNvSpPr txBox="1"/>
          <p:nvPr/>
        </p:nvSpPr>
        <p:spPr>
          <a:xfrm>
            <a:off x="1185699" y="2444111"/>
            <a:ext cx="10748798" cy="38164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algunos conceptos avanzados en la formulación con DAX.</a:t>
            </a:r>
            <a:endParaRPr b="0" i="0" sz="1800" u="none" cap="none" strike="noStrike">
              <a:solidFill>
                <a:schemeClr val="dk1"/>
              </a:solidFill>
              <a:latin typeface="Constantia"/>
              <a:ea typeface="Constantia"/>
              <a:cs typeface="Constantia"/>
              <a:sym typeface="Constantia"/>
            </a:endParaRPr>
          </a:p>
        </p:txBody>
      </p:sp>
      <p:pic>
        <p:nvPicPr>
          <p:cNvPr id="1757" name="Google Shape;1757;p165"/>
          <p:cNvPicPr preferRelativeResize="0"/>
          <p:nvPr/>
        </p:nvPicPr>
        <p:blipFill rotWithShape="1">
          <a:blip r:embed="rId3">
            <a:alphaModFix/>
          </a:blip>
          <a:srcRect b="0" l="0" r="0" t="0"/>
          <a:stretch/>
        </p:blipFill>
        <p:spPr>
          <a:xfrm>
            <a:off x="5253089" y="2413334"/>
            <a:ext cx="473947" cy="430887"/>
          </a:xfrm>
          <a:prstGeom prst="rect">
            <a:avLst/>
          </a:prstGeom>
          <a:noFill/>
          <a:ln>
            <a:noFill/>
          </a:ln>
        </p:spPr>
      </p:pic>
      <p:pic>
        <p:nvPicPr>
          <p:cNvPr id="1758" name="Google Shape;1758;p165"/>
          <p:cNvPicPr preferRelativeResize="0"/>
          <p:nvPr/>
        </p:nvPicPr>
        <p:blipFill rotWithShape="1">
          <a:blip r:embed="rId3">
            <a:alphaModFix/>
          </a:blip>
          <a:srcRect b="0" l="0" r="0" t="0"/>
          <a:stretch/>
        </p:blipFill>
        <p:spPr>
          <a:xfrm>
            <a:off x="11313087" y="2998113"/>
            <a:ext cx="473947" cy="430887"/>
          </a:xfrm>
          <a:prstGeom prst="rect">
            <a:avLst/>
          </a:prstGeom>
          <a:noFill/>
          <a:ln>
            <a:noFill/>
          </a:ln>
        </p:spPr>
      </p:pic>
      <p:pic>
        <p:nvPicPr>
          <p:cNvPr id="1759" name="Google Shape;1759;p165"/>
          <p:cNvPicPr preferRelativeResize="0"/>
          <p:nvPr/>
        </p:nvPicPr>
        <p:blipFill rotWithShape="1">
          <a:blip r:embed="rId3">
            <a:alphaModFix/>
          </a:blip>
          <a:srcRect b="0" l="0" r="0" t="0"/>
          <a:stretch/>
        </p:blipFill>
        <p:spPr>
          <a:xfrm>
            <a:off x="7029337" y="3685085"/>
            <a:ext cx="473947" cy="430887"/>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6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6" name="Google Shape;1766;p166"/>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Para finalizar…</a:t>
            </a:r>
            <a:endParaRPr b="0" i="0" sz="1400" u="none" cap="none" strike="noStrike">
              <a:solidFill>
                <a:srgbClr val="000000"/>
              </a:solidFill>
              <a:latin typeface="Arial"/>
              <a:ea typeface="Arial"/>
              <a:cs typeface="Arial"/>
              <a:sym typeface="Arial"/>
            </a:endParaRPr>
          </a:p>
        </p:txBody>
      </p:sp>
      <p:sp>
        <p:nvSpPr>
          <p:cNvPr id="1767" name="Google Shape;1767;p166"/>
          <p:cNvSpPr txBox="1"/>
          <p:nvPr/>
        </p:nvSpPr>
        <p:spPr>
          <a:xfrm>
            <a:off x="781050" y="1603799"/>
            <a:ext cx="10433291" cy="430887"/>
          </a:xfrm>
          <a:prstGeom prst="rect">
            <a:avLst/>
          </a:prstGeom>
          <a:noFill/>
          <a:ln>
            <a:noFill/>
          </a:ln>
        </p:spPr>
        <p:txBody>
          <a:bodyPr anchorCtr="0" anchor="t" bIns="45700" lIns="91425" spcFirstLastPara="1" rIns="91425" wrap="square" tIns="45700">
            <a:spAutoFit/>
          </a:bodyPr>
          <a:lstStyle/>
          <a:p>
            <a:pPr indent="0" lvl="0" marL="1270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han cumplido los objetivos?</a:t>
            </a:r>
            <a:endParaRPr b="0" i="0" sz="1400" u="none" cap="none" strike="noStrike">
              <a:solidFill>
                <a:srgbClr val="000000"/>
              </a:solidFill>
              <a:latin typeface="Arial"/>
              <a:ea typeface="Arial"/>
              <a:cs typeface="Arial"/>
              <a:sym typeface="Arial"/>
            </a:endParaRPr>
          </a:p>
        </p:txBody>
      </p:sp>
      <p:sp>
        <p:nvSpPr>
          <p:cNvPr id="1768" name="Google Shape;1768;p166"/>
          <p:cNvSpPr txBox="1"/>
          <p:nvPr/>
        </p:nvSpPr>
        <p:spPr>
          <a:xfrm>
            <a:off x="1185699" y="2444111"/>
            <a:ext cx="10748798" cy="38164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algunos conceptos avanzados en la formulación con DAX.</a:t>
            </a:r>
            <a:endParaRPr b="0" i="0" sz="1800" u="none" cap="none" strike="noStrike">
              <a:solidFill>
                <a:schemeClr val="dk1"/>
              </a:solidFill>
              <a:latin typeface="Constantia"/>
              <a:ea typeface="Constantia"/>
              <a:cs typeface="Constantia"/>
              <a:sym typeface="Constantia"/>
            </a:endParaRPr>
          </a:p>
        </p:txBody>
      </p:sp>
      <p:pic>
        <p:nvPicPr>
          <p:cNvPr id="1769" name="Google Shape;1769;p166"/>
          <p:cNvPicPr preferRelativeResize="0"/>
          <p:nvPr/>
        </p:nvPicPr>
        <p:blipFill rotWithShape="1">
          <a:blip r:embed="rId3">
            <a:alphaModFix/>
          </a:blip>
          <a:srcRect b="0" l="0" r="0" t="0"/>
          <a:stretch/>
        </p:blipFill>
        <p:spPr>
          <a:xfrm>
            <a:off x="5253089" y="2413334"/>
            <a:ext cx="473947" cy="430887"/>
          </a:xfrm>
          <a:prstGeom prst="rect">
            <a:avLst/>
          </a:prstGeom>
          <a:noFill/>
          <a:ln>
            <a:noFill/>
          </a:ln>
        </p:spPr>
      </p:pic>
      <p:pic>
        <p:nvPicPr>
          <p:cNvPr id="1770" name="Google Shape;1770;p166"/>
          <p:cNvPicPr preferRelativeResize="0"/>
          <p:nvPr/>
        </p:nvPicPr>
        <p:blipFill rotWithShape="1">
          <a:blip r:embed="rId3">
            <a:alphaModFix/>
          </a:blip>
          <a:srcRect b="0" l="0" r="0" t="0"/>
          <a:stretch/>
        </p:blipFill>
        <p:spPr>
          <a:xfrm>
            <a:off x="11313087" y="2998113"/>
            <a:ext cx="473947" cy="430887"/>
          </a:xfrm>
          <a:prstGeom prst="rect">
            <a:avLst/>
          </a:prstGeom>
          <a:noFill/>
          <a:ln>
            <a:noFill/>
          </a:ln>
        </p:spPr>
      </p:pic>
      <p:pic>
        <p:nvPicPr>
          <p:cNvPr id="1771" name="Google Shape;1771;p166"/>
          <p:cNvPicPr preferRelativeResize="0"/>
          <p:nvPr/>
        </p:nvPicPr>
        <p:blipFill rotWithShape="1">
          <a:blip r:embed="rId3">
            <a:alphaModFix/>
          </a:blip>
          <a:srcRect b="0" l="0" r="0" t="0"/>
          <a:stretch/>
        </p:blipFill>
        <p:spPr>
          <a:xfrm>
            <a:off x="7029337" y="3685085"/>
            <a:ext cx="473947" cy="430887"/>
          </a:xfrm>
          <a:prstGeom prst="rect">
            <a:avLst/>
          </a:prstGeom>
          <a:noFill/>
          <a:ln>
            <a:noFill/>
          </a:ln>
        </p:spPr>
      </p:pic>
      <p:pic>
        <p:nvPicPr>
          <p:cNvPr id="1772" name="Google Shape;1772;p166"/>
          <p:cNvPicPr preferRelativeResize="0"/>
          <p:nvPr/>
        </p:nvPicPr>
        <p:blipFill rotWithShape="1">
          <a:blip r:embed="rId3">
            <a:alphaModFix/>
          </a:blip>
          <a:srcRect b="0" l="0" r="0" t="0"/>
          <a:stretch/>
        </p:blipFill>
        <p:spPr>
          <a:xfrm>
            <a:off x="7503284" y="4390284"/>
            <a:ext cx="473947" cy="430887"/>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6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9" name="Google Shape;1779;p167"/>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Para finalizar…</a:t>
            </a:r>
            <a:endParaRPr b="0" i="0" sz="1400" u="none" cap="none" strike="noStrike">
              <a:solidFill>
                <a:srgbClr val="000000"/>
              </a:solidFill>
              <a:latin typeface="Arial"/>
              <a:ea typeface="Arial"/>
              <a:cs typeface="Arial"/>
              <a:sym typeface="Arial"/>
            </a:endParaRPr>
          </a:p>
        </p:txBody>
      </p:sp>
      <p:sp>
        <p:nvSpPr>
          <p:cNvPr id="1780" name="Google Shape;1780;p167"/>
          <p:cNvSpPr txBox="1"/>
          <p:nvPr/>
        </p:nvSpPr>
        <p:spPr>
          <a:xfrm>
            <a:off x="781050" y="1603799"/>
            <a:ext cx="10433291" cy="430887"/>
          </a:xfrm>
          <a:prstGeom prst="rect">
            <a:avLst/>
          </a:prstGeom>
          <a:noFill/>
          <a:ln>
            <a:noFill/>
          </a:ln>
        </p:spPr>
        <p:txBody>
          <a:bodyPr anchorCtr="0" anchor="t" bIns="45700" lIns="91425" spcFirstLastPara="1" rIns="91425" wrap="square" tIns="45700">
            <a:spAutoFit/>
          </a:bodyPr>
          <a:lstStyle/>
          <a:p>
            <a:pPr indent="0" lvl="0" marL="1270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han cumplido los objetivos?</a:t>
            </a:r>
            <a:endParaRPr b="0" i="0" sz="1400" u="none" cap="none" strike="noStrike">
              <a:solidFill>
                <a:srgbClr val="000000"/>
              </a:solidFill>
              <a:latin typeface="Arial"/>
              <a:ea typeface="Arial"/>
              <a:cs typeface="Arial"/>
              <a:sym typeface="Arial"/>
            </a:endParaRPr>
          </a:p>
        </p:txBody>
      </p:sp>
      <p:sp>
        <p:nvSpPr>
          <p:cNvPr id="1781" name="Google Shape;1781;p167"/>
          <p:cNvSpPr txBox="1"/>
          <p:nvPr/>
        </p:nvSpPr>
        <p:spPr>
          <a:xfrm>
            <a:off x="1185699" y="2444111"/>
            <a:ext cx="10748798" cy="38164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algunos conceptos avanzados en la formulación con DAX.</a:t>
            </a:r>
            <a:endParaRPr b="0" i="0" sz="1800" u="none" cap="none" strike="noStrike">
              <a:solidFill>
                <a:schemeClr val="dk1"/>
              </a:solidFill>
              <a:latin typeface="Constantia"/>
              <a:ea typeface="Constantia"/>
              <a:cs typeface="Constantia"/>
              <a:sym typeface="Constantia"/>
            </a:endParaRPr>
          </a:p>
        </p:txBody>
      </p:sp>
      <p:pic>
        <p:nvPicPr>
          <p:cNvPr id="1782" name="Google Shape;1782;p167"/>
          <p:cNvPicPr preferRelativeResize="0"/>
          <p:nvPr/>
        </p:nvPicPr>
        <p:blipFill rotWithShape="1">
          <a:blip r:embed="rId3">
            <a:alphaModFix/>
          </a:blip>
          <a:srcRect b="0" l="0" r="0" t="0"/>
          <a:stretch/>
        </p:blipFill>
        <p:spPr>
          <a:xfrm>
            <a:off x="5253089" y="2413334"/>
            <a:ext cx="473947" cy="430887"/>
          </a:xfrm>
          <a:prstGeom prst="rect">
            <a:avLst/>
          </a:prstGeom>
          <a:noFill/>
          <a:ln>
            <a:noFill/>
          </a:ln>
        </p:spPr>
      </p:pic>
      <p:pic>
        <p:nvPicPr>
          <p:cNvPr id="1783" name="Google Shape;1783;p167"/>
          <p:cNvPicPr preferRelativeResize="0"/>
          <p:nvPr/>
        </p:nvPicPr>
        <p:blipFill rotWithShape="1">
          <a:blip r:embed="rId3">
            <a:alphaModFix/>
          </a:blip>
          <a:srcRect b="0" l="0" r="0" t="0"/>
          <a:stretch/>
        </p:blipFill>
        <p:spPr>
          <a:xfrm>
            <a:off x="11313087" y="2998113"/>
            <a:ext cx="473947" cy="430887"/>
          </a:xfrm>
          <a:prstGeom prst="rect">
            <a:avLst/>
          </a:prstGeom>
          <a:noFill/>
          <a:ln>
            <a:noFill/>
          </a:ln>
        </p:spPr>
      </p:pic>
      <p:pic>
        <p:nvPicPr>
          <p:cNvPr id="1784" name="Google Shape;1784;p167"/>
          <p:cNvPicPr preferRelativeResize="0"/>
          <p:nvPr/>
        </p:nvPicPr>
        <p:blipFill rotWithShape="1">
          <a:blip r:embed="rId3">
            <a:alphaModFix/>
          </a:blip>
          <a:srcRect b="0" l="0" r="0" t="0"/>
          <a:stretch/>
        </p:blipFill>
        <p:spPr>
          <a:xfrm>
            <a:off x="7029337" y="3685085"/>
            <a:ext cx="473947" cy="430887"/>
          </a:xfrm>
          <a:prstGeom prst="rect">
            <a:avLst/>
          </a:prstGeom>
          <a:noFill/>
          <a:ln>
            <a:noFill/>
          </a:ln>
        </p:spPr>
      </p:pic>
      <p:pic>
        <p:nvPicPr>
          <p:cNvPr id="1785" name="Google Shape;1785;p167"/>
          <p:cNvPicPr preferRelativeResize="0"/>
          <p:nvPr/>
        </p:nvPicPr>
        <p:blipFill rotWithShape="1">
          <a:blip r:embed="rId3">
            <a:alphaModFix/>
          </a:blip>
          <a:srcRect b="0" l="0" r="0" t="0"/>
          <a:stretch/>
        </p:blipFill>
        <p:spPr>
          <a:xfrm>
            <a:off x="7503284" y="4390284"/>
            <a:ext cx="473947" cy="430887"/>
          </a:xfrm>
          <a:prstGeom prst="rect">
            <a:avLst/>
          </a:prstGeom>
          <a:noFill/>
          <a:ln>
            <a:noFill/>
          </a:ln>
        </p:spPr>
      </p:pic>
      <p:pic>
        <p:nvPicPr>
          <p:cNvPr id="1786" name="Google Shape;1786;p167"/>
          <p:cNvPicPr preferRelativeResize="0"/>
          <p:nvPr/>
        </p:nvPicPr>
        <p:blipFill rotWithShape="1">
          <a:blip r:embed="rId3">
            <a:alphaModFix/>
          </a:blip>
          <a:srcRect b="0" l="0" r="0" t="0"/>
          <a:stretch/>
        </p:blipFill>
        <p:spPr>
          <a:xfrm>
            <a:off x="8558592" y="5038757"/>
            <a:ext cx="473947" cy="430887"/>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16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3" name="Google Shape;1793;p168"/>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Para finalizar…</a:t>
            </a:r>
            <a:endParaRPr b="0" i="0" sz="1400" u="none" cap="none" strike="noStrike">
              <a:solidFill>
                <a:srgbClr val="000000"/>
              </a:solidFill>
              <a:latin typeface="Arial"/>
              <a:ea typeface="Arial"/>
              <a:cs typeface="Arial"/>
              <a:sym typeface="Arial"/>
            </a:endParaRPr>
          </a:p>
        </p:txBody>
      </p:sp>
      <p:sp>
        <p:nvSpPr>
          <p:cNvPr id="1794" name="Google Shape;1794;p168"/>
          <p:cNvSpPr txBox="1"/>
          <p:nvPr/>
        </p:nvSpPr>
        <p:spPr>
          <a:xfrm>
            <a:off x="781050" y="1603799"/>
            <a:ext cx="10433291" cy="430887"/>
          </a:xfrm>
          <a:prstGeom prst="rect">
            <a:avLst/>
          </a:prstGeom>
          <a:noFill/>
          <a:ln>
            <a:noFill/>
          </a:ln>
        </p:spPr>
        <p:txBody>
          <a:bodyPr anchorCtr="0" anchor="t" bIns="45700" lIns="91425" spcFirstLastPara="1" rIns="91425" wrap="square" tIns="45700">
            <a:spAutoFit/>
          </a:bodyPr>
          <a:lstStyle/>
          <a:p>
            <a:pPr indent="0" lvl="0" marL="1270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han cumplido los objetivos?</a:t>
            </a:r>
            <a:endParaRPr b="0" i="0" sz="1400" u="none" cap="none" strike="noStrike">
              <a:solidFill>
                <a:srgbClr val="000000"/>
              </a:solidFill>
              <a:latin typeface="Arial"/>
              <a:ea typeface="Arial"/>
              <a:cs typeface="Arial"/>
              <a:sym typeface="Arial"/>
            </a:endParaRPr>
          </a:p>
        </p:txBody>
      </p:sp>
      <p:sp>
        <p:nvSpPr>
          <p:cNvPr id="1795" name="Google Shape;1795;p168"/>
          <p:cNvSpPr txBox="1"/>
          <p:nvPr/>
        </p:nvSpPr>
        <p:spPr>
          <a:xfrm>
            <a:off x="1185699" y="2444111"/>
            <a:ext cx="10748798" cy="38164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algunos conceptos avanzados en la formulación con DAX.</a:t>
            </a:r>
            <a:endParaRPr b="0" i="0" sz="1800" u="none" cap="none" strike="noStrike">
              <a:solidFill>
                <a:schemeClr val="dk1"/>
              </a:solidFill>
              <a:latin typeface="Constantia"/>
              <a:ea typeface="Constantia"/>
              <a:cs typeface="Constantia"/>
              <a:sym typeface="Constantia"/>
            </a:endParaRPr>
          </a:p>
        </p:txBody>
      </p:sp>
      <p:pic>
        <p:nvPicPr>
          <p:cNvPr id="1796" name="Google Shape;1796;p168"/>
          <p:cNvPicPr preferRelativeResize="0"/>
          <p:nvPr/>
        </p:nvPicPr>
        <p:blipFill rotWithShape="1">
          <a:blip r:embed="rId3">
            <a:alphaModFix/>
          </a:blip>
          <a:srcRect b="0" l="0" r="0" t="0"/>
          <a:stretch/>
        </p:blipFill>
        <p:spPr>
          <a:xfrm>
            <a:off x="5253089" y="2413334"/>
            <a:ext cx="473947" cy="430887"/>
          </a:xfrm>
          <a:prstGeom prst="rect">
            <a:avLst/>
          </a:prstGeom>
          <a:noFill/>
          <a:ln>
            <a:noFill/>
          </a:ln>
        </p:spPr>
      </p:pic>
      <p:pic>
        <p:nvPicPr>
          <p:cNvPr id="1797" name="Google Shape;1797;p168"/>
          <p:cNvPicPr preferRelativeResize="0"/>
          <p:nvPr/>
        </p:nvPicPr>
        <p:blipFill rotWithShape="1">
          <a:blip r:embed="rId3">
            <a:alphaModFix/>
          </a:blip>
          <a:srcRect b="0" l="0" r="0" t="0"/>
          <a:stretch/>
        </p:blipFill>
        <p:spPr>
          <a:xfrm>
            <a:off x="11313087" y="2998113"/>
            <a:ext cx="473947" cy="430887"/>
          </a:xfrm>
          <a:prstGeom prst="rect">
            <a:avLst/>
          </a:prstGeom>
          <a:noFill/>
          <a:ln>
            <a:noFill/>
          </a:ln>
        </p:spPr>
      </p:pic>
      <p:pic>
        <p:nvPicPr>
          <p:cNvPr id="1798" name="Google Shape;1798;p168"/>
          <p:cNvPicPr preferRelativeResize="0"/>
          <p:nvPr/>
        </p:nvPicPr>
        <p:blipFill rotWithShape="1">
          <a:blip r:embed="rId3">
            <a:alphaModFix/>
          </a:blip>
          <a:srcRect b="0" l="0" r="0" t="0"/>
          <a:stretch/>
        </p:blipFill>
        <p:spPr>
          <a:xfrm>
            <a:off x="7029337" y="3685085"/>
            <a:ext cx="473947" cy="430887"/>
          </a:xfrm>
          <a:prstGeom prst="rect">
            <a:avLst/>
          </a:prstGeom>
          <a:noFill/>
          <a:ln>
            <a:noFill/>
          </a:ln>
        </p:spPr>
      </p:pic>
      <p:pic>
        <p:nvPicPr>
          <p:cNvPr id="1799" name="Google Shape;1799;p168"/>
          <p:cNvPicPr preferRelativeResize="0"/>
          <p:nvPr/>
        </p:nvPicPr>
        <p:blipFill rotWithShape="1">
          <a:blip r:embed="rId3">
            <a:alphaModFix/>
          </a:blip>
          <a:srcRect b="0" l="0" r="0" t="0"/>
          <a:stretch/>
        </p:blipFill>
        <p:spPr>
          <a:xfrm>
            <a:off x="7503284" y="4390284"/>
            <a:ext cx="473947" cy="430887"/>
          </a:xfrm>
          <a:prstGeom prst="rect">
            <a:avLst/>
          </a:prstGeom>
          <a:noFill/>
          <a:ln>
            <a:noFill/>
          </a:ln>
        </p:spPr>
      </p:pic>
      <p:pic>
        <p:nvPicPr>
          <p:cNvPr id="1800" name="Google Shape;1800;p168"/>
          <p:cNvPicPr preferRelativeResize="0"/>
          <p:nvPr/>
        </p:nvPicPr>
        <p:blipFill rotWithShape="1">
          <a:blip r:embed="rId3">
            <a:alphaModFix/>
          </a:blip>
          <a:srcRect b="0" l="0" r="0" t="0"/>
          <a:stretch/>
        </p:blipFill>
        <p:spPr>
          <a:xfrm>
            <a:off x="8558592" y="5038757"/>
            <a:ext cx="473947" cy="430887"/>
          </a:xfrm>
          <a:prstGeom prst="rect">
            <a:avLst/>
          </a:prstGeom>
          <a:noFill/>
          <a:ln>
            <a:noFill/>
          </a:ln>
        </p:spPr>
      </p:pic>
      <p:pic>
        <p:nvPicPr>
          <p:cNvPr id="1801" name="Google Shape;1801;p168"/>
          <p:cNvPicPr preferRelativeResize="0"/>
          <p:nvPr/>
        </p:nvPicPr>
        <p:blipFill rotWithShape="1">
          <a:blip r:embed="rId3">
            <a:alphaModFix/>
          </a:blip>
          <a:srcRect b="0" l="0" r="0" t="0"/>
          <a:stretch/>
        </p:blipFill>
        <p:spPr>
          <a:xfrm>
            <a:off x="9693710" y="5703073"/>
            <a:ext cx="473947" cy="430887"/>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16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8" name="Google Shape;1808;p169"/>
          <p:cNvSpPr txBox="1"/>
          <p:nvPr/>
        </p:nvSpPr>
        <p:spPr>
          <a:xfrm>
            <a:off x="781050" y="609599"/>
            <a:ext cx="464820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Siguientes pasos…</a:t>
            </a:r>
            <a:endParaRPr b="0" i="0" sz="1400" u="none" cap="none" strike="noStrike">
              <a:solidFill>
                <a:srgbClr val="000000"/>
              </a:solidFill>
              <a:latin typeface="Arial"/>
              <a:ea typeface="Arial"/>
              <a:cs typeface="Arial"/>
              <a:sym typeface="Arial"/>
            </a:endParaRPr>
          </a:p>
        </p:txBody>
      </p:sp>
      <p:pic>
        <p:nvPicPr>
          <p:cNvPr id="1809" name="Google Shape;1809;p169"/>
          <p:cNvPicPr preferRelativeResize="0"/>
          <p:nvPr/>
        </p:nvPicPr>
        <p:blipFill rotWithShape="1">
          <a:blip r:embed="rId3">
            <a:alphaModFix/>
          </a:blip>
          <a:srcRect b="0" l="0" r="0" t="7242"/>
          <a:stretch/>
        </p:blipFill>
        <p:spPr>
          <a:xfrm>
            <a:off x="689008" y="1644440"/>
            <a:ext cx="10813981" cy="352891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810" name="Google Shape;1810;p169"/>
          <p:cNvSpPr/>
          <p:nvPr/>
        </p:nvSpPr>
        <p:spPr>
          <a:xfrm>
            <a:off x="7210412" y="2128060"/>
            <a:ext cx="1753807" cy="2231905"/>
          </a:xfrm>
          <a:prstGeom prst="rect">
            <a:avLst/>
          </a:prstGeom>
          <a:noFill/>
          <a:ln cap="flat" cmpd="sng" w="38100">
            <a:solidFill>
              <a:srgbClr val="C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1" name="Google Shape;1811;p169"/>
          <p:cNvSpPr txBox="1"/>
          <p:nvPr/>
        </p:nvSpPr>
        <p:spPr>
          <a:xfrm>
            <a:off x="3008037" y="5504139"/>
            <a:ext cx="6175923" cy="888448"/>
          </a:xfrm>
          <a:prstGeom prst="rect">
            <a:avLst/>
          </a:prstGeom>
          <a:noFill/>
          <a:ln>
            <a:noFill/>
          </a:ln>
        </p:spPr>
        <p:txBody>
          <a:bodyPr anchorCtr="0" anchor="t" bIns="0" lIns="0" spcFirstLastPara="1" rIns="0" wrap="square" tIns="12700">
            <a:spAutoFit/>
          </a:bodyPr>
          <a:lstStyle/>
          <a:p>
            <a:pPr indent="0" lvl="0" marL="12065" marR="0" rtl="0" algn="ctr">
              <a:lnSpc>
                <a:spcPct val="15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Visualización de los Datos (</a:t>
            </a:r>
            <a:r>
              <a:rPr b="1" i="1" lang="es-ES" sz="2000" u="none" cap="none" strike="noStrike">
                <a:solidFill>
                  <a:schemeClr val="dk1"/>
                </a:solidFill>
                <a:latin typeface="Constantia"/>
                <a:ea typeface="Constantia"/>
                <a:cs typeface="Constantia"/>
                <a:sym typeface="Constantia"/>
              </a:rPr>
              <a:t>Power View)</a:t>
            </a:r>
            <a:endParaRPr b="1" i="1" sz="2000" u="none" cap="none" strike="noStrike">
              <a:solidFill>
                <a:schemeClr val="dk1"/>
              </a:solidFill>
              <a:latin typeface="Constantia"/>
              <a:ea typeface="Constantia"/>
              <a:cs typeface="Constantia"/>
              <a:sym typeface="Constantia"/>
            </a:endParaRPr>
          </a:p>
          <a:p>
            <a:pPr indent="0" lvl="0" marL="12065" marR="0" rtl="0" algn="ctr">
              <a:lnSpc>
                <a:spcPct val="15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Representaciones de datos en forma de visualizaciones.</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28"/>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1. Introducción</a:t>
            </a:r>
            <a:endParaRPr b="0" i="0" sz="1400" u="none" cap="none" strike="noStrike">
              <a:solidFill>
                <a:srgbClr val="000000"/>
              </a:solidFill>
              <a:latin typeface="Arial"/>
              <a:ea typeface="Arial"/>
              <a:cs typeface="Arial"/>
              <a:sym typeface="Arial"/>
            </a:endParaRPr>
          </a:p>
        </p:txBody>
      </p:sp>
      <p:sp>
        <p:nvSpPr>
          <p:cNvPr id="229" name="Google Shape;229;p28"/>
          <p:cNvSpPr txBox="1"/>
          <p:nvPr/>
        </p:nvSpPr>
        <p:spPr>
          <a:xfrm>
            <a:off x="781049" y="1573023"/>
            <a:ext cx="10368366"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Curva de aprendizaje</a:t>
            </a:r>
            <a:endParaRPr b="0" i="0" sz="2200" u="none" cap="none" strike="noStrike">
              <a:solidFill>
                <a:schemeClr val="dk1"/>
              </a:solidFill>
              <a:latin typeface="Constantia"/>
              <a:ea typeface="Constantia"/>
              <a:cs typeface="Constantia"/>
              <a:sym typeface="Constantia"/>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p:txBody>
      </p:sp>
      <p:grpSp>
        <p:nvGrpSpPr>
          <p:cNvPr id="230" name="Google Shape;230;p28"/>
          <p:cNvGrpSpPr/>
          <p:nvPr/>
        </p:nvGrpSpPr>
        <p:grpSpPr>
          <a:xfrm>
            <a:off x="1359916" y="1789657"/>
            <a:ext cx="9472167" cy="4902606"/>
            <a:chOff x="1345183" y="1292352"/>
            <a:chExt cx="9472167" cy="4902606"/>
          </a:xfrm>
        </p:grpSpPr>
        <p:sp>
          <p:nvSpPr>
            <p:cNvPr id="231" name="Google Shape;231;p28"/>
            <p:cNvSpPr/>
            <p:nvPr/>
          </p:nvSpPr>
          <p:spPr>
            <a:xfrm>
              <a:off x="1362455" y="5205984"/>
              <a:ext cx="472440" cy="41275"/>
            </a:xfrm>
            <a:custGeom>
              <a:rect b="b" l="l" r="r" t="t"/>
              <a:pathLst>
                <a:path extrusionOk="0" h="41275" w="472439">
                  <a:moveTo>
                    <a:pt x="472440" y="0"/>
                  </a:moveTo>
                  <a:lnTo>
                    <a:pt x="0" y="0"/>
                  </a:lnTo>
                  <a:lnTo>
                    <a:pt x="0" y="41148"/>
                  </a:lnTo>
                  <a:lnTo>
                    <a:pt x="472440" y="41148"/>
                  </a:lnTo>
                  <a:lnTo>
                    <a:pt x="472440" y="0"/>
                  </a:lnTo>
                  <a:close/>
                </a:path>
              </a:pathLst>
            </a:custGeom>
            <a:solidFill>
              <a:srgbClr val="DFDFD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28"/>
            <p:cNvSpPr/>
            <p:nvPr/>
          </p:nvSpPr>
          <p:spPr>
            <a:xfrm>
              <a:off x="1882139" y="5198364"/>
              <a:ext cx="472440" cy="48895"/>
            </a:xfrm>
            <a:custGeom>
              <a:rect b="b" l="l" r="r" t="t"/>
              <a:pathLst>
                <a:path extrusionOk="0" h="48895" w="472439">
                  <a:moveTo>
                    <a:pt x="472439" y="0"/>
                  </a:moveTo>
                  <a:lnTo>
                    <a:pt x="0" y="0"/>
                  </a:lnTo>
                  <a:lnTo>
                    <a:pt x="0" y="48768"/>
                  </a:lnTo>
                  <a:lnTo>
                    <a:pt x="472439" y="48768"/>
                  </a:lnTo>
                  <a:lnTo>
                    <a:pt x="472439" y="0"/>
                  </a:lnTo>
                  <a:close/>
                </a:path>
              </a:pathLst>
            </a:custGeom>
            <a:solidFill>
              <a:srgbClr val="D4D4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28"/>
            <p:cNvSpPr/>
            <p:nvPr/>
          </p:nvSpPr>
          <p:spPr>
            <a:xfrm>
              <a:off x="2401823" y="5192267"/>
              <a:ext cx="474345" cy="55244"/>
            </a:xfrm>
            <a:custGeom>
              <a:rect b="b" l="l" r="r" t="t"/>
              <a:pathLst>
                <a:path extrusionOk="0" h="55245" w="474344">
                  <a:moveTo>
                    <a:pt x="473963" y="0"/>
                  </a:moveTo>
                  <a:lnTo>
                    <a:pt x="0" y="0"/>
                  </a:lnTo>
                  <a:lnTo>
                    <a:pt x="0" y="54863"/>
                  </a:lnTo>
                  <a:lnTo>
                    <a:pt x="473963" y="54863"/>
                  </a:lnTo>
                  <a:lnTo>
                    <a:pt x="473963" y="0"/>
                  </a:lnTo>
                  <a:close/>
                </a:path>
              </a:pathLst>
            </a:custGeom>
            <a:solidFill>
              <a:srgbClr val="CACAC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28"/>
            <p:cNvSpPr/>
            <p:nvPr/>
          </p:nvSpPr>
          <p:spPr>
            <a:xfrm>
              <a:off x="2923032" y="5181600"/>
              <a:ext cx="472440" cy="66040"/>
            </a:xfrm>
            <a:custGeom>
              <a:rect b="b" l="l" r="r" t="t"/>
              <a:pathLst>
                <a:path extrusionOk="0" h="66039" w="472439">
                  <a:moveTo>
                    <a:pt x="472440" y="0"/>
                  </a:moveTo>
                  <a:lnTo>
                    <a:pt x="0" y="0"/>
                  </a:lnTo>
                  <a:lnTo>
                    <a:pt x="0" y="65531"/>
                  </a:lnTo>
                  <a:lnTo>
                    <a:pt x="472440" y="65531"/>
                  </a:lnTo>
                  <a:lnTo>
                    <a:pt x="472440" y="0"/>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28"/>
            <p:cNvSpPr/>
            <p:nvPr/>
          </p:nvSpPr>
          <p:spPr>
            <a:xfrm>
              <a:off x="3442715" y="5170932"/>
              <a:ext cx="472440" cy="76200"/>
            </a:xfrm>
            <a:custGeom>
              <a:rect b="b" l="l" r="r" t="t"/>
              <a:pathLst>
                <a:path extrusionOk="0" h="76200" w="472439">
                  <a:moveTo>
                    <a:pt x="472439" y="0"/>
                  </a:moveTo>
                  <a:lnTo>
                    <a:pt x="0" y="0"/>
                  </a:lnTo>
                  <a:lnTo>
                    <a:pt x="0" y="76200"/>
                  </a:lnTo>
                  <a:lnTo>
                    <a:pt x="472439" y="76200"/>
                  </a:lnTo>
                  <a:lnTo>
                    <a:pt x="472439" y="0"/>
                  </a:lnTo>
                  <a:close/>
                </a:path>
              </a:pathLst>
            </a:custGeom>
            <a:solidFill>
              <a:srgbClr val="B1B1B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28"/>
            <p:cNvSpPr/>
            <p:nvPr/>
          </p:nvSpPr>
          <p:spPr>
            <a:xfrm>
              <a:off x="3962400" y="5143500"/>
              <a:ext cx="472440" cy="104139"/>
            </a:xfrm>
            <a:custGeom>
              <a:rect b="b" l="l" r="r" t="t"/>
              <a:pathLst>
                <a:path extrusionOk="0" h="104139" w="472439">
                  <a:moveTo>
                    <a:pt x="472439" y="0"/>
                  </a:moveTo>
                  <a:lnTo>
                    <a:pt x="0" y="0"/>
                  </a:lnTo>
                  <a:lnTo>
                    <a:pt x="0" y="103631"/>
                  </a:lnTo>
                  <a:lnTo>
                    <a:pt x="472439" y="103631"/>
                  </a:lnTo>
                  <a:lnTo>
                    <a:pt x="472439" y="0"/>
                  </a:lnTo>
                  <a:close/>
                </a:path>
              </a:pathLst>
            </a:custGeom>
            <a:solidFill>
              <a:srgbClr val="A4A4A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28"/>
            <p:cNvSpPr/>
            <p:nvPr/>
          </p:nvSpPr>
          <p:spPr>
            <a:xfrm>
              <a:off x="4483608" y="5108447"/>
              <a:ext cx="472440" cy="139065"/>
            </a:xfrm>
            <a:custGeom>
              <a:rect b="b" l="l" r="r" t="t"/>
              <a:pathLst>
                <a:path extrusionOk="0" h="139064" w="472439">
                  <a:moveTo>
                    <a:pt x="472439" y="0"/>
                  </a:moveTo>
                  <a:lnTo>
                    <a:pt x="0" y="0"/>
                  </a:lnTo>
                  <a:lnTo>
                    <a:pt x="0" y="138683"/>
                  </a:lnTo>
                  <a:lnTo>
                    <a:pt x="472439" y="138683"/>
                  </a:lnTo>
                  <a:lnTo>
                    <a:pt x="472439" y="0"/>
                  </a:lnTo>
                  <a:close/>
                </a:path>
              </a:pathLst>
            </a:custGeom>
            <a:solidFill>
              <a:srgbClr val="9C9C9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28"/>
            <p:cNvSpPr/>
            <p:nvPr/>
          </p:nvSpPr>
          <p:spPr>
            <a:xfrm>
              <a:off x="5003291" y="5039867"/>
              <a:ext cx="472440" cy="207645"/>
            </a:xfrm>
            <a:custGeom>
              <a:rect b="b" l="l" r="r" t="t"/>
              <a:pathLst>
                <a:path extrusionOk="0" h="207645" w="472439">
                  <a:moveTo>
                    <a:pt x="472439" y="0"/>
                  </a:moveTo>
                  <a:lnTo>
                    <a:pt x="0" y="0"/>
                  </a:lnTo>
                  <a:lnTo>
                    <a:pt x="0" y="207263"/>
                  </a:lnTo>
                  <a:lnTo>
                    <a:pt x="472439" y="207263"/>
                  </a:lnTo>
                  <a:lnTo>
                    <a:pt x="472439"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28"/>
            <p:cNvSpPr/>
            <p:nvPr/>
          </p:nvSpPr>
          <p:spPr>
            <a:xfrm>
              <a:off x="5522976" y="4831079"/>
              <a:ext cx="472440" cy="416559"/>
            </a:xfrm>
            <a:custGeom>
              <a:rect b="b" l="l" r="r" t="t"/>
              <a:pathLst>
                <a:path extrusionOk="0" h="416560" w="472439">
                  <a:moveTo>
                    <a:pt x="472439" y="0"/>
                  </a:moveTo>
                  <a:lnTo>
                    <a:pt x="0" y="0"/>
                  </a:lnTo>
                  <a:lnTo>
                    <a:pt x="0" y="416052"/>
                  </a:lnTo>
                  <a:lnTo>
                    <a:pt x="472439" y="416052"/>
                  </a:lnTo>
                  <a:lnTo>
                    <a:pt x="472439" y="0"/>
                  </a:lnTo>
                  <a:close/>
                </a:path>
              </a:pathLst>
            </a:custGeom>
            <a:solidFill>
              <a:srgbClr val="8787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28"/>
            <p:cNvSpPr/>
            <p:nvPr/>
          </p:nvSpPr>
          <p:spPr>
            <a:xfrm>
              <a:off x="6042659" y="4206240"/>
              <a:ext cx="474345" cy="1041400"/>
            </a:xfrm>
            <a:custGeom>
              <a:rect b="b" l="l" r="r" t="t"/>
              <a:pathLst>
                <a:path extrusionOk="0" h="1041400" w="474345">
                  <a:moveTo>
                    <a:pt x="473963" y="0"/>
                  </a:moveTo>
                  <a:lnTo>
                    <a:pt x="0" y="0"/>
                  </a:lnTo>
                  <a:lnTo>
                    <a:pt x="0" y="1040892"/>
                  </a:lnTo>
                  <a:lnTo>
                    <a:pt x="473963" y="1040892"/>
                  </a:lnTo>
                  <a:lnTo>
                    <a:pt x="473963" y="0"/>
                  </a:lnTo>
                  <a:close/>
                </a:path>
              </a:pathLst>
            </a:custGeom>
            <a:solidFill>
              <a:srgbClr val="7A7A7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p28"/>
            <p:cNvSpPr/>
            <p:nvPr/>
          </p:nvSpPr>
          <p:spPr>
            <a:xfrm>
              <a:off x="6563868" y="2471927"/>
              <a:ext cx="472440" cy="2775585"/>
            </a:xfrm>
            <a:custGeom>
              <a:rect b="b" l="l" r="r" t="t"/>
              <a:pathLst>
                <a:path extrusionOk="0" h="2775585" w="472440">
                  <a:moveTo>
                    <a:pt x="472440" y="0"/>
                  </a:moveTo>
                  <a:lnTo>
                    <a:pt x="0" y="0"/>
                  </a:lnTo>
                  <a:lnTo>
                    <a:pt x="0" y="2775204"/>
                  </a:lnTo>
                  <a:lnTo>
                    <a:pt x="472440" y="2775204"/>
                  </a:lnTo>
                  <a:lnTo>
                    <a:pt x="472440" y="0"/>
                  </a:lnTo>
                  <a:close/>
                </a:path>
              </a:pathLst>
            </a:custGeom>
            <a:solidFill>
              <a:srgbClr val="6C6C6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p28"/>
            <p:cNvSpPr txBox="1"/>
            <p:nvPr/>
          </p:nvSpPr>
          <p:spPr>
            <a:xfrm>
              <a:off x="1345183" y="3553790"/>
              <a:ext cx="4096385" cy="1198245"/>
            </a:xfrm>
            <a:prstGeom prst="rect">
              <a:avLst/>
            </a:prstGeom>
            <a:noFill/>
            <a:ln>
              <a:noFill/>
            </a:ln>
          </p:spPr>
          <p:txBody>
            <a:bodyPr anchorCtr="0" anchor="t" bIns="0" lIns="0" spcFirstLastPara="1" rIns="0" wrap="square" tIns="12050">
              <a:spAutoFit/>
            </a:bodyPr>
            <a:lstStyle/>
            <a:p>
              <a:pPr indent="0" lvl="0" marL="2317115" marR="0" rtl="0" algn="l">
                <a:lnSpc>
                  <a:spcPct val="100000"/>
                </a:lnSpc>
                <a:spcBef>
                  <a:spcPts val="0"/>
                </a:spcBef>
                <a:spcAft>
                  <a:spcPts val="0"/>
                </a:spcAft>
                <a:buClr>
                  <a:srgbClr val="000000"/>
                </a:buClr>
                <a:buSzPts val="1900"/>
                <a:buFont typeface="Arial"/>
                <a:buNone/>
              </a:pPr>
              <a:r>
                <a:rPr b="0" i="0" lang="es-ES" sz="1900" u="none" cap="none" strike="noStrike">
                  <a:solidFill>
                    <a:srgbClr val="44536A"/>
                  </a:solidFill>
                  <a:latin typeface="Arial"/>
                  <a:ea typeface="Arial"/>
                  <a:cs typeface="Arial"/>
                  <a:sym typeface="Arial"/>
                </a:rPr>
                <a:t>Elegantly complex</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900"/>
                <a:buFont typeface="Arial"/>
                <a:buNone/>
              </a:pPr>
              <a:r>
                <a:rPr b="0" i="0" lang="es-ES" sz="1900" u="none" cap="none" strike="noStrike">
                  <a:solidFill>
                    <a:srgbClr val="44536A"/>
                  </a:solidFill>
                  <a:latin typeface="Arial"/>
                  <a:ea typeface="Arial"/>
                  <a:cs typeface="Arial"/>
                  <a:sym typeface="Arial"/>
                </a:rPr>
                <a:t>Deceptively simple</a:t>
              </a:r>
              <a:endParaRPr b="0" i="0" sz="1900" u="none" cap="none" strike="noStrike">
                <a:solidFill>
                  <a:schemeClr val="dk1"/>
                </a:solidFill>
                <a:latin typeface="Arial"/>
                <a:ea typeface="Arial"/>
                <a:cs typeface="Arial"/>
                <a:sym typeface="Arial"/>
              </a:endParaRPr>
            </a:p>
          </p:txBody>
        </p:sp>
        <p:sp>
          <p:nvSpPr>
            <p:cNvPr id="243" name="Google Shape;243;p28"/>
            <p:cNvSpPr/>
            <p:nvPr/>
          </p:nvSpPr>
          <p:spPr>
            <a:xfrm>
              <a:off x="7591043" y="1292352"/>
              <a:ext cx="3226307" cy="40416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28"/>
            <p:cNvSpPr txBox="1"/>
            <p:nvPr/>
          </p:nvSpPr>
          <p:spPr>
            <a:xfrm>
              <a:off x="5622163" y="2348865"/>
              <a:ext cx="673100"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100"/>
                <a:buFont typeface="Arial"/>
                <a:buNone/>
              </a:pPr>
              <a:r>
                <a:rPr b="0" i="0" lang="es-ES" sz="2100" u="none" cap="none" strike="noStrike">
                  <a:solidFill>
                    <a:srgbClr val="44536A"/>
                  </a:solidFill>
                  <a:latin typeface="Arial"/>
                  <a:ea typeface="Arial"/>
                  <a:cs typeface="Arial"/>
                  <a:sym typeface="Arial"/>
                </a:rPr>
                <a:t>#%@!</a:t>
              </a:r>
              <a:endParaRPr b="0" i="0" sz="2100" u="none" cap="none" strike="noStrike">
                <a:solidFill>
                  <a:schemeClr val="dk1"/>
                </a:solidFill>
                <a:latin typeface="Arial"/>
                <a:ea typeface="Arial"/>
                <a:cs typeface="Arial"/>
                <a:sym typeface="Arial"/>
              </a:endParaRPr>
            </a:p>
          </p:txBody>
        </p:sp>
        <p:sp>
          <p:nvSpPr>
            <p:cNvPr id="245" name="Google Shape;245;p28"/>
            <p:cNvSpPr/>
            <p:nvPr/>
          </p:nvSpPr>
          <p:spPr>
            <a:xfrm>
              <a:off x="1379982" y="5340858"/>
              <a:ext cx="4186554" cy="367665"/>
            </a:xfrm>
            <a:custGeom>
              <a:rect b="b" l="l" r="r" t="t"/>
              <a:pathLst>
                <a:path extrusionOk="0" h="367664" w="4186554">
                  <a:moveTo>
                    <a:pt x="4186428" y="0"/>
                  </a:moveTo>
                  <a:lnTo>
                    <a:pt x="4184020" y="71502"/>
                  </a:lnTo>
                  <a:lnTo>
                    <a:pt x="4177458" y="129873"/>
                  </a:lnTo>
                  <a:lnTo>
                    <a:pt x="4167729" y="169217"/>
                  </a:lnTo>
                  <a:lnTo>
                    <a:pt x="4155821" y="183641"/>
                  </a:lnTo>
                  <a:lnTo>
                    <a:pt x="2123821" y="183641"/>
                  </a:lnTo>
                  <a:lnTo>
                    <a:pt x="2111912" y="198073"/>
                  </a:lnTo>
                  <a:lnTo>
                    <a:pt x="2102183" y="237429"/>
                  </a:lnTo>
                  <a:lnTo>
                    <a:pt x="2095621" y="295802"/>
                  </a:lnTo>
                  <a:lnTo>
                    <a:pt x="2093214" y="367283"/>
                  </a:lnTo>
                  <a:lnTo>
                    <a:pt x="2090806" y="295802"/>
                  </a:lnTo>
                  <a:lnTo>
                    <a:pt x="2084244" y="237429"/>
                  </a:lnTo>
                  <a:lnTo>
                    <a:pt x="2074515" y="198073"/>
                  </a:lnTo>
                  <a:lnTo>
                    <a:pt x="2062607" y="183641"/>
                  </a:lnTo>
                  <a:lnTo>
                    <a:pt x="30606" y="183641"/>
                  </a:lnTo>
                  <a:lnTo>
                    <a:pt x="18698" y="169217"/>
                  </a:lnTo>
                  <a:lnTo>
                    <a:pt x="8969" y="129873"/>
                  </a:lnTo>
                  <a:lnTo>
                    <a:pt x="2407" y="71502"/>
                  </a:lnTo>
                  <a:lnTo>
                    <a:pt x="0" y="0"/>
                  </a:lnTo>
                </a:path>
              </a:pathLst>
            </a:custGeom>
            <a:noFill/>
            <a:ln cap="flat" cmpd="sng" w="381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28"/>
            <p:cNvSpPr txBox="1"/>
            <p:nvPr/>
          </p:nvSpPr>
          <p:spPr>
            <a:xfrm>
              <a:off x="2633852" y="5849518"/>
              <a:ext cx="1920239"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100"/>
                <a:buFont typeface="Arial"/>
                <a:buNone/>
              </a:pPr>
              <a:r>
                <a:rPr b="0" i="0" lang="es-ES" sz="2100" u="none" cap="none" strike="noStrike">
                  <a:solidFill>
                    <a:srgbClr val="44536A"/>
                  </a:solidFill>
                  <a:latin typeface="Arial"/>
                  <a:ea typeface="Arial"/>
                  <a:cs typeface="Arial"/>
                  <a:sym typeface="Arial"/>
                </a:rPr>
                <a:t>Most calculations</a:t>
              </a:r>
              <a:endParaRPr b="0" i="0" sz="2100" u="none" cap="none" strike="noStrike">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29"/>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 Columnas calculadas</a:t>
            </a:r>
            <a:endParaRPr b="0" i="0" sz="1400" u="none" cap="none" strike="noStrike">
              <a:solidFill>
                <a:srgbClr val="000000"/>
              </a:solidFill>
              <a:latin typeface="Arial"/>
              <a:ea typeface="Arial"/>
              <a:cs typeface="Arial"/>
              <a:sym typeface="Arial"/>
            </a:endParaRPr>
          </a:p>
        </p:txBody>
      </p:sp>
      <p:sp>
        <p:nvSpPr>
          <p:cNvPr id="254" name="Google Shape;254;p29"/>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1" lang="es-ES" sz="2200" u="none" cap="none" strike="noStrike">
                <a:solidFill>
                  <a:schemeClr val="dk1"/>
                </a:solidFill>
                <a:latin typeface="Constantia"/>
                <a:ea typeface="Constantia"/>
                <a:cs typeface="Constantia"/>
                <a:sym typeface="Constantia"/>
              </a:rPr>
              <a:t>DAX </a:t>
            </a:r>
            <a:r>
              <a:rPr b="0" i="0" lang="es-ES" sz="2200" u="none" cap="none" strike="noStrike">
                <a:solidFill>
                  <a:schemeClr val="dk1"/>
                </a:solidFill>
                <a:latin typeface="Constantia"/>
                <a:ea typeface="Constantia"/>
                <a:cs typeface="Constantia"/>
                <a:sym typeface="Constantia"/>
              </a:rPr>
              <a:t>permite añadir una nueva columna dentro de una tabla mediante la combinación de una o más columnas existentes en el modelo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p30"/>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 Columnas calculadas</a:t>
            </a:r>
            <a:endParaRPr b="0" i="0" sz="1400" u="none" cap="none" strike="noStrike">
              <a:solidFill>
                <a:srgbClr val="000000"/>
              </a:solidFill>
              <a:latin typeface="Arial"/>
              <a:ea typeface="Arial"/>
              <a:cs typeface="Arial"/>
              <a:sym typeface="Arial"/>
            </a:endParaRPr>
          </a:p>
        </p:txBody>
      </p:sp>
      <p:sp>
        <p:nvSpPr>
          <p:cNvPr id="262" name="Google Shape;262;p30"/>
          <p:cNvSpPr txBox="1"/>
          <p:nvPr/>
        </p:nvSpPr>
        <p:spPr>
          <a:xfrm>
            <a:off x="1360995" y="3216802"/>
            <a:ext cx="5761700" cy="1631216"/>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La formula que define la nueva columna </a:t>
            </a:r>
            <a:r>
              <a:rPr b="0" i="0" lang="es-ES" sz="2000" u="sng" cap="none" strike="noStrike">
                <a:solidFill>
                  <a:schemeClr val="dk1"/>
                </a:solidFill>
                <a:latin typeface="Constantia"/>
                <a:ea typeface="Constantia"/>
                <a:cs typeface="Constantia"/>
                <a:sym typeface="Constantia"/>
              </a:rPr>
              <a:t>se evalúa para cada fila de la tabla y devuelve un único valor por fila</a:t>
            </a:r>
            <a:r>
              <a:rPr b="0" i="0" lang="es-ES" sz="2000" u="none" cap="none" strike="noStrike">
                <a:solidFill>
                  <a:schemeClr val="dk1"/>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sp>
        <p:nvSpPr>
          <p:cNvPr id="263" name="Google Shape;263;p30"/>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264" name="Google Shape;264;p30"/>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1" lang="es-ES" sz="2200" u="none" cap="none" strike="noStrike">
                <a:solidFill>
                  <a:schemeClr val="dk1"/>
                </a:solidFill>
                <a:latin typeface="Constantia"/>
                <a:ea typeface="Constantia"/>
                <a:cs typeface="Constantia"/>
                <a:sym typeface="Constantia"/>
              </a:rPr>
              <a:t>DAX </a:t>
            </a:r>
            <a:r>
              <a:rPr b="0" i="0" lang="es-ES" sz="2200" u="none" cap="none" strike="noStrike">
                <a:solidFill>
                  <a:schemeClr val="dk1"/>
                </a:solidFill>
                <a:latin typeface="Constantia"/>
                <a:ea typeface="Constantia"/>
                <a:cs typeface="Constantia"/>
                <a:sym typeface="Constantia"/>
              </a:rPr>
              <a:t>permite añadir una nueva columna dentro de una tabla mediante la combinación de una o más columnas existentes en el modelo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p31"/>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 Columnas calculadas</a:t>
            </a:r>
            <a:endParaRPr b="0" i="0" sz="1400" u="none" cap="none" strike="noStrike">
              <a:solidFill>
                <a:srgbClr val="000000"/>
              </a:solidFill>
              <a:latin typeface="Arial"/>
              <a:ea typeface="Arial"/>
              <a:cs typeface="Arial"/>
              <a:sym typeface="Arial"/>
            </a:endParaRPr>
          </a:p>
        </p:txBody>
      </p:sp>
      <p:sp>
        <p:nvSpPr>
          <p:cNvPr id="272" name="Google Shape;272;p31"/>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1" lang="es-ES" sz="2200" u="none" cap="none" strike="noStrike">
                <a:solidFill>
                  <a:schemeClr val="dk1"/>
                </a:solidFill>
                <a:latin typeface="Constantia"/>
                <a:ea typeface="Constantia"/>
                <a:cs typeface="Constantia"/>
                <a:sym typeface="Constantia"/>
              </a:rPr>
              <a:t>DAX </a:t>
            </a:r>
            <a:r>
              <a:rPr b="0" i="0" lang="es-ES" sz="2200" u="none" cap="none" strike="noStrike">
                <a:solidFill>
                  <a:schemeClr val="dk1"/>
                </a:solidFill>
                <a:latin typeface="Constantia"/>
                <a:ea typeface="Constantia"/>
                <a:cs typeface="Constantia"/>
                <a:sym typeface="Constantia"/>
              </a:rPr>
              <a:t>permite añadir una nueva columna dentro de una tabla mediante la combinación de una o más columnas existentes en el modelo de datos.</a:t>
            </a:r>
            <a:endParaRPr b="0" i="0" sz="1400" u="none" cap="none" strike="noStrike">
              <a:solidFill>
                <a:srgbClr val="000000"/>
              </a:solidFill>
              <a:latin typeface="Arial"/>
              <a:ea typeface="Arial"/>
              <a:cs typeface="Arial"/>
              <a:sym typeface="Arial"/>
            </a:endParaRPr>
          </a:p>
        </p:txBody>
      </p:sp>
      <p:sp>
        <p:nvSpPr>
          <p:cNvPr id="273" name="Google Shape;273;p31"/>
          <p:cNvSpPr txBox="1"/>
          <p:nvPr/>
        </p:nvSpPr>
        <p:spPr>
          <a:xfrm>
            <a:off x="1360995" y="3216802"/>
            <a:ext cx="5761700" cy="2862322"/>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La formula que define la nueva columna </a:t>
            </a:r>
            <a:r>
              <a:rPr b="0" i="0" lang="es-ES" sz="2000" u="sng" cap="none" strike="noStrike">
                <a:solidFill>
                  <a:schemeClr val="dk1"/>
                </a:solidFill>
                <a:latin typeface="Constantia"/>
                <a:ea typeface="Constantia"/>
                <a:cs typeface="Constantia"/>
                <a:sym typeface="Constantia"/>
              </a:rPr>
              <a:t>se evalúa para cada fila de la tabla y devuelve un único valor por fila</a:t>
            </a:r>
            <a:r>
              <a:rPr b="0" i="0" lang="es-ES" sz="2000" u="none" cap="none" strike="noStrike">
                <a:solidFill>
                  <a:schemeClr val="dk1"/>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Esta columna ocupa espacio, así que cada vez que se actualicen los datos se evaluarán los nuevos valores de la columna, incrementándose el tamaño del modelo de datos.</a:t>
            </a:r>
            <a:endParaRPr b="0" i="1" sz="2000" u="none" cap="none" strike="noStrike">
              <a:solidFill>
                <a:schemeClr val="dk1"/>
              </a:solidFill>
              <a:latin typeface="Constantia"/>
              <a:ea typeface="Constantia"/>
              <a:cs typeface="Constantia"/>
              <a:sym typeface="Constantia"/>
            </a:endParaRPr>
          </a:p>
        </p:txBody>
      </p:sp>
      <p:sp>
        <p:nvSpPr>
          <p:cNvPr id="274" name="Google Shape;274;p31"/>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4"/>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Objetivos del módulo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0" l="0" r="0" t="0"/>
          <a:stretch/>
        </p:blipFill>
        <p:spPr>
          <a:xfrm>
            <a:off x="8820150" y="2718736"/>
            <a:ext cx="2438400" cy="243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p32"/>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 Columnas calculadas</a:t>
            </a:r>
            <a:endParaRPr b="0" i="0" sz="1400" u="none" cap="none" strike="noStrike">
              <a:solidFill>
                <a:srgbClr val="000000"/>
              </a:solidFill>
              <a:latin typeface="Arial"/>
              <a:ea typeface="Arial"/>
              <a:cs typeface="Arial"/>
              <a:sym typeface="Arial"/>
            </a:endParaRPr>
          </a:p>
        </p:txBody>
      </p:sp>
      <p:sp>
        <p:nvSpPr>
          <p:cNvPr id="282" name="Google Shape;282;p32"/>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pic>
        <p:nvPicPr>
          <p:cNvPr id="283" name="Google Shape;283;p32"/>
          <p:cNvPicPr preferRelativeResize="0"/>
          <p:nvPr/>
        </p:nvPicPr>
        <p:blipFill rotWithShape="1">
          <a:blip r:embed="rId3">
            <a:alphaModFix/>
          </a:blip>
          <a:srcRect b="0" l="0" r="0" t="0"/>
          <a:stretch/>
        </p:blipFill>
        <p:spPr>
          <a:xfrm>
            <a:off x="8021054" y="2712583"/>
            <a:ext cx="2761568" cy="347508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284" name="Google Shape;284;p32"/>
          <p:cNvSpPr txBox="1"/>
          <p:nvPr/>
        </p:nvSpPr>
        <p:spPr>
          <a:xfrm>
            <a:off x="7988970" y="6360842"/>
            <a:ext cx="3379446" cy="3385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1" lang="es-ES" sz="1600" u="none" cap="none" strike="noStrike">
                <a:solidFill>
                  <a:schemeClr val="dk1"/>
                </a:solidFill>
                <a:latin typeface="Constantia"/>
                <a:ea typeface="Constantia"/>
                <a:cs typeface="Constantia"/>
                <a:sym typeface="Constantia"/>
              </a:rPr>
              <a:t>Indicativo de columna calculada</a:t>
            </a:r>
            <a:endParaRPr b="0" i="0" sz="1400" u="none" cap="none" strike="noStrike">
              <a:solidFill>
                <a:srgbClr val="000000"/>
              </a:solidFill>
              <a:latin typeface="Arial"/>
              <a:ea typeface="Arial"/>
              <a:cs typeface="Arial"/>
              <a:sym typeface="Arial"/>
            </a:endParaRPr>
          </a:p>
        </p:txBody>
      </p:sp>
      <p:sp>
        <p:nvSpPr>
          <p:cNvPr id="285" name="Google Shape;285;p32"/>
          <p:cNvSpPr/>
          <p:nvPr/>
        </p:nvSpPr>
        <p:spPr>
          <a:xfrm>
            <a:off x="8325852" y="3272785"/>
            <a:ext cx="1138989" cy="270428"/>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32"/>
          <p:cNvSpPr txBox="1"/>
          <p:nvPr/>
        </p:nvSpPr>
        <p:spPr>
          <a:xfrm>
            <a:off x="1360995" y="3216802"/>
            <a:ext cx="5761700" cy="2862322"/>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La formula que define la nueva columna </a:t>
            </a:r>
            <a:r>
              <a:rPr b="0" i="0" lang="es-ES" sz="2000" u="sng" cap="none" strike="noStrike">
                <a:solidFill>
                  <a:schemeClr val="dk1"/>
                </a:solidFill>
                <a:latin typeface="Constantia"/>
                <a:ea typeface="Constantia"/>
                <a:cs typeface="Constantia"/>
                <a:sym typeface="Constantia"/>
              </a:rPr>
              <a:t>se evalúa para cada fila de la tabla y devuelve un único valor por fila</a:t>
            </a:r>
            <a:r>
              <a:rPr b="0" i="0" lang="es-ES" sz="2000" u="none" cap="none" strike="noStrike">
                <a:solidFill>
                  <a:schemeClr val="dk1"/>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Esta columna ocupa espacio, así que cada vez que se actualicen los datos se evaluarán los nuevos valores de la columna, incrementándose el tamaño del modelo de datos.</a:t>
            </a:r>
            <a:endParaRPr b="0" i="1" sz="2000" u="none" cap="none" strike="noStrike">
              <a:solidFill>
                <a:schemeClr val="dk1"/>
              </a:solidFill>
              <a:latin typeface="Constantia"/>
              <a:ea typeface="Constantia"/>
              <a:cs typeface="Constantia"/>
              <a:sym typeface="Constantia"/>
            </a:endParaRPr>
          </a:p>
        </p:txBody>
      </p:sp>
      <p:sp>
        <p:nvSpPr>
          <p:cNvPr id="287" name="Google Shape;287;p32"/>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1" lang="es-ES" sz="2200" u="none" cap="none" strike="noStrike">
                <a:solidFill>
                  <a:schemeClr val="dk1"/>
                </a:solidFill>
                <a:latin typeface="Constantia"/>
                <a:ea typeface="Constantia"/>
                <a:cs typeface="Constantia"/>
                <a:sym typeface="Constantia"/>
              </a:rPr>
              <a:t>DAX </a:t>
            </a:r>
            <a:r>
              <a:rPr b="0" i="0" lang="es-ES" sz="2200" u="none" cap="none" strike="noStrike">
                <a:solidFill>
                  <a:schemeClr val="dk1"/>
                </a:solidFill>
                <a:latin typeface="Constantia"/>
                <a:ea typeface="Constantia"/>
                <a:cs typeface="Constantia"/>
                <a:sym typeface="Constantia"/>
              </a:rPr>
              <a:t>permite añadir una nueva columna dentro de una tabla mediante la combinación de una o más columnas existentes en el modelo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33"/>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Creación</a:t>
            </a:r>
            <a:endParaRPr b="0" i="0" sz="3000" u="none" cap="none" strike="noStrike">
              <a:solidFill>
                <a:schemeClr val="dk1"/>
              </a:solidFill>
              <a:latin typeface="Constantia"/>
              <a:ea typeface="Constantia"/>
              <a:cs typeface="Constantia"/>
              <a:sym typeface="Constantia"/>
            </a:endParaRPr>
          </a:p>
        </p:txBody>
      </p:sp>
      <p:sp>
        <p:nvSpPr>
          <p:cNvPr id="295" name="Google Shape;295;p33"/>
          <p:cNvSpPr txBox="1"/>
          <p:nvPr/>
        </p:nvSpPr>
        <p:spPr>
          <a:xfrm>
            <a:off x="911817" y="1720840"/>
            <a:ext cx="10368366"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puede acceder a la opción de creación desde dos zonas diferentes: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p34"/>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Creación</a:t>
            </a:r>
            <a:endParaRPr b="0" i="0" sz="3000" u="none" cap="none" strike="noStrike">
              <a:solidFill>
                <a:schemeClr val="dk1"/>
              </a:solidFill>
              <a:latin typeface="Constantia"/>
              <a:ea typeface="Constantia"/>
              <a:cs typeface="Constantia"/>
              <a:sym typeface="Constantia"/>
            </a:endParaRPr>
          </a:p>
        </p:txBody>
      </p:sp>
      <p:sp>
        <p:nvSpPr>
          <p:cNvPr id="303" name="Google Shape;303;p34"/>
          <p:cNvSpPr txBox="1"/>
          <p:nvPr/>
        </p:nvSpPr>
        <p:spPr>
          <a:xfrm>
            <a:off x="911817" y="1720840"/>
            <a:ext cx="10368366"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puede acceder a la opción de creación desde dos zonas diferentes:</a:t>
            </a:r>
            <a:endParaRPr b="0" i="0" sz="1400" u="none" cap="none" strike="noStrike">
              <a:solidFill>
                <a:srgbClr val="000000"/>
              </a:solidFill>
              <a:latin typeface="Arial"/>
              <a:ea typeface="Arial"/>
              <a:cs typeface="Arial"/>
              <a:sym typeface="Arial"/>
            </a:endParaRPr>
          </a:p>
        </p:txBody>
      </p:sp>
      <p:sp>
        <p:nvSpPr>
          <p:cNvPr id="304" name="Google Shape;304;p34"/>
          <p:cNvSpPr txBox="1"/>
          <p:nvPr/>
        </p:nvSpPr>
        <p:spPr>
          <a:xfrm>
            <a:off x="1135109" y="3199007"/>
            <a:ext cx="337944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Lienzo &gt; Modeling </a:t>
            </a:r>
            <a:endParaRPr b="0" i="0" sz="1400" u="none" cap="none" strike="noStrike">
              <a:solidFill>
                <a:srgbClr val="000000"/>
              </a:solidFill>
              <a:latin typeface="Arial"/>
              <a:ea typeface="Arial"/>
              <a:cs typeface="Arial"/>
              <a:sym typeface="Arial"/>
            </a:endParaRPr>
          </a:p>
        </p:txBody>
      </p:sp>
      <p:pic>
        <p:nvPicPr>
          <p:cNvPr id="305" name="Google Shape;305;p34"/>
          <p:cNvPicPr preferRelativeResize="0"/>
          <p:nvPr/>
        </p:nvPicPr>
        <p:blipFill rotWithShape="1">
          <a:blip r:embed="rId3">
            <a:alphaModFix/>
          </a:blip>
          <a:srcRect b="0" l="0" r="0" t="0"/>
          <a:stretch/>
        </p:blipFill>
        <p:spPr>
          <a:xfrm>
            <a:off x="4313191" y="2720093"/>
            <a:ext cx="6743700" cy="1238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306" name="Google Shape;306;p34"/>
          <p:cNvSpPr/>
          <p:nvPr/>
        </p:nvSpPr>
        <p:spPr>
          <a:xfrm>
            <a:off x="6160169" y="3069967"/>
            <a:ext cx="417094" cy="683886"/>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3" name="Google Shape;313;p35"/>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Creación</a:t>
            </a:r>
            <a:endParaRPr b="0" i="0" sz="3000" u="none" cap="none" strike="noStrike">
              <a:solidFill>
                <a:schemeClr val="dk1"/>
              </a:solidFill>
              <a:latin typeface="Constantia"/>
              <a:ea typeface="Constantia"/>
              <a:cs typeface="Constantia"/>
              <a:sym typeface="Constantia"/>
            </a:endParaRPr>
          </a:p>
        </p:txBody>
      </p:sp>
      <p:sp>
        <p:nvSpPr>
          <p:cNvPr id="314" name="Google Shape;314;p35"/>
          <p:cNvSpPr txBox="1"/>
          <p:nvPr/>
        </p:nvSpPr>
        <p:spPr>
          <a:xfrm>
            <a:off x="911817" y="1720840"/>
            <a:ext cx="10368366"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Se puede acceder a la opción de creación desde dos zonas diferentes:</a:t>
            </a:r>
            <a:endParaRPr b="0" i="0" sz="1400" u="none" cap="none" strike="noStrike">
              <a:solidFill>
                <a:srgbClr val="000000"/>
              </a:solidFill>
              <a:latin typeface="Arial"/>
              <a:ea typeface="Arial"/>
              <a:cs typeface="Arial"/>
              <a:sym typeface="Arial"/>
            </a:endParaRPr>
          </a:p>
        </p:txBody>
      </p:sp>
      <p:pic>
        <p:nvPicPr>
          <p:cNvPr id="315" name="Google Shape;315;p35"/>
          <p:cNvPicPr preferRelativeResize="0"/>
          <p:nvPr/>
        </p:nvPicPr>
        <p:blipFill rotWithShape="1">
          <a:blip r:embed="rId3">
            <a:alphaModFix/>
          </a:blip>
          <a:srcRect b="55325" l="0" r="0" t="2941"/>
          <a:stretch/>
        </p:blipFill>
        <p:spPr>
          <a:xfrm>
            <a:off x="4313191" y="4798094"/>
            <a:ext cx="6556287" cy="1238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316" name="Google Shape;316;p35"/>
          <p:cNvSpPr txBox="1"/>
          <p:nvPr/>
        </p:nvSpPr>
        <p:spPr>
          <a:xfrm>
            <a:off x="1135109" y="3199007"/>
            <a:ext cx="337944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Lienzo &gt; Modeling </a:t>
            </a:r>
            <a:endParaRPr b="0" i="0" sz="1400" u="none" cap="none" strike="noStrike">
              <a:solidFill>
                <a:srgbClr val="000000"/>
              </a:solidFill>
              <a:latin typeface="Arial"/>
              <a:ea typeface="Arial"/>
              <a:cs typeface="Arial"/>
              <a:sym typeface="Arial"/>
            </a:endParaRPr>
          </a:p>
        </p:txBody>
      </p:sp>
      <p:pic>
        <p:nvPicPr>
          <p:cNvPr id="317" name="Google Shape;317;p35"/>
          <p:cNvPicPr preferRelativeResize="0"/>
          <p:nvPr/>
        </p:nvPicPr>
        <p:blipFill rotWithShape="1">
          <a:blip r:embed="rId4">
            <a:alphaModFix/>
          </a:blip>
          <a:srcRect b="0" l="0" r="0" t="0"/>
          <a:stretch/>
        </p:blipFill>
        <p:spPr>
          <a:xfrm>
            <a:off x="4313191" y="2720093"/>
            <a:ext cx="6743700" cy="1238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318" name="Google Shape;318;p35"/>
          <p:cNvSpPr/>
          <p:nvPr/>
        </p:nvSpPr>
        <p:spPr>
          <a:xfrm>
            <a:off x="6160169" y="3069967"/>
            <a:ext cx="417094" cy="683886"/>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p35"/>
          <p:cNvSpPr txBox="1"/>
          <p:nvPr/>
        </p:nvSpPr>
        <p:spPr>
          <a:xfrm>
            <a:off x="744872" y="5217164"/>
            <a:ext cx="4159919"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Vista de datos &gt; Table Tools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9328484" y="5075275"/>
            <a:ext cx="457200" cy="796135"/>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36"/>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Creación</a:t>
            </a:r>
            <a:endParaRPr b="0" i="0" sz="3000" u="none" cap="none" strike="noStrike">
              <a:solidFill>
                <a:schemeClr val="dk1"/>
              </a:solidFill>
              <a:latin typeface="Constantia"/>
              <a:ea typeface="Constantia"/>
              <a:cs typeface="Constantia"/>
              <a:sym typeface="Constantia"/>
            </a:endParaRPr>
          </a:p>
        </p:txBody>
      </p:sp>
      <p:sp>
        <p:nvSpPr>
          <p:cNvPr id="328" name="Google Shape;328;p36"/>
          <p:cNvSpPr txBox="1"/>
          <p:nvPr/>
        </p:nvSpPr>
        <p:spPr>
          <a:xfrm>
            <a:off x="492290" y="3659104"/>
            <a:ext cx="3758867"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1. Una vez seleccionado el botón, se activará automáticamente la barra de fórmulas (</a:t>
            </a:r>
            <a:r>
              <a:rPr b="0" i="1" lang="es-ES" sz="2000" u="none" cap="none" strike="noStrike">
                <a:solidFill>
                  <a:schemeClr val="dk1"/>
                </a:solidFill>
                <a:latin typeface="Constantia"/>
                <a:ea typeface="Constantia"/>
                <a:cs typeface="Constantia"/>
                <a:sym typeface="Constantia"/>
              </a:rPr>
              <a:t>DAX)</a:t>
            </a:r>
            <a:endParaRPr b="0" i="0" sz="2000" u="none" cap="none" strike="noStrike">
              <a:solidFill>
                <a:schemeClr val="dk1"/>
              </a:solidFill>
              <a:latin typeface="Constantia"/>
              <a:ea typeface="Constantia"/>
              <a:cs typeface="Constantia"/>
              <a:sym typeface="Constantia"/>
            </a:endParaRPr>
          </a:p>
        </p:txBody>
      </p:sp>
      <p:pic>
        <p:nvPicPr>
          <p:cNvPr id="329" name="Google Shape;329;p36"/>
          <p:cNvPicPr preferRelativeResize="0"/>
          <p:nvPr/>
        </p:nvPicPr>
        <p:blipFill rotWithShape="1">
          <a:blip r:embed="rId3">
            <a:alphaModFix/>
          </a:blip>
          <a:srcRect b="0" l="0" r="0" t="0"/>
          <a:stretch/>
        </p:blipFill>
        <p:spPr>
          <a:xfrm>
            <a:off x="4667251" y="2481011"/>
            <a:ext cx="6743700" cy="33718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6" name="Google Shape;336;p37"/>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Creación</a:t>
            </a:r>
            <a:endParaRPr b="0" i="0" sz="3000" u="none" cap="none" strike="noStrike">
              <a:solidFill>
                <a:schemeClr val="dk1"/>
              </a:solidFill>
              <a:latin typeface="Constantia"/>
              <a:ea typeface="Constantia"/>
              <a:cs typeface="Constantia"/>
              <a:sym typeface="Constantia"/>
            </a:endParaRPr>
          </a:p>
        </p:txBody>
      </p:sp>
      <p:sp>
        <p:nvSpPr>
          <p:cNvPr id="337" name="Google Shape;337;p37"/>
          <p:cNvSpPr txBox="1"/>
          <p:nvPr/>
        </p:nvSpPr>
        <p:spPr>
          <a:xfrm>
            <a:off x="2693436" y="1572033"/>
            <a:ext cx="6446186" cy="769441"/>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NombreColumna = Columna_X [operador] Columna_Y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Constantia"/>
              <a:ea typeface="Constantia"/>
              <a:cs typeface="Constantia"/>
              <a:sym typeface="Constantia"/>
            </a:endParaRPr>
          </a:p>
        </p:txBody>
      </p:sp>
      <p:pic>
        <p:nvPicPr>
          <p:cNvPr id="338" name="Google Shape;338;p37"/>
          <p:cNvPicPr preferRelativeResize="0"/>
          <p:nvPr/>
        </p:nvPicPr>
        <p:blipFill rotWithShape="1">
          <a:blip r:embed="rId3">
            <a:alphaModFix/>
          </a:blip>
          <a:srcRect b="27775" l="0" r="0" t="0"/>
          <a:stretch/>
        </p:blipFill>
        <p:spPr>
          <a:xfrm>
            <a:off x="1810102" y="2769738"/>
            <a:ext cx="8571795" cy="349774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339" name="Google Shape;339;p37"/>
          <p:cNvSpPr/>
          <p:nvPr/>
        </p:nvSpPr>
        <p:spPr>
          <a:xfrm>
            <a:off x="2855495" y="4361651"/>
            <a:ext cx="320841" cy="292769"/>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6" name="Google Shape;346;p38"/>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Creación</a:t>
            </a:r>
            <a:endParaRPr b="0" i="0" sz="3000" u="none" cap="none" strike="noStrike">
              <a:solidFill>
                <a:schemeClr val="dk1"/>
              </a:solidFill>
              <a:latin typeface="Constantia"/>
              <a:ea typeface="Constantia"/>
              <a:cs typeface="Constantia"/>
              <a:sym typeface="Constantia"/>
            </a:endParaRPr>
          </a:p>
        </p:txBody>
      </p:sp>
      <p:sp>
        <p:nvSpPr>
          <p:cNvPr id="347" name="Google Shape;347;p38"/>
          <p:cNvSpPr txBox="1"/>
          <p:nvPr/>
        </p:nvSpPr>
        <p:spPr>
          <a:xfrm>
            <a:off x="2693436" y="1572033"/>
            <a:ext cx="6446186" cy="769441"/>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Constantia"/>
              <a:ea typeface="Constantia"/>
              <a:cs typeface="Constantia"/>
              <a:sym typeface="Constantia"/>
            </a:endParaRPr>
          </a:p>
          <a:p>
            <a:pPr indent="0" lvl="0" marL="0" marR="0" rtl="0" algn="ctr">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NombreColumna = Columna_X [operador] Columna_Y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Constantia"/>
              <a:ea typeface="Constantia"/>
              <a:cs typeface="Constantia"/>
              <a:sym typeface="Constantia"/>
            </a:endParaRPr>
          </a:p>
        </p:txBody>
      </p:sp>
      <p:pic>
        <p:nvPicPr>
          <p:cNvPr id="348" name="Google Shape;348;p38"/>
          <p:cNvPicPr preferRelativeResize="0"/>
          <p:nvPr/>
        </p:nvPicPr>
        <p:blipFill rotWithShape="1">
          <a:blip r:embed="rId3">
            <a:alphaModFix/>
          </a:blip>
          <a:srcRect b="0" l="0" r="0" t="0"/>
          <a:stretch/>
        </p:blipFill>
        <p:spPr>
          <a:xfrm>
            <a:off x="2693436" y="2596359"/>
            <a:ext cx="6446186" cy="398375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5" name="Google Shape;355;p39"/>
          <p:cNvSpPr txBox="1"/>
          <p:nvPr/>
        </p:nvSpPr>
        <p:spPr>
          <a:xfrm>
            <a:off x="781048" y="609599"/>
            <a:ext cx="962482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Creación</a:t>
            </a:r>
            <a:endParaRPr b="0" i="0" sz="3000" u="none" cap="none" strike="noStrike">
              <a:solidFill>
                <a:schemeClr val="dk1"/>
              </a:solidFill>
              <a:latin typeface="Constantia"/>
              <a:ea typeface="Constantia"/>
              <a:cs typeface="Constantia"/>
              <a:sym typeface="Constantia"/>
            </a:endParaRPr>
          </a:p>
        </p:txBody>
      </p:sp>
      <p:sp>
        <p:nvSpPr>
          <p:cNvPr id="356" name="Google Shape;356;p39"/>
          <p:cNvSpPr txBox="1"/>
          <p:nvPr/>
        </p:nvSpPr>
        <p:spPr>
          <a:xfrm>
            <a:off x="781048" y="1454790"/>
            <a:ext cx="10326722"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Operadores</a:t>
            </a:r>
            <a:endParaRPr b="0" i="0" sz="1400" u="none" cap="none" strike="noStrike">
              <a:solidFill>
                <a:srgbClr val="000000"/>
              </a:solidFill>
              <a:latin typeface="Arial"/>
              <a:ea typeface="Arial"/>
              <a:cs typeface="Arial"/>
              <a:sym typeface="Arial"/>
            </a:endParaRPr>
          </a:p>
        </p:txBody>
      </p:sp>
      <p:pic>
        <p:nvPicPr>
          <p:cNvPr id="357" name="Google Shape;357;p39"/>
          <p:cNvPicPr preferRelativeResize="0"/>
          <p:nvPr/>
        </p:nvPicPr>
        <p:blipFill rotWithShape="1">
          <a:blip r:embed="rId3">
            <a:alphaModFix/>
          </a:blip>
          <a:srcRect b="0" l="0" r="0" t="0"/>
          <a:stretch/>
        </p:blipFill>
        <p:spPr>
          <a:xfrm>
            <a:off x="2177358" y="2245073"/>
            <a:ext cx="7837283" cy="379909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4" name="Google Shape;364;p40"/>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Recordando…</a:t>
            </a:r>
            <a:endParaRPr b="0" i="0" sz="3000" u="none" cap="none" strike="noStrike">
              <a:solidFill>
                <a:schemeClr val="dk1"/>
              </a:solidFill>
              <a:latin typeface="Constantia"/>
              <a:ea typeface="Constantia"/>
              <a:cs typeface="Constantia"/>
              <a:sym typeface="Constantia"/>
            </a:endParaRPr>
          </a:p>
        </p:txBody>
      </p:sp>
      <p:sp>
        <p:nvSpPr>
          <p:cNvPr id="365" name="Google Shape;365;p40"/>
          <p:cNvSpPr txBox="1"/>
          <p:nvPr/>
        </p:nvSpPr>
        <p:spPr>
          <a:xfrm>
            <a:off x="911817" y="1502758"/>
            <a:ext cx="10368366"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¿No habíamos visto esto en otro sitio antes?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41"/>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Recordando…</a:t>
            </a:r>
            <a:endParaRPr b="0" i="0" sz="3000" u="none" cap="none" strike="noStrike">
              <a:solidFill>
                <a:schemeClr val="dk1"/>
              </a:solidFill>
              <a:latin typeface="Constantia"/>
              <a:ea typeface="Constantia"/>
              <a:cs typeface="Constantia"/>
              <a:sym typeface="Constantia"/>
            </a:endParaRPr>
          </a:p>
        </p:txBody>
      </p:sp>
      <p:sp>
        <p:nvSpPr>
          <p:cNvPr id="373" name="Google Shape;373;p41"/>
          <p:cNvSpPr txBox="1"/>
          <p:nvPr/>
        </p:nvSpPr>
        <p:spPr>
          <a:xfrm>
            <a:off x="911817" y="1502758"/>
            <a:ext cx="10368366"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¿No habíamos visto esto en otro sitio antes?</a:t>
            </a:r>
            <a:endParaRPr b="0" i="0" sz="1400" u="none" cap="none" strike="noStrike">
              <a:solidFill>
                <a:srgbClr val="000000"/>
              </a:solidFill>
              <a:latin typeface="Arial"/>
              <a:ea typeface="Arial"/>
              <a:cs typeface="Arial"/>
              <a:sym typeface="Arial"/>
            </a:endParaRPr>
          </a:p>
        </p:txBody>
      </p:sp>
      <p:sp>
        <p:nvSpPr>
          <p:cNvPr id="374" name="Google Shape;374;p41"/>
          <p:cNvSpPr txBox="1"/>
          <p:nvPr/>
        </p:nvSpPr>
        <p:spPr>
          <a:xfrm>
            <a:off x="643803" y="3706000"/>
            <a:ext cx="3824198" cy="110799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Exacto, en la opción</a:t>
            </a:r>
            <a:r>
              <a:rPr b="0" i="1" lang="es-ES" sz="2200" u="none" cap="none" strike="noStrike">
                <a:solidFill>
                  <a:schemeClr val="dk1"/>
                </a:solidFill>
                <a:latin typeface="Constantia"/>
                <a:ea typeface="Constantia"/>
                <a:cs typeface="Constantia"/>
                <a:sym typeface="Constantia"/>
              </a:rPr>
              <a:t> Custom Column </a:t>
            </a:r>
            <a:r>
              <a:rPr b="0" i="0" lang="es-ES" sz="2200" u="none" cap="none" strike="noStrike">
                <a:solidFill>
                  <a:schemeClr val="dk1"/>
                </a:solidFill>
                <a:latin typeface="Constantia"/>
                <a:ea typeface="Constantia"/>
                <a:cs typeface="Constantia"/>
                <a:sym typeface="Constantia"/>
              </a:rPr>
              <a:t>dentro del </a:t>
            </a:r>
            <a:r>
              <a:rPr b="0" i="1" lang="es-ES" sz="2200" u="none" cap="none" strike="noStrike">
                <a:solidFill>
                  <a:schemeClr val="dk1"/>
                </a:solidFill>
                <a:latin typeface="Constantia"/>
                <a:ea typeface="Constantia"/>
                <a:cs typeface="Constantia"/>
                <a:sym typeface="Constantia"/>
              </a:rPr>
              <a:t>Editor de Consultas.</a:t>
            </a:r>
            <a:endParaRPr b="0" i="0" sz="2200" u="none" cap="none" strike="noStrike">
              <a:solidFill>
                <a:schemeClr val="dk1"/>
              </a:solidFill>
              <a:latin typeface="Constantia"/>
              <a:ea typeface="Constantia"/>
              <a:cs typeface="Constantia"/>
              <a:sym typeface="Constantia"/>
            </a:endParaRPr>
          </a:p>
        </p:txBody>
      </p:sp>
      <p:pic>
        <p:nvPicPr>
          <p:cNvPr descr="Add Custom column in Power Query in Power BI" id="375" name="Google Shape;375;p41"/>
          <p:cNvPicPr preferRelativeResize="0"/>
          <p:nvPr/>
        </p:nvPicPr>
        <p:blipFill rotWithShape="1">
          <a:blip r:embed="rId3">
            <a:alphaModFix/>
          </a:blip>
          <a:srcRect b="0" l="0" r="0" t="0"/>
          <a:stretch/>
        </p:blipFill>
        <p:spPr>
          <a:xfrm>
            <a:off x="5245960" y="2060708"/>
            <a:ext cx="5555683" cy="439857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15"/>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Objetivos del módulo </a:t>
            </a:r>
            <a:endParaRPr b="0" i="0" sz="1400" u="none" cap="none" strike="noStrike">
              <a:solidFill>
                <a:srgbClr val="000000"/>
              </a:solidFill>
              <a:latin typeface="Arial"/>
              <a:ea typeface="Arial"/>
              <a:cs typeface="Arial"/>
              <a:sym typeface="Arial"/>
            </a:endParaRPr>
          </a:p>
        </p:txBody>
      </p:sp>
      <p:pic>
        <p:nvPicPr>
          <p:cNvPr id="110" name="Google Shape;110;p15"/>
          <p:cNvPicPr preferRelativeResize="0"/>
          <p:nvPr/>
        </p:nvPicPr>
        <p:blipFill rotWithShape="1">
          <a:blip r:embed="rId3">
            <a:alphaModFix/>
          </a:blip>
          <a:srcRect b="0" l="0" r="0" t="0"/>
          <a:stretch/>
        </p:blipFill>
        <p:spPr>
          <a:xfrm>
            <a:off x="8820150" y="2718736"/>
            <a:ext cx="2438400" cy="2438400"/>
          </a:xfrm>
          <a:prstGeom prst="rect">
            <a:avLst/>
          </a:prstGeom>
          <a:noFill/>
          <a:ln>
            <a:noFill/>
          </a:ln>
        </p:spPr>
      </p:pic>
      <p:sp>
        <p:nvSpPr>
          <p:cNvPr id="111" name="Google Shape;111;p15"/>
          <p:cNvSpPr txBox="1"/>
          <p:nvPr/>
        </p:nvSpPr>
        <p:spPr>
          <a:xfrm>
            <a:off x="933450" y="1691167"/>
            <a:ext cx="7414044" cy="4308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p42"/>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383" name="Google Shape;383;p42"/>
          <p:cNvSpPr txBox="1"/>
          <p:nvPr/>
        </p:nvSpPr>
        <p:spPr>
          <a:xfrm>
            <a:off x="781049" y="1609186"/>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El resultado obtenido con ambas técnicas es el mismo.</a:t>
            </a:r>
            <a:endParaRPr b="0" i="0" sz="1400" u="none" cap="none" strike="noStrike">
              <a:solidFill>
                <a:srgbClr val="000000"/>
              </a:solidFill>
              <a:latin typeface="Arial"/>
              <a:ea typeface="Arial"/>
              <a:cs typeface="Arial"/>
              <a:sym typeface="Arial"/>
            </a:endParaRPr>
          </a:p>
        </p:txBody>
      </p:sp>
      <p:pic>
        <p:nvPicPr>
          <p:cNvPr descr="Custom Column Vs Calculated Column in Power BI" id="384" name="Google Shape;384;p42"/>
          <p:cNvPicPr preferRelativeResize="0"/>
          <p:nvPr/>
        </p:nvPicPr>
        <p:blipFill rotWithShape="1">
          <a:blip r:embed="rId3">
            <a:alphaModFix/>
          </a:blip>
          <a:srcRect b="0" l="0" r="0" t="0"/>
          <a:stretch/>
        </p:blipFill>
        <p:spPr>
          <a:xfrm>
            <a:off x="1792876" y="2454885"/>
            <a:ext cx="8606247" cy="347629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1" name="Google Shape;391;p43"/>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392" name="Google Shape;392;p43"/>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Custom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p44"/>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00" name="Google Shape;400;p44"/>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Custom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401" name="Google Shape;401;p44"/>
          <p:cNvSpPr txBox="1"/>
          <p:nvPr/>
        </p:nvSpPr>
        <p:spPr>
          <a:xfrm>
            <a:off x="654924" y="2047952"/>
            <a:ext cx="10356343"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Para crearla es necesario usar </a:t>
            </a:r>
            <a:r>
              <a:rPr b="1" i="1" lang="es-ES" sz="2000" u="none" cap="none" strike="noStrike">
                <a:solidFill>
                  <a:schemeClr val="dk1"/>
                </a:solidFill>
                <a:latin typeface="Constantia"/>
                <a:ea typeface="Constantia"/>
                <a:cs typeface="Constantia"/>
                <a:sym typeface="Constantia"/>
              </a:rPr>
              <a:t>lenguaje M (</a:t>
            </a:r>
            <a:r>
              <a:rPr b="0" i="0" lang="es-ES" sz="2000" u="none" cap="none" strike="noStrike">
                <a:solidFill>
                  <a:schemeClr val="dk1"/>
                </a:solidFill>
                <a:latin typeface="Constantia"/>
                <a:ea typeface="Constantia"/>
                <a:cs typeface="Constantia"/>
                <a:sym typeface="Constantia"/>
              </a:rPr>
              <a:t>operadores).</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pic>
        <p:nvPicPr>
          <p:cNvPr id="402" name="Google Shape;402;p44"/>
          <p:cNvPicPr preferRelativeResize="0"/>
          <p:nvPr/>
        </p:nvPicPr>
        <p:blipFill rotWithShape="1">
          <a:blip r:embed="rId3">
            <a:alphaModFix/>
          </a:blip>
          <a:srcRect b="28698" l="50000" r="3614" t="28391"/>
          <a:stretch/>
        </p:blipFill>
        <p:spPr>
          <a:xfrm>
            <a:off x="7792519" y="2108036"/>
            <a:ext cx="783921" cy="7252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9" name="Google Shape;409;p45"/>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10" name="Google Shape;410;p45"/>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Custom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411" name="Google Shape;411;p45"/>
          <p:cNvSpPr txBox="1"/>
          <p:nvPr/>
        </p:nvSpPr>
        <p:spPr>
          <a:xfrm>
            <a:off x="654924" y="2047952"/>
            <a:ext cx="10356343" cy="252376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Para crearla es necesario usar </a:t>
            </a:r>
            <a:r>
              <a:rPr b="1" i="1" lang="es-ES" sz="2000" u="none" cap="none" strike="noStrike">
                <a:solidFill>
                  <a:schemeClr val="dk1"/>
                </a:solidFill>
                <a:latin typeface="Constantia"/>
                <a:ea typeface="Constantia"/>
                <a:cs typeface="Constantia"/>
                <a:sym typeface="Constantia"/>
              </a:rPr>
              <a:t>lenguaje M (</a:t>
            </a:r>
            <a:r>
              <a:rPr b="0" i="0" lang="es-ES" sz="2000" u="none" cap="none" strike="noStrike">
                <a:solidFill>
                  <a:schemeClr val="dk1"/>
                </a:solidFill>
                <a:latin typeface="Constantia"/>
                <a:ea typeface="Constantia"/>
                <a:cs typeface="Constantia"/>
                <a:sym typeface="Constantia"/>
              </a:rPr>
              <a:t>operadores).</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Su creación o modificación va a requerir la actualización completa de la tabla donde se haya creado (esto significa tiempo). </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pic>
        <p:nvPicPr>
          <p:cNvPr id="412" name="Google Shape;412;p45"/>
          <p:cNvPicPr preferRelativeResize="0"/>
          <p:nvPr/>
        </p:nvPicPr>
        <p:blipFill rotWithShape="1">
          <a:blip r:embed="rId3">
            <a:alphaModFix/>
          </a:blip>
          <a:srcRect b="28698" l="50000" r="3614" t="28391"/>
          <a:stretch/>
        </p:blipFill>
        <p:spPr>
          <a:xfrm>
            <a:off x="7792519" y="2108036"/>
            <a:ext cx="783921" cy="725213"/>
          </a:xfrm>
          <a:prstGeom prst="rect">
            <a:avLst/>
          </a:prstGeom>
          <a:noFill/>
          <a:ln>
            <a:noFill/>
          </a:ln>
        </p:spPr>
      </p:pic>
      <p:pic>
        <p:nvPicPr>
          <p:cNvPr id="413" name="Google Shape;413;p45"/>
          <p:cNvPicPr preferRelativeResize="0"/>
          <p:nvPr/>
        </p:nvPicPr>
        <p:blipFill rotWithShape="1">
          <a:blip r:embed="rId4">
            <a:alphaModFix/>
          </a:blip>
          <a:srcRect b="0" l="0" r="0" t="0"/>
          <a:stretch/>
        </p:blipFill>
        <p:spPr>
          <a:xfrm flipH="1">
            <a:off x="11091643" y="3005959"/>
            <a:ext cx="546440" cy="5464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0" name="Google Shape;420;p46"/>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21" name="Google Shape;421;p46"/>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Custom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422" name="Google Shape;422;p46"/>
          <p:cNvSpPr txBox="1"/>
          <p:nvPr/>
        </p:nvSpPr>
        <p:spPr>
          <a:xfrm>
            <a:off x="654924" y="2047952"/>
            <a:ext cx="10356343" cy="372409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Para crearla es necesario usar </a:t>
            </a:r>
            <a:r>
              <a:rPr b="1" i="1" lang="es-ES" sz="2000" u="none" cap="none" strike="noStrike">
                <a:solidFill>
                  <a:schemeClr val="dk1"/>
                </a:solidFill>
                <a:latin typeface="Constantia"/>
                <a:ea typeface="Constantia"/>
                <a:cs typeface="Constantia"/>
                <a:sym typeface="Constantia"/>
              </a:rPr>
              <a:t>lenguaje M (</a:t>
            </a:r>
            <a:r>
              <a:rPr b="0" i="0" lang="es-ES" sz="2000" u="none" cap="none" strike="noStrike">
                <a:solidFill>
                  <a:schemeClr val="dk1"/>
                </a:solidFill>
                <a:latin typeface="Constantia"/>
                <a:ea typeface="Constantia"/>
                <a:cs typeface="Constantia"/>
                <a:sym typeface="Constantia"/>
              </a:rPr>
              <a:t>operadores).</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Su creación o modificación va a requerir la actualización completa de la tabla donde se haya creado (esto significa tiempo). </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Internamente aplica </a:t>
            </a:r>
            <a:r>
              <a:rPr b="0" i="1" lang="es-ES" sz="2000" u="none" cap="none" strike="noStrike">
                <a:solidFill>
                  <a:schemeClr val="dk1"/>
                </a:solidFill>
                <a:latin typeface="Constantia"/>
                <a:ea typeface="Constantia"/>
                <a:cs typeface="Constantia"/>
                <a:sym typeface="Constantia"/>
              </a:rPr>
              <a:t>compresión </a:t>
            </a:r>
            <a:r>
              <a:rPr b="0" i="0" lang="es-ES" sz="2000" u="none" cap="none" strike="noStrike">
                <a:solidFill>
                  <a:schemeClr val="dk1"/>
                </a:solidFill>
                <a:latin typeface="Constantia"/>
                <a:ea typeface="Constantia"/>
                <a:cs typeface="Constantia"/>
                <a:sym typeface="Constantia"/>
              </a:rPr>
              <a:t>lo que se traduce en una app más pequeña y un aumento en la rapidez de la misma.</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pic>
        <p:nvPicPr>
          <p:cNvPr id="423" name="Google Shape;423;p46"/>
          <p:cNvPicPr preferRelativeResize="0"/>
          <p:nvPr/>
        </p:nvPicPr>
        <p:blipFill rotWithShape="1">
          <a:blip r:embed="rId3">
            <a:alphaModFix/>
          </a:blip>
          <a:srcRect b="0" l="0" r="0" t="0"/>
          <a:stretch/>
        </p:blipFill>
        <p:spPr>
          <a:xfrm>
            <a:off x="11053308" y="4290848"/>
            <a:ext cx="584775" cy="584775"/>
          </a:xfrm>
          <a:prstGeom prst="rect">
            <a:avLst/>
          </a:prstGeom>
          <a:noFill/>
          <a:ln>
            <a:noFill/>
          </a:ln>
        </p:spPr>
      </p:pic>
      <p:pic>
        <p:nvPicPr>
          <p:cNvPr id="424" name="Google Shape;424;p46"/>
          <p:cNvPicPr preferRelativeResize="0"/>
          <p:nvPr/>
        </p:nvPicPr>
        <p:blipFill rotWithShape="1">
          <a:blip r:embed="rId4">
            <a:alphaModFix/>
          </a:blip>
          <a:srcRect b="28698" l="50000" r="3614" t="28391"/>
          <a:stretch/>
        </p:blipFill>
        <p:spPr>
          <a:xfrm>
            <a:off x="7792519" y="2108036"/>
            <a:ext cx="783921" cy="725213"/>
          </a:xfrm>
          <a:prstGeom prst="rect">
            <a:avLst/>
          </a:prstGeom>
          <a:noFill/>
          <a:ln>
            <a:noFill/>
          </a:ln>
        </p:spPr>
      </p:pic>
      <p:pic>
        <p:nvPicPr>
          <p:cNvPr id="425" name="Google Shape;425;p46"/>
          <p:cNvPicPr preferRelativeResize="0"/>
          <p:nvPr/>
        </p:nvPicPr>
        <p:blipFill rotWithShape="1">
          <a:blip r:embed="rId5">
            <a:alphaModFix/>
          </a:blip>
          <a:srcRect b="0" l="0" r="0" t="0"/>
          <a:stretch/>
        </p:blipFill>
        <p:spPr>
          <a:xfrm flipH="1">
            <a:off x="11091643" y="3005959"/>
            <a:ext cx="546440" cy="54644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47"/>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33" name="Google Shape;433;p47"/>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Custom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434" name="Google Shape;434;p47"/>
          <p:cNvSpPr txBox="1"/>
          <p:nvPr/>
        </p:nvSpPr>
        <p:spPr>
          <a:xfrm>
            <a:off x="654924" y="2047952"/>
            <a:ext cx="10356343" cy="418576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Para crearla es necesario usar </a:t>
            </a:r>
            <a:r>
              <a:rPr b="1" i="1" lang="es-ES" sz="2000" u="none" cap="none" strike="noStrike">
                <a:solidFill>
                  <a:schemeClr val="dk1"/>
                </a:solidFill>
                <a:latin typeface="Constantia"/>
                <a:ea typeface="Constantia"/>
                <a:cs typeface="Constantia"/>
                <a:sym typeface="Constantia"/>
              </a:rPr>
              <a:t>lenguaje M (</a:t>
            </a:r>
            <a:r>
              <a:rPr b="0" i="0" lang="es-ES" sz="2000" u="none" cap="none" strike="noStrike">
                <a:solidFill>
                  <a:schemeClr val="dk1"/>
                </a:solidFill>
                <a:latin typeface="Constantia"/>
                <a:ea typeface="Constantia"/>
                <a:cs typeface="Constantia"/>
                <a:sym typeface="Constantia"/>
              </a:rPr>
              <a:t>operadores).</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Su creación o modificación va a requerir la actualización completa de la tabla donde se haya creado (esto significa tiempo). </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Internamente aplica </a:t>
            </a:r>
            <a:r>
              <a:rPr b="0" i="1" lang="es-ES" sz="2000" u="none" cap="none" strike="noStrike">
                <a:solidFill>
                  <a:schemeClr val="dk1"/>
                </a:solidFill>
                <a:latin typeface="Constantia"/>
                <a:ea typeface="Constantia"/>
                <a:cs typeface="Constantia"/>
                <a:sym typeface="Constantia"/>
              </a:rPr>
              <a:t>compresión </a:t>
            </a:r>
            <a:r>
              <a:rPr b="0" i="0" lang="es-ES" sz="2000" u="none" cap="none" strike="noStrike">
                <a:solidFill>
                  <a:schemeClr val="dk1"/>
                </a:solidFill>
                <a:latin typeface="Constantia"/>
                <a:ea typeface="Constantia"/>
                <a:cs typeface="Constantia"/>
                <a:sym typeface="Constantia"/>
              </a:rPr>
              <a:t>lo que se traduce en una app más pequeña y un aumento en la rapidez de la misma.</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Solo permite usar columnas de la propia tabla donde se crea la columna.</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pic>
        <p:nvPicPr>
          <p:cNvPr id="435" name="Google Shape;435;p47"/>
          <p:cNvPicPr preferRelativeResize="0"/>
          <p:nvPr/>
        </p:nvPicPr>
        <p:blipFill rotWithShape="1">
          <a:blip r:embed="rId3">
            <a:alphaModFix/>
          </a:blip>
          <a:srcRect b="0" l="0" r="0" t="0"/>
          <a:stretch/>
        </p:blipFill>
        <p:spPr>
          <a:xfrm>
            <a:off x="11053308" y="4290848"/>
            <a:ext cx="584775" cy="584775"/>
          </a:xfrm>
          <a:prstGeom prst="rect">
            <a:avLst/>
          </a:prstGeom>
          <a:noFill/>
          <a:ln>
            <a:noFill/>
          </a:ln>
        </p:spPr>
      </p:pic>
      <p:pic>
        <p:nvPicPr>
          <p:cNvPr id="436" name="Google Shape;436;p47"/>
          <p:cNvPicPr preferRelativeResize="0"/>
          <p:nvPr/>
        </p:nvPicPr>
        <p:blipFill rotWithShape="1">
          <a:blip r:embed="rId4">
            <a:alphaModFix/>
          </a:blip>
          <a:srcRect b="0" l="0" r="0" t="0"/>
          <a:stretch/>
        </p:blipFill>
        <p:spPr>
          <a:xfrm flipH="1">
            <a:off x="9582349" y="5391807"/>
            <a:ext cx="546440" cy="546440"/>
          </a:xfrm>
          <a:prstGeom prst="rect">
            <a:avLst/>
          </a:prstGeom>
          <a:noFill/>
          <a:ln>
            <a:noFill/>
          </a:ln>
        </p:spPr>
      </p:pic>
      <p:pic>
        <p:nvPicPr>
          <p:cNvPr id="437" name="Google Shape;437;p47"/>
          <p:cNvPicPr preferRelativeResize="0"/>
          <p:nvPr/>
        </p:nvPicPr>
        <p:blipFill rotWithShape="1">
          <a:blip r:embed="rId5">
            <a:alphaModFix/>
          </a:blip>
          <a:srcRect b="28698" l="50000" r="3614" t="28391"/>
          <a:stretch/>
        </p:blipFill>
        <p:spPr>
          <a:xfrm>
            <a:off x="7792519" y="2108036"/>
            <a:ext cx="783921" cy="725213"/>
          </a:xfrm>
          <a:prstGeom prst="rect">
            <a:avLst/>
          </a:prstGeom>
          <a:noFill/>
          <a:ln>
            <a:noFill/>
          </a:ln>
        </p:spPr>
      </p:pic>
      <p:pic>
        <p:nvPicPr>
          <p:cNvPr id="438" name="Google Shape;438;p47"/>
          <p:cNvPicPr preferRelativeResize="0"/>
          <p:nvPr/>
        </p:nvPicPr>
        <p:blipFill rotWithShape="1">
          <a:blip r:embed="rId4">
            <a:alphaModFix/>
          </a:blip>
          <a:srcRect b="0" l="0" r="0" t="0"/>
          <a:stretch/>
        </p:blipFill>
        <p:spPr>
          <a:xfrm flipH="1">
            <a:off x="11091643" y="3005959"/>
            <a:ext cx="546440" cy="54644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5" name="Google Shape;445;p48"/>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46" name="Google Shape;446;p48"/>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Calculated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3" name="Google Shape;453;p49"/>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54" name="Google Shape;454;p49"/>
          <p:cNvSpPr txBox="1"/>
          <p:nvPr/>
        </p:nvSpPr>
        <p:spPr>
          <a:xfrm>
            <a:off x="639159" y="2047952"/>
            <a:ext cx="10356343"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Para crearla es necesario usar </a:t>
            </a:r>
            <a:r>
              <a:rPr b="1" i="1" lang="es-ES" sz="2000" u="none" cap="none" strike="noStrike">
                <a:solidFill>
                  <a:schemeClr val="dk1"/>
                </a:solidFill>
                <a:latin typeface="Constantia"/>
                <a:ea typeface="Constantia"/>
                <a:cs typeface="Constantia"/>
                <a:sym typeface="Constantia"/>
              </a:rPr>
              <a:t>lenguaje DAX (</a:t>
            </a:r>
            <a:r>
              <a:rPr b="0" i="0" lang="es-ES" sz="2000" u="none" cap="none" strike="noStrike">
                <a:solidFill>
                  <a:schemeClr val="dk1"/>
                </a:solidFill>
                <a:latin typeface="Constantia"/>
                <a:ea typeface="Constantia"/>
                <a:cs typeface="Constantia"/>
                <a:sym typeface="Constantia"/>
              </a:rPr>
              <a:t>operadores).</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p:txBody>
      </p:sp>
      <p:sp>
        <p:nvSpPr>
          <p:cNvPr id="455" name="Google Shape;455;p49"/>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Calculated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pic>
        <p:nvPicPr>
          <p:cNvPr id="456" name="Google Shape;456;p49"/>
          <p:cNvPicPr preferRelativeResize="0"/>
          <p:nvPr/>
        </p:nvPicPr>
        <p:blipFill rotWithShape="1">
          <a:blip r:embed="rId3">
            <a:alphaModFix/>
          </a:blip>
          <a:srcRect b="28698" l="50000" r="3614" t="28391"/>
          <a:stretch/>
        </p:blipFill>
        <p:spPr>
          <a:xfrm>
            <a:off x="8155131" y="2108036"/>
            <a:ext cx="783921" cy="7252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3" name="Google Shape;463;p50"/>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64" name="Google Shape;464;p50"/>
          <p:cNvSpPr txBox="1"/>
          <p:nvPr/>
        </p:nvSpPr>
        <p:spPr>
          <a:xfrm>
            <a:off x="639159" y="2047952"/>
            <a:ext cx="10356343" cy="218739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Para crearla es necesario usar </a:t>
            </a:r>
            <a:r>
              <a:rPr b="1" i="1" lang="es-ES" sz="2000" u="none" cap="none" strike="noStrike">
                <a:solidFill>
                  <a:schemeClr val="dk1"/>
                </a:solidFill>
                <a:latin typeface="Constantia"/>
                <a:ea typeface="Constantia"/>
                <a:cs typeface="Constantia"/>
                <a:sym typeface="Constantia"/>
              </a:rPr>
              <a:t>lenguaje DAX (</a:t>
            </a:r>
            <a:r>
              <a:rPr b="0" i="0" lang="es-ES" sz="2000" u="none" cap="none" strike="noStrike">
                <a:solidFill>
                  <a:schemeClr val="dk1"/>
                </a:solidFill>
                <a:latin typeface="Constantia"/>
                <a:ea typeface="Constantia"/>
                <a:cs typeface="Constantia"/>
                <a:sym typeface="Constantia"/>
              </a:rPr>
              <a:t>operadores).</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Su creación es más rápida que en el caso de </a:t>
            </a:r>
            <a:r>
              <a:rPr b="0" i="1" lang="es-ES" sz="2000" u="none" cap="none" strike="noStrike">
                <a:solidFill>
                  <a:schemeClr val="dk1"/>
                </a:solidFill>
                <a:latin typeface="Constantia"/>
                <a:ea typeface="Constantia"/>
                <a:cs typeface="Constantia"/>
                <a:sym typeface="Constantia"/>
              </a:rPr>
              <a:t>custom </a:t>
            </a:r>
            <a:r>
              <a:rPr b="0" i="0" lang="es-ES" sz="2000" u="none" cap="none" strike="noStrike">
                <a:solidFill>
                  <a:schemeClr val="dk1"/>
                </a:solidFill>
                <a:latin typeface="Constantia"/>
                <a:ea typeface="Constantia"/>
                <a:cs typeface="Constantia"/>
                <a:sym typeface="Constantia"/>
              </a:rPr>
              <a:t>(no requiere la actualización completa de la tabla).</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p:txBody>
      </p:sp>
      <p:sp>
        <p:nvSpPr>
          <p:cNvPr id="465" name="Google Shape;465;p50"/>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Calculated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pic>
        <p:nvPicPr>
          <p:cNvPr id="466" name="Google Shape;466;p50"/>
          <p:cNvPicPr preferRelativeResize="0"/>
          <p:nvPr/>
        </p:nvPicPr>
        <p:blipFill rotWithShape="1">
          <a:blip r:embed="rId3">
            <a:alphaModFix/>
          </a:blip>
          <a:srcRect b="28698" l="50000" r="3614" t="28391"/>
          <a:stretch/>
        </p:blipFill>
        <p:spPr>
          <a:xfrm>
            <a:off x="8155131" y="2108036"/>
            <a:ext cx="783921" cy="725213"/>
          </a:xfrm>
          <a:prstGeom prst="rect">
            <a:avLst/>
          </a:prstGeom>
          <a:noFill/>
          <a:ln>
            <a:noFill/>
          </a:ln>
        </p:spPr>
      </p:pic>
      <p:pic>
        <p:nvPicPr>
          <p:cNvPr id="467" name="Google Shape;467;p50"/>
          <p:cNvPicPr preferRelativeResize="0"/>
          <p:nvPr/>
        </p:nvPicPr>
        <p:blipFill rotWithShape="1">
          <a:blip r:embed="rId4">
            <a:alphaModFix/>
          </a:blip>
          <a:srcRect b="0" l="0" r="0" t="0"/>
          <a:stretch/>
        </p:blipFill>
        <p:spPr>
          <a:xfrm>
            <a:off x="4048687" y="3397468"/>
            <a:ext cx="584775" cy="584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4" name="Google Shape;474;p51"/>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75" name="Google Shape;475;p51"/>
          <p:cNvSpPr txBox="1"/>
          <p:nvPr/>
        </p:nvSpPr>
        <p:spPr>
          <a:xfrm>
            <a:off x="639159" y="2047952"/>
            <a:ext cx="10356343" cy="33877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Para crearla es necesario usar </a:t>
            </a:r>
            <a:r>
              <a:rPr b="1" i="1" lang="es-ES" sz="2000" u="none" cap="none" strike="noStrike">
                <a:solidFill>
                  <a:schemeClr val="dk1"/>
                </a:solidFill>
                <a:latin typeface="Constantia"/>
                <a:ea typeface="Constantia"/>
                <a:cs typeface="Constantia"/>
                <a:sym typeface="Constantia"/>
              </a:rPr>
              <a:t>lenguaje DAX (</a:t>
            </a:r>
            <a:r>
              <a:rPr b="0" i="0" lang="es-ES" sz="2000" u="none" cap="none" strike="noStrike">
                <a:solidFill>
                  <a:schemeClr val="dk1"/>
                </a:solidFill>
                <a:latin typeface="Constantia"/>
                <a:ea typeface="Constantia"/>
                <a:cs typeface="Constantia"/>
                <a:sym typeface="Constantia"/>
              </a:rPr>
              <a:t>operadores).</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Su creación es más rápida que en el caso de </a:t>
            </a:r>
            <a:r>
              <a:rPr b="0" i="1" lang="es-ES" sz="2000" u="none" cap="none" strike="noStrike">
                <a:solidFill>
                  <a:schemeClr val="dk1"/>
                </a:solidFill>
                <a:latin typeface="Constantia"/>
                <a:ea typeface="Constantia"/>
                <a:cs typeface="Constantia"/>
                <a:sym typeface="Constantia"/>
              </a:rPr>
              <a:t>custom </a:t>
            </a:r>
            <a:r>
              <a:rPr b="0" i="0" lang="es-ES" sz="2000" u="none" cap="none" strike="noStrike">
                <a:solidFill>
                  <a:schemeClr val="dk1"/>
                </a:solidFill>
                <a:latin typeface="Constantia"/>
                <a:ea typeface="Constantia"/>
                <a:cs typeface="Constantia"/>
                <a:sym typeface="Constantia"/>
              </a:rPr>
              <a:t>(no requiere la actualización completa de la tabla).</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Al contrario que el caso de </a:t>
            </a:r>
            <a:r>
              <a:rPr b="0" i="1" lang="es-ES" sz="2000" u="none" cap="none" strike="noStrike">
                <a:solidFill>
                  <a:schemeClr val="dk1"/>
                </a:solidFill>
                <a:latin typeface="Constantia"/>
                <a:ea typeface="Constantia"/>
                <a:cs typeface="Constantia"/>
                <a:sym typeface="Constantia"/>
              </a:rPr>
              <a:t>custom, </a:t>
            </a:r>
            <a:r>
              <a:rPr b="1" i="1" lang="es-ES" sz="2000" u="none" cap="none" strike="noStrike">
                <a:solidFill>
                  <a:schemeClr val="dk1"/>
                </a:solidFill>
                <a:latin typeface="Constantia"/>
                <a:ea typeface="Constantia"/>
                <a:cs typeface="Constantia"/>
                <a:sym typeface="Constantia"/>
              </a:rPr>
              <a:t>no </a:t>
            </a:r>
            <a:r>
              <a:rPr b="0" i="0" lang="es-ES" sz="2000" u="none" cap="none" strike="noStrike">
                <a:solidFill>
                  <a:schemeClr val="dk1"/>
                </a:solidFill>
                <a:latin typeface="Constantia"/>
                <a:ea typeface="Constantia"/>
                <a:cs typeface="Constantia"/>
                <a:sym typeface="Constantia"/>
              </a:rPr>
              <a:t>aplica </a:t>
            </a:r>
            <a:r>
              <a:rPr b="0" i="1" lang="es-ES" sz="2000" u="none" cap="none" strike="noStrike">
                <a:solidFill>
                  <a:schemeClr val="dk1"/>
                </a:solidFill>
                <a:latin typeface="Constantia"/>
                <a:ea typeface="Constantia"/>
                <a:cs typeface="Constantia"/>
                <a:sym typeface="Constantia"/>
              </a:rPr>
              <a:t>compresión </a:t>
            </a:r>
            <a:r>
              <a:rPr b="0" i="0" lang="es-ES" sz="2000" u="none" cap="none" strike="noStrike">
                <a:solidFill>
                  <a:schemeClr val="dk1"/>
                </a:solidFill>
                <a:latin typeface="Constantia"/>
                <a:ea typeface="Constantia"/>
                <a:cs typeface="Constantia"/>
                <a:sym typeface="Constantia"/>
              </a:rPr>
              <a:t>lo que se traduce en una app más grande en tamaño y un decremento de la rapidez.</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p:txBody>
      </p:sp>
      <p:sp>
        <p:nvSpPr>
          <p:cNvPr id="476" name="Google Shape;476;p51"/>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Calculated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pic>
        <p:nvPicPr>
          <p:cNvPr id="477" name="Google Shape;477;p51"/>
          <p:cNvPicPr preferRelativeResize="0"/>
          <p:nvPr/>
        </p:nvPicPr>
        <p:blipFill rotWithShape="1">
          <a:blip r:embed="rId3">
            <a:alphaModFix/>
          </a:blip>
          <a:srcRect b="28698" l="50000" r="3614" t="28391"/>
          <a:stretch/>
        </p:blipFill>
        <p:spPr>
          <a:xfrm>
            <a:off x="8155131" y="2108036"/>
            <a:ext cx="783921" cy="725213"/>
          </a:xfrm>
          <a:prstGeom prst="rect">
            <a:avLst/>
          </a:prstGeom>
          <a:noFill/>
          <a:ln>
            <a:noFill/>
          </a:ln>
        </p:spPr>
      </p:pic>
      <p:pic>
        <p:nvPicPr>
          <p:cNvPr id="478" name="Google Shape;478;p51"/>
          <p:cNvPicPr preferRelativeResize="0"/>
          <p:nvPr/>
        </p:nvPicPr>
        <p:blipFill rotWithShape="1">
          <a:blip r:embed="rId4">
            <a:alphaModFix/>
          </a:blip>
          <a:srcRect b="0" l="0" r="0" t="0"/>
          <a:stretch/>
        </p:blipFill>
        <p:spPr>
          <a:xfrm>
            <a:off x="4048687" y="3397468"/>
            <a:ext cx="584775" cy="584775"/>
          </a:xfrm>
          <a:prstGeom prst="rect">
            <a:avLst/>
          </a:prstGeom>
          <a:noFill/>
          <a:ln>
            <a:noFill/>
          </a:ln>
        </p:spPr>
      </p:pic>
      <p:pic>
        <p:nvPicPr>
          <p:cNvPr id="479" name="Google Shape;479;p51"/>
          <p:cNvPicPr preferRelativeResize="0"/>
          <p:nvPr/>
        </p:nvPicPr>
        <p:blipFill rotWithShape="1">
          <a:blip r:embed="rId5">
            <a:alphaModFix/>
          </a:blip>
          <a:srcRect b="0" l="0" r="0" t="0"/>
          <a:stretch/>
        </p:blipFill>
        <p:spPr>
          <a:xfrm flipH="1">
            <a:off x="7477717" y="4631431"/>
            <a:ext cx="546440" cy="5464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16"/>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Objetivos del módulo </a:t>
            </a:r>
            <a:endParaRPr b="0" i="0" sz="1400" u="none" cap="none" strike="noStrike">
              <a:solidFill>
                <a:srgbClr val="000000"/>
              </a:solidFill>
              <a:latin typeface="Arial"/>
              <a:ea typeface="Arial"/>
              <a:cs typeface="Arial"/>
              <a:sym typeface="Arial"/>
            </a:endParaRPr>
          </a:p>
        </p:txBody>
      </p:sp>
      <p:pic>
        <p:nvPicPr>
          <p:cNvPr id="119" name="Google Shape;119;p16"/>
          <p:cNvPicPr preferRelativeResize="0"/>
          <p:nvPr/>
        </p:nvPicPr>
        <p:blipFill rotWithShape="1">
          <a:blip r:embed="rId3">
            <a:alphaModFix/>
          </a:blip>
          <a:srcRect b="0" l="0" r="0" t="0"/>
          <a:stretch/>
        </p:blipFill>
        <p:spPr>
          <a:xfrm>
            <a:off x="8820150" y="2718736"/>
            <a:ext cx="2438400" cy="2438400"/>
          </a:xfrm>
          <a:prstGeom prst="rect">
            <a:avLst/>
          </a:prstGeom>
          <a:noFill/>
          <a:ln>
            <a:noFill/>
          </a:ln>
        </p:spPr>
      </p:pic>
      <p:sp>
        <p:nvSpPr>
          <p:cNvPr id="120" name="Google Shape;120;p16"/>
          <p:cNvSpPr txBox="1"/>
          <p:nvPr/>
        </p:nvSpPr>
        <p:spPr>
          <a:xfrm>
            <a:off x="933450" y="1691167"/>
            <a:ext cx="7414044" cy="178510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6" name="Google Shape;486;p52"/>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487" name="Google Shape;487;p52"/>
          <p:cNvSpPr txBox="1"/>
          <p:nvPr/>
        </p:nvSpPr>
        <p:spPr>
          <a:xfrm>
            <a:off x="639159" y="2047952"/>
            <a:ext cx="10356343" cy="429194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Para crearla es necesario usar </a:t>
            </a:r>
            <a:r>
              <a:rPr b="1" i="1" lang="es-ES" sz="2000" u="none" cap="none" strike="noStrike">
                <a:solidFill>
                  <a:schemeClr val="dk1"/>
                </a:solidFill>
                <a:latin typeface="Constantia"/>
                <a:ea typeface="Constantia"/>
                <a:cs typeface="Constantia"/>
                <a:sym typeface="Constantia"/>
              </a:rPr>
              <a:t>lenguaje DAX (</a:t>
            </a:r>
            <a:r>
              <a:rPr b="0" i="0" lang="es-ES" sz="2000" u="none" cap="none" strike="noStrike">
                <a:solidFill>
                  <a:schemeClr val="dk1"/>
                </a:solidFill>
                <a:latin typeface="Constantia"/>
                <a:ea typeface="Constantia"/>
                <a:cs typeface="Constantia"/>
                <a:sym typeface="Constantia"/>
              </a:rPr>
              <a:t>operadores).</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Su creación es más rápida que en el caso de </a:t>
            </a:r>
            <a:r>
              <a:rPr b="0" i="1" lang="es-ES" sz="2000" u="none" cap="none" strike="noStrike">
                <a:solidFill>
                  <a:schemeClr val="dk1"/>
                </a:solidFill>
                <a:latin typeface="Constantia"/>
                <a:ea typeface="Constantia"/>
                <a:cs typeface="Constantia"/>
                <a:sym typeface="Constantia"/>
              </a:rPr>
              <a:t>custom </a:t>
            </a:r>
            <a:r>
              <a:rPr b="0" i="0" lang="es-ES" sz="2000" u="none" cap="none" strike="noStrike">
                <a:solidFill>
                  <a:schemeClr val="dk1"/>
                </a:solidFill>
                <a:latin typeface="Constantia"/>
                <a:ea typeface="Constantia"/>
                <a:cs typeface="Constantia"/>
                <a:sym typeface="Constantia"/>
              </a:rPr>
              <a:t>(no requiere la actualización completa de la tabla).</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Al contrario que el caso de </a:t>
            </a:r>
            <a:r>
              <a:rPr b="0" i="1" lang="es-ES" sz="2000" u="none" cap="none" strike="noStrike">
                <a:solidFill>
                  <a:schemeClr val="dk1"/>
                </a:solidFill>
                <a:latin typeface="Constantia"/>
                <a:ea typeface="Constantia"/>
                <a:cs typeface="Constantia"/>
                <a:sym typeface="Constantia"/>
              </a:rPr>
              <a:t>custom, </a:t>
            </a:r>
            <a:r>
              <a:rPr b="1" i="1" lang="es-ES" sz="2000" u="none" cap="none" strike="noStrike">
                <a:solidFill>
                  <a:schemeClr val="dk1"/>
                </a:solidFill>
                <a:latin typeface="Constantia"/>
                <a:ea typeface="Constantia"/>
                <a:cs typeface="Constantia"/>
                <a:sym typeface="Constantia"/>
              </a:rPr>
              <a:t>no </a:t>
            </a:r>
            <a:r>
              <a:rPr b="0" i="0" lang="es-ES" sz="2000" u="none" cap="none" strike="noStrike">
                <a:solidFill>
                  <a:schemeClr val="dk1"/>
                </a:solidFill>
                <a:latin typeface="Constantia"/>
                <a:ea typeface="Constantia"/>
                <a:cs typeface="Constantia"/>
                <a:sym typeface="Constantia"/>
              </a:rPr>
              <a:t>aplica </a:t>
            </a:r>
            <a:r>
              <a:rPr b="0" i="1" lang="es-ES" sz="2000" u="none" cap="none" strike="noStrike">
                <a:solidFill>
                  <a:schemeClr val="dk1"/>
                </a:solidFill>
                <a:latin typeface="Constantia"/>
                <a:ea typeface="Constantia"/>
                <a:cs typeface="Constantia"/>
                <a:sym typeface="Constantia"/>
              </a:rPr>
              <a:t>compresión </a:t>
            </a:r>
            <a:r>
              <a:rPr b="0" i="0" lang="es-ES" sz="2000" u="none" cap="none" strike="noStrike">
                <a:solidFill>
                  <a:schemeClr val="dk1"/>
                </a:solidFill>
                <a:latin typeface="Constantia"/>
                <a:ea typeface="Constantia"/>
                <a:cs typeface="Constantia"/>
                <a:sym typeface="Constantia"/>
              </a:rPr>
              <a:t>lo que se traduce en una app más grande en tamaño y un decremento de la rapidez.</a:t>
            </a:r>
            <a:endParaRPr b="0" i="0" sz="1400" u="none" cap="none" strike="noStrike">
              <a:solidFill>
                <a:srgbClr val="000000"/>
              </a:solidFill>
              <a:latin typeface="Arial"/>
              <a:ea typeface="Arial"/>
              <a:cs typeface="Arial"/>
              <a:sym typeface="Arial"/>
            </a:endParaRPr>
          </a:p>
          <a:p>
            <a:pPr indent="-266700" lvl="1" marL="800100" marR="0" rtl="0" algn="just">
              <a:lnSpc>
                <a:spcPct val="150000"/>
              </a:lnSpc>
              <a:spcBef>
                <a:spcPts val="0"/>
              </a:spcBef>
              <a:spcAft>
                <a:spcPts val="0"/>
              </a:spcAft>
              <a:buClr>
                <a:schemeClr val="dk1"/>
              </a:buClr>
              <a:buSzPts val="1200"/>
              <a:buFont typeface="Noto Sans Symbols"/>
              <a:buNone/>
            </a:pPr>
            <a:r>
              <a:t/>
            </a:r>
            <a:endParaRPr b="0" i="0" sz="1200" u="none" cap="none" strike="noStrike">
              <a:solidFill>
                <a:schemeClr val="dk1"/>
              </a:solidFill>
              <a:latin typeface="Constantia"/>
              <a:ea typeface="Constantia"/>
              <a:cs typeface="Constantia"/>
              <a:sym typeface="Constantia"/>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Permite usar columnas de la propia tabla donde se crea la columna y de otras tablas del modelo (</a:t>
            </a:r>
            <a:r>
              <a:rPr b="0" i="1" lang="es-ES" sz="2000" u="none" cap="none" strike="noStrike">
                <a:solidFill>
                  <a:schemeClr val="dk1"/>
                </a:solidFill>
                <a:latin typeface="Constantia"/>
                <a:ea typeface="Constantia"/>
                <a:cs typeface="Constantia"/>
                <a:sym typeface="Constantia"/>
              </a:rPr>
              <a:t>función DAX related).</a:t>
            </a:r>
            <a:endParaRPr b="0" i="0" sz="2000" u="none" cap="none" strike="noStrike">
              <a:solidFill>
                <a:schemeClr val="dk1"/>
              </a:solidFill>
              <a:latin typeface="Constantia"/>
              <a:ea typeface="Constantia"/>
              <a:cs typeface="Constantia"/>
              <a:sym typeface="Constantia"/>
            </a:endParaRPr>
          </a:p>
        </p:txBody>
      </p:sp>
      <p:sp>
        <p:nvSpPr>
          <p:cNvPr id="488" name="Google Shape;488;p52"/>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Calculated Column - </a:t>
            </a:r>
            <a:r>
              <a:rPr b="0" i="1" lang="es-ES" sz="22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pic>
        <p:nvPicPr>
          <p:cNvPr id="489" name="Google Shape;489;p52"/>
          <p:cNvPicPr preferRelativeResize="0"/>
          <p:nvPr/>
        </p:nvPicPr>
        <p:blipFill rotWithShape="1">
          <a:blip r:embed="rId3">
            <a:alphaModFix/>
          </a:blip>
          <a:srcRect b="28698" l="50000" r="3614" t="28391"/>
          <a:stretch/>
        </p:blipFill>
        <p:spPr>
          <a:xfrm>
            <a:off x="8155131" y="2108036"/>
            <a:ext cx="783921" cy="725213"/>
          </a:xfrm>
          <a:prstGeom prst="rect">
            <a:avLst/>
          </a:prstGeom>
          <a:noFill/>
          <a:ln>
            <a:noFill/>
          </a:ln>
        </p:spPr>
      </p:pic>
      <p:pic>
        <p:nvPicPr>
          <p:cNvPr id="490" name="Google Shape;490;p52"/>
          <p:cNvPicPr preferRelativeResize="0"/>
          <p:nvPr/>
        </p:nvPicPr>
        <p:blipFill rotWithShape="1">
          <a:blip r:embed="rId4">
            <a:alphaModFix/>
          </a:blip>
          <a:srcRect b="0" l="0" r="0" t="0"/>
          <a:stretch/>
        </p:blipFill>
        <p:spPr>
          <a:xfrm>
            <a:off x="4048687" y="3397468"/>
            <a:ext cx="584775" cy="584775"/>
          </a:xfrm>
          <a:prstGeom prst="rect">
            <a:avLst/>
          </a:prstGeom>
          <a:noFill/>
          <a:ln>
            <a:noFill/>
          </a:ln>
        </p:spPr>
      </p:pic>
      <p:pic>
        <p:nvPicPr>
          <p:cNvPr id="491" name="Google Shape;491;p52"/>
          <p:cNvPicPr preferRelativeResize="0"/>
          <p:nvPr/>
        </p:nvPicPr>
        <p:blipFill rotWithShape="1">
          <a:blip r:embed="rId5">
            <a:alphaModFix/>
          </a:blip>
          <a:srcRect b="0" l="0" r="0" t="0"/>
          <a:stretch/>
        </p:blipFill>
        <p:spPr>
          <a:xfrm flipH="1">
            <a:off x="7477717" y="4631431"/>
            <a:ext cx="546440" cy="546440"/>
          </a:xfrm>
          <a:prstGeom prst="rect">
            <a:avLst/>
          </a:prstGeom>
          <a:noFill/>
          <a:ln>
            <a:noFill/>
          </a:ln>
        </p:spPr>
      </p:pic>
      <p:pic>
        <p:nvPicPr>
          <p:cNvPr id="492" name="Google Shape;492;p52"/>
          <p:cNvPicPr preferRelativeResize="0"/>
          <p:nvPr/>
        </p:nvPicPr>
        <p:blipFill rotWithShape="1">
          <a:blip r:embed="rId4">
            <a:alphaModFix/>
          </a:blip>
          <a:srcRect b="0" l="0" r="0" t="0"/>
          <a:stretch/>
        </p:blipFill>
        <p:spPr>
          <a:xfrm>
            <a:off x="5365160" y="5771611"/>
            <a:ext cx="584775" cy="584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9" name="Google Shape;499;p53"/>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graphicFrame>
        <p:nvGraphicFramePr>
          <p:cNvPr id="500" name="Google Shape;500;p53"/>
          <p:cNvGraphicFramePr/>
          <p:nvPr/>
        </p:nvGraphicFramePr>
        <p:xfrm>
          <a:off x="1406524" y="2376547"/>
          <a:ext cx="3000000" cy="3000000"/>
        </p:xfrm>
        <a:graphic>
          <a:graphicData uri="http://schemas.openxmlformats.org/drawingml/2006/table">
            <a:tbl>
              <a:tblPr bandRow="1" firstRow="1">
                <a:noFill/>
                <a:tableStyleId>{8337B571-7D8D-44B3-976A-BB3EC8CD2C8B}</a:tableStyleId>
              </a:tblPr>
              <a:tblGrid>
                <a:gridCol w="3126325"/>
                <a:gridCol w="3126325"/>
                <a:gridCol w="3126325"/>
              </a:tblGrid>
              <a:tr h="6032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Custom (Editor)</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Calculated</a:t>
                      </a:r>
                      <a:endParaRPr i="1" sz="1800" u="none" cap="none" strike="noStrike">
                        <a:latin typeface="Constantia"/>
                        <a:ea typeface="Constantia"/>
                        <a:cs typeface="Constantia"/>
                        <a:sym typeface="Constantia"/>
                      </a:endParaRPr>
                    </a:p>
                  </a:txBody>
                  <a:tcPr marT="45725" marB="45725" marR="91450" marL="91450" anchor="ctr">
                    <a:solidFill>
                      <a:srgbClr val="D8D8D8"/>
                    </a:solidFill>
                  </a:tcP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Lenguaje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Actualización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Compresión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Columnas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7" name="Google Shape;507;p54"/>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graphicFrame>
        <p:nvGraphicFramePr>
          <p:cNvPr id="508" name="Google Shape;508;p54"/>
          <p:cNvGraphicFramePr/>
          <p:nvPr/>
        </p:nvGraphicFramePr>
        <p:xfrm>
          <a:off x="1406524" y="2376547"/>
          <a:ext cx="3000000" cy="3000000"/>
        </p:xfrm>
        <a:graphic>
          <a:graphicData uri="http://schemas.openxmlformats.org/drawingml/2006/table">
            <a:tbl>
              <a:tblPr bandRow="1" firstRow="1">
                <a:noFill/>
                <a:tableStyleId>{8337B571-7D8D-44B3-976A-BB3EC8CD2C8B}</a:tableStyleId>
              </a:tblPr>
              <a:tblGrid>
                <a:gridCol w="3126325"/>
                <a:gridCol w="3126325"/>
                <a:gridCol w="3126325"/>
              </a:tblGrid>
              <a:tr h="6032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Custom (Editor)</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Calculated</a:t>
                      </a:r>
                      <a:endParaRPr i="1" sz="1800" u="none" cap="none" strike="noStrike">
                        <a:latin typeface="Constantia"/>
                        <a:ea typeface="Constantia"/>
                        <a:cs typeface="Constantia"/>
                        <a:sym typeface="Constantia"/>
                      </a:endParaRPr>
                    </a:p>
                  </a:txBody>
                  <a:tcPr marT="45725" marB="45725" marR="91450" marL="91450" anchor="ctr">
                    <a:solidFill>
                      <a:srgbClr val="D8D8D8"/>
                    </a:solidFill>
                  </a:tcP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Lenguaje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M</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DAX</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Actualización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Compresión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Columnas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5" name="Google Shape;515;p55"/>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graphicFrame>
        <p:nvGraphicFramePr>
          <p:cNvPr id="516" name="Google Shape;516;p55"/>
          <p:cNvGraphicFramePr/>
          <p:nvPr/>
        </p:nvGraphicFramePr>
        <p:xfrm>
          <a:off x="1406524" y="2376547"/>
          <a:ext cx="3000000" cy="3000000"/>
        </p:xfrm>
        <a:graphic>
          <a:graphicData uri="http://schemas.openxmlformats.org/drawingml/2006/table">
            <a:tbl>
              <a:tblPr bandRow="1" firstRow="1">
                <a:noFill/>
                <a:tableStyleId>{8337B571-7D8D-44B3-976A-BB3EC8CD2C8B}</a:tableStyleId>
              </a:tblPr>
              <a:tblGrid>
                <a:gridCol w="3126325"/>
                <a:gridCol w="3126325"/>
                <a:gridCol w="3126325"/>
              </a:tblGrid>
              <a:tr h="6032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Custom (Editor)</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Calculated</a:t>
                      </a:r>
                      <a:endParaRPr i="1" sz="1800" u="none" cap="none" strike="noStrike">
                        <a:latin typeface="Constantia"/>
                        <a:ea typeface="Constantia"/>
                        <a:cs typeface="Constantia"/>
                        <a:sym typeface="Constantia"/>
                      </a:endParaRPr>
                    </a:p>
                  </a:txBody>
                  <a:tcPr marT="45725" marB="45725" marR="91450" marL="91450" anchor="ctr">
                    <a:solidFill>
                      <a:srgbClr val="D8D8D8"/>
                    </a:solidFill>
                  </a:tcP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Lenguaje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M</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DAX</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Actualización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Necesaria</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No requerida</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Compresión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Columnas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3" name="Google Shape;523;p56"/>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graphicFrame>
        <p:nvGraphicFramePr>
          <p:cNvPr id="524" name="Google Shape;524;p56"/>
          <p:cNvGraphicFramePr/>
          <p:nvPr/>
        </p:nvGraphicFramePr>
        <p:xfrm>
          <a:off x="1406524" y="2376547"/>
          <a:ext cx="3000000" cy="3000000"/>
        </p:xfrm>
        <a:graphic>
          <a:graphicData uri="http://schemas.openxmlformats.org/drawingml/2006/table">
            <a:tbl>
              <a:tblPr bandRow="1" firstRow="1">
                <a:noFill/>
                <a:tableStyleId>{8337B571-7D8D-44B3-976A-BB3EC8CD2C8B}</a:tableStyleId>
              </a:tblPr>
              <a:tblGrid>
                <a:gridCol w="3126325"/>
                <a:gridCol w="3126325"/>
                <a:gridCol w="3126325"/>
              </a:tblGrid>
              <a:tr h="6032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Custom (Editor)</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Calculated</a:t>
                      </a:r>
                      <a:endParaRPr i="1" sz="1800" u="none" cap="none" strike="noStrike">
                        <a:latin typeface="Constantia"/>
                        <a:ea typeface="Constantia"/>
                        <a:cs typeface="Constantia"/>
                        <a:sym typeface="Constantia"/>
                      </a:endParaRPr>
                    </a:p>
                  </a:txBody>
                  <a:tcPr marT="45725" marB="45725" marR="91450" marL="91450" anchor="ctr">
                    <a:solidFill>
                      <a:srgbClr val="D8D8D8"/>
                    </a:solidFill>
                  </a:tcP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Lenguaje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M</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DAX</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Actualización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Necesaria</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No requerida</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Compresión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Aplica</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No aplica</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Columnas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nchor="ct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1" name="Google Shape;531;p57"/>
          <p:cNvSpPr txBox="1"/>
          <p:nvPr/>
        </p:nvSpPr>
        <p:spPr>
          <a:xfrm>
            <a:off x="781049" y="609599"/>
            <a:ext cx="92300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graphicFrame>
        <p:nvGraphicFramePr>
          <p:cNvPr id="532" name="Google Shape;532;p57"/>
          <p:cNvGraphicFramePr/>
          <p:nvPr/>
        </p:nvGraphicFramePr>
        <p:xfrm>
          <a:off x="1406524" y="2376547"/>
          <a:ext cx="3000000" cy="3000000"/>
        </p:xfrm>
        <a:graphic>
          <a:graphicData uri="http://schemas.openxmlformats.org/drawingml/2006/table">
            <a:tbl>
              <a:tblPr bandRow="1" firstRow="1">
                <a:noFill/>
                <a:tableStyleId>{8337B571-7D8D-44B3-976A-BB3EC8CD2C8B}</a:tableStyleId>
              </a:tblPr>
              <a:tblGrid>
                <a:gridCol w="3126325"/>
                <a:gridCol w="3126325"/>
                <a:gridCol w="3126325"/>
              </a:tblGrid>
              <a:tr h="6032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Custom (Editor)</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Calculated</a:t>
                      </a:r>
                      <a:endParaRPr i="1" sz="1800" u="none" cap="none" strike="noStrike">
                        <a:latin typeface="Constantia"/>
                        <a:ea typeface="Constantia"/>
                        <a:cs typeface="Constantia"/>
                        <a:sym typeface="Constantia"/>
                      </a:endParaRPr>
                    </a:p>
                  </a:txBody>
                  <a:tcPr marT="45725" marB="45725" marR="91450" marL="91450" anchor="ctr">
                    <a:solidFill>
                      <a:srgbClr val="D8D8D8"/>
                    </a:solidFill>
                  </a:tcP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Lenguaje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M</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DAX</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Actualización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Necesaria</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No requerida</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Compresión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Aplica</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No aplica</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Columnas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SOLO de la tabla donde esté la </a:t>
                      </a:r>
                      <a:r>
                        <a:rPr i="1" lang="es-ES" sz="1800" u="none" cap="none" strike="noStrike">
                          <a:latin typeface="Constantia"/>
                          <a:ea typeface="Constantia"/>
                          <a:cs typeface="Constantia"/>
                          <a:sym typeface="Constantia"/>
                        </a:rPr>
                        <a:t>custom</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Cualquier tabla</a:t>
                      </a:r>
                      <a:endParaRPr sz="1400" u="none" cap="none" strike="noStrike"/>
                    </a:p>
                  </a:txBody>
                  <a:tcPr marT="45725" marB="45725" marR="91450" marL="91450" anchor="ct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9" name="Google Shape;539;p58"/>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540" name="Google Shape;540;p58"/>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¿Qué utilizar entonces?</a:t>
            </a:r>
            <a:endParaRPr b="0" i="1" sz="2200" u="none" cap="none" strike="noStrike">
              <a:solidFill>
                <a:schemeClr val="dk1"/>
              </a:solidFill>
              <a:latin typeface="Constantia"/>
              <a:ea typeface="Constantia"/>
              <a:cs typeface="Constantia"/>
              <a:sym typeface="Constantia"/>
            </a:endParaRPr>
          </a:p>
        </p:txBody>
      </p:sp>
      <p:sp>
        <p:nvSpPr>
          <p:cNvPr id="541" name="Google Shape;541;p58"/>
          <p:cNvSpPr txBox="1"/>
          <p:nvPr/>
        </p:nvSpPr>
        <p:spPr>
          <a:xfrm>
            <a:off x="907174" y="2348185"/>
            <a:ext cx="8689383"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De forma general, se recomienda seguir estos pasos por orden: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8" name="Google Shape;548;p59"/>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549" name="Google Shape;549;p59"/>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¿Qué utilizar entonces?</a:t>
            </a:r>
            <a:endParaRPr b="0" i="1" sz="2200" u="none" cap="none" strike="noStrike">
              <a:solidFill>
                <a:schemeClr val="dk1"/>
              </a:solidFill>
              <a:latin typeface="Constantia"/>
              <a:ea typeface="Constantia"/>
              <a:cs typeface="Constantia"/>
              <a:sym typeface="Constantia"/>
            </a:endParaRPr>
          </a:p>
        </p:txBody>
      </p:sp>
      <p:sp>
        <p:nvSpPr>
          <p:cNvPr id="550" name="Google Shape;550;p59"/>
          <p:cNvSpPr txBox="1"/>
          <p:nvPr/>
        </p:nvSpPr>
        <p:spPr>
          <a:xfrm>
            <a:off x="781049" y="2886443"/>
            <a:ext cx="10356343"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Si es posible añadir dicha columna en el origen de datos, hacerlo (</a:t>
            </a:r>
            <a:r>
              <a:rPr b="0" i="1" lang="es-ES" sz="2000" u="none" cap="none" strike="noStrike">
                <a:solidFill>
                  <a:schemeClr val="dk1"/>
                </a:solidFill>
                <a:latin typeface="Constantia"/>
                <a:ea typeface="Constantia"/>
                <a:cs typeface="Constantia"/>
                <a:sym typeface="Constantia"/>
              </a:rPr>
              <a:t>SQL, por ejemplo).</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p:txBody>
      </p:sp>
      <p:sp>
        <p:nvSpPr>
          <p:cNvPr id="551" name="Google Shape;551;p59"/>
          <p:cNvSpPr txBox="1"/>
          <p:nvPr/>
        </p:nvSpPr>
        <p:spPr>
          <a:xfrm>
            <a:off x="907174" y="2348185"/>
            <a:ext cx="8689383"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De forma general, se recomienda seguir estos pasos por orden: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8" name="Google Shape;558;p60"/>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559" name="Google Shape;559;p60"/>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¿Qué utilizar entonces?</a:t>
            </a:r>
            <a:endParaRPr b="0" i="1" sz="2200" u="none" cap="none" strike="noStrike">
              <a:solidFill>
                <a:schemeClr val="dk1"/>
              </a:solidFill>
              <a:latin typeface="Constantia"/>
              <a:ea typeface="Constantia"/>
              <a:cs typeface="Constantia"/>
              <a:sym typeface="Constantia"/>
            </a:endParaRPr>
          </a:p>
        </p:txBody>
      </p:sp>
      <p:sp>
        <p:nvSpPr>
          <p:cNvPr id="560" name="Google Shape;560;p60"/>
          <p:cNvSpPr txBox="1"/>
          <p:nvPr/>
        </p:nvSpPr>
        <p:spPr>
          <a:xfrm>
            <a:off x="781049" y="2886443"/>
            <a:ext cx="10356343"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Si es posible añadir dicha columna en el origen de datos, hacerlo (</a:t>
            </a:r>
            <a:r>
              <a:rPr b="0" i="1" lang="es-ES" sz="2000" u="none" cap="none" strike="noStrike">
                <a:solidFill>
                  <a:schemeClr val="dk1"/>
                </a:solidFill>
                <a:latin typeface="Constantia"/>
                <a:ea typeface="Constantia"/>
                <a:cs typeface="Constantia"/>
                <a:sym typeface="Constantia"/>
              </a:rPr>
              <a:t>SQL, por ejemplo).</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En caso contrario, hacerlo en </a:t>
            </a:r>
            <a:r>
              <a:rPr b="0" i="1" lang="es-ES" sz="2000" u="none" cap="none" strike="noStrike">
                <a:solidFill>
                  <a:schemeClr val="dk1"/>
                </a:solidFill>
                <a:latin typeface="Constantia"/>
                <a:ea typeface="Constantia"/>
                <a:cs typeface="Constantia"/>
                <a:sym typeface="Constantia"/>
              </a:rPr>
              <a:t>Power Query (custom column).</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p:txBody>
      </p:sp>
      <p:sp>
        <p:nvSpPr>
          <p:cNvPr id="561" name="Google Shape;561;p60"/>
          <p:cNvSpPr txBox="1"/>
          <p:nvPr/>
        </p:nvSpPr>
        <p:spPr>
          <a:xfrm>
            <a:off x="907174" y="2348185"/>
            <a:ext cx="8689383"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De forma general, se recomienda seguir estos pasos por orden: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8" name="Google Shape;568;p61"/>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569" name="Google Shape;569;p61"/>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¿Qué utilizar entonces?</a:t>
            </a:r>
            <a:endParaRPr b="0" i="1" sz="2200" u="none" cap="none" strike="noStrike">
              <a:solidFill>
                <a:schemeClr val="dk1"/>
              </a:solidFill>
              <a:latin typeface="Constantia"/>
              <a:ea typeface="Constantia"/>
              <a:cs typeface="Constantia"/>
              <a:sym typeface="Constantia"/>
            </a:endParaRPr>
          </a:p>
        </p:txBody>
      </p:sp>
      <p:sp>
        <p:nvSpPr>
          <p:cNvPr id="570" name="Google Shape;570;p61"/>
          <p:cNvSpPr txBox="1"/>
          <p:nvPr/>
        </p:nvSpPr>
        <p:spPr>
          <a:xfrm>
            <a:off x="781049" y="2886443"/>
            <a:ext cx="10356343"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Si es posible añadir dicha columna en el origen de datos, hacerlo (</a:t>
            </a:r>
            <a:r>
              <a:rPr b="0" i="1" lang="es-ES" sz="2000" u="none" cap="none" strike="noStrike">
                <a:solidFill>
                  <a:schemeClr val="dk1"/>
                </a:solidFill>
                <a:latin typeface="Constantia"/>
                <a:ea typeface="Constantia"/>
                <a:cs typeface="Constantia"/>
                <a:sym typeface="Constantia"/>
              </a:rPr>
              <a:t>SQL, por ejemplo).</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En caso contrario, hacerlo en </a:t>
            </a:r>
            <a:r>
              <a:rPr b="0" i="1" lang="es-ES" sz="2000" u="none" cap="none" strike="noStrike">
                <a:solidFill>
                  <a:schemeClr val="dk1"/>
                </a:solidFill>
                <a:latin typeface="Constantia"/>
                <a:ea typeface="Constantia"/>
                <a:cs typeface="Constantia"/>
                <a:sym typeface="Constantia"/>
              </a:rPr>
              <a:t>Power Query (custom column).</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Como último remedio, hacerlo mediante una </a:t>
            </a:r>
            <a:r>
              <a:rPr b="0" i="1" lang="es-ES" sz="2000" u="none" cap="none" strike="noStrike">
                <a:solidFill>
                  <a:schemeClr val="dk1"/>
                </a:solidFill>
                <a:latin typeface="Constantia"/>
                <a:ea typeface="Constantia"/>
                <a:cs typeface="Constantia"/>
                <a:sym typeface="Constantia"/>
              </a:rPr>
              <a:t>calculated column.</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p:txBody>
      </p:sp>
      <p:sp>
        <p:nvSpPr>
          <p:cNvPr id="571" name="Google Shape;571;p61"/>
          <p:cNvSpPr txBox="1"/>
          <p:nvPr/>
        </p:nvSpPr>
        <p:spPr>
          <a:xfrm>
            <a:off x="907174" y="2348185"/>
            <a:ext cx="8689383"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De forma general, se recomienda seguir estos pasos por orden: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17"/>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Objetivos del módulo </a:t>
            </a:r>
            <a:endParaRPr b="0" i="0" sz="1400" u="none" cap="none" strike="noStrike">
              <a:solidFill>
                <a:srgbClr val="000000"/>
              </a:solidFill>
              <a:latin typeface="Arial"/>
              <a:ea typeface="Arial"/>
              <a:cs typeface="Arial"/>
              <a:sym typeface="Arial"/>
            </a:endParaRPr>
          </a:p>
        </p:txBody>
      </p:sp>
      <p:pic>
        <p:nvPicPr>
          <p:cNvPr id="128" name="Google Shape;128;p17"/>
          <p:cNvPicPr preferRelativeResize="0"/>
          <p:nvPr/>
        </p:nvPicPr>
        <p:blipFill rotWithShape="1">
          <a:blip r:embed="rId3">
            <a:alphaModFix/>
          </a:blip>
          <a:srcRect b="0" l="0" r="0" t="0"/>
          <a:stretch/>
        </p:blipFill>
        <p:spPr>
          <a:xfrm>
            <a:off x="8820150" y="2718736"/>
            <a:ext cx="2438400" cy="2438400"/>
          </a:xfrm>
          <a:prstGeom prst="rect">
            <a:avLst/>
          </a:prstGeom>
          <a:noFill/>
          <a:ln>
            <a:noFill/>
          </a:ln>
        </p:spPr>
      </p:pic>
      <p:sp>
        <p:nvSpPr>
          <p:cNvPr id="129" name="Google Shape;129;p17"/>
          <p:cNvSpPr txBox="1"/>
          <p:nvPr/>
        </p:nvSpPr>
        <p:spPr>
          <a:xfrm>
            <a:off x="933450" y="1691167"/>
            <a:ext cx="7414044" cy="24622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8" name="Google Shape;578;p62"/>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2.1 Columnas calculadas. </a:t>
            </a:r>
            <a:r>
              <a:rPr b="0" i="1" lang="es-ES" sz="3000" u="none" cap="none" strike="noStrike">
                <a:solidFill>
                  <a:schemeClr val="dk1"/>
                </a:solidFill>
                <a:latin typeface="Constantia"/>
                <a:ea typeface="Constantia"/>
                <a:cs typeface="Constantia"/>
                <a:sym typeface="Constantia"/>
              </a:rPr>
              <a:t>Custom Column vs Calculated</a:t>
            </a:r>
            <a:endParaRPr b="0" i="0" sz="3000" u="none" cap="none" strike="noStrike">
              <a:solidFill>
                <a:schemeClr val="dk1"/>
              </a:solidFill>
              <a:latin typeface="Constantia"/>
              <a:ea typeface="Constantia"/>
              <a:cs typeface="Constantia"/>
              <a:sym typeface="Constantia"/>
            </a:endParaRPr>
          </a:p>
        </p:txBody>
      </p:sp>
      <p:sp>
        <p:nvSpPr>
          <p:cNvPr id="579" name="Google Shape;579;p62"/>
          <p:cNvSpPr txBox="1"/>
          <p:nvPr/>
        </p:nvSpPr>
        <p:spPr>
          <a:xfrm>
            <a:off x="781049" y="1617065"/>
            <a:ext cx="8689383" cy="4308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1" i="1" lang="es-ES" sz="2200" u="none" cap="none" strike="noStrike">
                <a:solidFill>
                  <a:schemeClr val="dk1"/>
                </a:solidFill>
                <a:latin typeface="Constantia"/>
                <a:ea typeface="Constantia"/>
                <a:cs typeface="Constantia"/>
                <a:sym typeface="Constantia"/>
              </a:rPr>
              <a:t>¿Qué utilizar entonces?</a:t>
            </a:r>
            <a:endParaRPr b="0" i="1" sz="2200" u="none" cap="none" strike="noStrike">
              <a:solidFill>
                <a:schemeClr val="dk1"/>
              </a:solidFill>
              <a:latin typeface="Constantia"/>
              <a:ea typeface="Constantia"/>
              <a:cs typeface="Constantia"/>
              <a:sym typeface="Constantia"/>
            </a:endParaRPr>
          </a:p>
        </p:txBody>
      </p:sp>
      <p:sp>
        <p:nvSpPr>
          <p:cNvPr id="580" name="Google Shape;580;p62"/>
          <p:cNvSpPr txBox="1"/>
          <p:nvPr/>
        </p:nvSpPr>
        <p:spPr>
          <a:xfrm>
            <a:off x="781049" y="2886443"/>
            <a:ext cx="10356343"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Si es posible añadir dicha columna en el origen de datos, hacerlo (</a:t>
            </a:r>
            <a:r>
              <a:rPr b="0" i="1" lang="es-ES" sz="2000" u="none" cap="none" strike="noStrike">
                <a:solidFill>
                  <a:schemeClr val="dk1"/>
                </a:solidFill>
                <a:latin typeface="Constantia"/>
                <a:ea typeface="Constantia"/>
                <a:cs typeface="Constantia"/>
                <a:sym typeface="Constantia"/>
              </a:rPr>
              <a:t>SQL, por ejemplo).</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En caso contrario, hacerlo en </a:t>
            </a:r>
            <a:r>
              <a:rPr b="0" i="1" lang="es-ES" sz="2000" u="none" cap="none" strike="noStrike">
                <a:solidFill>
                  <a:schemeClr val="dk1"/>
                </a:solidFill>
                <a:latin typeface="Constantia"/>
                <a:ea typeface="Constantia"/>
                <a:cs typeface="Constantia"/>
                <a:sym typeface="Constantia"/>
              </a:rPr>
              <a:t>Power Query (custom column).</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Como último remedio, hacerlo mediante una </a:t>
            </a:r>
            <a:r>
              <a:rPr b="0" i="1" lang="es-ES" sz="2000" u="none" cap="none" strike="noStrike">
                <a:solidFill>
                  <a:schemeClr val="dk1"/>
                </a:solidFill>
                <a:latin typeface="Constantia"/>
                <a:ea typeface="Constantia"/>
                <a:cs typeface="Constantia"/>
                <a:sym typeface="Constantia"/>
              </a:rPr>
              <a:t>calculated column.</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Noto Sans Symbols"/>
              <a:buNone/>
            </a:pPr>
            <a:r>
              <a:t/>
            </a:r>
            <a:endParaRPr b="0" i="1" sz="2000" u="none" cap="none" strike="noStrike">
              <a:solidFill>
                <a:schemeClr val="dk1"/>
              </a:solidFill>
              <a:latin typeface="Constantia"/>
              <a:ea typeface="Constantia"/>
              <a:cs typeface="Constantia"/>
              <a:sym typeface="Constantia"/>
            </a:endParaRPr>
          </a:p>
        </p:txBody>
      </p:sp>
      <p:sp>
        <p:nvSpPr>
          <p:cNvPr id="581" name="Google Shape;581;p62"/>
          <p:cNvSpPr txBox="1"/>
          <p:nvPr/>
        </p:nvSpPr>
        <p:spPr>
          <a:xfrm>
            <a:off x="907174" y="2348185"/>
            <a:ext cx="8689383"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De forma general, se recomienda seguir estos pasos por orden: </a:t>
            </a:r>
            <a:endParaRPr b="0" i="0" sz="1400" u="none" cap="none" strike="noStrike">
              <a:solidFill>
                <a:srgbClr val="000000"/>
              </a:solidFill>
              <a:latin typeface="Arial"/>
              <a:ea typeface="Arial"/>
              <a:cs typeface="Arial"/>
              <a:sym typeface="Arial"/>
            </a:endParaRPr>
          </a:p>
        </p:txBody>
      </p:sp>
      <p:sp>
        <p:nvSpPr>
          <p:cNvPr id="582" name="Google Shape;582;p62"/>
          <p:cNvSpPr txBox="1"/>
          <p:nvPr/>
        </p:nvSpPr>
        <p:spPr>
          <a:xfrm>
            <a:off x="2462941" y="5359339"/>
            <a:ext cx="7266118"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“It is not considered an optimum practice to use DAX for calculations if you can use </a:t>
            </a:r>
            <a:r>
              <a:rPr b="1" i="1" lang="es-ES" sz="1800" u="none" cap="none" strike="noStrike">
                <a:solidFill>
                  <a:schemeClr val="dk1"/>
                </a:solidFill>
                <a:latin typeface="Constantia"/>
                <a:ea typeface="Constantia"/>
                <a:cs typeface="Constantia"/>
                <a:sym typeface="Constantia"/>
              </a:rPr>
              <a:t>Custom Column</a:t>
            </a:r>
            <a:r>
              <a:rPr b="0" i="1" lang="es-ES" sz="1800" u="none" cap="none" strike="noStrike">
                <a:solidFill>
                  <a:schemeClr val="dk1"/>
                </a:solidFill>
                <a:latin typeface="Constantia"/>
                <a:ea typeface="Constantia"/>
                <a:cs typeface="Constantia"/>
                <a:sym typeface="Constantia"/>
              </a:rPr>
              <a:t>”</a:t>
            </a:r>
            <a:endParaRPr b="0" i="1"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9" name="Google Shape;589;p63"/>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1 – </a:t>
            </a:r>
            <a:r>
              <a:rPr b="0" i="1" lang="es-ES" sz="3000" u="none" cap="none" strike="noStrike">
                <a:solidFill>
                  <a:schemeClr val="dk1"/>
                </a:solidFill>
                <a:latin typeface="Constantia"/>
                <a:ea typeface="Constantia"/>
                <a:cs typeface="Constantia"/>
                <a:sym typeface="Constantia"/>
              </a:rPr>
              <a:t>Columnas calculadas</a:t>
            </a:r>
            <a:endParaRPr b="0" i="0" sz="1400" u="none" cap="none" strike="noStrike">
              <a:solidFill>
                <a:srgbClr val="000000"/>
              </a:solidFill>
              <a:latin typeface="Arial"/>
              <a:ea typeface="Arial"/>
              <a:cs typeface="Arial"/>
              <a:sym typeface="Arial"/>
            </a:endParaRPr>
          </a:p>
        </p:txBody>
      </p:sp>
      <p:sp>
        <p:nvSpPr>
          <p:cNvPr id="590" name="Google Shape;590;p63"/>
          <p:cNvSpPr txBox="1"/>
          <p:nvPr/>
        </p:nvSpPr>
        <p:spPr>
          <a:xfrm>
            <a:off x="540124" y="1395167"/>
            <a:ext cx="11308976" cy="558614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‘Facturas.xlsx </a:t>
            </a:r>
            <a:r>
              <a:rPr b="0" i="0" lang="es-ES" sz="2000" u="none" cap="none" strike="noStrike">
                <a:solidFill>
                  <a:schemeClr val="dk1"/>
                </a:solidFill>
                <a:latin typeface="Constantia"/>
                <a:ea typeface="Constantia"/>
                <a:cs typeface="Constantia"/>
                <a:sym typeface="Constantia"/>
              </a:rPr>
              <a:t>y realizar lo siguiente:</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1800"/>
              <a:buFont typeface="Arial"/>
              <a:buNone/>
            </a:pPr>
            <a:r>
              <a:rPr b="1" i="1" lang="es-ES" sz="1800" u="none" cap="none" strike="noStrike">
                <a:solidFill>
                  <a:schemeClr val="dk1"/>
                </a:solidFill>
                <a:latin typeface="Constantia"/>
                <a:ea typeface="Constantia"/>
                <a:cs typeface="Constantia"/>
                <a:sym typeface="Constantia"/>
              </a:rPr>
              <a:t>En Power Query (transformar)</a:t>
            </a:r>
            <a:endParaRPr b="0" i="0" sz="1400" u="none" cap="none" strike="noStrike">
              <a:solidFill>
                <a:srgbClr val="000000"/>
              </a:solidFill>
              <a:latin typeface="Arial"/>
              <a:ea typeface="Arial"/>
              <a:cs typeface="Arial"/>
              <a:sym typeface="Arial"/>
            </a:endParaRPr>
          </a:p>
          <a:p>
            <a:pPr indent="-228600" lvl="0" marL="34290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1800"/>
              <a:buFont typeface="Courier New"/>
              <a:buChar char="o"/>
            </a:pPr>
            <a:r>
              <a:rPr b="0" i="0" lang="es-ES" sz="1800" u="none" cap="none" strike="noStrike">
                <a:solidFill>
                  <a:schemeClr val="dk1"/>
                </a:solidFill>
                <a:latin typeface="Constantia"/>
                <a:ea typeface="Constantia"/>
                <a:cs typeface="Constantia"/>
                <a:sym typeface="Constantia"/>
              </a:rPr>
              <a:t>Crear una </a:t>
            </a:r>
            <a:r>
              <a:rPr b="0" i="1" lang="es-ES" sz="1800" u="none" cap="none" strike="noStrike">
                <a:solidFill>
                  <a:schemeClr val="dk1"/>
                </a:solidFill>
                <a:latin typeface="Constantia"/>
                <a:ea typeface="Constantia"/>
                <a:cs typeface="Constantia"/>
                <a:sym typeface="Constantia"/>
              </a:rPr>
              <a:t>custom </a:t>
            </a:r>
            <a:r>
              <a:rPr b="0" i="0" lang="es-ES" sz="1800" u="none" cap="none" strike="noStrike">
                <a:solidFill>
                  <a:schemeClr val="dk1"/>
                </a:solidFill>
                <a:latin typeface="Constantia"/>
                <a:ea typeface="Constantia"/>
                <a:cs typeface="Constantia"/>
                <a:sym typeface="Constantia"/>
              </a:rPr>
              <a:t>llamada ‘</a:t>
            </a:r>
            <a:r>
              <a:rPr b="0" i="1" lang="es-ES" sz="1800" u="none" cap="none" strike="noStrike">
                <a:solidFill>
                  <a:schemeClr val="dk1"/>
                </a:solidFill>
                <a:latin typeface="Constantia"/>
                <a:ea typeface="Constantia"/>
                <a:cs typeface="Constantia"/>
                <a:sym typeface="Constantia"/>
              </a:rPr>
              <a:t>Margen Custom’ </a:t>
            </a:r>
            <a:r>
              <a:rPr b="0" i="0" lang="es-ES" sz="1800" u="none" cap="none" strike="noStrike">
                <a:solidFill>
                  <a:schemeClr val="dk1"/>
                </a:solidFill>
                <a:latin typeface="Constantia"/>
                <a:ea typeface="Constantia"/>
                <a:cs typeface="Constantia"/>
                <a:sym typeface="Constantia"/>
              </a:rPr>
              <a:t>que realice la resta de </a:t>
            </a:r>
            <a:r>
              <a:rPr b="0" i="1" lang="es-ES" sz="1800" u="none" cap="none" strike="noStrike">
                <a:solidFill>
                  <a:schemeClr val="dk1"/>
                </a:solidFill>
                <a:latin typeface="Constantia"/>
                <a:ea typeface="Constantia"/>
                <a:cs typeface="Constantia"/>
                <a:sym typeface="Constantia"/>
              </a:rPr>
              <a:t>Importe </a:t>
            </a:r>
            <a:r>
              <a:rPr b="0" i="0" lang="es-ES" sz="1800" u="none" cap="none" strike="noStrike">
                <a:solidFill>
                  <a:schemeClr val="dk1"/>
                </a:solidFill>
                <a:latin typeface="Constantia"/>
                <a:ea typeface="Constantia"/>
                <a:cs typeface="Constantia"/>
                <a:sym typeface="Constantia"/>
              </a:rPr>
              <a:t>y </a:t>
            </a:r>
            <a:r>
              <a:rPr b="0" i="1" lang="es-ES" sz="1800" u="none" cap="none" strike="noStrike">
                <a:solidFill>
                  <a:schemeClr val="dk1"/>
                </a:solidFill>
                <a:latin typeface="Constantia"/>
                <a:ea typeface="Constantia"/>
                <a:cs typeface="Constantia"/>
                <a:sym typeface="Constantia"/>
              </a:rPr>
              <a:t>Coste Real.</a:t>
            </a:r>
            <a:endParaRPr b="0" i="0" sz="1400" u="none" cap="none" strike="noStrike">
              <a:solidFill>
                <a:srgbClr val="000000"/>
              </a:solidFill>
              <a:latin typeface="Arial"/>
              <a:ea typeface="Arial"/>
              <a:cs typeface="Arial"/>
              <a:sym typeface="Arial"/>
            </a:endParaRPr>
          </a:p>
          <a:p>
            <a:pPr indent="-228600" lvl="1" marL="800100" marR="0" rtl="0" algn="just">
              <a:lnSpc>
                <a:spcPct val="100000"/>
              </a:lnSpc>
              <a:spcBef>
                <a:spcPts val="0"/>
              </a:spcBef>
              <a:spcAft>
                <a:spcPts val="0"/>
              </a:spcAft>
              <a:buClr>
                <a:schemeClr val="dk1"/>
              </a:buClr>
              <a:buSzPts val="1800"/>
              <a:buFont typeface="Courier New"/>
              <a:buNone/>
            </a:pPr>
            <a:r>
              <a:t/>
            </a:r>
            <a:endParaRPr b="0" i="1" sz="18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1800"/>
              <a:buFont typeface="Courier New"/>
              <a:buChar char="o"/>
            </a:pPr>
            <a:r>
              <a:rPr b="0" i="0" lang="es-ES" sz="1800" u="none" cap="none" strike="noStrike">
                <a:solidFill>
                  <a:schemeClr val="dk1"/>
                </a:solidFill>
                <a:latin typeface="Constantia"/>
                <a:ea typeface="Constantia"/>
                <a:cs typeface="Constantia"/>
                <a:sym typeface="Constantia"/>
              </a:rPr>
              <a:t>Crear una </a:t>
            </a:r>
            <a:r>
              <a:rPr b="0" i="1" lang="es-ES" sz="1800" u="none" cap="none" strike="noStrike">
                <a:solidFill>
                  <a:schemeClr val="dk1"/>
                </a:solidFill>
                <a:latin typeface="Constantia"/>
                <a:ea typeface="Constantia"/>
                <a:cs typeface="Constantia"/>
                <a:sym typeface="Constantia"/>
              </a:rPr>
              <a:t>custom </a:t>
            </a:r>
            <a:r>
              <a:rPr b="0" i="0" lang="es-ES" sz="1800" u="none" cap="none" strike="noStrike">
                <a:solidFill>
                  <a:schemeClr val="dk1"/>
                </a:solidFill>
                <a:latin typeface="Constantia"/>
                <a:ea typeface="Constantia"/>
                <a:cs typeface="Constantia"/>
                <a:sym typeface="Constantia"/>
              </a:rPr>
              <a:t>llamada ‘</a:t>
            </a:r>
            <a:r>
              <a:rPr b="0" i="1" lang="es-ES" sz="1800" u="none" cap="none" strike="noStrike">
                <a:solidFill>
                  <a:schemeClr val="dk1"/>
                </a:solidFill>
                <a:latin typeface="Constantia"/>
                <a:ea typeface="Constantia"/>
                <a:cs typeface="Constantia"/>
                <a:sym typeface="Constantia"/>
              </a:rPr>
              <a:t>FacturaID Custom’ </a:t>
            </a:r>
            <a:r>
              <a:rPr b="0" i="0" lang="es-ES" sz="1800" u="none" cap="none" strike="noStrike">
                <a:solidFill>
                  <a:schemeClr val="dk1"/>
                </a:solidFill>
                <a:latin typeface="Constantia"/>
                <a:ea typeface="Constantia"/>
                <a:cs typeface="Constantia"/>
                <a:sym typeface="Constantia"/>
              </a:rPr>
              <a:t>que concatene las columnas </a:t>
            </a:r>
            <a:r>
              <a:rPr b="0" i="1" lang="es-ES" sz="1800" u="none" cap="none" strike="noStrike">
                <a:solidFill>
                  <a:schemeClr val="dk1"/>
                </a:solidFill>
                <a:latin typeface="Constantia"/>
                <a:ea typeface="Constantia"/>
                <a:cs typeface="Constantia"/>
                <a:sym typeface="Constantia"/>
              </a:rPr>
              <a:t>Factura </a:t>
            </a:r>
            <a:r>
              <a:rPr b="0" i="0" lang="es-ES" sz="1800" u="none" cap="none" strike="noStrike">
                <a:solidFill>
                  <a:schemeClr val="dk1"/>
                </a:solidFill>
                <a:latin typeface="Constantia"/>
                <a:ea typeface="Constantia"/>
                <a:cs typeface="Constantia"/>
                <a:sym typeface="Constantia"/>
              </a:rPr>
              <a:t>y </a:t>
            </a:r>
            <a:r>
              <a:rPr b="0" i="1" lang="es-ES" sz="1800" u="none" cap="none" strike="noStrike">
                <a:solidFill>
                  <a:schemeClr val="dk1"/>
                </a:solidFill>
                <a:latin typeface="Constantia"/>
                <a:ea typeface="Constantia"/>
                <a:cs typeface="Constantia"/>
                <a:sym typeface="Constantia"/>
              </a:rPr>
              <a:t>Centro</a:t>
            </a:r>
            <a:r>
              <a:rPr b="0" i="1" lang="es-ES" sz="2000" u="none" cap="none" strike="noStrike">
                <a:solidFill>
                  <a:schemeClr val="dk1"/>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500"/>
              <a:buFont typeface="Arial"/>
              <a:buNone/>
            </a:pPr>
            <a:r>
              <a:t/>
            </a:r>
            <a:endParaRPr b="0" i="1" sz="5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1800"/>
              <a:buFont typeface="Arial"/>
              <a:buNone/>
            </a:pPr>
            <a:r>
              <a:rPr b="1" i="1" lang="es-ES" sz="1800" u="none" cap="none" strike="noStrike">
                <a:solidFill>
                  <a:schemeClr val="dk1"/>
                </a:solidFill>
                <a:latin typeface="Constantia"/>
                <a:ea typeface="Constantia"/>
                <a:cs typeface="Constantia"/>
                <a:sym typeface="Constantia"/>
              </a:rPr>
              <a:t>En Visor de tablas (New column)</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1800"/>
              <a:buFont typeface="Courier New"/>
              <a:buChar char="o"/>
            </a:pPr>
            <a:r>
              <a:rPr b="0" i="0" lang="es-ES" sz="1800" u="none" cap="none" strike="noStrike">
                <a:solidFill>
                  <a:schemeClr val="dk1"/>
                </a:solidFill>
                <a:latin typeface="Constantia"/>
                <a:ea typeface="Constantia"/>
                <a:cs typeface="Constantia"/>
                <a:sym typeface="Constantia"/>
              </a:rPr>
              <a:t>Crear una </a:t>
            </a:r>
            <a:r>
              <a:rPr b="0" i="1" lang="es-ES" sz="1800" u="none" cap="none" strike="noStrike">
                <a:solidFill>
                  <a:schemeClr val="dk1"/>
                </a:solidFill>
                <a:latin typeface="Constantia"/>
                <a:ea typeface="Constantia"/>
                <a:cs typeface="Constantia"/>
                <a:sym typeface="Constantia"/>
              </a:rPr>
              <a:t>calculated </a:t>
            </a:r>
            <a:r>
              <a:rPr b="0" i="0" lang="es-ES" sz="1800" u="none" cap="none" strike="noStrike">
                <a:solidFill>
                  <a:schemeClr val="dk1"/>
                </a:solidFill>
                <a:latin typeface="Constantia"/>
                <a:ea typeface="Constantia"/>
                <a:cs typeface="Constantia"/>
                <a:sym typeface="Constantia"/>
              </a:rPr>
              <a:t>llamada ‘</a:t>
            </a:r>
            <a:r>
              <a:rPr b="0" i="1" lang="es-ES" sz="1800" u="none" cap="none" strike="noStrike">
                <a:solidFill>
                  <a:schemeClr val="dk1"/>
                </a:solidFill>
                <a:latin typeface="Constantia"/>
                <a:ea typeface="Constantia"/>
                <a:cs typeface="Constantia"/>
                <a:sym typeface="Constantia"/>
              </a:rPr>
              <a:t>Margen Calc’ </a:t>
            </a:r>
            <a:r>
              <a:rPr b="0" i="0" lang="es-ES" sz="1800" u="none" cap="none" strike="noStrike">
                <a:solidFill>
                  <a:schemeClr val="dk1"/>
                </a:solidFill>
                <a:latin typeface="Constantia"/>
                <a:ea typeface="Constantia"/>
                <a:cs typeface="Constantia"/>
                <a:sym typeface="Constantia"/>
              </a:rPr>
              <a:t>que realice la resta de </a:t>
            </a:r>
            <a:r>
              <a:rPr b="0" i="1" lang="es-ES" sz="1800" u="none" cap="none" strike="noStrike">
                <a:solidFill>
                  <a:schemeClr val="dk1"/>
                </a:solidFill>
                <a:latin typeface="Constantia"/>
                <a:ea typeface="Constantia"/>
                <a:cs typeface="Constantia"/>
                <a:sym typeface="Constantia"/>
              </a:rPr>
              <a:t>Importe </a:t>
            </a:r>
            <a:r>
              <a:rPr b="0" i="0" lang="es-ES" sz="1800" u="none" cap="none" strike="noStrike">
                <a:solidFill>
                  <a:schemeClr val="dk1"/>
                </a:solidFill>
                <a:latin typeface="Constantia"/>
                <a:ea typeface="Constantia"/>
                <a:cs typeface="Constantia"/>
                <a:sym typeface="Constantia"/>
              </a:rPr>
              <a:t>y </a:t>
            </a:r>
            <a:r>
              <a:rPr b="0" i="1" lang="es-ES" sz="1800" u="none" cap="none" strike="noStrike">
                <a:solidFill>
                  <a:schemeClr val="dk1"/>
                </a:solidFill>
                <a:latin typeface="Constantia"/>
                <a:ea typeface="Constantia"/>
                <a:cs typeface="Constantia"/>
                <a:sym typeface="Constantia"/>
              </a:rPr>
              <a:t>Coste Real.</a:t>
            </a:r>
            <a:endParaRPr b="0" i="0" sz="1400" u="none" cap="none" strike="noStrike">
              <a:solidFill>
                <a:srgbClr val="000000"/>
              </a:solidFill>
              <a:latin typeface="Arial"/>
              <a:ea typeface="Arial"/>
              <a:cs typeface="Arial"/>
              <a:sym typeface="Arial"/>
            </a:endParaRPr>
          </a:p>
          <a:p>
            <a:pPr indent="-228600" lvl="1" marL="800100" marR="0" rtl="0" algn="just">
              <a:lnSpc>
                <a:spcPct val="100000"/>
              </a:lnSpc>
              <a:spcBef>
                <a:spcPts val="0"/>
              </a:spcBef>
              <a:spcAft>
                <a:spcPts val="0"/>
              </a:spcAft>
              <a:buClr>
                <a:schemeClr val="dk1"/>
              </a:buClr>
              <a:buSzPts val="1800"/>
              <a:buFont typeface="Courier New"/>
              <a:buNone/>
            </a:pPr>
            <a:r>
              <a:t/>
            </a:r>
            <a:endParaRPr b="0" i="1" sz="18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onsolas"/>
                <a:ea typeface="Consolas"/>
                <a:cs typeface="Consolas"/>
                <a:sym typeface="Consolas"/>
              </a:rPr>
              <a:t>		Margen = Facturas[Importe Nuevo] - Facturas[Coste Real]</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1800"/>
              <a:buFont typeface="Courier New"/>
              <a:buChar char="o"/>
            </a:pPr>
            <a:r>
              <a:rPr b="0" i="0" lang="es-ES" sz="1800" u="none" cap="none" strike="noStrike">
                <a:solidFill>
                  <a:schemeClr val="dk1"/>
                </a:solidFill>
                <a:latin typeface="Constantia"/>
                <a:ea typeface="Constantia"/>
                <a:cs typeface="Constantia"/>
                <a:sym typeface="Constantia"/>
              </a:rPr>
              <a:t>Crear una </a:t>
            </a:r>
            <a:r>
              <a:rPr b="0" i="1" lang="es-ES" sz="1800" u="none" cap="none" strike="noStrike">
                <a:solidFill>
                  <a:schemeClr val="dk1"/>
                </a:solidFill>
                <a:latin typeface="Constantia"/>
                <a:ea typeface="Constantia"/>
                <a:cs typeface="Constantia"/>
                <a:sym typeface="Constantia"/>
              </a:rPr>
              <a:t>calculated  </a:t>
            </a:r>
            <a:r>
              <a:rPr b="0" i="0" lang="es-ES" sz="1800" u="none" cap="none" strike="noStrike">
                <a:solidFill>
                  <a:schemeClr val="dk1"/>
                </a:solidFill>
                <a:latin typeface="Constantia"/>
                <a:ea typeface="Constantia"/>
                <a:cs typeface="Constantia"/>
                <a:sym typeface="Constantia"/>
              </a:rPr>
              <a:t>llamada ‘</a:t>
            </a:r>
            <a:r>
              <a:rPr b="0" i="1" lang="es-ES" sz="1800" u="none" cap="none" strike="noStrike">
                <a:solidFill>
                  <a:schemeClr val="dk1"/>
                </a:solidFill>
                <a:latin typeface="Constantia"/>
                <a:ea typeface="Constantia"/>
                <a:cs typeface="Constantia"/>
                <a:sym typeface="Constantia"/>
              </a:rPr>
              <a:t>FacturaID Calc’ </a:t>
            </a:r>
            <a:r>
              <a:rPr b="0" i="0" lang="es-ES" sz="1800" u="none" cap="none" strike="noStrike">
                <a:solidFill>
                  <a:schemeClr val="dk1"/>
                </a:solidFill>
                <a:latin typeface="Constantia"/>
                <a:ea typeface="Constantia"/>
                <a:cs typeface="Constantia"/>
                <a:sym typeface="Constantia"/>
              </a:rPr>
              <a:t>que concatene las columnas </a:t>
            </a:r>
            <a:r>
              <a:rPr b="0" i="1" lang="es-ES" sz="1800" u="none" cap="none" strike="noStrike">
                <a:solidFill>
                  <a:schemeClr val="dk1"/>
                </a:solidFill>
                <a:latin typeface="Constantia"/>
                <a:ea typeface="Constantia"/>
                <a:cs typeface="Constantia"/>
                <a:sym typeface="Constantia"/>
              </a:rPr>
              <a:t>Factura </a:t>
            </a:r>
            <a:r>
              <a:rPr b="0" i="0" lang="es-ES" sz="1800" u="none" cap="none" strike="noStrike">
                <a:solidFill>
                  <a:schemeClr val="dk1"/>
                </a:solidFill>
                <a:latin typeface="Constantia"/>
                <a:ea typeface="Constantia"/>
                <a:cs typeface="Constantia"/>
                <a:sym typeface="Constantia"/>
              </a:rPr>
              <a:t>y </a:t>
            </a:r>
            <a:r>
              <a:rPr b="0" i="1" lang="es-ES" sz="1800" u="none" cap="none" strike="noStrike">
                <a:solidFill>
                  <a:schemeClr val="dk1"/>
                </a:solidFill>
                <a:latin typeface="Constantia"/>
                <a:ea typeface="Constantia"/>
                <a:cs typeface="Constantia"/>
                <a:sym typeface="Constantia"/>
              </a:rPr>
              <a:t>Centro.</a:t>
            </a:r>
            <a:endParaRPr b="0" i="1" sz="2000" u="none" cap="none" strike="noStrike">
              <a:solidFill>
                <a:schemeClr val="dk1"/>
              </a:solidFill>
              <a:latin typeface="Constantia"/>
              <a:ea typeface="Constantia"/>
              <a:cs typeface="Constantia"/>
              <a:sym typeface="Constantia"/>
            </a:endParaRPr>
          </a:p>
          <a:p>
            <a:pPr indent="-139700" lvl="1" marL="800100" marR="0" rtl="0" algn="just">
              <a:lnSpc>
                <a:spcPct val="100000"/>
              </a:lnSpc>
              <a:spcBef>
                <a:spcPts val="0"/>
              </a:spcBef>
              <a:spcAft>
                <a:spcPts val="0"/>
              </a:spcAft>
              <a:buClr>
                <a:schemeClr val="dk1"/>
              </a:buClr>
              <a:buSzPts val="3200"/>
              <a:buFont typeface="Courier New"/>
              <a:buNone/>
            </a:pPr>
            <a:r>
              <a:t/>
            </a:r>
            <a:endParaRPr b="0" i="1" sz="3200" u="none" cap="none" strike="noStrike">
              <a:solidFill>
                <a:schemeClr val="dk1"/>
              </a:solidFill>
              <a:latin typeface="Constantia"/>
              <a:ea typeface="Constantia"/>
              <a:cs typeface="Constantia"/>
              <a:sym typeface="Constantia"/>
            </a:endParaRPr>
          </a:p>
          <a:p>
            <a:pPr indent="-457200" lvl="0" marL="4572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Comprobar que el resultado es el mismo.</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7" name="Google Shape;597;p64"/>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a:t>
            </a:r>
            <a:endParaRPr b="0" i="0" sz="1400" u="none" cap="none" strike="noStrike">
              <a:solidFill>
                <a:srgbClr val="000000"/>
              </a:solidFill>
              <a:latin typeface="Arial"/>
              <a:ea typeface="Arial"/>
              <a:cs typeface="Arial"/>
              <a:sym typeface="Arial"/>
            </a:endParaRPr>
          </a:p>
        </p:txBody>
      </p:sp>
      <p:sp>
        <p:nvSpPr>
          <p:cNvPr id="598" name="Google Shape;598;p64"/>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Generan un cálculo global sobre el modelo de datos y permiten agrupar datos de columnas enteras, en lugar de ir </a:t>
            </a:r>
            <a:r>
              <a:rPr b="0" i="1" lang="es-ES" sz="2200" u="none" cap="none" strike="noStrike">
                <a:solidFill>
                  <a:schemeClr val="dk1"/>
                </a:solidFill>
                <a:latin typeface="Constantia"/>
                <a:ea typeface="Constantia"/>
                <a:cs typeface="Constantia"/>
                <a:sym typeface="Constantia"/>
              </a:rPr>
              <a:t>fila a fila </a:t>
            </a:r>
            <a:r>
              <a:rPr b="0" i="0" lang="es-ES" sz="2200" u="none" cap="none" strike="noStrike">
                <a:solidFill>
                  <a:schemeClr val="dk1"/>
                </a:solidFill>
                <a:latin typeface="Constantia"/>
                <a:ea typeface="Constantia"/>
                <a:cs typeface="Constantia"/>
                <a:sym typeface="Constantia"/>
              </a:rPr>
              <a:t>como ocurría con las columnas calculadas.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5" name="Google Shape;605;p65"/>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a:t>
            </a:r>
            <a:endParaRPr b="0" i="0" sz="1400" u="none" cap="none" strike="noStrike">
              <a:solidFill>
                <a:srgbClr val="000000"/>
              </a:solidFill>
              <a:latin typeface="Arial"/>
              <a:ea typeface="Arial"/>
              <a:cs typeface="Arial"/>
              <a:sym typeface="Arial"/>
            </a:endParaRPr>
          </a:p>
        </p:txBody>
      </p:sp>
      <p:sp>
        <p:nvSpPr>
          <p:cNvPr id="606" name="Google Shape;606;p65"/>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607" name="Google Shape;607;p65"/>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Generan un cálculo global sobre el modelo de datos y permiten agrupar datos de columnas enteras, en lugar de ir </a:t>
            </a:r>
            <a:r>
              <a:rPr b="0" i="1" lang="es-ES" sz="2200" u="none" cap="none" strike="noStrike">
                <a:solidFill>
                  <a:schemeClr val="dk1"/>
                </a:solidFill>
                <a:latin typeface="Constantia"/>
                <a:ea typeface="Constantia"/>
                <a:cs typeface="Constantia"/>
                <a:sym typeface="Constantia"/>
              </a:rPr>
              <a:t>fila a fila </a:t>
            </a:r>
            <a:r>
              <a:rPr b="0" i="0" lang="es-ES" sz="2200" u="none" cap="none" strike="noStrike">
                <a:solidFill>
                  <a:schemeClr val="dk1"/>
                </a:solidFill>
                <a:latin typeface="Constantia"/>
                <a:ea typeface="Constantia"/>
                <a:cs typeface="Constantia"/>
                <a:sym typeface="Constantia"/>
              </a:rPr>
              <a:t>como ocurría con las columnas calculadas.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4" name="Google Shape;614;p66"/>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a:t>
            </a:r>
            <a:endParaRPr b="0" i="0" sz="1400" u="none" cap="none" strike="noStrike">
              <a:solidFill>
                <a:srgbClr val="000000"/>
              </a:solidFill>
              <a:latin typeface="Arial"/>
              <a:ea typeface="Arial"/>
              <a:cs typeface="Arial"/>
              <a:sym typeface="Arial"/>
            </a:endParaRPr>
          </a:p>
        </p:txBody>
      </p:sp>
      <p:sp>
        <p:nvSpPr>
          <p:cNvPr id="615" name="Google Shape;615;p66"/>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616" name="Google Shape;616;p66"/>
          <p:cNvSpPr txBox="1"/>
          <p:nvPr/>
        </p:nvSpPr>
        <p:spPr>
          <a:xfrm>
            <a:off x="1360995" y="3216802"/>
            <a:ext cx="5761700" cy="1015663"/>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Devuelven un único valor o una tabla.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sp>
        <p:nvSpPr>
          <p:cNvPr id="617" name="Google Shape;617;p66"/>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Generan un cálculo global sobre el modelo de datos y permiten agrupar datos de columnas enteras, en lugar de ir </a:t>
            </a:r>
            <a:r>
              <a:rPr b="0" i="1" lang="es-ES" sz="2200" u="none" cap="none" strike="noStrike">
                <a:solidFill>
                  <a:schemeClr val="dk1"/>
                </a:solidFill>
                <a:latin typeface="Constantia"/>
                <a:ea typeface="Constantia"/>
                <a:cs typeface="Constantia"/>
                <a:sym typeface="Constantia"/>
              </a:rPr>
              <a:t>fila a fila </a:t>
            </a:r>
            <a:r>
              <a:rPr b="0" i="0" lang="es-ES" sz="2200" u="none" cap="none" strike="noStrike">
                <a:solidFill>
                  <a:schemeClr val="dk1"/>
                </a:solidFill>
                <a:latin typeface="Constantia"/>
                <a:ea typeface="Constantia"/>
                <a:cs typeface="Constantia"/>
                <a:sym typeface="Constantia"/>
              </a:rPr>
              <a:t>como ocurría con las columnas calculadas.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4" name="Google Shape;624;p67"/>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a:t>
            </a:r>
            <a:endParaRPr b="0" i="0" sz="1400" u="none" cap="none" strike="noStrike">
              <a:solidFill>
                <a:srgbClr val="000000"/>
              </a:solidFill>
              <a:latin typeface="Arial"/>
              <a:ea typeface="Arial"/>
              <a:cs typeface="Arial"/>
              <a:sym typeface="Arial"/>
            </a:endParaRPr>
          </a:p>
        </p:txBody>
      </p:sp>
      <p:sp>
        <p:nvSpPr>
          <p:cNvPr id="625" name="Google Shape;625;p67"/>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626" name="Google Shape;626;p67"/>
          <p:cNvSpPr txBox="1"/>
          <p:nvPr/>
        </p:nvSpPr>
        <p:spPr>
          <a:xfrm>
            <a:off x="1360995" y="3216802"/>
            <a:ext cx="5761700" cy="1015663"/>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Devuelven un único valor o una tabla.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sp>
        <p:nvSpPr>
          <p:cNvPr id="627" name="Google Shape;627;p67"/>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Generan un cálculo global sobre el modelo de datos y permiten agrupar datos de columnas enteras, en lugar de ir </a:t>
            </a:r>
            <a:r>
              <a:rPr b="0" i="1" lang="es-ES" sz="2200" u="none" cap="none" strike="noStrike">
                <a:solidFill>
                  <a:schemeClr val="dk1"/>
                </a:solidFill>
                <a:latin typeface="Constantia"/>
                <a:ea typeface="Constantia"/>
                <a:cs typeface="Constantia"/>
                <a:sym typeface="Constantia"/>
              </a:rPr>
              <a:t>fila a fila </a:t>
            </a:r>
            <a:r>
              <a:rPr b="0" i="0" lang="es-ES" sz="2200" u="none" cap="none" strike="noStrike">
                <a:solidFill>
                  <a:schemeClr val="dk1"/>
                </a:solidFill>
                <a:latin typeface="Constantia"/>
                <a:ea typeface="Constantia"/>
                <a:cs typeface="Constantia"/>
                <a:sym typeface="Constantia"/>
              </a:rPr>
              <a:t>como ocurría con las columnas calculadas.</a:t>
            </a:r>
            <a:endParaRPr b="0" i="0" sz="1400" u="none" cap="none" strike="noStrike">
              <a:solidFill>
                <a:srgbClr val="000000"/>
              </a:solidFill>
              <a:latin typeface="Arial"/>
              <a:ea typeface="Arial"/>
              <a:cs typeface="Arial"/>
              <a:sym typeface="Arial"/>
            </a:endParaRPr>
          </a:p>
        </p:txBody>
      </p:sp>
      <p:cxnSp>
        <p:nvCxnSpPr>
          <p:cNvPr id="628" name="Google Shape;628;p67"/>
          <p:cNvCxnSpPr/>
          <p:nvPr/>
        </p:nvCxnSpPr>
        <p:spPr>
          <a:xfrm>
            <a:off x="6096000" y="3720662"/>
            <a:ext cx="840828" cy="0"/>
          </a:xfrm>
          <a:prstGeom prst="straightConnector1">
            <a:avLst/>
          </a:prstGeom>
          <a:noFill/>
          <a:ln cap="flat" cmpd="sng" w="38100">
            <a:solidFill>
              <a:schemeClr val="accent1"/>
            </a:solidFill>
            <a:prstDash val="solid"/>
            <a:miter lim="800000"/>
            <a:headEnd len="sm" w="sm" type="none"/>
            <a:tailEnd len="med" w="med" type="triangle"/>
          </a:ln>
        </p:spPr>
      </p:cxnSp>
      <p:pic>
        <p:nvPicPr>
          <p:cNvPr id="629" name="Google Shape;629;p67"/>
          <p:cNvPicPr preferRelativeResize="0"/>
          <p:nvPr/>
        </p:nvPicPr>
        <p:blipFill rotWithShape="1">
          <a:blip r:embed="rId3">
            <a:alphaModFix/>
          </a:blip>
          <a:srcRect b="0" l="0" r="0" t="0"/>
          <a:stretch/>
        </p:blipFill>
        <p:spPr>
          <a:xfrm>
            <a:off x="7539171" y="3016747"/>
            <a:ext cx="3741012" cy="188583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630" name="Google Shape;630;p67"/>
          <p:cNvSpPr/>
          <p:nvPr/>
        </p:nvSpPr>
        <p:spPr>
          <a:xfrm>
            <a:off x="9995337" y="3016747"/>
            <a:ext cx="1253314" cy="188583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631" name="Google Shape;631;p67"/>
          <p:cNvCxnSpPr/>
          <p:nvPr/>
        </p:nvCxnSpPr>
        <p:spPr>
          <a:xfrm>
            <a:off x="9574923" y="5060242"/>
            <a:ext cx="0" cy="536518"/>
          </a:xfrm>
          <a:prstGeom prst="straightConnector1">
            <a:avLst/>
          </a:prstGeom>
          <a:noFill/>
          <a:ln cap="flat" cmpd="sng" w="38100">
            <a:solidFill>
              <a:schemeClr val="accent1"/>
            </a:solidFill>
            <a:prstDash val="solid"/>
            <a:miter lim="800000"/>
            <a:headEnd len="sm" w="sm" type="none"/>
            <a:tailEnd len="med" w="med" type="triangle"/>
          </a:ln>
        </p:spPr>
      </p:cxnSp>
      <p:sp>
        <p:nvSpPr>
          <p:cNvPr id="632" name="Google Shape;632;p67"/>
          <p:cNvSpPr txBox="1"/>
          <p:nvPr/>
        </p:nvSpPr>
        <p:spPr>
          <a:xfrm>
            <a:off x="9056582" y="5731946"/>
            <a:ext cx="926911" cy="58477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onstantia"/>
                <a:ea typeface="Constantia"/>
                <a:cs typeface="Constantia"/>
                <a:sym typeface="Constantia"/>
              </a:rPr>
              <a:t>890</a:t>
            </a:r>
            <a:endParaRPr b="1" i="0" sz="2000" u="none" cap="none" strike="noStrike">
              <a:solidFill>
                <a:schemeClr val="dk1"/>
              </a:solidFill>
              <a:latin typeface="Constantia"/>
              <a:ea typeface="Constantia"/>
              <a:cs typeface="Constantia"/>
              <a:sym typeface="Constantia"/>
            </a:endParaRPr>
          </a:p>
        </p:txBody>
      </p:sp>
      <p:sp>
        <p:nvSpPr>
          <p:cNvPr id="633" name="Google Shape;633;p67"/>
          <p:cNvSpPr txBox="1"/>
          <p:nvPr/>
        </p:nvSpPr>
        <p:spPr>
          <a:xfrm>
            <a:off x="7710914" y="5132976"/>
            <a:ext cx="186436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SUM(Importe)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0" name="Google Shape;640;p68"/>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a:t>
            </a:r>
            <a:endParaRPr b="0" i="0" sz="1400" u="none" cap="none" strike="noStrike">
              <a:solidFill>
                <a:srgbClr val="000000"/>
              </a:solidFill>
              <a:latin typeface="Arial"/>
              <a:ea typeface="Arial"/>
              <a:cs typeface="Arial"/>
              <a:sym typeface="Arial"/>
            </a:endParaRPr>
          </a:p>
        </p:txBody>
      </p:sp>
      <p:sp>
        <p:nvSpPr>
          <p:cNvPr id="641" name="Google Shape;641;p68"/>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642" name="Google Shape;642;p68"/>
          <p:cNvSpPr txBox="1"/>
          <p:nvPr/>
        </p:nvSpPr>
        <p:spPr>
          <a:xfrm>
            <a:off x="1360995" y="3216802"/>
            <a:ext cx="5761700" cy="1015663"/>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Devuelven un único valor o una tabla.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sp>
        <p:nvSpPr>
          <p:cNvPr id="643" name="Google Shape;643;p68"/>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Generan un cálculo global sobre el modelo de datos y permiten agrupar datos de columnas enteras, en lugar de ir </a:t>
            </a:r>
            <a:r>
              <a:rPr b="0" i="1" lang="es-ES" sz="2200" u="none" cap="none" strike="noStrike">
                <a:solidFill>
                  <a:schemeClr val="dk1"/>
                </a:solidFill>
                <a:latin typeface="Constantia"/>
                <a:ea typeface="Constantia"/>
                <a:cs typeface="Constantia"/>
                <a:sym typeface="Constantia"/>
              </a:rPr>
              <a:t>fila a fila </a:t>
            </a:r>
            <a:r>
              <a:rPr b="0" i="0" lang="es-ES" sz="2200" u="none" cap="none" strike="noStrike">
                <a:solidFill>
                  <a:schemeClr val="dk1"/>
                </a:solidFill>
                <a:latin typeface="Constantia"/>
                <a:ea typeface="Constantia"/>
                <a:cs typeface="Constantia"/>
                <a:sym typeface="Constantia"/>
              </a:rPr>
              <a:t>como ocurría con las columnas calculadas.</a:t>
            </a:r>
            <a:endParaRPr b="0" i="0" sz="1400" u="none" cap="none" strike="noStrike">
              <a:solidFill>
                <a:srgbClr val="000000"/>
              </a:solidFill>
              <a:latin typeface="Arial"/>
              <a:ea typeface="Arial"/>
              <a:cs typeface="Arial"/>
              <a:sym typeface="Arial"/>
            </a:endParaRPr>
          </a:p>
        </p:txBody>
      </p:sp>
      <p:cxnSp>
        <p:nvCxnSpPr>
          <p:cNvPr id="644" name="Google Shape;644;p68"/>
          <p:cNvCxnSpPr/>
          <p:nvPr/>
        </p:nvCxnSpPr>
        <p:spPr>
          <a:xfrm>
            <a:off x="6096000" y="3720662"/>
            <a:ext cx="1750392" cy="0"/>
          </a:xfrm>
          <a:prstGeom prst="straightConnector1">
            <a:avLst/>
          </a:prstGeom>
          <a:noFill/>
          <a:ln cap="flat" cmpd="sng" w="38100">
            <a:solidFill>
              <a:schemeClr val="accent1"/>
            </a:solidFill>
            <a:prstDash val="solid"/>
            <a:miter lim="800000"/>
            <a:headEnd len="sm" w="sm" type="none"/>
            <a:tailEnd len="med" w="med" type="triangle"/>
          </a:ln>
        </p:spPr>
      </p:cxnSp>
      <p:sp>
        <p:nvSpPr>
          <p:cNvPr id="645" name="Google Shape;645;p68"/>
          <p:cNvSpPr txBox="1"/>
          <p:nvPr/>
        </p:nvSpPr>
        <p:spPr>
          <a:xfrm>
            <a:off x="7846392" y="3045666"/>
            <a:ext cx="271009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CALENDARAUTO()</a:t>
            </a:r>
            <a:endParaRPr b="0" i="0" sz="1400" u="none" cap="none" strike="noStrike">
              <a:solidFill>
                <a:srgbClr val="000000"/>
              </a:solidFill>
              <a:latin typeface="Arial"/>
              <a:ea typeface="Arial"/>
              <a:cs typeface="Arial"/>
              <a:sym typeface="Arial"/>
            </a:endParaRPr>
          </a:p>
        </p:txBody>
      </p:sp>
      <p:pic>
        <p:nvPicPr>
          <p:cNvPr id="646" name="Google Shape;646;p68"/>
          <p:cNvPicPr preferRelativeResize="0"/>
          <p:nvPr/>
        </p:nvPicPr>
        <p:blipFill rotWithShape="1">
          <a:blip r:embed="rId3">
            <a:alphaModFix/>
          </a:blip>
          <a:srcRect b="60663" l="1403" r="3959" t="-274"/>
          <a:stretch/>
        </p:blipFill>
        <p:spPr>
          <a:xfrm>
            <a:off x="8289652" y="3550989"/>
            <a:ext cx="1926403" cy="239773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3" name="Google Shape;653;p69"/>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a:t>
            </a:r>
            <a:endParaRPr b="0" i="0" sz="1400" u="none" cap="none" strike="noStrike">
              <a:solidFill>
                <a:srgbClr val="000000"/>
              </a:solidFill>
              <a:latin typeface="Arial"/>
              <a:ea typeface="Arial"/>
              <a:cs typeface="Arial"/>
              <a:sym typeface="Arial"/>
            </a:endParaRPr>
          </a:p>
        </p:txBody>
      </p:sp>
      <p:sp>
        <p:nvSpPr>
          <p:cNvPr id="654" name="Google Shape;654;p69"/>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655" name="Google Shape;655;p69"/>
          <p:cNvSpPr txBox="1"/>
          <p:nvPr/>
        </p:nvSpPr>
        <p:spPr>
          <a:xfrm>
            <a:off x="1360995" y="3216802"/>
            <a:ext cx="5761700" cy="1938992"/>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Devuelven un único valor.</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Deben crearse dentro de una tabla</a:t>
            </a:r>
            <a:r>
              <a:rPr b="0" i="1" lang="es-ES" sz="2000" u="none" cap="none" strike="noStrike">
                <a:solidFill>
                  <a:schemeClr val="dk1"/>
                </a:solidFill>
                <a:latin typeface="Constantia"/>
                <a:ea typeface="Constantia"/>
                <a:cs typeface="Constantia"/>
                <a:sym typeface="Constantia"/>
              </a:rPr>
              <a:t>,</a:t>
            </a:r>
            <a:r>
              <a:rPr b="0" i="0" lang="es-ES" sz="2000" u="none" cap="none" strike="noStrike">
                <a:solidFill>
                  <a:schemeClr val="dk1"/>
                </a:solidFill>
                <a:latin typeface="Constantia"/>
                <a:ea typeface="Constantia"/>
                <a:cs typeface="Constantia"/>
                <a:sym typeface="Constantia"/>
              </a:rPr>
              <a:t> aunque realmente no pertenezcan a ella (se pueden mover sin perder funcionalidad).</a:t>
            </a:r>
            <a:endParaRPr b="0" i="0" sz="1400" u="none" cap="none" strike="noStrike">
              <a:solidFill>
                <a:srgbClr val="000000"/>
              </a:solidFill>
              <a:latin typeface="Arial"/>
              <a:ea typeface="Arial"/>
              <a:cs typeface="Arial"/>
              <a:sym typeface="Arial"/>
            </a:endParaRPr>
          </a:p>
        </p:txBody>
      </p:sp>
      <p:sp>
        <p:nvSpPr>
          <p:cNvPr id="656" name="Google Shape;656;p69"/>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Generan un cálculo global sobre el modelo de datos y permiten agrupar datos de columnas enteras, en lugar de ir </a:t>
            </a:r>
            <a:r>
              <a:rPr b="0" i="1" lang="es-ES" sz="2200" u="none" cap="none" strike="noStrike">
                <a:solidFill>
                  <a:schemeClr val="dk1"/>
                </a:solidFill>
                <a:latin typeface="Constantia"/>
                <a:ea typeface="Constantia"/>
                <a:cs typeface="Constantia"/>
                <a:sym typeface="Constantia"/>
              </a:rPr>
              <a:t>fila a fila </a:t>
            </a:r>
            <a:r>
              <a:rPr b="0" i="0" lang="es-ES" sz="2200" u="none" cap="none" strike="noStrike">
                <a:solidFill>
                  <a:schemeClr val="dk1"/>
                </a:solidFill>
                <a:latin typeface="Constantia"/>
                <a:ea typeface="Constantia"/>
                <a:cs typeface="Constantia"/>
                <a:sym typeface="Constantia"/>
              </a:rPr>
              <a:t>como ocurría con las columnas calculadas.</a:t>
            </a:r>
            <a:endParaRPr b="0" i="0" sz="1400" u="none" cap="none" strike="noStrike">
              <a:solidFill>
                <a:srgbClr val="000000"/>
              </a:solidFill>
              <a:latin typeface="Arial"/>
              <a:ea typeface="Arial"/>
              <a:cs typeface="Arial"/>
              <a:sym typeface="Arial"/>
            </a:endParaRPr>
          </a:p>
        </p:txBody>
      </p:sp>
      <p:pic>
        <p:nvPicPr>
          <p:cNvPr id="657" name="Google Shape;657;p69"/>
          <p:cNvPicPr preferRelativeResize="0"/>
          <p:nvPr/>
        </p:nvPicPr>
        <p:blipFill rotWithShape="1">
          <a:blip r:embed="rId3">
            <a:alphaModFix/>
          </a:blip>
          <a:srcRect b="0" l="0" r="0" t="0"/>
          <a:stretch/>
        </p:blipFill>
        <p:spPr>
          <a:xfrm>
            <a:off x="9049830" y="2589077"/>
            <a:ext cx="1781175" cy="2000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cxnSp>
        <p:nvCxnSpPr>
          <p:cNvPr id="658" name="Google Shape;658;p69"/>
          <p:cNvCxnSpPr/>
          <p:nvPr/>
        </p:nvCxnSpPr>
        <p:spPr>
          <a:xfrm>
            <a:off x="7403165" y="4346031"/>
            <a:ext cx="1224000" cy="0"/>
          </a:xfrm>
          <a:prstGeom prst="straightConnector1">
            <a:avLst/>
          </a:prstGeom>
          <a:noFill/>
          <a:ln cap="flat" cmpd="sng" w="38100">
            <a:solidFill>
              <a:schemeClr val="accent1"/>
            </a:solidFill>
            <a:prstDash val="solid"/>
            <a:miter lim="800000"/>
            <a:headEnd len="sm" w="sm" type="none"/>
            <a:tailEnd len="med" w="med" type="triangle"/>
          </a:ln>
        </p:spPr>
      </p:cxnSp>
      <p:sp>
        <p:nvSpPr>
          <p:cNvPr id="659" name="Google Shape;659;p69"/>
          <p:cNvSpPr/>
          <p:nvPr/>
        </p:nvSpPr>
        <p:spPr>
          <a:xfrm>
            <a:off x="9097128" y="3798600"/>
            <a:ext cx="1138989" cy="270428"/>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6" name="Google Shape;666;p70"/>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a:t>
            </a:r>
            <a:endParaRPr b="0" i="0" sz="1400" u="none" cap="none" strike="noStrike">
              <a:solidFill>
                <a:srgbClr val="000000"/>
              </a:solidFill>
              <a:latin typeface="Arial"/>
              <a:ea typeface="Arial"/>
              <a:cs typeface="Arial"/>
              <a:sym typeface="Arial"/>
            </a:endParaRPr>
          </a:p>
        </p:txBody>
      </p:sp>
      <p:sp>
        <p:nvSpPr>
          <p:cNvPr id="667" name="Google Shape;667;p70"/>
          <p:cNvSpPr txBox="1"/>
          <p:nvPr/>
        </p:nvSpPr>
        <p:spPr>
          <a:xfrm>
            <a:off x="911817" y="2816692"/>
            <a:ext cx="1036836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Características</a:t>
            </a:r>
            <a:endParaRPr b="0" i="0" sz="1400" u="none" cap="none" strike="noStrike">
              <a:solidFill>
                <a:srgbClr val="000000"/>
              </a:solidFill>
              <a:latin typeface="Arial"/>
              <a:ea typeface="Arial"/>
              <a:cs typeface="Arial"/>
              <a:sym typeface="Arial"/>
            </a:endParaRPr>
          </a:p>
        </p:txBody>
      </p:sp>
      <p:sp>
        <p:nvSpPr>
          <p:cNvPr id="668" name="Google Shape;668;p70"/>
          <p:cNvSpPr txBox="1"/>
          <p:nvPr/>
        </p:nvSpPr>
        <p:spPr>
          <a:xfrm>
            <a:off x="1360995" y="3216802"/>
            <a:ext cx="5761700" cy="3170099"/>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Devuelven un único valor.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Deben crearse dentro de una tabla</a:t>
            </a:r>
            <a:r>
              <a:rPr b="0" i="1" lang="es-ES" sz="2000" u="none" cap="none" strike="noStrike">
                <a:solidFill>
                  <a:schemeClr val="dk1"/>
                </a:solidFill>
                <a:latin typeface="Constantia"/>
                <a:ea typeface="Constantia"/>
                <a:cs typeface="Constantia"/>
                <a:sym typeface="Constantia"/>
              </a:rPr>
              <a:t>,</a:t>
            </a:r>
            <a:r>
              <a:rPr b="0" i="0" lang="es-ES" sz="2000" u="none" cap="none" strike="noStrike">
                <a:solidFill>
                  <a:schemeClr val="dk1"/>
                </a:solidFill>
                <a:latin typeface="Constantia"/>
                <a:ea typeface="Constantia"/>
                <a:cs typeface="Constantia"/>
                <a:sym typeface="Constantia"/>
              </a:rPr>
              <a:t> aunque realmente no pertenezcan a ella (se pueden mover sin perder funcionalidad).</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Se ejecutan en el análisis (visualizaciones) y no se guardan en el modelo.</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onstantia"/>
              <a:ea typeface="Constantia"/>
              <a:cs typeface="Constantia"/>
              <a:sym typeface="Constantia"/>
            </a:endParaRPr>
          </a:p>
        </p:txBody>
      </p:sp>
      <p:sp>
        <p:nvSpPr>
          <p:cNvPr id="669" name="Google Shape;669;p70"/>
          <p:cNvSpPr txBox="1"/>
          <p:nvPr/>
        </p:nvSpPr>
        <p:spPr>
          <a:xfrm>
            <a:off x="911817" y="1720840"/>
            <a:ext cx="10368366" cy="7694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ial"/>
              <a:buNone/>
            </a:pPr>
            <a:r>
              <a:rPr b="0" i="0" lang="es-ES" sz="2200" u="none" cap="none" strike="noStrike">
                <a:solidFill>
                  <a:schemeClr val="dk1"/>
                </a:solidFill>
                <a:latin typeface="Constantia"/>
                <a:ea typeface="Constantia"/>
                <a:cs typeface="Constantia"/>
                <a:sym typeface="Constantia"/>
              </a:rPr>
              <a:t>Generan un cálculo global sobre el modelo de datos y permiten agrupar datos de columnas enteras, en lugar de ir </a:t>
            </a:r>
            <a:r>
              <a:rPr b="0" i="1" lang="es-ES" sz="2200" u="none" cap="none" strike="noStrike">
                <a:solidFill>
                  <a:schemeClr val="dk1"/>
                </a:solidFill>
                <a:latin typeface="Constantia"/>
                <a:ea typeface="Constantia"/>
                <a:cs typeface="Constantia"/>
                <a:sym typeface="Constantia"/>
              </a:rPr>
              <a:t>fila a fila </a:t>
            </a:r>
            <a:r>
              <a:rPr b="0" i="0" lang="es-ES" sz="2200" u="none" cap="none" strike="noStrike">
                <a:solidFill>
                  <a:schemeClr val="dk1"/>
                </a:solidFill>
                <a:latin typeface="Constantia"/>
                <a:ea typeface="Constantia"/>
                <a:cs typeface="Constantia"/>
                <a:sym typeface="Constantia"/>
              </a:rPr>
              <a:t>como ocurría con las columnas calculadas.</a:t>
            </a:r>
            <a:endParaRPr b="0" i="0" sz="1400" u="none" cap="none" strike="noStrike">
              <a:solidFill>
                <a:srgbClr val="000000"/>
              </a:solidFill>
              <a:latin typeface="Arial"/>
              <a:ea typeface="Arial"/>
              <a:cs typeface="Arial"/>
              <a:sym typeface="Arial"/>
            </a:endParaRPr>
          </a:p>
        </p:txBody>
      </p:sp>
      <p:pic>
        <p:nvPicPr>
          <p:cNvPr id="670" name="Google Shape;670;p70"/>
          <p:cNvPicPr preferRelativeResize="0"/>
          <p:nvPr/>
        </p:nvPicPr>
        <p:blipFill rotWithShape="1">
          <a:blip r:embed="rId3">
            <a:alphaModFix/>
          </a:blip>
          <a:srcRect b="0" l="0" r="0" t="0"/>
          <a:stretch/>
        </p:blipFill>
        <p:spPr>
          <a:xfrm>
            <a:off x="9049830" y="2589077"/>
            <a:ext cx="1781175" cy="2000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cxnSp>
        <p:nvCxnSpPr>
          <p:cNvPr id="671" name="Google Shape;671;p70"/>
          <p:cNvCxnSpPr/>
          <p:nvPr/>
        </p:nvCxnSpPr>
        <p:spPr>
          <a:xfrm>
            <a:off x="7403165" y="5833240"/>
            <a:ext cx="840828" cy="0"/>
          </a:xfrm>
          <a:prstGeom prst="straightConnector1">
            <a:avLst/>
          </a:prstGeom>
          <a:noFill/>
          <a:ln cap="flat" cmpd="sng" w="38100">
            <a:solidFill>
              <a:schemeClr val="accent1"/>
            </a:solidFill>
            <a:prstDash val="solid"/>
            <a:miter lim="800000"/>
            <a:headEnd len="sm" w="sm" type="none"/>
            <a:tailEnd len="med" w="med" type="triangle"/>
          </a:ln>
        </p:spPr>
      </p:cxnSp>
      <p:pic>
        <p:nvPicPr>
          <p:cNvPr id="672" name="Google Shape;672;p70"/>
          <p:cNvPicPr preferRelativeResize="0"/>
          <p:nvPr/>
        </p:nvPicPr>
        <p:blipFill rotWithShape="1">
          <a:blip r:embed="rId4">
            <a:alphaModFix/>
          </a:blip>
          <a:srcRect b="0" l="0" r="0" t="0"/>
          <a:stretch/>
        </p:blipFill>
        <p:spPr>
          <a:xfrm>
            <a:off x="8487854" y="4915738"/>
            <a:ext cx="2905125" cy="153352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673" name="Google Shape;673;p70"/>
          <p:cNvSpPr/>
          <p:nvPr/>
        </p:nvSpPr>
        <p:spPr>
          <a:xfrm>
            <a:off x="9097128" y="3798600"/>
            <a:ext cx="1138989" cy="270428"/>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674" name="Google Shape;674;p70"/>
          <p:cNvCxnSpPr/>
          <p:nvPr/>
        </p:nvCxnSpPr>
        <p:spPr>
          <a:xfrm>
            <a:off x="7403165" y="4346031"/>
            <a:ext cx="1224000" cy="0"/>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1" name="Google Shape;681;p71"/>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682" name="Google Shape;682;p71"/>
          <p:cNvSpPr txBox="1"/>
          <p:nvPr/>
        </p:nvSpPr>
        <p:spPr>
          <a:xfrm>
            <a:off x="911817" y="1720840"/>
            <a:ext cx="10393492" cy="70788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000"/>
              <a:buFont typeface="Calibri"/>
              <a:buAutoNum type="arabicPeriod"/>
            </a:pPr>
            <a:r>
              <a:rPr b="1" i="1" lang="es-ES" sz="2000" u="none" cap="none" strike="noStrike">
                <a:solidFill>
                  <a:schemeClr val="dk1"/>
                </a:solidFill>
                <a:latin typeface="Constantia"/>
                <a:ea typeface="Constantia"/>
                <a:cs typeface="Constantia"/>
                <a:sym typeface="Constantia"/>
              </a:rPr>
              <a:t>Medidas explícitas. </a:t>
            </a:r>
            <a:r>
              <a:rPr b="0" i="0" lang="es-ES" sz="2000" u="none" cap="none" strike="noStrike">
                <a:solidFill>
                  <a:schemeClr val="dk1"/>
                </a:solidFill>
                <a:latin typeface="Constantia"/>
                <a:ea typeface="Constantia"/>
                <a:cs typeface="Constantia"/>
                <a:sym typeface="Constantia"/>
              </a:rPr>
              <a:t>Cálculos generados con funciones DAX y generalmente llamados </a:t>
            </a:r>
            <a:r>
              <a:rPr b="0" i="1" lang="es-ES" sz="2000" u="none" cap="none" strike="noStrike">
                <a:solidFill>
                  <a:schemeClr val="dk1"/>
                </a:solidFill>
                <a:latin typeface="Constantia"/>
                <a:ea typeface="Constantia"/>
                <a:cs typeface="Constantia"/>
                <a:sym typeface="Constantia"/>
              </a:rPr>
              <a:t>medidas. </a:t>
            </a:r>
            <a:r>
              <a:rPr b="0" i="0" lang="es-ES" sz="2000" u="none" cap="none" strike="noStrike">
                <a:solidFill>
                  <a:schemeClr val="dk1"/>
                </a:solidFill>
                <a:latin typeface="Constantia"/>
                <a:ea typeface="Constantia"/>
                <a:cs typeface="Constantia"/>
                <a:sym typeface="Constantia"/>
              </a:rPr>
              <a:t>Son las que veremos en este curso y ya hemos definido.</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18"/>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Objetivos del módulo </a:t>
            </a:r>
            <a:endParaRPr b="0" i="0" sz="1400" u="none" cap="none" strike="noStrike">
              <a:solidFill>
                <a:srgbClr val="000000"/>
              </a:solidFill>
              <a:latin typeface="Arial"/>
              <a:ea typeface="Arial"/>
              <a:cs typeface="Arial"/>
              <a:sym typeface="Arial"/>
            </a:endParaRPr>
          </a:p>
        </p:txBody>
      </p:sp>
      <p:pic>
        <p:nvPicPr>
          <p:cNvPr id="137" name="Google Shape;137;p18"/>
          <p:cNvPicPr preferRelativeResize="0"/>
          <p:nvPr/>
        </p:nvPicPr>
        <p:blipFill rotWithShape="1">
          <a:blip r:embed="rId3">
            <a:alphaModFix/>
          </a:blip>
          <a:srcRect b="0" l="0" r="0" t="0"/>
          <a:stretch/>
        </p:blipFill>
        <p:spPr>
          <a:xfrm>
            <a:off x="8820150" y="2718736"/>
            <a:ext cx="2438400" cy="2438400"/>
          </a:xfrm>
          <a:prstGeom prst="rect">
            <a:avLst/>
          </a:prstGeom>
          <a:noFill/>
          <a:ln>
            <a:noFill/>
          </a:ln>
        </p:spPr>
      </p:pic>
      <p:sp>
        <p:nvSpPr>
          <p:cNvPr id="138" name="Google Shape;138;p18"/>
          <p:cNvSpPr txBox="1"/>
          <p:nvPr/>
        </p:nvSpPr>
        <p:spPr>
          <a:xfrm>
            <a:off x="933450" y="1691167"/>
            <a:ext cx="7414044" cy="313932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9" name="Google Shape;689;p72"/>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690" name="Google Shape;690;p72"/>
          <p:cNvSpPr txBox="1"/>
          <p:nvPr/>
        </p:nvSpPr>
        <p:spPr>
          <a:xfrm>
            <a:off x="911817" y="1720840"/>
            <a:ext cx="10393492" cy="70788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000"/>
              <a:buFont typeface="Calibri"/>
              <a:buAutoNum type="arabicPeriod"/>
            </a:pPr>
            <a:r>
              <a:rPr b="1" i="1" lang="es-ES" sz="2000" u="none" cap="none" strike="noStrike">
                <a:solidFill>
                  <a:schemeClr val="dk1"/>
                </a:solidFill>
                <a:latin typeface="Constantia"/>
                <a:ea typeface="Constantia"/>
                <a:cs typeface="Constantia"/>
                <a:sym typeface="Constantia"/>
              </a:rPr>
              <a:t>Medidas explícitas. </a:t>
            </a:r>
            <a:r>
              <a:rPr b="0" i="0" lang="es-ES" sz="2000" u="none" cap="none" strike="noStrike">
                <a:solidFill>
                  <a:schemeClr val="dk1"/>
                </a:solidFill>
                <a:latin typeface="Constantia"/>
                <a:ea typeface="Constantia"/>
                <a:cs typeface="Constantia"/>
                <a:sym typeface="Constantia"/>
              </a:rPr>
              <a:t>Cálculos generados con funciones DAX y generalmente llamados </a:t>
            </a:r>
            <a:r>
              <a:rPr b="0" i="1" lang="es-ES" sz="2000" u="none" cap="none" strike="noStrike">
                <a:solidFill>
                  <a:schemeClr val="dk1"/>
                </a:solidFill>
                <a:latin typeface="Constantia"/>
                <a:ea typeface="Constantia"/>
                <a:cs typeface="Constantia"/>
                <a:sym typeface="Constantia"/>
              </a:rPr>
              <a:t>medidas. </a:t>
            </a:r>
            <a:r>
              <a:rPr b="0" i="0" lang="es-ES" sz="2000" u="none" cap="none" strike="noStrike">
                <a:solidFill>
                  <a:schemeClr val="dk1"/>
                </a:solidFill>
                <a:latin typeface="Constantia"/>
                <a:ea typeface="Constantia"/>
                <a:cs typeface="Constantia"/>
                <a:sym typeface="Constantia"/>
              </a:rPr>
              <a:t>Son las que veremos en este curso y ya hemos definido.</a:t>
            </a:r>
            <a:endParaRPr b="1" i="1" sz="2000" u="none" cap="none" strike="noStrike">
              <a:solidFill>
                <a:schemeClr val="dk1"/>
              </a:solidFill>
              <a:latin typeface="Constantia"/>
              <a:ea typeface="Constantia"/>
              <a:cs typeface="Constantia"/>
              <a:sym typeface="Constantia"/>
            </a:endParaRPr>
          </a:p>
        </p:txBody>
      </p:sp>
      <p:sp>
        <p:nvSpPr>
          <p:cNvPr id="691" name="Google Shape;691;p72"/>
          <p:cNvSpPr txBox="1"/>
          <p:nvPr/>
        </p:nvSpPr>
        <p:spPr>
          <a:xfrm>
            <a:off x="911817" y="2721114"/>
            <a:ext cx="10368366" cy="70788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000"/>
              <a:buFont typeface="Calibri"/>
              <a:buAutoNum type="arabicPeriod" startAt="2"/>
            </a:pPr>
            <a:r>
              <a:rPr b="1" i="1" lang="es-ES" sz="2000" u="none" cap="none" strike="noStrike">
                <a:solidFill>
                  <a:schemeClr val="dk1"/>
                </a:solidFill>
                <a:latin typeface="Constantia"/>
                <a:ea typeface="Constantia"/>
                <a:cs typeface="Constantia"/>
                <a:sym typeface="Constantia"/>
              </a:rPr>
              <a:t>Medidas implícitas. </a:t>
            </a:r>
            <a:r>
              <a:rPr b="0" i="0" lang="es-ES" sz="2000" u="none" cap="none" strike="noStrike">
                <a:solidFill>
                  <a:schemeClr val="dk1"/>
                </a:solidFill>
                <a:latin typeface="Constantia"/>
                <a:ea typeface="Constantia"/>
                <a:cs typeface="Constantia"/>
                <a:sym typeface="Constantia"/>
              </a:rPr>
              <a:t>Columnas que pueden agruparse con operaciones simples como </a:t>
            </a:r>
            <a:r>
              <a:rPr b="0" i="1" lang="es-ES" sz="2000" u="none" cap="none" strike="noStrike">
                <a:solidFill>
                  <a:schemeClr val="dk1"/>
                </a:solidFill>
                <a:latin typeface="Constantia"/>
                <a:ea typeface="Constantia"/>
                <a:cs typeface="Constantia"/>
                <a:sym typeface="Constantia"/>
              </a:rPr>
              <a:t>count, sum, mínimum, máximum, etc. </a:t>
            </a:r>
            <a:r>
              <a:rPr b="0" i="0" lang="es-ES" sz="2000" u="none" cap="none" strike="noStrike">
                <a:solidFill>
                  <a:schemeClr val="dk1"/>
                </a:solidFill>
                <a:latin typeface="Constantia"/>
                <a:ea typeface="Constantia"/>
                <a:cs typeface="Constantia"/>
                <a:sym typeface="Constantia"/>
              </a:rPr>
              <a:t>Aparecen con el símbolo </a:t>
            </a:r>
            <a:r>
              <a:rPr b="0" i="0" lang="es-ES" sz="2000" u="none" cap="none" strike="noStrike">
                <a:solidFill>
                  <a:srgbClr val="171717"/>
                </a:solidFill>
                <a:latin typeface="Constantia"/>
                <a:ea typeface="Constantia"/>
                <a:cs typeface="Constantia"/>
                <a:sym typeface="Constantia"/>
              </a:rPr>
              <a:t>(∑).</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8" name="Google Shape;698;p73"/>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699" name="Google Shape;699;p73"/>
          <p:cNvSpPr txBox="1"/>
          <p:nvPr/>
        </p:nvSpPr>
        <p:spPr>
          <a:xfrm>
            <a:off x="911817" y="2721114"/>
            <a:ext cx="10368366" cy="70788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000"/>
              <a:buFont typeface="Calibri"/>
              <a:buAutoNum type="arabicPeriod" startAt="2"/>
            </a:pPr>
            <a:r>
              <a:rPr b="1" i="1" lang="es-ES" sz="2000" u="none" cap="none" strike="noStrike">
                <a:solidFill>
                  <a:schemeClr val="dk1"/>
                </a:solidFill>
                <a:latin typeface="Constantia"/>
                <a:ea typeface="Constantia"/>
                <a:cs typeface="Constantia"/>
                <a:sym typeface="Constantia"/>
              </a:rPr>
              <a:t>Medidas implícitas. </a:t>
            </a:r>
            <a:r>
              <a:rPr b="0" i="0" lang="es-ES" sz="2000" u="none" cap="none" strike="noStrike">
                <a:solidFill>
                  <a:schemeClr val="dk1"/>
                </a:solidFill>
                <a:latin typeface="Constantia"/>
                <a:ea typeface="Constantia"/>
                <a:cs typeface="Constantia"/>
                <a:sym typeface="Constantia"/>
              </a:rPr>
              <a:t>Columnas que pueden agruparse con operaciones simples como </a:t>
            </a:r>
            <a:r>
              <a:rPr b="0" i="1" lang="es-ES" sz="2000" u="none" cap="none" strike="noStrike">
                <a:solidFill>
                  <a:schemeClr val="dk1"/>
                </a:solidFill>
                <a:latin typeface="Constantia"/>
                <a:ea typeface="Constantia"/>
                <a:cs typeface="Constantia"/>
                <a:sym typeface="Constantia"/>
              </a:rPr>
              <a:t>count, sum, mínimum, máximum, etc. </a:t>
            </a:r>
            <a:r>
              <a:rPr b="0" i="0" lang="es-ES" sz="2000" u="none" cap="none" strike="noStrike">
                <a:solidFill>
                  <a:schemeClr val="dk1"/>
                </a:solidFill>
                <a:latin typeface="Constantia"/>
                <a:ea typeface="Constantia"/>
                <a:cs typeface="Constantia"/>
                <a:sym typeface="Constantia"/>
              </a:rPr>
              <a:t>Aparecen con el símbolo </a:t>
            </a:r>
            <a:r>
              <a:rPr b="0" i="0" lang="es-ES" sz="2000" u="none" cap="none" strike="noStrike">
                <a:solidFill>
                  <a:srgbClr val="171717"/>
                </a:solidFill>
                <a:latin typeface="Constantia"/>
                <a:ea typeface="Constantia"/>
                <a:cs typeface="Constantia"/>
                <a:sym typeface="Constantia"/>
              </a:rPr>
              <a:t>(∑).</a:t>
            </a:r>
            <a:endParaRPr b="1" i="1" sz="2000" u="none" cap="none" strike="noStrike">
              <a:solidFill>
                <a:schemeClr val="dk1"/>
              </a:solidFill>
              <a:latin typeface="Constantia"/>
              <a:ea typeface="Constantia"/>
              <a:cs typeface="Constantia"/>
              <a:sym typeface="Constantia"/>
            </a:endParaRPr>
          </a:p>
        </p:txBody>
      </p:sp>
      <p:pic>
        <p:nvPicPr>
          <p:cNvPr id="700" name="Google Shape;700;p73"/>
          <p:cNvPicPr preferRelativeResize="0"/>
          <p:nvPr/>
        </p:nvPicPr>
        <p:blipFill rotWithShape="1">
          <a:blip r:embed="rId3">
            <a:alphaModFix/>
          </a:blip>
          <a:srcRect b="0" l="0" r="0" t="0"/>
          <a:stretch/>
        </p:blipFill>
        <p:spPr>
          <a:xfrm>
            <a:off x="2272972" y="3721388"/>
            <a:ext cx="1519876" cy="275797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701" name="Google Shape;701;p73"/>
          <p:cNvSpPr/>
          <p:nvPr/>
        </p:nvSpPr>
        <p:spPr>
          <a:xfrm>
            <a:off x="425668" y="3264290"/>
            <a:ext cx="851339" cy="2297752"/>
          </a:xfrm>
          <a:prstGeom prst="curvedRightArrow">
            <a:avLst>
              <a:gd fmla="val 25000" name="adj1"/>
              <a:gd fmla="val 55919" name="adj2"/>
              <a:gd fmla="val 28324"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2" name="Google Shape;702;p73"/>
          <p:cNvSpPr txBox="1"/>
          <p:nvPr/>
        </p:nvSpPr>
        <p:spPr>
          <a:xfrm>
            <a:off x="911817" y="1720840"/>
            <a:ext cx="10393492" cy="70788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000"/>
              <a:buFont typeface="Calibri"/>
              <a:buAutoNum type="arabicPeriod"/>
            </a:pPr>
            <a:r>
              <a:rPr b="1" i="1" lang="es-ES" sz="2000" u="none" cap="none" strike="noStrike">
                <a:solidFill>
                  <a:schemeClr val="dk1"/>
                </a:solidFill>
                <a:latin typeface="Constantia"/>
                <a:ea typeface="Constantia"/>
                <a:cs typeface="Constantia"/>
                <a:sym typeface="Constantia"/>
              </a:rPr>
              <a:t>Medidas explícitas. </a:t>
            </a:r>
            <a:r>
              <a:rPr b="0" i="0" lang="es-ES" sz="2000" u="none" cap="none" strike="noStrike">
                <a:solidFill>
                  <a:schemeClr val="dk1"/>
                </a:solidFill>
                <a:latin typeface="Constantia"/>
                <a:ea typeface="Constantia"/>
                <a:cs typeface="Constantia"/>
                <a:sym typeface="Constantia"/>
              </a:rPr>
              <a:t>Cálculos generados con funciones DAX y generalmente llamados </a:t>
            </a:r>
            <a:r>
              <a:rPr b="0" i="1" lang="es-ES" sz="2000" u="none" cap="none" strike="noStrike">
                <a:solidFill>
                  <a:schemeClr val="dk1"/>
                </a:solidFill>
                <a:latin typeface="Constantia"/>
                <a:ea typeface="Constantia"/>
                <a:cs typeface="Constantia"/>
                <a:sym typeface="Constantia"/>
              </a:rPr>
              <a:t>medidas. </a:t>
            </a:r>
            <a:r>
              <a:rPr b="0" i="0" lang="es-ES" sz="2000" u="none" cap="none" strike="noStrike">
                <a:solidFill>
                  <a:schemeClr val="dk1"/>
                </a:solidFill>
                <a:latin typeface="Constantia"/>
                <a:ea typeface="Constantia"/>
                <a:cs typeface="Constantia"/>
                <a:sym typeface="Constantia"/>
              </a:rPr>
              <a:t>Son las que veremos en este curso y ya hemos definido.</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9" name="Google Shape;709;p74"/>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710" name="Google Shape;710;p74"/>
          <p:cNvSpPr txBox="1"/>
          <p:nvPr/>
        </p:nvSpPr>
        <p:spPr>
          <a:xfrm>
            <a:off x="911817" y="2721114"/>
            <a:ext cx="10368366" cy="70788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000"/>
              <a:buFont typeface="Calibri"/>
              <a:buAutoNum type="arabicPeriod" startAt="2"/>
            </a:pPr>
            <a:r>
              <a:rPr b="1" i="1" lang="es-ES" sz="2000" u="none" cap="none" strike="noStrike">
                <a:solidFill>
                  <a:schemeClr val="dk1"/>
                </a:solidFill>
                <a:latin typeface="Constantia"/>
                <a:ea typeface="Constantia"/>
                <a:cs typeface="Constantia"/>
                <a:sym typeface="Constantia"/>
              </a:rPr>
              <a:t>Medidas implícitas. </a:t>
            </a:r>
            <a:r>
              <a:rPr b="0" i="0" lang="es-ES" sz="2000" u="none" cap="none" strike="noStrike">
                <a:solidFill>
                  <a:schemeClr val="dk1"/>
                </a:solidFill>
                <a:latin typeface="Constantia"/>
                <a:ea typeface="Constantia"/>
                <a:cs typeface="Constantia"/>
                <a:sym typeface="Constantia"/>
              </a:rPr>
              <a:t>Columnas que pueden agruparse con operaciones simples como </a:t>
            </a:r>
            <a:r>
              <a:rPr b="0" i="1" lang="es-ES" sz="2000" u="none" cap="none" strike="noStrike">
                <a:solidFill>
                  <a:schemeClr val="dk1"/>
                </a:solidFill>
                <a:latin typeface="Constantia"/>
                <a:ea typeface="Constantia"/>
                <a:cs typeface="Constantia"/>
                <a:sym typeface="Constantia"/>
              </a:rPr>
              <a:t>count, sum, mínimum, máximum, etc. </a:t>
            </a:r>
            <a:r>
              <a:rPr b="0" i="0" lang="es-ES" sz="2000" u="none" cap="none" strike="noStrike">
                <a:solidFill>
                  <a:schemeClr val="dk1"/>
                </a:solidFill>
                <a:latin typeface="Constantia"/>
                <a:ea typeface="Constantia"/>
                <a:cs typeface="Constantia"/>
                <a:sym typeface="Constantia"/>
              </a:rPr>
              <a:t>Aparecen con el símbolo </a:t>
            </a:r>
            <a:r>
              <a:rPr b="0" i="0" lang="es-ES" sz="2000" u="none" cap="none" strike="noStrike">
                <a:solidFill>
                  <a:srgbClr val="171717"/>
                </a:solidFill>
                <a:latin typeface="Constantia"/>
                <a:ea typeface="Constantia"/>
                <a:cs typeface="Constantia"/>
                <a:sym typeface="Constantia"/>
              </a:rPr>
              <a:t>(∑).</a:t>
            </a:r>
            <a:endParaRPr b="1" i="1" sz="2000" u="none" cap="none" strike="noStrike">
              <a:solidFill>
                <a:schemeClr val="dk1"/>
              </a:solidFill>
              <a:latin typeface="Constantia"/>
              <a:ea typeface="Constantia"/>
              <a:cs typeface="Constantia"/>
              <a:sym typeface="Constantia"/>
            </a:endParaRPr>
          </a:p>
        </p:txBody>
      </p:sp>
      <p:pic>
        <p:nvPicPr>
          <p:cNvPr id="711" name="Google Shape;711;p74"/>
          <p:cNvPicPr preferRelativeResize="0"/>
          <p:nvPr/>
        </p:nvPicPr>
        <p:blipFill rotWithShape="1">
          <a:blip r:embed="rId3">
            <a:alphaModFix/>
          </a:blip>
          <a:srcRect b="0" l="0" r="0" t="0"/>
          <a:stretch/>
        </p:blipFill>
        <p:spPr>
          <a:xfrm>
            <a:off x="2272972" y="3721388"/>
            <a:ext cx="1519876" cy="275797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712" name="Google Shape;712;p74"/>
          <p:cNvSpPr/>
          <p:nvPr/>
        </p:nvSpPr>
        <p:spPr>
          <a:xfrm>
            <a:off x="425668" y="3264290"/>
            <a:ext cx="851339" cy="2297752"/>
          </a:xfrm>
          <a:prstGeom prst="curvedRightArrow">
            <a:avLst>
              <a:gd fmla="val 25000" name="adj1"/>
              <a:gd fmla="val 55919" name="adj2"/>
              <a:gd fmla="val 28324"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3" name="Google Shape;713;p74"/>
          <p:cNvSpPr txBox="1"/>
          <p:nvPr/>
        </p:nvSpPr>
        <p:spPr>
          <a:xfrm>
            <a:off x="4252957" y="3951501"/>
            <a:ext cx="7052352" cy="92333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1800"/>
              <a:buFont typeface="Courier New"/>
              <a:buChar char="o"/>
            </a:pPr>
            <a:r>
              <a:rPr b="0" i="1" lang="es-ES" sz="1800" u="none" cap="none" strike="noStrike">
                <a:solidFill>
                  <a:schemeClr val="dk1"/>
                </a:solidFill>
                <a:latin typeface="Constantia"/>
                <a:ea typeface="Constantia"/>
                <a:cs typeface="Constantia"/>
                <a:sym typeface="Constantia"/>
              </a:rPr>
              <a:t>Power BI </a:t>
            </a:r>
            <a:r>
              <a:rPr b="0" i="0" lang="es-ES" sz="1800" u="none" cap="none" strike="noStrike">
                <a:solidFill>
                  <a:schemeClr val="dk1"/>
                </a:solidFill>
                <a:latin typeface="Constantia"/>
                <a:ea typeface="Constantia"/>
                <a:cs typeface="Constantia"/>
                <a:sym typeface="Constantia"/>
              </a:rPr>
              <a:t>identifica las columnas numéricas y les pone el símbolo</a:t>
            </a:r>
            <a:r>
              <a:rPr b="0" i="0" lang="es-ES" sz="1800" u="none" cap="none" strike="noStrike">
                <a:solidFill>
                  <a:srgbClr val="171717"/>
                </a:solidFill>
                <a:latin typeface="Constantia"/>
                <a:ea typeface="Constantia"/>
                <a:cs typeface="Constantia"/>
                <a:sym typeface="Constantia"/>
              </a:rPr>
              <a:t> (∑), lo que significa que serán agrupadas automáticamente cuando se usen en un objeto visual.</a:t>
            </a:r>
            <a:endParaRPr b="0" i="1" sz="1800" u="none" cap="none" strike="noStrike">
              <a:solidFill>
                <a:schemeClr val="dk1"/>
              </a:solidFill>
              <a:latin typeface="Constantia"/>
              <a:ea typeface="Constantia"/>
              <a:cs typeface="Constantia"/>
              <a:sym typeface="Constantia"/>
            </a:endParaRPr>
          </a:p>
        </p:txBody>
      </p:sp>
      <p:sp>
        <p:nvSpPr>
          <p:cNvPr id="714" name="Google Shape;714;p74"/>
          <p:cNvSpPr txBox="1"/>
          <p:nvPr/>
        </p:nvSpPr>
        <p:spPr>
          <a:xfrm>
            <a:off x="4252957" y="5246504"/>
            <a:ext cx="7052352" cy="646331"/>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1800"/>
              <a:buFont typeface="Courier New"/>
              <a:buChar char="o"/>
            </a:pPr>
            <a:r>
              <a:rPr b="0" i="0" lang="es-ES" sz="1800" u="none" cap="none" strike="noStrike">
                <a:solidFill>
                  <a:schemeClr val="dk1"/>
                </a:solidFill>
                <a:latin typeface="Constantia"/>
                <a:ea typeface="Constantia"/>
                <a:cs typeface="Constantia"/>
                <a:sym typeface="Constantia"/>
              </a:rPr>
              <a:t>Se pueden cambiar el tipo de agregación de la columna mediante un menú en la </a:t>
            </a:r>
            <a:r>
              <a:rPr b="0" i="1" lang="es-ES" sz="1800" u="none" cap="none" strike="noStrike">
                <a:solidFill>
                  <a:schemeClr val="dk1"/>
                </a:solidFill>
                <a:latin typeface="Constantia"/>
                <a:ea typeface="Constantia"/>
                <a:cs typeface="Constantia"/>
                <a:sym typeface="Constantia"/>
              </a:rPr>
              <a:t>Vista de datos.</a:t>
            </a:r>
            <a:endParaRPr b="0" i="0" sz="1800" u="none" cap="none" strike="noStrike">
              <a:solidFill>
                <a:schemeClr val="dk1"/>
              </a:solidFill>
              <a:latin typeface="Constantia"/>
              <a:ea typeface="Constantia"/>
              <a:cs typeface="Constantia"/>
              <a:sym typeface="Constantia"/>
            </a:endParaRPr>
          </a:p>
        </p:txBody>
      </p:sp>
      <p:sp>
        <p:nvSpPr>
          <p:cNvPr id="715" name="Google Shape;715;p74"/>
          <p:cNvSpPr txBox="1"/>
          <p:nvPr/>
        </p:nvSpPr>
        <p:spPr>
          <a:xfrm>
            <a:off x="911817" y="1720840"/>
            <a:ext cx="10393492" cy="70788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000"/>
              <a:buFont typeface="Calibri"/>
              <a:buAutoNum type="arabicPeriod"/>
            </a:pPr>
            <a:r>
              <a:rPr b="1" i="1" lang="es-ES" sz="2000" u="none" cap="none" strike="noStrike">
                <a:solidFill>
                  <a:schemeClr val="dk1"/>
                </a:solidFill>
                <a:latin typeface="Constantia"/>
                <a:ea typeface="Constantia"/>
                <a:cs typeface="Constantia"/>
                <a:sym typeface="Constantia"/>
              </a:rPr>
              <a:t>Medidas explícitas. </a:t>
            </a:r>
            <a:r>
              <a:rPr b="0" i="0" lang="es-ES" sz="2000" u="none" cap="none" strike="noStrike">
                <a:solidFill>
                  <a:schemeClr val="dk1"/>
                </a:solidFill>
                <a:latin typeface="Constantia"/>
                <a:ea typeface="Constantia"/>
                <a:cs typeface="Constantia"/>
                <a:sym typeface="Constantia"/>
              </a:rPr>
              <a:t>Cálculos generados con funciones DAX y generalmente llamados </a:t>
            </a:r>
            <a:r>
              <a:rPr b="0" i="1" lang="es-ES" sz="2000" u="none" cap="none" strike="noStrike">
                <a:solidFill>
                  <a:schemeClr val="dk1"/>
                </a:solidFill>
                <a:latin typeface="Constantia"/>
                <a:ea typeface="Constantia"/>
                <a:cs typeface="Constantia"/>
                <a:sym typeface="Constantia"/>
              </a:rPr>
              <a:t>medidas. </a:t>
            </a:r>
            <a:r>
              <a:rPr b="0" i="0" lang="es-ES" sz="2000" u="none" cap="none" strike="noStrike">
                <a:solidFill>
                  <a:schemeClr val="dk1"/>
                </a:solidFill>
                <a:latin typeface="Constantia"/>
                <a:ea typeface="Constantia"/>
                <a:cs typeface="Constantia"/>
                <a:sym typeface="Constantia"/>
              </a:rPr>
              <a:t>Son las que veremos en este curso y ya hemos definido.</a:t>
            </a:r>
            <a:endParaRPr b="1" i="1"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2" name="Google Shape;722;p75"/>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723" name="Google Shape;723;p75"/>
          <p:cNvSpPr txBox="1"/>
          <p:nvPr/>
        </p:nvSpPr>
        <p:spPr>
          <a:xfrm>
            <a:off x="1812176" y="1854714"/>
            <a:ext cx="9027621"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¿Quién necesita aprender DAX y programar medidas cuando ya Power BI hace el trabajo automáticamente por nosotros?”</a:t>
            </a:r>
            <a:endParaRPr b="1"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0" name="Google Shape;730;p76"/>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731" name="Google Shape;731;p76"/>
          <p:cNvSpPr txBox="1"/>
          <p:nvPr/>
        </p:nvSpPr>
        <p:spPr>
          <a:xfrm>
            <a:off x="781049" y="2793735"/>
            <a:ext cx="3783681"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¿Cuál es el truco?</a:t>
            </a:r>
            <a:endParaRPr b="0" i="0" sz="1400" u="none" cap="none" strike="noStrike">
              <a:solidFill>
                <a:srgbClr val="000000"/>
              </a:solidFill>
              <a:latin typeface="Arial"/>
              <a:ea typeface="Arial"/>
              <a:cs typeface="Arial"/>
              <a:sym typeface="Arial"/>
            </a:endParaRPr>
          </a:p>
        </p:txBody>
      </p:sp>
      <p:sp>
        <p:nvSpPr>
          <p:cNvPr id="732" name="Google Shape;732;p76"/>
          <p:cNvSpPr txBox="1"/>
          <p:nvPr/>
        </p:nvSpPr>
        <p:spPr>
          <a:xfrm>
            <a:off x="1812176" y="1854714"/>
            <a:ext cx="9027621"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¿Quién necesita aprender DAX y programar medidas cuando ya Power BI hace el trabajo automáticamente por nosotros?”</a:t>
            </a:r>
            <a:endParaRPr b="1"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9" name="Google Shape;739;p77"/>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740" name="Google Shape;740;p77"/>
          <p:cNvSpPr txBox="1"/>
          <p:nvPr/>
        </p:nvSpPr>
        <p:spPr>
          <a:xfrm>
            <a:off x="781049" y="2793735"/>
            <a:ext cx="3783681"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¿Cuál es el truco?</a:t>
            </a:r>
            <a:endParaRPr b="0" i="0" sz="1400" u="none" cap="none" strike="noStrike">
              <a:solidFill>
                <a:srgbClr val="000000"/>
              </a:solidFill>
              <a:latin typeface="Arial"/>
              <a:ea typeface="Arial"/>
              <a:cs typeface="Arial"/>
              <a:sym typeface="Arial"/>
            </a:endParaRPr>
          </a:p>
        </p:txBody>
      </p:sp>
      <p:sp>
        <p:nvSpPr>
          <p:cNvPr id="741" name="Google Shape;741;p77"/>
          <p:cNvSpPr txBox="1"/>
          <p:nvPr/>
        </p:nvSpPr>
        <p:spPr>
          <a:xfrm>
            <a:off x="1812176" y="1854714"/>
            <a:ext cx="9027621"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¿Quién necesita aprender DAX y programar medidas cuando ya Power BI hace el trabajo automáticamente por nosotros?”</a:t>
            </a:r>
            <a:endParaRPr b="1" i="0" sz="2000" u="none" cap="none" strike="noStrike">
              <a:solidFill>
                <a:schemeClr val="dk1"/>
              </a:solidFill>
              <a:latin typeface="Constantia"/>
              <a:ea typeface="Constantia"/>
              <a:cs typeface="Constantia"/>
              <a:sym typeface="Constantia"/>
            </a:endParaRPr>
          </a:p>
        </p:txBody>
      </p:sp>
      <p:sp>
        <p:nvSpPr>
          <p:cNvPr id="742" name="Google Shape;742;p77"/>
          <p:cNvSpPr txBox="1"/>
          <p:nvPr/>
        </p:nvSpPr>
        <p:spPr>
          <a:xfrm>
            <a:off x="1127947" y="3508172"/>
            <a:ext cx="10293740" cy="70788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Hay ciertos campos numéricos que no están en el modelo para ser agregados, como precios de compra, cuentas corrientes, etc. </a:t>
            </a:r>
            <a:r>
              <a:rPr b="0" i="1" lang="es-ES" sz="2000" u="none" cap="none" strike="noStrike">
                <a:solidFill>
                  <a:schemeClr val="dk1"/>
                </a:solidFill>
                <a:latin typeface="Constantia"/>
                <a:ea typeface="Constantia"/>
                <a:cs typeface="Constantia"/>
                <a:sym typeface="Constantia"/>
              </a:rPr>
              <a:t>Power BI </a:t>
            </a:r>
            <a:r>
              <a:rPr b="0" i="0" lang="es-ES" sz="2000" u="none" cap="none" strike="noStrike">
                <a:solidFill>
                  <a:schemeClr val="dk1"/>
                </a:solidFill>
                <a:latin typeface="Constantia"/>
                <a:ea typeface="Constantia"/>
                <a:cs typeface="Constantia"/>
                <a:sym typeface="Constantia"/>
              </a:rPr>
              <a:t>lo hace (muy molesto).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9" name="Google Shape;749;p78"/>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750" name="Google Shape;750;p78"/>
          <p:cNvSpPr txBox="1"/>
          <p:nvPr/>
        </p:nvSpPr>
        <p:spPr>
          <a:xfrm>
            <a:off x="781049" y="2793735"/>
            <a:ext cx="3783681"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¿Cuál es el truco?</a:t>
            </a:r>
            <a:endParaRPr b="0" i="0" sz="1400" u="none" cap="none" strike="noStrike">
              <a:solidFill>
                <a:srgbClr val="000000"/>
              </a:solidFill>
              <a:latin typeface="Arial"/>
              <a:ea typeface="Arial"/>
              <a:cs typeface="Arial"/>
              <a:sym typeface="Arial"/>
            </a:endParaRPr>
          </a:p>
        </p:txBody>
      </p:sp>
      <p:sp>
        <p:nvSpPr>
          <p:cNvPr id="751" name="Google Shape;751;p78"/>
          <p:cNvSpPr txBox="1"/>
          <p:nvPr/>
        </p:nvSpPr>
        <p:spPr>
          <a:xfrm>
            <a:off x="1812176" y="1854714"/>
            <a:ext cx="9027621"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¿Quién necesita aprender DAX y programar medidas cuando ya Power BI hace el trabajo automáticamente por nosotros?”</a:t>
            </a:r>
            <a:endParaRPr b="1" i="0" sz="2000" u="none" cap="none" strike="noStrike">
              <a:solidFill>
                <a:schemeClr val="dk1"/>
              </a:solidFill>
              <a:latin typeface="Constantia"/>
              <a:ea typeface="Constantia"/>
              <a:cs typeface="Constantia"/>
              <a:sym typeface="Constantia"/>
            </a:endParaRPr>
          </a:p>
        </p:txBody>
      </p:sp>
      <p:sp>
        <p:nvSpPr>
          <p:cNvPr id="752" name="Google Shape;752;p78"/>
          <p:cNvSpPr txBox="1"/>
          <p:nvPr/>
        </p:nvSpPr>
        <p:spPr>
          <a:xfrm>
            <a:off x="1127947" y="4522455"/>
            <a:ext cx="10293740" cy="70788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Las </a:t>
            </a:r>
            <a:r>
              <a:rPr b="0" i="1" lang="es-ES" sz="2000" u="none" cap="none" strike="noStrike">
                <a:solidFill>
                  <a:schemeClr val="dk1"/>
                </a:solidFill>
                <a:latin typeface="Constantia"/>
                <a:ea typeface="Constantia"/>
                <a:cs typeface="Constantia"/>
                <a:sym typeface="Constantia"/>
              </a:rPr>
              <a:t>medidas implícitas </a:t>
            </a:r>
            <a:r>
              <a:rPr b="0" i="0" lang="es-ES" sz="2000" u="none" cap="none" strike="noStrike">
                <a:solidFill>
                  <a:schemeClr val="dk1"/>
                </a:solidFill>
                <a:latin typeface="Constantia"/>
                <a:ea typeface="Constantia"/>
                <a:cs typeface="Constantia"/>
                <a:sym typeface="Constantia"/>
              </a:rPr>
              <a:t>presentan limitaciones de uso en ciertas agregaciones. Por ejemplo, permiten hacer </a:t>
            </a:r>
            <a:r>
              <a:rPr b="0" i="1" lang="es-ES" sz="2000" u="none" cap="none" strike="noStrike">
                <a:solidFill>
                  <a:schemeClr val="dk1"/>
                </a:solidFill>
                <a:latin typeface="Constantia"/>
                <a:ea typeface="Constantia"/>
                <a:cs typeface="Constantia"/>
                <a:sym typeface="Constantia"/>
              </a:rPr>
              <a:t>count </a:t>
            </a:r>
            <a:r>
              <a:rPr b="0" i="0" lang="es-ES" sz="2000" u="none" cap="none" strike="noStrike">
                <a:solidFill>
                  <a:schemeClr val="dk1"/>
                </a:solidFill>
                <a:latin typeface="Constantia"/>
                <a:ea typeface="Constantia"/>
                <a:cs typeface="Constantia"/>
                <a:sym typeface="Constantia"/>
              </a:rPr>
              <a:t>pero no </a:t>
            </a:r>
            <a:r>
              <a:rPr b="0" i="1" lang="es-ES" sz="2000" u="none" cap="none" strike="noStrike">
                <a:solidFill>
                  <a:schemeClr val="dk1"/>
                </a:solidFill>
                <a:latin typeface="Constantia"/>
                <a:ea typeface="Constantia"/>
                <a:cs typeface="Constantia"/>
                <a:sym typeface="Constantia"/>
              </a:rPr>
              <a:t>count(distinct).</a:t>
            </a:r>
            <a:r>
              <a:rPr b="0" i="0"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753" name="Google Shape;753;p78"/>
          <p:cNvSpPr txBox="1"/>
          <p:nvPr/>
        </p:nvSpPr>
        <p:spPr>
          <a:xfrm>
            <a:off x="1127947" y="3508172"/>
            <a:ext cx="10293740" cy="70788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Hay ciertos campos numéricos que no están en el modelo para ser agregados, como precios de compra, cuentas corrientes, etc. </a:t>
            </a:r>
            <a:r>
              <a:rPr b="0" i="1" lang="es-ES" sz="2000" u="none" cap="none" strike="noStrike">
                <a:solidFill>
                  <a:schemeClr val="dk1"/>
                </a:solidFill>
                <a:latin typeface="Constantia"/>
                <a:ea typeface="Constantia"/>
                <a:cs typeface="Constantia"/>
                <a:sym typeface="Constantia"/>
              </a:rPr>
              <a:t>Power BI </a:t>
            </a:r>
            <a:r>
              <a:rPr b="0" i="0" lang="es-ES" sz="2000" u="none" cap="none" strike="noStrike">
                <a:solidFill>
                  <a:schemeClr val="dk1"/>
                </a:solidFill>
                <a:latin typeface="Constantia"/>
                <a:ea typeface="Constantia"/>
                <a:cs typeface="Constantia"/>
                <a:sym typeface="Constantia"/>
              </a:rPr>
              <a:t>lo hace (muy molesto).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0" name="Google Shape;760;p79"/>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761" name="Google Shape;761;p79"/>
          <p:cNvSpPr txBox="1"/>
          <p:nvPr/>
        </p:nvSpPr>
        <p:spPr>
          <a:xfrm>
            <a:off x="781049" y="2793735"/>
            <a:ext cx="3783681"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¿Cuál es el truco?</a:t>
            </a:r>
            <a:endParaRPr b="0" i="0" sz="1400" u="none" cap="none" strike="noStrike">
              <a:solidFill>
                <a:srgbClr val="000000"/>
              </a:solidFill>
              <a:latin typeface="Arial"/>
              <a:ea typeface="Arial"/>
              <a:cs typeface="Arial"/>
              <a:sym typeface="Arial"/>
            </a:endParaRPr>
          </a:p>
        </p:txBody>
      </p:sp>
      <p:sp>
        <p:nvSpPr>
          <p:cNvPr id="762" name="Google Shape;762;p79"/>
          <p:cNvSpPr txBox="1"/>
          <p:nvPr/>
        </p:nvSpPr>
        <p:spPr>
          <a:xfrm>
            <a:off x="1812176" y="1854714"/>
            <a:ext cx="9027621"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a:t>
            </a:r>
            <a:r>
              <a:rPr b="0" i="1" lang="es-ES" sz="2000" u="none" cap="none" strike="noStrike">
                <a:solidFill>
                  <a:schemeClr val="dk1"/>
                </a:solidFill>
                <a:latin typeface="Constantia"/>
                <a:ea typeface="Constantia"/>
                <a:cs typeface="Constantia"/>
                <a:sym typeface="Constantia"/>
              </a:rPr>
              <a:t>¿Quién necesita aprender DAX y programar medidas cuando ya Power BI hace el trabajo automáticamente por nosotros?”</a:t>
            </a:r>
            <a:endParaRPr b="1" i="0" sz="2000" u="none" cap="none" strike="noStrike">
              <a:solidFill>
                <a:schemeClr val="dk1"/>
              </a:solidFill>
              <a:latin typeface="Constantia"/>
              <a:ea typeface="Constantia"/>
              <a:cs typeface="Constantia"/>
              <a:sym typeface="Constantia"/>
            </a:endParaRPr>
          </a:p>
        </p:txBody>
      </p:sp>
      <p:sp>
        <p:nvSpPr>
          <p:cNvPr id="763" name="Google Shape;763;p79"/>
          <p:cNvSpPr txBox="1"/>
          <p:nvPr/>
        </p:nvSpPr>
        <p:spPr>
          <a:xfrm>
            <a:off x="1127947" y="4522455"/>
            <a:ext cx="10293740" cy="70788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Las </a:t>
            </a:r>
            <a:r>
              <a:rPr b="0" i="1" lang="es-ES" sz="2000" u="none" cap="none" strike="noStrike">
                <a:solidFill>
                  <a:schemeClr val="dk1"/>
                </a:solidFill>
                <a:latin typeface="Constantia"/>
                <a:ea typeface="Constantia"/>
                <a:cs typeface="Constantia"/>
                <a:sym typeface="Constantia"/>
              </a:rPr>
              <a:t>medidas implícitas </a:t>
            </a:r>
            <a:r>
              <a:rPr b="0" i="0" lang="es-ES" sz="2000" u="none" cap="none" strike="noStrike">
                <a:solidFill>
                  <a:schemeClr val="dk1"/>
                </a:solidFill>
                <a:latin typeface="Constantia"/>
                <a:ea typeface="Constantia"/>
                <a:cs typeface="Constantia"/>
                <a:sym typeface="Constantia"/>
              </a:rPr>
              <a:t>presentan limitaciones de uso en ciertas agregaciones. Por ejemplo, permiten hacer </a:t>
            </a:r>
            <a:r>
              <a:rPr b="0" i="1" lang="es-ES" sz="2000" u="none" cap="none" strike="noStrike">
                <a:solidFill>
                  <a:schemeClr val="dk1"/>
                </a:solidFill>
                <a:latin typeface="Constantia"/>
                <a:ea typeface="Constantia"/>
                <a:cs typeface="Constantia"/>
                <a:sym typeface="Constantia"/>
              </a:rPr>
              <a:t>count </a:t>
            </a:r>
            <a:r>
              <a:rPr b="0" i="0" lang="es-ES" sz="2000" u="none" cap="none" strike="noStrike">
                <a:solidFill>
                  <a:schemeClr val="dk1"/>
                </a:solidFill>
                <a:latin typeface="Constantia"/>
                <a:ea typeface="Constantia"/>
                <a:cs typeface="Constantia"/>
                <a:sym typeface="Constantia"/>
              </a:rPr>
              <a:t>pero no </a:t>
            </a:r>
            <a:r>
              <a:rPr b="0" i="1" lang="es-ES" sz="2000" u="none" cap="none" strike="noStrike">
                <a:solidFill>
                  <a:schemeClr val="dk1"/>
                </a:solidFill>
                <a:latin typeface="Constantia"/>
                <a:ea typeface="Constantia"/>
                <a:cs typeface="Constantia"/>
                <a:sym typeface="Constantia"/>
              </a:rPr>
              <a:t>count(distinct).</a:t>
            </a:r>
            <a:r>
              <a:rPr b="0" i="0"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764" name="Google Shape;764;p79"/>
          <p:cNvSpPr txBox="1"/>
          <p:nvPr/>
        </p:nvSpPr>
        <p:spPr>
          <a:xfrm>
            <a:off x="1127947" y="5540515"/>
            <a:ext cx="10293740"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Evitar las medidas implícitas en la “medida” de lo posible.</a:t>
            </a:r>
            <a:endParaRPr b="0" i="0" sz="1400" u="none" cap="none" strike="noStrike">
              <a:solidFill>
                <a:srgbClr val="000000"/>
              </a:solidFill>
              <a:latin typeface="Arial"/>
              <a:ea typeface="Arial"/>
              <a:cs typeface="Arial"/>
              <a:sym typeface="Arial"/>
            </a:endParaRPr>
          </a:p>
        </p:txBody>
      </p:sp>
      <p:pic>
        <p:nvPicPr>
          <p:cNvPr id="765" name="Google Shape;765;p79"/>
          <p:cNvPicPr preferRelativeResize="0"/>
          <p:nvPr/>
        </p:nvPicPr>
        <p:blipFill rotWithShape="1">
          <a:blip r:embed="rId3">
            <a:alphaModFix/>
          </a:blip>
          <a:srcRect b="8659" l="48381" r="5382" t="12047"/>
          <a:stretch/>
        </p:blipFill>
        <p:spPr>
          <a:xfrm>
            <a:off x="8970560" y="5169905"/>
            <a:ext cx="1654046" cy="107849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766" name="Google Shape;766;p79"/>
          <p:cNvSpPr txBox="1"/>
          <p:nvPr/>
        </p:nvSpPr>
        <p:spPr>
          <a:xfrm>
            <a:off x="1127947" y="3508172"/>
            <a:ext cx="10293740" cy="70788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s-ES" sz="2000" u="none" cap="none" strike="noStrike">
                <a:solidFill>
                  <a:schemeClr val="dk1"/>
                </a:solidFill>
                <a:latin typeface="Constantia"/>
                <a:ea typeface="Constantia"/>
                <a:cs typeface="Constantia"/>
                <a:sym typeface="Constantia"/>
              </a:rPr>
              <a:t>Hay ciertos campos numéricos que no están en el modelo para ser agregados, como precios de compra, cuentas corrientes, etc. </a:t>
            </a:r>
            <a:r>
              <a:rPr b="0" i="1" lang="es-ES" sz="2000" u="none" cap="none" strike="noStrike">
                <a:solidFill>
                  <a:schemeClr val="dk1"/>
                </a:solidFill>
                <a:latin typeface="Constantia"/>
                <a:ea typeface="Constantia"/>
                <a:cs typeface="Constantia"/>
                <a:sym typeface="Constantia"/>
              </a:rPr>
              <a:t>Power BI </a:t>
            </a:r>
            <a:r>
              <a:rPr b="0" i="0" lang="es-ES" sz="2000" u="none" cap="none" strike="noStrike">
                <a:solidFill>
                  <a:schemeClr val="dk1"/>
                </a:solidFill>
                <a:latin typeface="Constantia"/>
                <a:ea typeface="Constantia"/>
                <a:cs typeface="Constantia"/>
                <a:sym typeface="Constantia"/>
              </a:rPr>
              <a:t>lo hace (muy molesto).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3" name="Google Shape;773;p80"/>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774" name="Google Shape;774;p80"/>
          <p:cNvSpPr txBox="1"/>
          <p:nvPr/>
        </p:nvSpPr>
        <p:spPr>
          <a:xfrm>
            <a:off x="781049" y="1627659"/>
            <a:ext cx="5509392"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¿Cómo deshacer una medida implícita?</a:t>
            </a:r>
            <a:endParaRPr b="0" i="0" sz="1400" u="none" cap="none" strike="noStrike">
              <a:solidFill>
                <a:srgbClr val="000000"/>
              </a:solidFill>
              <a:latin typeface="Arial"/>
              <a:ea typeface="Arial"/>
              <a:cs typeface="Arial"/>
              <a:sym typeface="Arial"/>
            </a:endParaRPr>
          </a:p>
        </p:txBody>
      </p:sp>
      <p:pic>
        <p:nvPicPr>
          <p:cNvPr id="775" name="Google Shape;775;p80"/>
          <p:cNvPicPr preferRelativeResize="0"/>
          <p:nvPr/>
        </p:nvPicPr>
        <p:blipFill rotWithShape="1">
          <a:blip r:embed="rId3">
            <a:alphaModFix/>
          </a:blip>
          <a:srcRect b="0" l="0" r="0" t="0"/>
          <a:stretch/>
        </p:blipFill>
        <p:spPr>
          <a:xfrm>
            <a:off x="1751586" y="2295237"/>
            <a:ext cx="8688828" cy="157754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776" name="Google Shape;776;p80"/>
          <p:cNvSpPr/>
          <p:nvPr/>
        </p:nvSpPr>
        <p:spPr>
          <a:xfrm>
            <a:off x="7434697" y="2853559"/>
            <a:ext cx="2907483" cy="394138"/>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8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3" name="Google Shape;783;p81"/>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Explícitas vs Implícitas</a:t>
            </a:r>
            <a:endParaRPr b="0" i="0" sz="3000" u="none" cap="none" strike="noStrike">
              <a:solidFill>
                <a:schemeClr val="dk1"/>
              </a:solidFill>
              <a:latin typeface="Constantia"/>
              <a:ea typeface="Constantia"/>
              <a:cs typeface="Constantia"/>
              <a:sym typeface="Constantia"/>
            </a:endParaRPr>
          </a:p>
        </p:txBody>
      </p:sp>
      <p:sp>
        <p:nvSpPr>
          <p:cNvPr id="784" name="Google Shape;784;p81"/>
          <p:cNvSpPr txBox="1"/>
          <p:nvPr/>
        </p:nvSpPr>
        <p:spPr>
          <a:xfrm>
            <a:off x="781049" y="1627659"/>
            <a:ext cx="5509392"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¿Cómo deshacer una medida implícita?</a:t>
            </a:r>
            <a:endParaRPr b="0" i="0" sz="1400" u="none" cap="none" strike="noStrike">
              <a:solidFill>
                <a:srgbClr val="000000"/>
              </a:solidFill>
              <a:latin typeface="Arial"/>
              <a:ea typeface="Arial"/>
              <a:cs typeface="Arial"/>
              <a:sym typeface="Arial"/>
            </a:endParaRPr>
          </a:p>
        </p:txBody>
      </p:sp>
      <p:pic>
        <p:nvPicPr>
          <p:cNvPr id="785" name="Google Shape;785;p81"/>
          <p:cNvPicPr preferRelativeResize="0"/>
          <p:nvPr/>
        </p:nvPicPr>
        <p:blipFill rotWithShape="1">
          <a:blip r:embed="rId3">
            <a:alphaModFix/>
          </a:blip>
          <a:srcRect b="0" l="0" r="0" t="0"/>
          <a:stretch/>
        </p:blipFill>
        <p:spPr>
          <a:xfrm>
            <a:off x="1751586" y="2295237"/>
            <a:ext cx="8688828" cy="157754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786" name="Google Shape;786;p81"/>
          <p:cNvSpPr/>
          <p:nvPr/>
        </p:nvSpPr>
        <p:spPr>
          <a:xfrm>
            <a:off x="5827986" y="4146330"/>
            <a:ext cx="536027" cy="520262"/>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87" name="Google Shape;787;p81"/>
          <p:cNvPicPr preferRelativeResize="0"/>
          <p:nvPr/>
        </p:nvPicPr>
        <p:blipFill rotWithShape="1">
          <a:blip r:embed="rId4">
            <a:alphaModFix/>
          </a:blip>
          <a:srcRect b="0" l="0" r="0" t="0"/>
          <a:stretch/>
        </p:blipFill>
        <p:spPr>
          <a:xfrm>
            <a:off x="1751586" y="4908607"/>
            <a:ext cx="8725801" cy="157754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788" name="Google Shape;788;p81"/>
          <p:cNvSpPr/>
          <p:nvPr/>
        </p:nvSpPr>
        <p:spPr>
          <a:xfrm>
            <a:off x="7434697" y="2853559"/>
            <a:ext cx="2907483" cy="394138"/>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9" name="Google Shape;789;p81"/>
          <p:cNvSpPr/>
          <p:nvPr/>
        </p:nvSpPr>
        <p:spPr>
          <a:xfrm>
            <a:off x="7434696" y="5445135"/>
            <a:ext cx="2907483" cy="394138"/>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9"/>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Objetivos del módulo </a:t>
            </a:r>
            <a:endParaRPr b="0" i="0" sz="1400" u="none" cap="none" strike="noStrike">
              <a:solidFill>
                <a:srgbClr val="000000"/>
              </a:solidFill>
              <a:latin typeface="Arial"/>
              <a:ea typeface="Arial"/>
              <a:cs typeface="Arial"/>
              <a:sym typeface="Arial"/>
            </a:endParaRPr>
          </a:p>
        </p:txBody>
      </p:sp>
      <p:pic>
        <p:nvPicPr>
          <p:cNvPr id="146" name="Google Shape;146;p19"/>
          <p:cNvPicPr preferRelativeResize="0"/>
          <p:nvPr/>
        </p:nvPicPr>
        <p:blipFill rotWithShape="1">
          <a:blip r:embed="rId3">
            <a:alphaModFix/>
          </a:blip>
          <a:srcRect b="0" l="0" r="0" t="0"/>
          <a:stretch/>
        </p:blipFill>
        <p:spPr>
          <a:xfrm>
            <a:off x="8820150" y="2718736"/>
            <a:ext cx="2438400" cy="2438400"/>
          </a:xfrm>
          <a:prstGeom prst="rect">
            <a:avLst/>
          </a:prstGeom>
          <a:noFill/>
          <a:ln>
            <a:noFill/>
          </a:ln>
        </p:spPr>
      </p:pic>
      <p:sp>
        <p:nvSpPr>
          <p:cNvPr id="147" name="Google Shape;147;p19"/>
          <p:cNvSpPr txBox="1"/>
          <p:nvPr/>
        </p:nvSpPr>
        <p:spPr>
          <a:xfrm>
            <a:off x="933450" y="1691167"/>
            <a:ext cx="7414044" cy="38164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6" name="Google Shape;796;p82"/>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Estructura DAX</a:t>
            </a:r>
            <a:endParaRPr b="0" i="0" sz="3000" u="none" cap="none" strike="noStrike">
              <a:solidFill>
                <a:schemeClr val="dk1"/>
              </a:solidFill>
              <a:latin typeface="Constantia"/>
              <a:ea typeface="Constantia"/>
              <a:cs typeface="Constantia"/>
              <a:sym typeface="Constantia"/>
            </a:endParaRPr>
          </a:p>
        </p:txBody>
      </p:sp>
      <p:sp>
        <p:nvSpPr>
          <p:cNvPr id="797" name="Google Shape;797;p82"/>
          <p:cNvSpPr/>
          <p:nvPr/>
        </p:nvSpPr>
        <p:spPr>
          <a:xfrm>
            <a:off x="3115412" y="1526959"/>
            <a:ext cx="5509392" cy="1389661"/>
          </a:xfrm>
          <a:prstGeom prst="rect">
            <a:avLst/>
          </a:prstGeom>
          <a:blipFill rotWithShape="1">
            <a:blip r:embed="rId3">
              <a:alphaModFix/>
            </a:blip>
            <a:stretch>
              <a:fillRect b="0" l="0" r="0" t="0"/>
            </a:stretch>
          </a:blipFill>
          <a:ln cap="flat" cmpd="sng" w="3810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32"/>
              <a:buFont typeface="Arial"/>
              <a:buNone/>
            </a:pPr>
            <a:r>
              <a:t/>
            </a:r>
            <a:endParaRPr b="0" i="0" sz="1632" u="none" cap="none" strike="noStrike">
              <a:solidFill>
                <a:schemeClr val="dk1"/>
              </a:solidFill>
              <a:latin typeface="Calibri"/>
              <a:ea typeface="Calibri"/>
              <a:cs typeface="Calibri"/>
              <a:sym typeface="Calibri"/>
            </a:endParaRPr>
          </a:p>
        </p:txBody>
      </p:sp>
      <p:sp>
        <p:nvSpPr>
          <p:cNvPr id="798" name="Google Shape;798;p82"/>
          <p:cNvSpPr txBox="1"/>
          <p:nvPr/>
        </p:nvSpPr>
        <p:spPr>
          <a:xfrm>
            <a:off x="1058637" y="3350033"/>
            <a:ext cx="10074725" cy="3058447"/>
          </a:xfrm>
          <a:prstGeom prst="rect">
            <a:avLst/>
          </a:prstGeom>
          <a:noFill/>
          <a:ln>
            <a:noFill/>
          </a:ln>
        </p:spPr>
        <p:txBody>
          <a:bodyPr anchorCtr="0" anchor="t" bIns="0" lIns="0" spcFirstLastPara="1" rIns="0" wrap="square" tIns="73700">
            <a:spAutoFit/>
          </a:bodyPr>
          <a:lstStyle/>
          <a:p>
            <a:pPr indent="-342900" lvl="0" marL="353841" marR="0" rtl="0" algn="just">
              <a:lnSpc>
                <a:spcPct val="100000"/>
              </a:lnSpc>
              <a:spcBef>
                <a:spcPts val="0"/>
              </a:spcBef>
              <a:spcAft>
                <a:spcPts val="0"/>
              </a:spcAft>
              <a:buClr>
                <a:srgbClr val="0C0C0C"/>
              </a:buClr>
              <a:buSzPts val="1607"/>
              <a:buFont typeface="Calibri"/>
              <a:buAutoNum type="alphaUcPeriod"/>
            </a:pPr>
            <a:r>
              <a:rPr b="0" i="0" lang="es-ES" sz="1800" u="none" cap="none" strike="noStrike">
                <a:solidFill>
                  <a:srgbClr val="0C0C0C"/>
                </a:solidFill>
                <a:latin typeface="Constantia"/>
                <a:ea typeface="Constantia"/>
                <a:cs typeface="Constantia"/>
                <a:sym typeface="Constantia"/>
              </a:rPr>
              <a:t>Nombre de la medida (</a:t>
            </a:r>
            <a:r>
              <a:rPr b="0" i="1" lang="es-ES" sz="1800" u="none" cap="none" strike="noStrike">
                <a:solidFill>
                  <a:srgbClr val="0C0C0C"/>
                </a:solidFill>
                <a:latin typeface="Constantia"/>
                <a:ea typeface="Constantia"/>
                <a:cs typeface="Constantia"/>
                <a:sym typeface="Constantia"/>
              </a:rPr>
              <a:t>Total Sales).</a:t>
            </a:r>
            <a:endParaRPr b="0" i="0" sz="1800" u="none" cap="none" strike="noStrike">
              <a:solidFill>
                <a:srgbClr val="0C0C0C"/>
              </a:solidFill>
              <a:latin typeface="Constantia"/>
              <a:ea typeface="Constantia"/>
              <a:cs typeface="Constantia"/>
              <a:sym typeface="Constantia"/>
            </a:endParaRPr>
          </a:p>
          <a:p>
            <a:pPr indent="-314552" lvl="0" marL="353841" marR="0" rtl="0" algn="just">
              <a:lnSpc>
                <a:spcPct val="100000"/>
              </a:lnSpc>
              <a:spcBef>
                <a:spcPts val="580"/>
              </a:spcBef>
              <a:spcAft>
                <a:spcPts val="0"/>
              </a:spcAft>
              <a:buClr>
                <a:schemeClr val="dk1"/>
              </a:buClr>
              <a:buSzPts val="446"/>
              <a:buFont typeface="Calibri"/>
              <a:buNone/>
            </a:pPr>
            <a:r>
              <a:t/>
            </a:r>
            <a:endParaRPr b="0" i="0" sz="500" u="none" cap="none" strike="noStrike">
              <a:solidFill>
                <a:schemeClr val="dk1"/>
              </a:solidFill>
              <a:latin typeface="Constantia"/>
              <a:ea typeface="Constantia"/>
              <a:cs typeface="Constantia"/>
              <a:sym typeface="Constantia"/>
            </a:endParaRPr>
          </a:p>
          <a:p>
            <a:pPr indent="-342900" lvl="0" marL="353841" marR="0" rtl="0" algn="just">
              <a:lnSpc>
                <a:spcPct val="100000"/>
              </a:lnSpc>
              <a:spcBef>
                <a:spcPts val="490"/>
              </a:spcBef>
              <a:spcAft>
                <a:spcPts val="0"/>
              </a:spcAft>
              <a:buClr>
                <a:srgbClr val="0C0C0C"/>
              </a:buClr>
              <a:buSzPts val="1607"/>
              <a:buFont typeface="Calibri"/>
              <a:buAutoNum type="alphaUcPeriod"/>
            </a:pPr>
            <a:r>
              <a:rPr b="0" i="0" lang="es-ES" sz="1800" u="none" cap="none" strike="noStrike">
                <a:solidFill>
                  <a:srgbClr val="0C0C0C"/>
                </a:solidFill>
                <a:latin typeface="Constantia"/>
                <a:ea typeface="Constantia"/>
                <a:cs typeface="Constantia"/>
                <a:sym typeface="Constantia"/>
              </a:rPr>
              <a:t>Operador </a:t>
            </a:r>
            <a:r>
              <a:rPr b="0" i="1" lang="es-ES" sz="1800" u="none" cap="none" strike="noStrike">
                <a:solidFill>
                  <a:srgbClr val="0C0C0C"/>
                </a:solidFill>
                <a:latin typeface="Constantia"/>
                <a:ea typeface="Constantia"/>
                <a:cs typeface="Constantia"/>
                <a:sym typeface="Constantia"/>
              </a:rPr>
              <a:t>signo igual</a:t>
            </a:r>
            <a:r>
              <a:rPr b="0" i="0" lang="es-ES" sz="1800" u="none" cap="none" strike="noStrike">
                <a:solidFill>
                  <a:srgbClr val="0C0C0C"/>
                </a:solidFill>
                <a:latin typeface="Constantia"/>
                <a:ea typeface="Constantia"/>
                <a:cs typeface="Constantia"/>
                <a:sym typeface="Constantia"/>
              </a:rPr>
              <a:t> (</a:t>
            </a:r>
            <a:r>
              <a:rPr b="1" i="0" lang="es-ES" sz="1800" u="none" cap="none" strike="noStrike">
                <a:solidFill>
                  <a:srgbClr val="0C0C0C"/>
                </a:solidFill>
                <a:latin typeface="Constantia"/>
                <a:ea typeface="Constantia"/>
                <a:cs typeface="Constantia"/>
                <a:sym typeface="Constantia"/>
              </a:rPr>
              <a:t>=</a:t>
            </a:r>
            <a:r>
              <a:rPr b="0" i="0" lang="es-ES" sz="1800" u="none" cap="none" strike="noStrike">
                <a:solidFill>
                  <a:srgbClr val="0C0C0C"/>
                </a:solidFill>
                <a:latin typeface="Constantia"/>
                <a:ea typeface="Constantia"/>
                <a:cs typeface="Constantia"/>
                <a:sym typeface="Constantia"/>
              </a:rPr>
              <a:t>) indica el principio de la fórmula.</a:t>
            </a:r>
            <a:endParaRPr b="0" i="0" sz="1400" u="none" cap="none" strike="noStrike">
              <a:solidFill>
                <a:srgbClr val="000000"/>
              </a:solidFill>
              <a:latin typeface="Arial"/>
              <a:ea typeface="Arial"/>
              <a:cs typeface="Arial"/>
              <a:sym typeface="Arial"/>
            </a:endParaRPr>
          </a:p>
          <a:p>
            <a:pPr indent="-314552" lvl="0" marL="353841" marR="0" rtl="0" algn="just">
              <a:lnSpc>
                <a:spcPct val="100000"/>
              </a:lnSpc>
              <a:spcBef>
                <a:spcPts val="490"/>
              </a:spcBef>
              <a:spcAft>
                <a:spcPts val="0"/>
              </a:spcAft>
              <a:buClr>
                <a:schemeClr val="dk1"/>
              </a:buClr>
              <a:buSzPts val="446"/>
              <a:buFont typeface="Calibri"/>
              <a:buNone/>
            </a:pPr>
            <a:r>
              <a:t/>
            </a:r>
            <a:endParaRPr b="0" i="0" sz="500" u="none" cap="none" strike="noStrike">
              <a:solidFill>
                <a:schemeClr val="dk1"/>
              </a:solidFill>
              <a:latin typeface="Constantia"/>
              <a:ea typeface="Constantia"/>
              <a:cs typeface="Constantia"/>
              <a:sym typeface="Constantia"/>
            </a:endParaRPr>
          </a:p>
          <a:p>
            <a:pPr indent="-342900" lvl="0" marL="353841" marR="0" rtl="0" algn="just">
              <a:lnSpc>
                <a:spcPct val="100000"/>
              </a:lnSpc>
              <a:spcBef>
                <a:spcPts val="481"/>
              </a:spcBef>
              <a:spcAft>
                <a:spcPts val="0"/>
              </a:spcAft>
              <a:buClr>
                <a:srgbClr val="0C0C0C"/>
              </a:buClr>
              <a:buSzPts val="1607"/>
              <a:buFont typeface="Calibri"/>
              <a:buAutoNum type="alphaUcPeriod"/>
            </a:pPr>
            <a:r>
              <a:rPr b="0" i="0" lang="es-ES" sz="1800" u="none" cap="none" strike="noStrike">
                <a:solidFill>
                  <a:srgbClr val="0C0C0C"/>
                </a:solidFill>
                <a:latin typeface="Constantia"/>
                <a:ea typeface="Constantia"/>
                <a:cs typeface="Constantia"/>
                <a:sym typeface="Constantia"/>
              </a:rPr>
              <a:t>La </a:t>
            </a:r>
            <a:r>
              <a:rPr b="0" i="1" lang="es-ES" sz="1800" u="none" cap="none" strike="noStrike">
                <a:solidFill>
                  <a:srgbClr val="0C0C0C"/>
                </a:solidFill>
                <a:latin typeface="Constantia"/>
                <a:ea typeface="Constantia"/>
                <a:cs typeface="Constantia"/>
                <a:sym typeface="Constantia"/>
              </a:rPr>
              <a:t>función DAX </a:t>
            </a:r>
            <a:r>
              <a:rPr b="0" i="0" lang="es-ES" sz="1800" u="none" cap="none" strike="noStrike">
                <a:solidFill>
                  <a:srgbClr val="0C0C0C"/>
                </a:solidFill>
                <a:latin typeface="Constantia"/>
                <a:ea typeface="Constantia"/>
                <a:cs typeface="Constantia"/>
                <a:sym typeface="Constantia"/>
              </a:rPr>
              <a:t>en color </a:t>
            </a:r>
            <a:r>
              <a:rPr b="1" i="0" lang="es-ES" sz="1800" u="none" cap="none" strike="noStrike">
                <a:solidFill>
                  <a:schemeClr val="accent1"/>
                </a:solidFill>
                <a:latin typeface="Constantia"/>
                <a:ea typeface="Constantia"/>
                <a:cs typeface="Constantia"/>
                <a:sym typeface="Constantia"/>
              </a:rPr>
              <a:t>azul</a:t>
            </a:r>
            <a:r>
              <a:rPr b="0" i="0" lang="es-ES" sz="1800" u="none" cap="none" strike="noStrike">
                <a:solidFill>
                  <a:srgbClr val="0C0C0C"/>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314552" lvl="0" marL="353841" marR="0" rtl="0" algn="just">
              <a:lnSpc>
                <a:spcPct val="100000"/>
              </a:lnSpc>
              <a:spcBef>
                <a:spcPts val="481"/>
              </a:spcBef>
              <a:spcAft>
                <a:spcPts val="0"/>
              </a:spcAft>
              <a:buClr>
                <a:schemeClr val="dk1"/>
              </a:buClr>
              <a:buSzPts val="446"/>
              <a:buFont typeface="Calibri"/>
              <a:buNone/>
            </a:pPr>
            <a:r>
              <a:t/>
            </a:r>
            <a:endParaRPr b="0" i="0" sz="500" u="none" cap="none" strike="noStrike">
              <a:solidFill>
                <a:schemeClr val="dk1"/>
              </a:solidFill>
              <a:latin typeface="Constantia"/>
              <a:ea typeface="Constantia"/>
              <a:cs typeface="Constantia"/>
              <a:sym typeface="Constantia"/>
            </a:endParaRPr>
          </a:p>
          <a:p>
            <a:pPr indent="-342900" lvl="0" marL="353841" marR="4607" rtl="0" algn="just">
              <a:lnSpc>
                <a:spcPct val="100699"/>
              </a:lnSpc>
              <a:spcBef>
                <a:spcPts val="485"/>
              </a:spcBef>
              <a:spcAft>
                <a:spcPts val="0"/>
              </a:spcAft>
              <a:buClr>
                <a:srgbClr val="0C0C0C"/>
              </a:buClr>
              <a:buSzPts val="1607"/>
              <a:buFont typeface="Calibri"/>
              <a:buAutoNum type="alphaUcPeriod"/>
            </a:pPr>
            <a:r>
              <a:rPr b="0" i="0" lang="es-ES" sz="1800" u="none" cap="none" strike="noStrike">
                <a:solidFill>
                  <a:srgbClr val="0C0C0C"/>
                </a:solidFill>
                <a:latin typeface="Constantia"/>
                <a:ea typeface="Constantia"/>
                <a:cs typeface="Constantia"/>
                <a:sym typeface="Constantia"/>
              </a:rPr>
              <a:t>Los paréntesis </a:t>
            </a:r>
            <a:r>
              <a:rPr b="1" i="0" lang="es-ES" sz="1800" u="none" cap="none" strike="noStrike">
                <a:solidFill>
                  <a:srgbClr val="0C0C0C"/>
                </a:solidFill>
                <a:latin typeface="Constantia"/>
                <a:ea typeface="Constantia"/>
                <a:cs typeface="Constantia"/>
                <a:sym typeface="Constantia"/>
              </a:rPr>
              <a:t>() </a:t>
            </a:r>
            <a:r>
              <a:rPr b="0" i="0" lang="es-ES" sz="1800" u="none" cap="none" strike="noStrike">
                <a:solidFill>
                  <a:srgbClr val="0C0C0C"/>
                </a:solidFill>
                <a:latin typeface="Constantia"/>
                <a:ea typeface="Constantia"/>
                <a:cs typeface="Constantia"/>
                <a:sym typeface="Constantia"/>
              </a:rPr>
              <a:t>envuelven una expresión que contiene uno o más argumentos. Todas las funciones requieren al menos un argumento. Un argumento pasa un valor a una función.</a:t>
            </a:r>
            <a:endParaRPr b="0" i="0" sz="1400" u="none" cap="none" strike="noStrike">
              <a:solidFill>
                <a:srgbClr val="000000"/>
              </a:solidFill>
              <a:latin typeface="Arial"/>
              <a:ea typeface="Arial"/>
              <a:cs typeface="Arial"/>
              <a:sym typeface="Arial"/>
            </a:endParaRPr>
          </a:p>
          <a:p>
            <a:pPr indent="-314552" lvl="0" marL="353841" marR="4607" rtl="0" algn="just">
              <a:lnSpc>
                <a:spcPct val="100699"/>
              </a:lnSpc>
              <a:spcBef>
                <a:spcPts val="485"/>
              </a:spcBef>
              <a:spcAft>
                <a:spcPts val="0"/>
              </a:spcAft>
              <a:buClr>
                <a:schemeClr val="dk1"/>
              </a:buClr>
              <a:buSzPts val="446"/>
              <a:buFont typeface="Calibri"/>
              <a:buNone/>
            </a:pPr>
            <a:r>
              <a:t/>
            </a:r>
            <a:endParaRPr b="0" i="0" sz="500" u="none" cap="none" strike="noStrike">
              <a:solidFill>
                <a:schemeClr val="dk1"/>
              </a:solidFill>
              <a:latin typeface="Constantia"/>
              <a:ea typeface="Constantia"/>
              <a:cs typeface="Constantia"/>
              <a:sym typeface="Constantia"/>
            </a:endParaRPr>
          </a:p>
          <a:p>
            <a:pPr indent="-342900" lvl="0" marL="353841" marR="0" rtl="0" algn="just">
              <a:lnSpc>
                <a:spcPct val="100000"/>
              </a:lnSpc>
              <a:spcBef>
                <a:spcPts val="481"/>
              </a:spcBef>
              <a:spcAft>
                <a:spcPts val="0"/>
              </a:spcAft>
              <a:buClr>
                <a:srgbClr val="0C0C0C"/>
              </a:buClr>
              <a:buSzPts val="1607"/>
              <a:buFont typeface="Calibri"/>
              <a:buAutoNum type="alphaUcPeriod"/>
            </a:pPr>
            <a:r>
              <a:rPr b="0" i="0" lang="es-ES" sz="1800" u="none" cap="none" strike="noStrike">
                <a:solidFill>
                  <a:srgbClr val="0C0C0C"/>
                </a:solidFill>
                <a:latin typeface="Constantia"/>
                <a:ea typeface="Constantia"/>
                <a:cs typeface="Constantia"/>
                <a:sym typeface="Constantia"/>
              </a:rPr>
              <a:t>La tabla referenciada (</a:t>
            </a:r>
            <a:r>
              <a:rPr b="0" i="1" lang="es-ES" sz="1800" u="none" cap="none" strike="noStrike">
                <a:solidFill>
                  <a:srgbClr val="0C0C0C"/>
                </a:solidFill>
                <a:latin typeface="Constantia"/>
                <a:ea typeface="Constantia"/>
                <a:cs typeface="Constantia"/>
                <a:sym typeface="Constantia"/>
              </a:rPr>
              <a:t>Sales)</a:t>
            </a:r>
            <a:r>
              <a:rPr b="0" i="0" lang="es-ES" sz="1800" u="none" cap="none" strike="noStrike">
                <a:solidFill>
                  <a:srgbClr val="0C0C0C"/>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314552" lvl="0" marL="353841" marR="0" rtl="0" algn="just">
              <a:lnSpc>
                <a:spcPct val="100000"/>
              </a:lnSpc>
              <a:spcBef>
                <a:spcPts val="481"/>
              </a:spcBef>
              <a:spcAft>
                <a:spcPts val="0"/>
              </a:spcAft>
              <a:buClr>
                <a:schemeClr val="dk1"/>
              </a:buClr>
              <a:buSzPts val="446"/>
              <a:buFont typeface="Calibri"/>
              <a:buNone/>
            </a:pPr>
            <a:r>
              <a:t/>
            </a:r>
            <a:endParaRPr b="0" i="0" sz="500" u="none" cap="none" strike="noStrike">
              <a:solidFill>
                <a:schemeClr val="dk1"/>
              </a:solidFill>
              <a:latin typeface="Constantia"/>
              <a:ea typeface="Constantia"/>
              <a:cs typeface="Constantia"/>
              <a:sym typeface="Constantia"/>
            </a:endParaRPr>
          </a:p>
          <a:p>
            <a:pPr indent="-342900" lvl="0" marL="353841" marR="0" rtl="0" algn="just">
              <a:lnSpc>
                <a:spcPct val="100000"/>
              </a:lnSpc>
              <a:spcBef>
                <a:spcPts val="476"/>
              </a:spcBef>
              <a:spcAft>
                <a:spcPts val="0"/>
              </a:spcAft>
              <a:buClr>
                <a:srgbClr val="0C0C0C"/>
              </a:buClr>
              <a:buSzPts val="1607"/>
              <a:buFont typeface="Calibri"/>
              <a:buAutoNum type="alphaUcPeriod"/>
            </a:pPr>
            <a:r>
              <a:rPr b="0" i="0" lang="es-ES" sz="1800" u="none" cap="none" strike="noStrike">
                <a:solidFill>
                  <a:srgbClr val="0C0C0C"/>
                </a:solidFill>
                <a:latin typeface="Constantia"/>
                <a:ea typeface="Constantia"/>
                <a:cs typeface="Constantia"/>
                <a:sym typeface="Constantia"/>
              </a:rPr>
              <a:t>La columna referenciada </a:t>
            </a:r>
            <a:r>
              <a:rPr b="0" i="1" lang="es-ES" sz="1800" u="none" cap="none" strike="noStrike">
                <a:solidFill>
                  <a:srgbClr val="0C0C0C"/>
                </a:solidFill>
                <a:latin typeface="Constantia"/>
                <a:ea typeface="Constantia"/>
                <a:cs typeface="Constantia"/>
                <a:sym typeface="Constantia"/>
              </a:rPr>
              <a:t>(SalesAmount) </a:t>
            </a:r>
            <a:r>
              <a:rPr b="0" i="0" lang="es-ES" sz="1800" u="none" cap="none" strike="noStrike">
                <a:solidFill>
                  <a:srgbClr val="0C0C0C"/>
                </a:solidFill>
                <a:latin typeface="Constantia"/>
                <a:ea typeface="Constantia"/>
                <a:cs typeface="Constantia"/>
                <a:sym typeface="Constantia"/>
              </a:rPr>
              <a:t>que se quiere agregar (agumento).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5" name="Google Shape;805;p83"/>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R</a:t>
            </a:r>
            <a:r>
              <a:rPr b="0" i="1" lang="es-ES" sz="3000" u="none" cap="none" strike="noStrike">
                <a:solidFill>
                  <a:schemeClr val="dk1"/>
                </a:solidFill>
                <a:latin typeface="Constantia"/>
                <a:ea typeface="Constantia"/>
                <a:cs typeface="Constantia"/>
                <a:sym typeface="Constantia"/>
              </a:rPr>
              <a:t>eglas DAX</a:t>
            </a:r>
            <a:endParaRPr b="0" i="0" sz="3000" u="none" cap="none" strike="noStrike">
              <a:solidFill>
                <a:schemeClr val="dk1"/>
              </a:solidFill>
              <a:latin typeface="Constantia"/>
              <a:ea typeface="Constantia"/>
              <a:cs typeface="Constantia"/>
              <a:sym typeface="Constantia"/>
            </a:endParaRPr>
          </a:p>
        </p:txBody>
      </p:sp>
      <p:sp>
        <p:nvSpPr>
          <p:cNvPr id="806" name="Google Shape;806;p83"/>
          <p:cNvSpPr txBox="1"/>
          <p:nvPr/>
        </p:nvSpPr>
        <p:spPr>
          <a:xfrm>
            <a:off x="760294" y="2010146"/>
            <a:ext cx="10671411" cy="3641751"/>
          </a:xfrm>
          <a:prstGeom prst="rect">
            <a:avLst/>
          </a:prstGeom>
          <a:noFill/>
          <a:ln>
            <a:noFill/>
          </a:ln>
        </p:spPr>
        <p:txBody>
          <a:bodyPr anchorCtr="0" anchor="t" bIns="0" lIns="0" spcFirstLastPara="1" rIns="0" wrap="square" tIns="14950">
            <a:spAutoFit/>
          </a:bodyPr>
          <a:lstStyle/>
          <a:p>
            <a:pPr indent="-285750" lvl="0" marL="297266" marR="0" rtl="0" algn="just">
              <a:lnSpc>
                <a:spcPct val="100000"/>
              </a:lnSpc>
              <a:spcBef>
                <a:spcPts val="0"/>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1</a:t>
            </a:r>
            <a:r>
              <a:rPr b="0" i="0" lang="es-ES" sz="1800" u="none" cap="none" strike="noStrike">
                <a:solidFill>
                  <a:schemeClr val="dk1"/>
                </a:solidFill>
                <a:latin typeface="Constantia"/>
                <a:ea typeface="Constantia"/>
                <a:cs typeface="Constantia"/>
                <a:sym typeface="Constantia"/>
              </a:rPr>
              <a:t>: Siempre incluir un espacio después de un paréntesis.</a:t>
            </a:r>
            <a:endParaRPr b="0" i="0" sz="1800" u="none" cap="none" strike="noStrike">
              <a:solidFill>
                <a:schemeClr val="dk1"/>
              </a:solidFill>
              <a:latin typeface="Constantia"/>
              <a:ea typeface="Constantia"/>
              <a:cs typeface="Constantia"/>
              <a:sym typeface="Constantia"/>
            </a:endParaRPr>
          </a:p>
          <a:p>
            <a:pPr indent="-171446" lvl="0" marL="297266" marR="0" rtl="0" algn="just">
              <a:lnSpc>
                <a:spcPct val="100000"/>
              </a:lnSpc>
              <a:spcBef>
                <a:spcPts val="118"/>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0" rtl="0" algn="just">
              <a:lnSpc>
                <a:spcPct val="100000"/>
              </a:lnSpc>
              <a:spcBef>
                <a:spcPts val="36"/>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2</a:t>
            </a:r>
            <a:r>
              <a:rPr b="0" i="0" lang="es-ES" sz="1800" u="none" cap="none" strike="noStrike">
                <a:solidFill>
                  <a:schemeClr val="dk1"/>
                </a:solidFill>
                <a:latin typeface="Constantia"/>
                <a:ea typeface="Constantia"/>
                <a:cs typeface="Constantia"/>
                <a:sym typeface="Constantia"/>
              </a:rPr>
              <a:t>: Poner un espacio antes y después de un operador sin importar su categoría.</a:t>
            </a:r>
            <a:endParaRPr b="0" i="0" sz="1800" u="none" cap="none" strike="noStrike">
              <a:solidFill>
                <a:schemeClr val="dk1"/>
              </a:solidFill>
              <a:latin typeface="Constantia"/>
              <a:ea typeface="Constantia"/>
              <a:cs typeface="Constantia"/>
              <a:sym typeface="Constantia"/>
            </a:endParaRPr>
          </a:p>
          <a:p>
            <a:pPr indent="-171446" lvl="0" marL="297266" marR="0" rtl="0" algn="just">
              <a:lnSpc>
                <a:spcPct val="100000"/>
              </a:lnSpc>
              <a:spcBef>
                <a:spcPts val="36"/>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4607" rtl="0" algn="just">
              <a:lnSpc>
                <a:spcPct val="100000"/>
              </a:lnSpc>
              <a:spcBef>
                <a:spcPts val="5"/>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3</a:t>
            </a:r>
            <a:r>
              <a:rPr b="0" i="0" lang="es-ES" sz="1800" u="none" cap="none" strike="noStrike">
                <a:solidFill>
                  <a:schemeClr val="dk1"/>
                </a:solidFill>
                <a:latin typeface="Constantia"/>
                <a:ea typeface="Constantia"/>
                <a:cs typeface="Constantia"/>
                <a:sym typeface="Constantia"/>
              </a:rPr>
              <a:t>: Al dividir una expresión en varias líneas, poner el operador al principio de la nueva línea.  </a:t>
            </a:r>
            <a:endParaRPr b="0" i="0" sz="1800" u="none" cap="none" strike="noStrike">
              <a:solidFill>
                <a:schemeClr val="dk1"/>
              </a:solidFill>
              <a:latin typeface="Constantia"/>
              <a:ea typeface="Constantia"/>
              <a:cs typeface="Constantia"/>
              <a:sym typeface="Constantia"/>
            </a:endParaRPr>
          </a:p>
          <a:p>
            <a:pPr indent="-171446" lvl="0" marL="297266" marR="4607" rtl="0" algn="just">
              <a:lnSpc>
                <a:spcPct val="100000"/>
              </a:lnSpc>
              <a:spcBef>
                <a:spcPts val="5"/>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4607" rtl="0" algn="just">
              <a:lnSpc>
                <a:spcPct val="100000"/>
              </a:lnSpc>
              <a:spcBef>
                <a:spcPts val="5"/>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4</a:t>
            </a:r>
            <a:r>
              <a:rPr b="0" i="0" lang="es-ES" sz="1800" u="none" cap="none" strike="noStrike">
                <a:solidFill>
                  <a:schemeClr val="dk1"/>
                </a:solidFill>
                <a:latin typeface="Constantia"/>
                <a:ea typeface="Constantia"/>
                <a:cs typeface="Constantia"/>
                <a:sym typeface="Constantia"/>
              </a:rPr>
              <a:t>: Una función que se ha dividido en múltiples líneas debe siempre tener sus distintos argumentos en  líneas diferentes.</a:t>
            </a:r>
            <a:endParaRPr b="0" i="0" sz="1800" u="none" cap="none" strike="noStrike">
              <a:solidFill>
                <a:schemeClr val="dk1"/>
              </a:solidFill>
              <a:latin typeface="Constantia"/>
              <a:ea typeface="Constantia"/>
              <a:cs typeface="Constantia"/>
              <a:sym typeface="Constantia"/>
            </a:endParaRPr>
          </a:p>
          <a:p>
            <a:pPr indent="-171446" lvl="0" marL="297266" marR="4607" rtl="0" algn="just">
              <a:lnSpc>
                <a:spcPct val="100000"/>
              </a:lnSpc>
              <a:spcBef>
                <a:spcPts val="5"/>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0" rtl="0" algn="just">
              <a:lnSpc>
                <a:spcPct val="100000"/>
              </a:lnSpc>
              <a:spcBef>
                <a:spcPts val="32"/>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5</a:t>
            </a:r>
            <a:r>
              <a:rPr b="0" i="0" lang="es-ES" sz="1800" u="none" cap="none" strike="noStrike">
                <a:solidFill>
                  <a:schemeClr val="dk1"/>
                </a:solidFill>
                <a:latin typeface="Constantia"/>
                <a:ea typeface="Constantia"/>
                <a:cs typeface="Constantia"/>
                <a:sym typeface="Constantia"/>
              </a:rPr>
              <a:t>: Omitir espacio entre el nombre de la tabla y el nombre de la columna.</a:t>
            </a:r>
            <a:endParaRPr b="0" i="0" sz="1800" u="none" cap="none" strike="noStrike">
              <a:solidFill>
                <a:schemeClr val="dk1"/>
              </a:solidFill>
              <a:latin typeface="Constantia"/>
              <a:ea typeface="Constantia"/>
              <a:cs typeface="Constantia"/>
              <a:sym typeface="Constantia"/>
            </a:endParaRPr>
          </a:p>
          <a:p>
            <a:pPr indent="-171446" lvl="0" marL="297266" marR="0" rtl="0" algn="just">
              <a:lnSpc>
                <a:spcPct val="100000"/>
              </a:lnSpc>
              <a:spcBef>
                <a:spcPts val="32"/>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384646" rtl="0" algn="just">
              <a:lnSpc>
                <a:spcPct val="100000"/>
              </a:lnSpc>
              <a:spcBef>
                <a:spcPts val="59"/>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6</a:t>
            </a:r>
            <a:r>
              <a:rPr b="0" i="0" lang="es-ES" sz="1800" u="none" cap="none" strike="noStrike">
                <a:solidFill>
                  <a:schemeClr val="dk1"/>
                </a:solidFill>
                <a:latin typeface="Constantia"/>
                <a:ea typeface="Constantia"/>
                <a:cs typeface="Constantia"/>
                <a:sym typeface="Constantia"/>
              </a:rPr>
              <a:t>: Utilizar las comillas simples cuando sea estrictamente necesario, es decir, cuando el nombre de una  tabla contenga espacios.</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3" name="Google Shape;813;p84"/>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R</a:t>
            </a:r>
            <a:r>
              <a:rPr b="0" i="1" lang="es-ES" sz="3000" u="none" cap="none" strike="noStrike">
                <a:solidFill>
                  <a:schemeClr val="dk1"/>
                </a:solidFill>
                <a:latin typeface="Constantia"/>
                <a:ea typeface="Constantia"/>
                <a:cs typeface="Constantia"/>
                <a:sym typeface="Constantia"/>
              </a:rPr>
              <a:t>eglas DAX</a:t>
            </a:r>
            <a:endParaRPr b="0" i="0" sz="3000" u="none" cap="none" strike="noStrike">
              <a:solidFill>
                <a:schemeClr val="dk1"/>
              </a:solidFill>
              <a:latin typeface="Constantia"/>
              <a:ea typeface="Constantia"/>
              <a:cs typeface="Constantia"/>
              <a:sym typeface="Constantia"/>
            </a:endParaRPr>
          </a:p>
        </p:txBody>
      </p:sp>
      <p:sp>
        <p:nvSpPr>
          <p:cNvPr id="814" name="Google Shape;814;p84"/>
          <p:cNvSpPr txBox="1"/>
          <p:nvPr/>
        </p:nvSpPr>
        <p:spPr>
          <a:xfrm>
            <a:off x="963539" y="2036447"/>
            <a:ext cx="10671411" cy="2785106"/>
          </a:xfrm>
          <a:prstGeom prst="rect">
            <a:avLst/>
          </a:prstGeom>
          <a:noFill/>
          <a:ln>
            <a:noFill/>
          </a:ln>
        </p:spPr>
        <p:txBody>
          <a:bodyPr anchorCtr="0" anchor="t" bIns="0" lIns="0" spcFirstLastPara="1" rIns="0" wrap="square" tIns="14950">
            <a:spAutoFit/>
          </a:bodyPr>
          <a:lstStyle/>
          <a:p>
            <a:pPr indent="-285750" lvl="0" marL="297266" marR="0" rtl="0" algn="just">
              <a:lnSpc>
                <a:spcPct val="100000"/>
              </a:lnSpc>
              <a:spcBef>
                <a:spcPts val="0"/>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7</a:t>
            </a:r>
            <a:r>
              <a:rPr b="0" i="0" lang="es-ES" sz="1800" u="none" cap="none" strike="noStrike">
                <a:solidFill>
                  <a:schemeClr val="dk1"/>
                </a:solidFill>
                <a:latin typeface="Constantia"/>
                <a:ea typeface="Constantia"/>
                <a:cs typeface="Constantia"/>
                <a:sym typeface="Constantia"/>
              </a:rPr>
              <a:t>: Omitir el nombre de la tabla cuando se está haciendo referencia a una medida.</a:t>
            </a:r>
            <a:endParaRPr b="0" i="0" sz="1800" u="none" cap="none" strike="noStrike">
              <a:solidFill>
                <a:schemeClr val="dk1"/>
              </a:solidFill>
              <a:latin typeface="Constantia"/>
              <a:ea typeface="Constantia"/>
              <a:cs typeface="Constantia"/>
              <a:sym typeface="Constantia"/>
            </a:endParaRPr>
          </a:p>
          <a:p>
            <a:pPr indent="-171446" lvl="0" marL="297266" marR="0" rtl="0" algn="just">
              <a:lnSpc>
                <a:spcPct val="100000"/>
              </a:lnSpc>
              <a:spcBef>
                <a:spcPts val="0"/>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0" rtl="0" algn="just">
              <a:lnSpc>
                <a:spcPct val="100000"/>
              </a:lnSpc>
              <a:spcBef>
                <a:spcPts val="36"/>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8</a:t>
            </a:r>
            <a:r>
              <a:rPr b="0" i="0" lang="es-ES" sz="1800" u="none" cap="none" strike="noStrike">
                <a:solidFill>
                  <a:schemeClr val="dk1"/>
                </a:solidFill>
                <a:latin typeface="Constantia"/>
                <a:ea typeface="Constantia"/>
                <a:cs typeface="Constantia"/>
                <a:sym typeface="Constantia"/>
              </a:rPr>
              <a:t>: Poner un espacio después de un argumento si estos están en la misma línea. (Shift + Enter)</a:t>
            </a:r>
            <a:endParaRPr b="0" i="0" sz="1800" u="none" cap="none" strike="noStrike">
              <a:solidFill>
                <a:schemeClr val="dk1"/>
              </a:solidFill>
              <a:latin typeface="Constantia"/>
              <a:ea typeface="Constantia"/>
              <a:cs typeface="Constantia"/>
              <a:sym typeface="Constantia"/>
            </a:endParaRPr>
          </a:p>
          <a:p>
            <a:pPr indent="-171446" lvl="0" marL="297266" marR="0" rtl="0" algn="just">
              <a:lnSpc>
                <a:spcPct val="100000"/>
              </a:lnSpc>
              <a:spcBef>
                <a:spcPts val="36"/>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0" rtl="0" algn="just">
              <a:lnSpc>
                <a:spcPct val="100000"/>
              </a:lnSpc>
              <a:spcBef>
                <a:spcPts val="32"/>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9</a:t>
            </a:r>
            <a:r>
              <a:rPr b="0" i="0" lang="es-ES" sz="1800" u="none" cap="none" strike="noStrike">
                <a:solidFill>
                  <a:schemeClr val="dk1"/>
                </a:solidFill>
                <a:latin typeface="Constantia"/>
                <a:ea typeface="Constantia"/>
                <a:cs typeface="Constantia"/>
                <a:sym typeface="Constantia"/>
              </a:rPr>
              <a:t>: Siempre utilizar el nombre de las tablas cuando se haga referencia a una columna.</a:t>
            </a:r>
            <a:endParaRPr b="0" i="0" sz="1800" u="none" cap="none" strike="noStrike">
              <a:solidFill>
                <a:schemeClr val="dk1"/>
              </a:solidFill>
              <a:latin typeface="Constantia"/>
              <a:ea typeface="Constantia"/>
              <a:cs typeface="Constantia"/>
              <a:sym typeface="Constantia"/>
            </a:endParaRPr>
          </a:p>
          <a:p>
            <a:pPr indent="-171446" lvl="0" marL="297266" marR="0" rtl="0" algn="just">
              <a:lnSpc>
                <a:spcPct val="100000"/>
              </a:lnSpc>
              <a:spcBef>
                <a:spcPts val="32"/>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0" rtl="0" algn="just">
              <a:lnSpc>
                <a:spcPct val="100000"/>
              </a:lnSpc>
              <a:spcBef>
                <a:spcPts val="32"/>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10</a:t>
            </a:r>
            <a:r>
              <a:rPr b="0" i="0" lang="es-ES" sz="1800" u="none" cap="none" strike="noStrike">
                <a:solidFill>
                  <a:schemeClr val="dk1"/>
                </a:solidFill>
                <a:latin typeface="Constantia"/>
                <a:ea typeface="Constantia"/>
                <a:cs typeface="Constantia"/>
                <a:sym typeface="Constantia"/>
              </a:rPr>
              <a:t>: Poner una función en la misma línea solamente si tiene un único argumento.</a:t>
            </a:r>
            <a:endParaRPr b="0" i="0" sz="1800" u="none" cap="none" strike="noStrike">
              <a:solidFill>
                <a:schemeClr val="dk1"/>
              </a:solidFill>
              <a:latin typeface="Constantia"/>
              <a:ea typeface="Constantia"/>
              <a:cs typeface="Constantia"/>
              <a:sym typeface="Constantia"/>
            </a:endParaRPr>
          </a:p>
          <a:p>
            <a:pPr indent="-171446" lvl="0" marL="297266" marR="0" rtl="0" algn="just">
              <a:lnSpc>
                <a:spcPct val="100000"/>
              </a:lnSpc>
              <a:spcBef>
                <a:spcPts val="32"/>
              </a:spcBef>
              <a:spcAft>
                <a:spcPts val="0"/>
              </a:spcAft>
              <a:buClr>
                <a:schemeClr val="dk1"/>
              </a:buClr>
              <a:buSzPts val="1800"/>
              <a:buFont typeface="Courier New"/>
              <a:buNone/>
            </a:pPr>
            <a:r>
              <a:t/>
            </a:r>
            <a:endParaRPr b="0" i="0" sz="1800" u="none" cap="none" strike="noStrike">
              <a:solidFill>
                <a:schemeClr val="dk1"/>
              </a:solidFill>
              <a:latin typeface="Constantia"/>
              <a:ea typeface="Constantia"/>
              <a:cs typeface="Constantia"/>
              <a:sym typeface="Constantia"/>
            </a:endParaRPr>
          </a:p>
          <a:p>
            <a:pPr indent="-285750" lvl="0" marL="297266" marR="248178" rtl="0" algn="just">
              <a:lnSpc>
                <a:spcPct val="100000"/>
              </a:lnSpc>
              <a:spcBef>
                <a:spcPts val="9"/>
              </a:spcBef>
              <a:spcAft>
                <a:spcPts val="0"/>
              </a:spcAft>
              <a:buClr>
                <a:schemeClr val="dk1"/>
              </a:buClr>
              <a:buSzPts val="1800"/>
              <a:buFont typeface="Courier New"/>
              <a:buChar char="o"/>
            </a:pPr>
            <a:r>
              <a:rPr b="1" i="0" lang="es-ES" sz="1800" u="none" cap="none" strike="noStrike">
                <a:solidFill>
                  <a:schemeClr val="dk1"/>
                </a:solidFill>
                <a:latin typeface="Constantia"/>
                <a:ea typeface="Constantia"/>
                <a:cs typeface="Constantia"/>
                <a:sym typeface="Constantia"/>
              </a:rPr>
              <a:t>Regla 11</a:t>
            </a:r>
            <a:r>
              <a:rPr b="0" i="0" lang="es-ES" sz="1800" u="none" cap="none" strike="noStrike">
                <a:solidFill>
                  <a:schemeClr val="dk1"/>
                </a:solidFill>
                <a:latin typeface="Constantia"/>
                <a:ea typeface="Constantia"/>
                <a:cs typeface="Constantia"/>
                <a:sym typeface="Constantia"/>
              </a:rPr>
              <a:t>: Si una función está escrita en más de una línea, utilice Tab para indexar. Asimismo, los paréntesis de  apertura y cierre deben estar alineados.</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1" name="Google Shape;821;p85"/>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Creación (1)</a:t>
            </a:r>
            <a:endParaRPr b="0" i="0" sz="1400" u="none" cap="none" strike="noStrike">
              <a:solidFill>
                <a:srgbClr val="000000"/>
              </a:solidFill>
              <a:latin typeface="Arial"/>
              <a:ea typeface="Arial"/>
              <a:cs typeface="Arial"/>
              <a:sym typeface="Arial"/>
            </a:endParaRPr>
          </a:p>
        </p:txBody>
      </p:sp>
      <p:sp>
        <p:nvSpPr>
          <p:cNvPr id="822" name="Google Shape;822;p85"/>
          <p:cNvSpPr txBox="1"/>
          <p:nvPr/>
        </p:nvSpPr>
        <p:spPr>
          <a:xfrm>
            <a:off x="980554" y="1703937"/>
            <a:ext cx="10671411" cy="322894"/>
          </a:xfrm>
          <a:prstGeom prst="rect">
            <a:avLst/>
          </a:prstGeom>
          <a:noFill/>
          <a:ln>
            <a:noFill/>
          </a:ln>
        </p:spPr>
        <p:txBody>
          <a:bodyPr anchorCtr="0" anchor="t" bIns="0" lIns="0" spcFirstLastPara="1" rIns="0" wrap="square" tIns="14950">
            <a:spAutoFit/>
          </a:bodyPr>
          <a:lstStyle/>
          <a:p>
            <a:pPr indent="0" lvl="0" marL="11516"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Medida rápida (guiada)</a:t>
            </a:r>
            <a:endParaRPr b="1" i="1" sz="1800" u="none" cap="none" strike="noStrike">
              <a:solidFill>
                <a:schemeClr val="dk1"/>
              </a:solidFill>
              <a:latin typeface="Constantia"/>
              <a:ea typeface="Constantia"/>
              <a:cs typeface="Constantia"/>
              <a:sym typeface="Constantia"/>
            </a:endParaRPr>
          </a:p>
        </p:txBody>
      </p:sp>
      <p:pic>
        <p:nvPicPr>
          <p:cNvPr id="823" name="Google Shape;823;p85"/>
          <p:cNvPicPr preferRelativeResize="0"/>
          <p:nvPr/>
        </p:nvPicPr>
        <p:blipFill rotWithShape="1">
          <a:blip r:embed="rId3">
            <a:alphaModFix/>
          </a:blip>
          <a:srcRect b="55325" l="0" r="0" t="2941"/>
          <a:stretch/>
        </p:blipFill>
        <p:spPr>
          <a:xfrm>
            <a:off x="4313191" y="4798094"/>
            <a:ext cx="6556287" cy="1238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24" name="Google Shape;824;p85"/>
          <p:cNvSpPr txBox="1"/>
          <p:nvPr/>
        </p:nvSpPr>
        <p:spPr>
          <a:xfrm>
            <a:off x="1135109" y="3199007"/>
            <a:ext cx="337944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Lienzo &gt; Modelado </a:t>
            </a:r>
            <a:endParaRPr b="0" i="0" sz="1400" u="none" cap="none" strike="noStrike">
              <a:solidFill>
                <a:srgbClr val="000000"/>
              </a:solidFill>
              <a:latin typeface="Arial"/>
              <a:ea typeface="Arial"/>
              <a:cs typeface="Arial"/>
              <a:sym typeface="Arial"/>
            </a:endParaRPr>
          </a:p>
        </p:txBody>
      </p:sp>
      <p:pic>
        <p:nvPicPr>
          <p:cNvPr id="825" name="Google Shape;825;p85"/>
          <p:cNvPicPr preferRelativeResize="0"/>
          <p:nvPr/>
        </p:nvPicPr>
        <p:blipFill rotWithShape="1">
          <a:blip r:embed="rId4">
            <a:alphaModFix/>
          </a:blip>
          <a:srcRect b="0" l="0" r="0" t="0"/>
          <a:stretch/>
        </p:blipFill>
        <p:spPr>
          <a:xfrm>
            <a:off x="4313191" y="2720093"/>
            <a:ext cx="6743700" cy="1238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26" name="Google Shape;826;p85"/>
          <p:cNvSpPr/>
          <p:nvPr/>
        </p:nvSpPr>
        <p:spPr>
          <a:xfrm>
            <a:off x="5685905" y="3053342"/>
            <a:ext cx="459100" cy="683886"/>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7" name="Google Shape;827;p85"/>
          <p:cNvSpPr txBox="1"/>
          <p:nvPr/>
        </p:nvSpPr>
        <p:spPr>
          <a:xfrm>
            <a:off x="744872" y="5217164"/>
            <a:ext cx="4159919"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Vista de datos &gt; Table Tools </a:t>
            </a:r>
            <a:endParaRPr b="0" i="0" sz="1400" u="none" cap="none" strike="noStrike">
              <a:solidFill>
                <a:srgbClr val="000000"/>
              </a:solidFill>
              <a:latin typeface="Arial"/>
              <a:ea typeface="Arial"/>
              <a:cs typeface="Arial"/>
              <a:sym typeface="Arial"/>
            </a:endParaRPr>
          </a:p>
        </p:txBody>
      </p:sp>
      <p:sp>
        <p:nvSpPr>
          <p:cNvPr id="828" name="Google Shape;828;p85"/>
          <p:cNvSpPr/>
          <p:nvPr/>
        </p:nvSpPr>
        <p:spPr>
          <a:xfrm>
            <a:off x="8803221" y="5058650"/>
            <a:ext cx="530405" cy="796135"/>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5" name="Google Shape;835;p86"/>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Creación (1)</a:t>
            </a:r>
            <a:endParaRPr b="0" i="0" sz="1400" u="none" cap="none" strike="noStrike">
              <a:solidFill>
                <a:srgbClr val="000000"/>
              </a:solidFill>
              <a:latin typeface="Arial"/>
              <a:ea typeface="Arial"/>
              <a:cs typeface="Arial"/>
              <a:sym typeface="Arial"/>
            </a:endParaRPr>
          </a:p>
        </p:txBody>
      </p:sp>
      <p:sp>
        <p:nvSpPr>
          <p:cNvPr id="836" name="Google Shape;836;p86"/>
          <p:cNvSpPr txBox="1"/>
          <p:nvPr/>
        </p:nvSpPr>
        <p:spPr>
          <a:xfrm>
            <a:off x="980554" y="1703937"/>
            <a:ext cx="10671411" cy="322894"/>
          </a:xfrm>
          <a:prstGeom prst="rect">
            <a:avLst/>
          </a:prstGeom>
          <a:noFill/>
          <a:ln>
            <a:noFill/>
          </a:ln>
        </p:spPr>
        <p:txBody>
          <a:bodyPr anchorCtr="0" anchor="t" bIns="0" lIns="0" spcFirstLastPara="1" rIns="0" wrap="square" tIns="14950">
            <a:spAutoFit/>
          </a:bodyPr>
          <a:lstStyle/>
          <a:p>
            <a:pPr indent="0" lvl="0" marL="11516"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Medida rápida (guiada)</a:t>
            </a:r>
            <a:endParaRPr b="1" i="1" sz="1800" u="none" cap="none" strike="noStrike">
              <a:solidFill>
                <a:schemeClr val="dk1"/>
              </a:solidFill>
              <a:latin typeface="Constantia"/>
              <a:ea typeface="Constantia"/>
              <a:cs typeface="Constantia"/>
              <a:sym typeface="Constantia"/>
            </a:endParaRPr>
          </a:p>
        </p:txBody>
      </p:sp>
      <p:pic>
        <p:nvPicPr>
          <p:cNvPr id="837" name="Google Shape;837;p86"/>
          <p:cNvPicPr preferRelativeResize="0"/>
          <p:nvPr/>
        </p:nvPicPr>
        <p:blipFill rotWithShape="1">
          <a:blip r:embed="rId3">
            <a:alphaModFix/>
          </a:blip>
          <a:srcRect b="0" l="0" r="0" t="0"/>
          <a:stretch/>
        </p:blipFill>
        <p:spPr>
          <a:xfrm>
            <a:off x="5773885" y="1446230"/>
            <a:ext cx="5437561" cy="504916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38" name="Google Shape;838;p86"/>
          <p:cNvSpPr txBox="1"/>
          <p:nvPr/>
        </p:nvSpPr>
        <p:spPr>
          <a:xfrm>
            <a:off x="492291" y="3659104"/>
            <a:ext cx="4841076"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1. Aparecerá el cuadro de creación que contiene las funciones por defecto y las columnas disponibles en el modelo.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8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5" name="Google Shape;845;p87"/>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Creación (1)</a:t>
            </a:r>
            <a:endParaRPr b="0" i="0" sz="1400" u="none" cap="none" strike="noStrike">
              <a:solidFill>
                <a:srgbClr val="000000"/>
              </a:solidFill>
              <a:latin typeface="Arial"/>
              <a:ea typeface="Arial"/>
              <a:cs typeface="Arial"/>
              <a:sym typeface="Arial"/>
            </a:endParaRPr>
          </a:p>
        </p:txBody>
      </p:sp>
      <p:sp>
        <p:nvSpPr>
          <p:cNvPr id="846" name="Google Shape;846;p87"/>
          <p:cNvSpPr txBox="1"/>
          <p:nvPr/>
        </p:nvSpPr>
        <p:spPr>
          <a:xfrm>
            <a:off x="980554" y="1703937"/>
            <a:ext cx="10671411" cy="322894"/>
          </a:xfrm>
          <a:prstGeom prst="rect">
            <a:avLst/>
          </a:prstGeom>
          <a:noFill/>
          <a:ln>
            <a:noFill/>
          </a:ln>
        </p:spPr>
        <p:txBody>
          <a:bodyPr anchorCtr="0" anchor="t" bIns="0" lIns="0" spcFirstLastPara="1" rIns="0" wrap="square" tIns="14950">
            <a:spAutoFit/>
          </a:bodyPr>
          <a:lstStyle/>
          <a:p>
            <a:pPr indent="0" lvl="0" marL="11516"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Medida rápida (guiada)</a:t>
            </a:r>
            <a:endParaRPr b="1" i="1" sz="1800" u="none" cap="none" strike="noStrike">
              <a:solidFill>
                <a:schemeClr val="dk1"/>
              </a:solidFill>
              <a:latin typeface="Constantia"/>
              <a:ea typeface="Constantia"/>
              <a:cs typeface="Constantia"/>
              <a:sym typeface="Constantia"/>
            </a:endParaRPr>
          </a:p>
        </p:txBody>
      </p:sp>
      <p:sp>
        <p:nvSpPr>
          <p:cNvPr id="847" name="Google Shape;847;p87"/>
          <p:cNvSpPr txBox="1"/>
          <p:nvPr/>
        </p:nvSpPr>
        <p:spPr>
          <a:xfrm>
            <a:off x="1930112" y="5630474"/>
            <a:ext cx="2849426"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Selección de la función </a:t>
            </a:r>
            <a:endParaRPr b="0" i="0" sz="1400" u="none" cap="none" strike="noStrike">
              <a:solidFill>
                <a:srgbClr val="000000"/>
              </a:solidFill>
              <a:latin typeface="Arial"/>
              <a:ea typeface="Arial"/>
              <a:cs typeface="Arial"/>
              <a:sym typeface="Arial"/>
            </a:endParaRPr>
          </a:p>
        </p:txBody>
      </p:sp>
      <p:pic>
        <p:nvPicPr>
          <p:cNvPr id="848" name="Google Shape;848;p87"/>
          <p:cNvPicPr preferRelativeResize="0"/>
          <p:nvPr/>
        </p:nvPicPr>
        <p:blipFill rotWithShape="1">
          <a:blip r:embed="rId3">
            <a:alphaModFix/>
          </a:blip>
          <a:srcRect b="47132" l="0" r="0" t="0"/>
          <a:stretch/>
        </p:blipFill>
        <p:spPr>
          <a:xfrm>
            <a:off x="464022" y="2587065"/>
            <a:ext cx="5482349" cy="273176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pic>
        <p:nvPicPr>
          <p:cNvPr id="849" name="Google Shape;849;p87"/>
          <p:cNvPicPr preferRelativeResize="0"/>
          <p:nvPr/>
        </p:nvPicPr>
        <p:blipFill rotWithShape="1">
          <a:blip r:embed="rId4">
            <a:alphaModFix/>
          </a:blip>
          <a:srcRect b="42104" l="0" r="0" t="0"/>
          <a:stretch/>
        </p:blipFill>
        <p:spPr>
          <a:xfrm>
            <a:off x="6515778" y="2554129"/>
            <a:ext cx="5136188" cy="276470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50" name="Google Shape;850;p87"/>
          <p:cNvSpPr txBox="1"/>
          <p:nvPr/>
        </p:nvSpPr>
        <p:spPr>
          <a:xfrm>
            <a:off x="7859313" y="5628491"/>
            <a:ext cx="2449117"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Selección de los valores</a:t>
            </a:r>
            <a:endParaRPr b="0" i="0" sz="1400" u="none" cap="none" strike="noStrike">
              <a:solidFill>
                <a:srgbClr val="000000"/>
              </a:solidFill>
              <a:latin typeface="Arial"/>
              <a:ea typeface="Arial"/>
              <a:cs typeface="Arial"/>
              <a:sym typeface="Arial"/>
            </a:endParaRPr>
          </a:p>
        </p:txBody>
      </p:sp>
      <p:sp>
        <p:nvSpPr>
          <p:cNvPr id="851" name="Google Shape;851;p87"/>
          <p:cNvSpPr/>
          <p:nvPr/>
        </p:nvSpPr>
        <p:spPr>
          <a:xfrm>
            <a:off x="540034" y="3021455"/>
            <a:ext cx="2668679" cy="752524"/>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2" name="Google Shape;852;p87"/>
          <p:cNvSpPr/>
          <p:nvPr/>
        </p:nvSpPr>
        <p:spPr>
          <a:xfrm>
            <a:off x="6565653" y="3640973"/>
            <a:ext cx="2561721" cy="1263535"/>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pic>
        <p:nvPicPr>
          <p:cNvPr id="858" name="Google Shape;858;p88"/>
          <p:cNvPicPr preferRelativeResize="0"/>
          <p:nvPr/>
        </p:nvPicPr>
        <p:blipFill rotWithShape="1">
          <a:blip r:embed="rId3">
            <a:alphaModFix/>
          </a:blip>
          <a:srcRect b="0" l="0" r="0" t="0"/>
          <a:stretch/>
        </p:blipFill>
        <p:spPr>
          <a:xfrm>
            <a:off x="1432676" y="2487282"/>
            <a:ext cx="5800024" cy="351054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59" name="Google Shape;859;p8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0" name="Google Shape;860;p88"/>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Creación (1)</a:t>
            </a:r>
            <a:endParaRPr b="0" i="0" sz="1400" u="none" cap="none" strike="noStrike">
              <a:solidFill>
                <a:srgbClr val="000000"/>
              </a:solidFill>
              <a:latin typeface="Arial"/>
              <a:ea typeface="Arial"/>
              <a:cs typeface="Arial"/>
              <a:sym typeface="Arial"/>
            </a:endParaRPr>
          </a:p>
        </p:txBody>
      </p:sp>
      <p:sp>
        <p:nvSpPr>
          <p:cNvPr id="861" name="Google Shape;861;p88"/>
          <p:cNvSpPr txBox="1"/>
          <p:nvPr/>
        </p:nvSpPr>
        <p:spPr>
          <a:xfrm>
            <a:off x="980554" y="1703937"/>
            <a:ext cx="10671411" cy="322894"/>
          </a:xfrm>
          <a:prstGeom prst="rect">
            <a:avLst/>
          </a:prstGeom>
          <a:noFill/>
          <a:ln>
            <a:noFill/>
          </a:ln>
        </p:spPr>
        <p:txBody>
          <a:bodyPr anchorCtr="0" anchor="t" bIns="0" lIns="0" spcFirstLastPara="1" rIns="0" wrap="square" tIns="14950">
            <a:spAutoFit/>
          </a:bodyPr>
          <a:lstStyle/>
          <a:p>
            <a:pPr indent="0" lvl="0" marL="11516"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Medida rápida (guiada)</a:t>
            </a:r>
            <a:endParaRPr b="1" i="1" sz="1800" u="none" cap="none" strike="noStrike">
              <a:solidFill>
                <a:schemeClr val="dk1"/>
              </a:solidFill>
              <a:latin typeface="Constantia"/>
              <a:ea typeface="Constantia"/>
              <a:cs typeface="Constantia"/>
              <a:sym typeface="Constantia"/>
            </a:endParaRPr>
          </a:p>
        </p:txBody>
      </p:sp>
      <p:sp>
        <p:nvSpPr>
          <p:cNvPr id="862" name="Google Shape;862;p88"/>
          <p:cNvSpPr txBox="1"/>
          <p:nvPr/>
        </p:nvSpPr>
        <p:spPr>
          <a:xfrm>
            <a:off x="2558839" y="6245631"/>
            <a:ext cx="3974963"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Escritura automática de la fórmula</a:t>
            </a:r>
            <a:endParaRPr b="0" i="0" sz="1400" u="none" cap="none" strike="noStrike">
              <a:solidFill>
                <a:srgbClr val="000000"/>
              </a:solidFill>
              <a:latin typeface="Arial"/>
              <a:ea typeface="Arial"/>
              <a:cs typeface="Arial"/>
              <a:sym typeface="Arial"/>
            </a:endParaRPr>
          </a:p>
        </p:txBody>
      </p:sp>
      <p:sp>
        <p:nvSpPr>
          <p:cNvPr id="863" name="Google Shape;863;p88"/>
          <p:cNvSpPr/>
          <p:nvPr/>
        </p:nvSpPr>
        <p:spPr>
          <a:xfrm>
            <a:off x="1455683" y="2487282"/>
            <a:ext cx="5800024" cy="523932"/>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64" name="Google Shape;864;p88"/>
          <p:cNvPicPr preferRelativeResize="0"/>
          <p:nvPr/>
        </p:nvPicPr>
        <p:blipFill rotWithShape="1">
          <a:blip r:embed="rId4">
            <a:alphaModFix/>
          </a:blip>
          <a:srcRect b="0" l="0" r="0" t="0"/>
          <a:stretch/>
        </p:blipFill>
        <p:spPr>
          <a:xfrm>
            <a:off x="8524182" y="2561389"/>
            <a:ext cx="2647950" cy="336232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65" name="Google Shape;865;p88"/>
          <p:cNvSpPr txBox="1"/>
          <p:nvPr/>
        </p:nvSpPr>
        <p:spPr>
          <a:xfrm>
            <a:off x="9516843" y="6135062"/>
            <a:ext cx="1162492"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Creación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2" name="Google Shape;872;p89"/>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Creación (2)</a:t>
            </a:r>
            <a:endParaRPr b="0" i="0" sz="1400" u="none" cap="none" strike="noStrike">
              <a:solidFill>
                <a:srgbClr val="000000"/>
              </a:solidFill>
              <a:latin typeface="Arial"/>
              <a:ea typeface="Arial"/>
              <a:cs typeface="Arial"/>
              <a:sym typeface="Arial"/>
            </a:endParaRPr>
          </a:p>
        </p:txBody>
      </p:sp>
      <p:sp>
        <p:nvSpPr>
          <p:cNvPr id="873" name="Google Shape;873;p89"/>
          <p:cNvSpPr txBox="1"/>
          <p:nvPr/>
        </p:nvSpPr>
        <p:spPr>
          <a:xfrm>
            <a:off x="980554" y="1703937"/>
            <a:ext cx="10671411" cy="322894"/>
          </a:xfrm>
          <a:prstGeom prst="rect">
            <a:avLst/>
          </a:prstGeom>
          <a:noFill/>
          <a:ln>
            <a:noFill/>
          </a:ln>
        </p:spPr>
        <p:txBody>
          <a:bodyPr anchorCtr="0" anchor="t" bIns="0" lIns="0" spcFirstLastPara="1" rIns="0" wrap="square" tIns="14950">
            <a:spAutoFit/>
          </a:bodyPr>
          <a:lstStyle/>
          <a:p>
            <a:pPr indent="0" lvl="0" marL="11516"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Medida personalizada</a:t>
            </a:r>
            <a:endParaRPr b="0" i="0" sz="1400" u="none" cap="none" strike="noStrike">
              <a:solidFill>
                <a:srgbClr val="000000"/>
              </a:solidFill>
              <a:latin typeface="Arial"/>
              <a:ea typeface="Arial"/>
              <a:cs typeface="Arial"/>
              <a:sym typeface="Arial"/>
            </a:endParaRPr>
          </a:p>
        </p:txBody>
      </p:sp>
      <p:pic>
        <p:nvPicPr>
          <p:cNvPr id="874" name="Google Shape;874;p89"/>
          <p:cNvPicPr preferRelativeResize="0"/>
          <p:nvPr/>
        </p:nvPicPr>
        <p:blipFill rotWithShape="1">
          <a:blip r:embed="rId3">
            <a:alphaModFix/>
          </a:blip>
          <a:srcRect b="55325" l="0" r="0" t="2941"/>
          <a:stretch/>
        </p:blipFill>
        <p:spPr>
          <a:xfrm>
            <a:off x="4313191" y="4798094"/>
            <a:ext cx="6556287" cy="1238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75" name="Google Shape;875;p89"/>
          <p:cNvSpPr txBox="1"/>
          <p:nvPr/>
        </p:nvSpPr>
        <p:spPr>
          <a:xfrm>
            <a:off x="1135109" y="3199007"/>
            <a:ext cx="337944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Lienzo &gt; Modeling </a:t>
            </a:r>
            <a:endParaRPr b="0" i="0" sz="1400" u="none" cap="none" strike="noStrike">
              <a:solidFill>
                <a:srgbClr val="000000"/>
              </a:solidFill>
              <a:latin typeface="Arial"/>
              <a:ea typeface="Arial"/>
              <a:cs typeface="Arial"/>
              <a:sym typeface="Arial"/>
            </a:endParaRPr>
          </a:p>
        </p:txBody>
      </p:sp>
      <p:pic>
        <p:nvPicPr>
          <p:cNvPr id="876" name="Google Shape;876;p89"/>
          <p:cNvPicPr preferRelativeResize="0"/>
          <p:nvPr/>
        </p:nvPicPr>
        <p:blipFill rotWithShape="1">
          <a:blip r:embed="rId4">
            <a:alphaModFix/>
          </a:blip>
          <a:srcRect b="0" l="0" r="0" t="0"/>
          <a:stretch/>
        </p:blipFill>
        <p:spPr>
          <a:xfrm>
            <a:off x="4313191" y="2720093"/>
            <a:ext cx="6743700" cy="12382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77" name="Google Shape;877;p89"/>
          <p:cNvSpPr/>
          <p:nvPr/>
        </p:nvSpPr>
        <p:spPr>
          <a:xfrm>
            <a:off x="5228699" y="3053342"/>
            <a:ext cx="459100" cy="683886"/>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8" name="Google Shape;878;p89"/>
          <p:cNvSpPr txBox="1"/>
          <p:nvPr/>
        </p:nvSpPr>
        <p:spPr>
          <a:xfrm>
            <a:off x="744872" y="5217164"/>
            <a:ext cx="4159919"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Constantia"/>
                <a:ea typeface="Constantia"/>
                <a:cs typeface="Constantia"/>
                <a:sym typeface="Constantia"/>
              </a:rPr>
              <a:t>Vista de datos &gt; Table Tools </a:t>
            </a:r>
            <a:endParaRPr b="0" i="0" sz="1400" u="none" cap="none" strike="noStrike">
              <a:solidFill>
                <a:srgbClr val="000000"/>
              </a:solidFill>
              <a:latin typeface="Arial"/>
              <a:ea typeface="Arial"/>
              <a:cs typeface="Arial"/>
              <a:sym typeface="Arial"/>
            </a:endParaRPr>
          </a:p>
        </p:txBody>
      </p:sp>
      <p:sp>
        <p:nvSpPr>
          <p:cNvPr id="879" name="Google Shape;879;p89"/>
          <p:cNvSpPr/>
          <p:nvPr/>
        </p:nvSpPr>
        <p:spPr>
          <a:xfrm>
            <a:off x="8325223" y="5058650"/>
            <a:ext cx="530405" cy="796135"/>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9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6" name="Google Shape;886;p90"/>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Creación (2)</a:t>
            </a:r>
            <a:endParaRPr b="0" i="0" sz="1400" u="none" cap="none" strike="noStrike">
              <a:solidFill>
                <a:srgbClr val="000000"/>
              </a:solidFill>
              <a:latin typeface="Arial"/>
              <a:ea typeface="Arial"/>
              <a:cs typeface="Arial"/>
              <a:sym typeface="Arial"/>
            </a:endParaRPr>
          </a:p>
        </p:txBody>
      </p:sp>
      <p:sp>
        <p:nvSpPr>
          <p:cNvPr id="887" name="Google Shape;887;p90"/>
          <p:cNvSpPr txBox="1"/>
          <p:nvPr/>
        </p:nvSpPr>
        <p:spPr>
          <a:xfrm>
            <a:off x="980554" y="1703937"/>
            <a:ext cx="10671411" cy="322894"/>
          </a:xfrm>
          <a:prstGeom prst="rect">
            <a:avLst/>
          </a:prstGeom>
          <a:noFill/>
          <a:ln>
            <a:noFill/>
          </a:ln>
        </p:spPr>
        <p:txBody>
          <a:bodyPr anchorCtr="0" anchor="t" bIns="0" lIns="0" spcFirstLastPara="1" rIns="0" wrap="square" tIns="14950">
            <a:spAutoFit/>
          </a:bodyPr>
          <a:lstStyle/>
          <a:p>
            <a:pPr indent="0" lvl="0" marL="11516"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Medida personalizada</a:t>
            </a:r>
            <a:endParaRPr b="1" i="1" sz="1800" u="none" cap="none" strike="noStrike">
              <a:solidFill>
                <a:schemeClr val="dk1"/>
              </a:solidFill>
              <a:latin typeface="Constantia"/>
              <a:ea typeface="Constantia"/>
              <a:cs typeface="Constantia"/>
              <a:sym typeface="Constantia"/>
            </a:endParaRPr>
          </a:p>
        </p:txBody>
      </p:sp>
      <p:sp>
        <p:nvSpPr>
          <p:cNvPr id="888" name="Google Shape;888;p90"/>
          <p:cNvSpPr txBox="1"/>
          <p:nvPr/>
        </p:nvSpPr>
        <p:spPr>
          <a:xfrm>
            <a:off x="9516843" y="6234812"/>
            <a:ext cx="1162492"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Creación</a:t>
            </a:r>
            <a:endParaRPr b="0" i="0" sz="1400" u="none" cap="none" strike="noStrike">
              <a:solidFill>
                <a:srgbClr val="000000"/>
              </a:solidFill>
              <a:latin typeface="Arial"/>
              <a:ea typeface="Arial"/>
              <a:cs typeface="Arial"/>
              <a:sym typeface="Arial"/>
            </a:endParaRPr>
          </a:p>
        </p:txBody>
      </p:sp>
      <p:pic>
        <p:nvPicPr>
          <p:cNvPr id="889" name="Google Shape;889;p90"/>
          <p:cNvPicPr preferRelativeResize="0"/>
          <p:nvPr/>
        </p:nvPicPr>
        <p:blipFill rotWithShape="1">
          <a:blip r:embed="rId3">
            <a:alphaModFix/>
          </a:blip>
          <a:srcRect b="75515" l="0" r="0" t="0"/>
          <a:stretch/>
        </p:blipFill>
        <p:spPr>
          <a:xfrm>
            <a:off x="980554" y="3160475"/>
            <a:ext cx="6558225" cy="84345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890" name="Google Shape;890;p90"/>
          <p:cNvSpPr txBox="1"/>
          <p:nvPr/>
        </p:nvSpPr>
        <p:spPr>
          <a:xfrm>
            <a:off x="921874" y="2387932"/>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Al seleccionar esta opción, se activa la barra de fórmulas y ya podemos definir la medida.</a:t>
            </a:r>
            <a:endParaRPr b="0" i="0" sz="1400" u="none" cap="none" strike="noStrike">
              <a:solidFill>
                <a:srgbClr val="000000"/>
              </a:solidFill>
              <a:latin typeface="Arial"/>
              <a:ea typeface="Arial"/>
              <a:cs typeface="Arial"/>
              <a:sym typeface="Arial"/>
            </a:endParaRPr>
          </a:p>
        </p:txBody>
      </p:sp>
      <p:sp>
        <p:nvSpPr>
          <p:cNvPr id="891" name="Google Shape;891;p90"/>
          <p:cNvSpPr/>
          <p:nvPr/>
        </p:nvSpPr>
        <p:spPr>
          <a:xfrm>
            <a:off x="3860043" y="4213262"/>
            <a:ext cx="464127" cy="597829"/>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92" name="Google Shape;892;p90"/>
          <p:cNvPicPr preferRelativeResize="0"/>
          <p:nvPr/>
        </p:nvPicPr>
        <p:blipFill rotWithShape="1">
          <a:blip r:embed="rId4">
            <a:alphaModFix/>
          </a:blip>
          <a:srcRect b="70135" l="0" r="0" t="0"/>
          <a:stretch/>
        </p:blipFill>
        <p:spPr>
          <a:xfrm>
            <a:off x="980554" y="5070295"/>
            <a:ext cx="6628106" cy="105701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pic>
        <p:nvPicPr>
          <p:cNvPr id="893" name="Google Shape;893;p90"/>
          <p:cNvPicPr preferRelativeResize="0"/>
          <p:nvPr/>
        </p:nvPicPr>
        <p:blipFill rotWithShape="1">
          <a:blip r:embed="rId5">
            <a:alphaModFix/>
          </a:blip>
          <a:srcRect b="0" l="0" r="0" t="0"/>
          <a:stretch/>
        </p:blipFill>
        <p:spPr>
          <a:xfrm>
            <a:off x="8945050" y="3026598"/>
            <a:ext cx="2306077" cy="309956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9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0" name="Google Shape;900;p91"/>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2 – </a:t>
            </a:r>
            <a:r>
              <a:rPr b="0" i="1" lang="es-ES" sz="3000" u="none" cap="none" strike="noStrike">
                <a:solidFill>
                  <a:schemeClr val="dk1"/>
                </a:solidFill>
                <a:latin typeface="Constantia"/>
                <a:ea typeface="Constantia"/>
                <a:cs typeface="Constantia"/>
                <a:sym typeface="Constantia"/>
              </a:rPr>
              <a:t>Medidas</a:t>
            </a:r>
            <a:endParaRPr b="0" i="0" sz="1400" u="none" cap="none" strike="noStrike">
              <a:solidFill>
                <a:srgbClr val="000000"/>
              </a:solidFill>
              <a:latin typeface="Arial"/>
              <a:ea typeface="Arial"/>
              <a:cs typeface="Arial"/>
              <a:sym typeface="Arial"/>
            </a:endParaRPr>
          </a:p>
        </p:txBody>
      </p:sp>
      <p:sp>
        <p:nvSpPr>
          <p:cNvPr id="901" name="Google Shape;901;p91"/>
          <p:cNvSpPr txBox="1"/>
          <p:nvPr/>
        </p:nvSpPr>
        <p:spPr>
          <a:xfrm>
            <a:off x="781049" y="2110786"/>
            <a:ext cx="10356343" cy="369331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‘Facturas.xlsx </a:t>
            </a:r>
            <a:r>
              <a:rPr b="0" i="0" lang="es-ES" sz="2000" u="none" cap="none" strike="noStrike">
                <a:solidFill>
                  <a:schemeClr val="dk1"/>
                </a:solidFill>
                <a:latin typeface="Constantia"/>
                <a:ea typeface="Constantia"/>
                <a:cs typeface="Constantia"/>
                <a:sym typeface="Constantia"/>
              </a:rPr>
              <a:t>y realizar lo siguiente: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Eliminar </a:t>
            </a:r>
            <a:r>
              <a:rPr b="0" i="1" lang="es-ES" sz="2000" u="none" cap="none" strike="noStrike">
                <a:solidFill>
                  <a:schemeClr val="dk1"/>
                </a:solidFill>
                <a:latin typeface="Constantia"/>
                <a:ea typeface="Constantia"/>
                <a:cs typeface="Constantia"/>
                <a:sym typeface="Constantia"/>
              </a:rPr>
              <a:t>summarization </a:t>
            </a:r>
            <a:r>
              <a:rPr b="0" i="0" lang="es-ES" sz="2000" u="none" cap="none" strike="noStrike">
                <a:solidFill>
                  <a:schemeClr val="dk1"/>
                </a:solidFill>
                <a:latin typeface="Constantia"/>
                <a:ea typeface="Constantia"/>
                <a:cs typeface="Constantia"/>
                <a:sym typeface="Constantia"/>
              </a:rPr>
              <a:t>en los campos </a:t>
            </a:r>
            <a:r>
              <a:rPr b="0" i="1" lang="es-ES" sz="2000" u="none" cap="none" strike="noStrike">
                <a:solidFill>
                  <a:schemeClr val="dk1"/>
                </a:solidFill>
                <a:latin typeface="Constantia"/>
                <a:ea typeface="Constantia"/>
                <a:cs typeface="Constantia"/>
                <a:sym typeface="Constantia"/>
              </a:rPr>
              <a:t>Importe, Fatura y Coste Real.</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Crear las siguientes medidas:</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0"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Importe Total: </a:t>
            </a:r>
            <a:r>
              <a:rPr b="0" i="0" lang="es-ES" sz="2000" u="none" cap="none" strike="noStrike">
                <a:solidFill>
                  <a:schemeClr val="dk1"/>
                </a:solidFill>
                <a:latin typeface="Constantia"/>
                <a:ea typeface="Constantia"/>
                <a:cs typeface="Constantia"/>
                <a:sym typeface="Constantia"/>
              </a:rPr>
              <a:t>que realice la suma de la columna </a:t>
            </a:r>
            <a:r>
              <a:rPr b="0" i="1" lang="es-ES" sz="2000" u="none" cap="none" strike="noStrike">
                <a:solidFill>
                  <a:schemeClr val="dk1"/>
                </a:solidFill>
                <a:latin typeface="Constantia"/>
                <a:ea typeface="Constantia"/>
                <a:cs typeface="Constantia"/>
                <a:sym typeface="Constantia"/>
              </a:rPr>
              <a:t>Importe (a mano)</a:t>
            </a:r>
            <a:endParaRPr b="0" i="0" sz="1400" u="none" cap="none" strike="noStrike">
              <a:solidFill>
                <a:srgbClr val="000000"/>
              </a:solidFill>
              <a:latin typeface="Arial"/>
              <a:ea typeface="Arial"/>
              <a:cs typeface="Arial"/>
              <a:sym typeface="Arial"/>
            </a:endParaRPr>
          </a:p>
          <a:p>
            <a:pPr indent="-215900" lvl="2" marL="12573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Coste Total: </a:t>
            </a:r>
            <a:r>
              <a:rPr b="0" i="0" lang="es-ES" sz="2000" u="none" cap="none" strike="noStrike">
                <a:solidFill>
                  <a:schemeClr val="dk1"/>
                </a:solidFill>
                <a:latin typeface="Constantia"/>
                <a:ea typeface="Constantia"/>
                <a:cs typeface="Constantia"/>
                <a:sym typeface="Constantia"/>
              </a:rPr>
              <a:t>que realice la suma de la columna </a:t>
            </a:r>
            <a:r>
              <a:rPr b="0" i="1" lang="es-ES" sz="2000" u="none" cap="none" strike="noStrike">
                <a:solidFill>
                  <a:schemeClr val="dk1"/>
                </a:solidFill>
                <a:latin typeface="Constantia"/>
                <a:ea typeface="Constantia"/>
                <a:cs typeface="Constantia"/>
                <a:sym typeface="Constantia"/>
              </a:rPr>
              <a:t>Coste Real (a mano).</a:t>
            </a:r>
            <a:endParaRPr b="0" i="0" sz="1400" u="none" cap="none" strike="noStrike">
              <a:solidFill>
                <a:srgbClr val="000000"/>
              </a:solidFill>
              <a:latin typeface="Arial"/>
              <a:ea typeface="Arial"/>
              <a:cs typeface="Arial"/>
              <a:sym typeface="Arial"/>
            </a:endParaRPr>
          </a:p>
          <a:p>
            <a:pPr indent="-215900" lvl="2" marL="12573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Margen:</a:t>
            </a:r>
            <a:r>
              <a:rPr b="0" i="1" lang="es-ES" sz="2000" u="none" cap="none" strike="noStrike">
                <a:solidFill>
                  <a:schemeClr val="dk1"/>
                </a:solidFill>
                <a:latin typeface="Constantia"/>
                <a:ea typeface="Constantia"/>
                <a:cs typeface="Constantia"/>
                <a:sym typeface="Constantia"/>
              </a:rPr>
              <a:t> </a:t>
            </a:r>
            <a:r>
              <a:rPr b="0" i="0" lang="es-ES" sz="2000" u="none" cap="none" strike="noStrike">
                <a:solidFill>
                  <a:schemeClr val="dk1"/>
                </a:solidFill>
                <a:latin typeface="Constantia"/>
                <a:ea typeface="Constantia"/>
                <a:cs typeface="Constantia"/>
                <a:sym typeface="Constantia"/>
              </a:rPr>
              <a:t>que realice la resta de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y </a:t>
            </a:r>
            <a:r>
              <a:rPr b="0" i="1" lang="es-ES" sz="2000" u="none" cap="none" strike="noStrike">
                <a:solidFill>
                  <a:schemeClr val="dk1"/>
                </a:solidFill>
                <a:latin typeface="Constantia"/>
                <a:ea typeface="Constantia"/>
                <a:cs typeface="Constantia"/>
                <a:sym typeface="Constantia"/>
              </a:rPr>
              <a:t>Coste (usar rápida).</a:t>
            </a:r>
            <a:endParaRPr b="0" i="0" sz="1400" u="none" cap="none" strike="noStrike">
              <a:solidFill>
                <a:srgbClr val="000000"/>
              </a:solidFill>
              <a:latin typeface="Arial"/>
              <a:ea typeface="Arial"/>
              <a:cs typeface="Arial"/>
              <a:sym typeface="Arial"/>
            </a:endParaRPr>
          </a:p>
          <a:p>
            <a:pPr indent="-254000" lvl="1" marL="800100" marR="0" rtl="0" algn="just">
              <a:lnSpc>
                <a:spcPct val="100000"/>
              </a:lnSpc>
              <a:spcBef>
                <a:spcPts val="0"/>
              </a:spcBef>
              <a:spcAft>
                <a:spcPts val="0"/>
              </a:spcAft>
              <a:buClr>
                <a:schemeClr val="dk1"/>
              </a:buClr>
              <a:buSzPts val="1400"/>
              <a:buFont typeface="Courier New"/>
              <a:buNone/>
            </a:pPr>
            <a:r>
              <a:t/>
            </a:r>
            <a:endParaRPr b="0" i="1" sz="1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20"/>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Objetivos del módulo </a:t>
            </a:r>
            <a:endParaRPr b="0" i="0" sz="1400" u="none" cap="none" strike="noStrike">
              <a:solidFill>
                <a:srgbClr val="000000"/>
              </a:solidFill>
              <a:latin typeface="Arial"/>
              <a:ea typeface="Arial"/>
              <a:cs typeface="Arial"/>
              <a:sym typeface="Arial"/>
            </a:endParaRPr>
          </a:p>
        </p:txBody>
      </p:sp>
      <p:pic>
        <p:nvPicPr>
          <p:cNvPr id="155" name="Google Shape;155;p20"/>
          <p:cNvPicPr preferRelativeResize="0"/>
          <p:nvPr/>
        </p:nvPicPr>
        <p:blipFill rotWithShape="1">
          <a:blip r:embed="rId3">
            <a:alphaModFix/>
          </a:blip>
          <a:srcRect b="0" l="0" r="0" t="0"/>
          <a:stretch/>
        </p:blipFill>
        <p:spPr>
          <a:xfrm>
            <a:off x="8820150" y="2718736"/>
            <a:ext cx="2438400" cy="2438400"/>
          </a:xfrm>
          <a:prstGeom prst="rect">
            <a:avLst/>
          </a:prstGeom>
          <a:noFill/>
          <a:ln>
            <a:noFill/>
          </a:ln>
        </p:spPr>
      </p:pic>
      <p:sp>
        <p:nvSpPr>
          <p:cNvPr id="156" name="Google Shape;156;p20"/>
          <p:cNvSpPr txBox="1"/>
          <p:nvPr/>
        </p:nvSpPr>
        <p:spPr>
          <a:xfrm>
            <a:off x="933450" y="1691167"/>
            <a:ext cx="7414044" cy="449353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el concepto de DAX.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 generar columnas calculadas y medidas, entendiendo sus diferencias.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Aprender algunas funciones básicas de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las funciones de inteligencia de tiempo.</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Profundizar en la creación de calendarios mediante DAX.</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onstantia"/>
                <a:ea typeface="Constantia"/>
                <a:cs typeface="Constantia"/>
                <a:sym typeface="Constantia"/>
              </a:rPr>
              <a:t>Conocer algunos conceptos avanzados en la formulación con DAX.</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9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8" name="Google Shape;908;p92"/>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Dependencias</a:t>
            </a:r>
            <a:endParaRPr b="0" i="0" sz="1400" u="none" cap="none" strike="noStrike">
              <a:solidFill>
                <a:srgbClr val="000000"/>
              </a:solidFill>
              <a:latin typeface="Arial"/>
              <a:ea typeface="Arial"/>
              <a:cs typeface="Arial"/>
              <a:sym typeface="Arial"/>
            </a:endParaRPr>
          </a:p>
        </p:txBody>
      </p:sp>
      <p:sp>
        <p:nvSpPr>
          <p:cNvPr id="909" name="Google Shape;909;p92"/>
          <p:cNvSpPr txBox="1"/>
          <p:nvPr/>
        </p:nvSpPr>
        <p:spPr>
          <a:xfrm>
            <a:off x="781049" y="1802577"/>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Cualquier medida generada se puede usar para la creación de nuevas medidas, independientemente de que se encuentren en una tabla diferente.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9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6" name="Google Shape;916;p93"/>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Dependencias</a:t>
            </a:r>
            <a:endParaRPr b="0" i="0" sz="1400" u="none" cap="none" strike="noStrike">
              <a:solidFill>
                <a:srgbClr val="000000"/>
              </a:solidFill>
              <a:latin typeface="Arial"/>
              <a:ea typeface="Arial"/>
              <a:cs typeface="Arial"/>
              <a:sym typeface="Arial"/>
            </a:endParaRPr>
          </a:p>
        </p:txBody>
      </p:sp>
      <p:sp>
        <p:nvSpPr>
          <p:cNvPr id="917" name="Google Shape;917;p93"/>
          <p:cNvSpPr txBox="1"/>
          <p:nvPr/>
        </p:nvSpPr>
        <p:spPr>
          <a:xfrm>
            <a:off x="781049" y="1802577"/>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Cualquier medida generada se puede usar para la creación de nuevas medidas, independientemente de que se encuentren en una tabla diferente.</a:t>
            </a:r>
            <a:endParaRPr b="0" i="0" sz="1400" u="none" cap="none" strike="noStrike">
              <a:solidFill>
                <a:srgbClr val="000000"/>
              </a:solidFill>
              <a:latin typeface="Arial"/>
              <a:ea typeface="Arial"/>
              <a:cs typeface="Arial"/>
              <a:sym typeface="Arial"/>
            </a:endParaRPr>
          </a:p>
        </p:txBody>
      </p:sp>
      <p:sp>
        <p:nvSpPr>
          <p:cNvPr id="918" name="Google Shape;918;p93"/>
          <p:cNvSpPr txBox="1"/>
          <p:nvPr/>
        </p:nvSpPr>
        <p:spPr>
          <a:xfrm>
            <a:off x="3392869" y="2867945"/>
            <a:ext cx="1009715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Importe  =  </a:t>
            </a:r>
            <a:r>
              <a:rPr b="1" i="1" lang="es-ES" sz="2400" u="none" cap="none" strike="noStrike">
                <a:solidFill>
                  <a:schemeClr val="dk1"/>
                </a:solidFill>
                <a:latin typeface="Constantia"/>
                <a:ea typeface="Constantia"/>
                <a:cs typeface="Constantia"/>
                <a:sym typeface="Constantia"/>
              </a:rPr>
              <a:t>SUM(</a:t>
            </a:r>
            <a:r>
              <a:rPr b="0" i="1" lang="es-ES" sz="2400" u="none" cap="none" strike="noStrike">
                <a:solidFill>
                  <a:schemeClr val="dk1"/>
                </a:solidFill>
                <a:latin typeface="Constantia"/>
                <a:ea typeface="Constantia"/>
                <a:cs typeface="Constantia"/>
                <a:sym typeface="Constantia"/>
              </a:rPr>
              <a:t>‘Importe Ventas’)</a:t>
            </a:r>
            <a:r>
              <a:rPr b="1" i="1" lang="es-ES" sz="2400" u="none" cap="none" strike="noStrike">
                <a:solidFill>
                  <a:schemeClr val="accent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919" name="Google Shape;919;p93"/>
          <p:cNvSpPr txBox="1"/>
          <p:nvPr/>
        </p:nvSpPr>
        <p:spPr>
          <a:xfrm>
            <a:off x="3392869" y="3555649"/>
            <a:ext cx="1009715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    Coste   =  </a:t>
            </a:r>
            <a:r>
              <a:rPr b="1" i="1" lang="es-ES" sz="2400" u="none" cap="none" strike="noStrike">
                <a:solidFill>
                  <a:schemeClr val="dk1"/>
                </a:solidFill>
                <a:latin typeface="Constantia"/>
                <a:ea typeface="Constantia"/>
                <a:cs typeface="Constantia"/>
                <a:sym typeface="Constantia"/>
              </a:rPr>
              <a:t>SUM(</a:t>
            </a:r>
            <a:r>
              <a:rPr b="0" i="1" lang="es-ES" sz="2400" u="none" cap="none" strike="noStrike">
                <a:solidFill>
                  <a:schemeClr val="dk1"/>
                </a:solidFill>
                <a:latin typeface="Constantia"/>
                <a:ea typeface="Constantia"/>
                <a:cs typeface="Constantia"/>
                <a:sym typeface="Constantia"/>
              </a:rPr>
              <a:t>‘Coste Total’)</a:t>
            </a:r>
            <a:r>
              <a:rPr b="1" i="1" lang="es-ES" sz="2400" u="none" cap="none" strike="noStrike">
                <a:solidFill>
                  <a:schemeClr val="accent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920" name="Google Shape;920;p93"/>
          <p:cNvSpPr/>
          <p:nvPr/>
        </p:nvSpPr>
        <p:spPr>
          <a:xfrm>
            <a:off x="3392869" y="2867945"/>
            <a:ext cx="1352552" cy="461665"/>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1" name="Google Shape;921;p93"/>
          <p:cNvSpPr/>
          <p:nvPr/>
        </p:nvSpPr>
        <p:spPr>
          <a:xfrm>
            <a:off x="3594537" y="3565341"/>
            <a:ext cx="1119352" cy="461665"/>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9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8" name="Google Shape;928;p94"/>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Dependencias</a:t>
            </a:r>
            <a:endParaRPr b="0" i="0" sz="1400" u="none" cap="none" strike="noStrike">
              <a:solidFill>
                <a:srgbClr val="000000"/>
              </a:solidFill>
              <a:latin typeface="Arial"/>
              <a:ea typeface="Arial"/>
              <a:cs typeface="Arial"/>
              <a:sym typeface="Arial"/>
            </a:endParaRPr>
          </a:p>
        </p:txBody>
      </p:sp>
      <p:sp>
        <p:nvSpPr>
          <p:cNvPr id="929" name="Google Shape;929;p94"/>
          <p:cNvSpPr txBox="1"/>
          <p:nvPr/>
        </p:nvSpPr>
        <p:spPr>
          <a:xfrm>
            <a:off x="781049" y="1802577"/>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Cualquier medida generada se puede usar para la creación de nuevas medidas, independientemente de que se encuentren en una tabla diferente.</a:t>
            </a:r>
            <a:endParaRPr b="0" i="0" sz="1400" u="none" cap="none" strike="noStrike">
              <a:solidFill>
                <a:srgbClr val="000000"/>
              </a:solidFill>
              <a:latin typeface="Arial"/>
              <a:ea typeface="Arial"/>
              <a:cs typeface="Arial"/>
              <a:sym typeface="Arial"/>
            </a:endParaRPr>
          </a:p>
        </p:txBody>
      </p:sp>
      <p:sp>
        <p:nvSpPr>
          <p:cNvPr id="930" name="Google Shape;930;p94"/>
          <p:cNvSpPr txBox="1"/>
          <p:nvPr/>
        </p:nvSpPr>
        <p:spPr>
          <a:xfrm>
            <a:off x="1864643" y="5127934"/>
            <a:ext cx="4395297"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Margen   =  </a:t>
            </a:r>
            <a:r>
              <a:rPr b="1" i="1" lang="es-ES" sz="2400" u="none" cap="none" strike="noStrike">
                <a:solidFill>
                  <a:schemeClr val="dk1"/>
                </a:solidFill>
                <a:latin typeface="Constantia"/>
                <a:ea typeface="Constantia"/>
                <a:cs typeface="Constantia"/>
                <a:sym typeface="Constantia"/>
              </a:rPr>
              <a:t>Importe - Coste</a:t>
            </a:r>
            <a:endParaRPr b="1" i="1" sz="2400" u="none" cap="none" strike="noStrike">
              <a:solidFill>
                <a:schemeClr val="accent1"/>
              </a:solidFill>
              <a:latin typeface="Constantia"/>
              <a:ea typeface="Constantia"/>
              <a:cs typeface="Constantia"/>
              <a:sym typeface="Constantia"/>
            </a:endParaRPr>
          </a:p>
        </p:txBody>
      </p:sp>
      <p:sp>
        <p:nvSpPr>
          <p:cNvPr id="931" name="Google Shape;931;p94"/>
          <p:cNvSpPr/>
          <p:nvPr/>
        </p:nvSpPr>
        <p:spPr>
          <a:xfrm>
            <a:off x="3500974" y="5125372"/>
            <a:ext cx="1287518" cy="461665"/>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2" name="Google Shape;932;p94"/>
          <p:cNvSpPr/>
          <p:nvPr/>
        </p:nvSpPr>
        <p:spPr>
          <a:xfrm>
            <a:off x="4956657" y="5118242"/>
            <a:ext cx="965580" cy="461665"/>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3" name="Google Shape;933;p94"/>
          <p:cNvSpPr txBox="1"/>
          <p:nvPr/>
        </p:nvSpPr>
        <p:spPr>
          <a:xfrm>
            <a:off x="1882992" y="4437668"/>
            <a:ext cx="748533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Margen   = </a:t>
            </a:r>
            <a:r>
              <a:rPr b="1" i="1" lang="es-ES" sz="2400" u="none" cap="none" strike="noStrike">
                <a:solidFill>
                  <a:schemeClr val="dk1"/>
                </a:solidFill>
                <a:latin typeface="Constantia"/>
                <a:ea typeface="Constantia"/>
                <a:cs typeface="Constantia"/>
                <a:sym typeface="Constantia"/>
              </a:rPr>
              <a:t>SUM(</a:t>
            </a:r>
            <a:r>
              <a:rPr b="0" i="1" lang="es-ES" sz="2400" u="none" cap="none" strike="noStrike">
                <a:solidFill>
                  <a:schemeClr val="dk1"/>
                </a:solidFill>
                <a:latin typeface="Constantia"/>
                <a:ea typeface="Constantia"/>
                <a:cs typeface="Constantia"/>
                <a:sym typeface="Constantia"/>
              </a:rPr>
              <a:t>‘Importe Ventas’)</a:t>
            </a:r>
            <a:r>
              <a:rPr b="1" i="1" lang="es-ES" sz="2400" u="none" cap="none" strike="noStrike">
                <a:solidFill>
                  <a:schemeClr val="dk1"/>
                </a:solidFill>
                <a:latin typeface="Constantia"/>
                <a:ea typeface="Constantia"/>
                <a:cs typeface="Constantia"/>
                <a:sym typeface="Constantia"/>
              </a:rPr>
              <a:t> - SUM(</a:t>
            </a:r>
            <a:r>
              <a:rPr b="0" i="1" lang="es-ES" sz="2400" u="none" cap="none" strike="noStrike">
                <a:solidFill>
                  <a:schemeClr val="dk1"/>
                </a:solidFill>
                <a:latin typeface="Constantia"/>
                <a:ea typeface="Constantia"/>
                <a:cs typeface="Constantia"/>
                <a:sym typeface="Constantia"/>
              </a:rPr>
              <a:t>‘Coste Total’)</a:t>
            </a:r>
            <a:r>
              <a:rPr b="1" i="1" lang="es-ES" sz="2400" u="none" cap="none" strike="noStrike">
                <a:solidFill>
                  <a:schemeClr val="accent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934" name="Google Shape;934;p94"/>
          <p:cNvSpPr/>
          <p:nvPr/>
        </p:nvSpPr>
        <p:spPr>
          <a:xfrm>
            <a:off x="1620078" y="4338278"/>
            <a:ext cx="7891670" cy="1436360"/>
          </a:xfrm>
          <a:prstGeom prst="rect">
            <a:avLst/>
          </a:prstGeom>
          <a:noFill/>
          <a:ln cap="flat" cmpd="sng" w="12700">
            <a:solidFill>
              <a:schemeClr val="dk1"/>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5" name="Google Shape;935;p94"/>
          <p:cNvSpPr txBox="1"/>
          <p:nvPr/>
        </p:nvSpPr>
        <p:spPr>
          <a:xfrm>
            <a:off x="3392869" y="2867945"/>
            <a:ext cx="1009715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Importe  =  </a:t>
            </a:r>
            <a:r>
              <a:rPr b="1" i="1" lang="es-ES" sz="2400" u="none" cap="none" strike="noStrike">
                <a:solidFill>
                  <a:schemeClr val="dk1"/>
                </a:solidFill>
                <a:latin typeface="Constantia"/>
                <a:ea typeface="Constantia"/>
                <a:cs typeface="Constantia"/>
                <a:sym typeface="Constantia"/>
              </a:rPr>
              <a:t>SUM(</a:t>
            </a:r>
            <a:r>
              <a:rPr b="0" i="1" lang="es-ES" sz="2400" u="none" cap="none" strike="noStrike">
                <a:solidFill>
                  <a:schemeClr val="dk1"/>
                </a:solidFill>
                <a:latin typeface="Constantia"/>
                <a:ea typeface="Constantia"/>
                <a:cs typeface="Constantia"/>
                <a:sym typeface="Constantia"/>
              </a:rPr>
              <a:t>‘Importe Ventas’)</a:t>
            </a:r>
            <a:r>
              <a:rPr b="1" i="1" lang="es-ES" sz="2400" u="none" cap="none" strike="noStrike">
                <a:solidFill>
                  <a:schemeClr val="accent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936" name="Google Shape;936;p94"/>
          <p:cNvSpPr txBox="1"/>
          <p:nvPr/>
        </p:nvSpPr>
        <p:spPr>
          <a:xfrm>
            <a:off x="3392869" y="3555649"/>
            <a:ext cx="1009715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    Coste   =  </a:t>
            </a:r>
            <a:r>
              <a:rPr b="1" i="1" lang="es-ES" sz="2400" u="none" cap="none" strike="noStrike">
                <a:solidFill>
                  <a:schemeClr val="dk1"/>
                </a:solidFill>
                <a:latin typeface="Constantia"/>
                <a:ea typeface="Constantia"/>
                <a:cs typeface="Constantia"/>
                <a:sym typeface="Constantia"/>
              </a:rPr>
              <a:t>SUM(</a:t>
            </a:r>
            <a:r>
              <a:rPr b="0" i="1" lang="es-ES" sz="2400" u="none" cap="none" strike="noStrike">
                <a:solidFill>
                  <a:schemeClr val="dk1"/>
                </a:solidFill>
                <a:latin typeface="Constantia"/>
                <a:ea typeface="Constantia"/>
                <a:cs typeface="Constantia"/>
                <a:sym typeface="Constantia"/>
              </a:rPr>
              <a:t>‘Coste Total’)</a:t>
            </a:r>
            <a:r>
              <a:rPr b="1" i="1" lang="es-ES" sz="2400" u="none" cap="none" strike="noStrike">
                <a:solidFill>
                  <a:schemeClr val="accent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937" name="Google Shape;937;p94"/>
          <p:cNvSpPr/>
          <p:nvPr/>
        </p:nvSpPr>
        <p:spPr>
          <a:xfrm>
            <a:off x="3392869" y="2867945"/>
            <a:ext cx="1352552" cy="461665"/>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8" name="Google Shape;938;p94"/>
          <p:cNvSpPr/>
          <p:nvPr/>
        </p:nvSpPr>
        <p:spPr>
          <a:xfrm>
            <a:off x="3594537" y="3565341"/>
            <a:ext cx="1119352" cy="461665"/>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9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5" name="Google Shape;945;p95"/>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3. Medidas. </a:t>
            </a:r>
            <a:r>
              <a:rPr b="0" i="1" lang="es-ES" sz="3000" u="none" cap="none" strike="noStrike">
                <a:solidFill>
                  <a:schemeClr val="dk1"/>
                </a:solidFill>
                <a:latin typeface="Constantia"/>
                <a:ea typeface="Constantia"/>
                <a:cs typeface="Constantia"/>
                <a:sym typeface="Constantia"/>
              </a:rPr>
              <a:t>Dependencias</a:t>
            </a:r>
            <a:endParaRPr b="0" i="0" sz="1400" u="none" cap="none" strike="noStrike">
              <a:solidFill>
                <a:srgbClr val="000000"/>
              </a:solidFill>
              <a:latin typeface="Arial"/>
              <a:ea typeface="Arial"/>
              <a:cs typeface="Arial"/>
              <a:sym typeface="Arial"/>
            </a:endParaRPr>
          </a:p>
        </p:txBody>
      </p:sp>
      <p:sp>
        <p:nvSpPr>
          <p:cNvPr id="946" name="Google Shape;946;p95"/>
          <p:cNvSpPr txBox="1"/>
          <p:nvPr/>
        </p:nvSpPr>
        <p:spPr>
          <a:xfrm>
            <a:off x="781049" y="1802577"/>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Cualquier medida generada se puede usar para la creación de nuevas medidas, independientemente de que se encuentren en una tabla diferente.</a:t>
            </a:r>
            <a:endParaRPr b="0" i="0" sz="1400" u="none" cap="none" strike="noStrike">
              <a:solidFill>
                <a:srgbClr val="000000"/>
              </a:solidFill>
              <a:latin typeface="Arial"/>
              <a:ea typeface="Arial"/>
              <a:cs typeface="Arial"/>
              <a:sym typeface="Arial"/>
            </a:endParaRPr>
          </a:p>
        </p:txBody>
      </p:sp>
      <p:sp>
        <p:nvSpPr>
          <p:cNvPr id="947" name="Google Shape;947;p95"/>
          <p:cNvSpPr txBox="1"/>
          <p:nvPr/>
        </p:nvSpPr>
        <p:spPr>
          <a:xfrm>
            <a:off x="1864643" y="5127934"/>
            <a:ext cx="4395297"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Margen   =  </a:t>
            </a:r>
            <a:r>
              <a:rPr b="1" i="1" lang="es-ES" sz="2400" u="none" cap="none" strike="noStrike">
                <a:solidFill>
                  <a:schemeClr val="dk1"/>
                </a:solidFill>
                <a:latin typeface="Constantia"/>
                <a:ea typeface="Constantia"/>
                <a:cs typeface="Constantia"/>
                <a:sym typeface="Constantia"/>
              </a:rPr>
              <a:t>Importe - Coste</a:t>
            </a:r>
            <a:endParaRPr b="1" i="1" sz="2400" u="none" cap="none" strike="noStrike">
              <a:solidFill>
                <a:schemeClr val="accent1"/>
              </a:solidFill>
              <a:latin typeface="Constantia"/>
              <a:ea typeface="Constantia"/>
              <a:cs typeface="Constantia"/>
              <a:sym typeface="Constantia"/>
            </a:endParaRPr>
          </a:p>
        </p:txBody>
      </p:sp>
      <p:sp>
        <p:nvSpPr>
          <p:cNvPr id="948" name="Google Shape;948;p95"/>
          <p:cNvSpPr/>
          <p:nvPr/>
        </p:nvSpPr>
        <p:spPr>
          <a:xfrm>
            <a:off x="3500974" y="5125372"/>
            <a:ext cx="1287518" cy="461665"/>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9" name="Google Shape;949;p95"/>
          <p:cNvSpPr/>
          <p:nvPr/>
        </p:nvSpPr>
        <p:spPr>
          <a:xfrm>
            <a:off x="4956657" y="5118242"/>
            <a:ext cx="965580" cy="461665"/>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0" name="Google Shape;950;p95"/>
          <p:cNvSpPr txBox="1"/>
          <p:nvPr/>
        </p:nvSpPr>
        <p:spPr>
          <a:xfrm>
            <a:off x="1882992" y="4437668"/>
            <a:ext cx="748533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Margen   = </a:t>
            </a:r>
            <a:r>
              <a:rPr b="1" i="1" lang="es-ES" sz="2400" u="none" cap="none" strike="noStrike">
                <a:solidFill>
                  <a:schemeClr val="dk1"/>
                </a:solidFill>
                <a:latin typeface="Constantia"/>
                <a:ea typeface="Constantia"/>
                <a:cs typeface="Constantia"/>
                <a:sym typeface="Constantia"/>
              </a:rPr>
              <a:t>SUM(</a:t>
            </a:r>
            <a:r>
              <a:rPr b="0" i="1" lang="es-ES" sz="2400" u="none" cap="none" strike="noStrike">
                <a:solidFill>
                  <a:schemeClr val="dk1"/>
                </a:solidFill>
                <a:latin typeface="Constantia"/>
                <a:ea typeface="Constantia"/>
                <a:cs typeface="Constantia"/>
                <a:sym typeface="Constantia"/>
              </a:rPr>
              <a:t>‘Importe Ventas’)</a:t>
            </a:r>
            <a:r>
              <a:rPr b="1" i="1" lang="es-ES" sz="2400" u="none" cap="none" strike="noStrike">
                <a:solidFill>
                  <a:schemeClr val="dk1"/>
                </a:solidFill>
                <a:latin typeface="Constantia"/>
                <a:ea typeface="Constantia"/>
                <a:cs typeface="Constantia"/>
                <a:sym typeface="Constantia"/>
              </a:rPr>
              <a:t> - SUM(</a:t>
            </a:r>
            <a:r>
              <a:rPr b="0" i="1" lang="es-ES" sz="2400" u="none" cap="none" strike="noStrike">
                <a:solidFill>
                  <a:schemeClr val="dk1"/>
                </a:solidFill>
                <a:latin typeface="Constantia"/>
                <a:ea typeface="Constantia"/>
                <a:cs typeface="Constantia"/>
                <a:sym typeface="Constantia"/>
              </a:rPr>
              <a:t>‘Coste Total’)</a:t>
            </a:r>
            <a:r>
              <a:rPr b="1" i="1" lang="es-ES" sz="2400" u="none" cap="none" strike="noStrike">
                <a:solidFill>
                  <a:schemeClr val="accent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951" name="Google Shape;951;p95"/>
          <p:cNvSpPr/>
          <p:nvPr/>
        </p:nvSpPr>
        <p:spPr>
          <a:xfrm>
            <a:off x="1620078" y="4338278"/>
            <a:ext cx="7891670" cy="1436360"/>
          </a:xfrm>
          <a:prstGeom prst="rect">
            <a:avLst/>
          </a:prstGeom>
          <a:noFill/>
          <a:ln cap="flat" cmpd="sng" w="12700">
            <a:solidFill>
              <a:schemeClr val="dk1"/>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2" name="Google Shape;952;p95"/>
          <p:cNvSpPr txBox="1"/>
          <p:nvPr/>
        </p:nvSpPr>
        <p:spPr>
          <a:xfrm>
            <a:off x="3392869" y="2867945"/>
            <a:ext cx="1009715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Importe  =  </a:t>
            </a:r>
            <a:r>
              <a:rPr b="1" i="1" lang="es-ES" sz="2400" u="none" cap="none" strike="noStrike">
                <a:solidFill>
                  <a:schemeClr val="dk1"/>
                </a:solidFill>
                <a:latin typeface="Constantia"/>
                <a:ea typeface="Constantia"/>
                <a:cs typeface="Constantia"/>
                <a:sym typeface="Constantia"/>
              </a:rPr>
              <a:t>SUM(</a:t>
            </a:r>
            <a:r>
              <a:rPr b="0" i="1" lang="es-ES" sz="2400" u="none" cap="none" strike="noStrike">
                <a:solidFill>
                  <a:schemeClr val="dk1"/>
                </a:solidFill>
                <a:latin typeface="Constantia"/>
                <a:ea typeface="Constantia"/>
                <a:cs typeface="Constantia"/>
                <a:sym typeface="Constantia"/>
              </a:rPr>
              <a:t>‘Importe Ventas’)</a:t>
            </a:r>
            <a:r>
              <a:rPr b="1" i="1" lang="es-ES" sz="2400" u="none" cap="none" strike="noStrike">
                <a:solidFill>
                  <a:schemeClr val="accent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953" name="Google Shape;953;p95"/>
          <p:cNvSpPr txBox="1"/>
          <p:nvPr/>
        </p:nvSpPr>
        <p:spPr>
          <a:xfrm>
            <a:off x="3392869" y="3555649"/>
            <a:ext cx="1009715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1" lang="es-ES" sz="2400" u="none" cap="none" strike="noStrike">
                <a:solidFill>
                  <a:schemeClr val="accent1"/>
                </a:solidFill>
                <a:latin typeface="Constantia"/>
                <a:ea typeface="Constantia"/>
                <a:cs typeface="Constantia"/>
                <a:sym typeface="Constantia"/>
              </a:rPr>
              <a:t>    Coste   =  </a:t>
            </a:r>
            <a:r>
              <a:rPr b="1" i="1" lang="es-ES" sz="2400" u="none" cap="none" strike="noStrike">
                <a:solidFill>
                  <a:schemeClr val="dk1"/>
                </a:solidFill>
                <a:latin typeface="Constantia"/>
                <a:ea typeface="Constantia"/>
                <a:cs typeface="Constantia"/>
                <a:sym typeface="Constantia"/>
              </a:rPr>
              <a:t>SUM(</a:t>
            </a:r>
            <a:r>
              <a:rPr b="0" i="1" lang="es-ES" sz="2400" u="none" cap="none" strike="noStrike">
                <a:solidFill>
                  <a:schemeClr val="dk1"/>
                </a:solidFill>
                <a:latin typeface="Constantia"/>
                <a:ea typeface="Constantia"/>
                <a:cs typeface="Constantia"/>
                <a:sym typeface="Constantia"/>
              </a:rPr>
              <a:t>‘Coste Total’)</a:t>
            </a:r>
            <a:r>
              <a:rPr b="1" i="1" lang="es-ES" sz="2400" u="none" cap="none" strike="noStrike">
                <a:solidFill>
                  <a:schemeClr val="accent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954" name="Google Shape;954;p95"/>
          <p:cNvSpPr/>
          <p:nvPr/>
        </p:nvSpPr>
        <p:spPr>
          <a:xfrm>
            <a:off x="3392869" y="2867945"/>
            <a:ext cx="1352552" cy="461665"/>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5" name="Google Shape;955;p95"/>
          <p:cNvSpPr/>
          <p:nvPr/>
        </p:nvSpPr>
        <p:spPr>
          <a:xfrm>
            <a:off x="3594537" y="3565341"/>
            <a:ext cx="1119352" cy="461665"/>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6" name="Google Shape;956;p95"/>
          <p:cNvSpPr txBox="1"/>
          <p:nvPr/>
        </p:nvSpPr>
        <p:spPr>
          <a:xfrm>
            <a:off x="1211361" y="6047398"/>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sng" cap="none" strike="noStrike">
                <a:solidFill>
                  <a:schemeClr val="dk1"/>
                </a:solidFill>
                <a:latin typeface="Constantia"/>
                <a:ea typeface="Constantia"/>
                <a:cs typeface="Constantia"/>
                <a:sym typeface="Constantia"/>
              </a:rPr>
              <a:t>Condición necesaria</a:t>
            </a:r>
            <a:r>
              <a:rPr b="1" i="1" lang="es-ES" sz="2000" u="none" cap="none" strike="noStrike">
                <a:solidFill>
                  <a:schemeClr val="dk1"/>
                </a:solidFill>
                <a:latin typeface="Constantia"/>
                <a:ea typeface="Constantia"/>
                <a:cs typeface="Constantia"/>
                <a:sym typeface="Constantia"/>
              </a:rPr>
              <a:t>: </a:t>
            </a:r>
            <a:r>
              <a:rPr b="0" i="1" lang="es-ES" sz="2000" u="none" cap="none" strike="noStrike">
                <a:solidFill>
                  <a:schemeClr val="dk1"/>
                </a:solidFill>
                <a:latin typeface="Constantia"/>
                <a:ea typeface="Constantia"/>
                <a:cs typeface="Constantia"/>
                <a:sym typeface="Constantia"/>
              </a:rPr>
              <a:t>El nombre de cada medida debe ser único dentro de la aplicación.</a:t>
            </a:r>
            <a:r>
              <a:rPr b="1"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9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3" name="Google Shape;963;p96"/>
          <p:cNvSpPr txBox="1"/>
          <p:nvPr/>
        </p:nvSpPr>
        <p:spPr>
          <a:xfrm>
            <a:off x="781049"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3 – </a:t>
            </a:r>
            <a:r>
              <a:rPr b="0" i="1" lang="es-ES" sz="3000" u="none" cap="none" strike="noStrike">
                <a:solidFill>
                  <a:schemeClr val="dk1"/>
                </a:solidFill>
                <a:latin typeface="Constantia"/>
                <a:ea typeface="Constantia"/>
                <a:cs typeface="Constantia"/>
                <a:sym typeface="Constantia"/>
              </a:rPr>
              <a:t>Medidas</a:t>
            </a:r>
            <a:endParaRPr b="0" i="0" sz="1400" u="none" cap="none" strike="noStrike">
              <a:solidFill>
                <a:srgbClr val="000000"/>
              </a:solidFill>
              <a:latin typeface="Arial"/>
              <a:ea typeface="Arial"/>
              <a:cs typeface="Arial"/>
              <a:sym typeface="Arial"/>
            </a:endParaRPr>
          </a:p>
        </p:txBody>
      </p:sp>
      <p:sp>
        <p:nvSpPr>
          <p:cNvPr id="964" name="Google Shape;964;p96"/>
          <p:cNvSpPr txBox="1"/>
          <p:nvPr/>
        </p:nvSpPr>
        <p:spPr>
          <a:xfrm>
            <a:off x="781049" y="1582340"/>
            <a:ext cx="10356343" cy="430887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‘Facturas.xlsx </a:t>
            </a:r>
            <a:r>
              <a:rPr b="0" i="0" lang="es-ES" sz="2000" u="none" cap="none" strike="noStrike">
                <a:solidFill>
                  <a:schemeClr val="dk1"/>
                </a:solidFill>
                <a:latin typeface="Constantia"/>
                <a:ea typeface="Constantia"/>
                <a:cs typeface="Constantia"/>
                <a:sym typeface="Constantia"/>
              </a:rPr>
              <a:t>y realizar lo siguiente: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Eliminar </a:t>
            </a:r>
            <a:r>
              <a:rPr b="0" i="1" lang="es-ES" sz="2000" u="none" cap="none" strike="noStrike">
                <a:solidFill>
                  <a:schemeClr val="dk1"/>
                </a:solidFill>
                <a:latin typeface="Constantia"/>
                <a:ea typeface="Constantia"/>
                <a:cs typeface="Constantia"/>
                <a:sym typeface="Constantia"/>
              </a:rPr>
              <a:t>summarization </a:t>
            </a:r>
            <a:r>
              <a:rPr b="0" i="0" lang="es-ES" sz="2000" u="none" cap="none" strike="noStrike">
                <a:solidFill>
                  <a:schemeClr val="dk1"/>
                </a:solidFill>
                <a:latin typeface="Constantia"/>
                <a:ea typeface="Constantia"/>
                <a:cs typeface="Constantia"/>
                <a:sym typeface="Constantia"/>
              </a:rPr>
              <a:t>en los campos </a:t>
            </a:r>
            <a:r>
              <a:rPr b="0" i="1" lang="es-ES" sz="2000" u="none" cap="none" strike="noStrike">
                <a:solidFill>
                  <a:schemeClr val="dk1"/>
                </a:solidFill>
                <a:latin typeface="Constantia"/>
                <a:ea typeface="Constantia"/>
                <a:cs typeface="Constantia"/>
                <a:sym typeface="Constantia"/>
              </a:rPr>
              <a:t>Importe, Fatura y Coste Real.</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0" i="0" lang="es-ES" sz="2000" u="none" cap="none" strike="noStrike">
                <a:solidFill>
                  <a:schemeClr val="dk1"/>
                </a:solidFill>
                <a:latin typeface="Constantia"/>
                <a:ea typeface="Constantia"/>
                <a:cs typeface="Constantia"/>
                <a:sym typeface="Constantia"/>
              </a:rPr>
              <a:t>Crear las siguientes medidas a mano (igual que actividad 2):</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0"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Importe Total: </a:t>
            </a:r>
            <a:r>
              <a:rPr b="0" i="0" lang="es-ES" sz="2000" u="none" cap="none" strike="noStrike">
                <a:solidFill>
                  <a:schemeClr val="dk1"/>
                </a:solidFill>
                <a:latin typeface="Constantia"/>
                <a:ea typeface="Constantia"/>
                <a:cs typeface="Constantia"/>
                <a:sym typeface="Constantia"/>
              </a:rPr>
              <a:t>que realice la suma de la columna </a:t>
            </a:r>
            <a:r>
              <a:rPr b="0" i="1" lang="es-ES" sz="2000" u="none" cap="none" strike="noStrike">
                <a:solidFill>
                  <a:schemeClr val="dk1"/>
                </a:solidFill>
                <a:latin typeface="Constantia"/>
                <a:ea typeface="Constantia"/>
                <a:cs typeface="Constantia"/>
                <a:sym typeface="Constantia"/>
              </a:rPr>
              <a:t>Importe.</a:t>
            </a:r>
            <a:endParaRPr b="0" i="0" sz="1400" u="none" cap="none" strike="noStrike">
              <a:solidFill>
                <a:srgbClr val="000000"/>
              </a:solidFill>
              <a:latin typeface="Arial"/>
              <a:ea typeface="Arial"/>
              <a:cs typeface="Arial"/>
              <a:sym typeface="Arial"/>
            </a:endParaRPr>
          </a:p>
          <a:p>
            <a:pPr indent="-215900" lvl="2" marL="12573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Coste Total: </a:t>
            </a:r>
            <a:r>
              <a:rPr b="0" i="0" lang="es-ES" sz="2000" u="none" cap="none" strike="noStrike">
                <a:solidFill>
                  <a:schemeClr val="dk1"/>
                </a:solidFill>
                <a:latin typeface="Constantia"/>
                <a:ea typeface="Constantia"/>
                <a:cs typeface="Constantia"/>
                <a:sym typeface="Constantia"/>
              </a:rPr>
              <a:t>que realice la suma de la columna </a:t>
            </a:r>
            <a:r>
              <a:rPr b="0" i="1" lang="es-ES" sz="2000" u="none" cap="none" strike="noStrike">
                <a:solidFill>
                  <a:schemeClr val="dk1"/>
                </a:solidFill>
                <a:latin typeface="Constantia"/>
                <a:ea typeface="Constantia"/>
                <a:cs typeface="Constantia"/>
                <a:sym typeface="Constantia"/>
              </a:rPr>
              <a:t>Coste Real.</a:t>
            </a:r>
            <a:endParaRPr b="0" i="0" sz="1400" u="none" cap="none" strike="noStrike">
              <a:solidFill>
                <a:srgbClr val="000000"/>
              </a:solidFill>
              <a:latin typeface="Arial"/>
              <a:ea typeface="Arial"/>
              <a:cs typeface="Arial"/>
              <a:sym typeface="Arial"/>
            </a:endParaRPr>
          </a:p>
          <a:p>
            <a:pPr indent="-215900" lvl="2" marL="12573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Margen Normal:</a:t>
            </a:r>
            <a:endParaRPr b="0" i="0" sz="1400" u="none" cap="none" strike="noStrike">
              <a:solidFill>
                <a:srgbClr val="000000"/>
              </a:solidFill>
              <a:latin typeface="Arial"/>
              <a:ea typeface="Arial"/>
              <a:cs typeface="Arial"/>
              <a:sym typeface="Arial"/>
            </a:endParaRPr>
          </a:p>
          <a:p>
            <a:pPr indent="-215900" lvl="2" marL="1257300" marR="0" rtl="0" algn="just">
              <a:lnSpc>
                <a:spcPct val="100000"/>
              </a:lnSpc>
              <a:spcBef>
                <a:spcPts val="0"/>
              </a:spcBef>
              <a:spcAft>
                <a:spcPts val="0"/>
              </a:spcAft>
              <a:buClr>
                <a:schemeClr val="dk1"/>
              </a:buClr>
              <a:buSzPts val="2000"/>
              <a:buFont typeface="Noto Sans Symbols"/>
              <a:buNone/>
            </a:pPr>
            <a:r>
              <a:t/>
            </a:r>
            <a:endParaRPr b="1"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Margen Dependencias:     </a:t>
            </a:r>
            <a:r>
              <a:rPr b="0" i="0" lang="es-ES" sz="2000" u="none" cap="none" strike="noStrike">
                <a:solidFill>
                  <a:srgbClr val="000000"/>
                </a:solidFill>
                <a:latin typeface="Consolas"/>
                <a:ea typeface="Consolas"/>
                <a:cs typeface="Consolas"/>
                <a:sym typeface="Consolas"/>
              </a:rPr>
              <a:t>[Importe Total] - [Coste Total]</a:t>
            </a:r>
            <a:endParaRPr b="0" i="1" sz="2000" u="none" cap="none" strike="noStrike">
              <a:solidFill>
                <a:schemeClr val="dk1"/>
              </a:solidFill>
              <a:latin typeface="Constantia"/>
              <a:ea typeface="Constantia"/>
              <a:cs typeface="Constantia"/>
              <a:sym typeface="Constantia"/>
            </a:endParaRPr>
          </a:p>
          <a:p>
            <a:pPr indent="-254000" lvl="2" marL="1257300" marR="0" rtl="0" algn="just">
              <a:lnSpc>
                <a:spcPct val="100000"/>
              </a:lnSpc>
              <a:spcBef>
                <a:spcPts val="0"/>
              </a:spcBef>
              <a:spcAft>
                <a:spcPts val="0"/>
              </a:spcAft>
              <a:buClr>
                <a:schemeClr val="dk1"/>
              </a:buClr>
              <a:buSzPts val="1400"/>
              <a:buFont typeface="Noto Sans Symbols"/>
              <a:buNone/>
            </a:pPr>
            <a:r>
              <a:t/>
            </a:r>
            <a:endParaRPr b="0" i="1" sz="1400" u="none" cap="none" strike="noStrike">
              <a:solidFill>
                <a:schemeClr val="dk1"/>
              </a:solidFill>
              <a:latin typeface="Constantia"/>
              <a:ea typeface="Constantia"/>
              <a:cs typeface="Constantia"/>
              <a:sym typeface="Constantia"/>
            </a:endParaRPr>
          </a:p>
        </p:txBody>
      </p:sp>
      <p:sp>
        <p:nvSpPr>
          <p:cNvPr id="965" name="Google Shape;965;p96"/>
          <p:cNvSpPr txBox="1"/>
          <p:nvPr/>
        </p:nvSpPr>
        <p:spPr>
          <a:xfrm>
            <a:off x="4284250" y="4651127"/>
            <a:ext cx="63009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onsolas"/>
                <a:ea typeface="Consolas"/>
                <a:cs typeface="Consolas"/>
                <a:sym typeface="Consolas"/>
              </a:rPr>
              <a:t>sum(Facturas[Importe])-sum(Facturas[Coste Real])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2" name="Google Shape;972;p97"/>
          <p:cNvSpPr txBox="1"/>
          <p:nvPr/>
        </p:nvSpPr>
        <p:spPr>
          <a:xfrm>
            <a:off x="781048" y="609599"/>
            <a:ext cx="880438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4. Diferencias entre columna calculada y medida </a:t>
            </a:r>
            <a:endParaRPr b="0" i="0" sz="1400" u="none" cap="none" strike="noStrike">
              <a:solidFill>
                <a:srgbClr val="000000"/>
              </a:solidFill>
              <a:latin typeface="Arial"/>
              <a:ea typeface="Arial"/>
              <a:cs typeface="Arial"/>
              <a:sym typeface="Arial"/>
            </a:endParaRPr>
          </a:p>
        </p:txBody>
      </p:sp>
      <p:sp>
        <p:nvSpPr>
          <p:cNvPr id="973" name="Google Shape;973;p97"/>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Las diferencias se enfocan en tres categorías.</a:t>
            </a:r>
            <a:endParaRPr b="0" i="0" sz="1400" u="none" cap="none" strike="noStrike">
              <a:solidFill>
                <a:srgbClr val="000000"/>
              </a:solidFill>
              <a:latin typeface="Arial"/>
              <a:ea typeface="Arial"/>
              <a:cs typeface="Arial"/>
              <a:sym typeface="Arial"/>
            </a:endParaRPr>
          </a:p>
        </p:txBody>
      </p:sp>
      <p:graphicFrame>
        <p:nvGraphicFramePr>
          <p:cNvPr id="974" name="Google Shape;974;p97"/>
          <p:cNvGraphicFramePr/>
          <p:nvPr/>
        </p:nvGraphicFramePr>
        <p:xfrm>
          <a:off x="1406524" y="2720358"/>
          <a:ext cx="3000000" cy="3000000"/>
        </p:xfrm>
        <a:graphic>
          <a:graphicData uri="http://schemas.openxmlformats.org/drawingml/2006/table">
            <a:tbl>
              <a:tblPr bandRow="1" firstRow="1">
                <a:noFill/>
                <a:tableStyleId>{8337B571-7D8D-44B3-976A-BB3EC8CD2C8B}</a:tableStyleId>
              </a:tblPr>
              <a:tblGrid>
                <a:gridCol w="2616825"/>
                <a:gridCol w="3635800"/>
                <a:gridCol w="3126325"/>
              </a:tblGrid>
              <a:tr h="6032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nstantia"/>
                        <a:ea typeface="Constantia"/>
                        <a:cs typeface="Constantia"/>
                        <a:sym typeface="Constant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Medidas</a:t>
                      </a:r>
                      <a:endParaRPr sz="14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s-ES" sz="1800" u="none" cap="none" strike="noStrike">
                          <a:latin typeface="Constantia"/>
                          <a:ea typeface="Constantia"/>
                          <a:cs typeface="Constantia"/>
                          <a:sym typeface="Constantia"/>
                        </a:rPr>
                        <a:t>Columnas</a:t>
                      </a:r>
                      <a:endParaRPr sz="1400" u="none" cap="none" strike="noStrike"/>
                    </a:p>
                  </a:txBody>
                  <a:tcPr marT="45725" marB="45725" marR="91450" marL="91450" anchor="ctr">
                    <a:solidFill>
                      <a:srgbClr val="D8D8D8"/>
                    </a:solidFill>
                  </a:tcP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Evaluación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Global (</a:t>
                      </a:r>
                      <a:r>
                        <a:rPr i="1" lang="es-ES" sz="1800" u="none" cap="none" strike="noStrike">
                          <a:latin typeface="Constantia"/>
                          <a:ea typeface="Constantia"/>
                          <a:cs typeface="Constantia"/>
                          <a:sym typeface="Constantia"/>
                        </a:rPr>
                        <a:t>filter context)</a:t>
                      </a:r>
                      <a:endParaRPr sz="1800" u="none" cap="none" strike="noStrike">
                        <a:latin typeface="Constantia"/>
                        <a:ea typeface="Constantia"/>
                        <a:cs typeface="Constantia"/>
                        <a:sym typeface="Constantia"/>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Fila por fila</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Almacenamiento</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No guarda valores en el modelo (no crece tamaño del modelo)</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Guardan un valor por fila en la tabla (crece el tamaño)</a:t>
                      </a:r>
                      <a:endParaRPr sz="1400" u="none" cap="none" strike="noStrike"/>
                    </a:p>
                  </a:txBody>
                  <a:tcPr marT="45725" marB="45725" marR="91450" marL="91450" anchor="ctr"/>
                </a:tc>
              </a:tr>
              <a:tr h="603200">
                <a:tc>
                  <a:txBody>
                    <a:bodyPr/>
                    <a:lstStyle/>
                    <a:p>
                      <a:pPr indent="0" lvl="0" marL="0" marR="0" rtl="0" algn="ctr">
                        <a:lnSpc>
                          <a:spcPct val="100000"/>
                        </a:lnSpc>
                        <a:spcBef>
                          <a:spcPts val="0"/>
                        </a:spcBef>
                        <a:spcAft>
                          <a:spcPts val="0"/>
                        </a:spcAft>
                        <a:buClr>
                          <a:srgbClr val="000000"/>
                        </a:buClr>
                        <a:buSzPts val="1800"/>
                        <a:buFont typeface="Arial"/>
                        <a:buNone/>
                      </a:pPr>
                      <a:r>
                        <a:rPr b="1" i="1" lang="es-ES" sz="1800" u="none" cap="none" strike="noStrike">
                          <a:latin typeface="Constantia"/>
                          <a:ea typeface="Constantia"/>
                          <a:cs typeface="Constantia"/>
                          <a:sym typeface="Constantia"/>
                        </a:rPr>
                        <a:t>Uso visual</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Agrupación de datos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s-ES" sz="1800" u="none" cap="none" strike="noStrike">
                          <a:latin typeface="Constantia"/>
                          <a:ea typeface="Constantia"/>
                          <a:cs typeface="Constantia"/>
                          <a:sym typeface="Constantia"/>
                        </a:rPr>
                        <a:t>Usadas para filtrar o agrupar</a:t>
                      </a:r>
                      <a:endParaRPr sz="1400" u="none" cap="none" strike="noStrike"/>
                    </a:p>
                  </a:txBody>
                  <a:tcPr marT="45725" marB="45725" marR="91450" marL="91450" anchor="ct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9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1" name="Google Shape;981;p98"/>
          <p:cNvSpPr txBox="1"/>
          <p:nvPr/>
        </p:nvSpPr>
        <p:spPr>
          <a:xfrm>
            <a:off x="781049" y="609599"/>
            <a:ext cx="877285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4. Diferencias entre columna calculada y medida </a:t>
            </a:r>
            <a:endParaRPr b="0" i="0" sz="1400" u="none" cap="none" strike="noStrike">
              <a:solidFill>
                <a:srgbClr val="000000"/>
              </a:solidFill>
              <a:latin typeface="Arial"/>
              <a:ea typeface="Arial"/>
              <a:cs typeface="Arial"/>
              <a:sym typeface="Arial"/>
            </a:endParaRPr>
          </a:p>
        </p:txBody>
      </p:sp>
      <p:sp>
        <p:nvSpPr>
          <p:cNvPr id="982" name="Google Shape;982;p98"/>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Usar columnas calculadas cuando…</a:t>
            </a:r>
            <a:endParaRPr b="0" i="0" sz="1400" u="none" cap="none" strike="noStrike">
              <a:solidFill>
                <a:srgbClr val="000000"/>
              </a:solidFill>
              <a:latin typeface="Arial"/>
              <a:ea typeface="Arial"/>
              <a:cs typeface="Arial"/>
              <a:sym typeface="Arial"/>
            </a:endParaRPr>
          </a:p>
        </p:txBody>
      </p:sp>
      <p:sp>
        <p:nvSpPr>
          <p:cNvPr id="983" name="Google Shape;983;p98"/>
          <p:cNvSpPr txBox="1"/>
          <p:nvPr/>
        </p:nvSpPr>
        <p:spPr>
          <a:xfrm>
            <a:off x="1180407" y="2610146"/>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 necesite usar el resultado como condición de filtrado.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9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0" name="Google Shape;990;p99"/>
          <p:cNvSpPr txBox="1"/>
          <p:nvPr/>
        </p:nvSpPr>
        <p:spPr>
          <a:xfrm>
            <a:off x="781048" y="609599"/>
            <a:ext cx="883591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4. Diferencias entre columna calculada y medida </a:t>
            </a:r>
            <a:endParaRPr b="0" i="0" sz="1400" u="none" cap="none" strike="noStrike">
              <a:solidFill>
                <a:srgbClr val="000000"/>
              </a:solidFill>
              <a:latin typeface="Arial"/>
              <a:ea typeface="Arial"/>
              <a:cs typeface="Arial"/>
              <a:sym typeface="Arial"/>
            </a:endParaRPr>
          </a:p>
        </p:txBody>
      </p:sp>
      <p:sp>
        <p:nvSpPr>
          <p:cNvPr id="991" name="Google Shape;991;p99"/>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Usar columnas calculadas cuando…</a:t>
            </a:r>
            <a:endParaRPr b="0" i="0" sz="1400" u="none" cap="none" strike="noStrike">
              <a:solidFill>
                <a:srgbClr val="000000"/>
              </a:solidFill>
              <a:latin typeface="Arial"/>
              <a:ea typeface="Arial"/>
              <a:cs typeface="Arial"/>
              <a:sym typeface="Arial"/>
            </a:endParaRPr>
          </a:p>
        </p:txBody>
      </p:sp>
      <p:sp>
        <p:nvSpPr>
          <p:cNvPr id="992" name="Google Shape;992;p99"/>
          <p:cNvSpPr txBox="1"/>
          <p:nvPr/>
        </p:nvSpPr>
        <p:spPr>
          <a:xfrm>
            <a:off x="1180407" y="2610146"/>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 necesite usar el resultado como condición de filtrado.</a:t>
            </a:r>
            <a:endParaRPr b="0" i="0" sz="1400" u="none" cap="none" strike="noStrike">
              <a:solidFill>
                <a:srgbClr val="000000"/>
              </a:solidFill>
              <a:latin typeface="Arial"/>
              <a:ea typeface="Arial"/>
              <a:cs typeface="Arial"/>
              <a:sym typeface="Arial"/>
            </a:endParaRPr>
          </a:p>
        </p:txBody>
      </p:sp>
      <p:sp>
        <p:nvSpPr>
          <p:cNvPr id="993" name="Google Shape;993;p99"/>
          <p:cNvSpPr txBox="1"/>
          <p:nvPr/>
        </p:nvSpPr>
        <p:spPr>
          <a:xfrm>
            <a:off x="1180407" y="3307327"/>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Sea una expresión exclusiva de fila (Precio * Producto).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0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0" name="Google Shape;1000;p100"/>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Usar columnas calculadas cuando…</a:t>
            </a:r>
            <a:endParaRPr b="0" i="0" sz="1400" u="none" cap="none" strike="noStrike">
              <a:solidFill>
                <a:srgbClr val="000000"/>
              </a:solidFill>
              <a:latin typeface="Arial"/>
              <a:ea typeface="Arial"/>
              <a:cs typeface="Arial"/>
              <a:sym typeface="Arial"/>
            </a:endParaRPr>
          </a:p>
        </p:txBody>
      </p:sp>
      <p:sp>
        <p:nvSpPr>
          <p:cNvPr id="1001" name="Google Shape;1001;p100"/>
          <p:cNvSpPr txBox="1"/>
          <p:nvPr/>
        </p:nvSpPr>
        <p:spPr>
          <a:xfrm>
            <a:off x="1180407" y="2610146"/>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 necesite usar el resultado como condición de filtrado.</a:t>
            </a:r>
            <a:endParaRPr b="0" i="0" sz="1400" u="none" cap="none" strike="noStrike">
              <a:solidFill>
                <a:srgbClr val="000000"/>
              </a:solidFill>
              <a:latin typeface="Arial"/>
              <a:ea typeface="Arial"/>
              <a:cs typeface="Arial"/>
              <a:sym typeface="Arial"/>
            </a:endParaRPr>
          </a:p>
        </p:txBody>
      </p:sp>
      <p:sp>
        <p:nvSpPr>
          <p:cNvPr id="1002" name="Google Shape;1002;p100"/>
          <p:cNvSpPr txBox="1"/>
          <p:nvPr/>
        </p:nvSpPr>
        <p:spPr>
          <a:xfrm>
            <a:off x="1180407" y="3307327"/>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Sea una expresión exclusiva de fila (Precio * Producto).</a:t>
            </a:r>
            <a:endParaRPr b="0" i="0" sz="1400" u="none" cap="none" strike="noStrike">
              <a:solidFill>
                <a:srgbClr val="000000"/>
              </a:solidFill>
              <a:latin typeface="Arial"/>
              <a:ea typeface="Arial"/>
              <a:cs typeface="Arial"/>
              <a:sym typeface="Arial"/>
            </a:endParaRPr>
          </a:p>
        </p:txBody>
      </p:sp>
      <p:sp>
        <p:nvSpPr>
          <p:cNvPr id="1003" name="Google Shape;1003;p100"/>
          <p:cNvSpPr txBox="1"/>
          <p:nvPr/>
        </p:nvSpPr>
        <p:spPr>
          <a:xfrm>
            <a:off x="1180407" y="4004508"/>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 quiera categorizar números o textos (rangos de edad, por ejemplo).</a:t>
            </a:r>
            <a:endParaRPr b="0" i="0" sz="1400" u="none" cap="none" strike="noStrike">
              <a:solidFill>
                <a:srgbClr val="000000"/>
              </a:solidFill>
              <a:latin typeface="Arial"/>
              <a:ea typeface="Arial"/>
              <a:cs typeface="Arial"/>
              <a:sym typeface="Arial"/>
            </a:endParaRPr>
          </a:p>
        </p:txBody>
      </p:sp>
      <p:sp>
        <p:nvSpPr>
          <p:cNvPr id="1004" name="Google Shape;1004;p100"/>
          <p:cNvSpPr txBox="1"/>
          <p:nvPr/>
        </p:nvSpPr>
        <p:spPr>
          <a:xfrm>
            <a:off x="781048" y="609599"/>
            <a:ext cx="883591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4. Diferencias entre columna calculada y medida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0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1" name="Google Shape;1011;p101"/>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onstantia"/>
                <a:ea typeface="Constantia"/>
                <a:cs typeface="Constantia"/>
                <a:sym typeface="Constantia"/>
              </a:rPr>
              <a:t>Usar columnas calculadas cuando…</a:t>
            </a:r>
            <a:endParaRPr b="0" i="0" sz="1400" u="none" cap="none" strike="noStrike">
              <a:solidFill>
                <a:srgbClr val="000000"/>
              </a:solidFill>
              <a:latin typeface="Arial"/>
              <a:ea typeface="Arial"/>
              <a:cs typeface="Arial"/>
              <a:sym typeface="Arial"/>
            </a:endParaRPr>
          </a:p>
        </p:txBody>
      </p:sp>
      <p:sp>
        <p:nvSpPr>
          <p:cNvPr id="1012" name="Google Shape;1012;p101"/>
          <p:cNvSpPr txBox="1"/>
          <p:nvPr/>
        </p:nvSpPr>
        <p:spPr>
          <a:xfrm>
            <a:off x="1180407" y="2610146"/>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 necesite usar el resultado como condición de filtrado.</a:t>
            </a:r>
            <a:endParaRPr b="0" i="0" sz="1400" u="none" cap="none" strike="noStrike">
              <a:solidFill>
                <a:srgbClr val="000000"/>
              </a:solidFill>
              <a:latin typeface="Arial"/>
              <a:ea typeface="Arial"/>
              <a:cs typeface="Arial"/>
              <a:sym typeface="Arial"/>
            </a:endParaRPr>
          </a:p>
        </p:txBody>
      </p:sp>
      <p:sp>
        <p:nvSpPr>
          <p:cNvPr id="1013" name="Google Shape;1013;p101"/>
          <p:cNvSpPr txBox="1"/>
          <p:nvPr/>
        </p:nvSpPr>
        <p:spPr>
          <a:xfrm>
            <a:off x="1180407" y="3307327"/>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Sea una expresión exclusiva de fila (Precio * Producto).</a:t>
            </a:r>
            <a:endParaRPr b="0" i="0" sz="1400" u="none" cap="none" strike="noStrike">
              <a:solidFill>
                <a:srgbClr val="000000"/>
              </a:solidFill>
              <a:latin typeface="Arial"/>
              <a:ea typeface="Arial"/>
              <a:cs typeface="Arial"/>
              <a:sym typeface="Arial"/>
            </a:endParaRPr>
          </a:p>
        </p:txBody>
      </p:sp>
      <p:sp>
        <p:nvSpPr>
          <p:cNvPr id="1014" name="Google Shape;1014;p101"/>
          <p:cNvSpPr txBox="1"/>
          <p:nvPr/>
        </p:nvSpPr>
        <p:spPr>
          <a:xfrm>
            <a:off x="1180407" y="4004508"/>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Se quiera categorizar números o textos (rangos de edad, por ejemplo).</a:t>
            </a:r>
            <a:endParaRPr b="0" i="0" sz="1400" u="none" cap="none" strike="noStrike">
              <a:solidFill>
                <a:srgbClr val="000000"/>
              </a:solidFill>
              <a:latin typeface="Arial"/>
              <a:ea typeface="Arial"/>
              <a:cs typeface="Arial"/>
              <a:sym typeface="Arial"/>
            </a:endParaRPr>
          </a:p>
        </p:txBody>
      </p:sp>
      <p:sp>
        <p:nvSpPr>
          <p:cNvPr id="1015" name="Google Shape;1015;p101"/>
          <p:cNvSpPr txBox="1"/>
          <p:nvPr/>
        </p:nvSpPr>
        <p:spPr>
          <a:xfrm>
            <a:off x="1180407" y="5339322"/>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1" i="1" lang="es-ES" sz="2000" u="none" cap="none" strike="noStrike">
                <a:solidFill>
                  <a:schemeClr val="dk1"/>
                </a:solidFill>
                <a:latin typeface="Constantia"/>
                <a:ea typeface="Constantia"/>
                <a:cs typeface="Constantia"/>
                <a:sym typeface="Constantia"/>
              </a:rPr>
              <a:t>Para todo lo demás usar medidas.</a:t>
            </a:r>
            <a:endParaRPr b="0" i="0" sz="1400" u="none" cap="none" strike="noStrike">
              <a:solidFill>
                <a:srgbClr val="000000"/>
              </a:solidFill>
              <a:latin typeface="Arial"/>
              <a:ea typeface="Arial"/>
              <a:cs typeface="Arial"/>
              <a:sym typeface="Arial"/>
            </a:endParaRPr>
          </a:p>
        </p:txBody>
      </p:sp>
      <p:pic>
        <p:nvPicPr>
          <p:cNvPr id="1016" name="Google Shape;1016;p101"/>
          <p:cNvPicPr preferRelativeResize="0"/>
          <p:nvPr/>
        </p:nvPicPr>
        <p:blipFill rotWithShape="1">
          <a:blip r:embed="rId3">
            <a:alphaModFix/>
          </a:blip>
          <a:srcRect b="8659" l="48381" r="5382" t="12047"/>
          <a:stretch/>
        </p:blipFill>
        <p:spPr>
          <a:xfrm>
            <a:off x="6826469" y="4758563"/>
            <a:ext cx="2395006" cy="156162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017" name="Google Shape;1017;p101"/>
          <p:cNvSpPr txBox="1"/>
          <p:nvPr/>
        </p:nvSpPr>
        <p:spPr>
          <a:xfrm>
            <a:off x="781048" y="609599"/>
            <a:ext cx="883591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4. Diferencias entre columna calculada y medida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21"/>
          <p:cNvSpPr txBox="1"/>
          <p:nvPr/>
        </p:nvSpPr>
        <p:spPr>
          <a:xfrm>
            <a:off x="781050" y="609599"/>
            <a:ext cx="607695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Contenidos del módulo</a:t>
            </a:r>
            <a:endParaRPr b="0" i="0" sz="1400" u="none" cap="none" strike="noStrike">
              <a:solidFill>
                <a:srgbClr val="000000"/>
              </a:solidFill>
              <a:latin typeface="Arial"/>
              <a:ea typeface="Arial"/>
              <a:cs typeface="Arial"/>
              <a:sym typeface="Arial"/>
            </a:endParaRPr>
          </a:p>
        </p:txBody>
      </p:sp>
      <p:sp>
        <p:nvSpPr>
          <p:cNvPr id="164" name="Google Shape;164;p21"/>
          <p:cNvSpPr txBox="1"/>
          <p:nvPr/>
        </p:nvSpPr>
        <p:spPr>
          <a:xfrm>
            <a:off x="1178763" y="1420723"/>
            <a:ext cx="9696450" cy="517064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200"/>
              <a:buFont typeface="Constantia"/>
              <a:buAutoNum type="arabicPeriod"/>
            </a:pPr>
            <a:r>
              <a:rPr b="0" i="0" lang="es-ES" sz="2200" u="none" cap="none" strike="noStrike">
                <a:solidFill>
                  <a:schemeClr val="dk1"/>
                </a:solidFill>
                <a:latin typeface="Constantia"/>
                <a:ea typeface="Constantia"/>
                <a:cs typeface="Constantia"/>
                <a:sym typeface="Constantia"/>
              </a:rPr>
              <a:t>Introducción</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0"/>
              </a:spcBef>
              <a:spcAft>
                <a:spcPts val="0"/>
              </a:spcAft>
              <a:buClr>
                <a:schemeClr val="dk1"/>
              </a:buClr>
              <a:buSzPts val="2200"/>
              <a:buFont typeface="Constantia"/>
              <a:buAutoNum type="arabicPeriod"/>
            </a:pPr>
            <a:r>
              <a:rPr b="0" i="0" lang="es-ES" sz="2200" u="none" cap="none" strike="noStrike">
                <a:solidFill>
                  <a:schemeClr val="dk1"/>
                </a:solidFill>
                <a:latin typeface="Constantia"/>
                <a:ea typeface="Constantia"/>
                <a:cs typeface="Constantia"/>
                <a:sym typeface="Constantia"/>
              </a:rPr>
              <a:t>Columnas calculadas </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0"/>
              </a:spcBef>
              <a:spcAft>
                <a:spcPts val="0"/>
              </a:spcAft>
              <a:buClr>
                <a:schemeClr val="dk1"/>
              </a:buClr>
              <a:buSzPts val="2200"/>
              <a:buFont typeface="Constantia"/>
              <a:buAutoNum type="arabicPeriod"/>
            </a:pPr>
            <a:r>
              <a:rPr b="0" i="0" lang="es-ES" sz="2200" u="none" cap="none" strike="noStrike">
                <a:solidFill>
                  <a:schemeClr val="dk1"/>
                </a:solidFill>
                <a:latin typeface="Constantia"/>
                <a:ea typeface="Constantia"/>
                <a:cs typeface="Constantia"/>
                <a:sym typeface="Constantia"/>
              </a:rPr>
              <a:t>Medidas</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0"/>
              </a:spcBef>
              <a:spcAft>
                <a:spcPts val="0"/>
              </a:spcAft>
              <a:buClr>
                <a:schemeClr val="dk1"/>
              </a:buClr>
              <a:buSzPts val="2200"/>
              <a:buFont typeface="Constantia"/>
              <a:buAutoNum type="arabicPeriod"/>
            </a:pPr>
            <a:r>
              <a:rPr b="0" i="0" lang="es-ES" sz="2200" u="none" cap="none" strike="noStrike">
                <a:solidFill>
                  <a:schemeClr val="dk1"/>
                </a:solidFill>
                <a:latin typeface="Constantia"/>
                <a:ea typeface="Constantia"/>
                <a:cs typeface="Constantia"/>
                <a:sym typeface="Constantia"/>
              </a:rPr>
              <a:t>Diferencias entre columna calculada y medida</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0"/>
              </a:spcBef>
              <a:spcAft>
                <a:spcPts val="0"/>
              </a:spcAft>
              <a:buClr>
                <a:schemeClr val="dk1"/>
              </a:buClr>
              <a:buSzPts val="2200"/>
              <a:buFont typeface="Constantia"/>
              <a:buAutoNum type="arabicPeriod"/>
            </a:pPr>
            <a:r>
              <a:rPr b="0" i="0" lang="es-ES" sz="2200" u="none" cap="none" strike="noStrike">
                <a:solidFill>
                  <a:schemeClr val="dk1"/>
                </a:solidFill>
                <a:latin typeface="Constantia"/>
                <a:ea typeface="Constantia"/>
                <a:cs typeface="Constantia"/>
                <a:sym typeface="Constantia"/>
              </a:rPr>
              <a:t>Funciones DAX básicas</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0"/>
              </a:spcBef>
              <a:spcAft>
                <a:spcPts val="0"/>
              </a:spcAft>
              <a:buClr>
                <a:schemeClr val="dk1"/>
              </a:buClr>
              <a:buSzPts val="2200"/>
              <a:buFont typeface="Constantia"/>
              <a:buAutoNum type="arabicPeriod"/>
            </a:pPr>
            <a:r>
              <a:rPr b="0" i="0" lang="es-ES" sz="2200" u="none" cap="none" strike="noStrike">
                <a:solidFill>
                  <a:schemeClr val="dk1"/>
                </a:solidFill>
                <a:latin typeface="Constantia"/>
                <a:ea typeface="Constantia"/>
                <a:cs typeface="Constantia"/>
                <a:sym typeface="Constantia"/>
              </a:rPr>
              <a:t>Funciones de Inteligencia de Tiempo (</a:t>
            </a:r>
            <a:r>
              <a:rPr b="0" i="1" lang="es-ES" sz="2200" u="none" cap="none" strike="noStrike">
                <a:solidFill>
                  <a:schemeClr val="dk1"/>
                </a:solidFill>
                <a:latin typeface="Constantia"/>
                <a:ea typeface="Constantia"/>
                <a:cs typeface="Constantia"/>
                <a:sym typeface="Constantia"/>
              </a:rPr>
              <a:t>Time Intelligence)</a:t>
            </a:r>
            <a:endParaRPr b="0" i="0" sz="2200" u="none" cap="none" strike="noStrike">
              <a:solidFill>
                <a:schemeClr val="dk1"/>
              </a:solidFill>
              <a:latin typeface="Constantia"/>
              <a:ea typeface="Constantia"/>
              <a:cs typeface="Constantia"/>
              <a:sym typeface="Constantia"/>
            </a:endParaRPr>
          </a:p>
          <a:p>
            <a:pPr indent="-203200" lvl="0" marL="3429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0"/>
              </a:spcBef>
              <a:spcAft>
                <a:spcPts val="0"/>
              </a:spcAft>
              <a:buClr>
                <a:schemeClr val="dk1"/>
              </a:buClr>
              <a:buSzPts val="2200"/>
              <a:buFont typeface="Constantia"/>
              <a:buAutoNum type="arabicPeriod"/>
            </a:pPr>
            <a:r>
              <a:rPr b="0" i="0" lang="es-ES" sz="2200" u="none" cap="none" strike="noStrike">
                <a:solidFill>
                  <a:schemeClr val="dk1"/>
                </a:solidFill>
                <a:latin typeface="Constantia"/>
                <a:ea typeface="Constantia"/>
                <a:cs typeface="Constantia"/>
                <a:sym typeface="Constantia"/>
              </a:rPr>
              <a:t>Creación de calendarios</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0"/>
              </a:spcBef>
              <a:spcAft>
                <a:spcPts val="0"/>
              </a:spcAft>
              <a:buClr>
                <a:schemeClr val="dk1"/>
              </a:buClr>
              <a:buSzPts val="2200"/>
              <a:buFont typeface="Constantia"/>
              <a:buAutoNum type="arabicPeriod"/>
            </a:pPr>
            <a:r>
              <a:rPr b="0" i="0" lang="es-ES" sz="2200" u="none" cap="none" strike="noStrike">
                <a:solidFill>
                  <a:schemeClr val="dk1"/>
                </a:solidFill>
                <a:latin typeface="Constantia"/>
                <a:ea typeface="Constantia"/>
                <a:cs typeface="Constantia"/>
                <a:sym typeface="Constantia"/>
              </a:rPr>
              <a:t>Conceptos avanzados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2"/>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4" name="Google Shape;1024;p102"/>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a:t>
            </a:r>
            <a:endParaRPr b="0" i="0" sz="1400" u="none" cap="none" strike="noStrike">
              <a:solidFill>
                <a:srgbClr val="000000"/>
              </a:solidFill>
              <a:latin typeface="Arial"/>
              <a:ea typeface="Arial"/>
              <a:cs typeface="Arial"/>
              <a:sym typeface="Arial"/>
            </a:endParaRPr>
          </a:p>
        </p:txBody>
      </p:sp>
      <p:sp>
        <p:nvSpPr>
          <p:cNvPr id="1025" name="Google Shape;1025;p102"/>
          <p:cNvSpPr txBox="1"/>
          <p:nvPr/>
        </p:nvSpPr>
        <p:spPr>
          <a:xfrm>
            <a:off x="2595259" y="3075893"/>
            <a:ext cx="476885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6000"/>
              <a:buFont typeface="Arial"/>
              <a:buNone/>
            </a:pPr>
            <a:r>
              <a:rPr b="0" i="0" lang="es-ES" sz="6000" u="none" cap="none" strike="noStrike">
                <a:solidFill>
                  <a:srgbClr val="2D75B6"/>
                </a:solidFill>
                <a:latin typeface="Arial Black"/>
                <a:ea typeface="Arial Black"/>
                <a:cs typeface="Arial Black"/>
                <a:sym typeface="Arial Black"/>
              </a:rPr>
              <a:t>MEASURES</a:t>
            </a:r>
            <a:endParaRPr b="0" i="0" sz="6000" u="none" cap="none" strike="noStrike">
              <a:solidFill>
                <a:schemeClr val="dk1"/>
              </a:solidFill>
              <a:latin typeface="Arial Black"/>
              <a:ea typeface="Arial Black"/>
              <a:cs typeface="Arial Black"/>
              <a:sym typeface="Arial Black"/>
            </a:endParaRPr>
          </a:p>
        </p:txBody>
      </p:sp>
      <p:sp>
        <p:nvSpPr>
          <p:cNvPr id="1026" name="Google Shape;1026;p102"/>
          <p:cNvSpPr txBox="1"/>
          <p:nvPr/>
        </p:nvSpPr>
        <p:spPr>
          <a:xfrm>
            <a:off x="2809255" y="4779979"/>
            <a:ext cx="2397760" cy="635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4000"/>
              <a:buFont typeface="Arial"/>
              <a:buNone/>
            </a:pPr>
            <a:r>
              <a:rPr b="0" i="0" lang="es-ES" sz="4000" u="none" cap="none" strike="noStrike">
                <a:solidFill>
                  <a:srgbClr val="EC7C30"/>
                </a:solidFill>
                <a:latin typeface="Arial Black"/>
                <a:ea typeface="Arial Black"/>
                <a:cs typeface="Arial Black"/>
                <a:sym typeface="Arial Black"/>
              </a:rPr>
              <a:t>FILTER()</a:t>
            </a:r>
            <a:endParaRPr b="0" i="0" sz="4000" u="none" cap="none" strike="noStrike">
              <a:solidFill>
                <a:schemeClr val="dk1"/>
              </a:solidFill>
              <a:latin typeface="Arial Black"/>
              <a:ea typeface="Arial Black"/>
              <a:cs typeface="Arial Black"/>
              <a:sym typeface="Arial Black"/>
            </a:endParaRPr>
          </a:p>
        </p:txBody>
      </p:sp>
      <p:sp>
        <p:nvSpPr>
          <p:cNvPr id="1027" name="Google Shape;1027;p102"/>
          <p:cNvSpPr txBox="1"/>
          <p:nvPr/>
        </p:nvSpPr>
        <p:spPr>
          <a:xfrm>
            <a:off x="5573156" y="2665048"/>
            <a:ext cx="12617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Arial Black"/>
                <a:ea typeface="Arial Black"/>
                <a:cs typeface="Arial Black"/>
                <a:sym typeface="Arial Black"/>
              </a:rPr>
              <a:t>SUMX()</a:t>
            </a:r>
            <a:endParaRPr b="0" i="0" sz="2400" u="none" cap="none" strike="noStrike">
              <a:solidFill>
                <a:schemeClr val="dk1"/>
              </a:solidFill>
              <a:latin typeface="Arial Black"/>
              <a:ea typeface="Arial Black"/>
              <a:cs typeface="Arial Black"/>
              <a:sym typeface="Arial Black"/>
            </a:endParaRPr>
          </a:p>
        </p:txBody>
      </p:sp>
      <p:sp>
        <p:nvSpPr>
          <p:cNvPr id="1028" name="Google Shape;1028;p102"/>
          <p:cNvSpPr txBox="1"/>
          <p:nvPr/>
        </p:nvSpPr>
        <p:spPr>
          <a:xfrm>
            <a:off x="5078744" y="1796621"/>
            <a:ext cx="3221990" cy="63500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Clr>
                <a:srgbClr val="000000"/>
              </a:buClr>
              <a:buSzPts val="6000"/>
              <a:buFont typeface="Arial"/>
              <a:buNone/>
            </a:pPr>
            <a:r>
              <a:rPr b="0" baseline="-25000" i="0" lang="es-ES" sz="6000" u="none" cap="none" strike="noStrike">
                <a:solidFill>
                  <a:schemeClr val="dk1"/>
                </a:solidFill>
                <a:latin typeface="Arial Black"/>
                <a:ea typeface="Arial Black"/>
                <a:cs typeface="Arial Black"/>
                <a:sym typeface="Arial Black"/>
              </a:rPr>
              <a:t>SUM()	</a:t>
            </a:r>
            <a:r>
              <a:rPr b="0" i="0" lang="es-ES" sz="3200" u="none" cap="none" strike="noStrike">
                <a:solidFill>
                  <a:srgbClr val="843B0C"/>
                </a:solidFill>
                <a:latin typeface="Arial Black"/>
                <a:ea typeface="Arial Black"/>
                <a:cs typeface="Arial Black"/>
                <a:sym typeface="Arial Black"/>
              </a:rPr>
              <a:t>ALL()</a:t>
            </a:r>
            <a:endParaRPr b="0" i="0" sz="3200" u="none" cap="none" strike="noStrike">
              <a:solidFill>
                <a:schemeClr val="dk1"/>
              </a:solidFill>
              <a:latin typeface="Arial Black"/>
              <a:ea typeface="Arial Black"/>
              <a:cs typeface="Arial Black"/>
              <a:sym typeface="Arial Black"/>
            </a:endParaRPr>
          </a:p>
        </p:txBody>
      </p:sp>
      <p:sp>
        <p:nvSpPr>
          <p:cNvPr id="1029" name="Google Shape;1029;p102"/>
          <p:cNvSpPr txBox="1"/>
          <p:nvPr/>
        </p:nvSpPr>
        <p:spPr>
          <a:xfrm>
            <a:off x="783782" y="1916078"/>
            <a:ext cx="3672840" cy="69723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Clr>
                <a:srgbClr val="000000"/>
              </a:buClr>
              <a:buSzPts val="1800"/>
              <a:buFont typeface="Arial"/>
              <a:buNone/>
            </a:pPr>
            <a:r>
              <a:rPr b="0" i="0" lang="es-ES" sz="1800" u="none" cap="none" strike="noStrike">
                <a:solidFill>
                  <a:srgbClr val="7E7E7E"/>
                </a:solidFill>
                <a:latin typeface="Arial Black"/>
                <a:ea typeface="Arial Black"/>
                <a:cs typeface="Arial Black"/>
                <a:sym typeface="Arial Black"/>
              </a:rPr>
              <a:t>CALCULATETABLE() </a:t>
            </a:r>
            <a:r>
              <a:rPr b="0" baseline="-25000" i="0" lang="es-ES" sz="6600" u="none" cap="none" strike="noStrike">
                <a:solidFill>
                  <a:srgbClr val="538235"/>
                </a:solidFill>
                <a:latin typeface="Arial Black"/>
                <a:ea typeface="Arial Black"/>
                <a:cs typeface="Arial Black"/>
                <a:sym typeface="Arial Black"/>
              </a:rPr>
              <a:t>IF()</a:t>
            </a:r>
            <a:endParaRPr b="0" baseline="-25000" i="0" sz="6600" u="none" cap="none" strike="noStrike">
              <a:solidFill>
                <a:schemeClr val="dk1"/>
              </a:solidFill>
              <a:latin typeface="Arial Black"/>
              <a:ea typeface="Arial Black"/>
              <a:cs typeface="Arial Black"/>
              <a:sym typeface="Arial Black"/>
            </a:endParaRPr>
          </a:p>
        </p:txBody>
      </p:sp>
      <p:sp>
        <p:nvSpPr>
          <p:cNvPr id="1030" name="Google Shape;1030;p102"/>
          <p:cNvSpPr txBox="1"/>
          <p:nvPr/>
        </p:nvSpPr>
        <p:spPr>
          <a:xfrm>
            <a:off x="3423426" y="2772617"/>
            <a:ext cx="160655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s-ES" sz="2400" u="none" cap="none" strike="noStrike">
                <a:solidFill>
                  <a:srgbClr val="538235"/>
                </a:solidFill>
                <a:latin typeface="Arial Black"/>
                <a:ea typeface="Arial Black"/>
                <a:cs typeface="Arial Black"/>
                <a:sym typeface="Arial Black"/>
              </a:rPr>
              <a:t>SWITCH()</a:t>
            </a:r>
            <a:endParaRPr b="0" i="0" sz="2400" u="none" cap="none" strike="noStrike">
              <a:solidFill>
                <a:schemeClr val="dk1"/>
              </a:solidFill>
              <a:latin typeface="Arial Black"/>
              <a:ea typeface="Arial Black"/>
              <a:cs typeface="Arial Black"/>
              <a:sym typeface="Arial Black"/>
            </a:endParaRPr>
          </a:p>
        </p:txBody>
      </p:sp>
      <p:sp>
        <p:nvSpPr>
          <p:cNvPr id="1031" name="Google Shape;1031;p102"/>
          <p:cNvSpPr txBox="1"/>
          <p:nvPr/>
        </p:nvSpPr>
        <p:spPr>
          <a:xfrm>
            <a:off x="3159139" y="3921408"/>
            <a:ext cx="341376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2000"/>
              <a:buFont typeface="Arial"/>
              <a:buNone/>
            </a:pPr>
            <a:r>
              <a:rPr b="0" i="0" lang="es-ES" sz="2000" u="none" cap="none" strike="noStrike">
                <a:solidFill>
                  <a:srgbClr val="2D75B6"/>
                </a:solidFill>
                <a:latin typeface="Arial Black"/>
                <a:ea typeface="Arial Black"/>
                <a:cs typeface="Arial Black"/>
                <a:sym typeface="Arial Black"/>
              </a:rPr>
              <a:t>CALCULATED COLUMNS</a:t>
            </a:r>
            <a:endParaRPr b="0" i="0" sz="2000" u="none" cap="none" strike="noStrike">
              <a:solidFill>
                <a:schemeClr val="dk1"/>
              </a:solidFill>
              <a:latin typeface="Arial Black"/>
              <a:ea typeface="Arial Black"/>
              <a:cs typeface="Arial Black"/>
              <a:sym typeface="Arial Black"/>
            </a:endParaRPr>
          </a:p>
        </p:txBody>
      </p:sp>
      <p:sp>
        <p:nvSpPr>
          <p:cNvPr id="1032" name="Google Shape;1032;p102"/>
          <p:cNvSpPr txBox="1"/>
          <p:nvPr/>
        </p:nvSpPr>
        <p:spPr>
          <a:xfrm>
            <a:off x="5892307" y="5163468"/>
            <a:ext cx="234569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s-ES" sz="2400" u="none" cap="none" strike="noStrike">
                <a:solidFill>
                  <a:srgbClr val="7E7E7E"/>
                </a:solidFill>
                <a:latin typeface="Arial Black"/>
                <a:ea typeface="Arial Black"/>
                <a:cs typeface="Arial Black"/>
                <a:sym typeface="Arial Black"/>
              </a:rPr>
              <a:t>SUMMARIZE()</a:t>
            </a:r>
            <a:endParaRPr b="0" i="0" sz="2400" u="none" cap="none" strike="noStrike">
              <a:solidFill>
                <a:schemeClr val="dk1"/>
              </a:solidFill>
              <a:latin typeface="Arial Black"/>
              <a:ea typeface="Arial Black"/>
              <a:cs typeface="Arial Black"/>
              <a:sym typeface="Arial Black"/>
            </a:endParaRPr>
          </a:p>
        </p:txBody>
      </p:sp>
      <p:sp>
        <p:nvSpPr>
          <p:cNvPr id="1033" name="Google Shape;1033;p102"/>
          <p:cNvSpPr txBox="1"/>
          <p:nvPr/>
        </p:nvSpPr>
        <p:spPr>
          <a:xfrm>
            <a:off x="9171954" y="3920138"/>
            <a:ext cx="202946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DATESINPERIOD()</a:t>
            </a:r>
            <a:endParaRPr b="0" i="0" sz="1800" u="none" cap="none" strike="noStrike">
              <a:solidFill>
                <a:schemeClr val="dk1"/>
              </a:solidFill>
              <a:latin typeface="Arial"/>
              <a:ea typeface="Arial"/>
              <a:cs typeface="Arial"/>
              <a:sym typeface="Arial"/>
            </a:endParaRPr>
          </a:p>
        </p:txBody>
      </p:sp>
      <p:sp>
        <p:nvSpPr>
          <p:cNvPr id="1034" name="Google Shape;1034;p102"/>
          <p:cNvSpPr txBox="1"/>
          <p:nvPr/>
        </p:nvSpPr>
        <p:spPr>
          <a:xfrm>
            <a:off x="2775346" y="4044903"/>
            <a:ext cx="6852920" cy="63500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Clr>
                <a:srgbClr val="000000"/>
              </a:buClr>
              <a:buSzPts val="6000"/>
              <a:buFont typeface="Arial"/>
              <a:buNone/>
            </a:pPr>
            <a:r>
              <a:rPr b="0" baseline="-25000" i="0" lang="es-ES" sz="6000" u="none" cap="none" strike="noStrike">
                <a:solidFill>
                  <a:srgbClr val="EC7C30"/>
                </a:solidFill>
                <a:latin typeface="Arial Black"/>
                <a:ea typeface="Arial Black"/>
                <a:cs typeface="Arial Black"/>
                <a:sym typeface="Arial Black"/>
              </a:rPr>
              <a:t>CALCULATE() </a:t>
            </a:r>
            <a:r>
              <a:rPr b="0" i="0" lang="es-ES" sz="2400" u="none" cap="none" strike="noStrike">
                <a:solidFill>
                  <a:srgbClr val="7E7E7E"/>
                </a:solidFill>
                <a:latin typeface="Arial Black"/>
                <a:ea typeface="Arial Black"/>
                <a:cs typeface="Arial Black"/>
                <a:sym typeface="Arial Black"/>
              </a:rPr>
              <a:t>HASONEVALUE()</a:t>
            </a:r>
            <a:endParaRPr b="0" i="0" sz="2400" u="none" cap="none" strike="noStrike">
              <a:solidFill>
                <a:schemeClr val="dk1"/>
              </a:solidFill>
              <a:latin typeface="Arial Black"/>
              <a:ea typeface="Arial Black"/>
              <a:cs typeface="Arial Black"/>
              <a:sym typeface="Arial Black"/>
            </a:endParaRPr>
          </a:p>
        </p:txBody>
      </p:sp>
      <p:sp>
        <p:nvSpPr>
          <p:cNvPr id="1035" name="Google Shape;1035;p102"/>
          <p:cNvSpPr txBox="1"/>
          <p:nvPr/>
        </p:nvSpPr>
        <p:spPr>
          <a:xfrm>
            <a:off x="7576073" y="2822305"/>
            <a:ext cx="1327785" cy="1350645"/>
          </a:xfrm>
          <a:prstGeom prst="rect">
            <a:avLst/>
          </a:prstGeom>
          <a:noFill/>
          <a:ln>
            <a:noFill/>
          </a:ln>
        </p:spPr>
        <p:txBody>
          <a:bodyPr anchorCtr="0" anchor="t" bIns="0" lIns="0" spcFirstLastPara="1" rIns="0" wrap="square" tIns="12065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ISBLANK()</a:t>
            </a:r>
            <a:endParaRPr b="0" i="0" sz="1800" u="none" cap="none" strike="noStrike">
              <a:solidFill>
                <a:schemeClr val="dk1"/>
              </a:solidFill>
              <a:latin typeface="Arial"/>
              <a:ea typeface="Arial"/>
              <a:cs typeface="Arial"/>
              <a:sym typeface="Arial"/>
            </a:endParaRPr>
          </a:p>
          <a:p>
            <a:pPr indent="0" lvl="0" marL="198120" marR="0" rtl="0" algn="l">
              <a:lnSpc>
                <a:spcPct val="100000"/>
              </a:lnSpc>
              <a:spcBef>
                <a:spcPts val="1130"/>
              </a:spcBef>
              <a:spcAft>
                <a:spcPts val="0"/>
              </a:spcAft>
              <a:buClr>
                <a:srgbClr val="000000"/>
              </a:buClr>
              <a:buSzPts val="2400"/>
              <a:buFont typeface="Arial"/>
              <a:buNone/>
            </a:pPr>
            <a:r>
              <a:rPr b="0" i="0" lang="es-ES" sz="2400" u="none" cap="none" strike="noStrike">
                <a:solidFill>
                  <a:srgbClr val="7E7E7E"/>
                </a:solidFill>
                <a:latin typeface="Arial Black"/>
                <a:ea typeface="Arial Black"/>
                <a:cs typeface="Arial Black"/>
                <a:sym typeface="Arial Black"/>
              </a:rPr>
              <a:t>DATE()</a:t>
            </a:r>
            <a:endParaRPr b="0" i="0" sz="2400" u="none" cap="none" strike="noStrike">
              <a:solidFill>
                <a:schemeClr val="dk1"/>
              </a:solidFill>
              <a:latin typeface="Arial Black"/>
              <a:ea typeface="Arial Black"/>
              <a:cs typeface="Arial Black"/>
              <a:sym typeface="Arial Black"/>
            </a:endParaRPr>
          </a:p>
          <a:p>
            <a:pPr indent="0" lvl="0" marL="292100" marR="0" rtl="0" algn="l">
              <a:lnSpc>
                <a:spcPct val="100000"/>
              </a:lnSpc>
              <a:spcBef>
                <a:spcPts val="125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NOW()</a:t>
            </a:r>
            <a:endParaRPr b="0" i="0" sz="1800" u="none" cap="none" strike="noStrike">
              <a:solidFill>
                <a:schemeClr val="dk1"/>
              </a:solidFill>
              <a:latin typeface="Arial"/>
              <a:ea typeface="Arial"/>
              <a:cs typeface="Arial"/>
              <a:sym typeface="Arial"/>
            </a:endParaRPr>
          </a:p>
        </p:txBody>
      </p:sp>
      <p:sp>
        <p:nvSpPr>
          <p:cNvPr id="1036" name="Google Shape;1036;p102"/>
          <p:cNvSpPr txBox="1"/>
          <p:nvPr/>
        </p:nvSpPr>
        <p:spPr>
          <a:xfrm>
            <a:off x="1230772" y="2605611"/>
            <a:ext cx="13442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CONTAINS()</a:t>
            </a:r>
            <a:endParaRPr b="0" i="0" sz="1800" u="none" cap="none" strike="noStrike">
              <a:solidFill>
                <a:schemeClr val="dk1"/>
              </a:solidFill>
              <a:latin typeface="Arial"/>
              <a:ea typeface="Arial"/>
              <a:cs typeface="Arial"/>
              <a:sym typeface="Arial"/>
            </a:endParaRPr>
          </a:p>
        </p:txBody>
      </p:sp>
      <p:sp>
        <p:nvSpPr>
          <p:cNvPr id="1037" name="Google Shape;1037;p102"/>
          <p:cNvSpPr txBox="1"/>
          <p:nvPr/>
        </p:nvSpPr>
        <p:spPr>
          <a:xfrm>
            <a:off x="7231267" y="2423570"/>
            <a:ext cx="268224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s-ES" sz="2400" u="none" cap="none" strike="noStrike">
                <a:solidFill>
                  <a:srgbClr val="843B0C"/>
                </a:solidFill>
                <a:latin typeface="Arial Black"/>
                <a:ea typeface="Arial Black"/>
                <a:cs typeface="Arial Black"/>
                <a:sym typeface="Arial Black"/>
              </a:rPr>
              <a:t>ALLSELECTED()</a:t>
            </a:r>
            <a:endParaRPr b="0" i="0" sz="2400" u="none" cap="none" strike="noStrike">
              <a:solidFill>
                <a:schemeClr val="dk1"/>
              </a:solidFill>
              <a:latin typeface="Arial Black"/>
              <a:ea typeface="Arial Black"/>
              <a:cs typeface="Arial Black"/>
              <a:sym typeface="Arial Black"/>
            </a:endParaRPr>
          </a:p>
        </p:txBody>
      </p:sp>
      <p:sp>
        <p:nvSpPr>
          <p:cNvPr id="1038" name="Google Shape;1038;p102"/>
          <p:cNvSpPr txBox="1"/>
          <p:nvPr/>
        </p:nvSpPr>
        <p:spPr>
          <a:xfrm>
            <a:off x="4986415" y="1699974"/>
            <a:ext cx="12192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ISERROR()</a:t>
            </a:r>
            <a:endParaRPr b="0" i="0" sz="1800" u="none" cap="none" strike="noStrike">
              <a:solidFill>
                <a:schemeClr val="dk1"/>
              </a:solidFill>
              <a:latin typeface="Arial"/>
              <a:ea typeface="Arial"/>
              <a:cs typeface="Arial"/>
              <a:sym typeface="Arial"/>
            </a:endParaRPr>
          </a:p>
        </p:txBody>
      </p:sp>
      <p:sp>
        <p:nvSpPr>
          <p:cNvPr id="1039" name="Google Shape;1039;p102"/>
          <p:cNvSpPr txBox="1"/>
          <p:nvPr/>
        </p:nvSpPr>
        <p:spPr>
          <a:xfrm>
            <a:off x="6684787" y="5716985"/>
            <a:ext cx="210693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s-ES" sz="2400" u="none" cap="none" strike="noStrike">
                <a:solidFill>
                  <a:srgbClr val="7E7E7E"/>
                </a:solidFill>
                <a:latin typeface="Arial Black"/>
                <a:ea typeface="Arial Black"/>
                <a:cs typeface="Arial Black"/>
                <a:sym typeface="Arial Black"/>
              </a:rPr>
              <a:t>DATESMTD()</a:t>
            </a:r>
            <a:endParaRPr b="0" i="0" sz="2400" u="none" cap="none" strike="noStrike">
              <a:solidFill>
                <a:schemeClr val="dk1"/>
              </a:solidFill>
              <a:latin typeface="Arial Black"/>
              <a:ea typeface="Arial Black"/>
              <a:cs typeface="Arial Black"/>
              <a:sym typeface="Arial Black"/>
            </a:endParaRPr>
          </a:p>
        </p:txBody>
      </p:sp>
      <p:sp>
        <p:nvSpPr>
          <p:cNvPr id="1040" name="Google Shape;1040;p102"/>
          <p:cNvSpPr txBox="1"/>
          <p:nvPr/>
        </p:nvSpPr>
        <p:spPr>
          <a:xfrm>
            <a:off x="8771142" y="5406698"/>
            <a:ext cx="21024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s-ES" sz="2400" u="none" cap="none" strike="noStrike">
                <a:solidFill>
                  <a:srgbClr val="7E7E7E"/>
                </a:solidFill>
                <a:latin typeface="Arial Black"/>
                <a:ea typeface="Arial Black"/>
                <a:cs typeface="Arial Black"/>
                <a:sym typeface="Arial Black"/>
              </a:rPr>
              <a:t>TOTALMTD()</a:t>
            </a:r>
            <a:endParaRPr b="0" i="0" sz="2400" u="none" cap="none" strike="noStrike">
              <a:solidFill>
                <a:schemeClr val="dk1"/>
              </a:solidFill>
              <a:latin typeface="Arial Black"/>
              <a:ea typeface="Arial Black"/>
              <a:cs typeface="Arial Black"/>
              <a:sym typeface="Arial Black"/>
            </a:endParaRPr>
          </a:p>
        </p:txBody>
      </p:sp>
      <p:sp>
        <p:nvSpPr>
          <p:cNvPr id="1041" name="Google Shape;1041;p102"/>
          <p:cNvSpPr txBox="1"/>
          <p:nvPr/>
        </p:nvSpPr>
        <p:spPr>
          <a:xfrm>
            <a:off x="6638178" y="4744927"/>
            <a:ext cx="21939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PERVIOUSMONTH()</a:t>
            </a:r>
            <a:endParaRPr b="0" i="0" sz="1800" u="none" cap="none" strike="noStrike">
              <a:solidFill>
                <a:schemeClr val="dk1"/>
              </a:solidFill>
              <a:latin typeface="Arial"/>
              <a:ea typeface="Arial"/>
              <a:cs typeface="Arial"/>
              <a:sym typeface="Arial"/>
            </a:endParaRPr>
          </a:p>
        </p:txBody>
      </p:sp>
      <p:sp>
        <p:nvSpPr>
          <p:cNvPr id="1042" name="Google Shape;1042;p102"/>
          <p:cNvSpPr txBox="1"/>
          <p:nvPr/>
        </p:nvSpPr>
        <p:spPr>
          <a:xfrm>
            <a:off x="3159139" y="5819702"/>
            <a:ext cx="28962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SAMEPERIODLASTYEAR()</a:t>
            </a:r>
            <a:endParaRPr b="0" i="0" sz="1800" u="none" cap="none" strike="noStrike">
              <a:solidFill>
                <a:schemeClr val="dk1"/>
              </a:solidFill>
              <a:latin typeface="Arial"/>
              <a:ea typeface="Arial"/>
              <a:cs typeface="Arial"/>
              <a:sym typeface="Arial"/>
            </a:endParaRPr>
          </a:p>
        </p:txBody>
      </p:sp>
      <p:sp>
        <p:nvSpPr>
          <p:cNvPr id="1043" name="Google Shape;1043;p102"/>
          <p:cNvSpPr txBox="1"/>
          <p:nvPr/>
        </p:nvSpPr>
        <p:spPr>
          <a:xfrm>
            <a:off x="1349262" y="4109418"/>
            <a:ext cx="13481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EOMONTH()</a:t>
            </a:r>
            <a:endParaRPr b="0" i="0" sz="1800" u="none" cap="none" strike="noStrike">
              <a:solidFill>
                <a:schemeClr val="dk1"/>
              </a:solidFill>
              <a:latin typeface="Arial"/>
              <a:ea typeface="Arial"/>
              <a:cs typeface="Arial"/>
              <a:sym typeface="Arial"/>
            </a:endParaRPr>
          </a:p>
        </p:txBody>
      </p:sp>
      <p:sp>
        <p:nvSpPr>
          <p:cNvPr id="1044" name="Google Shape;1044;p102"/>
          <p:cNvSpPr txBox="1"/>
          <p:nvPr/>
        </p:nvSpPr>
        <p:spPr>
          <a:xfrm>
            <a:off x="9006474" y="2910793"/>
            <a:ext cx="2520315" cy="916305"/>
          </a:xfrm>
          <a:prstGeom prst="rect">
            <a:avLst/>
          </a:prstGeom>
          <a:noFill/>
          <a:ln>
            <a:noFill/>
          </a:ln>
        </p:spPr>
        <p:txBody>
          <a:bodyPr anchorCtr="0" anchor="t" bIns="0" lIns="0" spcFirstLastPara="1" rIns="0" wrap="square" tIns="92075">
            <a:spAutoFit/>
          </a:bodyPr>
          <a:lstStyle/>
          <a:p>
            <a:pPr indent="0" lvl="0" marL="12700" marR="0" rtl="0" algn="l">
              <a:lnSpc>
                <a:spcPct val="100000"/>
              </a:lnSpc>
              <a:spcBef>
                <a:spcPts val="0"/>
              </a:spcBef>
              <a:spcAft>
                <a:spcPts val="0"/>
              </a:spcAft>
              <a:buClr>
                <a:srgbClr val="000000"/>
              </a:buClr>
              <a:buSzPts val="2400"/>
              <a:buFont typeface="Arial"/>
              <a:buNone/>
            </a:pPr>
            <a:r>
              <a:rPr b="0" i="0" lang="es-ES" sz="2400" u="none" cap="none" strike="noStrike">
                <a:solidFill>
                  <a:srgbClr val="7E7E7E"/>
                </a:solidFill>
                <a:latin typeface="Arial Black"/>
                <a:ea typeface="Arial Black"/>
                <a:cs typeface="Arial Black"/>
                <a:sym typeface="Arial Black"/>
              </a:rPr>
              <a:t>DATEDIFF()</a:t>
            </a:r>
            <a:endParaRPr b="0" i="0" sz="2400" u="none" cap="none" strike="noStrike">
              <a:solidFill>
                <a:schemeClr val="dk1"/>
              </a:solidFill>
              <a:latin typeface="Arial Black"/>
              <a:ea typeface="Arial Black"/>
              <a:cs typeface="Arial Black"/>
              <a:sym typeface="Arial Black"/>
            </a:endParaRPr>
          </a:p>
          <a:p>
            <a:pPr indent="0" lvl="0" marL="61594" marR="0" rtl="0" algn="l">
              <a:lnSpc>
                <a:spcPct val="100000"/>
              </a:lnSpc>
              <a:spcBef>
                <a:spcPts val="625"/>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TIME()	</a:t>
            </a:r>
            <a:r>
              <a:rPr b="0" baseline="30000" i="0" lang="es-ES" sz="3600" u="none" cap="none" strike="noStrike">
                <a:solidFill>
                  <a:srgbClr val="7E7E7E"/>
                </a:solidFill>
                <a:latin typeface="Arial Black"/>
                <a:ea typeface="Arial Black"/>
                <a:cs typeface="Arial Black"/>
                <a:sym typeface="Arial Black"/>
              </a:rPr>
              <a:t>VALUES</a:t>
            </a:r>
            <a:r>
              <a:rPr b="0" baseline="30000" i="0" lang="es-ES" sz="2700" u="none" cap="none" strike="noStrike">
                <a:solidFill>
                  <a:srgbClr val="001F5F"/>
                </a:solidFill>
                <a:latin typeface="Arial"/>
                <a:ea typeface="Arial"/>
                <a:cs typeface="Arial"/>
                <a:sym typeface="Arial"/>
              </a:rPr>
              <a:t>()</a:t>
            </a:r>
            <a:endParaRPr b="0" baseline="30000" i="0" sz="2700" u="none" cap="none" strike="noStrike">
              <a:solidFill>
                <a:schemeClr val="dk1"/>
              </a:solidFill>
              <a:latin typeface="Arial"/>
              <a:ea typeface="Arial"/>
              <a:cs typeface="Arial"/>
              <a:sym typeface="Arial"/>
            </a:endParaRPr>
          </a:p>
        </p:txBody>
      </p:sp>
      <p:sp>
        <p:nvSpPr>
          <p:cNvPr id="1045" name="Google Shape;1045;p102"/>
          <p:cNvSpPr txBox="1"/>
          <p:nvPr/>
        </p:nvSpPr>
        <p:spPr>
          <a:xfrm>
            <a:off x="9296668" y="4735274"/>
            <a:ext cx="1859914" cy="5137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200"/>
              <a:buFont typeface="Arial"/>
              <a:buNone/>
            </a:pPr>
            <a:r>
              <a:rPr b="0" i="0" lang="es-ES" sz="3200" u="none" cap="none" strike="noStrike">
                <a:solidFill>
                  <a:srgbClr val="7E7E7E"/>
                </a:solidFill>
                <a:latin typeface="Arial Black"/>
                <a:ea typeface="Arial Black"/>
                <a:cs typeface="Arial Black"/>
                <a:sym typeface="Arial Black"/>
              </a:rPr>
              <a:t>TODAY()</a:t>
            </a:r>
            <a:endParaRPr b="0" i="0" sz="3200" u="none" cap="none" strike="noStrike">
              <a:solidFill>
                <a:schemeClr val="dk1"/>
              </a:solidFill>
              <a:latin typeface="Arial Black"/>
              <a:ea typeface="Arial Black"/>
              <a:cs typeface="Arial Black"/>
              <a:sym typeface="Arial Black"/>
            </a:endParaRPr>
          </a:p>
        </p:txBody>
      </p:sp>
      <p:sp>
        <p:nvSpPr>
          <p:cNvPr id="1046" name="Google Shape;1046;p102"/>
          <p:cNvSpPr txBox="1"/>
          <p:nvPr/>
        </p:nvSpPr>
        <p:spPr>
          <a:xfrm>
            <a:off x="1349262" y="4862986"/>
            <a:ext cx="10795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7E7E7E"/>
                </a:solidFill>
                <a:latin typeface="Arial Black"/>
                <a:ea typeface="Arial Black"/>
                <a:cs typeface="Arial Black"/>
                <a:sym typeface="Arial Black"/>
              </a:rPr>
              <a:t>DIVIDE()</a:t>
            </a:r>
            <a:endParaRPr b="0" i="0" sz="1800" u="none" cap="none" strike="noStrike">
              <a:solidFill>
                <a:schemeClr val="dk1"/>
              </a:solidFill>
              <a:latin typeface="Arial Black"/>
              <a:ea typeface="Arial Black"/>
              <a:cs typeface="Arial Black"/>
              <a:sym typeface="Arial Black"/>
            </a:endParaRPr>
          </a:p>
        </p:txBody>
      </p:sp>
      <p:sp>
        <p:nvSpPr>
          <p:cNvPr id="1047" name="Google Shape;1047;p102"/>
          <p:cNvSpPr txBox="1"/>
          <p:nvPr/>
        </p:nvSpPr>
        <p:spPr>
          <a:xfrm>
            <a:off x="8544448" y="1551766"/>
            <a:ext cx="1937385" cy="858519"/>
          </a:xfrm>
          <a:prstGeom prst="rect">
            <a:avLst/>
          </a:prstGeom>
          <a:noFill/>
          <a:ln>
            <a:noFill/>
          </a:ln>
        </p:spPr>
        <p:txBody>
          <a:bodyPr anchorCtr="0" anchor="t" bIns="0" lIns="0" spcFirstLastPara="1" rIns="0" wrap="square" tIns="154300">
            <a:spAutoFit/>
          </a:bodyPr>
          <a:lstStyle/>
          <a:p>
            <a:pPr indent="0" lvl="0" marL="0" marR="18415" rtl="0" algn="r">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RELATEDTABLE()</a:t>
            </a:r>
            <a:endParaRPr b="0" i="0" sz="1800" u="none" cap="none" strike="noStrike">
              <a:solidFill>
                <a:schemeClr val="dk1"/>
              </a:solidFill>
              <a:latin typeface="Arial"/>
              <a:ea typeface="Arial"/>
              <a:cs typeface="Arial"/>
              <a:sym typeface="Arial"/>
            </a:endParaRPr>
          </a:p>
          <a:p>
            <a:pPr indent="0" lvl="0" marL="0" marR="5080" rtl="0" algn="r">
              <a:lnSpc>
                <a:spcPct val="100000"/>
              </a:lnSpc>
              <a:spcBef>
                <a:spcPts val="112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EARLIER()</a:t>
            </a:r>
            <a:endParaRPr b="0" i="0" sz="1800" u="none" cap="none" strike="noStrike">
              <a:solidFill>
                <a:schemeClr val="dk1"/>
              </a:solidFill>
              <a:latin typeface="Arial"/>
              <a:ea typeface="Arial"/>
              <a:cs typeface="Arial"/>
              <a:sym typeface="Arial"/>
            </a:endParaRPr>
          </a:p>
        </p:txBody>
      </p:sp>
      <p:sp>
        <p:nvSpPr>
          <p:cNvPr id="1048" name="Google Shape;1048;p102"/>
          <p:cNvSpPr txBox="1"/>
          <p:nvPr/>
        </p:nvSpPr>
        <p:spPr>
          <a:xfrm>
            <a:off x="2788553" y="1769571"/>
            <a:ext cx="16135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PERCENTILE()</a:t>
            </a:r>
            <a:endParaRPr b="0" i="0" sz="1800" u="none" cap="none" strike="noStrike">
              <a:solidFill>
                <a:schemeClr val="dk1"/>
              </a:solidFill>
              <a:latin typeface="Arial"/>
              <a:ea typeface="Arial"/>
              <a:cs typeface="Arial"/>
              <a:sym typeface="Arial"/>
            </a:endParaRPr>
          </a:p>
        </p:txBody>
      </p:sp>
      <p:sp>
        <p:nvSpPr>
          <p:cNvPr id="1049" name="Google Shape;1049;p102"/>
          <p:cNvSpPr txBox="1"/>
          <p:nvPr/>
        </p:nvSpPr>
        <p:spPr>
          <a:xfrm>
            <a:off x="1623964" y="2996340"/>
            <a:ext cx="118681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EVALUATE</a:t>
            </a:r>
            <a:endParaRPr b="0" i="0" sz="1800" u="none" cap="none" strike="noStrike">
              <a:solidFill>
                <a:schemeClr val="dk1"/>
              </a:solidFill>
              <a:latin typeface="Arial"/>
              <a:ea typeface="Arial"/>
              <a:cs typeface="Arial"/>
              <a:sym typeface="Arial"/>
            </a:endParaRPr>
          </a:p>
        </p:txBody>
      </p:sp>
      <p:sp>
        <p:nvSpPr>
          <p:cNvPr id="1050" name="Google Shape;1050;p102"/>
          <p:cNvSpPr txBox="1"/>
          <p:nvPr/>
        </p:nvSpPr>
        <p:spPr>
          <a:xfrm>
            <a:off x="1567575" y="3509598"/>
            <a:ext cx="7372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ROW()</a:t>
            </a:r>
            <a:endParaRPr b="0" i="0" sz="1800" u="none" cap="none" strike="noStrike">
              <a:solidFill>
                <a:schemeClr val="dk1"/>
              </a:solidFill>
              <a:latin typeface="Arial"/>
              <a:ea typeface="Arial"/>
              <a:cs typeface="Arial"/>
              <a:sym typeface="Arial"/>
            </a:endParaRPr>
          </a:p>
        </p:txBody>
      </p:sp>
      <p:sp>
        <p:nvSpPr>
          <p:cNvPr id="1051" name="Google Shape;1051;p102"/>
          <p:cNvSpPr txBox="1"/>
          <p:nvPr/>
        </p:nvSpPr>
        <p:spPr>
          <a:xfrm>
            <a:off x="2018933" y="5455771"/>
            <a:ext cx="24123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7E7E7E"/>
                </a:solidFill>
                <a:latin typeface="Arial Black"/>
                <a:ea typeface="Arial Black"/>
                <a:cs typeface="Arial Black"/>
                <a:sym typeface="Arial Black"/>
              </a:rPr>
              <a:t>FIRSTNONBLANK()</a:t>
            </a:r>
            <a:endParaRPr b="0" i="0" sz="1800" u="none" cap="none" strike="noStrike">
              <a:solidFill>
                <a:schemeClr val="dk1"/>
              </a:solidFill>
              <a:latin typeface="Arial Black"/>
              <a:ea typeface="Arial Black"/>
              <a:cs typeface="Arial Black"/>
              <a:sym typeface="Arial Black"/>
            </a:endParaRPr>
          </a:p>
        </p:txBody>
      </p:sp>
      <p:sp>
        <p:nvSpPr>
          <p:cNvPr id="1052" name="Google Shape;1052;p102"/>
          <p:cNvSpPr txBox="1"/>
          <p:nvPr/>
        </p:nvSpPr>
        <p:spPr>
          <a:xfrm>
            <a:off x="6818264" y="1657048"/>
            <a:ext cx="9626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001F5F"/>
                </a:solidFill>
                <a:latin typeface="Arial"/>
                <a:ea typeface="Arial"/>
                <a:cs typeface="Arial"/>
                <a:sym typeface="Arial"/>
              </a:rPr>
              <a:t>RANKX()</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03"/>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9" name="Google Shape;1059;p103"/>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SUM</a:t>
            </a:r>
            <a:endParaRPr b="0" i="0" sz="3000" u="none" cap="none" strike="noStrike">
              <a:solidFill>
                <a:schemeClr val="dk1"/>
              </a:solidFill>
              <a:latin typeface="Constantia"/>
              <a:ea typeface="Constantia"/>
              <a:cs typeface="Constantia"/>
              <a:sym typeface="Constantia"/>
            </a:endParaRPr>
          </a:p>
        </p:txBody>
      </p:sp>
      <p:sp>
        <p:nvSpPr>
          <p:cNvPr id="1060" name="Google Shape;1060;p103"/>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Suma todos los valores de una columna y devuelve un </a:t>
            </a:r>
            <a:r>
              <a:rPr b="0" i="1" lang="es-ES" sz="2000" u="none" cap="none" strike="noStrike">
                <a:solidFill>
                  <a:schemeClr val="dk1"/>
                </a:solidFill>
                <a:latin typeface="Constantia"/>
                <a:ea typeface="Constantia"/>
                <a:cs typeface="Constantia"/>
                <a:sym typeface="Constantia"/>
              </a:rPr>
              <a:t>número decimal.</a:t>
            </a:r>
            <a:endParaRPr b="1" i="0" sz="2000" u="none" cap="none" strike="noStrike">
              <a:solidFill>
                <a:schemeClr val="dk1"/>
              </a:solidFill>
              <a:latin typeface="Constantia"/>
              <a:ea typeface="Constantia"/>
              <a:cs typeface="Constantia"/>
              <a:sym typeface="Constantia"/>
            </a:endParaRPr>
          </a:p>
        </p:txBody>
      </p:sp>
      <p:sp>
        <p:nvSpPr>
          <p:cNvPr id="1061" name="Google Shape;1061;p103"/>
          <p:cNvSpPr txBox="1"/>
          <p:nvPr/>
        </p:nvSpPr>
        <p:spPr>
          <a:xfrm>
            <a:off x="3855624" y="2571389"/>
            <a:ext cx="3180693"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SUM</a:t>
            </a:r>
            <a:r>
              <a:rPr b="0" i="1" lang="es-ES" sz="2400" u="none" cap="none" strike="noStrike">
                <a:solidFill>
                  <a:srgbClr val="171717"/>
                </a:solidFill>
                <a:latin typeface="Constantia"/>
                <a:ea typeface="Constantia"/>
                <a:cs typeface="Constantia"/>
                <a:sym typeface="Constantia"/>
              </a:rPr>
              <a:t>(&lt;column&gt;) </a:t>
            </a:r>
            <a:endParaRPr b="0" i="1" sz="2400" u="none" cap="none" strike="noStrike">
              <a:solidFill>
                <a:schemeClr val="dk1"/>
              </a:solidFill>
              <a:latin typeface="Constantia"/>
              <a:ea typeface="Constantia"/>
              <a:cs typeface="Constantia"/>
              <a:sym typeface="Constantia"/>
            </a:endParaRPr>
          </a:p>
        </p:txBody>
      </p:sp>
      <p:sp>
        <p:nvSpPr>
          <p:cNvPr id="1062" name="Google Shape;1062;p103"/>
          <p:cNvSpPr txBox="1"/>
          <p:nvPr/>
        </p:nvSpPr>
        <p:spPr>
          <a:xfrm>
            <a:off x="922939" y="3341712"/>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063" name="Google Shape;1063;p103"/>
          <p:cNvSpPr txBox="1"/>
          <p:nvPr/>
        </p:nvSpPr>
        <p:spPr>
          <a:xfrm>
            <a:off x="1327588" y="4017290"/>
            <a:ext cx="10097158" cy="40011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Column. </a:t>
            </a:r>
            <a:r>
              <a:rPr b="0" i="0" lang="es-ES" sz="2000" u="none" cap="none" strike="noStrike">
                <a:solidFill>
                  <a:srgbClr val="171717"/>
                </a:solidFill>
                <a:latin typeface="Constantia"/>
                <a:ea typeface="Constantia"/>
                <a:cs typeface="Constantia"/>
                <a:sym typeface="Constantia"/>
              </a:rPr>
              <a:t>Columna del modelo que contiene los números a sumar</a:t>
            </a:r>
            <a:r>
              <a:rPr b="0" i="0" lang="es-ES" sz="2000" u="none" cap="none" strike="noStrike">
                <a:solidFill>
                  <a:srgbClr val="171717"/>
                </a:solidFill>
                <a:latin typeface="Quattrocento Sans"/>
                <a:ea typeface="Quattrocento Sans"/>
                <a:cs typeface="Quattrocento Sans"/>
                <a:sym typeface="Quattrocento Sans"/>
              </a:rPr>
              <a:t>.</a:t>
            </a:r>
            <a:r>
              <a:rPr b="0" i="1" lang="es-ES" sz="2000" u="none" cap="none" strike="noStrike">
                <a:solidFill>
                  <a:schemeClr val="dk1"/>
                </a:solidFill>
                <a:latin typeface="Constantia"/>
                <a:ea typeface="Constantia"/>
                <a:cs typeface="Constantia"/>
                <a:sym typeface="Constantia"/>
              </a:rPr>
              <a:t> </a:t>
            </a:r>
            <a:endParaRPr b="0" i="0" sz="1400" u="none" cap="none" strike="noStrike">
              <a:solidFill>
                <a:srgbClr val="000000"/>
              </a:solidFill>
              <a:latin typeface="Arial"/>
              <a:ea typeface="Arial"/>
              <a:cs typeface="Arial"/>
              <a:sym typeface="Arial"/>
            </a:endParaRPr>
          </a:p>
        </p:txBody>
      </p:sp>
      <p:sp>
        <p:nvSpPr>
          <p:cNvPr id="1064" name="Google Shape;1064;p103"/>
          <p:cNvSpPr txBox="1"/>
          <p:nvPr/>
        </p:nvSpPr>
        <p:spPr>
          <a:xfrm>
            <a:off x="922939" y="4785317"/>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Suma de la columna </a:t>
            </a:r>
            <a:r>
              <a:rPr b="0" i="1" lang="es-ES" sz="2000" u="none" cap="none" strike="noStrike">
                <a:solidFill>
                  <a:schemeClr val="dk1"/>
                </a:solidFill>
                <a:latin typeface="Constantia"/>
                <a:ea typeface="Constantia"/>
                <a:cs typeface="Constantia"/>
                <a:sym typeface="Constantia"/>
              </a:rPr>
              <a:t>Importe.</a:t>
            </a:r>
            <a:endParaRPr b="1" i="0" sz="2000" u="none" cap="none" strike="noStrike">
              <a:solidFill>
                <a:schemeClr val="dk1"/>
              </a:solidFill>
              <a:latin typeface="Constantia"/>
              <a:ea typeface="Constantia"/>
              <a:cs typeface="Constantia"/>
              <a:sym typeface="Constantia"/>
            </a:endParaRPr>
          </a:p>
        </p:txBody>
      </p:sp>
      <p:sp>
        <p:nvSpPr>
          <p:cNvPr id="1065" name="Google Shape;1065;p103"/>
          <p:cNvSpPr txBox="1"/>
          <p:nvPr/>
        </p:nvSpPr>
        <p:spPr>
          <a:xfrm>
            <a:off x="4464931" y="5453983"/>
            <a:ext cx="2571386"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SUM(Importe)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04"/>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2" name="Google Shape;1072;p104"/>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SUM</a:t>
            </a:r>
            <a:endParaRPr b="0" i="0" sz="3000" u="none" cap="none" strike="noStrike">
              <a:solidFill>
                <a:schemeClr val="dk1"/>
              </a:solidFill>
              <a:latin typeface="Constantia"/>
              <a:ea typeface="Constantia"/>
              <a:cs typeface="Constantia"/>
              <a:sym typeface="Constantia"/>
            </a:endParaRPr>
          </a:p>
        </p:txBody>
      </p:sp>
      <p:grpSp>
        <p:nvGrpSpPr>
          <p:cNvPr id="1073" name="Google Shape;1073;p104"/>
          <p:cNvGrpSpPr/>
          <p:nvPr/>
        </p:nvGrpSpPr>
        <p:grpSpPr>
          <a:xfrm>
            <a:off x="1124946" y="3082086"/>
            <a:ext cx="3741012" cy="1885838"/>
            <a:chOff x="7539171" y="3016747"/>
            <a:chExt cx="3741012" cy="1885838"/>
          </a:xfrm>
        </p:grpSpPr>
        <p:pic>
          <p:nvPicPr>
            <p:cNvPr id="1074" name="Google Shape;1074;p104"/>
            <p:cNvPicPr preferRelativeResize="0"/>
            <p:nvPr/>
          </p:nvPicPr>
          <p:blipFill rotWithShape="1">
            <a:blip r:embed="rId3">
              <a:alphaModFix/>
            </a:blip>
            <a:srcRect b="0" l="0" r="0" t="0"/>
            <a:stretch/>
          </p:blipFill>
          <p:spPr>
            <a:xfrm>
              <a:off x="7539171" y="3016747"/>
              <a:ext cx="3741012" cy="188583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075" name="Google Shape;1075;p104"/>
            <p:cNvSpPr/>
            <p:nvPr/>
          </p:nvSpPr>
          <p:spPr>
            <a:xfrm>
              <a:off x="9995337" y="3016747"/>
              <a:ext cx="1253314" cy="188583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1076" name="Google Shape;1076;p104"/>
          <p:cNvCxnSpPr>
            <a:endCxn id="1077" idx="1"/>
          </p:cNvCxnSpPr>
          <p:nvPr/>
        </p:nvCxnSpPr>
        <p:spPr>
          <a:xfrm>
            <a:off x="5113285" y="4025005"/>
            <a:ext cx="993900" cy="0"/>
          </a:xfrm>
          <a:prstGeom prst="straightConnector1">
            <a:avLst/>
          </a:prstGeom>
          <a:noFill/>
          <a:ln cap="flat" cmpd="sng" w="38100">
            <a:solidFill>
              <a:schemeClr val="accent1"/>
            </a:solidFill>
            <a:prstDash val="solid"/>
            <a:miter lim="800000"/>
            <a:headEnd len="sm" w="sm" type="none"/>
            <a:tailEnd len="med" w="med" type="triangle"/>
          </a:ln>
        </p:spPr>
      </p:cxnSp>
      <p:sp>
        <p:nvSpPr>
          <p:cNvPr id="1078" name="Google Shape;1078;p104"/>
          <p:cNvSpPr txBox="1"/>
          <p:nvPr/>
        </p:nvSpPr>
        <p:spPr>
          <a:xfrm>
            <a:off x="9545316" y="3727359"/>
            <a:ext cx="926911" cy="58477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onstantia"/>
                <a:ea typeface="Constantia"/>
                <a:cs typeface="Constantia"/>
                <a:sym typeface="Constantia"/>
              </a:rPr>
              <a:t>890</a:t>
            </a:r>
            <a:endParaRPr b="1" i="0" sz="2000" u="none" cap="none" strike="noStrike">
              <a:solidFill>
                <a:schemeClr val="dk1"/>
              </a:solidFill>
              <a:latin typeface="Constantia"/>
              <a:ea typeface="Constantia"/>
              <a:cs typeface="Constantia"/>
              <a:sym typeface="Constantia"/>
            </a:endParaRPr>
          </a:p>
        </p:txBody>
      </p:sp>
      <p:sp>
        <p:nvSpPr>
          <p:cNvPr id="1077" name="Google Shape;1077;p104"/>
          <p:cNvSpPr txBox="1"/>
          <p:nvPr/>
        </p:nvSpPr>
        <p:spPr>
          <a:xfrm>
            <a:off x="6107185" y="3840339"/>
            <a:ext cx="186436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SUM(Importe)</a:t>
            </a:r>
            <a:endParaRPr b="0" i="0" sz="1400" u="none" cap="none" strike="noStrike">
              <a:solidFill>
                <a:srgbClr val="000000"/>
              </a:solidFill>
              <a:latin typeface="Arial"/>
              <a:ea typeface="Arial"/>
              <a:cs typeface="Arial"/>
              <a:sym typeface="Arial"/>
            </a:endParaRPr>
          </a:p>
        </p:txBody>
      </p:sp>
      <p:cxnSp>
        <p:nvCxnSpPr>
          <p:cNvPr id="1079" name="Google Shape;1079;p104"/>
          <p:cNvCxnSpPr/>
          <p:nvPr/>
        </p:nvCxnSpPr>
        <p:spPr>
          <a:xfrm>
            <a:off x="8087710" y="4019747"/>
            <a:ext cx="993902" cy="0"/>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05"/>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6" name="Google Shape;1086;p105"/>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FILTER</a:t>
            </a:r>
            <a:endParaRPr b="0" i="0" sz="3000" u="none" cap="none" strike="noStrike">
              <a:solidFill>
                <a:schemeClr val="dk1"/>
              </a:solidFill>
              <a:latin typeface="Constantia"/>
              <a:ea typeface="Constantia"/>
              <a:cs typeface="Constantia"/>
              <a:sym typeface="Constantia"/>
            </a:endParaRPr>
          </a:p>
        </p:txBody>
      </p:sp>
      <p:sp>
        <p:nvSpPr>
          <p:cNvPr id="1087" name="Google Shape;1087;p105"/>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una </a:t>
            </a:r>
            <a:r>
              <a:rPr b="0" i="1" lang="es-ES" sz="2000" u="none" cap="none" strike="noStrike">
                <a:solidFill>
                  <a:schemeClr val="dk1"/>
                </a:solidFill>
                <a:latin typeface="Constantia"/>
                <a:ea typeface="Constantia"/>
                <a:cs typeface="Constantia"/>
                <a:sym typeface="Constantia"/>
              </a:rPr>
              <a:t>tabla</a:t>
            </a:r>
            <a:r>
              <a:rPr b="0" i="0" lang="es-ES" sz="2000" u="none" cap="none" strike="noStrike">
                <a:solidFill>
                  <a:schemeClr val="dk1"/>
                </a:solidFill>
                <a:latin typeface="Constantia"/>
                <a:ea typeface="Constantia"/>
                <a:cs typeface="Constantia"/>
                <a:sym typeface="Constantia"/>
              </a:rPr>
              <a:t> que representa un subconjunto de otra tabla o expresión. </a:t>
            </a:r>
            <a:endParaRPr b="0" i="0" sz="1400" u="none" cap="none" strike="noStrike">
              <a:solidFill>
                <a:srgbClr val="000000"/>
              </a:solidFill>
              <a:latin typeface="Arial"/>
              <a:ea typeface="Arial"/>
              <a:cs typeface="Arial"/>
              <a:sym typeface="Arial"/>
            </a:endParaRPr>
          </a:p>
        </p:txBody>
      </p:sp>
      <p:sp>
        <p:nvSpPr>
          <p:cNvPr id="1088" name="Google Shape;1088;p105"/>
          <p:cNvSpPr txBox="1"/>
          <p:nvPr/>
        </p:nvSpPr>
        <p:spPr>
          <a:xfrm>
            <a:off x="3855624" y="2488264"/>
            <a:ext cx="3547541"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FILTER</a:t>
            </a:r>
            <a:r>
              <a:rPr b="0" i="1" lang="es-ES" sz="2400" u="none" cap="none" strike="noStrike">
                <a:solidFill>
                  <a:schemeClr val="dk1"/>
                </a:solidFill>
                <a:latin typeface="Constantia"/>
                <a:ea typeface="Constantia"/>
                <a:cs typeface="Constantia"/>
                <a:sym typeface="Constantia"/>
              </a:rPr>
              <a:t>(&lt;table&gt;,&lt;filter&gt;) </a:t>
            </a:r>
            <a:endParaRPr b="0" i="0" sz="1400" u="none" cap="none" strike="noStrike">
              <a:solidFill>
                <a:srgbClr val="000000"/>
              </a:solidFill>
              <a:latin typeface="Arial"/>
              <a:ea typeface="Arial"/>
              <a:cs typeface="Arial"/>
              <a:sym typeface="Arial"/>
            </a:endParaRPr>
          </a:p>
        </p:txBody>
      </p:sp>
      <p:sp>
        <p:nvSpPr>
          <p:cNvPr id="1089" name="Google Shape;1089;p105"/>
          <p:cNvSpPr txBox="1"/>
          <p:nvPr/>
        </p:nvSpPr>
        <p:spPr>
          <a:xfrm>
            <a:off x="922939" y="3142210"/>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090" name="Google Shape;1090;p105"/>
          <p:cNvSpPr txBox="1"/>
          <p:nvPr/>
        </p:nvSpPr>
        <p:spPr>
          <a:xfrm>
            <a:off x="1327588" y="3734663"/>
            <a:ext cx="10097158"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Table. </a:t>
            </a:r>
            <a:r>
              <a:rPr b="0" i="0" lang="es-ES" sz="2000" u="none" cap="none" strike="noStrike">
                <a:solidFill>
                  <a:srgbClr val="171717"/>
                </a:solidFill>
                <a:latin typeface="Constantia"/>
                <a:ea typeface="Constantia"/>
                <a:cs typeface="Constantia"/>
                <a:sym typeface="Constantia"/>
              </a:rPr>
              <a:t>Tabla que se quiere filtrar.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Filter. </a:t>
            </a:r>
            <a:r>
              <a:rPr b="0" i="0" lang="es-ES" sz="2000" u="none" cap="none" strike="noStrike">
                <a:solidFill>
                  <a:srgbClr val="171717"/>
                </a:solidFill>
                <a:latin typeface="Constantia"/>
                <a:ea typeface="Constantia"/>
                <a:cs typeface="Constantia"/>
                <a:sym typeface="Constantia"/>
              </a:rPr>
              <a:t>Expresión booleana a evaluar en cada fila de la tabla para filtrar</a:t>
            </a:r>
            <a:r>
              <a:rPr b="0" i="0" lang="es-ES" sz="2000" u="none" cap="none" strike="noStrike">
                <a:solidFill>
                  <a:srgbClr val="171717"/>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p:txBody>
      </p:sp>
      <p:sp>
        <p:nvSpPr>
          <p:cNvPr id="1091" name="Google Shape;1091;p105"/>
          <p:cNvSpPr txBox="1"/>
          <p:nvPr/>
        </p:nvSpPr>
        <p:spPr>
          <a:xfrm>
            <a:off x="922939" y="4951568"/>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a:t>
            </a:r>
            <a:r>
              <a:rPr b="0" i="0" lang="es-ES" sz="2000" u="none" cap="none" strike="noStrike">
                <a:solidFill>
                  <a:schemeClr val="dk1"/>
                </a:solidFill>
                <a:latin typeface="Constantia"/>
                <a:ea typeface="Constantia"/>
                <a:cs typeface="Constantia"/>
                <a:sym typeface="Constantia"/>
              </a:rPr>
              <a:t>Obtención de tabla que sólo contiene las ventas del Año 2021</a:t>
            </a:r>
            <a:r>
              <a:rPr b="0" i="1" lang="es-ES" sz="2000" u="none" cap="none" strike="noStrike">
                <a:solidFill>
                  <a:schemeClr val="dk1"/>
                </a:solidFill>
                <a:latin typeface="Constantia"/>
                <a:ea typeface="Constantia"/>
                <a:cs typeface="Constantia"/>
                <a:sym typeface="Constantia"/>
              </a:rPr>
              <a:t>.</a:t>
            </a:r>
            <a:endParaRPr b="1" i="0" sz="2000" u="none" cap="none" strike="noStrike">
              <a:solidFill>
                <a:schemeClr val="dk1"/>
              </a:solidFill>
              <a:latin typeface="Constantia"/>
              <a:ea typeface="Constantia"/>
              <a:cs typeface="Constantia"/>
              <a:sym typeface="Constantia"/>
            </a:endParaRPr>
          </a:p>
        </p:txBody>
      </p:sp>
      <p:sp>
        <p:nvSpPr>
          <p:cNvPr id="1092" name="Google Shape;1092;p105"/>
          <p:cNvSpPr txBox="1"/>
          <p:nvPr/>
        </p:nvSpPr>
        <p:spPr>
          <a:xfrm>
            <a:off x="3776794" y="5624275"/>
            <a:ext cx="4275140"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FILTER(Ventas, Año = “2021”)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06"/>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9" name="Google Shape;1099;p106"/>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FILTER</a:t>
            </a:r>
            <a:endParaRPr b="0" i="0" sz="3000" u="none" cap="none" strike="noStrike">
              <a:solidFill>
                <a:schemeClr val="dk1"/>
              </a:solidFill>
              <a:latin typeface="Constantia"/>
              <a:ea typeface="Constantia"/>
              <a:cs typeface="Constantia"/>
              <a:sym typeface="Constantia"/>
            </a:endParaRPr>
          </a:p>
        </p:txBody>
      </p:sp>
      <p:grpSp>
        <p:nvGrpSpPr>
          <p:cNvPr id="1100" name="Google Shape;1100;p106"/>
          <p:cNvGrpSpPr/>
          <p:nvPr/>
        </p:nvGrpSpPr>
        <p:grpSpPr>
          <a:xfrm>
            <a:off x="620440" y="3082086"/>
            <a:ext cx="3741012" cy="1885838"/>
            <a:chOff x="7539171" y="3016747"/>
            <a:chExt cx="3741012" cy="1885838"/>
          </a:xfrm>
        </p:grpSpPr>
        <p:pic>
          <p:nvPicPr>
            <p:cNvPr id="1101" name="Google Shape;1101;p106"/>
            <p:cNvPicPr preferRelativeResize="0"/>
            <p:nvPr/>
          </p:nvPicPr>
          <p:blipFill rotWithShape="1">
            <a:blip r:embed="rId3">
              <a:alphaModFix/>
            </a:blip>
            <a:srcRect b="0" l="0" r="0" t="0"/>
            <a:stretch/>
          </p:blipFill>
          <p:spPr>
            <a:xfrm>
              <a:off x="7539171" y="3016747"/>
              <a:ext cx="3741012" cy="188583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
          <p:nvSpPr>
            <p:cNvPr id="1102" name="Google Shape;1102;p106"/>
            <p:cNvSpPr/>
            <p:nvPr/>
          </p:nvSpPr>
          <p:spPr>
            <a:xfrm>
              <a:off x="8792702" y="3016747"/>
              <a:ext cx="1253314" cy="188583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1103" name="Google Shape;1103;p106"/>
          <p:cNvCxnSpPr/>
          <p:nvPr/>
        </p:nvCxnSpPr>
        <p:spPr>
          <a:xfrm>
            <a:off x="4529953" y="4072303"/>
            <a:ext cx="552460" cy="0"/>
          </a:xfrm>
          <a:prstGeom prst="straightConnector1">
            <a:avLst/>
          </a:prstGeom>
          <a:noFill/>
          <a:ln cap="flat" cmpd="sng" w="38100">
            <a:solidFill>
              <a:schemeClr val="accent1"/>
            </a:solidFill>
            <a:prstDash val="solid"/>
            <a:miter lim="800000"/>
            <a:headEnd len="sm" w="sm" type="none"/>
            <a:tailEnd len="med" w="med" type="triangle"/>
          </a:ln>
        </p:spPr>
      </p:cxnSp>
      <p:sp>
        <p:nvSpPr>
          <p:cNvPr id="1104" name="Google Shape;1104;p106"/>
          <p:cNvSpPr txBox="1"/>
          <p:nvPr/>
        </p:nvSpPr>
        <p:spPr>
          <a:xfrm>
            <a:off x="5082413" y="3840339"/>
            <a:ext cx="225381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s-ES" sz="1800" u="none" cap="none" strike="noStrike">
                <a:solidFill>
                  <a:schemeClr val="dk1"/>
                </a:solidFill>
                <a:latin typeface="Constantia"/>
                <a:ea typeface="Constantia"/>
                <a:cs typeface="Constantia"/>
                <a:sym typeface="Constantia"/>
              </a:rPr>
              <a:t>FILTER(Facturas, Centro = “C001”)</a:t>
            </a:r>
            <a:endParaRPr b="0" i="0" sz="1400" u="none" cap="none" strike="noStrike">
              <a:solidFill>
                <a:srgbClr val="000000"/>
              </a:solidFill>
              <a:latin typeface="Arial"/>
              <a:ea typeface="Arial"/>
              <a:cs typeface="Arial"/>
              <a:sym typeface="Arial"/>
            </a:endParaRPr>
          </a:p>
        </p:txBody>
      </p:sp>
      <p:cxnSp>
        <p:nvCxnSpPr>
          <p:cNvPr id="1105" name="Google Shape;1105;p106"/>
          <p:cNvCxnSpPr/>
          <p:nvPr/>
        </p:nvCxnSpPr>
        <p:spPr>
          <a:xfrm>
            <a:off x="7346733" y="4072303"/>
            <a:ext cx="409904" cy="0"/>
          </a:xfrm>
          <a:prstGeom prst="straightConnector1">
            <a:avLst/>
          </a:prstGeom>
          <a:noFill/>
          <a:ln cap="flat" cmpd="sng" w="38100">
            <a:solidFill>
              <a:schemeClr val="accent1"/>
            </a:solidFill>
            <a:prstDash val="solid"/>
            <a:miter lim="800000"/>
            <a:headEnd len="sm" w="sm" type="none"/>
            <a:tailEnd len="med" w="med" type="triangle"/>
          </a:ln>
        </p:spPr>
      </p:cxnSp>
      <p:pic>
        <p:nvPicPr>
          <p:cNvPr id="1106" name="Google Shape;1106;p106"/>
          <p:cNvPicPr preferRelativeResize="0"/>
          <p:nvPr/>
        </p:nvPicPr>
        <p:blipFill rotWithShape="1">
          <a:blip r:embed="rId4">
            <a:alphaModFix/>
          </a:blip>
          <a:srcRect b="0" l="0" r="0" t="0"/>
          <a:stretch/>
        </p:blipFill>
        <p:spPr>
          <a:xfrm>
            <a:off x="8057186" y="3613640"/>
            <a:ext cx="3511639" cy="91732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07"/>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3" name="Google Shape;1113;p107"/>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FILTER</a:t>
            </a:r>
            <a:endParaRPr b="0" i="0" sz="3000" u="none" cap="none" strike="noStrike">
              <a:solidFill>
                <a:schemeClr val="dk1"/>
              </a:solidFill>
              <a:latin typeface="Constantia"/>
              <a:ea typeface="Constantia"/>
              <a:cs typeface="Constantia"/>
              <a:sym typeface="Constantia"/>
            </a:endParaRPr>
          </a:p>
        </p:txBody>
      </p:sp>
      <p:sp>
        <p:nvSpPr>
          <p:cNvPr id="1114" name="Google Shape;1114;p107"/>
          <p:cNvSpPr txBox="1"/>
          <p:nvPr/>
        </p:nvSpPr>
        <p:spPr>
          <a:xfrm>
            <a:off x="922939" y="1757311"/>
            <a:ext cx="10097158"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s-ES" sz="2000" u="none" cap="none" strike="noStrike">
                <a:solidFill>
                  <a:schemeClr val="dk1"/>
                </a:solidFill>
                <a:latin typeface="Constantia"/>
                <a:ea typeface="Constantia"/>
                <a:cs typeface="Constantia"/>
                <a:sym typeface="Constantia"/>
              </a:rPr>
              <a:t>A pesar de que devuelve una tabla, no es capaz de generarla como tabla del modelo. Esta tabla se suele usar como argumento para otra función.</a:t>
            </a:r>
            <a:endParaRPr b="0" i="0" sz="1400" u="none" cap="none" strike="noStrike">
              <a:solidFill>
                <a:srgbClr val="000000"/>
              </a:solidFill>
              <a:latin typeface="Arial"/>
              <a:ea typeface="Arial"/>
              <a:cs typeface="Arial"/>
              <a:sym typeface="Arial"/>
            </a:endParaRPr>
          </a:p>
        </p:txBody>
      </p:sp>
      <p:pic>
        <p:nvPicPr>
          <p:cNvPr id="1115" name="Google Shape;1115;p107"/>
          <p:cNvPicPr preferRelativeResize="0"/>
          <p:nvPr/>
        </p:nvPicPr>
        <p:blipFill rotWithShape="1">
          <a:blip r:embed="rId3">
            <a:alphaModFix/>
          </a:blip>
          <a:srcRect b="0" l="0" r="25365" t="0"/>
          <a:stretch/>
        </p:blipFill>
        <p:spPr>
          <a:xfrm>
            <a:off x="1192410" y="3028134"/>
            <a:ext cx="10095700" cy="269893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08"/>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2" name="Google Shape;1122;p108"/>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SUMX</a:t>
            </a:r>
            <a:endParaRPr b="0" i="0" sz="3000" u="none" cap="none" strike="noStrike">
              <a:solidFill>
                <a:schemeClr val="dk1"/>
              </a:solidFill>
              <a:latin typeface="Constantia"/>
              <a:ea typeface="Constantia"/>
              <a:cs typeface="Constantia"/>
              <a:sym typeface="Constantia"/>
            </a:endParaRPr>
          </a:p>
        </p:txBody>
      </p:sp>
      <p:sp>
        <p:nvSpPr>
          <p:cNvPr id="1123" name="Google Shape;1123;p108"/>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la suma de una expresión evaluada para cada fila de una tabla.</a:t>
            </a:r>
            <a:endParaRPr b="0" i="0" sz="1400" u="none" cap="none" strike="noStrike">
              <a:solidFill>
                <a:srgbClr val="000000"/>
              </a:solidFill>
              <a:latin typeface="Arial"/>
              <a:ea typeface="Arial"/>
              <a:cs typeface="Arial"/>
              <a:sym typeface="Arial"/>
            </a:endParaRPr>
          </a:p>
        </p:txBody>
      </p:sp>
      <p:sp>
        <p:nvSpPr>
          <p:cNvPr id="1124" name="Google Shape;1124;p108"/>
          <p:cNvSpPr txBox="1"/>
          <p:nvPr/>
        </p:nvSpPr>
        <p:spPr>
          <a:xfrm>
            <a:off x="3642463" y="2510550"/>
            <a:ext cx="4216321"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SUMX</a:t>
            </a:r>
            <a:r>
              <a:rPr b="0" i="1" lang="es-ES" sz="2400" u="none" cap="none" strike="noStrike">
                <a:solidFill>
                  <a:srgbClr val="171717"/>
                </a:solidFill>
                <a:latin typeface="Constantia"/>
                <a:ea typeface="Constantia"/>
                <a:cs typeface="Constantia"/>
                <a:sym typeface="Constantia"/>
              </a:rPr>
              <a:t>(&lt;table&gt;, &lt;expression&gt;) </a:t>
            </a:r>
            <a:endParaRPr b="0" i="1" sz="2400" u="none" cap="none" strike="noStrike">
              <a:solidFill>
                <a:schemeClr val="dk1"/>
              </a:solidFill>
              <a:latin typeface="Constantia"/>
              <a:ea typeface="Constantia"/>
              <a:cs typeface="Constantia"/>
              <a:sym typeface="Constantia"/>
            </a:endParaRPr>
          </a:p>
        </p:txBody>
      </p:sp>
      <p:sp>
        <p:nvSpPr>
          <p:cNvPr id="1125" name="Google Shape;1125;p108"/>
          <p:cNvSpPr txBox="1"/>
          <p:nvPr/>
        </p:nvSpPr>
        <p:spPr>
          <a:xfrm>
            <a:off x="1327588" y="3734663"/>
            <a:ext cx="10097158"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Table. </a:t>
            </a:r>
            <a:r>
              <a:rPr b="0" i="0" lang="es-ES" sz="2000" u="none" cap="none" strike="noStrike">
                <a:solidFill>
                  <a:srgbClr val="171717"/>
                </a:solidFill>
                <a:latin typeface="Constantia"/>
                <a:ea typeface="Constantia"/>
                <a:cs typeface="Constantia"/>
                <a:sym typeface="Constantia"/>
              </a:rPr>
              <a:t>Tabla que contiene las filas a evaluar.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Expression. </a:t>
            </a:r>
            <a:r>
              <a:rPr b="0" i="0" lang="es-ES" sz="2000" u="none" cap="none" strike="noStrike">
                <a:solidFill>
                  <a:srgbClr val="171717"/>
                </a:solidFill>
                <a:latin typeface="Constantia"/>
                <a:ea typeface="Constantia"/>
                <a:cs typeface="Constantia"/>
                <a:sym typeface="Constantia"/>
              </a:rPr>
              <a:t>Lo que se quiere evaluar de la tabla (</a:t>
            </a:r>
            <a:r>
              <a:rPr b="0" i="1" lang="es-ES" sz="2000" u="none" cap="none" strike="noStrike">
                <a:solidFill>
                  <a:srgbClr val="171717"/>
                </a:solidFill>
                <a:latin typeface="Constantia"/>
                <a:ea typeface="Constantia"/>
                <a:cs typeface="Constantia"/>
                <a:sym typeface="Constantia"/>
              </a:rPr>
              <a:t>suele ser una columna)</a:t>
            </a:r>
            <a:endParaRPr b="0" i="0" sz="2000" u="none" cap="none" strike="noStrike">
              <a:solidFill>
                <a:srgbClr val="171717"/>
              </a:solidFill>
              <a:latin typeface="Quattrocento Sans"/>
              <a:ea typeface="Quattrocento Sans"/>
              <a:cs typeface="Quattrocento Sans"/>
              <a:sym typeface="Quattrocento Sans"/>
            </a:endParaRPr>
          </a:p>
        </p:txBody>
      </p:sp>
      <p:sp>
        <p:nvSpPr>
          <p:cNvPr id="1126" name="Google Shape;1126;p108"/>
          <p:cNvSpPr txBox="1"/>
          <p:nvPr/>
        </p:nvSpPr>
        <p:spPr>
          <a:xfrm>
            <a:off x="922939" y="3142210"/>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127" name="Google Shape;1127;p108"/>
          <p:cNvSpPr txBox="1"/>
          <p:nvPr/>
        </p:nvSpPr>
        <p:spPr>
          <a:xfrm>
            <a:off x="922939" y="4951568"/>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1. </a:t>
            </a:r>
            <a:r>
              <a:rPr b="0" i="0" lang="es-ES" sz="2000" u="none" cap="none" strike="noStrike">
                <a:solidFill>
                  <a:schemeClr val="dk1"/>
                </a:solidFill>
                <a:latin typeface="Constantia"/>
                <a:ea typeface="Constantia"/>
                <a:cs typeface="Constantia"/>
                <a:sym typeface="Constantia"/>
              </a:rPr>
              <a:t>Suma de la columna </a:t>
            </a:r>
            <a:r>
              <a:rPr b="0" i="1" lang="es-ES" sz="2000" u="none" cap="none" strike="noStrike">
                <a:solidFill>
                  <a:schemeClr val="dk1"/>
                </a:solidFill>
                <a:latin typeface="Constantia"/>
                <a:ea typeface="Constantia"/>
                <a:cs typeface="Constantia"/>
                <a:sym typeface="Constantia"/>
              </a:rPr>
              <a:t>Importe.</a:t>
            </a:r>
            <a:endParaRPr b="1" i="0" sz="2000" u="none" cap="none" strike="noStrike">
              <a:solidFill>
                <a:schemeClr val="dk1"/>
              </a:solidFill>
              <a:latin typeface="Constantia"/>
              <a:ea typeface="Constantia"/>
              <a:cs typeface="Constantia"/>
              <a:sym typeface="Constantia"/>
            </a:endParaRPr>
          </a:p>
        </p:txBody>
      </p:sp>
      <p:sp>
        <p:nvSpPr>
          <p:cNvPr id="1128" name="Google Shape;1128;p108"/>
          <p:cNvSpPr txBox="1"/>
          <p:nvPr/>
        </p:nvSpPr>
        <p:spPr>
          <a:xfrm>
            <a:off x="2160237" y="5651100"/>
            <a:ext cx="4275140"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SUMX(Ventas, Importe)</a:t>
            </a:r>
            <a:endParaRPr b="0" i="0" sz="1400" u="none" cap="none" strike="noStrike">
              <a:solidFill>
                <a:srgbClr val="000000"/>
              </a:solidFill>
              <a:latin typeface="Arial"/>
              <a:ea typeface="Arial"/>
              <a:cs typeface="Arial"/>
              <a:sym typeface="Arial"/>
            </a:endParaRPr>
          </a:p>
        </p:txBody>
      </p:sp>
      <p:sp>
        <p:nvSpPr>
          <p:cNvPr id="1129" name="Google Shape;1129;p108"/>
          <p:cNvSpPr txBox="1"/>
          <p:nvPr/>
        </p:nvSpPr>
        <p:spPr>
          <a:xfrm>
            <a:off x="7160834" y="5651099"/>
            <a:ext cx="2571386"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SUM(Importe)</a:t>
            </a:r>
            <a:endParaRPr b="0" i="0" sz="1400" u="none" cap="none" strike="noStrike">
              <a:solidFill>
                <a:srgbClr val="000000"/>
              </a:solidFill>
              <a:latin typeface="Arial"/>
              <a:ea typeface="Arial"/>
              <a:cs typeface="Arial"/>
              <a:sym typeface="Arial"/>
            </a:endParaRPr>
          </a:p>
        </p:txBody>
      </p:sp>
      <p:sp>
        <p:nvSpPr>
          <p:cNvPr id="1130" name="Google Shape;1130;p108"/>
          <p:cNvSpPr txBox="1"/>
          <p:nvPr/>
        </p:nvSpPr>
        <p:spPr>
          <a:xfrm>
            <a:off x="6091407" y="5559387"/>
            <a:ext cx="143662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1" lang="es-ES" sz="3200" u="none" cap="none" strike="noStrike">
                <a:solidFill>
                  <a:schemeClr val="dk1"/>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09"/>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7" name="Google Shape;1137;p109"/>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SUMX</a:t>
            </a:r>
            <a:endParaRPr b="0" i="0" sz="3000" u="none" cap="none" strike="noStrike">
              <a:solidFill>
                <a:schemeClr val="dk1"/>
              </a:solidFill>
              <a:latin typeface="Constantia"/>
              <a:ea typeface="Constantia"/>
              <a:cs typeface="Constantia"/>
              <a:sym typeface="Constantia"/>
            </a:endParaRPr>
          </a:p>
        </p:txBody>
      </p:sp>
      <p:sp>
        <p:nvSpPr>
          <p:cNvPr id="1138" name="Google Shape;1138;p109"/>
          <p:cNvSpPr txBox="1"/>
          <p:nvPr/>
        </p:nvSpPr>
        <p:spPr>
          <a:xfrm>
            <a:off x="922939" y="1757311"/>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Definición: </a:t>
            </a:r>
            <a:r>
              <a:rPr b="0" i="0" lang="es-ES" sz="2000" u="none" cap="none" strike="noStrike">
                <a:solidFill>
                  <a:schemeClr val="dk1"/>
                </a:solidFill>
                <a:latin typeface="Constantia"/>
                <a:ea typeface="Constantia"/>
                <a:cs typeface="Constantia"/>
                <a:sym typeface="Constantia"/>
              </a:rPr>
              <a:t>Devuelve la suma de una expresión evaluada para cada fila de una tabla.</a:t>
            </a:r>
            <a:endParaRPr b="0" i="0" sz="1400" u="none" cap="none" strike="noStrike">
              <a:solidFill>
                <a:srgbClr val="000000"/>
              </a:solidFill>
              <a:latin typeface="Arial"/>
              <a:ea typeface="Arial"/>
              <a:cs typeface="Arial"/>
              <a:sym typeface="Arial"/>
            </a:endParaRPr>
          </a:p>
        </p:txBody>
      </p:sp>
      <p:sp>
        <p:nvSpPr>
          <p:cNvPr id="1139" name="Google Shape;1139;p109"/>
          <p:cNvSpPr txBox="1"/>
          <p:nvPr/>
        </p:nvSpPr>
        <p:spPr>
          <a:xfrm>
            <a:off x="3642463" y="2510550"/>
            <a:ext cx="4216321"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rgbClr val="0101FD"/>
                </a:solidFill>
                <a:latin typeface="Constantia"/>
                <a:ea typeface="Constantia"/>
                <a:cs typeface="Constantia"/>
                <a:sym typeface="Constantia"/>
              </a:rPr>
              <a:t>SUMX</a:t>
            </a:r>
            <a:r>
              <a:rPr b="0" i="1" lang="es-ES" sz="2400" u="none" cap="none" strike="noStrike">
                <a:solidFill>
                  <a:srgbClr val="171717"/>
                </a:solidFill>
                <a:latin typeface="Constantia"/>
                <a:ea typeface="Constantia"/>
                <a:cs typeface="Constantia"/>
                <a:sym typeface="Constantia"/>
              </a:rPr>
              <a:t>(&lt;table&gt;, &lt;expression&gt;) </a:t>
            </a:r>
            <a:endParaRPr b="0" i="1" sz="2400" u="none" cap="none" strike="noStrike">
              <a:solidFill>
                <a:schemeClr val="dk1"/>
              </a:solidFill>
              <a:latin typeface="Constantia"/>
              <a:ea typeface="Constantia"/>
              <a:cs typeface="Constantia"/>
              <a:sym typeface="Constantia"/>
            </a:endParaRPr>
          </a:p>
        </p:txBody>
      </p:sp>
      <p:sp>
        <p:nvSpPr>
          <p:cNvPr id="1140" name="Google Shape;1140;p109"/>
          <p:cNvSpPr txBox="1"/>
          <p:nvPr/>
        </p:nvSpPr>
        <p:spPr>
          <a:xfrm>
            <a:off x="1327588" y="3734663"/>
            <a:ext cx="10097158" cy="861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Table. </a:t>
            </a:r>
            <a:r>
              <a:rPr b="0" i="0" lang="es-ES" sz="2000" u="none" cap="none" strike="noStrike">
                <a:solidFill>
                  <a:srgbClr val="171717"/>
                </a:solidFill>
                <a:latin typeface="Constantia"/>
                <a:ea typeface="Constantia"/>
                <a:cs typeface="Constantia"/>
                <a:sym typeface="Constantia"/>
              </a:rPr>
              <a:t>Tabla que contiene las filas a evaluar. </a:t>
            </a:r>
            <a:endParaRPr b="0" i="0" sz="2000" u="none" cap="none" strike="noStrike">
              <a:solidFill>
                <a:srgbClr val="171717"/>
              </a:solidFill>
              <a:latin typeface="Quattrocento Sans"/>
              <a:ea typeface="Quattrocento Sans"/>
              <a:cs typeface="Quattrocento Sans"/>
              <a:sym typeface="Quattrocento Sans"/>
            </a:endParaRPr>
          </a:p>
          <a:p>
            <a:pPr indent="-279400" lvl="0" marL="342900" marR="0" rtl="0" algn="just">
              <a:lnSpc>
                <a:spcPct val="100000"/>
              </a:lnSpc>
              <a:spcBef>
                <a:spcPts val="0"/>
              </a:spcBef>
              <a:spcAft>
                <a:spcPts val="0"/>
              </a:spcAft>
              <a:buClr>
                <a:schemeClr val="dk1"/>
              </a:buClr>
              <a:buSzPts val="1000"/>
              <a:buFont typeface="Courier New"/>
              <a:buNone/>
            </a:pPr>
            <a:r>
              <a:t/>
            </a:r>
            <a:endParaRPr b="0" i="0" sz="1000" u="none" cap="none" strike="noStrike">
              <a:solidFill>
                <a:srgbClr val="171717"/>
              </a:solidFill>
              <a:latin typeface="Quattrocento Sans"/>
              <a:ea typeface="Quattrocento Sans"/>
              <a:cs typeface="Quattrocento Sans"/>
              <a:sym typeface="Quattrocento Sans"/>
            </a:endParaRPr>
          </a:p>
          <a:p>
            <a:pPr indent="-342900" lvl="0" marL="342900" marR="0" rtl="0" algn="just">
              <a:lnSpc>
                <a:spcPct val="100000"/>
              </a:lnSpc>
              <a:spcBef>
                <a:spcPts val="0"/>
              </a:spcBef>
              <a:spcAft>
                <a:spcPts val="0"/>
              </a:spcAft>
              <a:buClr>
                <a:schemeClr val="dk1"/>
              </a:buClr>
              <a:buSzPts val="2000"/>
              <a:buFont typeface="Courier New"/>
              <a:buChar char="o"/>
            </a:pPr>
            <a:r>
              <a:rPr b="0" i="1" lang="es-ES" sz="2000" u="none" cap="none" strike="noStrike">
                <a:solidFill>
                  <a:schemeClr val="dk1"/>
                </a:solidFill>
                <a:latin typeface="Constantia"/>
                <a:ea typeface="Constantia"/>
                <a:cs typeface="Constantia"/>
                <a:sym typeface="Constantia"/>
              </a:rPr>
              <a:t>Expression. </a:t>
            </a:r>
            <a:r>
              <a:rPr b="0" i="0" lang="es-ES" sz="2000" u="none" cap="none" strike="noStrike">
                <a:solidFill>
                  <a:srgbClr val="171717"/>
                </a:solidFill>
                <a:latin typeface="Constantia"/>
                <a:ea typeface="Constantia"/>
                <a:cs typeface="Constantia"/>
                <a:sym typeface="Constantia"/>
              </a:rPr>
              <a:t>Lo que se quiere evaluar de la tabla (</a:t>
            </a:r>
            <a:r>
              <a:rPr b="0" i="1" lang="es-ES" sz="2000" u="none" cap="none" strike="noStrike">
                <a:solidFill>
                  <a:srgbClr val="171717"/>
                </a:solidFill>
                <a:latin typeface="Constantia"/>
                <a:ea typeface="Constantia"/>
                <a:cs typeface="Constantia"/>
                <a:sym typeface="Constantia"/>
              </a:rPr>
              <a:t>suele ser una columna)</a:t>
            </a:r>
            <a:endParaRPr b="0" i="0" sz="2000" u="none" cap="none" strike="noStrike">
              <a:solidFill>
                <a:srgbClr val="171717"/>
              </a:solidFill>
              <a:latin typeface="Quattrocento Sans"/>
              <a:ea typeface="Quattrocento Sans"/>
              <a:cs typeface="Quattrocento Sans"/>
              <a:sym typeface="Quattrocento Sans"/>
            </a:endParaRPr>
          </a:p>
        </p:txBody>
      </p:sp>
      <p:sp>
        <p:nvSpPr>
          <p:cNvPr id="1141" name="Google Shape;1141;p109"/>
          <p:cNvSpPr txBox="1"/>
          <p:nvPr/>
        </p:nvSpPr>
        <p:spPr>
          <a:xfrm>
            <a:off x="922939" y="3142210"/>
            <a:ext cx="1803636"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Parámetros</a:t>
            </a:r>
            <a:endParaRPr b="0" i="0" sz="1400" u="none" cap="none" strike="noStrike">
              <a:solidFill>
                <a:srgbClr val="000000"/>
              </a:solidFill>
              <a:latin typeface="Arial"/>
              <a:ea typeface="Arial"/>
              <a:cs typeface="Arial"/>
              <a:sym typeface="Arial"/>
            </a:endParaRPr>
          </a:p>
        </p:txBody>
      </p:sp>
      <p:sp>
        <p:nvSpPr>
          <p:cNvPr id="1142" name="Google Shape;1142;p109"/>
          <p:cNvSpPr txBox="1"/>
          <p:nvPr/>
        </p:nvSpPr>
        <p:spPr>
          <a:xfrm>
            <a:off x="922939" y="4951568"/>
            <a:ext cx="10097158"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Constantia"/>
                <a:ea typeface="Constantia"/>
                <a:cs typeface="Constantia"/>
                <a:sym typeface="Constantia"/>
              </a:rPr>
              <a:t>Ejemplo 2. </a:t>
            </a:r>
            <a:r>
              <a:rPr b="0" i="0" lang="es-ES" sz="2000" u="none" cap="none" strike="noStrike">
                <a:solidFill>
                  <a:schemeClr val="dk1"/>
                </a:solidFill>
                <a:latin typeface="Constantia"/>
                <a:ea typeface="Constantia"/>
                <a:cs typeface="Constantia"/>
                <a:sym typeface="Constantia"/>
              </a:rPr>
              <a:t>Suma de la columna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en una tabla filtrada por el Año 2021</a:t>
            </a:r>
            <a:r>
              <a:rPr b="0" i="1" lang="es-ES" sz="2000" u="none" cap="none" strike="noStrike">
                <a:solidFill>
                  <a:schemeClr val="dk1"/>
                </a:solidFill>
                <a:latin typeface="Constantia"/>
                <a:ea typeface="Constantia"/>
                <a:cs typeface="Constantia"/>
                <a:sym typeface="Constantia"/>
              </a:rPr>
              <a:t>.</a:t>
            </a:r>
            <a:endParaRPr b="1" i="0" sz="2000" u="none" cap="none" strike="noStrike">
              <a:solidFill>
                <a:schemeClr val="dk1"/>
              </a:solidFill>
              <a:latin typeface="Constantia"/>
              <a:ea typeface="Constantia"/>
              <a:cs typeface="Constantia"/>
              <a:sym typeface="Constantia"/>
            </a:endParaRPr>
          </a:p>
        </p:txBody>
      </p:sp>
      <p:sp>
        <p:nvSpPr>
          <p:cNvPr id="1143" name="Google Shape;1143;p109"/>
          <p:cNvSpPr txBox="1"/>
          <p:nvPr/>
        </p:nvSpPr>
        <p:spPr>
          <a:xfrm>
            <a:off x="2117342" y="5659388"/>
            <a:ext cx="7957316"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s-ES" sz="2400" u="none" cap="none" strike="noStrike">
                <a:solidFill>
                  <a:schemeClr val="dk1"/>
                </a:solidFill>
                <a:latin typeface="Constantia"/>
                <a:ea typeface="Constantia"/>
                <a:cs typeface="Constantia"/>
                <a:sym typeface="Constantia"/>
              </a:rPr>
              <a:t>SUMX(FILTER(Ventas, Año = “2021”), Importe - Coste)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10"/>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0" name="Google Shape;1150;p110"/>
          <p:cNvSpPr txBox="1"/>
          <p:nvPr/>
        </p:nvSpPr>
        <p:spPr>
          <a:xfrm>
            <a:off x="781049" y="609599"/>
            <a:ext cx="66221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5. Funciones DAX básicas. </a:t>
            </a:r>
            <a:r>
              <a:rPr b="0" i="1" lang="es-ES" sz="3000" u="none" cap="none" strike="noStrike">
                <a:solidFill>
                  <a:schemeClr val="dk1"/>
                </a:solidFill>
                <a:latin typeface="Constantia"/>
                <a:ea typeface="Constantia"/>
                <a:cs typeface="Constantia"/>
                <a:sym typeface="Constantia"/>
              </a:rPr>
              <a:t>SUMX</a:t>
            </a:r>
            <a:endParaRPr b="0" i="0" sz="3000" u="none" cap="none" strike="noStrike">
              <a:solidFill>
                <a:schemeClr val="dk1"/>
              </a:solidFill>
              <a:latin typeface="Constantia"/>
              <a:ea typeface="Constantia"/>
              <a:cs typeface="Constantia"/>
              <a:sym typeface="Constantia"/>
            </a:endParaRPr>
          </a:p>
        </p:txBody>
      </p:sp>
      <p:pic>
        <p:nvPicPr>
          <p:cNvPr id="1151" name="Google Shape;1151;p110"/>
          <p:cNvPicPr preferRelativeResize="0"/>
          <p:nvPr/>
        </p:nvPicPr>
        <p:blipFill rotWithShape="1">
          <a:blip r:embed="rId3">
            <a:alphaModFix/>
          </a:blip>
          <a:srcRect b="0" l="0" r="0" t="0"/>
          <a:stretch/>
        </p:blipFill>
        <p:spPr>
          <a:xfrm>
            <a:off x="593035" y="1673500"/>
            <a:ext cx="5143107" cy="472523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pic>
        <p:nvPicPr>
          <p:cNvPr id="1152" name="Google Shape;1152;p110"/>
          <p:cNvPicPr preferRelativeResize="0"/>
          <p:nvPr/>
        </p:nvPicPr>
        <p:blipFill rotWithShape="1">
          <a:blip r:embed="rId4">
            <a:alphaModFix/>
          </a:blip>
          <a:srcRect b="0" l="0" r="0" t="0"/>
          <a:stretch/>
        </p:blipFill>
        <p:spPr>
          <a:xfrm>
            <a:off x="6679930" y="1673500"/>
            <a:ext cx="4769948" cy="472523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568"/>
              </a:srgbClr>
            </a:outerShdw>
          </a:effectLst>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11"/>
          <p:cNvSpPr/>
          <p:nvPr/>
        </p:nvSpPr>
        <p:spPr>
          <a:xfrm>
            <a:off x="0" y="609599"/>
            <a:ext cx="12192000" cy="584775"/>
          </a:xfrm>
          <a:prstGeom prst="rect">
            <a:avLst/>
          </a:prstGeom>
          <a:solidFill>
            <a:srgbClr val="F2C80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9" name="Google Shape;1159;p111"/>
          <p:cNvSpPr txBox="1"/>
          <p:nvPr/>
        </p:nvSpPr>
        <p:spPr>
          <a:xfrm>
            <a:off x="767797" y="609599"/>
            <a:ext cx="1106805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s-ES" sz="3000" u="none" cap="none" strike="noStrike">
                <a:solidFill>
                  <a:schemeClr val="dk1"/>
                </a:solidFill>
                <a:latin typeface="Constantia"/>
                <a:ea typeface="Constantia"/>
                <a:cs typeface="Constantia"/>
                <a:sym typeface="Constantia"/>
              </a:rPr>
              <a:t>Actividad 4 – </a:t>
            </a:r>
            <a:r>
              <a:rPr b="0" i="1" lang="es-ES" sz="3000" u="none" cap="none" strike="noStrike">
                <a:solidFill>
                  <a:schemeClr val="dk1"/>
                </a:solidFill>
                <a:latin typeface="Constantia"/>
                <a:ea typeface="Constantia"/>
                <a:cs typeface="Constantia"/>
                <a:sym typeface="Constantia"/>
              </a:rPr>
              <a:t>SUM, FILTER y SUMX</a:t>
            </a:r>
            <a:endParaRPr b="0" i="0" sz="1400" u="none" cap="none" strike="noStrike">
              <a:solidFill>
                <a:srgbClr val="000000"/>
              </a:solidFill>
              <a:latin typeface="Arial"/>
              <a:ea typeface="Arial"/>
              <a:cs typeface="Arial"/>
              <a:sym typeface="Arial"/>
            </a:endParaRPr>
          </a:p>
        </p:txBody>
      </p:sp>
      <p:sp>
        <p:nvSpPr>
          <p:cNvPr id="1160" name="Google Shape;1160;p111"/>
          <p:cNvSpPr txBox="1"/>
          <p:nvPr/>
        </p:nvSpPr>
        <p:spPr>
          <a:xfrm>
            <a:off x="781049" y="1704656"/>
            <a:ext cx="10356343" cy="50167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arabicPeriod"/>
            </a:pPr>
            <a:r>
              <a:rPr b="0" i="0" lang="es-ES" sz="2000" u="none" cap="none" strike="noStrike">
                <a:solidFill>
                  <a:schemeClr val="dk1"/>
                </a:solidFill>
                <a:latin typeface="Constantia"/>
                <a:ea typeface="Constantia"/>
                <a:cs typeface="Constantia"/>
                <a:sym typeface="Constantia"/>
              </a:rPr>
              <a:t>Cargar el fichero </a:t>
            </a:r>
            <a:r>
              <a:rPr b="0" i="1" lang="es-ES" sz="2000" u="none" cap="none" strike="noStrike">
                <a:solidFill>
                  <a:schemeClr val="dk1"/>
                </a:solidFill>
                <a:latin typeface="Constantia"/>
                <a:ea typeface="Constantia"/>
                <a:cs typeface="Constantia"/>
                <a:sym typeface="Constantia"/>
              </a:rPr>
              <a:t>‘ModeloVentas.pbix </a:t>
            </a:r>
            <a:r>
              <a:rPr b="0" i="0" lang="es-ES" sz="2000" u="none" cap="none" strike="noStrike">
                <a:solidFill>
                  <a:schemeClr val="dk1"/>
                </a:solidFill>
                <a:latin typeface="Constantia"/>
                <a:ea typeface="Constantia"/>
                <a:cs typeface="Constantia"/>
                <a:sym typeface="Constantia"/>
              </a:rPr>
              <a:t>y crear las siguientes medidas: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0" lang="es-ES" sz="2000" u="none" cap="none" strike="noStrike">
                <a:solidFill>
                  <a:schemeClr val="dk1"/>
                </a:solidFill>
                <a:latin typeface="Constantia"/>
                <a:ea typeface="Constantia"/>
                <a:cs typeface="Constantia"/>
                <a:sym typeface="Constantia"/>
              </a:rPr>
              <a:t>Importe SUM: </a:t>
            </a:r>
            <a:r>
              <a:rPr b="0" i="0" lang="es-ES" sz="2000" u="none" cap="none" strike="noStrike">
                <a:solidFill>
                  <a:schemeClr val="dk1"/>
                </a:solidFill>
                <a:latin typeface="Constantia"/>
                <a:ea typeface="Constantia"/>
                <a:cs typeface="Constantia"/>
                <a:sym typeface="Constantia"/>
              </a:rPr>
              <a:t>que realice la suma de la columna </a:t>
            </a:r>
            <a:r>
              <a:rPr b="0" i="1" lang="es-ES" sz="2000" u="none" cap="none" strike="noStrike">
                <a:solidFill>
                  <a:schemeClr val="dk1"/>
                </a:solidFill>
                <a:latin typeface="Constantia"/>
                <a:ea typeface="Constantia"/>
                <a:cs typeface="Constantia"/>
                <a:sym typeface="Constantia"/>
              </a:rPr>
              <a:t>Importe</a:t>
            </a:r>
            <a:r>
              <a:rPr b="0" i="0" lang="es-ES" sz="2000" u="none" cap="none" strike="noStrike">
                <a:solidFill>
                  <a:schemeClr val="dk1"/>
                </a:solidFill>
                <a:latin typeface="Constantia"/>
                <a:ea typeface="Constantia"/>
                <a:cs typeface="Constantia"/>
                <a:sym typeface="Constantia"/>
              </a:rPr>
              <a:t> (función </a:t>
            </a:r>
            <a:r>
              <a:rPr b="0" i="1" lang="es-ES" sz="2000" u="none" cap="none" strike="noStrike">
                <a:solidFill>
                  <a:schemeClr val="dk1"/>
                </a:solidFill>
                <a:latin typeface="Constantia"/>
                <a:ea typeface="Constantia"/>
                <a:cs typeface="Constantia"/>
                <a:sym typeface="Constantia"/>
              </a:rPr>
              <a:t>sum</a:t>
            </a:r>
            <a:r>
              <a:rPr b="0" i="0" lang="es-ES" sz="2000" u="none" cap="none" strike="noStrike">
                <a:solidFill>
                  <a:schemeClr val="dk1"/>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0" lang="es-ES" sz="2000" u="none" cap="none" strike="noStrike">
                <a:solidFill>
                  <a:schemeClr val="dk1"/>
                </a:solidFill>
                <a:latin typeface="Constantia"/>
                <a:ea typeface="Constantia"/>
                <a:cs typeface="Constantia"/>
                <a:sym typeface="Constantia"/>
              </a:rPr>
              <a:t>Importe SUMX: </a:t>
            </a:r>
            <a:r>
              <a:rPr b="0" i="0" lang="es-ES" sz="2000" u="none" cap="none" strike="noStrike">
                <a:solidFill>
                  <a:schemeClr val="dk1"/>
                </a:solidFill>
                <a:latin typeface="Constantia"/>
                <a:ea typeface="Constantia"/>
                <a:cs typeface="Constantia"/>
                <a:sym typeface="Constantia"/>
              </a:rPr>
              <a:t>que realice la suma de la columna </a:t>
            </a:r>
            <a:r>
              <a:rPr b="0" i="1" lang="es-ES" sz="2000" u="none" cap="none" strike="noStrike">
                <a:solidFill>
                  <a:schemeClr val="dk1"/>
                </a:solidFill>
                <a:latin typeface="Constantia"/>
                <a:ea typeface="Constantia"/>
                <a:cs typeface="Constantia"/>
                <a:sym typeface="Constantia"/>
              </a:rPr>
              <a:t>Importe</a:t>
            </a:r>
            <a:r>
              <a:rPr b="0" i="0" lang="es-ES" sz="2000" u="none" cap="none" strike="noStrike">
                <a:solidFill>
                  <a:schemeClr val="dk1"/>
                </a:solidFill>
                <a:latin typeface="Constantia"/>
                <a:ea typeface="Constantia"/>
                <a:cs typeface="Constantia"/>
                <a:sym typeface="Constantia"/>
              </a:rPr>
              <a:t> (función </a:t>
            </a:r>
            <a:r>
              <a:rPr b="0" i="1" lang="es-ES" sz="2000" u="none" cap="none" strike="noStrike">
                <a:solidFill>
                  <a:schemeClr val="dk1"/>
                </a:solidFill>
                <a:latin typeface="Constantia"/>
                <a:ea typeface="Constantia"/>
                <a:cs typeface="Constantia"/>
                <a:sym typeface="Constantia"/>
              </a:rPr>
              <a:t>sumx</a:t>
            </a:r>
            <a:r>
              <a:rPr b="0" i="0" lang="es-ES" sz="2000" u="none" cap="none" strike="noStrike">
                <a:solidFill>
                  <a:schemeClr val="dk1"/>
                </a:solidFill>
                <a:latin typeface="Constantia"/>
                <a:ea typeface="Constantia"/>
                <a:cs typeface="Constantia"/>
                <a:sym typeface="Constantia"/>
              </a:rPr>
              <a:t>).</a:t>
            </a:r>
            <a:endParaRPr b="0" i="0" sz="1400" u="none" cap="none" strike="noStrike">
              <a:solidFill>
                <a:srgbClr val="000000"/>
              </a:solidFill>
              <a:latin typeface="Arial"/>
              <a:ea typeface="Arial"/>
              <a:cs typeface="Arial"/>
              <a:sym typeface="Arial"/>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2" marL="1257300" marR="0" rtl="0" algn="just">
              <a:lnSpc>
                <a:spcPct val="100000"/>
              </a:lnSpc>
              <a:spcBef>
                <a:spcPts val="0"/>
              </a:spcBef>
              <a:spcAft>
                <a:spcPts val="0"/>
              </a:spcAft>
              <a:buClr>
                <a:schemeClr val="dk1"/>
              </a:buClr>
              <a:buSzPts val="2000"/>
              <a:buFont typeface="Noto Sans Symbols"/>
              <a:buChar char="▪"/>
            </a:pPr>
            <a:r>
              <a:rPr b="0" i="1" lang="es-ES" sz="2000" u="none" cap="none" strike="noStrike">
                <a:solidFill>
                  <a:schemeClr val="dk1"/>
                </a:solidFill>
                <a:latin typeface="Constantia"/>
                <a:ea typeface="Constantia"/>
                <a:cs typeface="Constantia"/>
                <a:sym typeface="Constantia"/>
              </a:rPr>
              <a:t>Pintarlas en un KPI. ¿Qué ocurre con el valor de ambas medidas? ¿Por qué?</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2017: </a:t>
            </a:r>
            <a:r>
              <a:rPr b="0" i="0" lang="es-ES" sz="2000" u="none" cap="none" strike="noStrike">
                <a:solidFill>
                  <a:schemeClr val="dk1"/>
                </a:solidFill>
                <a:latin typeface="Constantia"/>
                <a:ea typeface="Constantia"/>
                <a:cs typeface="Constantia"/>
                <a:sym typeface="Constantia"/>
              </a:rPr>
              <a:t>suma de la columna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Año </a:t>
            </a:r>
            <a:r>
              <a:rPr b="0" i="0" lang="es-ES" sz="2000" u="none" cap="none" strike="noStrike">
                <a:solidFill>
                  <a:schemeClr val="dk1"/>
                </a:solidFill>
                <a:latin typeface="Constantia"/>
                <a:ea typeface="Constantia"/>
                <a:cs typeface="Constantia"/>
                <a:sym typeface="Constantia"/>
              </a:rPr>
              <a:t>es 2017 (función </a:t>
            </a:r>
            <a:r>
              <a:rPr b="0" i="1" lang="es-ES" sz="2000" u="none" cap="none" strike="noStrike">
                <a:solidFill>
                  <a:schemeClr val="dk1"/>
                </a:solidFill>
                <a:latin typeface="Constantia"/>
                <a:ea typeface="Constantia"/>
                <a:cs typeface="Constantia"/>
                <a:sym typeface="Constantia"/>
              </a:rPr>
              <a:t>sumx + filter</a:t>
            </a:r>
            <a:r>
              <a:rPr b="0" i="0" lang="es-ES" sz="2000" u="none" cap="none" strike="noStrike">
                <a:solidFill>
                  <a:schemeClr val="dk1"/>
                </a:solidFill>
                <a:latin typeface="Constantia"/>
                <a:ea typeface="Constantia"/>
                <a:cs typeface="Constantia"/>
                <a:sym typeface="Constantia"/>
              </a:rPr>
              <a:t>).</a:t>
            </a:r>
            <a:endParaRPr b="0" i="1" sz="2000" u="none" cap="none" strike="noStrike">
              <a:solidFill>
                <a:schemeClr val="dk1"/>
              </a:solidFill>
              <a:latin typeface="Constantia"/>
              <a:ea typeface="Constantia"/>
              <a:cs typeface="Constantia"/>
              <a:sym typeface="Constantia"/>
            </a:endParaRPr>
          </a:p>
          <a:p>
            <a:pPr indent="-215900" lvl="1" marL="800100" marR="0" rtl="0" algn="just">
              <a:lnSpc>
                <a:spcPct val="100000"/>
              </a:lnSpc>
              <a:spcBef>
                <a:spcPts val="0"/>
              </a:spcBef>
              <a:spcAft>
                <a:spcPts val="0"/>
              </a:spcAft>
              <a:buClr>
                <a:schemeClr val="dk1"/>
              </a:buClr>
              <a:buSzPts val="2000"/>
              <a:buFont typeface="Courier New"/>
              <a:buNone/>
            </a:pPr>
            <a:r>
              <a:t/>
            </a:r>
            <a:endParaRPr b="0" i="1"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Ventas Prod. 204: </a:t>
            </a:r>
            <a:r>
              <a:rPr b="0" i="0" lang="es-ES" sz="2000" u="none" cap="none" strike="noStrike">
                <a:solidFill>
                  <a:schemeClr val="dk1"/>
                </a:solidFill>
                <a:latin typeface="Constantia"/>
                <a:ea typeface="Constantia"/>
                <a:cs typeface="Constantia"/>
                <a:sym typeface="Constantia"/>
              </a:rPr>
              <a:t>suma de la columna </a:t>
            </a:r>
            <a:r>
              <a:rPr b="0" i="1" lang="es-ES" sz="2000" u="none" cap="none" strike="noStrike">
                <a:solidFill>
                  <a:schemeClr val="dk1"/>
                </a:solidFill>
                <a:latin typeface="Constantia"/>
                <a:ea typeface="Constantia"/>
                <a:cs typeface="Constantia"/>
                <a:sym typeface="Constantia"/>
              </a:rPr>
              <a:t>Importe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ID_Producto </a:t>
            </a:r>
            <a:r>
              <a:rPr b="0" i="0" lang="es-ES" sz="2000" u="none" cap="none" strike="noStrike">
                <a:solidFill>
                  <a:schemeClr val="dk1"/>
                </a:solidFill>
                <a:latin typeface="Constantia"/>
                <a:ea typeface="Constantia"/>
                <a:cs typeface="Constantia"/>
                <a:sym typeface="Constantia"/>
              </a:rPr>
              <a:t>es 204 (función </a:t>
            </a:r>
            <a:r>
              <a:rPr b="0" i="1" lang="es-ES" sz="2000" u="none" cap="none" strike="noStrike">
                <a:solidFill>
                  <a:schemeClr val="dk1"/>
                </a:solidFill>
                <a:latin typeface="Constantia"/>
                <a:ea typeface="Constantia"/>
                <a:cs typeface="Constantia"/>
                <a:sym typeface="Constantia"/>
              </a:rPr>
              <a:t>sumx + filter</a:t>
            </a:r>
            <a:r>
              <a:rPr b="0" i="0" lang="es-ES" sz="2000" u="none" cap="none" strike="noStrike">
                <a:solidFill>
                  <a:schemeClr val="dk1"/>
                </a:solidFill>
                <a:latin typeface="Constantia"/>
                <a:ea typeface="Constantia"/>
                <a:cs typeface="Constantia"/>
                <a:sym typeface="Constantia"/>
              </a:rPr>
              <a:t>).</a:t>
            </a:r>
            <a:endParaRPr b="0"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a:p>
            <a:pPr indent="-342900" lvl="1" marL="800100" marR="0" rtl="0" algn="just">
              <a:lnSpc>
                <a:spcPct val="100000"/>
              </a:lnSpc>
              <a:spcBef>
                <a:spcPts val="0"/>
              </a:spcBef>
              <a:spcAft>
                <a:spcPts val="0"/>
              </a:spcAft>
              <a:buClr>
                <a:schemeClr val="dk1"/>
              </a:buClr>
              <a:buSzPts val="2000"/>
              <a:buFont typeface="Courier New"/>
              <a:buChar char="o"/>
            </a:pPr>
            <a:r>
              <a:rPr b="1" i="1" lang="es-ES" sz="2000" u="none" cap="none" strike="noStrike">
                <a:solidFill>
                  <a:schemeClr val="dk1"/>
                </a:solidFill>
                <a:latin typeface="Constantia"/>
                <a:ea typeface="Constantia"/>
                <a:cs typeface="Constantia"/>
                <a:sym typeface="Constantia"/>
              </a:rPr>
              <a:t>Margen 2017 y Prod. 204: </a:t>
            </a:r>
            <a:r>
              <a:rPr b="0" i="0" lang="es-ES" sz="2000" u="none" cap="none" strike="noStrike">
                <a:solidFill>
                  <a:schemeClr val="dk1"/>
                </a:solidFill>
                <a:latin typeface="Constantia"/>
                <a:ea typeface="Constantia"/>
                <a:cs typeface="Constantia"/>
                <a:sym typeface="Constantia"/>
              </a:rPr>
              <a:t> </a:t>
            </a:r>
            <a:r>
              <a:rPr b="0" i="1" lang="es-ES" sz="2000" u="none" cap="none" strike="noStrike">
                <a:solidFill>
                  <a:schemeClr val="dk1"/>
                </a:solidFill>
                <a:latin typeface="Constantia"/>
                <a:ea typeface="Constantia"/>
                <a:cs typeface="Constantia"/>
                <a:sym typeface="Constantia"/>
              </a:rPr>
              <a:t>Importe - Coste </a:t>
            </a:r>
            <a:r>
              <a:rPr b="0" i="0" lang="es-ES" sz="2000" u="none" cap="none" strike="noStrike">
                <a:solidFill>
                  <a:schemeClr val="dk1"/>
                </a:solidFill>
                <a:latin typeface="Constantia"/>
                <a:ea typeface="Constantia"/>
                <a:cs typeface="Constantia"/>
                <a:sym typeface="Constantia"/>
              </a:rPr>
              <a:t>cuando </a:t>
            </a:r>
            <a:r>
              <a:rPr b="0" i="1" lang="es-ES" sz="2000" u="none" cap="none" strike="noStrike">
                <a:solidFill>
                  <a:schemeClr val="dk1"/>
                </a:solidFill>
                <a:latin typeface="Constantia"/>
                <a:ea typeface="Constantia"/>
                <a:cs typeface="Constantia"/>
                <a:sym typeface="Constantia"/>
              </a:rPr>
              <a:t>ID_Producto </a:t>
            </a:r>
            <a:r>
              <a:rPr b="0" i="0" lang="es-ES" sz="2000" u="none" cap="none" strike="noStrike">
                <a:solidFill>
                  <a:schemeClr val="dk1"/>
                </a:solidFill>
                <a:latin typeface="Constantia"/>
                <a:ea typeface="Constantia"/>
                <a:cs typeface="Constantia"/>
                <a:sym typeface="Constantia"/>
              </a:rPr>
              <a:t>es 204 y Año 2017 (función </a:t>
            </a:r>
            <a:r>
              <a:rPr b="0" i="1" lang="es-ES" sz="2000" u="none" cap="none" strike="noStrike">
                <a:solidFill>
                  <a:schemeClr val="dk1"/>
                </a:solidFill>
                <a:latin typeface="Constantia"/>
                <a:ea typeface="Constantia"/>
                <a:cs typeface="Constantia"/>
                <a:sym typeface="Constantia"/>
              </a:rPr>
              <a:t>sumx + filter</a:t>
            </a:r>
            <a:r>
              <a:rPr b="0" i="0" lang="es-ES" sz="2000" u="none" cap="none" strike="noStrike">
                <a:solidFill>
                  <a:schemeClr val="dk1"/>
                </a:solidFill>
                <a:latin typeface="Constantia"/>
                <a:ea typeface="Constantia"/>
                <a:cs typeface="Constantia"/>
                <a:sym typeface="Constantia"/>
              </a:rPr>
              <a:t>).</a:t>
            </a:r>
            <a:endParaRPr b="0" i="1" sz="2000" u="none" cap="none" strike="noStrike">
              <a:solidFill>
                <a:schemeClr val="dk1"/>
              </a:solidFill>
              <a:latin typeface="Constantia"/>
              <a:ea typeface="Constantia"/>
              <a:cs typeface="Constantia"/>
              <a:sym typeface="Constantia"/>
            </a:endParaRPr>
          </a:p>
          <a:p>
            <a:pPr indent="0" lvl="1"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