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6858000" cx="12192000"/>
  <p:notesSz cx="6858000" cy="9144000"/>
  <p:embeddedFontLst>
    <p:embeddedFont>
      <p:font typeface="Constantia"/>
      <p:regular r:id="rId61"/>
      <p:bold r:id="rId62"/>
      <p:italic r:id="rId63"/>
      <p:boldItalic r:id="rId64"/>
    </p:embeddedFont>
    <p:embeddedFont>
      <p:font typeface="Quattrocento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Constantia-bold.fntdata"/><Relationship Id="rId61" Type="http://schemas.openxmlformats.org/officeDocument/2006/relationships/font" Target="fonts/Constantia-regular.fntdata"/><Relationship Id="rId20" Type="http://schemas.openxmlformats.org/officeDocument/2006/relationships/slide" Target="slides/slide16.xml"/><Relationship Id="rId64" Type="http://schemas.openxmlformats.org/officeDocument/2006/relationships/font" Target="fonts/Constantia-boldItalic.fntdata"/><Relationship Id="rId63" Type="http://schemas.openxmlformats.org/officeDocument/2006/relationships/font" Target="fonts/Constantia-italic.fntdata"/><Relationship Id="rId22" Type="http://schemas.openxmlformats.org/officeDocument/2006/relationships/slide" Target="slides/slide18.xml"/><Relationship Id="rId66" Type="http://schemas.openxmlformats.org/officeDocument/2006/relationships/font" Target="fonts/QuattrocentoSans-bold.fntdata"/><Relationship Id="rId21" Type="http://schemas.openxmlformats.org/officeDocument/2006/relationships/slide" Target="slides/slide17.xml"/><Relationship Id="rId65" Type="http://schemas.openxmlformats.org/officeDocument/2006/relationships/font" Target="fonts/QuattrocentoSans-regular.fntdata"/><Relationship Id="rId24" Type="http://schemas.openxmlformats.org/officeDocument/2006/relationships/slide" Target="slides/slide20.xml"/><Relationship Id="rId68" Type="http://schemas.openxmlformats.org/officeDocument/2006/relationships/font" Target="fonts/QuattrocentoSans-boldItalic.fntdata"/><Relationship Id="rId23" Type="http://schemas.openxmlformats.org/officeDocument/2006/relationships/slide" Target="slides/slide19.xml"/><Relationship Id="rId67" Type="http://schemas.openxmlformats.org/officeDocument/2006/relationships/font" Target="fonts/QuattrocentoSans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Suele ir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190" name="Google Shape;19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198" name="Google Shape;19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211" name="Google Shape;21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219" name="Google Shape;21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240" name="Google Shape;24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253" name="Google Shape;25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264" name="Google Shape;26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273" name="Google Shape;27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283" name="Google Shape;28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Suele ir </a:t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296" name="Google Shape;29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309" name="Google Shape;30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322" name="Google Shape;32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335" name="Google Shape;33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348" name="Google Shape;34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361" name="Google Shape;36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374" name="Google Shape;37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382" name="Google Shape;38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390" name="Google Shape;390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403" name="Google Shape;40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Suele ir 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413" name="Google Shape;41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421" name="Google Shape;42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434" name="Google Shape;43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443" name="Google Shape;44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451" name="Google Shape;451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463" name="Google Shape;463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476" name="Google Shape;476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489" name="Google Shape;489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507" name="Google Shape;507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515" name="Google Shape;515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Suele ir </a:t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La diferencia con FILTER es que aquí podemos evaluar más de un filtro</a:t>
            </a:r>
            <a:endParaRPr/>
          </a:p>
        </p:txBody>
      </p:sp>
      <p:sp>
        <p:nvSpPr>
          <p:cNvPr id="524" name="Google Shape;524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535" name="Google Shape;535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8" name="Google Shape;618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7" name="Google Shape;627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7" name="Google Shape;637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8" name="Google Shape;648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0" name="Google Shape;660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3" name="Google Shape;673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7" name="Google Shape;687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2" name="Google Shape;702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Si FacturaID da error, convertir Factura a Texto (cambio tipo datos).</a:t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Ya la hemos visto</a:t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Ya la hemos visto</a:t>
            </a:r>
            <a:endParaRPr/>
          </a:p>
        </p:txBody>
      </p:sp>
      <p:sp>
        <p:nvSpPr>
          <p:cNvPr id="161" name="Google Shape;1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ES" sz="1200">
                <a:latin typeface="Arial"/>
                <a:ea typeface="Arial"/>
                <a:cs typeface="Arial"/>
                <a:sym typeface="Arial"/>
              </a:rPr>
              <a:t>Ya la hemos visto</a:t>
            </a:r>
            <a:endParaRPr/>
          </a:p>
        </p:txBody>
      </p:sp>
      <p:sp>
        <p:nvSpPr>
          <p:cNvPr id="174" name="Google Shape;17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Relationship Id="rId4" Type="http://schemas.openxmlformats.org/officeDocument/2006/relationships/image" Target="../media/image2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81049" y="609599"/>
            <a:ext cx="662211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RELATED</a:t>
            </a:r>
            <a:endParaRPr b="0" i="0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22939" y="175731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un valor relacionado de otra tabla.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343701" y="2561801"/>
            <a:ext cx="3180693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RELATED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(&lt;column&gt;)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922939" y="3341712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327588" y="4017290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que contiene los valores a recuperar</a:t>
            </a:r>
            <a:r>
              <a:rPr b="0" i="0" lang="es-ES" sz="2000" u="none" cap="none" strike="noStrik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22939" y="4785317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1.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Referencia a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Producto.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464931" y="5453983"/>
            <a:ext cx="293823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RELATED(Producto)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81049" y="609599"/>
            <a:ext cx="11068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7 –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COUNT y DISTINCTCOUNT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781049" y="1890067"/>
            <a:ext cx="1035634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‘ModeloVentas.pbix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crear las siguientes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 Facturas Count: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conteo de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ID_Factura. 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 Facturas DistinctCount: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conteo distinto de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ID_Factura.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¿Qué ocurre con el valor de ambas medidas? ¿Por qué?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 Productos Count: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conteo de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ID_Producto. 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 Productos DistinctCount: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conteo distinto de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ID_Producto.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¿Qué ocurre con el valor de ambas medidas? ¿Por qué?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CALCULATE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922939" y="175731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Evalúa una expresión en un contexto de filtro modificado.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939528" y="2471028"/>
            <a:ext cx="7984281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CALCULATE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(&lt;expression&gt;[, &lt;filter1&gt; [, &lt;filter2&gt; [, …]]])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922939" y="4974506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el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Año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2021.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3247480" y="5662610"/>
            <a:ext cx="6257373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CALCULATE(SUM(Importe), Año = “2021”)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327587" y="3876555"/>
            <a:ext cx="1032107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Expression.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Lo que se quiere evaluar. 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Filter i.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Expresión del tipo &lt;Columna&gt; = VALOR. Puede ser un campo de cualquier tabla.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781049" y="609599"/>
            <a:ext cx="11068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8 –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CALCULATE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81049" y="1890067"/>
            <a:ext cx="1035634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‘ModeloVentas.pbix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crear las siguientes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 2017 Filter: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cuando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Año es 2017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(función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sumx + filter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= SUMX(   FILTER(FacturasVenta, FacturasVenta[Año] = 2017)  , Importe)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 2017 Calculate: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cuando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Año es 2017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(función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calculate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¿Qué ocurre con el valor de ambas medidas? ¿Por qué?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2017-204: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cuando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Año es 2017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ID_Producto 204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(función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calculate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Facturas “Veluz”: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conteo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ID_Factura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 la marca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Veluz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(función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calculate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.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922939" y="1628104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Devuelve todas las filas de una tabla, o todos los valores de una columna, omitiendo los filtros que se puedan haber aplicado.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939528" y="2510784"/>
            <a:ext cx="7984281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ALL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 [&lt;table&gt; | &lt;column&gt;[, &lt;column&gt;[, &lt;column&gt;[,…]]]] )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922939" y="4974506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todas las líneas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3890515" y="5610793"/>
            <a:ext cx="4410969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SUMX(ALL(Facturas), Importe)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1327587" y="3876555"/>
            <a:ext cx="1032107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Table.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Tabla donde se van a borrar los filtros.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donde se quieren quitar los filtros (si no se especifica, son todas).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781049" y="609599"/>
            <a:ext cx="11068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9 –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781049" y="1890067"/>
            <a:ext cx="10356343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‘ModeloVentas.pbix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crear las siguientes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Importe. 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Totales: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(usar ALL).  SUMX(ALL(TABLA), IMPORTE)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Pintar en una tabla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Marca, Ventas y Ventas Totales.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¿Qué ocurre con el valor de ambas medidas? ¿Por qué?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Añadir una última medida llamada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% Ventas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que sea la división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entre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Totales (aplicar formato porcentaje).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Pintarlo en la tabla.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USERELATIONSHIP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922939" y="1628104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Especifica la relación del modelo a emplear para realizar un cálculo y se suele usar dentro de otras funciones que usan un filtro como argumento (</a:t>
            </a:r>
            <a:r>
              <a:rPr b="0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p. ej. CALCULATE).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1939528" y="2510784"/>
            <a:ext cx="7984281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USERELATIONSHIP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(&lt;column_1&gt;, &lt;column_2&gt;)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922939" y="4974506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Uso de la relación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FechaEntrega-Fecha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para realizar un cálculo.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999709" y="5654630"/>
            <a:ext cx="10648951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CALCULATE(SUM(Importe), USERELATIONSHIP(Ventas(FechaEntrega), Calendario(Fecha))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327587" y="3876555"/>
            <a:ext cx="1032107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Column_1.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en el lado </a:t>
            </a:r>
            <a:r>
              <a:rPr b="1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varios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de la relación a usar.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Column_2.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en el lado </a:t>
            </a:r>
            <a:r>
              <a:rPr b="1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uno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de la relación a usar.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781049" y="609599"/>
            <a:ext cx="11068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10 –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USERELATIONSHIP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418439" y="1247844"/>
            <a:ext cx="11563354" cy="250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‘RelaciónInactiva.pbix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crear las siguientes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Pedidos Realizados:  (usar una de las tres fórmulas)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(1) CALCULATE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ES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DISTINCTCOUNT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(Ventas[VentaID]),</a:t>
            </a:r>
            <a:r>
              <a:rPr b="0" i="0" lang="es-ES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USERELATIONSHIP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(Ventas[FechaVenta], Calendario[Fecha]))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(2) CALCULATE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ES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DISTINCTCOUNT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(Ventas[VentaID]))  ====== (3) </a:t>
            </a:r>
            <a:r>
              <a:rPr b="0" i="0" lang="es-ES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DISTINCTCOUNT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(Ventas[VentaID])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418439" y="3432437"/>
            <a:ext cx="11563354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Pedidos a Entregar: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ES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DISTINCTCOUNT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(Ventas[VentaID]),</a:t>
            </a:r>
            <a:r>
              <a:rPr b="0" i="0" lang="es-ES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USERELATIONSHIP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(Ventas[FechaEntrega], Calendario[Fecha]))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418439" y="4537486"/>
            <a:ext cx="115633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Pintar </a:t>
            </a: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dos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KPIs (uno con cada medida) y un panel de filtro por fecha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418439" y="5176597"/>
            <a:ext cx="115633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Ir releccionando fechas y observar como el valor de los KPI funciona de manera distinta.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</a:t>
            </a:r>
            <a:endParaRPr b="0" i="1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970236" y="1752625"/>
            <a:ext cx="10179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Son una serie de funciones que permiten comparar y agregar los datos en función del tiempo, ya sean días, meses, trimestres o años.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585" y="2819401"/>
            <a:ext cx="3542732" cy="3429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</a:t>
            </a:r>
            <a:endParaRPr b="0" i="1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970236" y="1752625"/>
            <a:ext cx="10179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Son una serie de funciones que permiten comparar y agregar los datos en función del tiempo, ya sean días, meses, trimestres o años.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1644538" y="2819401"/>
            <a:ext cx="3763033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QUARTER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TOTALYTD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SAMEPERIODLASTYEAR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585" y="2819401"/>
            <a:ext cx="3542732" cy="3429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922939" y="175731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el año de una fecha como un entero en el rango 1900-9999.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4726227" y="2502196"/>
            <a:ext cx="249058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YEAR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(&lt;date&gt;)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922939" y="469072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1.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Año de una fecha específica (devuelve 2021).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322271" y="5437062"/>
            <a:ext cx="354745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YEAR(20/11/2021)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1327587" y="3876555"/>
            <a:ext cx="1032107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 en formato date/time o texto que contiene el año a buscar.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81049" y="609599"/>
            <a:ext cx="662211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RELATED</a:t>
            </a:r>
            <a:endParaRPr b="0" i="0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600" y="1504008"/>
            <a:ext cx="4802257" cy="245332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17951" l="0" r="0" t="4372"/>
          <a:stretch/>
        </p:blipFill>
        <p:spPr>
          <a:xfrm>
            <a:off x="2114342" y="4376299"/>
            <a:ext cx="7724775" cy="206425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922939" y="175731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el año de una fecha como un entero en el rango 1900-9999.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4726227" y="2502196"/>
            <a:ext cx="249058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YEAR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(&lt;date&gt;)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922939" y="469072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2.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Año de un texto (devuelve 2020).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4322271" y="5437062"/>
            <a:ext cx="354745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YEAR(“Marzo 2020”)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327587" y="3876555"/>
            <a:ext cx="1032107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 en formato date/time o texto que contiene el año a buscar.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781048" y="609599"/>
            <a:ext cx="867826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922939" y="175731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el mes como un entero en el rango 1 (enero) – 12 (diciembre).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4524249" y="2503652"/>
            <a:ext cx="314350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MONTH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(&lt;date&gt;)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922939" y="469072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1.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Mes de un texto (devuelve 3).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4014196" y="5437062"/>
            <a:ext cx="4947853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MONTH(“March 3, 2020 3:45 PM”)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1327587" y="3876555"/>
            <a:ext cx="1032107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 en formato date/time o texto 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781048" y="609599"/>
            <a:ext cx="867826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922939" y="175731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el mes como un entero en el rango 1 (enero) – 12 (diciembre).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4524249" y="2503652"/>
            <a:ext cx="314350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MONTH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(&lt;date&gt;)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922939" y="469072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2.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Mes de una fecha (devuelve 12).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4014196" y="5437062"/>
            <a:ext cx="4947853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MONTH(30/12/2021)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1327587" y="3876555"/>
            <a:ext cx="1032107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 en formato date/time o texto 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781048" y="609599"/>
            <a:ext cx="867826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922939" y="175731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el mes como un entero en el rango 1 (enero) – 12 (diciembre).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4524249" y="2503652"/>
            <a:ext cx="314350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MONTH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(&lt;date&gt;)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922939" y="469072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3.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Mes en formato texto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1327587" y="3876555"/>
            <a:ext cx="1032107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 en formato date/time o texto 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3257292" y="5341791"/>
            <a:ext cx="60960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 Texto = FORMAT(Ventas[FechaVenta], "MMMM")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781048" y="609599"/>
            <a:ext cx="867826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QUARTER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922939" y="469072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1.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Trimestre de una fecha (devuelve 4).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4014196" y="5437062"/>
            <a:ext cx="4947853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QUARTER(30/12/2021)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1327587" y="3876555"/>
            <a:ext cx="1032107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 en formato date/time o texto 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949213" y="1767819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el trimestre como un entero entre 1 (Ene-Mar) – 4 (Oct-Dic).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4550524" y="2498395"/>
            <a:ext cx="314350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QUARTER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(&lt;date&gt;)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781048" y="609599"/>
            <a:ext cx="867826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TOTALYTD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922939" y="4911445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1.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Acumulado anual del campo Importe.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6" name="Google Shape;366;p37"/>
          <p:cNvSpPr txBox="1"/>
          <p:nvPr/>
        </p:nvSpPr>
        <p:spPr>
          <a:xfrm>
            <a:off x="3622073" y="5757631"/>
            <a:ext cx="4947853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TOTALYTD(Importe, Fecha)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1327587" y="3876555"/>
            <a:ext cx="10321073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Expression.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Expresión que devuelve un valor escalar.</a:t>
            </a:r>
            <a:endParaRPr b="0" i="0" sz="2000" u="none" cap="none" strike="noStrike">
              <a:solidFill>
                <a:srgbClr val="17171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84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</a:pPr>
            <a:r>
              <a:t/>
            </a:r>
            <a:endParaRPr b="0" i="0" sz="700" u="none" cap="none" strike="noStrike">
              <a:solidFill>
                <a:srgbClr val="17171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Dates.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que contiene fechas.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949213" y="1767819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Evalúa el valor anual hasta la fecha de la expresión.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3562779" y="2441335"/>
            <a:ext cx="506644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TOTALYTD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(&lt;expression&gt;, &lt;dates&gt;)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781048" y="609599"/>
            <a:ext cx="867826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TOTALYTD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0587" y="1485361"/>
            <a:ext cx="4510230" cy="505732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781049" y="609599"/>
            <a:ext cx="11068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11 –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TOTALYTD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9"/>
          <p:cNvSpPr txBox="1"/>
          <p:nvPr/>
        </p:nvSpPr>
        <p:spPr>
          <a:xfrm>
            <a:off x="781049" y="1890067"/>
            <a:ext cx="103563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‘ModeloVentas.pbix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crear las siguientes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Importe. 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YTD: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(usar TOTALYTD). 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Pintar en una tabla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Fecha (Jerarquía), Ventas y Ventas YTD.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¿Qué ocurre con el valor de ambas medidas? ¿Por qué?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781048" y="609599"/>
            <a:ext cx="114109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SAMEPERIODLASTYEAR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922939" y="4911445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1. Ventas del año pasado.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2054415" y="5636672"/>
            <a:ext cx="8864217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CALCULATE(SUM(Importe), SAMEPERIODLASTYEAR(Fecha))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1327587" y="3876555"/>
            <a:ext cx="10321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Dates.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que contiene fechas.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949213" y="1767819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una columna de fechas desplazadas un año hacia atrás.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3484120" y="2455896"/>
            <a:ext cx="5223757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SAMEPERIODLASTYEAR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(&lt;dates&gt;)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781048" y="609599"/>
            <a:ext cx="1118498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SAMEPERIODLASTYEAR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042" y="1591499"/>
            <a:ext cx="4743952" cy="476726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sp>
        <p:nvSpPr>
          <p:cNvPr id="408" name="Google Shape;408;p41"/>
          <p:cNvSpPr/>
          <p:nvPr/>
        </p:nvSpPr>
        <p:spPr>
          <a:xfrm>
            <a:off x="3499945" y="1876097"/>
            <a:ext cx="4635062" cy="29954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3478922" y="4677107"/>
            <a:ext cx="4635062" cy="29954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81049" y="609599"/>
            <a:ext cx="662211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RELATED</a:t>
            </a:r>
            <a:endParaRPr b="0" i="0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600" y="1504008"/>
            <a:ext cx="4802257" cy="245332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24417" l="0" r="0" t="0"/>
          <a:stretch/>
        </p:blipFill>
        <p:spPr>
          <a:xfrm>
            <a:off x="1714500" y="4408212"/>
            <a:ext cx="8763000" cy="185012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781049" y="609599"/>
            <a:ext cx="110680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11 – </a:t>
            </a:r>
            <a:r>
              <a:rPr b="0" i="1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SAMEPERIODLASTYEAR</a:t>
            </a:r>
            <a:endParaRPr b="0" i="1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781049" y="1890067"/>
            <a:ext cx="103563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‘ModeloVentas.pbix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crear las siguientes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Importe. 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LY: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(usar CALCULATE y SAMEPERIODLASTYEAR). 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Pintar en una tabla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Fecha (Jerarquía), Ventas y Ventas LY.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¿Qué ocurre con el valor de ambas medidas? ¿Por qué?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781048" y="609599"/>
            <a:ext cx="114109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922939" y="5084868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1. Ventas del mes pasado.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3"/>
          <p:cNvSpPr txBox="1"/>
          <p:nvPr/>
        </p:nvSpPr>
        <p:spPr>
          <a:xfrm>
            <a:off x="2054415" y="5636672"/>
            <a:ext cx="8864217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CALCULATE(SUM(Importe), DATEADD(Fecha,-1,MONTH))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3"/>
          <p:cNvSpPr txBox="1"/>
          <p:nvPr/>
        </p:nvSpPr>
        <p:spPr>
          <a:xfrm>
            <a:off x="922939" y="3110677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1327587" y="3545474"/>
            <a:ext cx="10321073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Dates.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que contiene fechas.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urier New"/>
              <a:buNone/>
            </a:pPr>
            <a:r>
              <a:t/>
            </a:r>
            <a:endParaRPr b="0" i="0" sz="1050" u="none" cap="none" strike="noStrike">
              <a:solidFill>
                <a:srgbClr val="17171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Number of intervals.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Entero que especifica el número de intervalos (positivo o negativo).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urier New"/>
              <a:buNone/>
            </a:pPr>
            <a:r>
              <a:t/>
            </a:r>
            <a:endParaRPr b="0" i="1" sz="1050" u="none" cap="none" strike="noStrike">
              <a:solidFill>
                <a:srgbClr val="17171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Interval.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Tipo de intervalo (</a:t>
            </a:r>
            <a:r>
              <a:rPr b="0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Day, Month, Quarter, Year).</a:t>
            </a:r>
            <a:endParaRPr b="0" i="1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949213" y="1562865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una columna de fechas desplazada hacia delante o hacia atrás según un número concreto de intervalos.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3"/>
          <p:cNvSpPr txBox="1"/>
          <p:nvPr/>
        </p:nvSpPr>
        <p:spPr>
          <a:xfrm>
            <a:off x="1844503" y="2455895"/>
            <a:ext cx="8592266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DATEADD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(&lt;dates&gt;, &lt;number_of_intervals&gt;, &lt;interval&gt;)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345" y="1490827"/>
            <a:ext cx="4378216" cy="48767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sp>
        <p:nvSpPr>
          <p:cNvPr id="437" name="Google Shape;437;p44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4"/>
          <p:cNvSpPr txBox="1"/>
          <p:nvPr/>
        </p:nvSpPr>
        <p:spPr>
          <a:xfrm>
            <a:off x="781048" y="609599"/>
            <a:ext cx="1118498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Funciones de inteligencia de tiempo.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DATEADD</a:t>
            </a:r>
            <a:endParaRPr b="0" i="1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3607345" y="1876098"/>
            <a:ext cx="4270816" cy="42566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5"/>
          <p:cNvSpPr txBox="1"/>
          <p:nvPr/>
        </p:nvSpPr>
        <p:spPr>
          <a:xfrm>
            <a:off x="781049" y="609599"/>
            <a:ext cx="110680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12 – </a:t>
            </a:r>
            <a:r>
              <a:rPr b="0" i="1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DATEADD</a:t>
            </a:r>
            <a:endParaRPr b="0" i="1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7" name="Google Shape;447;p45"/>
          <p:cNvSpPr txBox="1"/>
          <p:nvPr/>
        </p:nvSpPr>
        <p:spPr>
          <a:xfrm>
            <a:off x="781049" y="1890067"/>
            <a:ext cx="103563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‘ModeloVentas.pbix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crear las siguientes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Importe. 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Ant 3 Meses: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(usar CALCULATE y DATEADD). 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Pintar en una tabla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Fecha (Jerarquía), Ventas y Ventas Ant 3 Meses.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¿Qué ocurre con el valor de ambas medidas? ¿Por qué?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7. Creación de calendarios</a:t>
            </a:r>
            <a:endParaRPr b="0" i="1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5" name="Google Shape;455;p46"/>
          <p:cNvSpPr txBox="1"/>
          <p:nvPr/>
        </p:nvSpPr>
        <p:spPr>
          <a:xfrm>
            <a:off x="667076" y="2586050"/>
            <a:ext cx="4090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Power BI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incluye una serie de funciones para la creación automática de calendarios. </a:t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Better Calendar Scripts | Qlikview Cookbook" id="456" name="Google Shape;45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386" y="2285312"/>
            <a:ext cx="6232634" cy="337379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sp>
        <p:nvSpPr>
          <p:cNvPr id="457" name="Google Shape;457;p46"/>
          <p:cNvSpPr txBox="1"/>
          <p:nvPr/>
        </p:nvSpPr>
        <p:spPr>
          <a:xfrm>
            <a:off x="7255421" y="5921466"/>
            <a:ext cx="25349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E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Calendario en QlikSense</a:t>
            </a:r>
            <a:endParaRPr b="0" i="1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8" name="Google Shape;458;p46"/>
          <p:cNvSpPr txBox="1"/>
          <p:nvPr/>
        </p:nvSpPr>
        <p:spPr>
          <a:xfrm>
            <a:off x="970236" y="3915840"/>
            <a:ext cx="31130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6"/>
          <p:cNvSpPr txBox="1"/>
          <p:nvPr/>
        </p:nvSpPr>
        <p:spPr>
          <a:xfrm>
            <a:off x="970236" y="4630077"/>
            <a:ext cx="31130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CALENDARAUTO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781049" y="609599"/>
            <a:ext cx="93246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7. Creación de calendarios.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922939" y="1678481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Devuelve una tabla con una sola columna de fechas contiguas, en base a dos valores de inicio y final. 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8" name="Google Shape;468;p47"/>
          <p:cNvSpPr txBox="1"/>
          <p:nvPr/>
        </p:nvSpPr>
        <p:spPr>
          <a:xfrm>
            <a:off x="2822397" y="2607551"/>
            <a:ext cx="591170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CALENDAR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(&lt;start_date&gt;, &lt;end_date&gt;) 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9" name="Google Shape;469;p47"/>
          <p:cNvSpPr txBox="1"/>
          <p:nvPr/>
        </p:nvSpPr>
        <p:spPr>
          <a:xfrm>
            <a:off x="922939" y="4974506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1.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Calendario con funciones de fecha.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70" name="Google Shape;470;p47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7"/>
          <p:cNvSpPr txBox="1"/>
          <p:nvPr/>
        </p:nvSpPr>
        <p:spPr>
          <a:xfrm>
            <a:off x="1327588" y="3845023"/>
            <a:ext cx="1009715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Start Date.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ualquier expresión DAX que devuelve un valor </a:t>
            </a:r>
            <a:r>
              <a:rPr b="0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End Date.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ualquier expresión DAX que devuelve un valor </a:t>
            </a:r>
            <a:r>
              <a:rPr b="0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72" name="Google Shape;47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913" y="5610793"/>
            <a:ext cx="7258173" cy="60637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8"/>
          <p:cNvSpPr txBox="1"/>
          <p:nvPr/>
        </p:nvSpPr>
        <p:spPr>
          <a:xfrm>
            <a:off x="781049" y="609599"/>
            <a:ext cx="93246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7. Creación de calendarios.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8"/>
          <p:cNvSpPr txBox="1"/>
          <p:nvPr/>
        </p:nvSpPr>
        <p:spPr>
          <a:xfrm>
            <a:off x="922939" y="1678481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Devuelve una tabla con una sola columna de fechas contiguas, en base a dos valores de inicio y final. 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81" name="Google Shape;481;p48"/>
          <p:cNvSpPr txBox="1"/>
          <p:nvPr/>
        </p:nvSpPr>
        <p:spPr>
          <a:xfrm>
            <a:off x="2822397" y="2607551"/>
            <a:ext cx="591170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CALENDAR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(&lt;start_date&gt;, &lt;end_date&gt;) 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82" name="Google Shape;482;p48"/>
          <p:cNvSpPr txBox="1"/>
          <p:nvPr/>
        </p:nvSpPr>
        <p:spPr>
          <a:xfrm>
            <a:off x="922939" y="4974506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2.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Calendario con funciones de fecha.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83" name="Google Shape;483;p48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8"/>
          <p:cNvSpPr txBox="1"/>
          <p:nvPr/>
        </p:nvSpPr>
        <p:spPr>
          <a:xfrm>
            <a:off x="1327588" y="3845023"/>
            <a:ext cx="1009715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Start Date.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ualquier expresión DAX que devuelve un valor </a:t>
            </a:r>
            <a:r>
              <a:rPr b="0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End Date.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ualquier expresión DAX que devuelve un valor </a:t>
            </a:r>
            <a:r>
              <a:rPr b="0" i="1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fecha.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5" name="Google Shape;48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483" y="5641689"/>
            <a:ext cx="7606534" cy="6195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9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7. Creación de calendarios.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CALENDARAUTO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9"/>
          <p:cNvSpPr txBox="1"/>
          <p:nvPr/>
        </p:nvSpPr>
        <p:spPr>
          <a:xfrm>
            <a:off x="922939" y="4864145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Supongamos que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MinFecha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= 01/01/2020 y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MaxFecha = 15/06/2021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94" name="Google Shape;494;p49"/>
          <p:cNvSpPr txBox="1"/>
          <p:nvPr/>
        </p:nvSpPr>
        <p:spPr>
          <a:xfrm>
            <a:off x="1567466" y="5441135"/>
            <a:ext cx="3263679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CALENDARAUTO(3)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9"/>
          <p:cNvSpPr txBox="1"/>
          <p:nvPr/>
        </p:nvSpPr>
        <p:spPr>
          <a:xfrm>
            <a:off x="922939" y="3157974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9"/>
          <p:cNvSpPr txBox="1"/>
          <p:nvPr/>
        </p:nvSpPr>
        <p:spPr>
          <a:xfrm>
            <a:off x="1327588" y="3592773"/>
            <a:ext cx="1009715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Fiscal_Year_End_Month.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Cualquier expresión DAX que devuelva un entero comprendido entre 1 y 12. Si se omite, calcula el rango entre las fecha mínima y máxima del modelo.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922939" y="1615417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Devuelve una tabla con una sola columna de fechas contiguas, en base a una columna referencia del modelo.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98" name="Google Shape;498;p49"/>
          <p:cNvSpPr txBox="1"/>
          <p:nvPr/>
        </p:nvSpPr>
        <p:spPr>
          <a:xfrm>
            <a:off x="2755537" y="2511894"/>
            <a:ext cx="643196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CALENDARAUTO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([fiscal_year_end_month])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99" name="Google Shape;499;p49"/>
          <p:cNvSpPr txBox="1"/>
          <p:nvPr/>
        </p:nvSpPr>
        <p:spPr>
          <a:xfrm>
            <a:off x="1567465" y="6072153"/>
            <a:ext cx="3263679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CALENDARAUTO()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49"/>
          <p:cNvCxnSpPr/>
          <p:nvPr/>
        </p:nvCxnSpPr>
        <p:spPr>
          <a:xfrm flipH="1" rot="10800000">
            <a:off x="4957273" y="5671967"/>
            <a:ext cx="1545022" cy="1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1" name="Google Shape;501;p49"/>
          <p:cNvCxnSpPr/>
          <p:nvPr/>
        </p:nvCxnSpPr>
        <p:spPr>
          <a:xfrm flipH="1" rot="10800000">
            <a:off x="4957273" y="6302984"/>
            <a:ext cx="1545022" cy="1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2" name="Google Shape;502;p49"/>
          <p:cNvSpPr txBox="1"/>
          <p:nvPr/>
        </p:nvSpPr>
        <p:spPr>
          <a:xfrm>
            <a:off x="6877050" y="5468149"/>
            <a:ext cx="3607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Entre  01/03/2020 y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31/03/2021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3" name="Google Shape;503;p49"/>
          <p:cNvSpPr txBox="1"/>
          <p:nvPr/>
        </p:nvSpPr>
        <p:spPr>
          <a:xfrm>
            <a:off x="6877049" y="6072153"/>
            <a:ext cx="3607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Entre  01/01/2020 y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31/12/2021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0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0"/>
          <p:cNvSpPr txBox="1"/>
          <p:nvPr/>
        </p:nvSpPr>
        <p:spPr>
          <a:xfrm>
            <a:off x="781049" y="609599"/>
            <a:ext cx="11068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13 –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Creación de calendarios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0"/>
          <p:cNvSpPr txBox="1"/>
          <p:nvPr/>
        </p:nvSpPr>
        <p:spPr>
          <a:xfrm>
            <a:off x="781049" y="1890067"/>
            <a:ext cx="10356343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‘ModeloVentas.pbix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realizar lo siguiente: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Crear una nueva tabla llamada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Calendario_Auto y c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rear un calendario empleando la función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CALENDARAUTO().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Crear una nueva tabla llamada CalendarioPersonalizado y crear un calendario empleando la función CALENDAR(). Usar las funciones MINX y MAXX.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Tomar uno de los calendarios y crear las columnas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Año y Mes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partir de las funciones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YEAR() y MONTH().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1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Conceptos avanzados.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Uso de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1"/>
          <p:cNvSpPr txBox="1"/>
          <p:nvPr/>
        </p:nvSpPr>
        <p:spPr>
          <a:xfrm>
            <a:off x="922939" y="1615417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 posible que una medida use una expresión varias veces. Para mejorar el rendimiento del cálculo, lo mejor es almacenar dicha expresión en una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20" name="Google Shape;520;p51"/>
          <p:cNvPicPr preferRelativeResize="0"/>
          <p:nvPr/>
        </p:nvPicPr>
        <p:blipFill rotWithShape="1">
          <a:blip r:embed="rId3">
            <a:alphaModFix/>
          </a:blip>
          <a:srcRect b="54249" l="8218" r="22883" t="22534"/>
          <a:stretch/>
        </p:blipFill>
        <p:spPr>
          <a:xfrm>
            <a:off x="1166216" y="3191504"/>
            <a:ext cx="9859568" cy="205107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81049" y="609599"/>
            <a:ext cx="662211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RELATED</a:t>
            </a:r>
            <a:endParaRPr b="0" i="0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922939" y="175731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Devuelve un valor relacionado de otra tabla.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922939" y="3341712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327588" y="4017290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que contiene los valores a recuperar</a:t>
            </a:r>
            <a:r>
              <a:rPr b="0" i="0" lang="es-ES" sz="2000" u="none" cap="none" strike="noStrik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22939" y="4785317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 2.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Ref. 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Producto (tabla 1),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filtrar Ventas (tabla 2) por un valor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Producto.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412928" y="5501764"/>
            <a:ext cx="7117179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FILTER(Ventas, RELATED(Producto) = “Zapatillas”)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343701" y="2561801"/>
            <a:ext cx="3180693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RELATED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(&lt;column&gt;)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52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Conceptos avanzados.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Uso de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2"/>
          <p:cNvSpPr txBox="1"/>
          <p:nvPr/>
        </p:nvSpPr>
        <p:spPr>
          <a:xfrm>
            <a:off x="922939" y="1615417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 posible que una medida use una expresión varias veces. Para mejorar el rendimiento del cálculo, lo mejor es almacenar dicha expresión en una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29" name="Google Shape;52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158" y="2606158"/>
            <a:ext cx="8074420" cy="141003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sp>
        <p:nvSpPr>
          <p:cNvPr id="530" name="Google Shape;530;p52"/>
          <p:cNvSpPr/>
          <p:nvPr/>
        </p:nvSpPr>
        <p:spPr>
          <a:xfrm>
            <a:off x="5659821" y="4154270"/>
            <a:ext cx="436179" cy="5102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5849" y="4889880"/>
            <a:ext cx="7191550" cy="147771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3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3"/>
          <p:cNvSpPr txBox="1"/>
          <p:nvPr/>
        </p:nvSpPr>
        <p:spPr>
          <a:xfrm>
            <a:off x="781049" y="609599"/>
            <a:ext cx="11068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14 –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3"/>
          <p:cNvSpPr txBox="1"/>
          <p:nvPr/>
        </p:nvSpPr>
        <p:spPr>
          <a:xfrm>
            <a:off x="781049" y="1890067"/>
            <a:ext cx="10356343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‘Facturas.xlsx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añadir las siguientes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Crear la medida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Margen (%)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mediante la siguiente fórmula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(Margen).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0" name="Google Shape;540;p53"/>
          <p:cNvSpPr txBox="1"/>
          <p:nvPr/>
        </p:nvSpPr>
        <p:spPr>
          <a:xfrm>
            <a:off x="3375606" y="3318557"/>
            <a:ext cx="103563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Margen (%) = (Importe – Coste) / Importe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3"/>
          <p:cNvSpPr txBox="1"/>
          <p:nvPr/>
        </p:nvSpPr>
        <p:spPr>
          <a:xfrm>
            <a:off x="781049" y="3919656"/>
            <a:ext cx="103563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Replicar la medida usando variables (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MargenOptimizado).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Conceptos avanzados.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Carpeta de medidas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4"/>
          <p:cNvSpPr txBox="1"/>
          <p:nvPr/>
        </p:nvSpPr>
        <p:spPr>
          <a:xfrm>
            <a:off x="907172" y="1660479"/>
            <a:ext cx="10317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Por lo general, las medidas creadas se incluyen dentro de la tabla seleccionada en el momento de la creación, pero ciertamente las medidas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 pertenecen a ninguna tabla.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50" name="Google Shape;55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926" y="2716329"/>
            <a:ext cx="2576676" cy="353207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5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Conceptos avanzados.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Carpeta de medidas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5"/>
          <p:cNvSpPr txBox="1"/>
          <p:nvPr/>
        </p:nvSpPr>
        <p:spPr>
          <a:xfrm>
            <a:off x="907172" y="1660479"/>
            <a:ext cx="10317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Por lo general, las medidas creadas se incluyen dentro de la tabla seleccionada en el momento de la creación, pero ciertamente las medidas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 pertenecen a ninguna tabla.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59" name="Google Shape;55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926" y="2716329"/>
            <a:ext cx="2576676" cy="353207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sp>
        <p:nvSpPr>
          <p:cNvPr id="560" name="Google Shape;560;p55"/>
          <p:cNvSpPr txBox="1"/>
          <p:nvPr/>
        </p:nvSpPr>
        <p:spPr>
          <a:xfrm>
            <a:off x="5283089" y="3075057"/>
            <a:ext cx="575277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 el número de medidas crece, podemos encontrarnos con un problema de organización (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las medidas podrían estar en varias tablas y complicar su uso).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6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Conceptos avanzados.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Carpeta de medidas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6"/>
          <p:cNvSpPr txBox="1"/>
          <p:nvPr/>
        </p:nvSpPr>
        <p:spPr>
          <a:xfrm>
            <a:off x="907172" y="1660479"/>
            <a:ext cx="10317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Por lo general, las medidas creadas se incluyen dentro de la tabla seleccionada en el momento de la creación, pero ciertamente las medidas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 pertenecen a ninguna tabla.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69" name="Google Shape;56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926" y="2716329"/>
            <a:ext cx="2576676" cy="353207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sp>
        <p:nvSpPr>
          <p:cNvPr id="570" name="Google Shape;570;p56"/>
          <p:cNvSpPr txBox="1"/>
          <p:nvPr/>
        </p:nvSpPr>
        <p:spPr>
          <a:xfrm>
            <a:off x="5283089" y="3075057"/>
            <a:ext cx="575277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 el número de medidas crece, podemos encontrarnos con un problema de organización (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las medidas podrían estar en varias tablas y complicar su uso).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7977352" y="4587686"/>
            <a:ext cx="441434" cy="56471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6"/>
          <p:cNvSpPr txBox="1"/>
          <p:nvPr/>
        </p:nvSpPr>
        <p:spPr>
          <a:xfrm>
            <a:off x="8546551" y="4654225"/>
            <a:ext cx="1753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E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SOLUCION</a:t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3" name="Google Shape;573;p56"/>
          <p:cNvSpPr txBox="1"/>
          <p:nvPr/>
        </p:nvSpPr>
        <p:spPr>
          <a:xfrm>
            <a:off x="6514196" y="5421477"/>
            <a:ext cx="3367746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CARPETA DE MEDIDAS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1793" y="5250865"/>
            <a:ext cx="800649" cy="80064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7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7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Conceptos avanzados.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Carpeta de medidas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7"/>
          <p:cNvSpPr txBox="1"/>
          <p:nvPr/>
        </p:nvSpPr>
        <p:spPr>
          <a:xfrm>
            <a:off x="907172" y="1660479"/>
            <a:ext cx="103178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¿Cómo crearla?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7"/>
          <p:cNvSpPr txBox="1"/>
          <p:nvPr/>
        </p:nvSpPr>
        <p:spPr>
          <a:xfrm>
            <a:off x="386907" y="3674431"/>
            <a:ext cx="50521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1. Crear una tabla vacía (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Enter Data)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y poner un nombre identificativo (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Medidas).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84" name="Google Shape;5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6600" y="1681243"/>
            <a:ext cx="5942367" cy="46942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8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Conceptos avanzados.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Carpeta de medidas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8"/>
          <p:cNvSpPr txBox="1"/>
          <p:nvPr/>
        </p:nvSpPr>
        <p:spPr>
          <a:xfrm>
            <a:off x="907172" y="1660479"/>
            <a:ext cx="103178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¿Cómo crearla?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781049" y="3674429"/>
            <a:ext cx="48787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2. Esconder la columna de la tabla de medidas (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que no afecte en la zona de análisis).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94" name="Google Shape;59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8206" y="2711388"/>
            <a:ext cx="4871782" cy="294174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9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Conceptos avanzados.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Carpeta de medidas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9"/>
          <p:cNvSpPr txBox="1"/>
          <p:nvPr/>
        </p:nvSpPr>
        <p:spPr>
          <a:xfrm>
            <a:off x="907172" y="1660479"/>
            <a:ext cx="103178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¿Cómo crearla?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>
            <a:off x="528802" y="3631626"/>
            <a:ext cx="46895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3. Clicar las medidas y cambiar su tabla de almacenamiento (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home table)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en la zona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Vista de datos.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04" name="Google Shape;60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970" y="3081396"/>
            <a:ext cx="6213590" cy="21161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0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0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Conceptos avanzados.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Carpeta de medidas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" name="Google Shape;61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394" y="1904562"/>
            <a:ext cx="3168867" cy="434383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sp>
        <p:nvSpPr>
          <p:cNvPr id="613" name="Google Shape;613;p60"/>
          <p:cNvSpPr/>
          <p:nvPr/>
        </p:nvSpPr>
        <p:spPr>
          <a:xfrm rot="-5400000">
            <a:off x="5875283" y="3794121"/>
            <a:ext cx="441434" cy="56471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4108" y="1856047"/>
            <a:ext cx="2751083" cy="439235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1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1"/>
          <p:cNvSpPr txBox="1"/>
          <p:nvPr/>
        </p:nvSpPr>
        <p:spPr>
          <a:xfrm>
            <a:off x="781050" y="609599"/>
            <a:ext cx="60769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finalizar…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1"/>
          <p:cNvSpPr txBox="1"/>
          <p:nvPr/>
        </p:nvSpPr>
        <p:spPr>
          <a:xfrm>
            <a:off x="781050" y="1603799"/>
            <a:ext cx="104332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¿Se han cumplido los objetivos?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1"/>
          <p:cNvSpPr txBox="1"/>
          <p:nvPr/>
        </p:nvSpPr>
        <p:spPr>
          <a:xfrm>
            <a:off x="1185699" y="2444111"/>
            <a:ext cx="1074879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el concepto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 generar columnas calculadas y medidas, entendiendo sus diferencias.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algunas funciones básicas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las funciones de inteligencia de tiempo.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Profundizar en la creación de calendarios mediante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algunos conceptos avanzados en la formulación con DAX.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81049" y="609599"/>
            <a:ext cx="11068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5 –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81049" y="1953131"/>
            <a:ext cx="1035634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‘ModeloVentas.pbix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realizar lo siguiente: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 la </a:t>
            </a: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vista de tablas,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añadir una nueva </a:t>
            </a: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columna calculada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en la tabla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Facturas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que contenga el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nombre de producto (que está en la tabla de productos).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 la </a:t>
            </a: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vista de tablas,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añadir una nueva columna en la tabla de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Facturas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llamada ‘Coste Calc’ que multiplique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Unidades y Costo Unitario (que está en la tabla de productos).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2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62"/>
          <p:cNvSpPr txBox="1"/>
          <p:nvPr/>
        </p:nvSpPr>
        <p:spPr>
          <a:xfrm>
            <a:off x="781050" y="609599"/>
            <a:ext cx="60769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finalizar…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2"/>
          <p:cNvSpPr txBox="1"/>
          <p:nvPr/>
        </p:nvSpPr>
        <p:spPr>
          <a:xfrm>
            <a:off x="781050" y="1603799"/>
            <a:ext cx="104332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¿Se han cumplido los objetivos?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2"/>
          <p:cNvSpPr txBox="1"/>
          <p:nvPr/>
        </p:nvSpPr>
        <p:spPr>
          <a:xfrm>
            <a:off x="1185699" y="2444111"/>
            <a:ext cx="1074879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el concepto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 generar columnas calculadas y medidas, entendiendo sus diferencias.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algunas funciones básicas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las funciones de inteligencia de tiempo.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Profundizar en la creación de calendarios mediante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algunos conceptos avanzados en la formulación con DAX.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33" name="Google Shape;63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89" y="2413334"/>
            <a:ext cx="473947" cy="4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3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63"/>
          <p:cNvSpPr txBox="1"/>
          <p:nvPr/>
        </p:nvSpPr>
        <p:spPr>
          <a:xfrm>
            <a:off x="781050" y="609599"/>
            <a:ext cx="60769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finalizar…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3"/>
          <p:cNvSpPr txBox="1"/>
          <p:nvPr/>
        </p:nvSpPr>
        <p:spPr>
          <a:xfrm>
            <a:off x="781050" y="1603799"/>
            <a:ext cx="104332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¿Se han cumplido los objetivos?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3"/>
          <p:cNvSpPr txBox="1"/>
          <p:nvPr/>
        </p:nvSpPr>
        <p:spPr>
          <a:xfrm>
            <a:off x="1185699" y="2444111"/>
            <a:ext cx="1074879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el concepto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 generar columnas calculadas y medidas, entendiendo sus diferencias.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algunas funciones básicas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las funciones de inteligencia de tiempo.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Profundizar en la creación de calendarios mediante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algunos conceptos avanzados en la formulación con DAX.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43" name="Google Shape;64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89" y="2413334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3087" y="2998113"/>
            <a:ext cx="473947" cy="4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4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64"/>
          <p:cNvSpPr txBox="1"/>
          <p:nvPr/>
        </p:nvSpPr>
        <p:spPr>
          <a:xfrm>
            <a:off x="781050" y="609599"/>
            <a:ext cx="60769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finalizar…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4"/>
          <p:cNvSpPr txBox="1"/>
          <p:nvPr/>
        </p:nvSpPr>
        <p:spPr>
          <a:xfrm>
            <a:off x="781050" y="1603799"/>
            <a:ext cx="104332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¿Se han cumplido los objetivos?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4"/>
          <p:cNvSpPr txBox="1"/>
          <p:nvPr/>
        </p:nvSpPr>
        <p:spPr>
          <a:xfrm>
            <a:off x="1185699" y="2444111"/>
            <a:ext cx="1074879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el concepto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 generar columnas calculadas y medidas, entendiendo sus diferencias.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algunas funciones básicas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las funciones de inteligencia de tiempo.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Profundizar en la creación de calendarios mediante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algunos conceptos avanzados en la formulación con DAX.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54" name="Google Shape;65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89" y="2413334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3087" y="2998113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337" y="3685085"/>
            <a:ext cx="473947" cy="4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5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65"/>
          <p:cNvSpPr txBox="1"/>
          <p:nvPr/>
        </p:nvSpPr>
        <p:spPr>
          <a:xfrm>
            <a:off x="781050" y="609599"/>
            <a:ext cx="60769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finalizar…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5"/>
          <p:cNvSpPr txBox="1"/>
          <p:nvPr/>
        </p:nvSpPr>
        <p:spPr>
          <a:xfrm>
            <a:off x="781050" y="1603799"/>
            <a:ext cx="104332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¿Se han cumplido los objetivos?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5"/>
          <p:cNvSpPr txBox="1"/>
          <p:nvPr/>
        </p:nvSpPr>
        <p:spPr>
          <a:xfrm>
            <a:off x="1185699" y="2444111"/>
            <a:ext cx="1074879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el concepto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 generar columnas calculadas y medidas, entendiendo sus diferencias.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algunas funciones básicas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las funciones de inteligencia de tiempo.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Profundizar en la creación de calendarios mediante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algunos conceptos avanzados en la formulación con DAX.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66" name="Google Shape;66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89" y="2413334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3087" y="2998113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337" y="3685085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284" y="4390284"/>
            <a:ext cx="473947" cy="4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6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66"/>
          <p:cNvSpPr txBox="1"/>
          <p:nvPr/>
        </p:nvSpPr>
        <p:spPr>
          <a:xfrm>
            <a:off x="781050" y="609599"/>
            <a:ext cx="60769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finalizar…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6"/>
          <p:cNvSpPr txBox="1"/>
          <p:nvPr/>
        </p:nvSpPr>
        <p:spPr>
          <a:xfrm>
            <a:off x="781050" y="1603799"/>
            <a:ext cx="104332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¿Se han cumplido los objetivos?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6"/>
          <p:cNvSpPr txBox="1"/>
          <p:nvPr/>
        </p:nvSpPr>
        <p:spPr>
          <a:xfrm>
            <a:off x="1185699" y="2444111"/>
            <a:ext cx="1074879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el concepto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 generar columnas calculadas y medidas, entendiendo sus diferencias.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algunas funciones básicas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las funciones de inteligencia de tiempo.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Profundizar en la creación de calendarios mediante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algunos conceptos avanzados en la formulación con DAX.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79" name="Google Shape;67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89" y="2413334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3087" y="2998113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337" y="3685085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284" y="4390284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8592" y="5038757"/>
            <a:ext cx="473947" cy="4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7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67"/>
          <p:cNvSpPr txBox="1"/>
          <p:nvPr/>
        </p:nvSpPr>
        <p:spPr>
          <a:xfrm>
            <a:off x="781050" y="609599"/>
            <a:ext cx="60769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Para finalizar…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7"/>
          <p:cNvSpPr txBox="1"/>
          <p:nvPr/>
        </p:nvSpPr>
        <p:spPr>
          <a:xfrm>
            <a:off x="781050" y="1603799"/>
            <a:ext cx="104332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¿Se han cumplido los objetivos?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7"/>
          <p:cNvSpPr txBox="1"/>
          <p:nvPr/>
        </p:nvSpPr>
        <p:spPr>
          <a:xfrm>
            <a:off x="1185699" y="2444111"/>
            <a:ext cx="1074879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el concepto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 generar columnas calculadas y medidas, entendiendo sus diferencias.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Aprender algunas funciones básicas de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las funciones de inteligencia de tiempo.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Profundizar en la creación de calendarios mediante DAX.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s-E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Conocer algunos conceptos avanzados en la formulación con DAX.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93" name="Google Shape;69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89" y="2413334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3087" y="2998113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337" y="3685085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284" y="4390284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8592" y="5038757"/>
            <a:ext cx="473947" cy="43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3710" y="5703073"/>
            <a:ext cx="473947" cy="4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8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68"/>
          <p:cNvSpPr txBox="1"/>
          <p:nvPr/>
        </p:nvSpPr>
        <p:spPr>
          <a:xfrm>
            <a:off x="781050" y="609599"/>
            <a:ext cx="4648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Siguientes pasos…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6" name="Google Shape;706;p68"/>
          <p:cNvPicPr preferRelativeResize="0"/>
          <p:nvPr/>
        </p:nvPicPr>
        <p:blipFill rotWithShape="1">
          <a:blip r:embed="rId3">
            <a:alphaModFix/>
          </a:blip>
          <a:srcRect b="0" l="0" r="0" t="7242"/>
          <a:stretch/>
        </p:blipFill>
        <p:spPr>
          <a:xfrm>
            <a:off x="689008" y="1644440"/>
            <a:ext cx="10813981" cy="352891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sp>
        <p:nvSpPr>
          <p:cNvPr id="707" name="Google Shape;707;p68"/>
          <p:cNvSpPr/>
          <p:nvPr/>
        </p:nvSpPr>
        <p:spPr>
          <a:xfrm>
            <a:off x="7210412" y="2128060"/>
            <a:ext cx="1753807" cy="2231905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68"/>
          <p:cNvSpPr txBox="1"/>
          <p:nvPr/>
        </p:nvSpPr>
        <p:spPr>
          <a:xfrm>
            <a:off x="3008037" y="5504139"/>
            <a:ext cx="6175923" cy="88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Visualización de los Datos (</a:t>
            </a: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Power View)</a:t>
            </a:r>
            <a:endParaRPr b="1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12065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Representaciones de datos en forma de visualizaciones.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81049" y="609599"/>
            <a:ext cx="11068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Actividad 6 –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81049" y="1953131"/>
            <a:ext cx="10356343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Cargar el fichero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‘ModeloVentas.pbix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 crear las siguientes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Prod. 204 (Ventas):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cuando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ID_Producto (tabla ventas)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 204 (función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sumx + filter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Prod. 204 (Productos):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cuando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ID_Producto (tabla productos)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 204 (función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sumx + filter + related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).</a:t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¿Qué ocurre con el valor de ambas medidas? ¿Por qué?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1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Ventas Veluz: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suma de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Importe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cuando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Marca (tabla productos)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 “Veluz” (función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sumx + filter + related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).</a:t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15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84314" y="6109628"/>
            <a:ext cx="11993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SUMX(FILTER(FacturasVenta,RELATED(Productos[Marca]) = "Empaca Todo"), FacturasVenta[Importe])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781049" y="609599"/>
            <a:ext cx="662211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COUNT</a:t>
            </a:r>
            <a:endParaRPr b="0" i="0" sz="3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922939" y="1757311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Cuenta el número de celdas con valores de una columna (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 blancos) y devuelve un número decimal.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855624" y="2571389"/>
            <a:ext cx="3180693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COUNT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(&lt;column&gt;)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922939" y="3341712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327588" y="4017290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del modelo que contiene las celdas a contar</a:t>
            </a:r>
            <a:r>
              <a:rPr b="0" i="0" lang="es-ES" sz="2000" u="none" cap="none" strike="noStrik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922939" y="4785317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Conteo de celdas de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ID_Factura.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855623" y="5453983"/>
            <a:ext cx="3180693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COUNT(ID_Factura)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DISTINCTCOUNT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922939" y="1757311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Cuenta el número de valores distintos de una columna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666436" y="2552863"/>
            <a:ext cx="4326679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DISTINCTCOUNT</a:t>
            </a:r>
            <a:r>
              <a:rPr b="0" i="1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(&lt;column&gt;)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922939" y="3341712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327588" y="4017290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del modelo que contiene los valores a contar</a:t>
            </a:r>
            <a:r>
              <a:rPr b="0" i="0" lang="es-ES" sz="2000" u="none" cap="none" strike="noStrik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922939" y="4785317"/>
            <a:ext cx="10097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Ejemplo.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Conteo de celdas de la columna </a:t>
            </a: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ID_Factura.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3666436" y="5460895"/>
            <a:ext cx="4530467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DISTINCTCOUNT(ID_Factura)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81049" y="609599"/>
            <a:ext cx="79530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Funciones DAX básicas.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DISTINCTCOUNT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40" y="3082086"/>
            <a:ext cx="3741012" cy="188583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cxnSp>
        <p:nvCxnSpPr>
          <p:cNvPr id="179" name="Google Shape;179;p21"/>
          <p:cNvCxnSpPr/>
          <p:nvPr/>
        </p:nvCxnSpPr>
        <p:spPr>
          <a:xfrm flipH="1" rot="10800000">
            <a:off x="4401208" y="2733262"/>
            <a:ext cx="720961" cy="127940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1"/>
          <p:cNvSpPr txBox="1"/>
          <p:nvPr/>
        </p:nvSpPr>
        <p:spPr>
          <a:xfrm>
            <a:off x="5092921" y="2469730"/>
            <a:ext cx="2253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E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COUNT(Factura)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1"/>
          <p:cNvCxnSpPr/>
          <p:nvPr/>
        </p:nvCxnSpPr>
        <p:spPr>
          <a:xfrm>
            <a:off x="7340561" y="2654396"/>
            <a:ext cx="116733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2" name="Google Shape;182;p21"/>
          <p:cNvCxnSpPr/>
          <p:nvPr/>
        </p:nvCxnSpPr>
        <p:spPr>
          <a:xfrm>
            <a:off x="4378220" y="4025005"/>
            <a:ext cx="763827" cy="103309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21"/>
          <p:cNvSpPr txBox="1"/>
          <p:nvPr/>
        </p:nvSpPr>
        <p:spPr>
          <a:xfrm>
            <a:off x="5086749" y="4770922"/>
            <a:ext cx="3083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E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DISTINCTCOUNT(Factura)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1"/>
          <p:cNvCxnSpPr/>
          <p:nvPr/>
        </p:nvCxnSpPr>
        <p:spPr>
          <a:xfrm>
            <a:off x="8169965" y="4961946"/>
            <a:ext cx="40990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21"/>
          <p:cNvSpPr txBox="1"/>
          <p:nvPr/>
        </p:nvSpPr>
        <p:spPr>
          <a:xfrm>
            <a:off x="8839639" y="2362008"/>
            <a:ext cx="373936" cy="584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8860071" y="4663200"/>
            <a:ext cx="373936" cy="584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b="1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