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65" r:id="rId2"/>
    <p:sldId id="267" r:id="rId3"/>
    <p:sldId id="270" r:id="rId4"/>
    <p:sldId id="271" r:id="rId5"/>
  </p:sldIdLst>
  <p:sldSz cx="12192000" cy="6858000"/>
  <p:notesSz cx="6858000" cy="9144000"/>
  <p:embeddedFontLs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7B571-7D8D-44B3-976A-BB3EC8CD2C8B}">
  <a:tblStyle styleId="{8337B571-7D8D-44B3-976A-BB3EC8CD2C8B}"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sz="1200" b="0">
                <a:latin typeface="Arial"/>
                <a:ea typeface="Arial"/>
                <a:cs typeface="Arial"/>
                <a:sym typeface="Arial"/>
              </a:rPr>
              <a:t>Muchos de los elementos derivan de otros lenguajes y funciones implementados en otras herramientas como Excel, SQL y MDX (</a:t>
            </a:r>
            <a:r>
              <a:rPr lang="es-ES" b="0" i="0">
                <a:solidFill>
                  <a:srgbClr val="4D5156"/>
                </a:solidFill>
                <a:latin typeface="arial"/>
                <a:ea typeface="arial"/>
                <a:cs typeface="arial"/>
                <a:sym typeface="arial"/>
              </a:rPr>
              <a:t>Las expresiones multidimensionales o MDX son un lenguaje de consulta para bases de datos multidimensionales sobre cubos OLAP.)</a:t>
            </a:r>
            <a:endParaRPr sz="1200" b="0">
              <a:latin typeface="Arial"/>
              <a:ea typeface="Arial"/>
              <a:cs typeface="Arial"/>
              <a:sym typeface="Arial"/>
            </a:endParaRPr>
          </a:p>
        </p:txBody>
      </p:sp>
      <p:sp>
        <p:nvSpPr>
          <p:cNvPr id="168" name="Google Shape;1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Como podemos ver, DAX entra en juego en las fases 3 y 4 correspondientes al modelado y visualización ¿por qué? Responderla.</a:t>
            </a:r>
            <a:endParaRPr/>
          </a:p>
        </p:txBody>
      </p:sp>
      <p:sp>
        <p:nvSpPr>
          <p:cNvPr id="187" name="Google Shape;18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DAX contiene muchísimas funciones (algunas más útiles que otras). Por ello, algunos consejos son:</a:t>
            </a:r>
            <a:endParaRPr/>
          </a:p>
          <a:p>
            <a:pPr marL="0" lvl="0" indent="0" algn="l" rtl="0">
              <a:lnSpc>
                <a:spcPct val="100000"/>
              </a:lnSpc>
              <a:spcBef>
                <a:spcPts val="0"/>
              </a:spcBef>
              <a:spcAft>
                <a:spcPts val="0"/>
              </a:spcAft>
              <a:buSzPts val="1400"/>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marL="228600" lvl="0" indent="-152400" algn="l" rtl="0">
              <a:lnSpc>
                <a:spcPct val="100000"/>
              </a:lnSpc>
              <a:spcBef>
                <a:spcPts val="0"/>
              </a:spcBef>
              <a:spcAft>
                <a:spcPts val="0"/>
              </a:spcAft>
              <a:buClr>
                <a:schemeClr val="dk1"/>
              </a:buClr>
              <a:buSzPts val="1200"/>
              <a:buFont typeface="Calibri"/>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marL="228600" lvl="0" indent="-152400" algn="l" rtl="0">
              <a:lnSpc>
                <a:spcPct val="100000"/>
              </a:lnSpc>
              <a:spcBef>
                <a:spcPts val="0"/>
              </a:spcBef>
              <a:spcAft>
                <a:spcPts val="0"/>
              </a:spcAft>
              <a:buClr>
                <a:schemeClr val="dk1"/>
              </a:buClr>
              <a:buSzPts val="1200"/>
              <a:buFont typeface="Calibri"/>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214" name="Google Shape;21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DAX contiene muchísimas funciones (algunas más útiles que otras). Por ello, algunos consejos son:</a:t>
            </a:r>
            <a:endParaRPr/>
          </a:p>
          <a:p>
            <a:pPr marL="0" lvl="0" indent="0" algn="l" rtl="0">
              <a:lnSpc>
                <a:spcPct val="100000"/>
              </a:lnSpc>
              <a:spcBef>
                <a:spcPts val="0"/>
              </a:spcBef>
              <a:spcAft>
                <a:spcPts val="0"/>
              </a:spcAft>
              <a:buSzPts val="1400"/>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marL="228600" lvl="0" indent="-152400" algn="l" rtl="0">
              <a:lnSpc>
                <a:spcPct val="100000"/>
              </a:lnSpc>
              <a:spcBef>
                <a:spcPts val="0"/>
              </a:spcBef>
              <a:spcAft>
                <a:spcPts val="0"/>
              </a:spcAft>
              <a:buClr>
                <a:schemeClr val="dk1"/>
              </a:buClr>
              <a:buSzPts val="1200"/>
              <a:buFont typeface="Calibri"/>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marL="228600" lvl="0" indent="-152400" algn="l" rtl="0">
              <a:lnSpc>
                <a:spcPct val="100000"/>
              </a:lnSpc>
              <a:spcBef>
                <a:spcPts val="0"/>
              </a:spcBef>
              <a:spcAft>
                <a:spcPts val="0"/>
              </a:spcAft>
              <a:buClr>
                <a:schemeClr val="dk1"/>
              </a:buClr>
              <a:buSzPts val="1200"/>
              <a:buFont typeface="Calibri"/>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026" name="Picture 2" descr="Web Traffic Power BI Dashboard Example | phData">
            <a:extLst>
              <a:ext uri="{FF2B5EF4-FFF2-40B4-BE49-F238E27FC236}">
                <a16:creationId xmlns:a16="http://schemas.microsoft.com/office/drawing/2014/main" id="{1CAB9D9B-EE2D-38C0-EE51-94CB61CBED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11"/>
          <a:stretch/>
        </p:blipFill>
        <p:spPr bwMode="auto">
          <a:xfrm>
            <a:off x="47625" y="65988"/>
            <a:ext cx="12096750" cy="6792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92" name="Google Shape;192;p24"/>
          <p:cNvPicPr preferRelativeResize="0"/>
          <p:nvPr/>
        </p:nvPicPr>
        <p:blipFill rotWithShape="1">
          <a:blip r:embed="rId3">
            <a:alphaModFix/>
          </a:blip>
          <a:srcRect l="3616" t="12522" r="783"/>
          <a:stretch/>
        </p:blipFill>
        <p:spPr>
          <a:xfrm>
            <a:off x="836440" y="883006"/>
            <a:ext cx="10519120" cy="509198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1568"/>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9" name="Google Shape;219;p27"/>
          <p:cNvPicPr preferRelativeResize="0"/>
          <p:nvPr/>
        </p:nvPicPr>
        <p:blipFill rotWithShape="1">
          <a:blip r:embed="rId3">
            <a:alphaModFix/>
          </a:blip>
          <a:srcRect/>
          <a:stretch/>
        </p:blipFill>
        <p:spPr>
          <a:xfrm>
            <a:off x="2899818" y="500737"/>
            <a:ext cx="6392364" cy="585652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1568"/>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30" name="Google Shape;230;p28"/>
          <p:cNvGrpSpPr/>
          <p:nvPr/>
        </p:nvGrpSpPr>
        <p:grpSpPr>
          <a:xfrm>
            <a:off x="2375254" y="1298494"/>
            <a:ext cx="7047982" cy="4660066"/>
            <a:chOff x="1345183" y="2348865"/>
            <a:chExt cx="5691125" cy="4159808"/>
          </a:xfrm>
        </p:grpSpPr>
        <p:sp>
          <p:nvSpPr>
            <p:cNvPr id="231" name="Google Shape;231;p28"/>
            <p:cNvSpPr/>
            <p:nvPr/>
          </p:nvSpPr>
          <p:spPr>
            <a:xfrm>
              <a:off x="1362455" y="5205984"/>
              <a:ext cx="472440" cy="41275"/>
            </a:xfrm>
            <a:custGeom>
              <a:avLst/>
              <a:gdLst/>
              <a:ahLst/>
              <a:cxnLst/>
              <a:rect l="l" t="t" r="r" b="b"/>
              <a:pathLst>
                <a:path w="472439" h="41275" extrusionOk="0">
                  <a:moveTo>
                    <a:pt x="472440" y="0"/>
                  </a:moveTo>
                  <a:lnTo>
                    <a:pt x="0" y="0"/>
                  </a:lnTo>
                  <a:lnTo>
                    <a:pt x="0" y="41148"/>
                  </a:lnTo>
                  <a:lnTo>
                    <a:pt x="472440" y="41148"/>
                  </a:lnTo>
                  <a:lnTo>
                    <a:pt x="472440" y="0"/>
                  </a:lnTo>
                  <a:close/>
                </a:path>
              </a:pathLst>
            </a:custGeom>
            <a:solidFill>
              <a:srgbClr val="DFDFD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28"/>
            <p:cNvSpPr/>
            <p:nvPr/>
          </p:nvSpPr>
          <p:spPr>
            <a:xfrm>
              <a:off x="1882139" y="5198364"/>
              <a:ext cx="472440" cy="48895"/>
            </a:xfrm>
            <a:custGeom>
              <a:avLst/>
              <a:gdLst/>
              <a:ahLst/>
              <a:cxnLst/>
              <a:rect l="l" t="t" r="r" b="b"/>
              <a:pathLst>
                <a:path w="472439" h="48895" extrusionOk="0">
                  <a:moveTo>
                    <a:pt x="472439" y="0"/>
                  </a:moveTo>
                  <a:lnTo>
                    <a:pt x="0" y="0"/>
                  </a:lnTo>
                  <a:lnTo>
                    <a:pt x="0" y="48768"/>
                  </a:lnTo>
                  <a:lnTo>
                    <a:pt x="472439" y="48768"/>
                  </a:lnTo>
                  <a:lnTo>
                    <a:pt x="472439" y="0"/>
                  </a:lnTo>
                  <a:close/>
                </a:path>
              </a:pathLst>
            </a:custGeom>
            <a:solidFill>
              <a:srgbClr val="D4D4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28"/>
            <p:cNvSpPr/>
            <p:nvPr/>
          </p:nvSpPr>
          <p:spPr>
            <a:xfrm>
              <a:off x="2401823" y="5192267"/>
              <a:ext cx="474345" cy="55244"/>
            </a:xfrm>
            <a:custGeom>
              <a:avLst/>
              <a:gdLst/>
              <a:ahLst/>
              <a:cxnLst/>
              <a:rect l="l" t="t" r="r" b="b"/>
              <a:pathLst>
                <a:path w="474344" h="55245" extrusionOk="0">
                  <a:moveTo>
                    <a:pt x="473963" y="0"/>
                  </a:moveTo>
                  <a:lnTo>
                    <a:pt x="0" y="0"/>
                  </a:lnTo>
                  <a:lnTo>
                    <a:pt x="0" y="54863"/>
                  </a:lnTo>
                  <a:lnTo>
                    <a:pt x="473963" y="54863"/>
                  </a:lnTo>
                  <a:lnTo>
                    <a:pt x="473963" y="0"/>
                  </a:lnTo>
                  <a:close/>
                </a:path>
              </a:pathLst>
            </a:custGeom>
            <a:solidFill>
              <a:srgbClr val="CACA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28"/>
            <p:cNvSpPr/>
            <p:nvPr/>
          </p:nvSpPr>
          <p:spPr>
            <a:xfrm>
              <a:off x="2923032" y="5181600"/>
              <a:ext cx="472440" cy="66040"/>
            </a:xfrm>
            <a:custGeom>
              <a:avLst/>
              <a:gdLst/>
              <a:ahLst/>
              <a:cxnLst/>
              <a:rect l="l" t="t" r="r" b="b"/>
              <a:pathLst>
                <a:path w="472439" h="66039" extrusionOk="0">
                  <a:moveTo>
                    <a:pt x="472440" y="0"/>
                  </a:moveTo>
                  <a:lnTo>
                    <a:pt x="0" y="0"/>
                  </a:lnTo>
                  <a:lnTo>
                    <a:pt x="0" y="65531"/>
                  </a:lnTo>
                  <a:lnTo>
                    <a:pt x="472440" y="65531"/>
                  </a:lnTo>
                  <a:lnTo>
                    <a:pt x="472440" y="0"/>
                  </a:lnTo>
                  <a:close/>
                </a:path>
              </a:pathLst>
            </a:custGeom>
            <a:solidFill>
              <a:srgbClr val="BEBEB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Google Shape;235;p28"/>
            <p:cNvSpPr/>
            <p:nvPr/>
          </p:nvSpPr>
          <p:spPr>
            <a:xfrm>
              <a:off x="3442715" y="5170932"/>
              <a:ext cx="472440" cy="76200"/>
            </a:xfrm>
            <a:custGeom>
              <a:avLst/>
              <a:gdLst/>
              <a:ahLst/>
              <a:cxnLst/>
              <a:rect l="l" t="t" r="r" b="b"/>
              <a:pathLst>
                <a:path w="472439" h="76200" extrusionOk="0">
                  <a:moveTo>
                    <a:pt x="472439" y="0"/>
                  </a:moveTo>
                  <a:lnTo>
                    <a:pt x="0" y="0"/>
                  </a:lnTo>
                  <a:lnTo>
                    <a:pt x="0" y="76200"/>
                  </a:lnTo>
                  <a:lnTo>
                    <a:pt x="472439" y="76200"/>
                  </a:lnTo>
                  <a:lnTo>
                    <a:pt x="472439" y="0"/>
                  </a:lnTo>
                  <a:close/>
                </a:path>
              </a:pathLst>
            </a:custGeom>
            <a:solidFill>
              <a:srgbClr val="B1B1B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Google Shape;236;p28"/>
            <p:cNvSpPr/>
            <p:nvPr/>
          </p:nvSpPr>
          <p:spPr>
            <a:xfrm>
              <a:off x="3962400" y="5143500"/>
              <a:ext cx="472440" cy="104139"/>
            </a:xfrm>
            <a:custGeom>
              <a:avLst/>
              <a:gdLst/>
              <a:ahLst/>
              <a:cxnLst/>
              <a:rect l="l" t="t" r="r" b="b"/>
              <a:pathLst>
                <a:path w="472439" h="104139" extrusionOk="0">
                  <a:moveTo>
                    <a:pt x="472439" y="0"/>
                  </a:moveTo>
                  <a:lnTo>
                    <a:pt x="0" y="0"/>
                  </a:lnTo>
                  <a:lnTo>
                    <a:pt x="0" y="103631"/>
                  </a:lnTo>
                  <a:lnTo>
                    <a:pt x="472439" y="103631"/>
                  </a:lnTo>
                  <a:lnTo>
                    <a:pt x="472439" y="0"/>
                  </a:lnTo>
                  <a:close/>
                </a:path>
              </a:pathLst>
            </a:custGeom>
            <a:solidFill>
              <a:srgbClr val="A4A4A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p28"/>
            <p:cNvSpPr/>
            <p:nvPr/>
          </p:nvSpPr>
          <p:spPr>
            <a:xfrm>
              <a:off x="4483608" y="5108447"/>
              <a:ext cx="472440" cy="139065"/>
            </a:xfrm>
            <a:custGeom>
              <a:avLst/>
              <a:gdLst/>
              <a:ahLst/>
              <a:cxnLst/>
              <a:rect l="l" t="t" r="r" b="b"/>
              <a:pathLst>
                <a:path w="472439" h="139064" extrusionOk="0">
                  <a:moveTo>
                    <a:pt x="472439" y="0"/>
                  </a:moveTo>
                  <a:lnTo>
                    <a:pt x="0" y="0"/>
                  </a:lnTo>
                  <a:lnTo>
                    <a:pt x="0" y="138683"/>
                  </a:lnTo>
                  <a:lnTo>
                    <a:pt x="472439" y="138683"/>
                  </a:lnTo>
                  <a:lnTo>
                    <a:pt x="472439" y="0"/>
                  </a:lnTo>
                  <a:close/>
                </a:path>
              </a:pathLst>
            </a:custGeom>
            <a:solidFill>
              <a:srgbClr val="9C9C9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Google Shape;238;p28"/>
            <p:cNvSpPr/>
            <p:nvPr/>
          </p:nvSpPr>
          <p:spPr>
            <a:xfrm>
              <a:off x="5003291" y="5039867"/>
              <a:ext cx="472440" cy="207645"/>
            </a:xfrm>
            <a:custGeom>
              <a:avLst/>
              <a:gdLst/>
              <a:ahLst/>
              <a:cxnLst/>
              <a:rect l="l" t="t" r="r" b="b"/>
              <a:pathLst>
                <a:path w="472439" h="207645" extrusionOk="0">
                  <a:moveTo>
                    <a:pt x="472439" y="0"/>
                  </a:moveTo>
                  <a:lnTo>
                    <a:pt x="0" y="0"/>
                  </a:lnTo>
                  <a:lnTo>
                    <a:pt x="0" y="207263"/>
                  </a:lnTo>
                  <a:lnTo>
                    <a:pt x="472439" y="207263"/>
                  </a:lnTo>
                  <a:lnTo>
                    <a:pt x="472439" y="0"/>
                  </a:lnTo>
                  <a:close/>
                </a:path>
              </a:pathLst>
            </a:custGeom>
            <a:solidFill>
              <a:srgbClr val="92929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28"/>
            <p:cNvSpPr/>
            <p:nvPr/>
          </p:nvSpPr>
          <p:spPr>
            <a:xfrm>
              <a:off x="5522976" y="4831079"/>
              <a:ext cx="472440" cy="416559"/>
            </a:xfrm>
            <a:custGeom>
              <a:avLst/>
              <a:gdLst/>
              <a:ahLst/>
              <a:cxnLst/>
              <a:rect l="l" t="t" r="r" b="b"/>
              <a:pathLst>
                <a:path w="472439" h="416560" extrusionOk="0">
                  <a:moveTo>
                    <a:pt x="472439" y="0"/>
                  </a:moveTo>
                  <a:lnTo>
                    <a:pt x="0" y="0"/>
                  </a:lnTo>
                  <a:lnTo>
                    <a:pt x="0" y="416052"/>
                  </a:lnTo>
                  <a:lnTo>
                    <a:pt x="472439" y="416052"/>
                  </a:lnTo>
                  <a:lnTo>
                    <a:pt x="472439" y="0"/>
                  </a:lnTo>
                  <a:close/>
                </a:path>
              </a:pathLst>
            </a:custGeom>
            <a:solidFill>
              <a:srgbClr val="8787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28"/>
            <p:cNvSpPr/>
            <p:nvPr/>
          </p:nvSpPr>
          <p:spPr>
            <a:xfrm>
              <a:off x="6042659" y="4206240"/>
              <a:ext cx="474345" cy="1041400"/>
            </a:xfrm>
            <a:custGeom>
              <a:avLst/>
              <a:gdLst/>
              <a:ahLst/>
              <a:cxnLst/>
              <a:rect l="l" t="t" r="r" b="b"/>
              <a:pathLst>
                <a:path w="474345" h="1041400" extrusionOk="0">
                  <a:moveTo>
                    <a:pt x="473963" y="0"/>
                  </a:moveTo>
                  <a:lnTo>
                    <a:pt x="0" y="0"/>
                  </a:lnTo>
                  <a:lnTo>
                    <a:pt x="0" y="1040892"/>
                  </a:lnTo>
                  <a:lnTo>
                    <a:pt x="473963" y="1040892"/>
                  </a:lnTo>
                  <a:lnTo>
                    <a:pt x="473963" y="0"/>
                  </a:lnTo>
                  <a:close/>
                </a:path>
              </a:pathLst>
            </a:custGeom>
            <a:solidFill>
              <a:srgbClr val="7A7A7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41" name="Google Shape;241;p28"/>
            <p:cNvSpPr/>
            <p:nvPr/>
          </p:nvSpPr>
          <p:spPr>
            <a:xfrm>
              <a:off x="6563868" y="2471927"/>
              <a:ext cx="472440" cy="2775585"/>
            </a:xfrm>
            <a:custGeom>
              <a:avLst/>
              <a:gdLst/>
              <a:ahLst/>
              <a:cxnLst/>
              <a:rect l="l" t="t" r="r" b="b"/>
              <a:pathLst>
                <a:path w="472440" h="2775585" extrusionOk="0">
                  <a:moveTo>
                    <a:pt x="472440" y="0"/>
                  </a:moveTo>
                  <a:lnTo>
                    <a:pt x="0" y="0"/>
                  </a:lnTo>
                  <a:lnTo>
                    <a:pt x="0" y="2775204"/>
                  </a:lnTo>
                  <a:lnTo>
                    <a:pt x="472440" y="2775204"/>
                  </a:lnTo>
                  <a:lnTo>
                    <a:pt x="472440" y="0"/>
                  </a:lnTo>
                  <a:close/>
                </a:path>
              </a:pathLst>
            </a:custGeom>
            <a:solidFill>
              <a:srgbClr val="6C6C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28"/>
            <p:cNvSpPr txBox="1"/>
            <p:nvPr/>
          </p:nvSpPr>
          <p:spPr>
            <a:xfrm>
              <a:off x="1345183" y="3553790"/>
              <a:ext cx="4096385" cy="1054861"/>
            </a:xfrm>
            <a:prstGeom prst="rect">
              <a:avLst/>
            </a:prstGeom>
            <a:noFill/>
            <a:ln>
              <a:noFill/>
            </a:ln>
          </p:spPr>
          <p:txBody>
            <a:bodyPr spcFirstLastPara="1" wrap="square" lIns="0" tIns="12050" rIns="0" bIns="0" anchor="t" anchorCtr="0">
              <a:spAutoFit/>
            </a:bodyPr>
            <a:lstStyle/>
            <a:p>
              <a:pPr marL="2317115" marR="0" lvl="0" indent="0" algn="l" rtl="0">
                <a:lnSpc>
                  <a:spcPct val="100000"/>
                </a:lnSpc>
                <a:spcBef>
                  <a:spcPts val="0"/>
                </a:spcBef>
                <a:spcAft>
                  <a:spcPts val="0"/>
                </a:spcAft>
                <a:buClr>
                  <a:srgbClr val="000000"/>
                </a:buClr>
                <a:buSzPts val="1900"/>
                <a:buFont typeface="Arial"/>
                <a:buNone/>
              </a:pPr>
              <a:endParaRPr lang="es-ES" sz="19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chemeClr val="dk1"/>
                </a:solidFill>
                <a:latin typeface="Arial"/>
                <a:ea typeface="Arial"/>
                <a:cs typeface="Arial"/>
                <a:sym typeface="Arial"/>
              </a:endParaRPr>
            </a:p>
            <a:p>
              <a:pPr marL="0" marR="0" lvl="0" indent="0" algn="l" rtl="0">
                <a:lnSpc>
                  <a:spcPct val="100000"/>
                </a:lnSpc>
                <a:spcBef>
                  <a:spcPts val="35"/>
                </a:spcBef>
                <a:spcAft>
                  <a:spcPts val="0"/>
                </a:spcAft>
                <a:buClr>
                  <a:srgbClr val="000000"/>
                </a:buClr>
                <a:buSzPts val="1900"/>
                <a:buFont typeface="Arial"/>
                <a:buNone/>
              </a:pPr>
              <a:endParaRPr sz="19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900"/>
                <a:buFont typeface="Arial"/>
                <a:buNone/>
              </a:pPr>
              <a:r>
                <a:rPr lang="es-ES" sz="1900" b="0" i="0" u="none" strike="noStrike" cap="none" dirty="0" err="1">
                  <a:solidFill>
                    <a:srgbClr val="44536A"/>
                  </a:solidFill>
                  <a:latin typeface="Arial"/>
                  <a:ea typeface="Arial"/>
                  <a:cs typeface="Arial"/>
                  <a:sym typeface="Arial"/>
                </a:rPr>
                <a:t>Deceptively</a:t>
              </a:r>
              <a:r>
                <a:rPr lang="es-ES" sz="1900" b="0" i="0" u="none" strike="noStrike" cap="none" dirty="0">
                  <a:solidFill>
                    <a:srgbClr val="44536A"/>
                  </a:solidFill>
                  <a:latin typeface="Arial"/>
                  <a:ea typeface="Arial"/>
                  <a:cs typeface="Arial"/>
                  <a:sym typeface="Arial"/>
                </a:rPr>
                <a:t> simple</a:t>
              </a:r>
              <a:endParaRPr sz="1900" b="0" i="0" u="none" strike="noStrike" cap="none" dirty="0">
                <a:solidFill>
                  <a:schemeClr val="dk1"/>
                </a:solidFill>
                <a:latin typeface="Arial"/>
                <a:ea typeface="Arial"/>
                <a:cs typeface="Arial"/>
                <a:sym typeface="Arial"/>
              </a:endParaRPr>
            </a:p>
          </p:txBody>
        </p:sp>
        <p:sp>
          <p:nvSpPr>
            <p:cNvPr id="244" name="Google Shape;244;p28"/>
            <p:cNvSpPr txBox="1"/>
            <p:nvPr/>
          </p:nvSpPr>
          <p:spPr>
            <a:xfrm>
              <a:off x="5622163" y="2348865"/>
              <a:ext cx="673100" cy="3454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100"/>
                <a:buFont typeface="Arial"/>
                <a:buNone/>
              </a:pPr>
              <a:r>
                <a:rPr lang="es-ES" sz="2100" b="0" i="0" u="none" strike="noStrike" cap="none">
                  <a:solidFill>
                    <a:srgbClr val="44536A"/>
                  </a:solidFill>
                  <a:latin typeface="Arial"/>
                  <a:ea typeface="Arial"/>
                  <a:cs typeface="Arial"/>
                  <a:sym typeface="Arial"/>
                </a:rPr>
                <a:t>#%@!</a:t>
              </a:r>
              <a:endParaRPr sz="2100" b="0" i="0" u="none" strike="noStrike" cap="none">
                <a:solidFill>
                  <a:schemeClr val="dk1"/>
                </a:solidFill>
                <a:latin typeface="Arial"/>
                <a:ea typeface="Arial"/>
                <a:cs typeface="Arial"/>
                <a:sym typeface="Arial"/>
              </a:endParaRPr>
            </a:p>
          </p:txBody>
        </p:sp>
        <p:sp>
          <p:nvSpPr>
            <p:cNvPr id="245" name="Google Shape;245;p28"/>
            <p:cNvSpPr/>
            <p:nvPr/>
          </p:nvSpPr>
          <p:spPr>
            <a:xfrm>
              <a:off x="1379982" y="5340858"/>
              <a:ext cx="4186554" cy="367665"/>
            </a:xfrm>
            <a:custGeom>
              <a:avLst/>
              <a:gdLst/>
              <a:ahLst/>
              <a:cxnLst/>
              <a:rect l="l" t="t" r="r" b="b"/>
              <a:pathLst>
                <a:path w="4186554" h="367664" extrusionOk="0">
                  <a:moveTo>
                    <a:pt x="4186428" y="0"/>
                  </a:moveTo>
                  <a:lnTo>
                    <a:pt x="4184020" y="71502"/>
                  </a:lnTo>
                  <a:lnTo>
                    <a:pt x="4177458" y="129873"/>
                  </a:lnTo>
                  <a:lnTo>
                    <a:pt x="4167729" y="169217"/>
                  </a:lnTo>
                  <a:lnTo>
                    <a:pt x="4155821" y="183641"/>
                  </a:lnTo>
                  <a:lnTo>
                    <a:pt x="2123821" y="183641"/>
                  </a:lnTo>
                  <a:lnTo>
                    <a:pt x="2111912" y="198073"/>
                  </a:lnTo>
                  <a:lnTo>
                    <a:pt x="2102183" y="237429"/>
                  </a:lnTo>
                  <a:lnTo>
                    <a:pt x="2095621" y="295802"/>
                  </a:lnTo>
                  <a:lnTo>
                    <a:pt x="2093214" y="367283"/>
                  </a:lnTo>
                  <a:lnTo>
                    <a:pt x="2090806" y="295802"/>
                  </a:lnTo>
                  <a:lnTo>
                    <a:pt x="2084244" y="237429"/>
                  </a:lnTo>
                  <a:lnTo>
                    <a:pt x="2074515" y="198073"/>
                  </a:lnTo>
                  <a:lnTo>
                    <a:pt x="2062607" y="183641"/>
                  </a:lnTo>
                  <a:lnTo>
                    <a:pt x="30606" y="183641"/>
                  </a:lnTo>
                  <a:lnTo>
                    <a:pt x="18698" y="169217"/>
                  </a:lnTo>
                  <a:lnTo>
                    <a:pt x="8969" y="129873"/>
                  </a:lnTo>
                  <a:lnTo>
                    <a:pt x="2407" y="71502"/>
                  </a:lnTo>
                  <a:lnTo>
                    <a:pt x="0" y="0"/>
                  </a:lnTo>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p28"/>
            <p:cNvSpPr txBox="1"/>
            <p:nvPr/>
          </p:nvSpPr>
          <p:spPr>
            <a:xfrm>
              <a:off x="2633852" y="5849518"/>
              <a:ext cx="1920239" cy="6591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100"/>
                <a:buFont typeface="Arial"/>
                <a:buNone/>
              </a:pPr>
              <a:r>
                <a:rPr lang="es-ES" sz="2100" b="0" i="0" u="none" strike="noStrike" cap="none" dirty="0" err="1">
                  <a:solidFill>
                    <a:srgbClr val="44536A"/>
                  </a:solidFill>
                  <a:latin typeface="Arial"/>
                  <a:ea typeface="Arial"/>
                  <a:cs typeface="Arial"/>
                  <a:sym typeface="Arial"/>
                </a:rPr>
                <a:t>Most</a:t>
              </a:r>
              <a:r>
                <a:rPr lang="es-ES" sz="2100" b="0" i="0" u="none" strike="noStrike" cap="none" dirty="0">
                  <a:solidFill>
                    <a:srgbClr val="44536A"/>
                  </a:solidFill>
                  <a:latin typeface="Arial"/>
                  <a:ea typeface="Arial"/>
                  <a:cs typeface="Arial"/>
                  <a:sym typeface="Arial"/>
                </a:rPr>
                <a:t> </a:t>
              </a:r>
              <a:r>
                <a:rPr lang="es-ES" sz="2100" b="0" i="0" u="none" strike="noStrike" cap="none" dirty="0" err="1">
                  <a:solidFill>
                    <a:srgbClr val="44536A"/>
                  </a:solidFill>
                  <a:latin typeface="Arial"/>
                  <a:ea typeface="Arial"/>
                  <a:cs typeface="Arial"/>
                  <a:sym typeface="Arial"/>
                </a:rPr>
                <a:t>calculations</a:t>
              </a:r>
              <a:endParaRPr sz="2100" b="0" i="0" u="none" strike="noStrike" cap="none" dirty="0">
                <a:solidFill>
                  <a:schemeClr val="dk1"/>
                </a:solidFill>
                <a:latin typeface="Arial"/>
                <a:ea typeface="Arial"/>
                <a:cs typeface="Arial"/>
                <a:sym typeface="Arial"/>
              </a:endParaRPr>
            </a:p>
          </p:txBody>
        </p:sp>
      </p:grpSp>
      <p:sp>
        <p:nvSpPr>
          <p:cNvPr id="2" name="Google Shape;242;p28">
            <a:extLst>
              <a:ext uri="{FF2B5EF4-FFF2-40B4-BE49-F238E27FC236}">
                <a16:creationId xmlns:a16="http://schemas.microsoft.com/office/drawing/2014/main" id="{271E7764-7D67-7D95-2832-353DF2420D89}"/>
              </a:ext>
            </a:extLst>
          </p:cNvPr>
          <p:cNvSpPr txBox="1"/>
          <p:nvPr/>
        </p:nvSpPr>
        <p:spPr>
          <a:xfrm>
            <a:off x="3489528" y="2744192"/>
            <a:ext cx="4644650" cy="889331"/>
          </a:xfrm>
          <a:prstGeom prst="rect">
            <a:avLst/>
          </a:prstGeom>
          <a:noFill/>
          <a:ln>
            <a:noFill/>
          </a:ln>
        </p:spPr>
        <p:txBody>
          <a:bodyPr spcFirstLastPara="1" wrap="square" lIns="0" tIns="12050" rIns="0" bIns="0" anchor="t" anchorCtr="0">
            <a:spAutoFit/>
          </a:bodyPr>
          <a:lstStyle/>
          <a:p>
            <a:pPr marL="2317115" marR="0" lvl="0" indent="0" algn="l" rtl="0">
              <a:lnSpc>
                <a:spcPct val="100000"/>
              </a:lnSpc>
              <a:spcBef>
                <a:spcPts val="0"/>
              </a:spcBef>
              <a:spcAft>
                <a:spcPts val="0"/>
              </a:spcAft>
              <a:buClr>
                <a:srgbClr val="000000"/>
              </a:buClr>
              <a:buSzPts val="1900"/>
              <a:buFont typeface="Arial"/>
              <a:buNone/>
            </a:pPr>
            <a:r>
              <a:rPr lang="es-ES" sz="1900" b="0" i="0" u="none" strike="noStrike" cap="none" dirty="0" err="1">
                <a:solidFill>
                  <a:srgbClr val="44536A"/>
                </a:solidFill>
                <a:latin typeface="Arial"/>
                <a:ea typeface="Arial"/>
                <a:cs typeface="Arial"/>
                <a:sym typeface="Arial"/>
              </a:rPr>
              <a:t>Elegantly</a:t>
            </a:r>
            <a:r>
              <a:rPr lang="es-ES" sz="1900" b="0" i="0" u="none" strike="noStrike" cap="none" dirty="0">
                <a:solidFill>
                  <a:srgbClr val="44536A"/>
                </a:solidFill>
                <a:latin typeface="Arial"/>
                <a:ea typeface="Arial"/>
                <a:cs typeface="Arial"/>
                <a:sym typeface="Arial"/>
              </a:rPr>
              <a:t> </a:t>
            </a:r>
            <a:r>
              <a:rPr lang="es-ES" sz="1900" b="0" i="0" u="none" strike="noStrike" cap="none" dirty="0" err="1">
                <a:solidFill>
                  <a:srgbClr val="44536A"/>
                </a:solidFill>
                <a:latin typeface="Arial"/>
                <a:ea typeface="Arial"/>
                <a:cs typeface="Arial"/>
                <a:sym typeface="Arial"/>
              </a:rPr>
              <a:t>complex</a:t>
            </a:r>
            <a:endParaRPr lang="es-ES" sz="19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chemeClr val="dk1"/>
              </a:solidFill>
              <a:latin typeface="Arial"/>
              <a:ea typeface="Arial"/>
              <a:cs typeface="Arial"/>
              <a:sym typeface="Arial"/>
            </a:endParaRPr>
          </a:p>
          <a:p>
            <a:pPr marL="0" marR="0" lvl="0" indent="0" algn="l" rtl="0">
              <a:lnSpc>
                <a:spcPct val="100000"/>
              </a:lnSpc>
              <a:spcBef>
                <a:spcPts val="35"/>
              </a:spcBef>
              <a:spcAft>
                <a:spcPts val="0"/>
              </a:spcAft>
              <a:buClr>
                <a:srgbClr val="000000"/>
              </a:buClr>
              <a:buSzPts val="1900"/>
              <a:buFont typeface="Arial"/>
              <a:buNone/>
            </a:pPr>
            <a:endParaRPr sz="19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274</Words>
  <Application>Microsoft Office PowerPoint</Application>
  <PresentationFormat>Panorámica</PresentationFormat>
  <Paragraphs>27</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Calibri</vt:lpstr>
      <vt:lpstr>arial</vt:lpstr>
      <vt:lpstr>arial</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carlos.escolar</cp:lastModifiedBy>
  <cp:revision>3</cp:revision>
  <dcterms:modified xsi:type="dcterms:W3CDTF">2023-08-23T15:46:15Z</dcterms:modified>
</cp:coreProperties>
</file>