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74" r:id="rId3"/>
    <p:sldId id="288" r:id="rId4"/>
    <p:sldId id="289" r:id="rId5"/>
    <p:sldId id="290" r:id="rId6"/>
    <p:sldId id="291" r:id="rId7"/>
    <p:sldId id="293" r:id="rId8"/>
    <p:sldId id="294" r:id="rId9"/>
    <p:sldId id="295" r:id="rId10"/>
    <p:sldId id="303" r:id="rId11"/>
    <p:sldId id="296" r:id="rId12"/>
    <p:sldId id="306" r:id="rId13"/>
    <p:sldId id="307" r:id="rId14"/>
    <p:sldId id="308" r:id="rId15"/>
    <p:sldId id="305" r:id="rId16"/>
    <p:sldId id="297" r:id="rId17"/>
    <p:sldId id="298" r:id="rId18"/>
    <p:sldId id="309" r:id="rId19"/>
    <p:sldId id="311" r:id="rId20"/>
    <p:sldId id="310" r:id="rId21"/>
    <p:sldId id="312" r:id="rId22"/>
    <p:sldId id="299" r:id="rId23"/>
    <p:sldId id="313" r:id="rId24"/>
    <p:sldId id="302" r:id="rId25"/>
    <p:sldId id="314" r:id="rId26"/>
    <p:sldId id="300" r:id="rId27"/>
    <p:sldId id="315" r:id="rId28"/>
    <p:sldId id="30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737" autoAdjust="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A</a:t>
          </a:r>
          <a:r>
            <a:rPr lang="en-US" sz="1800" dirty="0" err="1" smtClean="0"/>
            <a:t>ssigning</a:t>
          </a:r>
          <a:r>
            <a:rPr lang="en-US" sz="1800" dirty="0" smtClean="0"/>
            <a:t> responsibilities to architectural elements </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2000" dirty="0" smtClean="0"/>
            <a:t>Functional requirements</a:t>
          </a:r>
          <a:endParaRPr lang="en-US" sz="20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74384">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1F636672-96E8-40EF-AF02-954300877E16}" type="presOf" srcId="{43C24546-D6F7-4197-9FC6-E10E1DE7C14D}" destId="{8EF05837-9BEC-4A5F-A177-A52295CC3FE1}" srcOrd="0" destOrd="0" presId="urn:microsoft.com/office/officeart/2005/8/layout/arrow3"/>
    <dgm:cxn modelId="{10A0A671-E52A-404E-864D-F2155FF75AB4}" srcId="{49991F6F-2B4F-4397-9F31-4C62FAB39C0E}" destId="{43C24546-D6F7-4197-9FC6-E10E1DE7C14D}" srcOrd="0" destOrd="0" parTransId="{F04A36FD-C9E5-470D-95E9-8B583F7852A3}" sibTransId="{B7536847-713A-4E9D-805B-9FC60229D83A}"/>
    <dgm:cxn modelId="{6A9E68E9-EB98-42FB-9053-FCA2BBADB822}" type="presOf" srcId="{E7DC622F-79B2-406A-94B6-DDD20A48FCBE}" destId="{0F4E0BD0-90D4-4291-956E-8FB1D15E0036}"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D7E65227-3F8E-41DF-BED0-FD2A48C6B2C9}" type="presOf" srcId="{49991F6F-2B4F-4397-9F31-4C62FAB39C0E}" destId="{4D56CE3C-E510-4728-8839-3E076DE062FA}" srcOrd="0" destOrd="0" presId="urn:microsoft.com/office/officeart/2005/8/layout/arrow3"/>
    <dgm:cxn modelId="{0C14C7FA-8072-4594-A297-F6121F8EEED3}" srcId="{49991F6F-2B4F-4397-9F31-4C62FAB39C0E}" destId="{E7DC622F-79B2-406A-94B6-DDD20A48FCBE}" srcOrd="1" destOrd="0" parTransId="{E760A488-586B-4333-ADD0-355CF8FA3E4F}" sibTransId="{D023412A-C345-4C12-A6FD-5C6C6CDD13C1}"/>
    <dgm:cxn modelId="{40CA73DA-7627-4B88-9399-FEE10594FD89}" srcId="{49991F6F-2B4F-4397-9F31-4C62FAB39C0E}" destId="{1915FAAD-7E24-4ABC-B03A-003511B6B368}" srcOrd="2" destOrd="0" parTransId="{90211BB3-D659-4A7D-BAE2-51F6ED1BB0EF}" sibTransId="{3D9F5F67-B0A3-42CB-9069-26C01895B748}"/>
    <dgm:cxn modelId="{7292D600-68BE-49E0-A096-F3FF31BBB1EC}" type="presParOf" srcId="{4D56CE3C-E510-4728-8839-3E076DE062FA}" destId="{4C13D1F6-BC42-468C-BB5F-8E45147CC283}" srcOrd="0" destOrd="0" presId="urn:microsoft.com/office/officeart/2005/8/layout/arrow3"/>
    <dgm:cxn modelId="{94940B95-5AC8-4DFC-8669-827AE98E24A6}" type="presParOf" srcId="{4D56CE3C-E510-4728-8839-3E076DE062FA}" destId="{2896C04B-3A64-4658-80D2-28A744D01CDE}" srcOrd="1" destOrd="0" presId="urn:microsoft.com/office/officeart/2005/8/layout/arrow3"/>
    <dgm:cxn modelId="{679FE16E-1AB6-4F1C-AD96-FE7BCDD15284}" type="presParOf" srcId="{4D56CE3C-E510-4728-8839-3E076DE062FA}" destId="{8EF05837-9BEC-4A5F-A177-A52295CC3FE1}" srcOrd="2" destOrd="0" presId="urn:microsoft.com/office/officeart/2005/8/layout/arrow3"/>
    <dgm:cxn modelId="{D7F4C106-A02B-4F9F-9724-FFEDB8F5EF6E}" type="presParOf" srcId="{4D56CE3C-E510-4728-8839-3E076DE062FA}" destId="{48C72220-0EE7-4CA4-B55D-9891B3E16B3F}" srcOrd="3" destOrd="0" presId="urn:microsoft.com/office/officeart/2005/8/layout/arrow3"/>
    <dgm:cxn modelId="{ACC307A4-8838-486C-A23C-7AD6C0E70395}"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V</a:t>
          </a:r>
          <a:r>
            <a:rPr lang="en-US" sz="1800" dirty="0" err="1" smtClean="0"/>
            <a:t>arious</a:t>
          </a:r>
          <a:r>
            <a:rPr lang="en-US" sz="1800" dirty="0" smtClean="0"/>
            <a:t> structures designed into the architecture</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1800" i="1" dirty="0" smtClean="0"/>
            <a:t>Quality attribute requirements</a:t>
          </a:r>
          <a:endParaRPr lang="en-US" sz="18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73731">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10A0A671-E52A-404E-864D-F2155FF75AB4}" srcId="{49991F6F-2B4F-4397-9F31-4C62FAB39C0E}" destId="{43C24546-D6F7-4197-9FC6-E10E1DE7C14D}" srcOrd="0" destOrd="0" parTransId="{F04A36FD-C9E5-470D-95E9-8B583F7852A3}" sibTransId="{B7536847-713A-4E9D-805B-9FC60229D83A}"/>
    <dgm:cxn modelId="{A044A901-C5EE-4EEE-973D-4590CC1B59BB}" type="presOf" srcId="{43C24546-D6F7-4197-9FC6-E10E1DE7C14D}" destId="{8EF05837-9BEC-4A5F-A177-A52295CC3FE1}" srcOrd="0" destOrd="0" presId="urn:microsoft.com/office/officeart/2005/8/layout/arrow3"/>
    <dgm:cxn modelId="{2892E274-7B52-4603-8450-61B29D841892}" type="presOf" srcId="{E7DC622F-79B2-406A-94B6-DDD20A48FCBE}" destId="{0F4E0BD0-90D4-4291-956E-8FB1D15E0036}"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B22E724B-E76B-465F-AE2D-63B18D592FCD}" type="presOf" srcId="{49991F6F-2B4F-4397-9F31-4C62FAB39C0E}" destId="{4D56CE3C-E510-4728-8839-3E076DE062FA}" srcOrd="0" destOrd="0" presId="urn:microsoft.com/office/officeart/2005/8/layout/arrow3"/>
    <dgm:cxn modelId="{40CA73DA-7627-4B88-9399-FEE10594FD89}" srcId="{49991F6F-2B4F-4397-9F31-4C62FAB39C0E}" destId="{1915FAAD-7E24-4ABC-B03A-003511B6B368}" srcOrd="2" destOrd="0" parTransId="{90211BB3-D659-4A7D-BAE2-51F6ED1BB0EF}" sibTransId="{3D9F5F67-B0A3-42CB-9069-26C01895B748}"/>
    <dgm:cxn modelId="{0C14C7FA-8072-4594-A297-F6121F8EEED3}" srcId="{49991F6F-2B4F-4397-9F31-4C62FAB39C0E}" destId="{E7DC622F-79B2-406A-94B6-DDD20A48FCBE}" srcOrd="1" destOrd="0" parTransId="{E760A488-586B-4333-ADD0-355CF8FA3E4F}" sibTransId="{D023412A-C345-4C12-A6FD-5C6C6CDD13C1}"/>
    <dgm:cxn modelId="{2C2E487F-ACBE-4EF8-8D9B-AB4C1E93DDCA}" type="presParOf" srcId="{4D56CE3C-E510-4728-8839-3E076DE062FA}" destId="{4C13D1F6-BC42-468C-BB5F-8E45147CC283}" srcOrd="0" destOrd="0" presId="urn:microsoft.com/office/officeart/2005/8/layout/arrow3"/>
    <dgm:cxn modelId="{2D2D6ED4-2C9E-4D22-85C8-54F30767C240}" type="presParOf" srcId="{4D56CE3C-E510-4728-8839-3E076DE062FA}" destId="{2896C04B-3A64-4658-80D2-28A744D01CDE}" srcOrd="1" destOrd="0" presId="urn:microsoft.com/office/officeart/2005/8/layout/arrow3"/>
    <dgm:cxn modelId="{E207DF89-DB6D-4C0D-A84E-7EF3059918BB}" type="presParOf" srcId="{4D56CE3C-E510-4728-8839-3E076DE062FA}" destId="{8EF05837-9BEC-4A5F-A177-A52295CC3FE1}" srcOrd="2" destOrd="0" presId="urn:microsoft.com/office/officeart/2005/8/layout/arrow3"/>
    <dgm:cxn modelId="{B63B424C-2F12-450F-96DF-8309BBC3BB1A}" type="presParOf" srcId="{4D56CE3C-E510-4728-8839-3E076DE062FA}" destId="{48C72220-0EE7-4CA4-B55D-9891B3E16B3F}" srcOrd="3" destOrd="0" presId="urn:microsoft.com/office/officeart/2005/8/layout/arrow3"/>
    <dgm:cxn modelId="{7933FB48-6C21-4C46-BBE1-81BB178909BC}"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A</a:t>
          </a:r>
          <a:r>
            <a:rPr lang="en-US" sz="1800" dirty="0" err="1" smtClean="0"/>
            <a:t>ccepting</a:t>
          </a:r>
          <a:r>
            <a:rPr lang="en-US" sz="1800" dirty="0" smtClean="0"/>
            <a:t> the design decision </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2000" i="1" dirty="0" smtClean="0"/>
            <a:t>Constraints</a:t>
          </a:r>
          <a:endParaRPr lang="en-US" sz="20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45669">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E6C9F686-B7BC-41A7-A05A-534D3C9EAFA0}" type="presOf" srcId="{49991F6F-2B4F-4397-9F31-4C62FAB39C0E}" destId="{4D56CE3C-E510-4728-8839-3E076DE062FA}" srcOrd="0" destOrd="0" presId="urn:microsoft.com/office/officeart/2005/8/layout/arrow3"/>
    <dgm:cxn modelId="{10A0A671-E52A-404E-864D-F2155FF75AB4}" srcId="{49991F6F-2B4F-4397-9F31-4C62FAB39C0E}" destId="{43C24546-D6F7-4197-9FC6-E10E1DE7C14D}" srcOrd="0" destOrd="0" parTransId="{F04A36FD-C9E5-470D-95E9-8B583F7852A3}" sibTransId="{B7536847-713A-4E9D-805B-9FC60229D83A}"/>
    <dgm:cxn modelId="{B4FB6D15-A852-44BE-99B3-B1C9720CBB2B}" type="presOf" srcId="{43C24546-D6F7-4197-9FC6-E10E1DE7C14D}" destId="{8EF05837-9BEC-4A5F-A177-A52295CC3FE1}"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0C14C7FA-8072-4594-A297-F6121F8EEED3}" srcId="{49991F6F-2B4F-4397-9F31-4C62FAB39C0E}" destId="{E7DC622F-79B2-406A-94B6-DDD20A48FCBE}" srcOrd="1" destOrd="0" parTransId="{E760A488-586B-4333-ADD0-355CF8FA3E4F}" sibTransId="{D023412A-C345-4C12-A6FD-5C6C6CDD13C1}"/>
    <dgm:cxn modelId="{D131E4AA-4D4B-489A-B654-367CAFED598A}" type="presOf" srcId="{E7DC622F-79B2-406A-94B6-DDD20A48FCBE}" destId="{0F4E0BD0-90D4-4291-956E-8FB1D15E0036}" srcOrd="0" destOrd="0" presId="urn:microsoft.com/office/officeart/2005/8/layout/arrow3"/>
    <dgm:cxn modelId="{40CA73DA-7627-4B88-9399-FEE10594FD89}" srcId="{49991F6F-2B4F-4397-9F31-4C62FAB39C0E}" destId="{1915FAAD-7E24-4ABC-B03A-003511B6B368}" srcOrd="2" destOrd="0" parTransId="{90211BB3-D659-4A7D-BAE2-51F6ED1BB0EF}" sibTransId="{3D9F5F67-B0A3-42CB-9069-26C01895B748}"/>
    <dgm:cxn modelId="{BD02B0D0-C61F-44FC-872E-D302FFB28C93}" type="presParOf" srcId="{4D56CE3C-E510-4728-8839-3E076DE062FA}" destId="{4C13D1F6-BC42-468C-BB5F-8E45147CC283}" srcOrd="0" destOrd="0" presId="urn:microsoft.com/office/officeart/2005/8/layout/arrow3"/>
    <dgm:cxn modelId="{63D64DCC-1B9E-4F97-A1BD-48B7B71DCA0B}" type="presParOf" srcId="{4D56CE3C-E510-4728-8839-3E076DE062FA}" destId="{2896C04B-3A64-4658-80D2-28A744D01CDE}" srcOrd="1" destOrd="0" presId="urn:microsoft.com/office/officeart/2005/8/layout/arrow3"/>
    <dgm:cxn modelId="{52FC2676-2982-4F40-AF93-DD7BC7AE8371}" type="presParOf" srcId="{4D56CE3C-E510-4728-8839-3E076DE062FA}" destId="{8EF05837-9BEC-4A5F-A177-A52295CC3FE1}" srcOrd="2" destOrd="0" presId="urn:microsoft.com/office/officeart/2005/8/layout/arrow3"/>
    <dgm:cxn modelId="{4A9C42E4-0A6C-43B1-B1B2-363010A4A965}" type="presParOf" srcId="{4D56CE3C-E510-4728-8839-3E076DE062FA}" destId="{48C72220-0EE7-4CA4-B55D-9891B3E16B3F}" srcOrd="3" destOrd="0" presId="urn:microsoft.com/office/officeart/2005/8/layout/arrow3"/>
    <dgm:cxn modelId="{9F90F815-FC57-44B0-8BFD-AF1B59C2FD6F}"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B4FF2D-069A-4EB2-B820-539B46C5B41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E1AB095-0FC4-4C80-8E62-4A926B2CB81C}">
      <dgm:prSet phldrT="[Text]" custT="1"/>
      <dgm:spPr/>
      <dgm:t>
        <a:bodyPr/>
        <a:lstStyle/>
        <a:p>
          <a:r>
            <a:rPr lang="pl-PL" sz="3600" dirty="0" smtClean="0"/>
            <a:t>Quality Attributes</a:t>
          </a:r>
          <a:endParaRPr lang="en-US" sz="3600" dirty="0"/>
        </a:p>
      </dgm:t>
    </dgm:pt>
    <dgm:pt modelId="{9C8DF91D-3308-49E4-9C56-4F2DA7574A81}" type="parTrans" cxnId="{F88561A6-EB88-4660-A88B-7845A650B71F}">
      <dgm:prSet/>
      <dgm:spPr/>
      <dgm:t>
        <a:bodyPr/>
        <a:lstStyle/>
        <a:p>
          <a:endParaRPr lang="en-US"/>
        </a:p>
      </dgm:t>
    </dgm:pt>
    <dgm:pt modelId="{E9262CE6-EF21-4913-92C1-845095039FCD}" type="sibTrans" cxnId="{F88561A6-EB88-4660-A88B-7845A650B71F}">
      <dgm:prSet/>
      <dgm:spPr>
        <a:ln>
          <a:solidFill>
            <a:schemeClr val="bg1"/>
          </a:solidFill>
        </a:ln>
      </dgm:spPr>
      <dgm:t>
        <a:bodyPr/>
        <a:lstStyle/>
        <a:p>
          <a:endParaRPr lang="en-US"/>
        </a:p>
      </dgm:t>
    </dgm:pt>
    <dgm:pt modelId="{C922678B-621B-4C01-B7A6-0BAB723CA2AA}" type="asst">
      <dgm:prSet phldrT="[Text]" custT="1"/>
      <dgm:spPr/>
      <dgm:t>
        <a:bodyPr/>
        <a:lstStyle/>
        <a:p>
          <a:r>
            <a:rPr lang="pl-PL" sz="2800" dirty="0" smtClean="0"/>
            <a:t>Availability, Performance, Usability</a:t>
          </a:r>
          <a:endParaRPr lang="en-US" sz="2800" dirty="0"/>
        </a:p>
      </dgm:t>
    </dgm:pt>
    <dgm:pt modelId="{5AB059C6-82A3-4D0F-B5A8-39EE4E04B263}" type="parTrans" cxnId="{C6215533-E2AF-415C-BEA2-152588A4B22A}">
      <dgm:prSet/>
      <dgm:spPr/>
      <dgm:t>
        <a:bodyPr/>
        <a:lstStyle/>
        <a:p>
          <a:endParaRPr lang="en-US"/>
        </a:p>
      </dgm:t>
    </dgm:pt>
    <dgm:pt modelId="{51E8AC03-BED3-4035-B9F9-5341CA534BF4}" type="sibTrans" cxnId="{C6215533-E2AF-415C-BEA2-152588A4B22A}">
      <dgm:prSet custT="1"/>
      <dgm:spPr/>
      <dgm:t>
        <a:bodyPr/>
        <a:lstStyle/>
        <a:p>
          <a:pPr algn="ctr"/>
          <a:r>
            <a:rPr lang="pl-PL" sz="2400" dirty="0" smtClean="0"/>
            <a:t>RUNTIME</a:t>
          </a:r>
          <a:endParaRPr lang="en-US" sz="2400" dirty="0"/>
        </a:p>
      </dgm:t>
    </dgm:pt>
    <dgm:pt modelId="{00B0824C-7B14-4903-9D8F-9DE6BB748B46}" type="asst">
      <dgm:prSet phldrT="[Text]" custT="1"/>
      <dgm:spPr/>
      <dgm:t>
        <a:bodyPr/>
        <a:lstStyle/>
        <a:p>
          <a:r>
            <a:rPr lang="pl-PL" sz="4000" dirty="0" smtClean="0"/>
            <a:t> </a:t>
          </a:r>
          <a:r>
            <a:rPr lang="pl-PL" sz="2800" dirty="0" smtClean="0"/>
            <a:t>Modifiability, Testability</a:t>
          </a:r>
          <a:endParaRPr lang="en-US" sz="2800" dirty="0"/>
        </a:p>
      </dgm:t>
    </dgm:pt>
    <dgm:pt modelId="{74A8B1DD-9607-443B-8AF1-0487BDDFE0EE}" type="parTrans" cxnId="{A9721F52-08DA-4171-8C7B-A0F7D796B82A}">
      <dgm:prSet/>
      <dgm:spPr/>
      <dgm:t>
        <a:bodyPr/>
        <a:lstStyle/>
        <a:p>
          <a:endParaRPr lang="en-US"/>
        </a:p>
      </dgm:t>
    </dgm:pt>
    <dgm:pt modelId="{810BD1FF-79BA-4309-ACAC-A441E54DB4BE}" type="sibTrans" cxnId="{A9721F52-08DA-4171-8C7B-A0F7D796B82A}">
      <dgm:prSet custT="1"/>
      <dgm:spPr/>
      <dgm:t>
        <a:bodyPr/>
        <a:lstStyle/>
        <a:p>
          <a:pPr algn="ctr"/>
          <a:r>
            <a:rPr lang="pl-PL" sz="2400" dirty="0" smtClean="0"/>
            <a:t>DEVELOPMENT</a:t>
          </a:r>
          <a:endParaRPr lang="en-US" sz="2400" dirty="0"/>
        </a:p>
      </dgm:t>
    </dgm:pt>
    <dgm:pt modelId="{A0080DC1-AA2E-4392-9561-C127466EC423}" type="pres">
      <dgm:prSet presAssocID="{26B4FF2D-069A-4EB2-B820-539B46C5B41E}" presName="hierChild1" presStyleCnt="0">
        <dgm:presLayoutVars>
          <dgm:orgChart val="1"/>
          <dgm:chPref val="1"/>
          <dgm:dir/>
          <dgm:animOne val="branch"/>
          <dgm:animLvl val="lvl"/>
          <dgm:resizeHandles/>
        </dgm:presLayoutVars>
      </dgm:prSet>
      <dgm:spPr/>
      <dgm:t>
        <a:bodyPr/>
        <a:lstStyle/>
        <a:p>
          <a:endParaRPr lang="en-US"/>
        </a:p>
      </dgm:t>
    </dgm:pt>
    <dgm:pt modelId="{9A6A04D3-5AFD-4564-B6FE-73FB74B73C78}" type="pres">
      <dgm:prSet presAssocID="{1E1AB095-0FC4-4C80-8E62-4A926B2CB81C}" presName="hierRoot1" presStyleCnt="0">
        <dgm:presLayoutVars>
          <dgm:hierBranch val="init"/>
        </dgm:presLayoutVars>
      </dgm:prSet>
      <dgm:spPr/>
    </dgm:pt>
    <dgm:pt modelId="{E7675BE7-DF1F-470B-B557-16624435EEED}" type="pres">
      <dgm:prSet presAssocID="{1E1AB095-0FC4-4C80-8E62-4A926B2CB81C}" presName="rootComposite1" presStyleCnt="0"/>
      <dgm:spPr/>
    </dgm:pt>
    <dgm:pt modelId="{3CD05B8D-3D47-4086-B0E8-305607A6B6E7}" type="pres">
      <dgm:prSet presAssocID="{1E1AB095-0FC4-4C80-8E62-4A926B2CB81C}" presName="rootText1" presStyleLbl="node0" presStyleIdx="0" presStyleCnt="1">
        <dgm:presLayoutVars>
          <dgm:chMax/>
          <dgm:chPref val="3"/>
        </dgm:presLayoutVars>
      </dgm:prSet>
      <dgm:spPr/>
      <dgm:t>
        <a:bodyPr/>
        <a:lstStyle/>
        <a:p>
          <a:endParaRPr lang="en-US"/>
        </a:p>
      </dgm:t>
    </dgm:pt>
    <dgm:pt modelId="{BF4FA65D-A78B-428D-B667-D4C8FE972C51}" type="pres">
      <dgm:prSet presAssocID="{1E1AB095-0FC4-4C80-8E62-4A926B2CB81C}" presName="titleText1" presStyleLbl="fgAcc0" presStyleIdx="0" presStyleCnt="1" custLinFactY="5440" custLinFactNeighborX="57662" custLinFactNeighborY="100000">
        <dgm:presLayoutVars>
          <dgm:chMax val="0"/>
          <dgm:chPref val="0"/>
        </dgm:presLayoutVars>
      </dgm:prSet>
      <dgm:spPr/>
      <dgm:t>
        <a:bodyPr/>
        <a:lstStyle/>
        <a:p>
          <a:endParaRPr lang="en-US"/>
        </a:p>
      </dgm:t>
    </dgm:pt>
    <dgm:pt modelId="{E28B374E-CA6B-46F6-81A8-4739305087EA}" type="pres">
      <dgm:prSet presAssocID="{1E1AB095-0FC4-4C80-8E62-4A926B2CB81C}" presName="rootConnector1" presStyleLbl="node1" presStyleIdx="0" presStyleCnt="0"/>
      <dgm:spPr/>
      <dgm:t>
        <a:bodyPr/>
        <a:lstStyle/>
        <a:p>
          <a:endParaRPr lang="en-US"/>
        </a:p>
      </dgm:t>
    </dgm:pt>
    <dgm:pt modelId="{41438B9B-7DCC-4416-B939-8B152E7EB18E}" type="pres">
      <dgm:prSet presAssocID="{1E1AB095-0FC4-4C80-8E62-4A926B2CB81C}" presName="hierChild2" presStyleCnt="0"/>
      <dgm:spPr/>
    </dgm:pt>
    <dgm:pt modelId="{B7B06C67-80AF-4329-9AC0-66914388EF05}" type="pres">
      <dgm:prSet presAssocID="{1E1AB095-0FC4-4C80-8E62-4A926B2CB81C}" presName="hierChild3" presStyleCnt="0"/>
      <dgm:spPr/>
    </dgm:pt>
    <dgm:pt modelId="{BFB5BEED-705B-4C73-894C-BD7D0660352E}" type="pres">
      <dgm:prSet presAssocID="{5AB059C6-82A3-4D0F-B5A8-39EE4E04B263}" presName="Name96" presStyleLbl="parChTrans1D2" presStyleIdx="0" presStyleCnt="2"/>
      <dgm:spPr/>
      <dgm:t>
        <a:bodyPr/>
        <a:lstStyle/>
        <a:p>
          <a:endParaRPr lang="en-US"/>
        </a:p>
      </dgm:t>
    </dgm:pt>
    <dgm:pt modelId="{3F884D8E-3A2A-4FEC-AB57-E33160F03208}" type="pres">
      <dgm:prSet presAssocID="{C922678B-621B-4C01-B7A6-0BAB723CA2AA}" presName="hierRoot3" presStyleCnt="0">
        <dgm:presLayoutVars>
          <dgm:hierBranch val="init"/>
        </dgm:presLayoutVars>
      </dgm:prSet>
      <dgm:spPr/>
    </dgm:pt>
    <dgm:pt modelId="{218180E7-EE36-4ADE-8DF5-DADF62282AD7}" type="pres">
      <dgm:prSet presAssocID="{C922678B-621B-4C01-B7A6-0BAB723CA2AA}" presName="rootComposite3" presStyleCnt="0"/>
      <dgm:spPr/>
    </dgm:pt>
    <dgm:pt modelId="{029F9C71-73D9-4BE8-A010-C656A26B3E75}" type="pres">
      <dgm:prSet presAssocID="{C922678B-621B-4C01-B7A6-0BAB723CA2AA}" presName="rootText3" presStyleLbl="asst1" presStyleIdx="0" presStyleCnt="2">
        <dgm:presLayoutVars>
          <dgm:chPref val="3"/>
        </dgm:presLayoutVars>
      </dgm:prSet>
      <dgm:spPr/>
      <dgm:t>
        <a:bodyPr/>
        <a:lstStyle/>
        <a:p>
          <a:endParaRPr lang="en-US"/>
        </a:p>
      </dgm:t>
    </dgm:pt>
    <dgm:pt modelId="{4E9F19C0-4026-4433-9644-7D7598C33B65}" type="pres">
      <dgm:prSet presAssocID="{C922678B-621B-4C01-B7A6-0BAB723CA2AA}" presName="titleText3" presStyleLbl="fgAcc2" presStyleIdx="0" presStyleCnt="2" custScaleY="63118" custLinFactNeighborY="4462">
        <dgm:presLayoutVars>
          <dgm:chMax val="0"/>
          <dgm:chPref val="0"/>
        </dgm:presLayoutVars>
      </dgm:prSet>
      <dgm:spPr/>
      <dgm:t>
        <a:bodyPr/>
        <a:lstStyle/>
        <a:p>
          <a:endParaRPr lang="en-US"/>
        </a:p>
      </dgm:t>
    </dgm:pt>
    <dgm:pt modelId="{70385116-90CC-471E-B765-CBD9A6EDCF9E}" type="pres">
      <dgm:prSet presAssocID="{C922678B-621B-4C01-B7A6-0BAB723CA2AA}" presName="rootConnector3" presStyleLbl="asst1" presStyleIdx="0" presStyleCnt="2"/>
      <dgm:spPr/>
      <dgm:t>
        <a:bodyPr/>
        <a:lstStyle/>
        <a:p>
          <a:endParaRPr lang="en-US"/>
        </a:p>
      </dgm:t>
    </dgm:pt>
    <dgm:pt modelId="{A0CE9BD4-2979-4447-B8FB-72A7B7809F52}" type="pres">
      <dgm:prSet presAssocID="{C922678B-621B-4C01-B7A6-0BAB723CA2AA}" presName="hierChild6" presStyleCnt="0"/>
      <dgm:spPr/>
    </dgm:pt>
    <dgm:pt modelId="{E5E2B50F-F99F-4EB7-8D3D-0BF1C55E3494}" type="pres">
      <dgm:prSet presAssocID="{C922678B-621B-4C01-B7A6-0BAB723CA2AA}" presName="hierChild7" presStyleCnt="0"/>
      <dgm:spPr/>
    </dgm:pt>
    <dgm:pt modelId="{AD969C19-1F98-49C2-BB84-AE34B7E6E05D}" type="pres">
      <dgm:prSet presAssocID="{74A8B1DD-9607-443B-8AF1-0487BDDFE0EE}" presName="Name96" presStyleLbl="parChTrans1D2" presStyleIdx="1" presStyleCnt="2"/>
      <dgm:spPr/>
      <dgm:t>
        <a:bodyPr/>
        <a:lstStyle/>
        <a:p>
          <a:endParaRPr lang="en-US"/>
        </a:p>
      </dgm:t>
    </dgm:pt>
    <dgm:pt modelId="{47BA2D4C-1790-4089-8107-ECAB6D4AD490}" type="pres">
      <dgm:prSet presAssocID="{00B0824C-7B14-4903-9D8F-9DE6BB748B46}" presName="hierRoot3" presStyleCnt="0">
        <dgm:presLayoutVars>
          <dgm:hierBranch val="init"/>
        </dgm:presLayoutVars>
      </dgm:prSet>
      <dgm:spPr/>
    </dgm:pt>
    <dgm:pt modelId="{230F0A16-D941-4719-A235-CBF0B2E3DCBA}" type="pres">
      <dgm:prSet presAssocID="{00B0824C-7B14-4903-9D8F-9DE6BB748B46}" presName="rootComposite3" presStyleCnt="0"/>
      <dgm:spPr/>
    </dgm:pt>
    <dgm:pt modelId="{6FC213CC-EFE4-4A3A-9E51-38F83C26E7E4}" type="pres">
      <dgm:prSet presAssocID="{00B0824C-7B14-4903-9D8F-9DE6BB748B46}" presName="rootText3" presStyleLbl="asst1" presStyleIdx="1" presStyleCnt="2">
        <dgm:presLayoutVars>
          <dgm:chPref val="3"/>
        </dgm:presLayoutVars>
      </dgm:prSet>
      <dgm:spPr/>
      <dgm:t>
        <a:bodyPr/>
        <a:lstStyle/>
        <a:p>
          <a:endParaRPr lang="en-US"/>
        </a:p>
      </dgm:t>
    </dgm:pt>
    <dgm:pt modelId="{6CEB1EEA-35E7-4C1A-86C0-2EB2790BB702}" type="pres">
      <dgm:prSet presAssocID="{00B0824C-7B14-4903-9D8F-9DE6BB748B46}" presName="titleText3" presStyleLbl="fgAcc2" presStyleIdx="1" presStyleCnt="2" custScaleY="54438">
        <dgm:presLayoutVars>
          <dgm:chMax val="0"/>
          <dgm:chPref val="0"/>
        </dgm:presLayoutVars>
      </dgm:prSet>
      <dgm:spPr/>
      <dgm:t>
        <a:bodyPr/>
        <a:lstStyle/>
        <a:p>
          <a:endParaRPr lang="en-US"/>
        </a:p>
      </dgm:t>
    </dgm:pt>
    <dgm:pt modelId="{AA6CF143-059C-4D22-AC4E-E6F2EB95CD86}" type="pres">
      <dgm:prSet presAssocID="{00B0824C-7B14-4903-9D8F-9DE6BB748B46}" presName="rootConnector3" presStyleLbl="asst1" presStyleIdx="1" presStyleCnt="2"/>
      <dgm:spPr/>
      <dgm:t>
        <a:bodyPr/>
        <a:lstStyle/>
        <a:p>
          <a:endParaRPr lang="en-US"/>
        </a:p>
      </dgm:t>
    </dgm:pt>
    <dgm:pt modelId="{BD854957-5017-4B00-9DE6-7487A5EA24A2}" type="pres">
      <dgm:prSet presAssocID="{00B0824C-7B14-4903-9D8F-9DE6BB748B46}" presName="hierChild6" presStyleCnt="0"/>
      <dgm:spPr/>
    </dgm:pt>
    <dgm:pt modelId="{E7054B83-203B-4F10-8DB5-67B7D04083E9}" type="pres">
      <dgm:prSet presAssocID="{00B0824C-7B14-4903-9D8F-9DE6BB748B46}" presName="hierChild7" presStyleCnt="0"/>
      <dgm:spPr/>
    </dgm:pt>
  </dgm:ptLst>
  <dgm:cxnLst>
    <dgm:cxn modelId="{FCDE968A-5B40-421D-B497-5706A3475F13}" type="presOf" srcId="{1E1AB095-0FC4-4C80-8E62-4A926B2CB81C}" destId="{E28B374E-CA6B-46F6-81A8-4739305087EA}" srcOrd="1" destOrd="0" presId="urn:microsoft.com/office/officeart/2008/layout/NameandTitleOrganizationalChart"/>
    <dgm:cxn modelId="{4A4A0053-F8E0-443A-84B9-3761A09275D7}" type="presOf" srcId="{00B0824C-7B14-4903-9D8F-9DE6BB748B46}" destId="{AA6CF143-059C-4D22-AC4E-E6F2EB95CD86}" srcOrd="1" destOrd="0" presId="urn:microsoft.com/office/officeart/2008/layout/NameandTitleOrganizationalChart"/>
    <dgm:cxn modelId="{9093224D-E17E-4F73-895C-29E186A06F22}" type="presOf" srcId="{810BD1FF-79BA-4309-ACAC-A441E54DB4BE}" destId="{6CEB1EEA-35E7-4C1A-86C0-2EB2790BB702}" srcOrd="0" destOrd="0" presId="urn:microsoft.com/office/officeart/2008/layout/NameandTitleOrganizationalChart"/>
    <dgm:cxn modelId="{64FCAE14-7B33-4C9B-B658-D445F8AC8672}" type="presOf" srcId="{C922678B-621B-4C01-B7A6-0BAB723CA2AA}" destId="{029F9C71-73D9-4BE8-A010-C656A26B3E75}" srcOrd="0" destOrd="0" presId="urn:microsoft.com/office/officeart/2008/layout/NameandTitleOrganizationalChart"/>
    <dgm:cxn modelId="{699E74F1-369C-4772-BF93-2D2CCA755A2C}" type="presOf" srcId="{74A8B1DD-9607-443B-8AF1-0487BDDFE0EE}" destId="{AD969C19-1F98-49C2-BB84-AE34B7E6E05D}" srcOrd="0" destOrd="0" presId="urn:microsoft.com/office/officeart/2008/layout/NameandTitleOrganizationalChart"/>
    <dgm:cxn modelId="{C6215533-E2AF-415C-BEA2-152588A4B22A}" srcId="{1E1AB095-0FC4-4C80-8E62-4A926B2CB81C}" destId="{C922678B-621B-4C01-B7A6-0BAB723CA2AA}" srcOrd="0" destOrd="0" parTransId="{5AB059C6-82A3-4D0F-B5A8-39EE4E04B263}" sibTransId="{51E8AC03-BED3-4035-B9F9-5341CA534BF4}"/>
    <dgm:cxn modelId="{2DE6E052-A234-4E4D-94FF-71B2A0A6E4A4}" type="presOf" srcId="{5AB059C6-82A3-4D0F-B5A8-39EE4E04B263}" destId="{BFB5BEED-705B-4C73-894C-BD7D0660352E}" srcOrd="0" destOrd="0" presId="urn:microsoft.com/office/officeart/2008/layout/NameandTitleOrganizationalChart"/>
    <dgm:cxn modelId="{5F19F9ED-3433-4422-956B-86FA8E5200E8}" type="presOf" srcId="{E9262CE6-EF21-4913-92C1-845095039FCD}" destId="{BF4FA65D-A78B-428D-B667-D4C8FE972C51}" srcOrd="0" destOrd="0" presId="urn:microsoft.com/office/officeart/2008/layout/NameandTitleOrganizationalChart"/>
    <dgm:cxn modelId="{F88561A6-EB88-4660-A88B-7845A650B71F}" srcId="{26B4FF2D-069A-4EB2-B820-539B46C5B41E}" destId="{1E1AB095-0FC4-4C80-8E62-4A926B2CB81C}" srcOrd="0" destOrd="0" parTransId="{9C8DF91D-3308-49E4-9C56-4F2DA7574A81}" sibTransId="{E9262CE6-EF21-4913-92C1-845095039FCD}"/>
    <dgm:cxn modelId="{A9721F52-08DA-4171-8C7B-A0F7D796B82A}" srcId="{1E1AB095-0FC4-4C80-8E62-4A926B2CB81C}" destId="{00B0824C-7B14-4903-9D8F-9DE6BB748B46}" srcOrd="1" destOrd="0" parTransId="{74A8B1DD-9607-443B-8AF1-0487BDDFE0EE}" sibTransId="{810BD1FF-79BA-4309-ACAC-A441E54DB4BE}"/>
    <dgm:cxn modelId="{A3442E7C-8C21-4B67-A626-D678EEA6CE55}" type="presOf" srcId="{C922678B-621B-4C01-B7A6-0BAB723CA2AA}" destId="{70385116-90CC-471E-B765-CBD9A6EDCF9E}" srcOrd="1" destOrd="0" presId="urn:microsoft.com/office/officeart/2008/layout/NameandTitleOrganizationalChart"/>
    <dgm:cxn modelId="{65166537-78D3-4836-A7FF-19C7C9E77BA6}" type="presOf" srcId="{1E1AB095-0FC4-4C80-8E62-4A926B2CB81C}" destId="{3CD05B8D-3D47-4086-B0E8-305607A6B6E7}" srcOrd="0" destOrd="0" presId="urn:microsoft.com/office/officeart/2008/layout/NameandTitleOrganizationalChart"/>
    <dgm:cxn modelId="{BEB56B10-02FC-451C-A599-4BA760AD98F3}" type="presOf" srcId="{26B4FF2D-069A-4EB2-B820-539B46C5B41E}" destId="{A0080DC1-AA2E-4392-9561-C127466EC423}" srcOrd="0" destOrd="0" presId="urn:microsoft.com/office/officeart/2008/layout/NameandTitleOrganizationalChart"/>
    <dgm:cxn modelId="{74DBAD89-054E-4815-87EB-4946DFE7EB8F}" type="presOf" srcId="{51E8AC03-BED3-4035-B9F9-5341CA534BF4}" destId="{4E9F19C0-4026-4433-9644-7D7598C33B65}" srcOrd="0" destOrd="0" presId="urn:microsoft.com/office/officeart/2008/layout/NameandTitleOrganizationalChart"/>
    <dgm:cxn modelId="{32AF3060-DC69-4A43-8D7C-5D38AF22DB50}" type="presOf" srcId="{00B0824C-7B14-4903-9D8F-9DE6BB748B46}" destId="{6FC213CC-EFE4-4A3A-9E51-38F83C26E7E4}" srcOrd="0" destOrd="0" presId="urn:microsoft.com/office/officeart/2008/layout/NameandTitleOrganizationalChart"/>
    <dgm:cxn modelId="{93C66FED-CFF8-4837-B53A-F6C2BD1B98AA}" type="presParOf" srcId="{A0080DC1-AA2E-4392-9561-C127466EC423}" destId="{9A6A04D3-5AFD-4564-B6FE-73FB74B73C78}" srcOrd="0" destOrd="0" presId="urn:microsoft.com/office/officeart/2008/layout/NameandTitleOrganizationalChart"/>
    <dgm:cxn modelId="{42CD123A-9CE8-4833-ACB0-5A05488E6469}" type="presParOf" srcId="{9A6A04D3-5AFD-4564-B6FE-73FB74B73C78}" destId="{E7675BE7-DF1F-470B-B557-16624435EEED}" srcOrd="0" destOrd="0" presId="urn:microsoft.com/office/officeart/2008/layout/NameandTitleOrganizationalChart"/>
    <dgm:cxn modelId="{8F85EE5A-DA72-4885-AD71-695AF7A48E14}" type="presParOf" srcId="{E7675BE7-DF1F-470B-B557-16624435EEED}" destId="{3CD05B8D-3D47-4086-B0E8-305607A6B6E7}" srcOrd="0" destOrd="0" presId="urn:microsoft.com/office/officeart/2008/layout/NameandTitleOrganizationalChart"/>
    <dgm:cxn modelId="{68FBB40F-7B91-46FA-9C47-57F1AFB97463}" type="presParOf" srcId="{E7675BE7-DF1F-470B-B557-16624435EEED}" destId="{BF4FA65D-A78B-428D-B667-D4C8FE972C51}" srcOrd="1" destOrd="0" presId="urn:microsoft.com/office/officeart/2008/layout/NameandTitleOrganizationalChart"/>
    <dgm:cxn modelId="{522F257A-539B-4DCE-98BE-BBA9B08A8B12}" type="presParOf" srcId="{E7675BE7-DF1F-470B-B557-16624435EEED}" destId="{E28B374E-CA6B-46F6-81A8-4739305087EA}" srcOrd="2" destOrd="0" presId="urn:microsoft.com/office/officeart/2008/layout/NameandTitleOrganizationalChart"/>
    <dgm:cxn modelId="{CD299264-79EA-4B2C-8A70-4E38C28D879C}" type="presParOf" srcId="{9A6A04D3-5AFD-4564-B6FE-73FB74B73C78}" destId="{41438B9B-7DCC-4416-B939-8B152E7EB18E}" srcOrd="1" destOrd="0" presId="urn:microsoft.com/office/officeart/2008/layout/NameandTitleOrganizationalChart"/>
    <dgm:cxn modelId="{9DF7B61B-6C6B-4687-B4DC-50D3E1A33320}" type="presParOf" srcId="{9A6A04D3-5AFD-4564-B6FE-73FB74B73C78}" destId="{B7B06C67-80AF-4329-9AC0-66914388EF05}" srcOrd="2" destOrd="0" presId="urn:microsoft.com/office/officeart/2008/layout/NameandTitleOrganizationalChart"/>
    <dgm:cxn modelId="{142DB14E-0137-43D6-B788-519D1BA10142}" type="presParOf" srcId="{B7B06C67-80AF-4329-9AC0-66914388EF05}" destId="{BFB5BEED-705B-4C73-894C-BD7D0660352E}" srcOrd="0" destOrd="0" presId="urn:microsoft.com/office/officeart/2008/layout/NameandTitleOrganizationalChart"/>
    <dgm:cxn modelId="{3CA55733-84F3-4F64-B0BC-3DAFE7C60871}" type="presParOf" srcId="{B7B06C67-80AF-4329-9AC0-66914388EF05}" destId="{3F884D8E-3A2A-4FEC-AB57-E33160F03208}" srcOrd="1" destOrd="0" presId="urn:microsoft.com/office/officeart/2008/layout/NameandTitleOrganizationalChart"/>
    <dgm:cxn modelId="{9C20F734-79E3-4EFA-9314-B58417BBFC69}" type="presParOf" srcId="{3F884D8E-3A2A-4FEC-AB57-E33160F03208}" destId="{218180E7-EE36-4ADE-8DF5-DADF62282AD7}" srcOrd="0" destOrd="0" presId="urn:microsoft.com/office/officeart/2008/layout/NameandTitleOrganizationalChart"/>
    <dgm:cxn modelId="{116B1B52-7513-409A-8666-A1FDBFAC768F}" type="presParOf" srcId="{218180E7-EE36-4ADE-8DF5-DADF62282AD7}" destId="{029F9C71-73D9-4BE8-A010-C656A26B3E75}" srcOrd="0" destOrd="0" presId="urn:microsoft.com/office/officeart/2008/layout/NameandTitleOrganizationalChart"/>
    <dgm:cxn modelId="{CB092AAF-7093-4F29-B810-A67EF24A74CA}" type="presParOf" srcId="{218180E7-EE36-4ADE-8DF5-DADF62282AD7}" destId="{4E9F19C0-4026-4433-9644-7D7598C33B65}" srcOrd="1" destOrd="0" presId="urn:microsoft.com/office/officeart/2008/layout/NameandTitleOrganizationalChart"/>
    <dgm:cxn modelId="{24BED5E0-CFF7-4272-8BAF-3F1ACEA4C592}" type="presParOf" srcId="{218180E7-EE36-4ADE-8DF5-DADF62282AD7}" destId="{70385116-90CC-471E-B765-CBD9A6EDCF9E}" srcOrd="2" destOrd="0" presId="urn:microsoft.com/office/officeart/2008/layout/NameandTitleOrganizationalChart"/>
    <dgm:cxn modelId="{123962ED-0808-483E-9608-43E7901397EC}" type="presParOf" srcId="{3F884D8E-3A2A-4FEC-AB57-E33160F03208}" destId="{A0CE9BD4-2979-4447-B8FB-72A7B7809F52}" srcOrd="1" destOrd="0" presId="urn:microsoft.com/office/officeart/2008/layout/NameandTitleOrganizationalChart"/>
    <dgm:cxn modelId="{74FF8FF8-3411-49EB-AADA-C8B86747DB72}" type="presParOf" srcId="{3F884D8E-3A2A-4FEC-AB57-E33160F03208}" destId="{E5E2B50F-F99F-4EB7-8D3D-0BF1C55E3494}" srcOrd="2" destOrd="0" presId="urn:microsoft.com/office/officeart/2008/layout/NameandTitleOrganizationalChart"/>
    <dgm:cxn modelId="{435FE622-7EE4-42C6-9F26-F2A8CD4512A6}" type="presParOf" srcId="{B7B06C67-80AF-4329-9AC0-66914388EF05}" destId="{AD969C19-1F98-49C2-BB84-AE34B7E6E05D}" srcOrd="2" destOrd="0" presId="urn:microsoft.com/office/officeart/2008/layout/NameandTitleOrganizationalChart"/>
    <dgm:cxn modelId="{2B6BD740-98BE-479A-A870-F3958FA9C917}" type="presParOf" srcId="{B7B06C67-80AF-4329-9AC0-66914388EF05}" destId="{47BA2D4C-1790-4089-8107-ECAB6D4AD490}" srcOrd="3" destOrd="0" presId="urn:microsoft.com/office/officeart/2008/layout/NameandTitleOrganizationalChart"/>
    <dgm:cxn modelId="{3B9A70F3-5CBE-4BE3-B2C5-64C2BA076799}" type="presParOf" srcId="{47BA2D4C-1790-4089-8107-ECAB6D4AD490}" destId="{230F0A16-D941-4719-A235-CBF0B2E3DCBA}" srcOrd="0" destOrd="0" presId="urn:microsoft.com/office/officeart/2008/layout/NameandTitleOrganizationalChart"/>
    <dgm:cxn modelId="{533D48C9-861D-488C-837C-A0FDBDE6F731}" type="presParOf" srcId="{230F0A16-D941-4719-A235-CBF0B2E3DCBA}" destId="{6FC213CC-EFE4-4A3A-9E51-38F83C26E7E4}" srcOrd="0" destOrd="0" presId="urn:microsoft.com/office/officeart/2008/layout/NameandTitleOrganizationalChart"/>
    <dgm:cxn modelId="{39410879-567A-4E37-AC25-DE6498B78B46}" type="presParOf" srcId="{230F0A16-D941-4719-A235-CBF0B2E3DCBA}" destId="{6CEB1EEA-35E7-4C1A-86C0-2EB2790BB702}" srcOrd="1" destOrd="0" presId="urn:microsoft.com/office/officeart/2008/layout/NameandTitleOrganizationalChart"/>
    <dgm:cxn modelId="{E07E83B8-D599-446A-94A3-AFB8B4C15728}" type="presParOf" srcId="{230F0A16-D941-4719-A235-CBF0B2E3DCBA}" destId="{AA6CF143-059C-4D22-AC4E-E6F2EB95CD86}" srcOrd="2" destOrd="0" presId="urn:microsoft.com/office/officeart/2008/layout/NameandTitleOrganizationalChart"/>
    <dgm:cxn modelId="{A91D5A2B-F6F0-4CED-BE50-BCF342D8F7C0}" type="presParOf" srcId="{47BA2D4C-1790-4089-8107-ECAB6D4AD490}" destId="{BD854957-5017-4B00-9DE6-7487A5EA24A2}" srcOrd="1" destOrd="0" presId="urn:microsoft.com/office/officeart/2008/layout/NameandTitleOrganizationalChart"/>
    <dgm:cxn modelId="{691AC96B-BBE2-42BB-BA96-DC7379D061C2}" type="presParOf" srcId="{47BA2D4C-1790-4089-8107-ECAB6D4AD490}" destId="{E7054B83-203B-4F10-8DB5-67B7D04083E9}"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E010BD-EBC1-4523-BA30-5962B9B6285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FED84F9-140D-42E9-8678-725468109337}">
      <dgm:prSet phldrT="[Text]"/>
      <dgm:spPr/>
      <dgm:t>
        <a:bodyPr/>
        <a:lstStyle/>
        <a:p>
          <a:r>
            <a:rPr lang="pl-PL" dirty="0" smtClean="0"/>
            <a:t>Availability tactics</a:t>
          </a:r>
          <a:endParaRPr lang="en-US" dirty="0"/>
        </a:p>
      </dgm:t>
    </dgm:pt>
    <dgm:pt modelId="{0BDF11A0-8117-4F01-BC2A-E05609BA959E}" type="parTrans" cxnId="{60384712-3E92-44F9-9776-88C0A2333E71}">
      <dgm:prSet/>
      <dgm:spPr/>
      <dgm:t>
        <a:bodyPr/>
        <a:lstStyle/>
        <a:p>
          <a:endParaRPr lang="en-US"/>
        </a:p>
      </dgm:t>
    </dgm:pt>
    <dgm:pt modelId="{190A5ECF-68B7-4A0A-8D57-368A0C7E5E8F}" type="sibTrans" cxnId="{60384712-3E92-44F9-9776-88C0A2333E71}">
      <dgm:prSet/>
      <dgm:spPr/>
      <dgm:t>
        <a:bodyPr/>
        <a:lstStyle/>
        <a:p>
          <a:endParaRPr lang="en-US"/>
        </a:p>
      </dgm:t>
    </dgm:pt>
    <dgm:pt modelId="{B861EABC-59F0-417B-BADC-12173D28EAF0}">
      <dgm:prSet phldrT="[Text]"/>
      <dgm:spPr/>
      <dgm:t>
        <a:bodyPr/>
        <a:lstStyle/>
        <a:p>
          <a:r>
            <a:rPr lang="pl-PL" dirty="0" smtClean="0"/>
            <a:t>Detect faults</a:t>
          </a:r>
          <a:endParaRPr lang="en-US" dirty="0"/>
        </a:p>
      </dgm:t>
    </dgm:pt>
    <dgm:pt modelId="{D314C2B9-87C9-439D-B7AB-E77F236ACF52}" type="parTrans" cxnId="{1040AD26-35B6-4503-AC96-91713485E306}">
      <dgm:prSet/>
      <dgm:spPr/>
      <dgm:t>
        <a:bodyPr/>
        <a:lstStyle/>
        <a:p>
          <a:endParaRPr lang="en-US"/>
        </a:p>
      </dgm:t>
    </dgm:pt>
    <dgm:pt modelId="{9315BFFB-2CDF-4A4A-BB9F-5B7C26F1AC39}" type="sibTrans" cxnId="{1040AD26-35B6-4503-AC96-91713485E306}">
      <dgm:prSet/>
      <dgm:spPr/>
      <dgm:t>
        <a:bodyPr/>
        <a:lstStyle/>
        <a:p>
          <a:endParaRPr lang="en-US"/>
        </a:p>
      </dgm:t>
    </dgm:pt>
    <dgm:pt modelId="{6F0B3C20-DF9E-4A01-8342-37F998C2A961}">
      <dgm:prSet phldrT="[Text]"/>
      <dgm:spPr/>
      <dgm:t>
        <a:bodyPr/>
        <a:lstStyle/>
        <a:p>
          <a:r>
            <a:rPr lang="pl-PL" dirty="0" smtClean="0"/>
            <a:t>Recover from faults</a:t>
          </a:r>
          <a:endParaRPr lang="en-US" dirty="0"/>
        </a:p>
      </dgm:t>
    </dgm:pt>
    <dgm:pt modelId="{76CC8D60-17E7-48E7-A360-D26570F9567E}" type="parTrans" cxnId="{AD368C50-1385-4692-8003-29A9B637F867}">
      <dgm:prSet/>
      <dgm:spPr/>
      <dgm:t>
        <a:bodyPr/>
        <a:lstStyle/>
        <a:p>
          <a:endParaRPr lang="en-US"/>
        </a:p>
      </dgm:t>
    </dgm:pt>
    <dgm:pt modelId="{082631B5-48BF-46F3-8B63-96E98967C3BC}" type="sibTrans" cxnId="{AD368C50-1385-4692-8003-29A9B637F867}">
      <dgm:prSet/>
      <dgm:spPr/>
      <dgm:t>
        <a:bodyPr/>
        <a:lstStyle/>
        <a:p>
          <a:endParaRPr lang="en-US"/>
        </a:p>
      </dgm:t>
    </dgm:pt>
    <dgm:pt modelId="{ECFBBE31-AEA4-4F2C-89C4-994CC73BDC4E}">
      <dgm:prSet phldrT="[Text]"/>
      <dgm:spPr/>
      <dgm:t>
        <a:bodyPr/>
        <a:lstStyle/>
        <a:p>
          <a:r>
            <a:rPr lang="pl-PL" dirty="0" smtClean="0"/>
            <a:t>Prevent faults</a:t>
          </a:r>
          <a:endParaRPr lang="en-US" dirty="0"/>
        </a:p>
      </dgm:t>
    </dgm:pt>
    <dgm:pt modelId="{68CE3940-2E50-4C43-8573-A2A54940F71F}" type="parTrans" cxnId="{9C395646-98B5-40CA-B5F4-31D58A79D402}">
      <dgm:prSet/>
      <dgm:spPr/>
      <dgm:t>
        <a:bodyPr/>
        <a:lstStyle/>
        <a:p>
          <a:endParaRPr lang="en-US"/>
        </a:p>
      </dgm:t>
    </dgm:pt>
    <dgm:pt modelId="{029D6EAB-A4E1-4472-B1FB-FE9CD345E173}" type="sibTrans" cxnId="{9C395646-98B5-40CA-B5F4-31D58A79D402}">
      <dgm:prSet/>
      <dgm:spPr/>
      <dgm:t>
        <a:bodyPr/>
        <a:lstStyle/>
        <a:p>
          <a:endParaRPr lang="en-US"/>
        </a:p>
      </dgm:t>
    </dgm:pt>
    <dgm:pt modelId="{E912AC6C-E05E-4CD4-A799-6F083CC06F4F}" type="pres">
      <dgm:prSet presAssocID="{B7E010BD-EBC1-4523-BA30-5962B9B6285C}" presName="hierChild1" presStyleCnt="0">
        <dgm:presLayoutVars>
          <dgm:orgChart val="1"/>
          <dgm:chPref val="1"/>
          <dgm:dir/>
          <dgm:animOne val="branch"/>
          <dgm:animLvl val="lvl"/>
          <dgm:resizeHandles/>
        </dgm:presLayoutVars>
      </dgm:prSet>
      <dgm:spPr/>
    </dgm:pt>
    <dgm:pt modelId="{C09CC130-BBD2-4872-8089-20F7A3BBCC7C}" type="pres">
      <dgm:prSet presAssocID="{5FED84F9-140D-42E9-8678-725468109337}" presName="hierRoot1" presStyleCnt="0">
        <dgm:presLayoutVars>
          <dgm:hierBranch val="init"/>
        </dgm:presLayoutVars>
      </dgm:prSet>
      <dgm:spPr/>
    </dgm:pt>
    <dgm:pt modelId="{14CC178B-99A8-4136-8E34-15E54EC98A90}" type="pres">
      <dgm:prSet presAssocID="{5FED84F9-140D-42E9-8678-725468109337}" presName="rootComposite1" presStyleCnt="0"/>
      <dgm:spPr/>
    </dgm:pt>
    <dgm:pt modelId="{66C48572-9802-4457-8BEC-445142AE822D}" type="pres">
      <dgm:prSet presAssocID="{5FED84F9-140D-42E9-8678-725468109337}" presName="rootText1" presStyleLbl="node0" presStyleIdx="0" presStyleCnt="1">
        <dgm:presLayoutVars>
          <dgm:chPref val="3"/>
        </dgm:presLayoutVars>
      </dgm:prSet>
      <dgm:spPr/>
    </dgm:pt>
    <dgm:pt modelId="{05A7B303-43A1-46B7-8BB4-22C7C97ACF54}" type="pres">
      <dgm:prSet presAssocID="{5FED84F9-140D-42E9-8678-725468109337}" presName="rootConnector1" presStyleLbl="node1" presStyleIdx="0" presStyleCnt="0"/>
      <dgm:spPr/>
    </dgm:pt>
    <dgm:pt modelId="{5D42A82F-EDFC-4464-AA88-D50AF18737E5}" type="pres">
      <dgm:prSet presAssocID="{5FED84F9-140D-42E9-8678-725468109337}" presName="hierChild2" presStyleCnt="0"/>
      <dgm:spPr/>
    </dgm:pt>
    <dgm:pt modelId="{8DF7E8A6-FA56-4A9C-88AF-6AA34846DF59}" type="pres">
      <dgm:prSet presAssocID="{D314C2B9-87C9-439D-B7AB-E77F236ACF52}" presName="Name37" presStyleLbl="parChTrans1D2" presStyleIdx="0" presStyleCnt="3"/>
      <dgm:spPr/>
    </dgm:pt>
    <dgm:pt modelId="{2602B850-4992-4DB7-AEBA-D951E999DAA1}" type="pres">
      <dgm:prSet presAssocID="{B861EABC-59F0-417B-BADC-12173D28EAF0}" presName="hierRoot2" presStyleCnt="0">
        <dgm:presLayoutVars>
          <dgm:hierBranch val="init"/>
        </dgm:presLayoutVars>
      </dgm:prSet>
      <dgm:spPr/>
    </dgm:pt>
    <dgm:pt modelId="{8273EF1E-1F2E-491E-BE3B-465D8337B4DE}" type="pres">
      <dgm:prSet presAssocID="{B861EABC-59F0-417B-BADC-12173D28EAF0}" presName="rootComposite" presStyleCnt="0"/>
      <dgm:spPr/>
    </dgm:pt>
    <dgm:pt modelId="{5BE86EA6-1697-4079-8AC0-97A246C0F714}" type="pres">
      <dgm:prSet presAssocID="{B861EABC-59F0-417B-BADC-12173D28EAF0}" presName="rootText" presStyleLbl="node2" presStyleIdx="0" presStyleCnt="3">
        <dgm:presLayoutVars>
          <dgm:chPref val="3"/>
        </dgm:presLayoutVars>
      </dgm:prSet>
      <dgm:spPr/>
    </dgm:pt>
    <dgm:pt modelId="{74DC4F19-32BA-42B5-9168-DD013A2FAC65}" type="pres">
      <dgm:prSet presAssocID="{B861EABC-59F0-417B-BADC-12173D28EAF0}" presName="rootConnector" presStyleLbl="node2" presStyleIdx="0" presStyleCnt="3"/>
      <dgm:spPr/>
    </dgm:pt>
    <dgm:pt modelId="{0991045A-89D9-4DB6-869C-143883A967F8}" type="pres">
      <dgm:prSet presAssocID="{B861EABC-59F0-417B-BADC-12173D28EAF0}" presName="hierChild4" presStyleCnt="0"/>
      <dgm:spPr/>
    </dgm:pt>
    <dgm:pt modelId="{BE10AF91-5AF9-41A1-93FB-7F35C480B4A6}" type="pres">
      <dgm:prSet presAssocID="{B861EABC-59F0-417B-BADC-12173D28EAF0}" presName="hierChild5" presStyleCnt="0"/>
      <dgm:spPr/>
    </dgm:pt>
    <dgm:pt modelId="{30187743-E7E6-4756-BC36-E0FC4AB8A623}" type="pres">
      <dgm:prSet presAssocID="{76CC8D60-17E7-48E7-A360-D26570F9567E}" presName="Name37" presStyleLbl="parChTrans1D2" presStyleIdx="1" presStyleCnt="3"/>
      <dgm:spPr/>
    </dgm:pt>
    <dgm:pt modelId="{BFF9E0B4-F259-448B-B16B-0C137254F39F}" type="pres">
      <dgm:prSet presAssocID="{6F0B3C20-DF9E-4A01-8342-37F998C2A961}" presName="hierRoot2" presStyleCnt="0">
        <dgm:presLayoutVars>
          <dgm:hierBranch val="init"/>
        </dgm:presLayoutVars>
      </dgm:prSet>
      <dgm:spPr/>
    </dgm:pt>
    <dgm:pt modelId="{DB899B27-18CE-4A65-9B1B-7D342B0782AD}" type="pres">
      <dgm:prSet presAssocID="{6F0B3C20-DF9E-4A01-8342-37F998C2A961}" presName="rootComposite" presStyleCnt="0"/>
      <dgm:spPr/>
    </dgm:pt>
    <dgm:pt modelId="{01BC447F-5D50-46D3-BEA9-8381D20F9685}" type="pres">
      <dgm:prSet presAssocID="{6F0B3C20-DF9E-4A01-8342-37F998C2A961}" presName="rootText" presStyleLbl="node2" presStyleIdx="1" presStyleCnt="3">
        <dgm:presLayoutVars>
          <dgm:chPref val="3"/>
        </dgm:presLayoutVars>
      </dgm:prSet>
      <dgm:spPr/>
    </dgm:pt>
    <dgm:pt modelId="{3666CA73-B209-4F5F-9290-90DA0CDDE834}" type="pres">
      <dgm:prSet presAssocID="{6F0B3C20-DF9E-4A01-8342-37F998C2A961}" presName="rootConnector" presStyleLbl="node2" presStyleIdx="1" presStyleCnt="3"/>
      <dgm:spPr/>
    </dgm:pt>
    <dgm:pt modelId="{C982F0B4-6C7A-4482-B0C0-14CABE56EBB6}" type="pres">
      <dgm:prSet presAssocID="{6F0B3C20-DF9E-4A01-8342-37F998C2A961}" presName="hierChild4" presStyleCnt="0"/>
      <dgm:spPr/>
    </dgm:pt>
    <dgm:pt modelId="{B1AD30F2-061E-4B65-9D44-056139138890}" type="pres">
      <dgm:prSet presAssocID="{6F0B3C20-DF9E-4A01-8342-37F998C2A961}" presName="hierChild5" presStyleCnt="0"/>
      <dgm:spPr/>
    </dgm:pt>
    <dgm:pt modelId="{1E0FAE04-F5DC-46FF-A495-8C1EF35DB47C}" type="pres">
      <dgm:prSet presAssocID="{68CE3940-2E50-4C43-8573-A2A54940F71F}" presName="Name37" presStyleLbl="parChTrans1D2" presStyleIdx="2" presStyleCnt="3"/>
      <dgm:spPr/>
    </dgm:pt>
    <dgm:pt modelId="{89B7B037-88C5-4990-BAED-5553DFACBE13}" type="pres">
      <dgm:prSet presAssocID="{ECFBBE31-AEA4-4F2C-89C4-994CC73BDC4E}" presName="hierRoot2" presStyleCnt="0">
        <dgm:presLayoutVars>
          <dgm:hierBranch val="init"/>
        </dgm:presLayoutVars>
      </dgm:prSet>
      <dgm:spPr/>
    </dgm:pt>
    <dgm:pt modelId="{71DAD32F-EC61-411D-BDD9-7DEB40ACA053}" type="pres">
      <dgm:prSet presAssocID="{ECFBBE31-AEA4-4F2C-89C4-994CC73BDC4E}" presName="rootComposite" presStyleCnt="0"/>
      <dgm:spPr/>
    </dgm:pt>
    <dgm:pt modelId="{E926CCD9-6812-43BD-AC66-AC826D9F7A6C}" type="pres">
      <dgm:prSet presAssocID="{ECFBBE31-AEA4-4F2C-89C4-994CC73BDC4E}" presName="rootText" presStyleLbl="node2" presStyleIdx="2" presStyleCnt="3">
        <dgm:presLayoutVars>
          <dgm:chPref val="3"/>
        </dgm:presLayoutVars>
      </dgm:prSet>
      <dgm:spPr/>
    </dgm:pt>
    <dgm:pt modelId="{C4017345-52C0-49FE-8E5B-65F117E6D167}" type="pres">
      <dgm:prSet presAssocID="{ECFBBE31-AEA4-4F2C-89C4-994CC73BDC4E}" presName="rootConnector" presStyleLbl="node2" presStyleIdx="2" presStyleCnt="3"/>
      <dgm:spPr/>
    </dgm:pt>
    <dgm:pt modelId="{1378C37E-B48E-4F24-80F3-2FDC71D9D18D}" type="pres">
      <dgm:prSet presAssocID="{ECFBBE31-AEA4-4F2C-89C4-994CC73BDC4E}" presName="hierChild4" presStyleCnt="0"/>
      <dgm:spPr/>
    </dgm:pt>
    <dgm:pt modelId="{49A998C5-AEEC-4C4C-917A-EE882AB0C23D}" type="pres">
      <dgm:prSet presAssocID="{ECFBBE31-AEA4-4F2C-89C4-994CC73BDC4E}" presName="hierChild5" presStyleCnt="0"/>
      <dgm:spPr/>
    </dgm:pt>
    <dgm:pt modelId="{43A6979E-55C1-4D37-A79F-419BCB3CAFCF}" type="pres">
      <dgm:prSet presAssocID="{5FED84F9-140D-42E9-8678-725468109337}" presName="hierChild3" presStyleCnt="0"/>
      <dgm:spPr/>
    </dgm:pt>
  </dgm:ptLst>
  <dgm:cxnLst>
    <dgm:cxn modelId="{9BF71C3D-7494-41D0-8E56-3061BC6A1978}" type="presOf" srcId="{76CC8D60-17E7-48E7-A360-D26570F9567E}" destId="{30187743-E7E6-4756-BC36-E0FC4AB8A623}" srcOrd="0" destOrd="0" presId="urn:microsoft.com/office/officeart/2005/8/layout/orgChart1"/>
    <dgm:cxn modelId="{96D8A22F-39B1-40CA-A6AC-41A352E0CD66}" type="presOf" srcId="{B7E010BD-EBC1-4523-BA30-5962B9B6285C}" destId="{E912AC6C-E05E-4CD4-A799-6F083CC06F4F}" srcOrd="0" destOrd="0" presId="urn:microsoft.com/office/officeart/2005/8/layout/orgChart1"/>
    <dgm:cxn modelId="{6EB61EE0-D7C2-48FA-9FCD-1DE3AB1D8221}" type="presOf" srcId="{6F0B3C20-DF9E-4A01-8342-37F998C2A961}" destId="{01BC447F-5D50-46D3-BEA9-8381D20F9685}" srcOrd="0" destOrd="0" presId="urn:microsoft.com/office/officeart/2005/8/layout/orgChart1"/>
    <dgm:cxn modelId="{87463730-580D-425B-A64D-63EEEE447056}" type="presOf" srcId="{68CE3940-2E50-4C43-8573-A2A54940F71F}" destId="{1E0FAE04-F5DC-46FF-A495-8C1EF35DB47C}" srcOrd="0" destOrd="0" presId="urn:microsoft.com/office/officeart/2005/8/layout/orgChart1"/>
    <dgm:cxn modelId="{348668D2-73A9-4096-81C9-413EB825B85D}" type="presOf" srcId="{ECFBBE31-AEA4-4F2C-89C4-994CC73BDC4E}" destId="{E926CCD9-6812-43BD-AC66-AC826D9F7A6C}" srcOrd="0" destOrd="0" presId="urn:microsoft.com/office/officeart/2005/8/layout/orgChart1"/>
    <dgm:cxn modelId="{F4BC4FF3-8ECE-43C1-829E-B8B54DEEABC7}" type="presOf" srcId="{6F0B3C20-DF9E-4A01-8342-37F998C2A961}" destId="{3666CA73-B209-4F5F-9290-90DA0CDDE834}" srcOrd="1" destOrd="0" presId="urn:microsoft.com/office/officeart/2005/8/layout/orgChart1"/>
    <dgm:cxn modelId="{B9B9B787-5352-412D-A2DC-0C79A1CE2BA7}" type="presOf" srcId="{5FED84F9-140D-42E9-8678-725468109337}" destId="{05A7B303-43A1-46B7-8BB4-22C7C97ACF54}" srcOrd="1" destOrd="0" presId="urn:microsoft.com/office/officeart/2005/8/layout/orgChart1"/>
    <dgm:cxn modelId="{39AB33AB-E7AB-40F5-B585-21FEF1C3C4D6}" type="presOf" srcId="{B861EABC-59F0-417B-BADC-12173D28EAF0}" destId="{74DC4F19-32BA-42B5-9168-DD013A2FAC65}" srcOrd="1" destOrd="0" presId="urn:microsoft.com/office/officeart/2005/8/layout/orgChart1"/>
    <dgm:cxn modelId="{9C395646-98B5-40CA-B5F4-31D58A79D402}" srcId="{5FED84F9-140D-42E9-8678-725468109337}" destId="{ECFBBE31-AEA4-4F2C-89C4-994CC73BDC4E}" srcOrd="2" destOrd="0" parTransId="{68CE3940-2E50-4C43-8573-A2A54940F71F}" sibTransId="{029D6EAB-A4E1-4472-B1FB-FE9CD345E173}"/>
    <dgm:cxn modelId="{AD368C50-1385-4692-8003-29A9B637F867}" srcId="{5FED84F9-140D-42E9-8678-725468109337}" destId="{6F0B3C20-DF9E-4A01-8342-37F998C2A961}" srcOrd="1" destOrd="0" parTransId="{76CC8D60-17E7-48E7-A360-D26570F9567E}" sibTransId="{082631B5-48BF-46F3-8B63-96E98967C3BC}"/>
    <dgm:cxn modelId="{D9437D48-3114-4FE5-A6A6-8DEA45BD7262}" type="presOf" srcId="{B861EABC-59F0-417B-BADC-12173D28EAF0}" destId="{5BE86EA6-1697-4079-8AC0-97A246C0F714}" srcOrd="0" destOrd="0" presId="urn:microsoft.com/office/officeart/2005/8/layout/orgChart1"/>
    <dgm:cxn modelId="{01F24EAE-3229-4783-95D4-DCE0F41BA225}" type="presOf" srcId="{5FED84F9-140D-42E9-8678-725468109337}" destId="{66C48572-9802-4457-8BEC-445142AE822D}" srcOrd="0" destOrd="0" presId="urn:microsoft.com/office/officeart/2005/8/layout/orgChart1"/>
    <dgm:cxn modelId="{1040AD26-35B6-4503-AC96-91713485E306}" srcId="{5FED84F9-140D-42E9-8678-725468109337}" destId="{B861EABC-59F0-417B-BADC-12173D28EAF0}" srcOrd="0" destOrd="0" parTransId="{D314C2B9-87C9-439D-B7AB-E77F236ACF52}" sibTransId="{9315BFFB-2CDF-4A4A-BB9F-5B7C26F1AC39}"/>
    <dgm:cxn modelId="{6D7ACDC9-55BC-4362-BF84-105A778F005D}" type="presOf" srcId="{D314C2B9-87C9-439D-B7AB-E77F236ACF52}" destId="{8DF7E8A6-FA56-4A9C-88AF-6AA34846DF59}" srcOrd="0" destOrd="0" presId="urn:microsoft.com/office/officeart/2005/8/layout/orgChart1"/>
    <dgm:cxn modelId="{60384712-3E92-44F9-9776-88C0A2333E71}" srcId="{B7E010BD-EBC1-4523-BA30-5962B9B6285C}" destId="{5FED84F9-140D-42E9-8678-725468109337}" srcOrd="0" destOrd="0" parTransId="{0BDF11A0-8117-4F01-BC2A-E05609BA959E}" sibTransId="{190A5ECF-68B7-4A0A-8D57-368A0C7E5E8F}"/>
    <dgm:cxn modelId="{5FD04DC6-5A28-4965-8450-9E133D30C437}" type="presOf" srcId="{ECFBBE31-AEA4-4F2C-89C4-994CC73BDC4E}" destId="{C4017345-52C0-49FE-8E5B-65F117E6D167}" srcOrd="1" destOrd="0" presId="urn:microsoft.com/office/officeart/2005/8/layout/orgChart1"/>
    <dgm:cxn modelId="{85625779-F5D8-4E2A-843A-8BFCB1B8F3A2}" type="presParOf" srcId="{E912AC6C-E05E-4CD4-A799-6F083CC06F4F}" destId="{C09CC130-BBD2-4872-8089-20F7A3BBCC7C}" srcOrd="0" destOrd="0" presId="urn:microsoft.com/office/officeart/2005/8/layout/orgChart1"/>
    <dgm:cxn modelId="{378386ED-58D8-431F-BE52-6986B233FAF9}" type="presParOf" srcId="{C09CC130-BBD2-4872-8089-20F7A3BBCC7C}" destId="{14CC178B-99A8-4136-8E34-15E54EC98A90}" srcOrd="0" destOrd="0" presId="urn:microsoft.com/office/officeart/2005/8/layout/orgChart1"/>
    <dgm:cxn modelId="{5BD6DF88-6B8B-42B6-89FF-1A9514520876}" type="presParOf" srcId="{14CC178B-99A8-4136-8E34-15E54EC98A90}" destId="{66C48572-9802-4457-8BEC-445142AE822D}" srcOrd="0" destOrd="0" presId="urn:microsoft.com/office/officeart/2005/8/layout/orgChart1"/>
    <dgm:cxn modelId="{74FC1D9E-2BD5-4D96-BF93-8F46E494D1A7}" type="presParOf" srcId="{14CC178B-99A8-4136-8E34-15E54EC98A90}" destId="{05A7B303-43A1-46B7-8BB4-22C7C97ACF54}" srcOrd="1" destOrd="0" presId="urn:microsoft.com/office/officeart/2005/8/layout/orgChart1"/>
    <dgm:cxn modelId="{615C3597-4251-4967-B6CB-008FAA3B4BDB}" type="presParOf" srcId="{C09CC130-BBD2-4872-8089-20F7A3BBCC7C}" destId="{5D42A82F-EDFC-4464-AA88-D50AF18737E5}" srcOrd="1" destOrd="0" presId="urn:microsoft.com/office/officeart/2005/8/layout/orgChart1"/>
    <dgm:cxn modelId="{B57525C1-53FB-4DA1-9014-C5BCB2A2EE47}" type="presParOf" srcId="{5D42A82F-EDFC-4464-AA88-D50AF18737E5}" destId="{8DF7E8A6-FA56-4A9C-88AF-6AA34846DF59}" srcOrd="0" destOrd="0" presId="urn:microsoft.com/office/officeart/2005/8/layout/orgChart1"/>
    <dgm:cxn modelId="{313B653C-774A-4442-9A2D-0E22EA9EBEC8}" type="presParOf" srcId="{5D42A82F-EDFC-4464-AA88-D50AF18737E5}" destId="{2602B850-4992-4DB7-AEBA-D951E999DAA1}" srcOrd="1" destOrd="0" presId="urn:microsoft.com/office/officeart/2005/8/layout/orgChart1"/>
    <dgm:cxn modelId="{D14C693A-4FFC-43DA-9D50-CED2B7D308E6}" type="presParOf" srcId="{2602B850-4992-4DB7-AEBA-D951E999DAA1}" destId="{8273EF1E-1F2E-491E-BE3B-465D8337B4DE}" srcOrd="0" destOrd="0" presId="urn:microsoft.com/office/officeart/2005/8/layout/orgChart1"/>
    <dgm:cxn modelId="{912540EF-A909-4482-8CFB-FDC38D42C524}" type="presParOf" srcId="{8273EF1E-1F2E-491E-BE3B-465D8337B4DE}" destId="{5BE86EA6-1697-4079-8AC0-97A246C0F714}" srcOrd="0" destOrd="0" presId="urn:microsoft.com/office/officeart/2005/8/layout/orgChart1"/>
    <dgm:cxn modelId="{5062B26A-258B-480D-9B82-4FB0E3D19650}" type="presParOf" srcId="{8273EF1E-1F2E-491E-BE3B-465D8337B4DE}" destId="{74DC4F19-32BA-42B5-9168-DD013A2FAC65}" srcOrd="1" destOrd="0" presId="urn:microsoft.com/office/officeart/2005/8/layout/orgChart1"/>
    <dgm:cxn modelId="{F1CDB970-59F6-4790-AEFB-A4A400166606}" type="presParOf" srcId="{2602B850-4992-4DB7-AEBA-D951E999DAA1}" destId="{0991045A-89D9-4DB6-869C-143883A967F8}" srcOrd="1" destOrd="0" presId="urn:microsoft.com/office/officeart/2005/8/layout/orgChart1"/>
    <dgm:cxn modelId="{A2BFDC9F-730B-4DE6-AAFB-796AA3BD87C5}" type="presParOf" srcId="{2602B850-4992-4DB7-AEBA-D951E999DAA1}" destId="{BE10AF91-5AF9-41A1-93FB-7F35C480B4A6}" srcOrd="2" destOrd="0" presId="urn:microsoft.com/office/officeart/2005/8/layout/orgChart1"/>
    <dgm:cxn modelId="{71C30164-6BE5-4030-869F-0BBBE398C7E3}" type="presParOf" srcId="{5D42A82F-EDFC-4464-AA88-D50AF18737E5}" destId="{30187743-E7E6-4756-BC36-E0FC4AB8A623}" srcOrd="2" destOrd="0" presId="urn:microsoft.com/office/officeart/2005/8/layout/orgChart1"/>
    <dgm:cxn modelId="{62870CCB-E69C-4B7B-AB9F-2544E6F7F10E}" type="presParOf" srcId="{5D42A82F-EDFC-4464-AA88-D50AF18737E5}" destId="{BFF9E0B4-F259-448B-B16B-0C137254F39F}" srcOrd="3" destOrd="0" presId="urn:microsoft.com/office/officeart/2005/8/layout/orgChart1"/>
    <dgm:cxn modelId="{7B646667-ED62-41E7-B2DE-A520CC438643}" type="presParOf" srcId="{BFF9E0B4-F259-448B-B16B-0C137254F39F}" destId="{DB899B27-18CE-4A65-9B1B-7D342B0782AD}" srcOrd="0" destOrd="0" presId="urn:microsoft.com/office/officeart/2005/8/layout/orgChart1"/>
    <dgm:cxn modelId="{A02892FF-E012-4480-B811-61681468CB06}" type="presParOf" srcId="{DB899B27-18CE-4A65-9B1B-7D342B0782AD}" destId="{01BC447F-5D50-46D3-BEA9-8381D20F9685}" srcOrd="0" destOrd="0" presId="urn:microsoft.com/office/officeart/2005/8/layout/orgChart1"/>
    <dgm:cxn modelId="{5D7A09E2-09BB-4D7D-B9AB-F555CAF651A7}" type="presParOf" srcId="{DB899B27-18CE-4A65-9B1B-7D342B0782AD}" destId="{3666CA73-B209-4F5F-9290-90DA0CDDE834}" srcOrd="1" destOrd="0" presId="urn:microsoft.com/office/officeart/2005/8/layout/orgChart1"/>
    <dgm:cxn modelId="{C929BAE7-7D2B-4FFD-8A92-A7F5D8BB0597}" type="presParOf" srcId="{BFF9E0B4-F259-448B-B16B-0C137254F39F}" destId="{C982F0B4-6C7A-4482-B0C0-14CABE56EBB6}" srcOrd="1" destOrd="0" presId="urn:microsoft.com/office/officeart/2005/8/layout/orgChart1"/>
    <dgm:cxn modelId="{97926637-1FBB-4B53-AC76-69FA28A0AD16}" type="presParOf" srcId="{BFF9E0B4-F259-448B-B16B-0C137254F39F}" destId="{B1AD30F2-061E-4B65-9D44-056139138890}" srcOrd="2" destOrd="0" presId="urn:microsoft.com/office/officeart/2005/8/layout/orgChart1"/>
    <dgm:cxn modelId="{F02CF2C1-8883-4F5E-9A89-D1AD71FE4DB5}" type="presParOf" srcId="{5D42A82F-EDFC-4464-AA88-D50AF18737E5}" destId="{1E0FAE04-F5DC-46FF-A495-8C1EF35DB47C}" srcOrd="4" destOrd="0" presId="urn:microsoft.com/office/officeart/2005/8/layout/orgChart1"/>
    <dgm:cxn modelId="{EDBBAA5E-BE2C-4D3C-B033-376AE3C69397}" type="presParOf" srcId="{5D42A82F-EDFC-4464-AA88-D50AF18737E5}" destId="{89B7B037-88C5-4990-BAED-5553DFACBE13}" srcOrd="5" destOrd="0" presId="urn:microsoft.com/office/officeart/2005/8/layout/orgChart1"/>
    <dgm:cxn modelId="{9C2D1278-0051-4F73-85A8-F4AF8C2CE71B}" type="presParOf" srcId="{89B7B037-88C5-4990-BAED-5553DFACBE13}" destId="{71DAD32F-EC61-411D-BDD9-7DEB40ACA053}" srcOrd="0" destOrd="0" presId="urn:microsoft.com/office/officeart/2005/8/layout/orgChart1"/>
    <dgm:cxn modelId="{2EB495AD-57CC-4B32-9AEC-E36FF6B67997}" type="presParOf" srcId="{71DAD32F-EC61-411D-BDD9-7DEB40ACA053}" destId="{E926CCD9-6812-43BD-AC66-AC826D9F7A6C}" srcOrd="0" destOrd="0" presId="urn:microsoft.com/office/officeart/2005/8/layout/orgChart1"/>
    <dgm:cxn modelId="{230AB67D-76A1-4005-828B-8E4D620F297C}" type="presParOf" srcId="{71DAD32F-EC61-411D-BDD9-7DEB40ACA053}" destId="{C4017345-52C0-49FE-8E5B-65F117E6D167}" srcOrd="1" destOrd="0" presId="urn:microsoft.com/office/officeart/2005/8/layout/orgChart1"/>
    <dgm:cxn modelId="{C2116991-0F7C-4AC5-88CD-7D209CC3A7B8}" type="presParOf" srcId="{89B7B037-88C5-4990-BAED-5553DFACBE13}" destId="{1378C37E-B48E-4F24-80F3-2FDC71D9D18D}" srcOrd="1" destOrd="0" presId="urn:microsoft.com/office/officeart/2005/8/layout/orgChart1"/>
    <dgm:cxn modelId="{3F33BFD2-54CD-4871-B990-237CD8B64329}" type="presParOf" srcId="{89B7B037-88C5-4990-BAED-5553DFACBE13}" destId="{49A998C5-AEEC-4C4C-917A-EE882AB0C23D}" srcOrd="2" destOrd="0" presId="urn:microsoft.com/office/officeart/2005/8/layout/orgChart1"/>
    <dgm:cxn modelId="{BBD7B260-5973-428D-87C8-665778C307C9}" type="presParOf" srcId="{C09CC130-BBD2-4872-8089-20F7A3BBCC7C}" destId="{43A6979E-55C1-4D37-A79F-419BCB3CAFC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7515" y="1735898"/>
          <a:ext cx="3070354" cy="535999"/>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0389"/>
          <a:ext cx="931615" cy="1603118"/>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276268" y="0"/>
          <a:ext cx="1732894" cy="168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A</a:t>
          </a:r>
          <a:r>
            <a:rPr lang="en-US" sz="1800" kern="1200" dirty="0" err="1" smtClean="0"/>
            <a:t>ssigning</a:t>
          </a:r>
          <a:r>
            <a:rPr lang="en-US" sz="1800" kern="1200" dirty="0" smtClean="0"/>
            <a:t> responsibilities to architectural elements </a:t>
          </a:r>
          <a:endParaRPr lang="en-US" sz="1800" kern="1200" dirty="0"/>
        </a:p>
      </dsp:txBody>
      <dsp:txXfrm>
        <a:off x="1276268" y="0"/>
        <a:ext cx="1732894" cy="1683274"/>
      </dsp:txXfrm>
    </dsp:sp>
    <dsp:sp modelId="{48C72220-0EE7-4CA4-B55D-9891B3E16B3F}">
      <dsp:nvSpPr>
        <dsp:cNvPr id="0" name=""/>
        <dsp:cNvSpPr/>
      </dsp:nvSpPr>
      <dsp:spPr>
        <a:xfrm>
          <a:off x="1801123" y="2204287"/>
          <a:ext cx="931615" cy="1603118"/>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24521"/>
          <a:ext cx="1755611" cy="168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Functional requirements</a:t>
          </a:r>
          <a:endParaRPr lang="en-US" sz="2000" kern="1200" dirty="0"/>
        </a:p>
      </dsp:txBody>
      <dsp:txXfrm>
        <a:off x="84863" y="2324521"/>
        <a:ext cx="1755611" cy="1683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8032" y="1759176"/>
          <a:ext cx="3069321" cy="547807"/>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3308"/>
          <a:ext cx="931615" cy="1626464"/>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279513" y="0"/>
          <a:ext cx="1726405" cy="170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V</a:t>
          </a:r>
          <a:r>
            <a:rPr lang="en-US" sz="1800" kern="1200" dirty="0" err="1" smtClean="0"/>
            <a:t>arious</a:t>
          </a:r>
          <a:r>
            <a:rPr lang="en-US" sz="1800" kern="1200" dirty="0" smtClean="0"/>
            <a:t> structures designed into the architecture</a:t>
          </a:r>
          <a:endParaRPr lang="en-US" sz="1800" kern="1200" dirty="0"/>
        </a:p>
      </dsp:txBody>
      <dsp:txXfrm>
        <a:off x="1279513" y="0"/>
        <a:ext cx="1726405" cy="1707787"/>
      </dsp:txXfrm>
    </dsp:sp>
    <dsp:sp modelId="{48C72220-0EE7-4CA4-B55D-9891B3E16B3F}">
      <dsp:nvSpPr>
        <dsp:cNvPr id="0" name=""/>
        <dsp:cNvSpPr/>
      </dsp:nvSpPr>
      <dsp:spPr>
        <a:xfrm>
          <a:off x="1801123" y="2236388"/>
          <a:ext cx="931615" cy="1626464"/>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58373"/>
          <a:ext cx="1755611" cy="170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i="1" kern="1200" dirty="0" smtClean="0"/>
            <a:t>Quality attribute requirements</a:t>
          </a:r>
          <a:endParaRPr lang="en-US" sz="1800" kern="1200" dirty="0"/>
        </a:p>
      </dsp:txBody>
      <dsp:txXfrm>
        <a:off x="84863" y="2358373"/>
        <a:ext cx="1755611" cy="1707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8376" y="1774696"/>
          <a:ext cx="3068632" cy="555680"/>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5253"/>
          <a:ext cx="931615" cy="1642029"/>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418942" y="0"/>
          <a:ext cx="1447547" cy="172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A</a:t>
          </a:r>
          <a:r>
            <a:rPr lang="en-US" sz="1800" kern="1200" dirty="0" err="1" smtClean="0"/>
            <a:t>ccepting</a:t>
          </a:r>
          <a:r>
            <a:rPr lang="en-US" sz="1800" kern="1200" dirty="0" smtClean="0"/>
            <a:t> the design decision </a:t>
          </a:r>
          <a:endParaRPr lang="en-US" sz="1800" kern="1200" dirty="0"/>
        </a:p>
      </dsp:txBody>
      <dsp:txXfrm>
        <a:off x="1418942" y="0"/>
        <a:ext cx="1447547" cy="1724130"/>
      </dsp:txXfrm>
    </dsp:sp>
    <dsp:sp modelId="{48C72220-0EE7-4CA4-B55D-9891B3E16B3F}">
      <dsp:nvSpPr>
        <dsp:cNvPr id="0" name=""/>
        <dsp:cNvSpPr/>
      </dsp:nvSpPr>
      <dsp:spPr>
        <a:xfrm>
          <a:off x="1801123" y="2257790"/>
          <a:ext cx="931615" cy="1642029"/>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80942"/>
          <a:ext cx="1755611" cy="172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i="1" kern="1200" dirty="0" smtClean="0"/>
            <a:t>Constraints</a:t>
          </a:r>
          <a:endParaRPr lang="en-US" sz="2000" kern="1200" dirty="0"/>
        </a:p>
      </dsp:txBody>
      <dsp:txXfrm>
        <a:off x="84863" y="2380942"/>
        <a:ext cx="1755611" cy="1724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69C19-1F98-49C2-BB84-AE34B7E6E05D}">
      <dsp:nvSpPr>
        <dsp:cNvPr id="0" name=""/>
        <dsp:cNvSpPr/>
      </dsp:nvSpPr>
      <dsp:spPr>
        <a:xfrm>
          <a:off x="3903993" y="1540788"/>
          <a:ext cx="507476" cy="1657896"/>
        </a:xfrm>
        <a:custGeom>
          <a:avLst/>
          <a:gdLst/>
          <a:ahLst/>
          <a:cxnLst/>
          <a:rect l="0" t="0" r="0" b="0"/>
          <a:pathLst>
            <a:path>
              <a:moveTo>
                <a:pt x="0" y="0"/>
              </a:moveTo>
              <a:lnTo>
                <a:pt x="0" y="1657896"/>
              </a:lnTo>
              <a:lnTo>
                <a:pt x="507476" y="165789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5BEED-705B-4C73-894C-BD7D0660352E}">
      <dsp:nvSpPr>
        <dsp:cNvPr id="0" name=""/>
        <dsp:cNvSpPr/>
      </dsp:nvSpPr>
      <dsp:spPr>
        <a:xfrm>
          <a:off x="3396516" y="1540788"/>
          <a:ext cx="507476" cy="1657896"/>
        </a:xfrm>
        <a:custGeom>
          <a:avLst/>
          <a:gdLst/>
          <a:ahLst/>
          <a:cxnLst/>
          <a:rect l="0" t="0" r="0" b="0"/>
          <a:pathLst>
            <a:path>
              <a:moveTo>
                <a:pt x="507476" y="0"/>
              </a:moveTo>
              <a:lnTo>
                <a:pt x="507476" y="1657896"/>
              </a:lnTo>
              <a:lnTo>
                <a:pt x="0" y="165789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D05B8D-3D47-4086-B0E8-305607A6B6E7}">
      <dsp:nvSpPr>
        <dsp:cNvPr id="0" name=""/>
        <dsp:cNvSpPr/>
      </dsp:nvSpPr>
      <dsp:spPr>
        <a:xfrm>
          <a:off x="2418490" y="2533"/>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17065" numCol="1" spcCol="1270" anchor="ctr" anchorCtr="0">
          <a:noAutofit/>
        </a:bodyPr>
        <a:lstStyle/>
        <a:p>
          <a:pPr lvl="0" algn="ctr" defTabSz="1600200">
            <a:lnSpc>
              <a:spcPct val="90000"/>
            </a:lnSpc>
            <a:spcBef>
              <a:spcPct val="0"/>
            </a:spcBef>
            <a:spcAft>
              <a:spcPct val="35000"/>
            </a:spcAft>
          </a:pPr>
          <a:r>
            <a:rPr lang="pl-PL" sz="3600" kern="1200" dirty="0" smtClean="0"/>
            <a:t>Quality Attributes</a:t>
          </a:r>
          <a:endParaRPr lang="en-US" sz="3600" kern="1200" dirty="0"/>
        </a:p>
      </dsp:txBody>
      <dsp:txXfrm>
        <a:off x="2418490" y="2533"/>
        <a:ext cx="2971005" cy="1538254"/>
      </dsp:txXfrm>
    </dsp:sp>
    <dsp:sp modelId="{BF4FA65D-A78B-428D-B667-D4C8FE972C51}">
      <dsp:nvSpPr>
        <dsp:cNvPr id="0" name=""/>
        <dsp:cNvSpPr/>
      </dsp:nvSpPr>
      <dsp:spPr>
        <a:xfrm>
          <a:off x="4554518" y="1739599"/>
          <a:ext cx="2673904" cy="512751"/>
        </a:xfrm>
        <a:prstGeom prst="rect">
          <a:avLst/>
        </a:prstGeom>
        <a:solidFill>
          <a:schemeClr val="lt1">
            <a:alpha val="90000"/>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20955" rIns="83820" bIns="20955" numCol="1" spcCol="1270" anchor="ctr" anchorCtr="0">
          <a:noAutofit/>
        </a:bodyPr>
        <a:lstStyle/>
        <a:p>
          <a:pPr lvl="0" algn="r" defTabSz="1466850">
            <a:lnSpc>
              <a:spcPct val="90000"/>
            </a:lnSpc>
            <a:spcBef>
              <a:spcPct val="0"/>
            </a:spcBef>
            <a:spcAft>
              <a:spcPct val="35000"/>
            </a:spcAft>
          </a:pPr>
          <a:endParaRPr lang="en-US" sz="3300" kern="1200"/>
        </a:p>
      </dsp:txBody>
      <dsp:txXfrm>
        <a:off x="4554518" y="1739599"/>
        <a:ext cx="2673904" cy="512751"/>
      </dsp:txXfrm>
    </dsp:sp>
    <dsp:sp modelId="{029F9C71-73D9-4BE8-A010-C656A26B3E75}">
      <dsp:nvSpPr>
        <dsp:cNvPr id="0" name=""/>
        <dsp:cNvSpPr/>
      </dsp:nvSpPr>
      <dsp:spPr>
        <a:xfrm>
          <a:off x="425511" y="2429557"/>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217065" numCol="1" spcCol="1270" anchor="ctr" anchorCtr="0">
          <a:noAutofit/>
        </a:bodyPr>
        <a:lstStyle/>
        <a:p>
          <a:pPr lvl="0" algn="ctr" defTabSz="1244600">
            <a:lnSpc>
              <a:spcPct val="90000"/>
            </a:lnSpc>
            <a:spcBef>
              <a:spcPct val="0"/>
            </a:spcBef>
            <a:spcAft>
              <a:spcPct val="35000"/>
            </a:spcAft>
          </a:pPr>
          <a:r>
            <a:rPr lang="pl-PL" sz="2800" kern="1200" dirty="0" smtClean="0"/>
            <a:t>Availability, Performance, Usability</a:t>
          </a:r>
          <a:endParaRPr lang="en-US" sz="2800" kern="1200" dirty="0"/>
        </a:p>
      </dsp:txBody>
      <dsp:txXfrm>
        <a:off x="425511" y="2429557"/>
        <a:ext cx="2971005" cy="1538254"/>
      </dsp:txXfrm>
    </dsp:sp>
    <dsp:sp modelId="{4E9F19C0-4026-4433-9644-7D7598C33B65}">
      <dsp:nvSpPr>
        <dsp:cNvPr id="0" name=""/>
        <dsp:cNvSpPr/>
      </dsp:nvSpPr>
      <dsp:spPr>
        <a:xfrm>
          <a:off x="1019712" y="3723068"/>
          <a:ext cx="2673904" cy="32363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ctr" defTabSz="1066800">
            <a:lnSpc>
              <a:spcPct val="90000"/>
            </a:lnSpc>
            <a:spcBef>
              <a:spcPct val="0"/>
            </a:spcBef>
            <a:spcAft>
              <a:spcPct val="35000"/>
            </a:spcAft>
          </a:pPr>
          <a:r>
            <a:rPr lang="pl-PL" sz="2400" kern="1200" dirty="0" smtClean="0"/>
            <a:t>RUNTIME</a:t>
          </a:r>
          <a:endParaRPr lang="en-US" sz="2400" kern="1200" dirty="0"/>
        </a:p>
      </dsp:txBody>
      <dsp:txXfrm>
        <a:off x="1019712" y="3723068"/>
        <a:ext cx="2673904" cy="323638"/>
      </dsp:txXfrm>
    </dsp:sp>
    <dsp:sp modelId="{6FC213CC-EFE4-4A3A-9E51-38F83C26E7E4}">
      <dsp:nvSpPr>
        <dsp:cNvPr id="0" name=""/>
        <dsp:cNvSpPr/>
      </dsp:nvSpPr>
      <dsp:spPr>
        <a:xfrm>
          <a:off x="4411469" y="2429557"/>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17065" numCol="1" spcCol="1270" anchor="ctr" anchorCtr="0">
          <a:noAutofit/>
        </a:bodyPr>
        <a:lstStyle/>
        <a:p>
          <a:pPr lvl="0" algn="ctr" defTabSz="1778000">
            <a:lnSpc>
              <a:spcPct val="90000"/>
            </a:lnSpc>
            <a:spcBef>
              <a:spcPct val="0"/>
            </a:spcBef>
            <a:spcAft>
              <a:spcPct val="35000"/>
            </a:spcAft>
          </a:pPr>
          <a:r>
            <a:rPr lang="pl-PL" sz="4000" kern="1200" dirty="0" smtClean="0"/>
            <a:t> </a:t>
          </a:r>
          <a:r>
            <a:rPr lang="pl-PL" sz="2800" kern="1200" dirty="0" smtClean="0"/>
            <a:t>Modifiability, Testability</a:t>
          </a:r>
          <a:endParaRPr lang="en-US" sz="2800" kern="1200" dirty="0"/>
        </a:p>
      </dsp:txBody>
      <dsp:txXfrm>
        <a:off x="4411469" y="2429557"/>
        <a:ext cx="2971005" cy="1538254"/>
      </dsp:txXfrm>
    </dsp:sp>
    <dsp:sp modelId="{6CEB1EEA-35E7-4C1A-86C0-2EB2790BB702}">
      <dsp:nvSpPr>
        <dsp:cNvPr id="0" name=""/>
        <dsp:cNvSpPr/>
      </dsp:nvSpPr>
      <dsp:spPr>
        <a:xfrm>
          <a:off x="5005670" y="3742788"/>
          <a:ext cx="2673904" cy="27913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ctr" defTabSz="1066800">
            <a:lnSpc>
              <a:spcPct val="90000"/>
            </a:lnSpc>
            <a:spcBef>
              <a:spcPct val="0"/>
            </a:spcBef>
            <a:spcAft>
              <a:spcPct val="35000"/>
            </a:spcAft>
          </a:pPr>
          <a:r>
            <a:rPr lang="pl-PL" sz="2400" kern="1200" dirty="0" smtClean="0"/>
            <a:t>DEVELOPMENT</a:t>
          </a:r>
          <a:endParaRPr lang="en-US" sz="2400" kern="1200" dirty="0"/>
        </a:p>
      </dsp:txBody>
      <dsp:txXfrm>
        <a:off x="5005670" y="3742788"/>
        <a:ext cx="2673904" cy="279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04-F5DC-46FF-A495-8C1EF35DB47C}">
      <dsp:nvSpPr>
        <dsp:cNvPr id="0" name=""/>
        <dsp:cNvSpPr/>
      </dsp:nvSpPr>
      <dsp:spPr>
        <a:xfrm>
          <a:off x="2574544" y="1826013"/>
          <a:ext cx="1821508" cy="316129"/>
        </a:xfrm>
        <a:custGeom>
          <a:avLst/>
          <a:gdLst/>
          <a:ahLst/>
          <a:cxnLst/>
          <a:rect l="0" t="0" r="0" b="0"/>
          <a:pathLst>
            <a:path>
              <a:moveTo>
                <a:pt x="0" y="0"/>
              </a:moveTo>
              <a:lnTo>
                <a:pt x="0" y="158064"/>
              </a:lnTo>
              <a:lnTo>
                <a:pt x="1821508" y="158064"/>
              </a:lnTo>
              <a:lnTo>
                <a:pt x="1821508"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87743-E7E6-4756-BC36-E0FC4AB8A623}">
      <dsp:nvSpPr>
        <dsp:cNvPr id="0" name=""/>
        <dsp:cNvSpPr/>
      </dsp:nvSpPr>
      <dsp:spPr>
        <a:xfrm>
          <a:off x="2528824" y="1826013"/>
          <a:ext cx="91440" cy="316129"/>
        </a:xfrm>
        <a:custGeom>
          <a:avLst/>
          <a:gdLst/>
          <a:ahLst/>
          <a:cxnLst/>
          <a:rect l="0" t="0" r="0" b="0"/>
          <a:pathLst>
            <a:path>
              <a:moveTo>
                <a:pt x="45720" y="0"/>
              </a:moveTo>
              <a:lnTo>
                <a:pt x="45720"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7E8A6-FA56-4A9C-88AF-6AA34846DF59}">
      <dsp:nvSpPr>
        <dsp:cNvPr id="0" name=""/>
        <dsp:cNvSpPr/>
      </dsp:nvSpPr>
      <dsp:spPr>
        <a:xfrm>
          <a:off x="753035" y="1826013"/>
          <a:ext cx="1821508" cy="316129"/>
        </a:xfrm>
        <a:custGeom>
          <a:avLst/>
          <a:gdLst/>
          <a:ahLst/>
          <a:cxnLst/>
          <a:rect l="0" t="0" r="0" b="0"/>
          <a:pathLst>
            <a:path>
              <a:moveTo>
                <a:pt x="1821508" y="0"/>
              </a:moveTo>
              <a:lnTo>
                <a:pt x="1821508" y="158064"/>
              </a:lnTo>
              <a:lnTo>
                <a:pt x="0" y="158064"/>
              </a:lnTo>
              <a:lnTo>
                <a:pt x="0"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C48572-9802-4457-8BEC-445142AE822D}">
      <dsp:nvSpPr>
        <dsp:cNvPr id="0" name=""/>
        <dsp:cNvSpPr/>
      </dsp:nvSpPr>
      <dsp:spPr>
        <a:xfrm>
          <a:off x="1821854" y="1073324"/>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Availability tactics</a:t>
          </a:r>
          <a:endParaRPr lang="en-US" sz="2500" kern="1200" dirty="0"/>
        </a:p>
      </dsp:txBody>
      <dsp:txXfrm>
        <a:off x="1821854" y="1073324"/>
        <a:ext cx="1505379" cy="752689"/>
      </dsp:txXfrm>
    </dsp:sp>
    <dsp:sp modelId="{5BE86EA6-1697-4079-8AC0-97A246C0F714}">
      <dsp:nvSpPr>
        <dsp:cNvPr id="0" name=""/>
        <dsp:cNvSpPr/>
      </dsp:nvSpPr>
      <dsp:spPr>
        <a:xfrm>
          <a:off x="345"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Detect faults</a:t>
          </a:r>
          <a:endParaRPr lang="en-US" sz="2500" kern="1200" dirty="0"/>
        </a:p>
      </dsp:txBody>
      <dsp:txXfrm>
        <a:off x="345" y="2142143"/>
        <a:ext cx="1505379" cy="752689"/>
      </dsp:txXfrm>
    </dsp:sp>
    <dsp:sp modelId="{01BC447F-5D50-46D3-BEA9-8381D20F9685}">
      <dsp:nvSpPr>
        <dsp:cNvPr id="0" name=""/>
        <dsp:cNvSpPr/>
      </dsp:nvSpPr>
      <dsp:spPr>
        <a:xfrm>
          <a:off x="1821854"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Recover from faults</a:t>
          </a:r>
          <a:endParaRPr lang="en-US" sz="2500" kern="1200" dirty="0"/>
        </a:p>
      </dsp:txBody>
      <dsp:txXfrm>
        <a:off x="1821854" y="2142143"/>
        <a:ext cx="1505379" cy="752689"/>
      </dsp:txXfrm>
    </dsp:sp>
    <dsp:sp modelId="{E926CCD9-6812-43BD-AC66-AC826D9F7A6C}">
      <dsp:nvSpPr>
        <dsp:cNvPr id="0" name=""/>
        <dsp:cNvSpPr/>
      </dsp:nvSpPr>
      <dsp:spPr>
        <a:xfrm>
          <a:off x="3643363"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Prevent faults</a:t>
          </a:r>
          <a:endParaRPr lang="en-US" sz="2500" kern="1200" dirty="0"/>
        </a:p>
      </dsp:txBody>
      <dsp:txXfrm>
        <a:off x="3643363" y="2142143"/>
        <a:ext cx="1505379" cy="752689"/>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36C5-AC03-4F28-9669-9A6F42883B65}" type="datetimeFigureOut">
              <a:rPr lang="en-US" smtClean="0"/>
              <a:t>10/7/2014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5E54-EDDB-4BD9-BDD7-70D9B9E161F0}" type="slidenum">
              <a:rPr lang="en-US" smtClean="0"/>
              <a:t>‹#›</a:t>
            </a:fld>
            <a:endParaRPr lang="en-US"/>
          </a:p>
        </p:txBody>
      </p:sp>
    </p:spTree>
    <p:extLst>
      <p:ext uri="{BB962C8B-B14F-4D97-AF65-F5344CB8AC3E}">
        <p14:creationId xmlns:p14="http://schemas.microsoft.com/office/powerpoint/2010/main" val="31930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Event-driven_architectur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martinfowler.com/bliki/AggregateOrientedDatabase.html" TargetMode="External"/><Relationship Id="rId4" Type="http://schemas.openxmlformats.org/officeDocument/2006/relationships/hyperlink" Target="http://de.wikipedia.org/wiki/Hibernate_(Frame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endParaRPr lang="pl-PL" dirty="0" smtClean="0"/>
          </a:p>
          <a:p>
            <a:r>
              <a:rPr lang="pl-PL" dirty="0" smtClean="0"/>
              <a:t>Glossary:</a:t>
            </a:r>
          </a:p>
          <a:p>
            <a:r>
              <a:rPr lang="en-US" sz="1200" b="1" i="0" u="none" strike="noStrike" kern="1200" baseline="0" dirty="0" smtClean="0">
                <a:solidFill>
                  <a:schemeClr val="tx1"/>
                </a:solidFill>
                <a:latin typeface="+mn-lt"/>
                <a:ea typeface="+mn-ea"/>
                <a:cs typeface="+mn-cs"/>
              </a:rPr>
              <a:t>AGGREGATE</a:t>
            </a:r>
          </a:p>
          <a:p>
            <a:r>
              <a:rPr lang="en-US" sz="1200" b="0" i="0" u="none" strike="noStrike" kern="1200" baseline="0" dirty="0" smtClean="0">
                <a:solidFill>
                  <a:schemeClr val="tx1"/>
                </a:solidFill>
                <a:latin typeface="+mn-lt"/>
                <a:ea typeface="+mn-ea"/>
                <a:cs typeface="+mn-cs"/>
              </a:rPr>
              <a:t>A cluster of associated objects that are treated as a unit for the purpose of data changes.</a:t>
            </a:r>
          </a:p>
          <a:p>
            <a:r>
              <a:rPr lang="en-US" sz="1200" b="0" i="0" u="none" strike="noStrike" kern="1200" baseline="0" dirty="0" smtClean="0">
                <a:solidFill>
                  <a:schemeClr val="tx1"/>
                </a:solidFill>
                <a:latin typeface="+mn-lt"/>
                <a:ea typeface="+mn-ea"/>
                <a:cs typeface="+mn-cs"/>
              </a:rPr>
              <a:t>External references are restricted to one member of the AGGREGATE, designated as the </a:t>
            </a:r>
            <a:r>
              <a:rPr lang="en-US" sz="1200" b="0" i="1" u="none" strike="noStrike" kern="1200" baseline="0" dirty="0" smtClean="0">
                <a:solidFill>
                  <a:schemeClr val="tx1"/>
                </a:solidFill>
                <a:latin typeface="+mn-lt"/>
                <a:ea typeface="+mn-ea"/>
                <a:cs typeface="+mn-cs"/>
              </a:rPr>
              <a:t>root.</a:t>
            </a:r>
          </a:p>
          <a:p>
            <a:r>
              <a:rPr lang="en-US" sz="1200" b="0" i="0" u="none" strike="noStrike" kern="1200" baseline="0" dirty="0" smtClean="0">
                <a:solidFill>
                  <a:schemeClr val="tx1"/>
                </a:solidFill>
                <a:latin typeface="+mn-lt"/>
                <a:ea typeface="+mn-ea"/>
                <a:cs typeface="+mn-cs"/>
              </a:rPr>
              <a:t>A set of consistency rules applies within the AGGREGATE'S boundaries.</a:t>
            </a:r>
          </a:p>
          <a:p>
            <a:r>
              <a:rPr lang="en-US" sz="1200" b="1" i="0" u="none" strike="noStrike" kern="1200" baseline="0" dirty="0" smtClean="0">
                <a:solidFill>
                  <a:schemeClr val="tx1"/>
                </a:solidFill>
                <a:latin typeface="+mn-lt"/>
                <a:ea typeface="+mn-ea"/>
                <a:cs typeface="+mn-cs"/>
              </a:rPr>
              <a:t>analysis pattern</a:t>
            </a:r>
          </a:p>
          <a:p>
            <a:r>
              <a:rPr lang="en-US" sz="1200" b="0" i="0" u="none" strike="noStrike" kern="1200" baseline="0" dirty="0" smtClean="0">
                <a:solidFill>
                  <a:schemeClr val="tx1"/>
                </a:solidFill>
                <a:latin typeface="+mn-lt"/>
                <a:ea typeface="+mn-ea"/>
                <a:cs typeface="+mn-cs"/>
              </a:rPr>
              <a:t>A group of concepts that represents a common construction in business modeling. It may be</a:t>
            </a:r>
          </a:p>
          <a:p>
            <a:r>
              <a:rPr lang="en-US" sz="1200" b="0" i="0" u="none" strike="noStrike" kern="1200" baseline="0" dirty="0" smtClean="0">
                <a:solidFill>
                  <a:schemeClr val="tx1"/>
                </a:solidFill>
                <a:latin typeface="+mn-lt"/>
                <a:ea typeface="+mn-ea"/>
                <a:cs typeface="+mn-cs"/>
              </a:rPr>
              <a:t>relevant to only one domain or may span many domains (Fowler 1997, p. 8).</a:t>
            </a:r>
          </a:p>
          <a:p>
            <a:r>
              <a:rPr lang="en-US" sz="1200" b="1" i="0" u="none" strike="noStrike" kern="1200" baseline="0" dirty="0" smtClean="0">
                <a:solidFill>
                  <a:schemeClr val="tx1"/>
                </a:solidFill>
                <a:latin typeface="+mn-lt"/>
                <a:ea typeface="+mn-ea"/>
                <a:cs typeface="+mn-cs"/>
              </a:rPr>
              <a:t>ASSERTION</a:t>
            </a:r>
          </a:p>
          <a:p>
            <a:r>
              <a:rPr lang="en-US" sz="1200" b="0" i="0" u="none" strike="noStrike" kern="1200" baseline="0" dirty="0" smtClean="0">
                <a:solidFill>
                  <a:schemeClr val="tx1"/>
                </a:solidFill>
                <a:latin typeface="+mn-lt"/>
                <a:ea typeface="+mn-ea"/>
                <a:cs typeface="+mn-cs"/>
              </a:rPr>
              <a:t>A statement of the correct state of a program at some point, independent of how it does it.</a:t>
            </a:r>
          </a:p>
          <a:p>
            <a:r>
              <a:rPr lang="en-US" sz="1200" b="0" i="0" u="none" strike="noStrike" kern="1200" baseline="0" dirty="0" smtClean="0">
                <a:solidFill>
                  <a:schemeClr val="tx1"/>
                </a:solidFill>
                <a:latin typeface="+mn-lt"/>
                <a:ea typeface="+mn-ea"/>
                <a:cs typeface="+mn-cs"/>
              </a:rPr>
              <a:t>Typically, an ASSERTION specifies the result of an operation or an invariant of a design</a:t>
            </a:r>
          </a:p>
          <a:p>
            <a:r>
              <a:rPr lang="en-US" sz="1200" b="0" i="0" u="none" strike="noStrike" kern="1200" baseline="0" dirty="0" smtClean="0">
                <a:solidFill>
                  <a:schemeClr val="tx1"/>
                </a:solidFill>
                <a:latin typeface="+mn-lt"/>
                <a:ea typeface="+mn-ea"/>
                <a:cs typeface="+mn-cs"/>
              </a:rPr>
              <a:t>element.</a:t>
            </a:r>
          </a:p>
          <a:p>
            <a:r>
              <a:rPr lang="en-US" sz="1200" b="1" i="0" u="none" strike="noStrike" kern="1200" baseline="0" dirty="0" smtClean="0">
                <a:solidFill>
                  <a:schemeClr val="tx1"/>
                </a:solidFill>
                <a:latin typeface="+mn-lt"/>
                <a:ea typeface="+mn-ea"/>
                <a:cs typeface="+mn-cs"/>
              </a:rPr>
              <a:t>BOUNDED CONTEXT</a:t>
            </a:r>
          </a:p>
          <a:p>
            <a:r>
              <a:rPr lang="en-US" sz="1200" b="0" i="0" u="none" strike="noStrike" kern="1200" baseline="0" dirty="0" smtClean="0">
                <a:solidFill>
                  <a:schemeClr val="tx1"/>
                </a:solidFill>
                <a:latin typeface="+mn-lt"/>
                <a:ea typeface="+mn-ea"/>
                <a:cs typeface="+mn-cs"/>
              </a:rPr>
              <a:t>The delimited applicability of a particular model. BOUNDING CONTEXTS gives team members a</a:t>
            </a:r>
          </a:p>
          <a:p>
            <a:r>
              <a:rPr lang="en-US" sz="1200" b="0" i="0" u="none" strike="noStrike" kern="1200" baseline="0" dirty="0" smtClean="0">
                <a:solidFill>
                  <a:schemeClr val="tx1"/>
                </a:solidFill>
                <a:latin typeface="+mn-lt"/>
                <a:ea typeface="+mn-ea"/>
                <a:cs typeface="+mn-cs"/>
              </a:rPr>
              <a:t>clear and shared understanding of what has to be consistent and what can develop</a:t>
            </a:r>
          </a:p>
          <a:p>
            <a:r>
              <a:rPr lang="en-US" sz="1200" b="0" i="0" u="none" strike="noStrike" kern="1200" baseline="0" dirty="0" smtClean="0">
                <a:solidFill>
                  <a:schemeClr val="tx1"/>
                </a:solidFill>
                <a:latin typeface="+mn-lt"/>
                <a:ea typeface="+mn-ea"/>
                <a:cs typeface="+mn-cs"/>
              </a:rPr>
              <a:t>independently.</a:t>
            </a:r>
          </a:p>
          <a:p>
            <a:r>
              <a:rPr lang="en-US" sz="1200" b="1" i="0" u="none" strike="noStrike" kern="1200" baseline="0" dirty="0" smtClean="0">
                <a:solidFill>
                  <a:schemeClr val="tx1"/>
                </a:solidFill>
                <a:latin typeface="+mn-lt"/>
                <a:ea typeface="+mn-ea"/>
                <a:cs typeface="+mn-cs"/>
              </a:rPr>
              <a:t>client</a:t>
            </a:r>
          </a:p>
          <a:p>
            <a:r>
              <a:rPr lang="en-US" sz="1200" b="0" i="0" u="none" strike="noStrike" kern="1200" baseline="0" dirty="0" smtClean="0">
                <a:solidFill>
                  <a:schemeClr val="tx1"/>
                </a:solidFill>
                <a:latin typeface="+mn-lt"/>
                <a:ea typeface="+mn-ea"/>
                <a:cs typeface="+mn-cs"/>
              </a:rPr>
              <a:t>A program element that is calling the element under design, using its capabilities.</a:t>
            </a:r>
          </a:p>
          <a:p>
            <a:r>
              <a:rPr lang="en-US" sz="1200" b="1" i="0" u="none" strike="noStrike" kern="1200" baseline="0" dirty="0" smtClean="0">
                <a:solidFill>
                  <a:schemeClr val="tx1"/>
                </a:solidFill>
                <a:latin typeface="+mn-lt"/>
                <a:ea typeface="+mn-ea"/>
                <a:cs typeface="+mn-cs"/>
              </a:rPr>
              <a:t>cohesion</a:t>
            </a:r>
          </a:p>
          <a:p>
            <a:r>
              <a:rPr lang="en-US" sz="1200" b="0" i="0" u="none" strike="noStrike" kern="1200" baseline="0" dirty="0" smtClean="0">
                <a:solidFill>
                  <a:schemeClr val="tx1"/>
                </a:solidFill>
                <a:latin typeface="+mn-lt"/>
                <a:ea typeface="+mn-ea"/>
                <a:cs typeface="+mn-cs"/>
              </a:rPr>
              <a:t>Logical agreement and dependence.</a:t>
            </a:r>
          </a:p>
          <a:p>
            <a:r>
              <a:rPr lang="en-US" sz="1200" b="1" i="0" u="none" strike="noStrike" kern="1200" baseline="0" dirty="0" smtClean="0">
                <a:solidFill>
                  <a:schemeClr val="tx1"/>
                </a:solidFill>
                <a:latin typeface="+mn-lt"/>
                <a:ea typeface="+mn-ea"/>
                <a:cs typeface="+mn-cs"/>
              </a:rPr>
              <a:t>command (a.k.a. </a:t>
            </a:r>
            <a:r>
              <a:rPr lang="en-US" sz="1200" b="1" i="1" u="none" strike="noStrike" kern="1200" baseline="0" dirty="0" smtClean="0">
                <a:solidFill>
                  <a:schemeClr val="tx1"/>
                </a:solidFill>
                <a:latin typeface="+mn-lt"/>
                <a:ea typeface="+mn-ea"/>
                <a:cs typeface="+mn-cs"/>
              </a:rPr>
              <a:t>modifier</a:t>
            </a:r>
            <a:r>
              <a:rPr lang="en-US" sz="1200" b="1"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An operation that effects some change to the system (for example, setting a variable). An</a:t>
            </a:r>
          </a:p>
          <a:p>
            <a:r>
              <a:rPr lang="en-US" sz="1200" b="0" i="0" u="none" strike="noStrike" kern="1200" baseline="0" dirty="0" smtClean="0">
                <a:solidFill>
                  <a:schemeClr val="tx1"/>
                </a:solidFill>
                <a:latin typeface="+mn-lt"/>
                <a:ea typeface="+mn-ea"/>
                <a:cs typeface="+mn-cs"/>
              </a:rPr>
              <a:t>operation that intentionally creates a side effect.</a:t>
            </a:r>
          </a:p>
          <a:p>
            <a:r>
              <a:rPr lang="en-US" sz="1200" b="1" i="0" u="none" strike="noStrike" kern="1200" baseline="0" dirty="0" smtClean="0">
                <a:solidFill>
                  <a:schemeClr val="tx1"/>
                </a:solidFill>
                <a:latin typeface="+mn-lt"/>
                <a:ea typeface="+mn-ea"/>
                <a:cs typeface="+mn-cs"/>
              </a:rPr>
              <a:t>CONCEPTUAL CONTOUR</a:t>
            </a:r>
          </a:p>
          <a:p>
            <a:r>
              <a:rPr lang="en-US" sz="1200" b="0" i="0" u="none" strike="noStrike" kern="1200" baseline="0" dirty="0" smtClean="0">
                <a:solidFill>
                  <a:schemeClr val="tx1"/>
                </a:solidFill>
                <a:latin typeface="+mn-lt"/>
                <a:ea typeface="+mn-ea"/>
                <a:cs typeface="+mn-cs"/>
              </a:rPr>
              <a:t>An underlying consistency of the domain itself, which, if reflected in a model, can help the</a:t>
            </a:r>
          </a:p>
          <a:p>
            <a:r>
              <a:rPr lang="en-US" sz="1200" b="0" i="0" u="none" strike="noStrike" kern="1200" baseline="0" dirty="0" smtClean="0">
                <a:solidFill>
                  <a:schemeClr val="tx1"/>
                </a:solidFill>
                <a:latin typeface="+mn-lt"/>
                <a:ea typeface="+mn-ea"/>
                <a:cs typeface="+mn-cs"/>
              </a:rPr>
              <a:t>design accommodate change more naturally.</a:t>
            </a:r>
          </a:p>
          <a:p>
            <a:r>
              <a:rPr lang="en-US" sz="1200" b="1" i="0" u="none" strike="noStrike" kern="1200" baseline="0" dirty="0" smtClean="0">
                <a:solidFill>
                  <a:schemeClr val="tx1"/>
                </a:solidFill>
                <a:latin typeface="+mn-lt"/>
                <a:ea typeface="+mn-ea"/>
                <a:cs typeface="+mn-cs"/>
              </a:rPr>
              <a:t>context</a:t>
            </a:r>
          </a:p>
          <a:p>
            <a:r>
              <a:rPr lang="en-US" sz="1200" b="0" i="0" u="none" strike="noStrike" kern="1200" baseline="0" dirty="0" smtClean="0">
                <a:solidFill>
                  <a:schemeClr val="tx1"/>
                </a:solidFill>
                <a:latin typeface="+mn-lt"/>
                <a:ea typeface="+mn-ea"/>
                <a:cs typeface="+mn-cs"/>
              </a:rPr>
              <a:t>The setting in which a word or statement appears that determines its meaning.</a:t>
            </a:r>
          </a:p>
          <a:p>
            <a:r>
              <a:rPr lang="en-US" sz="1200" b="0" i="0" u="none" strike="noStrike" kern="1200" baseline="0" dirty="0" smtClean="0">
                <a:solidFill>
                  <a:schemeClr val="tx1"/>
                </a:solidFill>
                <a:latin typeface="+mn-lt"/>
                <a:ea typeface="+mn-ea"/>
                <a:cs typeface="+mn-cs"/>
              </a:rPr>
              <a:t>See also </a:t>
            </a:r>
            <a:r>
              <a:rPr lang="en-US" sz="1200" b="1" i="0" u="none" strike="noStrike" kern="1200" baseline="0" dirty="0" smtClean="0">
                <a:solidFill>
                  <a:schemeClr val="tx1"/>
                </a:solidFill>
                <a:latin typeface="+mn-lt"/>
                <a:ea typeface="+mn-ea"/>
                <a:cs typeface="+mn-cs"/>
              </a:rPr>
              <a:t>[BOUNDED CONTEXT]</a:t>
            </a:r>
          </a:p>
          <a:p>
            <a:r>
              <a:rPr lang="en-US" sz="1200" b="1" i="0" u="none" strike="noStrike" kern="1200" baseline="0" dirty="0" smtClean="0">
                <a:solidFill>
                  <a:schemeClr val="tx1"/>
                </a:solidFill>
                <a:latin typeface="+mn-lt"/>
                <a:ea typeface="+mn-ea"/>
                <a:cs typeface="+mn-cs"/>
              </a:rPr>
              <a:t>CONTEXT MAP</a:t>
            </a:r>
          </a:p>
          <a:p>
            <a:r>
              <a:rPr lang="en-US" sz="1200" b="0" i="0" u="none" strike="noStrike" kern="1200" baseline="0" dirty="0" smtClean="0">
                <a:solidFill>
                  <a:schemeClr val="tx1"/>
                </a:solidFill>
                <a:latin typeface="+mn-lt"/>
                <a:ea typeface="+mn-ea"/>
                <a:cs typeface="+mn-cs"/>
              </a:rPr>
              <a:t>A representation of the BOUNDED CONTEXTS involved in a project and the actual relationships</a:t>
            </a:r>
          </a:p>
          <a:p>
            <a:r>
              <a:rPr lang="en-US" sz="1200" b="0" i="0" u="none" strike="noStrike" kern="1200" baseline="0" dirty="0" smtClean="0">
                <a:solidFill>
                  <a:schemeClr val="tx1"/>
                </a:solidFill>
                <a:latin typeface="+mn-lt"/>
                <a:ea typeface="+mn-ea"/>
                <a:cs typeface="+mn-cs"/>
              </a:rPr>
              <a:t>between them and their models.</a:t>
            </a:r>
          </a:p>
          <a:p>
            <a:r>
              <a:rPr lang="en-US" sz="1200" b="1" i="0" u="none" strike="noStrike" kern="1200" baseline="0" dirty="0" smtClean="0">
                <a:solidFill>
                  <a:schemeClr val="tx1"/>
                </a:solidFill>
                <a:latin typeface="+mn-lt"/>
                <a:ea typeface="+mn-ea"/>
                <a:cs typeface="+mn-cs"/>
              </a:rPr>
              <a:t>CORE DOMAIN</a:t>
            </a:r>
          </a:p>
          <a:p>
            <a:r>
              <a:rPr lang="en-US" sz="1200" b="0" i="0" u="none" strike="noStrike" kern="1200" baseline="0" dirty="0" smtClean="0">
                <a:solidFill>
                  <a:schemeClr val="tx1"/>
                </a:solidFill>
                <a:latin typeface="+mn-lt"/>
                <a:ea typeface="+mn-ea"/>
                <a:cs typeface="+mn-cs"/>
              </a:rPr>
              <a:t>The distinctive part of the model, central to the user's goals, that differentiates the</a:t>
            </a:r>
          </a:p>
          <a:p>
            <a:r>
              <a:rPr lang="en-US" sz="1200" b="0" i="0" u="none" strike="noStrike" kern="1200" baseline="0" dirty="0" smtClean="0">
                <a:solidFill>
                  <a:schemeClr val="tx1"/>
                </a:solidFill>
                <a:latin typeface="+mn-lt"/>
                <a:ea typeface="+mn-ea"/>
                <a:cs typeface="+mn-cs"/>
              </a:rPr>
              <a:t>application and makes it valuable.</a:t>
            </a:r>
          </a:p>
          <a:p>
            <a:r>
              <a:rPr lang="en-US" sz="1200" b="1" i="0" u="none" strike="noStrike" kern="1200" baseline="0" dirty="0" smtClean="0">
                <a:solidFill>
                  <a:schemeClr val="tx1"/>
                </a:solidFill>
                <a:latin typeface="+mn-lt"/>
                <a:ea typeface="+mn-ea"/>
                <a:cs typeface="+mn-cs"/>
              </a:rPr>
              <a:t>declarative design</a:t>
            </a:r>
          </a:p>
          <a:p>
            <a:r>
              <a:rPr lang="en-US" sz="1200" b="0" i="0" u="none" strike="noStrike" kern="1200" baseline="0" dirty="0" smtClean="0">
                <a:solidFill>
                  <a:schemeClr val="tx1"/>
                </a:solidFill>
                <a:latin typeface="+mn-lt"/>
                <a:ea typeface="+mn-ea"/>
                <a:cs typeface="+mn-cs"/>
              </a:rPr>
              <a:t>A form of programming in which a precise description of properties actually controls the</a:t>
            </a:r>
          </a:p>
          <a:p>
            <a:r>
              <a:rPr lang="en-US" sz="1200" b="0" i="0" u="none" strike="noStrike" kern="1200" baseline="0" dirty="0" smtClean="0">
                <a:solidFill>
                  <a:schemeClr val="tx1"/>
                </a:solidFill>
                <a:latin typeface="+mn-lt"/>
                <a:ea typeface="+mn-ea"/>
                <a:cs typeface="+mn-cs"/>
              </a:rPr>
              <a:t>software. An executable specification.</a:t>
            </a:r>
          </a:p>
          <a:p>
            <a:r>
              <a:rPr lang="en-US" sz="1200" b="1" i="0" u="none" strike="noStrike" kern="1200" baseline="0" dirty="0" smtClean="0">
                <a:solidFill>
                  <a:schemeClr val="tx1"/>
                </a:solidFill>
                <a:latin typeface="+mn-lt"/>
                <a:ea typeface="+mn-ea"/>
                <a:cs typeface="+mn-cs"/>
              </a:rPr>
              <a:t>deep model</a:t>
            </a:r>
          </a:p>
          <a:p>
            <a:r>
              <a:rPr lang="en-US" sz="1200" b="0" i="0" u="none" strike="noStrike" kern="1200" baseline="0" dirty="0" smtClean="0">
                <a:solidFill>
                  <a:schemeClr val="tx1"/>
                </a:solidFill>
                <a:latin typeface="+mn-lt"/>
                <a:ea typeface="+mn-ea"/>
                <a:cs typeface="+mn-cs"/>
              </a:rPr>
              <a:t>An incisive expression of the primary concerns of the domain experts and their most</a:t>
            </a:r>
          </a:p>
          <a:p>
            <a:r>
              <a:rPr lang="en-US" sz="1200" b="0" i="0" u="none" strike="noStrike" kern="1200" baseline="0" dirty="0" smtClean="0">
                <a:solidFill>
                  <a:schemeClr val="tx1"/>
                </a:solidFill>
                <a:latin typeface="+mn-lt"/>
                <a:ea typeface="+mn-ea"/>
                <a:cs typeface="+mn-cs"/>
              </a:rPr>
              <a:t>relevant knowledge. A deep model sloughs off superficial aspects of the domain and naive</a:t>
            </a:r>
          </a:p>
          <a:p>
            <a:r>
              <a:rPr lang="en-US" sz="1200" b="0" i="0" u="none" strike="noStrike" kern="1200" baseline="0" dirty="0" smtClean="0">
                <a:solidFill>
                  <a:schemeClr val="tx1"/>
                </a:solidFill>
                <a:latin typeface="+mn-lt"/>
                <a:ea typeface="+mn-ea"/>
                <a:cs typeface="+mn-cs"/>
              </a:rPr>
              <a:t>interpretations.</a:t>
            </a:r>
          </a:p>
          <a:p>
            <a:r>
              <a:rPr lang="en-US" sz="1200" b="1" i="0" u="none" strike="noStrike" kern="1200" baseline="0" dirty="0" smtClean="0">
                <a:solidFill>
                  <a:schemeClr val="tx1"/>
                </a:solidFill>
                <a:latin typeface="+mn-lt"/>
                <a:ea typeface="+mn-ea"/>
                <a:cs typeface="+mn-cs"/>
              </a:rPr>
              <a:t>design pattern</a:t>
            </a:r>
          </a:p>
          <a:p>
            <a:r>
              <a:rPr lang="en-US" sz="1200" b="0" i="0" u="none" strike="noStrike" kern="1200" baseline="0" dirty="0" smtClean="0">
                <a:solidFill>
                  <a:schemeClr val="tx1"/>
                </a:solidFill>
                <a:latin typeface="+mn-lt"/>
                <a:ea typeface="+mn-ea"/>
                <a:cs typeface="+mn-cs"/>
              </a:rPr>
              <a:t>A description of communicating objects and classes that are customized to solve a general</a:t>
            </a:r>
          </a:p>
          <a:p>
            <a:r>
              <a:rPr lang="en-US" sz="1200" b="0" i="0" u="none" strike="noStrike" kern="1200" baseline="0" dirty="0" smtClean="0">
                <a:solidFill>
                  <a:schemeClr val="tx1"/>
                </a:solidFill>
                <a:latin typeface="+mn-lt"/>
                <a:ea typeface="+mn-ea"/>
                <a:cs typeface="+mn-cs"/>
              </a:rPr>
              <a:t>design problem in a particular context. (Gamma et al. 1995, p. 3)</a:t>
            </a:r>
          </a:p>
          <a:p>
            <a:r>
              <a:rPr lang="en-US" sz="1200" b="1" i="0" u="none" strike="noStrike" kern="1200" baseline="0" dirty="0" smtClean="0">
                <a:solidFill>
                  <a:schemeClr val="tx1"/>
                </a:solidFill>
                <a:latin typeface="+mn-lt"/>
                <a:ea typeface="+mn-ea"/>
                <a:cs typeface="+mn-cs"/>
              </a:rPr>
              <a:t>distillation</a:t>
            </a:r>
          </a:p>
          <a:p>
            <a:r>
              <a:rPr lang="en-US" sz="1200" b="0" i="0" u="none" strike="noStrike" kern="1200" baseline="0" dirty="0" smtClean="0">
                <a:solidFill>
                  <a:schemeClr val="tx1"/>
                </a:solidFill>
                <a:latin typeface="+mn-lt"/>
                <a:ea typeface="+mn-ea"/>
                <a:cs typeface="+mn-cs"/>
              </a:rPr>
              <a:t>A process of separating the components of a mixture to extract the essence in a form that</a:t>
            </a:r>
          </a:p>
          <a:p>
            <a:r>
              <a:rPr lang="en-US" sz="1200" b="0" i="0" u="none" strike="noStrike" kern="1200" baseline="0" dirty="0" smtClean="0">
                <a:solidFill>
                  <a:schemeClr val="tx1"/>
                </a:solidFill>
                <a:latin typeface="+mn-lt"/>
                <a:ea typeface="+mn-ea"/>
                <a:cs typeface="+mn-cs"/>
              </a:rPr>
              <a:t>makes it more valuable and useful. In software design, the abstraction of key aspects in a</a:t>
            </a:r>
          </a:p>
          <a:p>
            <a:r>
              <a:rPr lang="en-US" sz="1200" b="0" i="0" u="none" strike="noStrike" kern="1200" baseline="0" dirty="0" smtClean="0">
                <a:solidFill>
                  <a:schemeClr val="tx1"/>
                </a:solidFill>
                <a:latin typeface="+mn-lt"/>
                <a:ea typeface="+mn-ea"/>
                <a:cs typeface="+mn-cs"/>
              </a:rPr>
              <a:t>model, or the partitioning of a larger system to bring the CORE DOMAIN to the fore.</a:t>
            </a:r>
          </a:p>
          <a:p>
            <a:r>
              <a:rPr lang="en-US" sz="1200" b="1" i="0" u="none" strike="noStrike" kern="1200" baseline="0" dirty="0" smtClean="0">
                <a:solidFill>
                  <a:schemeClr val="tx1"/>
                </a:solidFill>
                <a:latin typeface="+mn-lt"/>
                <a:ea typeface="+mn-ea"/>
                <a:cs typeface="+mn-cs"/>
              </a:rPr>
              <a:t>domain</a:t>
            </a:r>
          </a:p>
          <a:p>
            <a:r>
              <a:rPr lang="en-US" sz="1200" b="0" i="0" u="none" strike="noStrike" kern="1200" baseline="0" dirty="0" smtClean="0">
                <a:solidFill>
                  <a:schemeClr val="tx1"/>
                </a:solidFill>
                <a:latin typeface="+mn-lt"/>
                <a:ea typeface="+mn-ea"/>
                <a:cs typeface="+mn-cs"/>
              </a:rPr>
              <a:t>A sphere of knowledge, influence, or activity.</a:t>
            </a:r>
          </a:p>
          <a:p>
            <a:r>
              <a:rPr lang="en-US" sz="1200" b="1" i="0" u="none" strike="noStrike" kern="1200" baseline="0" dirty="0" smtClean="0">
                <a:solidFill>
                  <a:schemeClr val="tx1"/>
                </a:solidFill>
                <a:latin typeface="+mn-lt"/>
                <a:ea typeface="+mn-ea"/>
                <a:cs typeface="+mn-cs"/>
              </a:rPr>
              <a:t>domain expert</a:t>
            </a:r>
          </a:p>
          <a:p>
            <a:r>
              <a:rPr lang="en-US" sz="1200" b="0" i="0" u="none" strike="noStrike" kern="1200" baseline="0" dirty="0" smtClean="0">
                <a:solidFill>
                  <a:schemeClr val="tx1"/>
                </a:solidFill>
                <a:latin typeface="+mn-lt"/>
                <a:ea typeface="+mn-ea"/>
                <a:cs typeface="+mn-cs"/>
              </a:rPr>
              <a:t>A member of a software project whose field is the domain of the application, rather than</a:t>
            </a:r>
          </a:p>
          <a:p>
            <a:r>
              <a:rPr lang="en-US" sz="1200" b="0" i="0" u="none" strike="noStrike" kern="1200" baseline="0" dirty="0" smtClean="0">
                <a:solidFill>
                  <a:schemeClr val="tx1"/>
                </a:solidFill>
                <a:latin typeface="+mn-lt"/>
                <a:ea typeface="+mn-ea"/>
                <a:cs typeface="+mn-cs"/>
              </a:rPr>
              <a:t>software development. Not just any user of the software, the domain expert has deep</a:t>
            </a:r>
          </a:p>
          <a:p>
            <a:r>
              <a:rPr lang="en-US" sz="1200" b="0" i="0" u="none" strike="noStrike" kern="1200" baseline="0" dirty="0" smtClean="0">
                <a:solidFill>
                  <a:schemeClr val="tx1"/>
                </a:solidFill>
                <a:latin typeface="+mn-lt"/>
                <a:ea typeface="+mn-ea"/>
                <a:cs typeface="+mn-cs"/>
              </a:rPr>
              <a:t>knowledge of the subject.</a:t>
            </a:r>
          </a:p>
          <a:p>
            <a:r>
              <a:rPr lang="en-US" sz="1200" b="1" i="0" u="none" strike="noStrike" kern="1200" baseline="0" dirty="0" smtClean="0">
                <a:solidFill>
                  <a:schemeClr val="tx1"/>
                </a:solidFill>
                <a:latin typeface="+mn-lt"/>
                <a:ea typeface="+mn-ea"/>
                <a:cs typeface="+mn-cs"/>
              </a:rPr>
              <a:t>domain layer</a:t>
            </a:r>
          </a:p>
          <a:p>
            <a:r>
              <a:rPr lang="en-US" sz="1200" b="0" i="0" u="none" strike="noStrike" kern="1200" baseline="0" dirty="0" smtClean="0">
                <a:solidFill>
                  <a:schemeClr val="tx1"/>
                </a:solidFill>
                <a:latin typeface="+mn-lt"/>
                <a:ea typeface="+mn-ea"/>
                <a:cs typeface="+mn-cs"/>
              </a:rPr>
              <a:t>That portion of the design and implementation responsible for domain logic within a LAYERED</a:t>
            </a:r>
          </a:p>
          <a:p>
            <a:r>
              <a:rPr lang="en-US" sz="1200" b="0" i="0" u="none" strike="noStrike" kern="1200" baseline="0" dirty="0" smtClean="0">
                <a:solidFill>
                  <a:schemeClr val="tx1"/>
                </a:solidFill>
                <a:latin typeface="+mn-lt"/>
                <a:ea typeface="+mn-ea"/>
                <a:cs typeface="+mn-cs"/>
              </a:rPr>
              <a:t>ARCHITECTURE. The domain layer is where the software expression of the domain model lives.</a:t>
            </a:r>
          </a:p>
          <a:p>
            <a:r>
              <a:rPr lang="en-US" sz="1200" b="1" i="0" u="none" strike="noStrike" kern="1200" baseline="0" dirty="0" smtClean="0">
                <a:solidFill>
                  <a:schemeClr val="tx1"/>
                </a:solidFill>
                <a:latin typeface="+mn-lt"/>
                <a:ea typeface="+mn-ea"/>
                <a:cs typeface="+mn-cs"/>
              </a:rPr>
              <a:t>ENTITY</a:t>
            </a:r>
          </a:p>
          <a:p>
            <a:r>
              <a:rPr lang="en-US" sz="1200" b="0" i="0" u="none" strike="noStrike" kern="1200" baseline="0" dirty="0" smtClean="0">
                <a:solidFill>
                  <a:schemeClr val="tx1"/>
                </a:solidFill>
                <a:latin typeface="+mn-lt"/>
                <a:ea typeface="+mn-ea"/>
                <a:cs typeface="+mn-cs"/>
              </a:rPr>
              <a:t>An object fundamentally defined not by its attributes, but by a thread of continuity and</a:t>
            </a:r>
          </a:p>
          <a:p>
            <a:r>
              <a:rPr lang="en-US" sz="1200" b="0" i="0" u="none" strike="noStrike" kern="1200" baseline="0" dirty="0" smtClean="0">
                <a:solidFill>
                  <a:schemeClr val="tx1"/>
                </a:solidFill>
                <a:latin typeface="+mn-lt"/>
                <a:ea typeface="+mn-ea"/>
                <a:cs typeface="+mn-cs"/>
              </a:rPr>
              <a:t>identity.</a:t>
            </a:r>
          </a:p>
          <a:p>
            <a:r>
              <a:rPr lang="en-US" sz="1200" b="1" i="0" u="none" strike="noStrike" kern="1200" baseline="0" dirty="0" smtClean="0">
                <a:solidFill>
                  <a:schemeClr val="tx1"/>
                </a:solidFill>
                <a:latin typeface="+mn-lt"/>
                <a:ea typeface="+mn-ea"/>
                <a:cs typeface="+mn-cs"/>
              </a:rPr>
              <a:t>FACTORY</a:t>
            </a:r>
          </a:p>
          <a:p>
            <a:r>
              <a:rPr lang="en-US" sz="1200" b="0" i="0" u="none" strike="noStrike" kern="1200" baseline="0" dirty="0" smtClean="0">
                <a:solidFill>
                  <a:schemeClr val="tx1"/>
                </a:solidFill>
                <a:latin typeface="+mn-lt"/>
                <a:ea typeface="+mn-ea"/>
                <a:cs typeface="+mn-cs"/>
              </a:rPr>
              <a:t>A mechanism for encapsulating complex creation logic and abstracting the type of a created</a:t>
            </a:r>
          </a:p>
          <a:p>
            <a:r>
              <a:rPr lang="en-US" sz="1200" b="0" i="0" u="none" strike="noStrike" kern="1200" baseline="0" dirty="0" smtClean="0">
                <a:solidFill>
                  <a:schemeClr val="tx1"/>
                </a:solidFill>
                <a:latin typeface="+mn-lt"/>
                <a:ea typeface="+mn-ea"/>
                <a:cs typeface="+mn-cs"/>
              </a:rPr>
              <a:t>object for the sake of a client.</a:t>
            </a:r>
          </a:p>
          <a:p>
            <a:r>
              <a:rPr lang="en-US" sz="1200" b="1" i="0" u="none" strike="noStrike" kern="1200" baseline="0" dirty="0" smtClean="0">
                <a:solidFill>
                  <a:schemeClr val="tx1"/>
                </a:solidFill>
                <a:latin typeface="+mn-lt"/>
                <a:ea typeface="+mn-ea"/>
                <a:cs typeface="+mn-cs"/>
              </a:rPr>
              <a:t>function</a:t>
            </a:r>
          </a:p>
          <a:p>
            <a:r>
              <a:rPr lang="en-US" sz="1200" b="0" i="0" u="none" strike="noStrike" kern="1200" baseline="0" dirty="0" smtClean="0">
                <a:solidFill>
                  <a:schemeClr val="tx1"/>
                </a:solidFill>
                <a:latin typeface="+mn-lt"/>
                <a:ea typeface="+mn-ea"/>
                <a:cs typeface="+mn-cs"/>
              </a:rPr>
              <a:t>An operation that computes and returns a result without observable side effects.</a:t>
            </a:r>
          </a:p>
          <a:p>
            <a:r>
              <a:rPr lang="en-US" sz="1200" b="1" i="0" u="none" strike="noStrike" kern="1200" baseline="0" dirty="0" smtClean="0">
                <a:solidFill>
                  <a:schemeClr val="tx1"/>
                </a:solidFill>
                <a:latin typeface="+mn-lt"/>
                <a:ea typeface="+mn-ea"/>
                <a:cs typeface="+mn-cs"/>
              </a:rPr>
              <a:t>immutable</a:t>
            </a:r>
          </a:p>
          <a:p>
            <a:r>
              <a:rPr lang="en-US" sz="1200" b="0" i="0" u="none" strike="noStrike" kern="1200" baseline="0" dirty="0" smtClean="0">
                <a:solidFill>
                  <a:schemeClr val="tx1"/>
                </a:solidFill>
                <a:latin typeface="+mn-lt"/>
                <a:ea typeface="+mn-ea"/>
                <a:cs typeface="+mn-cs"/>
              </a:rPr>
              <a:t>The property of never changing observable state after creation.</a:t>
            </a:r>
          </a:p>
          <a:p>
            <a:r>
              <a:rPr lang="en-US" sz="1200" b="1" i="0" u="none" strike="noStrike" kern="1200" baseline="0" dirty="0" smtClean="0">
                <a:solidFill>
                  <a:schemeClr val="tx1"/>
                </a:solidFill>
                <a:latin typeface="+mn-lt"/>
                <a:ea typeface="+mn-ea"/>
                <a:cs typeface="+mn-cs"/>
              </a:rPr>
              <a:t>implicit concept</a:t>
            </a:r>
          </a:p>
          <a:p>
            <a:r>
              <a:rPr lang="en-US" sz="1200" b="0" i="0" u="none" strike="noStrike" kern="1200" baseline="0" dirty="0" smtClean="0">
                <a:solidFill>
                  <a:schemeClr val="tx1"/>
                </a:solidFill>
                <a:latin typeface="+mn-lt"/>
                <a:ea typeface="+mn-ea"/>
                <a:cs typeface="+mn-cs"/>
              </a:rPr>
              <a:t>A concept that is necessary to understand the meaning of a model or design but is never</a:t>
            </a:r>
          </a:p>
          <a:p>
            <a:r>
              <a:rPr lang="en-US" sz="1200" b="0" i="0" u="none" strike="noStrike" kern="1200" baseline="0" dirty="0" smtClean="0">
                <a:solidFill>
                  <a:schemeClr val="tx1"/>
                </a:solidFill>
                <a:latin typeface="+mn-lt"/>
                <a:ea typeface="+mn-ea"/>
                <a:cs typeface="+mn-cs"/>
              </a:rPr>
              <a:t>mentioned.</a:t>
            </a:r>
          </a:p>
          <a:p>
            <a:r>
              <a:rPr lang="en-US" sz="1200" b="1" i="0" u="none" strike="noStrike" kern="1200" baseline="0" dirty="0" smtClean="0">
                <a:solidFill>
                  <a:schemeClr val="tx1"/>
                </a:solidFill>
                <a:latin typeface="+mn-lt"/>
                <a:ea typeface="+mn-ea"/>
                <a:cs typeface="+mn-cs"/>
              </a:rPr>
              <a:t>INTENTION-REVEALING INTERFACE</a:t>
            </a:r>
          </a:p>
          <a:p>
            <a:r>
              <a:rPr lang="en-US" sz="1200" b="0" i="0" u="none" strike="noStrike" kern="1200" baseline="0" dirty="0" smtClean="0">
                <a:solidFill>
                  <a:schemeClr val="tx1"/>
                </a:solidFill>
                <a:latin typeface="+mn-lt"/>
                <a:ea typeface="+mn-ea"/>
                <a:cs typeface="+mn-cs"/>
              </a:rPr>
              <a:t>A design in which the names of classes, methods, and other elements convey both the</a:t>
            </a:r>
          </a:p>
          <a:p>
            <a:r>
              <a:rPr lang="en-US" sz="1200" b="0" i="0" u="none" strike="noStrike" kern="1200" baseline="0" dirty="0" smtClean="0">
                <a:solidFill>
                  <a:schemeClr val="tx1"/>
                </a:solidFill>
                <a:latin typeface="+mn-lt"/>
                <a:ea typeface="+mn-ea"/>
                <a:cs typeface="+mn-cs"/>
              </a:rPr>
              <a:t>original developer's purpose in creating them and their value to a client developer.</a:t>
            </a:r>
          </a:p>
          <a:p>
            <a:r>
              <a:rPr lang="en-US" sz="1200" b="1" i="0" u="none" strike="noStrike" kern="1200" baseline="0" dirty="0" smtClean="0">
                <a:solidFill>
                  <a:schemeClr val="tx1"/>
                </a:solidFill>
                <a:latin typeface="+mn-lt"/>
                <a:ea typeface="+mn-ea"/>
                <a:cs typeface="+mn-cs"/>
              </a:rPr>
              <a:t>invariant</a:t>
            </a:r>
          </a:p>
          <a:p>
            <a:r>
              <a:rPr lang="en-US" sz="1200" b="0" i="0" u="none" strike="noStrike" kern="1200" baseline="0" dirty="0" smtClean="0">
                <a:solidFill>
                  <a:schemeClr val="tx1"/>
                </a:solidFill>
                <a:latin typeface="+mn-lt"/>
                <a:ea typeface="+mn-ea"/>
                <a:cs typeface="+mn-cs"/>
              </a:rPr>
              <a:t>An ASSERTION about some design element that must be true at all times, except during</a:t>
            </a:r>
          </a:p>
          <a:p>
            <a:r>
              <a:rPr lang="en-US" sz="1200" b="0" i="0" u="none" strike="noStrike" kern="1200" baseline="0" dirty="0" smtClean="0">
                <a:solidFill>
                  <a:schemeClr val="tx1"/>
                </a:solidFill>
                <a:latin typeface="+mn-lt"/>
                <a:ea typeface="+mn-ea"/>
                <a:cs typeface="+mn-cs"/>
              </a:rPr>
              <a:t>specifically transient situations such as the middle of the execution of a method, or the</a:t>
            </a:r>
          </a:p>
          <a:p>
            <a:r>
              <a:rPr lang="en-US" sz="1200" b="0" i="0" u="none" strike="noStrike" kern="1200" baseline="0" dirty="0" smtClean="0">
                <a:solidFill>
                  <a:schemeClr val="tx1"/>
                </a:solidFill>
                <a:latin typeface="+mn-lt"/>
                <a:ea typeface="+mn-ea"/>
                <a:cs typeface="+mn-cs"/>
              </a:rPr>
              <a:t>middle of an uncommitted database transaction.</a:t>
            </a:r>
          </a:p>
          <a:p>
            <a:r>
              <a:rPr lang="en-US" sz="1200" b="1" i="0" u="none" strike="noStrike" kern="1200" baseline="0" dirty="0" smtClean="0">
                <a:solidFill>
                  <a:schemeClr val="tx1"/>
                </a:solidFill>
                <a:latin typeface="+mn-lt"/>
                <a:ea typeface="+mn-ea"/>
                <a:cs typeface="+mn-cs"/>
              </a:rPr>
              <a:t>iteration</a:t>
            </a:r>
          </a:p>
          <a:p>
            <a:r>
              <a:rPr lang="en-US" sz="1200" b="0" i="0" u="none" strike="noStrike" kern="1200" baseline="0" dirty="0" smtClean="0">
                <a:solidFill>
                  <a:schemeClr val="tx1"/>
                </a:solidFill>
                <a:latin typeface="+mn-lt"/>
                <a:ea typeface="+mn-ea"/>
                <a:cs typeface="+mn-cs"/>
              </a:rPr>
              <a:t>A process in which a program is repeatedly improved in small steps. </a:t>
            </a:r>
            <a:r>
              <a:rPr lang="en-US" sz="1200" b="0" i="1" u="none" strike="noStrike" kern="1200" baseline="0" dirty="0" smtClean="0">
                <a:solidFill>
                  <a:schemeClr val="tx1"/>
                </a:solidFill>
                <a:latin typeface="+mn-lt"/>
                <a:ea typeface="+mn-ea"/>
                <a:cs typeface="+mn-cs"/>
              </a:rPr>
              <a:t>Also</a:t>
            </a:r>
            <a:r>
              <a:rPr lang="en-US" sz="1200" b="0" i="0" u="none" strike="noStrike" kern="1200" baseline="0" dirty="0" smtClean="0">
                <a:solidFill>
                  <a:schemeClr val="tx1"/>
                </a:solidFill>
                <a:latin typeface="+mn-lt"/>
                <a:ea typeface="+mn-ea"/>
                <a:cs typeface="+mn-cs"/>
              </a:rPr>
              <a:t>, one of those</a:t>
            </a:r>
          </a:p>
          <a:p>
            <a:r>
              <a:rPr lang="en-US" sz="1200" b="0" i="0" u="none" strike="noStrike" kern="1200" baseline="0" dirty="0" smtClean="0">
                <a:solidFill>
                  <a:schemeClr val="tx1"/>
                </a:solidFill>
                <a:latin typeface="+mn-lt"/>
                <a:ea typeface="+mn-ea"/>
                <a:cs typeface="+mn-cs"/>
              </a:rPr>
              <a:t>steps.</a:t>
            </a:r>
          </a:p>
          <a:p>
            <a:r>
              <a:rPr lang="en-US" sz="1200" b="1" i="0" u="none" strike="noStrike" kern="1200" baseline="0" dirty="0" smtClean="0">
                <a:solidFill>
                  <a:schemeClr val="tx1"/>
                </a:solidFill>
                <a:latin typeface="+mn-lt"/>
                <a:ea typeface="+mn-ea"/>
                <a:cs typeface="+mn-cs"/>
              </a:rPr>
              <a:t>large-scale structure</a:t>
            </a:r>
          </a:p>
          <a:p>
            <a:r>
              <a:rPr lang="en-US" sz="1200" b="0" i="0" u="none" strike="noStrike" kern="1200" baseline="0" dirty="0" smtClean="0">
                <a:solidFill>
                  <a:schemeClr val="tx1"/>
                </a:solidFill>
                <a:latin typeface="+mn-lt"/>
                <a:ea typeface="+mn-ea"/>
                <a:cs typeface="+mn-cs"/>
              </a:rPr>
              <a:t>A set of high-level concepts, rules, or both that establishes a pattern of design for an entire</a:t>
            </a:r>
          </a:p>
          <a:p>
            <a:r>
              <a:rPr lang="en-US" sz="1200" b="0" i="0" u="none" strike="noStrike" kern="1200" baseline="0" dirty="0" smtClean="0">
                <a:solidFill>
                  <a:schemeClr val="tx1"/>
                </a:solidFill>
                <a:latin typeface="+mn-lt"/>
                <a:ea typeface="+mn-ea"/>
                <a:cs typeface="+mn-cs"/>
              </a:rPr>
              <a:t>system. A language that allows the system to be discussed and understood in broad strokes.</a:t>
            </a:r>
          </a:p>
          <a:p>
            <a:r>
              <a:rPr lang="en-US" sz="1200" b="1" i="0" u="none" strike="noStrike" kern="1200" baseline="0" dirty="0" smtClean="0">
                <a:solidFill>
                  <a:schemeClr val="tx1"/>
                </a:solidFill>
                <a:latin typeface="+mn-lt"/>
                <a:ea typeface="+mn-ea"/>
                <a:cs typeface="+mn-cs"/>
              </a:rPr>
              <a:t>LAYERED ARCHITECTURE</a:t>
            </a:r>
          </a:p>
          <a:p>
            <a:r>
              <a:rPr lang="en-US" sz="1200" b="0" i="0" u="none" strike="noStrike" kern="1200" baseline="0" dirty="0" smtClean="0">
                <a:solidFill>
                  <a:schemeClr val="tx1"/>
                </a:solidFill>
                <a:latin typeface="+mn-lt"/>
                <a:ea typeface="+mn-ea"/>
                <a:cs typeface="+mn-cs"/>
              </a:rPr>
              <a:t>A technique for separating the concerns of a software system, isolating a domain layer,</a:t>
            </a:r>
          </a:p>
          <a:p>
            <a:r>
              <a:rPr lang="en-US" sz="1200" b="0" i="0" u="none" strike="noStrike" kern="1200" baseline="0" dirty="0" smtClean="0">
                <a:solidFill>
                  <a:schemeClr val="tx1"/>
                </a:solidFill>
                <a:latin typeface="+mn-lt"/>
                <a:ea typeface="+mn-ea"/>
                <a:cs typeface="+mn-cs"/>
              </a:rPr>
              <a:t>among other things.</a:t>
            </a:r>
          </a:p>
          <a:p>
            <a:r>
              <a:rPr lang="en-US" sz="1200" b="1" i="0" u="none" strike="noStrike" kern="1200" baseline="0" dirty="0" smtClean="0">
                <a:solidFill>
                  <a:schemeClr val="tx1"/>
                </a:solidFill>
                <a:latin typeface="+mn-lt"/>
                <a:ea typeface="+mn-ea"/>
                <a:cs typeface="+mn-cs"/>
              </a:rPr>
              <a:t>life cycle</a:t>
            </a:r>
          </a:p>
          <a:p>
            <a:r>
              <a:rPr lang="en-US" sz="1200" b="0" i="0" u="none" strike="noStrike" kern="1200" baseline="0" dirty="0" smtClean="0">
                <a:solidFill>
                  <a:schemeClr val="tx1"/>
                </a:solidFill>
                <a:latin typeface="+mn-lt"/>
                <a:ea typeface="+mn-ea"/>
                <a:cs typeface="+mn-cs"/>
              </a:rPr>
              <a:t>A sequence of states an object can take on between creation and deletion, typically with</a:t>
            </a:r>
          </a:p>
          <a:p>
            <a:r>
              <a:rPr lang="en-US" sz="1200" b="0" i="0" u="none" strike="noStrike" kern="1200" baseline="0" dirty="0" smtClean="0">
                <a:solidFill>
                  <a:schemeClr val="tx1"/>
                </a:solidFill>
                <a:latin typeface="+mn-lt"/>
                <a:ea typeface="+mn-ea"/>
                <a:cs typeface="+mn-cs"/>
              </a:rPr>
              <a:t>constraints to ensure integrity when changing from one state to another. May include</a:t>
            </a:r>
          </a:p>
          <a:p>
            <a:r>
              <a:rPr lang="en-US" sz="1200" b="0" i="0" u="none" strike="noStrike" kern="1200" baseline="0" dirty="0" smtClean="0">
                <a:solidFill>
                  <a:schemeClr val="tx1"/>
                </a:solidFill>
                <a:latin typeface="+mn-lt"/>
                <a:ea typeface="+mn-ea"/>
                <a:cs typeface="+mn-cs"/>
              </a:rPr>
              <a:t>migration of an ENTITY between systems and different BOUNDED CONTEXTS.</a:t>
            </a:r>
          </a:p>
          <a:p>
            <a:r>
              <a:rPr lang="en-US" sz="1200" b="1" i="0" u="none" strike="noStrike" kern="1200" baseline="0" dirty="0" smtClean="0">
                <a:solidFill>
                  <a:schemeClr val="tx1"/>
                </a:solidFill>
                <a:latin typeface="+mn-lt"/>
                <a:ea typeface="+mn-ea"/>
                <a:cs typeface="+mn-cs"/>
              </a:rPr>
              <a:t>model</a:t>
            </a:r>
          </a:p>
          <a:p>
            <a:r>
              <a:rPr lang="en-US" sz="1200" b="0" i="0" u="none" strike="noStrike" kern="1200" baseline="0" dirty="0" smtClean="0">
                <a:solidFill>
                  <a:schemeClr val="tx1"/>
                </a:solidFill>
                <a:latin typeface="+mn-lt"/>
                <a:ea typeface="+mn-ea"/>
                <a:cs typeface="+mn-cs"/>
              </a:rPr>
              <a:t>A system of abstractions that describes selected aspects of a domain and can be used to</a:t>
            </a:r>
          </a:p>
          <a:p>
            <a:r>
              <a:rPr lang="en-US" sz="1200" b="0" i="0" u="none" strike="noStrike" kern="1200" baseline="0" dirty="0" smtClean="0">
                <a:solidFill>
                  <a:schemeClr val="tx1"/>
                </a:solidFill>
                <a:latin typeface="+mn-lt"/>
                <a:ea typeface="+mn-ea"/>
                <a:cs typeface="+mn-cs"/>
              </a:rPr>
              <a:t>solve problems related to that domain.</a:t>
            </a:r>
          </a:p>
          <a:p>
            <a:r>
              <a:rPr lang="en-US" sz="1200" b="1" i="0" u="none" strike="noStrike" kern="1200" baseline="0" dirty="0" smtClean="0">
                <a:solidFill>
                  <a:schemeClr val="tx1"/>
                </a:solidFill>
                <a:latin typeface="+mn-lt"/>
                <a:ea typeface="+mn-ea"/>
                <a:cs typeface="+mn-cs"/>
              </a:rPr>
              <a:t>MODEL-DRIVEN DESIGN</a:t>
            </a:r>
          </a:p>
          <a:p>
            <a:r>
              <a:rPr lang="en-US" sz="1200" b="0" i="0" u="none" strike="noStrike" kern="1200" baseline="0" dirty="0" smtClean="0">
                <a:solidFill>
                  <a:schemeClr val="tx1"/>
                </a:solidFill>
                <a:latin typeface="+mn-lt"/>
                <a:ea typeface="+mn-ea"/>
                <a:cs typeface="+mn-cs"/>
              </a:rPr>
              <a:t>A design in which some subset of software elements corresponds closely to elements of a</a:t>
            </a:r>
          </a:p>
          <a:p>
            <a:r>
              <a:rPr lang="en-US" sz="1200" b="0" i="0" u="none" strike="noStrike" kern="1200" baseline="0" dirty="0" smtClean="0">
                <a:solidFill>
                  <a:schemeClr val="tx1"/>
                </a:solidFill>
                <a:latin typeface="+mn-lt"/>
                <a:ea typeface="+mn-ea"/>
                <a:cs typeface="+mn-cs"/>
              </a:rPr>
              <a:t>model. </a:t>
            </a:r>
            <a:r>
              <a:rPr lang="en-US" sz="1200" b="0" i="1" u="none" strike="noStrike" kern="1200" baseline="0" dirty="0" smtClean="0">
                <a:solidFill>
                  <a:schemeClr val="tx1"/>
                </a:solidFill>
                <a:latin typeface="+mn-lt"/>
                <a:ea typeface="+mn-ea"/>
                <a:cs typeface="+mn-cs"/>
              </a:rPr>
              <a:t>Also, </a:t>
            </a:r>
            <a:r>
              <a:rPr lang="en-US" sz="1200" b="0" i="0" u="none" strike="noStrike" kern="1200" baseline="0" dirty="0" smtClean="0">
                <a:solidFill>
                  <a:schemeClr val="tx1"/>
                </a:solidFill>
                <a:latin typeface="+mn-lt"/>
                <a:ea typeface="+mn-ea"/>
                <a:cs typeface="+mn-cs"/>
              </a:rPr>
              <a:t>a process of </a:t>
            </a:r>
            <a:r>
              <a:rPr lang="en-US" sz="1200" b="0" i="0" u="none" strike="noStrike" kern="1200" baseline="0" dirty="0" err="1" smtClean="0">
                <a:solidFill>
                  <a:schemeClr val="tx1"/>
                </a:solidFill>
                <a:latin typeface="+mn-lt"/>
                <a:ea typeface="+mn-ea"/>
                <a:cs typeface="+mn-cs"/>
              </a:rPr>
              <a:t>codeveloping</a:t>
            </a:r>
            <a:r>
              <a:rPr lang="en-US" sz="1200" b="0" i="0" u="none" strike="noStrike" kern="1200" baseline="0" dirty="0" smtClean="0">
                <a:solidFill>
                  <a:schemeClr val="tx1"/>
                </a:solidFill>
                <a:latin typeface="+mn-lt"/>
                <a:ea typeface="+mn-ea"/>
                <a:cs typeface="+mn-cs"/>
              </a:rPr>
              <a:t> a model and an implementation that stay aligned</a:t>
            </a:r>
          </a:p>
          <a:p>
            <a:r>
              <a:rPr lang="en-US" sz="1200" b="0" i="0" u="none" strike="noStrike" kern="1200" baseline="0" dirty="0" smtClean="0">
                <a:solidFill>
                  <a:schemeClr val="tx1"/>
                </a:solidFill>
                <a:latin typeface="+mn-lt"/>
                <a:ea typeface="+mn-ea"/>
                <a:cs typeface="+mn-cs"/>
              </a:rPr>
              <a:t>with each other.</a:t>
            </a:r>
          </a:p>
          <a:p>
            <a:r>
              <a:rPr lang="en-US" sz="1200" b="1" i="0" u="none" strike="noStrike" kern="1200" baseline="0" dirty="0" smtClean="0">
                <a:solidFill>
                  <a:schemeClr val="tx1"/>
                </a:solidFill>
                <a:latin typeface="+mn-lt"/>
                <a:ea typeface="+mn-ea"/>
                <a:cs typeface="+mn-cs"/>
              </a:rPr>
              <a:t>modeling paradigm</a:t>
            </a:r>
          </a:p>
          <a:p>
            <a:r>
              <a:rPr lang="en-US" sz="1200" b="0" i="0" u="none" strike="noStrike" kern="1200" baseline="0" dirty="0" smtClean="0">
                <a:solidFill>
                  <a:schemeClr val="tx1"/>
                </a:solidFill>
                <a:latin typeface="+mn-lt"/>
                <a:ea typeface="+mn-ea"/>
                <a:cs typeface="+mn-cs"/>
              </a:rPr>
              <a:t>A particular style of carving out concepts in a domain, combined with tools to create</a:t>
            </a:r>
          </a:p>
          <a:p>
            <a:r>
              <a:rPr lang="en-US" sz="1200" b="0" i="0" u="none" strike="noStrike" kern="1200" baseline="0" dirty="0" smtClean="0">
                <a:solidFill>
                  <a:schemeClr val="tx1"/>
                </a:solidFill>
                <a:latin typeface="+mn-lt"/>
                <a:ea typeface="+mn-ea"/>
                <a:cs typeface="+mn-cs"/>
              </a:rPr>
              <a:t>software analogs of those concepts (for example, object-oriented programming and logic</a:t>
            </a:r>
          </a:p>
          <a:p>
            <a:r>
              <a:rPr lang="en-US" sz="1200" b="0" i="0" u="none" strike="noStrike" kern="1200" baseline="0" dirty="0" smtClean="0">
                <a:solidFill>
                  <a:schemeClr val="tx1"/>
                </a:solidFill>
                <a:latin typeface="+mn-lt"/>
                <a:ea typeface="+mn-ea"/>
                <a:cs typeface="+mn-cs"/>
              </a:rPr>
              <a:t>programming).</a:t>
            </a:r>
          </a:p>
          <a:p>
            <a:r>
              <a:rPr lang="en-US" sz="1200" b="1" i="0" u="none" strike="noStrike" kern="1200" baseline="0" dirty="0" smtClean="0">
                <a:solidFill>
                  <a:schemeClr val="tx1"/>
                </a:solidFill>
                <a:latin typeface="+mn-lt"/>
                <a:ea typeface="+mn-ea"/>
                <a:cs typeface="+mn-cs"/>
              </a:rPr>
              <a:t>REPOSITORY</a:t>
            </a:r>
          </a:p>
          <a:p>
            <a:r>
              <a:rPr lang="en-US" sz="1200" b="0" i="0" u="none" strike="noStrike" kern="1200" baseline="0" dirty="0" smtClean="0">
                <a:solidFill>
                  <a:schemeClr val="tx1"/>
                </a:solidFill>
                <a:latin typeface="+mn-lt"/>
                <a:ea typeface="+mn-ea"/>
                <a:cs typeface="+mn-cs"/>
              </a:rPr>
              <a:t>A mechanism for encapsulating storage, retrieval, and search behavior which emulates a</a:t>
            </a:r>
          </a:p>
          <a:p>
            <a:r>
              <a:rPr lang="en-US" sz="1200" b="0" i="0" u="none" strike="noStrike" kern="1200" baseline="0" dirty="0" smtClean="0">
                <a:solidFill>
                  <a:schemeClr val="tx1"/>
                </a:solidFill>
                <a:latin typeface="+mn-lt"/>
                <a:ea typeface="+mn-ea"/>
                <a:cs typeface="+mn-cs"/>
              </a:rPr>
              <a:t>collection of objects.</a:t>
            </a:r>
          </a:p>
          <a:p>
            <a:r>
              <a:rPr lang="en-US" sz="1200" b="1" i="0" u="none" strike="noStrike" kern="1200" baseline="0" dirty="0" smtClean="0">
                <a:solidFill>
                  <a:schemeClr val="tx1"/>
                </a:solidFill>
                <a:latin typeface="+mn-lt"/>
                <a:ea typeface="+mn-ea"/>
                <a:cs typeface="+mn-cs"/>
              </a:rPr>
              <a:t>responsibility</a:t>
            </a:r>
          </a:p>
          <a:p>
            <a:r>
              <a:rPr lang="en-US" sz="1200" b="0" i="0" u="none" strike="noStrike" kern="1200" baseline="0" dirty="0" smtClean="0">
                <a:solidFill>
                  <a:schemeClr val="tx1"/>
                </a:solidFill>
                <a:latin typeface="+mn-lt"/>
                <a:ea typeface="+mn-ea"/>
                <a:cs typeface="+mn-cs"/>
              </a:rPr>
              <a:t>An obligation to perform a task or know information (</a:t>
            </a:r>
            <a:r>
              <a:rPr lang="en-US" sz="1200" b="0" i="0" u="none" strike="noStrike" kern="1200" baseline="0" dirty="0" err="1" smtClean="0">
                <a:solidFill>
                  <a:schemeClr val="tx1"/>
                </a:solidFill>
                <a:latin typeface="+mn-lt"/>
                <a:ea typeface="+mn-ea"/>
                <a:cs typeface="+mn-cs"/>
              </a:rPr>
              <a:t>Wirfs</a:t>
            </a:r>
            <a:r>
              <a:rPr lang="en-US" sz="1200" b="0" i="0" u="none" strike="noStrike" kern="1200" baseline="0" dirty="0" smtClean="0">
                <a:solidFill>
                  <a:schemeClr val="tx1"/>
                </a:solidFill>
                <a:latin typeface="+mn-lt"/>
                <a:ea typeface="+mn-ea"/>
                <a:cs typeface="+mn-cs"/>
              </a:rPr>
              <a:t>-Brock et al. 2003, p. 3).</a:t>
            </a:r>
          </a:p>
          <a:p>
            <a:r>
              <a:rPr lang="en-US" sz="1200" b="1" i="0" u="none" strike="noStrike" kern="1200" baseline="0" dirty="0" smtClean="0">
                <a:solidFill>
                  <a:schemeClr val="tx1"/>
                </a:solidFill>
                <a:latin typeface="+mn-lt"/>
                <a:ea typeface="+mn-ea"/>
                <a:cs typeface="+mn-cs"/>
              </a:rPr>
              <a:t>SERVICE</a:t>
            </a:r>
          </a:p>
          <a:p>
            <a:r>
              <a:rPr lang="en-US" sz="1200" b="0" i="0" u="none" strike="noStrike" kern="1200" baseline="0" dirty="0" smtClean="0">
                <a:solidFill>
                  <a:schemeClr val="tx1"/>
                </a:solidFill>
                <a:latin typeface="+mn-lt"/>
                <a:ea typeface="+mn-ea"/>
                <a:cs typeface="+mn-cs"/>
              </a:rPr>
              <a:t>An operation offered as an interface that stands alone in the model, with no encapsulated</a:t>
            </a:r>
          </a:p>
          <a:p>
            <a:r>
              <a:rPr lang="en-US" sz="1200" b="0" i="0" u="none" strike="noStrike" kern="1200" baseline="0" dirty="0" smtClean="0">
                <a:solidFill>
                  <a:schemeClr val="tx1"/>
                </a:solidFill>
                <a:latin typeface="+mn-lt"/>
                <a:ea typeface="+mn-ea"/>
                <a:cs typeface="+mn-cs"/>
              </a:rPr>
              <a:t>state.</a:t>
            </a:r>
          </a:p>
          <a:p>
            <a:r>
              <a:rPr lang="en-US" sz="1200" b="1" i="0" u="none" strike="noStrike" kern="1200" baseline="0" dirty="0" smtClean="0">
                <a:solidFill>
                  <a:schemeClr val="tx1"/>
                </a:solidFill>
                <a:latin typeface="+mn-lt"/>
                <a:ea typeface="+mn-ea"/>
                <a:cs typeface="+mn-cs"/>
              </a:rPr>
              <a:t>side effect</a:t>
            </a:r>
          </a:p>
          <a:p>
            <a:r>
              <a:rPr lang="en-US" sz="1200" b="0" i="0" u="none" strike="noStrike" kern="1200" baseline="0" dirty="0" smtClean="0">
                <a:solidFill>
                  <a:schemeClr val="tx1"/>
                </a:solidFill>
                <a:latin typeface="+mn-lt"/>
                <a:ea typeface="+mn-ea"/>
                <a:cs typeface="+mn-cs"/>
              </a:rPr>
              <a:t>Any observable change of state resulting from an operation, whether intentional or not, even</a:t>
            </a:r>
          </a:p>
          <a:p>
            <a:r>
              <a:rPr lang="en-US" sz="1200" b="0" i="0" u="none" strike="noStrike" kern="1200" baseline="0" dirty="0" smtClean="0">
                <a:solidFill>
                  <a:schemeClr val="tx1"/>
                </a:solidFill>
                <a:latin typeface="+mn-lt"/>
                <a:ea typeface="+mn-ea"/>
                <a:cs typeface="+mn-cs"/>
              </a:rPr>
              <a:t>a deliberate update.</a:t>
            </a:r>
          </a:p>
          <a:p>
            <a:r>
              <a:rPr lang="en-US" sz="1200" b="1" i="0" u="none" strike="noStrike" kern="1200" baseline="0" dirty="0" smtClean="0">
                <a:solidFill>
                  <a:schemeClr val="tx1"/>
                </a:solidFill>
                <a:latin typeface="+mn-lt"/>
                <a:ea typeface="+mn-ea"/>
                <a:cs typeface="+mn-cs"/>
              </a:rPr>
              <a:t>SIDE-EFFECT-FREE FUNCTION</a:t>
            </a:r>
          </a:p>
          <a:p>
            <a:r>
              <a:rPr lang="en-US" sz="1200" b="0" i="0" u="none" strike="noStrike" kern="1200" baseline="0" dirty="0" smtClean="0">
                <a:solidFill>
                  <a:schemeClr val="tx1"/>
                </a:solidFill>
                <a:latin typeface="+mn-lt"/>
                <a:ea typeface="+mn-ea"/>
                <a:cs typeface="+mn-cs"/>
              </a:rPr>
              <a:t>See </a:t>
            </a:r>
            <a:r>
              <a:rPr lang="en-US" sz="1200" b="1" i="0" u="none" strike="noStrike" kern="1200" baseline="0" dirty="0" smtClean="0">
                <a:solidFill>
                  <a:schemeClr val="tx1"/>
                </a:solidFill>
                <a:latin typeface="+mn-lt"/>
                <a:ea typeface="+mn-ea"/>
                <a:cs typeface="+mn-cs"/>
              </a:rPr>
              <a:t>[function]</a:t>
            </a:r>
          </a:p>
          <a:p>
            <a:r>
              <a:rPr lang="en-US" sz="1200" b="1" i="0" u="none" strike="noStrike" kern="1200" baseline="0" dirty="0" smtClean="0">
                <a:solidFill>
                  <a:schemeClr val="tx1"/>
                </a:solidFill>
                <a:latin typeface="+mn-lt"/>
                <a:ea typeface="+mn-ea"/>
                <a:cs typeface="+mn-cs"/>
              </a:rPr>
              <a:t>STANDALONE CLASS</a:t>
            </a:r>
          </a:p>
          <a:p>
            <a:r>
              <a:rPr lang="en-US" sz="1200" b="0" i="0" u="none" strike="noStrike" kern="1200" baseline="0" dirty="0" smtClean="0">
                <a:solidFill>
                  <a:schemeClr val="tx1"/>
                </a:solidFill>
                <a:latin typeface="+mn-lt"/>
                <a:ea typeface="+mn-ea"/>
                <a:cs typeface="+mn-cs"/>
              </a:rPr>
              <a:t>A class that can be understood and tested without reference to any others, except system</a:t>
            </a:r>
          </a:p>
          <a:p>
            <a:r>
              <a:rPr lang="en-US" sz="1200" b="0" i="0" u="none" strike="noStrike" kern="1200" baseline="0" dirty="0" smtClean="0">
                <a:solidFill>
                  <a:schemeClr val="tx1"/>
                </a:solidFill>
                <a:latin typeface="+mn-lt"/>
                <a:ea typeface="+mn-ea"/>
                <a:cs typeface="+mn-cs"/>
              </a:rPr>
              <a:t>primitives and basic libraries.</a:t>
            </a:r>
          </a:p>
          <a:p>
            <a:r>
              <a:rPr lang="en-US" sz="1200" b="1" i="0" u="none" strike="noStrike" kern="1200" baseline="0" dirty="0" smtClean="0">
                <a:solidFill>
                  <a:schemeClr val="tx1"/>
                </a:solidFill>
                <a:latin typeface="+mn-lt"/>
                <a:ea typeface="+mn-ea"/>
                <a:cs typeface="+mn-cs"/>
              </a:rPr>
              <a:t>stateless</a:t>
            </a:r>
          </a:p>
          <a:p>
            <a:r>
              <a:rPr lang="en-US" sz="1200" b="0" i="0" u="none" strike="noStrike" kern="1200" baseline="0" dirty="0" smtClean="0">
                <a:solidFill>
                  <a:schemeClr val="tx1"/>
                </a:solidFill>
                <a:latin typeface="+mn-lt"/>
                <a:ea typeface="+mn-ea"/>
                <a:cs typeface="+mn-cs"/>
              </a:rPr>
              <a:t>The property of a design element that allows a client to use any of its operations without</a:t>
            </a:r>
          </a:p>
          <a:p>
            <a:r>
              <a:rPr lang="en-US" sz="1200" b="0" i="0" u="none" strike="noStrike" kern="1200" baseline="0" dirty="0" smtClean="0">
                <a:solidFill>
                  <a:schemeClr val="tx1"/>
                </a:solidFill>
                <a:latin typeface="+mn-lt"/>
                <a:ea typeface="+mn-ea"/>
                <a:cs typeface="+mn-cs"/>
              </a:rPr>
              <a:t>regard to the element's history. A stateless element may use information that is accessible</a:t>
            </a:r>
          </a:p>
          <a:p>
            <a:r>
              <a:rPr lang="en-US" sz="1200" b="0" i="0" u="none" strike="noStrike" kern="1200" baseline="0" dirty="0" smtClean="0">
                <a:solidFill>
                  <a:schemeClr val="tx1"/>
                </a:solidFill>
                <a:latin typeface="+mn-lt"/>
                <a:ea typeface="+mn-ea"/>
                <a:cs typeface="+mn-cs"/>
              </a:rPr>
              <a:t>globally and may even change that global information (that is, it may have side effects) but</a:t>
            </a:r>
          </a:p>
          <a:p>
            <a:r>
              <a:rPr lang="en-US" sz="1200" b="0" i="0" u="none" strike="noStrike" kern="1200" baseline="0" dirty="0" smtClean="0">
                <a:solidFill>
                  <a:schemeClr val="tx1"/>
                </a:solidFill>
                <a:latin typeface="+mn-lt"/>
                <a:ea typeface="+mn-ea"/>
                <a:cs typeface="+mn-cs"/>
              </a:rPr>
              <a:t>holds no private state that affects its behavior.</a:t>
            </a:r>
          </a:p>
          <a:p>
            <a:r>
              <a:rPr lang="en-US" sz="1200" b="1" i="0" u="none" strike="noStrike" kern="1200" baseline="0" dirty="0" smtClean="0">
                <a:solidFill>
                  <a:schemeClr val="tx1"/>
                </a:solidFill>
                <a:latin typeface="+mn-lt"/>
                <a:ea typeface="+mn-ea"/>
                <a:cs typeface="+mn-cs"/>
              </a:rPr>
              <a:t>strategic design</a:t>
            </a:r>
          </a:p>
          <a:p>
            <a:r>
              <a:rPr lang="en-US" sz="1200" b="0" i="0" u="none" strike="noStrike" kern="1200" baseline="0" dirty="0" smtClean="0">
                <a:solidFill>
                  <a:schemeClr val="tx1"/>
                </a:solidFill>
                <a:latin typeface="+mn-lt"/>
                <a:ea typeface="+mn-ea"/>
                <a:cs typeface="+mn-cs"/>
              </a:rPr>
              <a:t>Modeling and design decisions that apply to large parts of the system. Such decisions affect</a:t>
            </a:r>
          </a:p>
          <a:p>
            <a:r>
              <a:rPr lang="en-US" sz="1200" b="0" i="0" u="none" strike="noStrike" kern="1200" baseline="0" dirty="0" smtClean="0">
                <a:solidFill>
                  <a:schemeClr val="tx1"/>
                </a:solidFill>
                <a:latin typeface="+mn-lt"/>
                <a:ea typeface="+mn-ea"/>
                <a:cs typeface="+mn-cs"/>
              </a:rPr>
              <a:t>the entire project and have to be decided at team level.</a:t>
            </a:r>
          </a:p>
          <a:p>
            <a:r>
              <a:rPr lang="en-US" sz="1200" b="1" i="0" u="none" strike="noStrike" kern="1200" baseline="0" dirty="0" smtClean="0">
                <a:solidFill>
                  <a:schemeClr val="tx1"/>
                </a:solidFill>
                <a:latin typeface="+mn-lt"/>
                <a:ea typeface="+mn-ea"/>
                <a:cs typeface="+mn-cs"/>
              </a:rPr>
              <a:t>supple design</a:t>
            </a:r>
          </a:p>
          <a:p>
            <a:r>
              <a:rPr lang="en-US" sz="1200" b="0" i="0" u="none" strike="noStrike" kern="1200" baseline="0" dirty="0" smtClean="0">
                <a:solidFill>
                  <a:schemeClr val="tx1"/>
                </a:solidFill>
                <a:latin typeface="+mn-lt"/>
                <a:ea typeface="+mn-ea"/>
                <a:cs typeface="+mn-cs"/>
              </a:rPr>
              <a:t>A design that puts the power inherent in a deep model into the hands of a client developer</a:t>
            </a:r>
          </a:p>
          <a:p>
            <a:r>
              <a:rPr lang="en-US" sz="1200" b="0" i="0" u="none" strike="noStrike" kern="1200" baseline="0" dirty="0" smtClean="0">
                <a:solidFill>
                  <a:schemeClr val="tx1"/>
                </a:solidFill>
                <a:latin typeface="+mn-lt"/>
                <a:ea typeface="+mn-ea"/>
                <a:cs typeface="+mn-cs"/>
              </a:rPr>
              <a:t>to make clear, flexible expressions that give expected results robustly. Equally important, it</a:t>
            </a:r>
          </a:p>
          <a:p>
            <a:r>
              <a:rPr lang="en-US" sz="1200" b="0" i="0" u="none" strike="noStrike" kern="1200" baseline="0" dirty="0" smtClean="0">
                <a:solidFill>
                  <a:schemeClr val="tx1"/>
                </a:solidFill>
                <a:latin typeface="+mn-lt"/>
                <a:ea typeface="+mn-ea"/>
                <a:cs typeface="+mn-cs"/>
              </a:rPr>
              <a:t>leverages that </a:t>
            </a:r>
            <a:r>
              <a:rPr lang="en-US" sz="1200" b="0" i="1" u="none" strike="noStrike" kern="1200" baseline="0" dirty="0" smtClean="0">
                <a:solidFill>
                  <a:schemeClr val="tx1"/>
                </a:solidFill>
                <a:latin typeface="+mn-lt"/>
                <a:ea typeface="+mn-ea"/>
                <a:cs typeface="+mn-cs"/>
              </a:rPr>
              <a:t>same </a:t>
            </a:r>
            <a:r>
              <a:rPr lang="en-US" sz="1200" b="0" i="0" u="none" strike="noStrike" kern="1200" baseline="0" dirty="0" smtClean="0">
                <a:solidFill>
                  <a:schemeClr val="tx1"/>
                </a:solidFill>
                <a:latin typeface="+mn-lt"/>
                <a:ea typeface="+mn-ea"/>
                <a:cs typeface="+mn-cs"/>
              </a:rPr>
              <a:t>deep model to make the design itself easy for the implementer to mold</a:t>
            </a:r>
          </a:p>
          <a:p>
            <a:r>
              <a:rPr lang="en-US" sz="1200" b="0" i="0" u="none" strike="noStrike" kern="1200" baseline="0" dirty="0" smtClean="0">
                <a:solidFill>
                  <a:schemeClr val="tx1"/>
                </a:solidFill>
                <a:latin typeface="+mn-lt"/>
                <a:ea typeface="+mn-ea"/>
                <a:cs typeface="+mn-cs"/>
              </a:rPr>
              <a:t>and reshape to accommodate new insight.</a:t>
            </a:r>
          </a:p>
          <a:p>
            <a:r>
              <a:rPr lang="en-US" sz="1200" b="1" i="0" u="none" strike="noStrike" kern="1200" baseline="0" dirty="0" smtClean="0">
                <a:solidFill>
                  <a:schemeClr val="tx1"/>
                </a:solidFill>
                <a:latin typeface="+mn-lt"/>
                <a:ea typeface="+mn-ea"/>
                <a:cs typeface="+mn-cs"/>
              </a:rPr>
              <a:t>UBIQUITOUS LANGUAGE</a:t>
            </a:r>
          </a:p>
          <a:p>
            <a:r>
              <a:rPr lang="en-US" sz="1200" b="0" i="0" u="none" strike="noStrike" kern="1200" baseline="0" dirty="0" smtClean="0">
                <a:solidFill>
                  <a:schemeClr val="tx1"/>
                </a:solidFill>
                <a:latin typeface="+mn-lt"/>
                <a:ea typeface="+mn-ea"/>
                <a:cs typeface="+mn-cs"/>
              </a:rPr>
              <a:t>A language structured around the domain model and used by all team members to connect</a:t>
            </a:r>
          </a:p>
          <a:p>
            <a:r>
              <a:rPr lang="en-US" sz="1200" b="0" i="0" u="none" strike="noStrike" kern="1200" baseline="0" dirty="0" smtClean="0">
                <a:solidFill>
                  <a:schemeClr val="tx1"/>
                </a:solidFill>
                <a:latin typeface="+mn-lt"/>
                <a:ea typeface="+mn-ea"/>
                <a:cs typeface="+mn-cs"/>
              </a:rPr>
              <a:t>all the activities of the team with the software.</a:t>
            </a:r>
          </a:p>
          <a:p>
            <a:r>
              <a:rPr lang="en-US" sz="1200" b="1" i="0" u="none" strike="noStrike" kern="1200" baseline="0" dirty="0" smtClean="0">
                <a:solidFill>
                  <a:schemeClr val="tx1"/>
                </a:solidFill>
                <a:latin typeface="+mn-lt"/>
                <a:ea typeface="+mn-ea"/>
                <a:cs typeface="+mn-cs"/>
              </a:rPr>
              <a:t>unification</a:t>
            </a:r>
          </a:p>
          <a:p>
            <a:r>
              <a:rPr lang="en-US" sz="1200" b="0" i="0" u="none" strike="noStrike" kern="1200" baseline="0" dirty="0" smtClean="0">
                <a:solidFill>
                  <a:schemeClr val="tx1"/>
                </a:solidFill>
                <a:latin typeface="+mn-lt"/>
                <a:ea typeface="+mn-ea"/>
                <a:cs typeface="+mn-cs"/>
              </a:rPr>
              <a:t>The internal consistency of a model such that each term is </a:t>
            </a:r>
            <a:r>
              <a:rPr lang="en-US" sz="1200" b="0" i="0" u="none" strike="noStrike" kern="1200" baseline="0" dirty="0" err="1" smtClean="0">
                <a:solidFill>
                  <a:schemeClr val="tx1"/>
                </a:solidFill>
                <a:latin typeface="+mn-lt"/>
                <a:ea typeface="+mn-ea"/>
                <a:cs typeface="+mn-cs"/>
              </a:rPr>
              <a:t>unam-biguous</a:t>
            </a:r>
            <a:r>
              <a:rPr lang="en-US" sz="1200" b="0" i="0" u="none" strike="noStrike" kern="1200" baseline="0" dirty="0" smtClean="0">
                <a:solidFill>
                  <a:schemeClr val="tx1"/>
                </a:solidFill>
                <a:latin typeface="+mn-lt"/>
                <a:ea typeface="+mn-ea"/>
                <a:cs typeface="+mn-cs"/>
              </a:rPr>
              <a:t> and no rules</a:t>
            </a:r>
          </a:p>
          <a:p>
            <a:r>
              <a:rPr lang="en-US" sz="1200" b="0" i="0" u="none" strike="noStrike" kern="1200" baseline="0" dirty="0" smtClean="0">
                <a:solidFill>
                  <a:schemeClr val="tx1"/>
                </a:solidFill>
                <a:latin typeface="+mn-lt"/>
                <a:ea typeface="+mn-ea"/>
                <a:cs typeface="+mn-cs"/>
              </a:rPr>
              <a:t>contradict.</a:t>
            </a:r>
          </a:p>
          <a:p>
            <a:r>
              <a:rPr lang="en-US" sz="1200" b="1" i="0" u="none" strike="noStrike" kern="1200" baseline="0" dirty="0" smtClean="0">
                <a:solidFill>
                  <a:schemeClr val="tx1"/>
                </a:solidFill>
                <a:latin typeface="+mn-lt"/>
                <a:ea typeface="+mn-ea"/>
                <a:cs typeface="+mn-cs"/>
              </a:rPr>
              <a:t>VALUE OBJECT</a:t>
            </a:r>
          </a:p>
          <a:p>
            <a:r>
              <a:rPr lang="en-US" sz="1200" b="0" i="0" u="none" strike="noStrike" kern="1200" baseline="0" dirty="0" smtClean="0">
                <a:solidFill>
                  <a:schemeClr val="tx1"/>
                </a:solidFill>
                <a:latin typeface="+mn-lt"/>
                <a:ea typeface="+mn-ea"/>
                <a:cs typeface="+mn-cs"/>
              </a:rPr>
              <a:t>An object that describes some characteristic or attribute but carries no concept of identity.</a:t>
            </a:r>
          </a:p>
          <a:p>
            <a:r>
              <a:rPr lang="en-US" sz="1200" b="1" i="0" u="none" strike="noStrike" kern="1200" baseline="0" dirty="0" smtClean="0">
                <a:solidFill>
                  <a:schemeClr val="tx1"/>
                </a:solidFill>
                <a:latin typeface="+mn-lt"/>
                <a:ea typeface="+mn-ea"/>
                <a:cs typeface="+mn-cs"/>
              </a:rPr>
              <a:t>WHOLE VALUE</a:t>
            </a:r>
          </a:p>
          <a:p>
            <a:r>
              <a:rPr lang="en-US" sz="1200" b="0" i="0" u="none" strike="noStrike" kern="1200" baseline="0" dirty="0" smtClean="0">
                <a:solidFill>
                  <a:schemeClr val="tx1"/>
                </a:solidFill>
                <a:latin typeface="+mn-lt"/>
                <a:ea typeface="+mn-ea"/>
                <a:cs typeface="+mn-cs"/>
              </a:rPr>
              <a:t>An object that models a single, complete concept.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Core definitions</a:t>
            </a:r>
          </a:p>
          <a:p>
            <a:r>
              <a:rPr lang="en-US" sz="1200" b="0" i="0" kern="1200" dirty="0" smtClean="0">
                <a:solidFill>
                  <a:schemeClr val="tx1"/>
                </a:solidFill>
                <a:effectLst/>
                <a:latin typeface="+mn-lt"/>
                <a:ea typeface="+mn-ea"/>
                <a:cs typeface="+mn-cs"/>
              </a:rPr>
              <a:t>Domain: A sphere of knowledge (ontology), influence, or activity. The subject area to which the user applies a program is the domain of the software.</a:t>
            </a:r>
          </a:p>
          <a:p>
            <a:r>
              <a:rPr lang="en-US" sz="1200" b="0" i="0" kern="1200" dirty="0" smtClean="0">
                <a:solidFill>
                  <a:schemeClr val="tx1"/>
                </a:solidFill>
                <a:effectLst/>
                <a:latin typeface="+mn-lt"/>
                <a:ea typeface="+mn-ea"/>
                <a:cs typeface="+mn-cs"/>
              </a:rPr>
              <a:t>Model: A system of abstractions that describes selected aspects of a domain and can be used to solve problems related to that domain.</a:t>
            </a:r>
          </a:p>
          <a:p>
            <a:r>
              <a:rPr lang="en-US" sz="1200" b="0" i="0" kern="1200" dirty="0" smtClean="0">
                <a:solidFill>
                  <a:schemeClr val="tx1"/>
                </a:solidFill>
                <a:effectLst/>
                <a:latin typeface="+mn-lt"/>
                <a:ea typeface="+mn-ea"/>
                <a:cs typeface="+mn-cs"/>
              </a:rPr>
              <a:t>Ubiquitous Language: A language structured around the domain model and used by all team members to connect all the activities of the team with the software.</a:t>
            </a:r>
          </a:p>
          <a:p>
            <a:r>
              <a:rPr lang="en-US" sz="1200" b="0" i="0" kern="1200" dirty="0" smtClean="0">
                <a:solidFill>
                  <a:schemeClr val="tx1"/>
                </a:solidFill>
                <a:effectLst/>
                <a:latin typeface="+mn-lt"/>
                <a:ea typeface="+mn-ea"/>
                <a:cs typeface="+mn-cs"/>
              </a:rPr>
              <a:t>Context: The setting in which a word or statement appears that determines its meaning.</a:t>
            </a:r>
          </a:p>
          <a:p>
            <a:r>
              <a:rPr lang="en-US" sz="1200" b="0" i="0" kern="1200" dirty="0" smtClean="0">
                <a:solidFill>
                  <a:schemeClr val="tx1"/>
                </a:solidFill>
                <a:effectLst/>
                <a:latin typeface="+mn-lt"/>
                <a:ea typeface="+mn-ea"/>
                <a:cs typeface="+mn-cs"/>
              </a:rPr>
              <a:t>Prerequisites for the successful application of DDD</a:t>
            </a:r>
          </a:p>
          <a:p>
            <a:r>
              <a:rPr lang="en-US" sz="1200" b="0" i="0" kern="1200" dirty="0" smtClean="0">
                <a:solidFill>
                  <a:schemeClr val="tx1"/>
                </a:solidFill>
                <a:effectLst/>
                <a:latin typeface="+mn-lt"/>
                <a:ea typeface="+mn-ea"/>
                <a:cs typeface="+mn-cs"/>
              </a:rPr>
              <a:t>Your domain is not trivial</a:t>
            </a:r>
          </a:p>
          <a:p>
            <a:r>
              <a:rPr lang="en-US" sz="1200" b="0" i="0" kern="1200" dirty="0" smtClean="0">
                <a:solidFill>
                  <a:schemeClr val="tx1"/>
                </a:solidFill>
                <a:effectLst/>
                <a:latin typeface="+mn-lt"/>
                <a:ea typeface="+mn-ea"/>
                <a:cs typeface="+mn-cs"/>
              </a:rPr>
              <a:t>The project team has experience and interest in Object Oriented Programming/Design</a:t>
            </a:r>
          </a:p>
          <a:p>
            <a:r>
              <a:rPr lang="en-US" sz="1200" b="0" i="0" kern="1200" dirty="0" smtClean="0">
                <a:solidFill>
                  <a:schemeClr val="tx1"/>
                </a:solidFill>
                <a:effectLst/>
                <a:latin typeface="+mn-lt"/>
                <a:ea typeface="+mn-ea"/>
                <a:cs typeface="+mn-cs"/>
              </a:rPr>
              <a:t>You have access to domain experts</a:t>
            </a:r>
          </a:p>
          <a:p>
            <a:r>
              <a:rPr lang="en-US" sz="1200" b="0" i="0" kern="1200" dirty="0" smtClean="0">
                <a:solidFill>
                  <a:schemeClr val="tx1"/>
                </a:solidFill>
                <a:effectLst/>
                <a:latin typeface="+mn-lt"/>
                <a:ea typeface="+mn-ea"/>
                <a:cs typeface="+mn-cs"/>
              </a:rPr>
              <a:t>You have an iterative process</a:t>
            </a:r>
          </a:p>
          <a:p>
            <a:r>
              <a:rPr lang="en-US" sz="1200" b="0" i="0" kern="1200" dirty="0" smtClean="0">
                <a:solidFill>
                  <a:schemeClr val="tx1"/>
                </a:solidFill>
                <a:effectLst/>
                <a:latin typeface="+mn-lt"/>
                <a:ea typeface="+mn-ea"/>
                <a:cs typeface="+mn-cs"/>
              </a:rPr>
              <a:t>Building blocks</a:t>
            </a:r>
          </a:p>
          <a:p>
            <a:r>
              <a:rPr lang="en-US" sz="1200" b="0" i="0" kern="1200" dirty="0" smtClean="0">
                <a:solidFill>
                  <a:schemeClr val="tx1"/>
                </a:solidFill>
                <a:effectLst/>
                <a:latin typeface="+mn-lt"/>
                <a:ea typeface="+mn-ea"/>
                <a:cs typeface="+mn-cs"/>
              </a:rPr>
              <a:t>Strategic patterns</a:t>
            </a:r>
          </a:p>
          <a:p>
            <a:r>
              <a:rPr lang="en-US" sz="1200" b="1" i="0" kern="1200" dirty="0" smtClean="0">
                <a:solidFill>
                  <a:schemeClr val="tx1"/>
                </a:solidFill>
                <a:effectLst/>
                <a:latin typeface="+mn-lt"/>
                <a:ea typeface="+mn-ea"/>
                <a:cs typeface="+mn-cs"/>
              </a:rPr>
              <a:t>Domain, and Subdomains:</a:t>
            </a:r>
            <a:r>
              <a:rPr lang="en-US" sz="1200" b="0" i="0" kern="1200" dirty="0" smtClean="0">
                <a:solidFill>
                  <a:schemeClr val="tx1"/>
                </a:solidFill>
                <a:effectLst/>
                <a:latin typeface="+mn-lt"/>
                <a:ea typeface="+mn-ea"/>
                <a:cs typeface="+mn-cs"/>
              </a:rPr>
              <a:t> As mentioned above, a Domain is a sphere of knowledge. A Domain can be split into Subdomains if it is too large. The Domain is usually known as the problem space.</a:t>
            </a:r>
          </a:p>
          <a:p>
            <a:r>
              <a:rPr lang="en-US" sz="1200" b="1" i="0" kern="1200" dirty="0" smtClean="0">
                <a:solidFill>
                  <a:schemeClr val="tx1"/>
                </a:solidFill>
                <a:effectLst/>
                <a:latin typeface="+mn-lt"/>
                <a:ea typeface="+mn-ea"/>
                <a:cs typeface="+mn-cs"/>
              </a:rPr>
              <a:t>Bounded Context:</a:t>
            </a:r>
            <a:r>
              <a:rPr lang="en-US" sz="1200" b="0" i="0" kern="1200" dirty="0" smtClean="0">
                <a:solidFill>
                  <a:schemeClr val="tx1"/>
                </a:solidFill>
                <a:effectLst/>
                <a:latin typeface="+mn-lt"/>
                <a:ea typeface="+mn-ea"/>
                <a:cs typeface="+mn-cs"/>
              </a:rPr>
              <a:t> A Bounded context should be aligned with a Domain or a Subdomain. There is one Ubiquitous Language applied within a Bounded Context. A Bounded Context is usually the solution space, where we design our software or business solution.</a:t>
            </a:r>
          </a:p>
          <a:p>
            <a:r>
              <a:rPr lang="en-US" sz="1200" b="1" i="0" kern="1200" dirty="0" smtClean="0">
                <a:solidFill>
                  <a:schemeClr val="tx1"/>
                </a:solidFill>
                <a:effectLst/>
                <a:latin typeface="+mn-lt"/>
                <a:ea typeface="+mn-ea"/>
                <a:cs typeface="+mn-cs"/>
              </a:rPr>
              <a:t>Context Map:</a:t>
            </a:r>
            <a:r>
              <a:rPr lang="en-US" sz="1200" b="0" i="0" kern="1200" dirty="0" smtClean="0">
                <a:solidFill>
                  <a:schemeClr val="tx1"/>
                </a:solidFill>
                <a:effectLst/>
                <a:latin typeface="+mn-lt"/>
                <a:ea typeface="+mn-ea"/>
                <a:cs typeface="+mn-cs"/>
              </a:rPr>
              <a:t> A Context Map displays the alignment of Domains, Subdomains and their Bounded Contexts. A Context Map also shows dependencies between Bounded Contexts. Such dependencies can be upstream or downstream. Dependencies show where integration patterns should or must be applied.</a:t>
            </a:r>
          </a:p>
          <a:p>
            <a:r>
              <a:rPr lang="en-US" sz="1200" b="0" i="0" kern="1200" dirty="0" smtClean="0">
                <a:solidFill>
                  <a:schemeClr val="tx1"/>
                </a:solidFill>
                <a:effectLst/>
                <a:latin typeface="+mn-lt"/>
                <a:ea typeface="+mn-ea"/>
                <a:cs typeface="+mn-cs"/>
              </a:rPr>
              <a:t>Tactical patterns</a:t>
            </a:r>
          </a:p>
          <a:p>
            <a:r>
              <a:rPr lang="en-US" sz="1200" b="1" i="0" kern="1200" dirty="0" smtClean="0">
                <a:solidFill>
                  <a:schemeClr val="tx1"/>
                </a:solidFill>
                <a:effectLst/>
                <a:latin typeface="+mn-lt"/>
                <a:ea typeface="+mn-ea"/>
                <a:cs typeface="+mn-cs"/>
              </a:rPr>
              <a:t>Entity</a:t>
            </a:r>
            <a:r>
              <a:rPr lang="en-US" sz="1200" b="0" i="0" kern="1200" dirty="0" smtClean="0">
                <a:solidFill>
                  <a:schemeClr val="tx1"/>
                </a:solidFill>
                <a:effectLst/>
                <a:latin typeface="+mn-lt"/>
                <a:ea typeface="+mn-ea"/>
                <a:cs typeface="+mn-cs"/>
              </a:rPr>
              <a:t>: An object that is not defined by its attributes, but rather by a thread of continuity and its identity.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Most airlines distinguish each seat uniquely on every flight. Each seat is an entity in this context. However, Southwest Airlines (or EasyJet/</a:t>
            </a:r>
            <a:r>
              <a:rPr lang="en-US" sz="1200" b="0" i="0" kern="1200" dirty="0" err="1" smtClean="0">
                <a:solidFill>
                  <a:schemeClr val="tx1"/>
                </a:solidFill>
                <a:effectLst/>
                <a:latin typeface="+mn-lt"/>
                <a:ea typeface="+mn-ea"/>
                <a:cs typeface="+mn-cs"/>
              </a:rPr>
              <a:t>RyanAir</a:t>
            </a:r>
            <a:r>
              <a:rPr lang="en-US" sz="1200" b="0" i="0" kern="1200" dirty="0" smtClean="0">
                <a:solidFill>
                  <a:schemeClr val="tx1"/>
                </a:solidFill>
                <a:effectLst/>
                <a:latin typeface="+mn-lt"/>
                <a:ea typeface="+mn-ea"/>
                <a:cs typeface="+mn-cs"/>
              </a:rPr>
              <a:t> for Europeans) does not distinguish between every seat; all seats are the same. In this context, a seat is actually a value object.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Value Object</a:t>
            </a:r>
            <a:r>
              <a:rPr lang="en-US" sz="1200" b="0" i="0" kern="1200" dirty="0" smtClean="0">
                <a:solidFill>
                  <a:schemeClr val="tx1"/>
                </a:solidFill>
                <a:effectLst/>
                <a:latin typeface="+mn-lt"/>
                <a:ea typeface="+mn-ea"/>
                <a:cs typeface="+mn-cs"/>
              </a:rPr>
              <a:t>: An object that contains attributes but has no conceptual identity. They should be treated as immutable.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people exchange dollar bills, they generally do not distinguish between each unique bill; they only are concerned about the face value of the dollar bill. In this context, dollar bills are value objects. However, the Federal Reserve may be concerned about each unique bill; in this context each bill would be an 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Aggregate</a:t>
            </a:r>
            <a:r>
              <a:rPr lang="en-US" sz="1200" b="0" i="0" kern="1200" dirty="0" smtClean="0">
                <a:solidFill>
                  <a:schemeClr val="tx1"/>
                </a:solidFill>
                <a:effectLst/>
                <a:latin typeface="+mn-lt"/>
                <a:ea typeface="+mn-ea"/>
                <a:cs typeface="+mn-cs"/>
              </a:rPr>
              <a:t>: A collection of objects that are bound together by a root entity, otherwise known as an aggregate root. The aggregate root guarantees the consistency of changes being made within the aggregate by forbidding external objects from holding references to its members. Aggregates can also be seen as a kind of bounded context, giving the root entity and the whole object graph a context in which they are used.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 A steering wheel can be rotated, this is it's context within the car aggregate. It can also be produced or recycled. This usually happens not within the driving car context, so this would be another aggregate, probably referencing the car as well.</a:t>
            </a:r>
          </a:p>
          <a:p>
            <a:r>
              <a:rPr lang="en-US" sz="1200" b="1" i="0" kern="1200" dirty="0" smtClean="0">
                <a:solidFill>
                  <a:schemeClr val="tx1"/>
                </a:solidFill>
                <a:effectLst/>
                <a:latin typeface="+mn-lt"/>
                <a:ea typeface="+mn-ea"/>
                <a:cs typeface="+mn-cs"/>
              </a:rPr>
              <a:t>Domain Events:</a:t>
            </a:r>
            <a:r>
              <a:rPr lang="en-US" sz="1200" b="0" i="0" kern="1200" dirty="0" smtClean="0">
                <a:solidFill>
                  <a:schemeClr val="tx1"/>
                </a:solidFill>
                <a:effectLst/>
                <a:latin typeface="+mn-lt"/>
                <a:ea typeface="+mn-ea"/>
                <a:cs typeface="+mn-cs"/>
              </a:rPr>
              <a:t> Domain events can be used to model distributed systems. The model will become more complex, but it can by more scalable. Domain Events are often used in an </a:t>
            </a:r>
            <a:r>
              <a:rPr lang="en-US" sz="1200" b="0" i="0" u="none" strike="noStrike" kern="1200" dirty="0" smtClean="0">
                <a:solidFill>
                  <a:schemeClr val="tx1"/>
                </a:solidFill>
                <a:effectLst/>
                <a:latin typeface="+mn-lt"/>
                <a:ea typeface="+mn-ea"/>
                <a:cs typeface="+mn-cs"/>
                <a:hlinkClick r:id="rId3" tooltip="http://en.wikipedia.org/wiki/Event-driven_architecture"/>
              </a:rPr>
              <a:t>Event Driven Architecture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When an operation does not conceptually belong to any object. Following the natural contours of the problem, you can implement these operations in services.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Repository</a:t>
            </a:r>
            <a:r>
              <a:rPr lang="en-US" sz="1200" b="0" i="0" kern="1200" dirty="0" smtClean="0">
                <a:solidFill>
                  <a:schemeClr val="tx1"/>
                </a:solidFill>
                <a:effectLst/>
                <a:latin typeface="+mn-lt"/>
                <a:ea typeface="+mn-ea"/>
                <a:cs typeface="+mn-cs"/>
              </a:rPr>
              <a:t>: Repositories save and retrieve Entities or Aggregates to or from the underlying storage mechanism. Repositories are part of the domain model, so they should be database vendor independent. Repositories can use DAO's(Data Access Objects) for retrieving data and to encapsulate database specific logic from the domain. Note: </a:t>
            </a:r>
            <a:r>
              <a:rPr lang="en-US" sz="1200" b="0" i="0" u="none" strike="noStrike" kern="1200" dirty="0" smtClean="0">
                <a:solidFill>
                  <a:schemeClr val="tx1"/>
                </a:solidFill>
                <a:effectLst/>
                <a:latin typeface="+mn-lt"/>
                <a:ea typeface="+mn-ea"/>
                <a:cs typeface="+mn-cs"/>
                <a:hlinkClick r:id="rId4" tooltip="http://de.wikipedia.org/wiki/Hibernate_(Framework)"/>
              </a:rPr>
              <a:t>Hibernate</a:t>
            </a:r>
            <a:r>
              <a:rPr lang="en-US" sz="1200" b="0" i="0" kern="1200" dirty="0" smtClean="0">
                <a:solidFill>
                  <a:schemeClr val="tx1"/>
                </a:solidFill>
                <a:effectLst/>
                <a:latin typeface="+mn-lt"/>
                <a:ea typeface="+mn-ea"/>
                <a:cs typeface="+mn-cs"/>
              </a:rPr>
              <a:t> is also a Data Access Object! Wrapping Hibernate inside a DAO can be an overkill. Repositories can use an </a:t>
            </a:r>
            <a:r>
              <a:rPr lang="en-US" sz="1200" b="0" i="0" u="none" strike="noStrike" kern="1200" dirty="0" smtClean="0">
                <a:solidFill>
                  <a:schemeClr val="tx1"/>
                </a:solidFill>
                <a:effectLst/>
                <a:latin typeface="+mn-lt"/>
                <a:ea typeface="+mn-ea"/>
                <a:cs typeface="+mn-cs"/>
                <a:hlinkClick r:id="rId5" tooltip="http://martinfowler.com/bliki/AggregateOrientedDatabase.html"/>
              </a:rPr>
              <a:t>Aggregate Oriented Database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Modules, also known as Packages:</a:t>
            </a:r>
            <a:r>
              <a:rPr lang="en-US" sz="1200" b="0" i="0" kern="1200" dirty="0" smtClean="0">
                <a:solidFill>
                  <a:schemeClr val="tx1"/>
                </a:solidFill>
                <a:effectLst/>
                <a:latin typeface="+mn-lt"/>
                <a:ea typeface="+mn-ea"/>
                <a:cs typeface="+mn-cs"/>
              </a:rPr>
              <a:t> Components with high cohesion should be packaged together. Modules are defined by business dependencies, not by the technical architecture.</a:t>
            </a:r>
          </a:p>
          <a:p>
            <a:r>
              <a:rPr lang="en-US" sz="1200" b="0" i="0" kern="1200" dirty="0" smtClean="0">
                <a:solidFill>
                  <a:schemeClr val="tx1"/>
                </a:solidFill>
                <a:effectLst/>
                <a:latin typeface="+mn-lt"/>
                <a:ea typeface="+mn-ea"/>
                <a:cs typeface="+mn-cs"/>
              </a:rPr>
              <a:t>Example: The Bill Aggregate and the Bill Repository should be put into the same module, as they are very tightly coupled.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Factory</a:t>
            </a:r>
            <a:r>
              <a:rPr lang="en-US" sz="1200" b="0" i="0" kern="1200" dirty="0" smtClean="0">
                <a:solidFill>
                  <a:schemeClr val="tx1"/>
                </a:solidFill>
                <a:effectLst/>
                <a:latin typeface="+mn-lt"/>
                <a:ea typeface="+mn-ea"/>
                <a:cs typeface="+mn-cs"/>
              </a:rPr>
              <a:t>: methods for creating domain objects should delegate to a specialized Factory object such that alternative implementations may be easily interchanged.</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a:t>
            </a:fld>
            <a:endParaRPr lang="en-US"/>
          </a:p>
        </p:txBody>
      </p:sp>
    </p:spTree>
    <p:extLst>
      <p:ext uri="{BB962C8B-B14F-4D97-AF65-F5344CB8AC3E}">
        <p14:creationId xmlns:p14="http://schemas.microsoft.com/office/powerpoint/2010/main" val="261384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ADWG</a:t>
            </a:r>
            <a:br>
              <a:rPr lang="pl-PL" dirty="0" smtClean="0"/>
            </a:b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89535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t>Understanding Quality Attributes</a:t>
            </a:r>
            <a:r>
              <a:rPr lang="pl-PL" b="1" dirty="0"/>
              <a:t/>
            </a:r>
            <a:br>
              <a:rPr lang="pl-PL" b="1" dirty="0"/>
            </a:br>
            <a:r>
              <a:rPr lang="pl-PL" sz="3200" dirty="0" smtClean="0"/>
              <a:t>Discussion questions</a:t>
            </a:r>
            <a:endParaRPr lang="en-US" sz="3200" dirty="0"/>
          </a:p>
        </p:txBody>
      </p:sp>
      <p:sp>
        <p:nvSpPr>
          <p:cNvPr id="3" name="Content Placeholder 2"/>
          <p:cNvSpPr>
            <a:spLocks noGrp="1"/>
          </p:cNvSpPr>
          <p:nvPr>
            <p:ph idx="1"/>
          </p:nvPr>
        </p:nvSpPr>
        <p:spPr>
          <a:xfrm>
            <a:off x="1097280" y="1845733"/>
            <a:ext cx="10058400" cy="4387115"/>
          </a:xfrm>
        </p:spPr>
        <p:txBody>
          <a:bodyPr>
            <a:normAutofit fontScale="77500" lnSpcReduction="20000"/>
          </a:bodyPr>
          <a:lstStyle/>
          <a:p>
            <a:r>
              <a:rPr lang="en-US" dirty="0"/>
              <a:t>1. What is the relationship between a use case and a quality attribute scenario? If you wanted to add quality attribute information to a use case, how would you do it</a:t>
            </a:r>
            <a:r>
              <a:rPr lang="en-US" dirty="0" smtClean="0"/>
              <a:t>?</a:t>
            </a:r>
            <a:endParaRPr lang="en-US" dirty="0"/>
          </a:p>
          <a:p>
            <a:r>
              <a:rPr lang="en-US" dirty="0"/>
              <a:t>2. Do you suppose that the set of tactics for a quality attribute is finite or infinite? Why</a:t>
            </a:r>
            <a:r>
              <a:rPr lang="en-US" dirty="0" smtClean="0"/>
              <a:t>?</a:t>
            </a:r>
            <a:endParaRPr lang="en-US" dirty="0"/>
          </a:p>
          <a:p>
            <a:r>
              <a:rPr lang="en-US" dirty="0"/>
              <a:t>3. Discuss the choice of programming language (an example of choice of technology) and its relation to architecture in general, and the design decisions in the other six categories? For instance, how can certain programming languages enable or inhibit the choice of particular coordination models</a:t>
            </a:r>
            <a:r>
              <a:rPr lang="en-US" dirty="0" smtClean="0"/>
              <a:t>?</a:t>
            </a:r>
            <a:endParaRPr lang="en-US" dirty="0"/>
          </a:p>
          <a:p>
            <a:r>
              <a:rPr lang="en-US" dirty="0"/>
              <a:t>4. We will be using the automatic teller machine as an example throughout the chapters on quality attributes. Enumerate the set of responsibilities that an automatic teller machine should support and propose an initial design to accommodate that set of responsibilities. Justify your proposal</a:t>
            </a:r>
            <a:r>
              <a:rPr lang="en-US" dirty="0" smtClean="0"/>
              <a:t>.</a:t>
            </a:r>
            <a:endParaRPr lang="en-US" dirty="0"/>
          </a:p>
          <a:p>
            <a:r>
              <a:rPr lang="en-US" dirty="0"/>
              <a:t>5. Think about the screens that your favorite automatic teller machine uses. What do those screens tell you about binding time decisions reflected in the architecture</a:t>
            </a:r>
            <a:r>
              <a:rPr lang="en-US" dirty="0" smtClean="0"/>
              <a:t>?</a:t>
            </a:r>
            <a:endParaRPr lang="en-US" dirty="0"/>
          </a:p>
          <a:p>
            <a:r>
              <a:rPr lang="en-US" dirty="0"/>
              <a:t>6. Consider the choice between synchronous and asynchronous communication (a choice in the coordination mechanism category). What quality attribute requirements might lead you to choose one over the other</a:t>
            </a:r>
            <a:r>
              <a:rPr lang="en-US" dirty="0" smtClean="0"/>
              <a:t>?</a:t>
            </a:r>
            <a:endParaRPr lang="en-US" dirty="0"/>
          </a:p>
          <a:p>
            <a:r>
              <a:rPr lang="en-US" dirty="0"/>
              <a:t>7. Consider the choice between </a:t>
            </a:r>
            <a:r>
              <a:rPr lang="en-US" dirty="0" err="1"/>
              <a:t>stateful</a:t>
            </a:r>
            <a:r>
              <a:rPr lang="en-US" dirty="0"/>
              <a:t> and stateless communication (a choice in the coordination mechanism category). What quality attribute requirements might lead you to choose one over the other</a:t>
            </a:r>
            <a:r>
              <a:rPr lang="en-US" dirty="0" smtClean="0"/>
              <a:t>?</a:t>
            </a:r>
            <a:endParaRPr lang="en-US" dirty="0"/>
          </a:p>
          <a:p>
            <a:r>
              <a:rPr lang="en-US" dirty="0"/>
              <a:t>8. Most peer-to-peer architecture employs late binding of the topology. What quality attributes does this promote or inhibit?</a:t>
            </a:r>
          </a:p>
          <a:p>
            <a:endParaRPr lang="en-US" dirty="0"/>
          </a:p>
        </p:txBody>
      </p:sp>
    </p:spTree>
    <p:extLst>
      <p:ext uri="{BB962C8B-B14F-4D97-AF65-F5344CB8AC3E}">
        <p14:creationId xmlns:p14="http://schemas.microsoft.com/office/powerpoint/2010/main" val="207478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Definition</a:t>
            </a:r>
            <a:endParaRPr lang="en-US" dirty="0"/>
          </a:p>
        </p:txBody>
      </p:sp>
      <p:sp>
        <p:nvSpPr>
          <p:cNvPr id="3" name="Content Placeholder 2"/>
          <p:cNvSpPr>
            <a:spLocks noGrp="1"/>
          </p:cNvSpPr>
          <p:nvPr>
            <p:ph idx="1"/>
          </p:nvPr>
        </p:nvSpPr>
        <p:spPr>
          <a:xfrm>
            <a:off x="1097280" y="1845734"/>
            <a:ext cx="10058400" cy="4405776"/>
          </a:xfrm>
        </p:spPr>
        <p:txBody>
          <a:bodyPr>
            <a:normAutofit/>
          </a:bodyPr>
          <a:lstStyle/>
          <a:p>
            <a:r>
              <a:rPr lang="pl-PL" b="1" dirty="0"/>
              <a:t>Def</a:t>
            </a:r>
          </a:p>
          <a:p>
            <a:r>
              <a:rPr lang="pl-PL" dirty="0"/>
              <a:t>Dependability - </a:t>
            </a:r>
            <a:r>
              <a:rPr lang="en-US" dirty="0"/>
              <a:t>ability to avoid failures that are more frequent and more severe than is acceptable</a:t>
            </a:r>
            <a:r>
              <a:rPr lang="pl-PL" dirty="0" smtClean="0"/>
              <a:t>.</a:t>
            </a:r>
            <a:endParaRPr lang="pl-PL" dirty="0"/>
          </a:p>
          <a:p>
            <a:r>
              <a:rPr lang="pl-PL" dirty="0" smtClean="0"/>
              <a:t>Availability </a:t>
            </a:r>
            <a:r>
              <a:rPr lang="pl-PL" dirty="0" smtClean="0"/>
              <a:t>= reliability + recovery</a:t>
            </a:r>
          </a:p>
          <a:p>
            <a:r>
              <a:rPr lang="en-US" dirty="0" smtClean="0"/>
              <a:t>Availability </a:t>
            </a:r>
            <a:r>
              <a:rPr lang="en-US" dirty="0"/>
              <a:t>refers to the ability of a system to mask or repair faults such that the cumulative service outage period does not exceed a required value over a specified time interval</a:t>
            </a:r>
            <a:r>
              <a:rPr lang="en-US" dirty="0" smtClean="0"/>
              <a:t>.</a:t>
            </a:r>
            <a:r>
              <a:rPr lang="pl-PL" dirty="0" smtClean="0"/>
              <a:t> In other words availability </a:t>
            </a:r>
            <a:r>
              <a:rPr lang="en-US" dirty="0" smtClean="0"/>
              <a:t>is </a:t>
            </a:r>
            <a:r>
              <a:rPr lang="en-US" dirty="0"/>
              <a:t>about minimizing service outage time by mitigating faults.</a:t>
            </a:r>
            <a:endParaRPr lang="pl-PL" dirty="0" smtClean="0"/>
          </a:p>
          <a:p>
            <a:pPr marL="0" indent="0">
              <a:buNone/>
            </a:pPr>
            <a:r>
              <a:rPr lang="pl-PL" dirty="0" smtClean="0"/>
              <a:t> </a:t>
            </a:r>
            <a:r>
              <a:rPr lang="en-US" dirty="0" smtClean="0"/>
              <a:t>Availability </a:t>
            </a:r>
            <a:r>
              <a:rPr lang="en-US" dirty="0"/>
              <a:t>is closely related </a:t>
            </a:r>
            <a:r>
              <a:rPr lang="en-US" dirty="0" smtClean="0"/>
              <a:t>to</a:t>
            </a:r>
            <a:r>
              <a:rPr lang="pl-PL" dirty="0" smtClean="0"/>
              <a:t>:</a:t>
            </a:r>
          </a:p>
          <a:p>
            <a:r>
              <a:rPr lang="pl-PL" dirty="0" smtClean="0"/>
              <a:t>- security</a:t>
            </a:r>
          </a:p>
          <a:p>
            <a:r>
              <a:rPr lang="pl-PL" dirty="0" smtClean="0"/>
              <a:t>- performance</a:t>
            </a:r>
          </a:p>
          <a:p>
            <a:r>
              <a:rPr lang="pl-PL" dirty="0" smtClean="0"/>
              <a:t>- safety</a:t>
            </a:r>
            <a:endParaRPr lang="en-US" dirty="0"/>
          </a:p>
        </p:txBody>
      </p:sp>
    </p:spTree>
    <p:extLst>
      <p:ext uri="{BB962C8B-B14F-4D97-AF65-F5344CB8AC3E}">
        <p14:creationId xmlns:p14="http://schemas.microsoft.com/office/powerpoint/2010/main" val="356615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Faults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2755392"/>
                <a:ext cx="10058400" cy="3496118"/>
              </a:xfrm>
            </p:spPr>
            <p:txBody>
              <a:bodyPr numCol="2">
                <a:normAutofit/>
              </a:bodyPr>
              <a:lstStyle/>
              <a:p>
                <a:r>
                  <a:rPr lang="pl-PL" dirty="0" smtClean="0"/>
                  <a:t>How to calculate availability:</a:t>
                </a:r>
                <a:endParaRPr lang="pl-PL" dirty="0"/>
              </a:p>
              <a:p>
                <a:pPr marL="0" indent="0">
                  <a:buNone/>
                </a:pPr>
                <a:r>
                  <a:rPr lang="pl-PL" dirty="0" smtClean="0"/>
                  <a:t>  </a:t>
                </a:r>
                <a14:m>
                  <m:oMath xmlns:m="http://schemas.openxmlformats.org/officeDocument/2006/math">
                    <m:f>
                      <m:fPr>
                        <m:ctrlPr>
                          <a:rPr lang="en-US" i="1"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num>
                      <m:den>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𝑡𝑜</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𝑟𝑒𝑝𝑎𝑖𝑟</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den>
                    </m:f>
                  </m:oMath>
                </a14:m>
                <a:endParaRPr lang="pl-PL" dirty="0" smtClean="0"/>
              </a:p>
              <a:p>
                <a:pPr marL="0" indent="0">
                  <a:buNone/>
                </a:pPr>
                <a:r>
                  <a:rPr lang="pl-PL" dirty="0" smtClean="0"/>
                  <a:t> </a:t>
                </a:r>
              </a:p>
              <a:p>
                <a:pPr marL="0" indent="0">
                  <a:buNone/>
                </a:pPr>
                <a:r>
                  <a:rPr lang="pl-PL" dirty="0" smtClean="0"/>
                  <a:t>Faults categorization:</a:t>
                </a:r>
              </a:p>
              <a:p>
                <a:r>
                  <a:rPr lang="pl-PL" sz="1600" dirty="0" smtClean="0"/>
                  <a:t>- critical</a:t>
                </a:r>
              </a:p>
              <a:p>
                <a:r>
                  <a:rPr lang="pl-PL" sz="1600" dirty="0" smtClean="0"/>
                  <a:t>- major</a:t>
                </a:r>
              </a:p>
              <a:p>
                <a:r>
                  <a:rPr lang="pl-PL" sz="1600" dirty="0" smtClean="0"/>
                  <a:t>- minor </a:t>
                </a:r>
              </a:p>
              <a:p>
                <a:r>
                  <a:rPr lang="pl-PL" dirty="0" smtClean="0"/>
                  <a:t>System avail. Requirements (SLA):</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2755392"/>
                <a:ext cx="10058400" cy="3496118"/>
              </a:xfrm>
              <a:blipFill rotWithShape="0">
                <a:blip r:embed="rId2"/>
                <a:stretch>
                  <a:fillRect l="-1515" t="-1742"/>
                </a:stretch>
              </a:blipFill>
            </p:spPr>
            <p:txBody>
              <a:bodyPr/>
              <a:lstStyle/>
              <a:p>
                <a:r>
                  <a:rPr lang="en-US">
                    <a:noFill/>
                  </a:rPr>
                  <a:t> </a:t>
                </a:r>
              </a:p>
            </p:txBody>
          </p:sp>
        </mc:Fallback>
      </mc:AlternateContent>
      <p:sp>
        <p:nvSpPr>
          <p:cNvPr id="4" name="Rectangle 3"/>
          <p:cNvSpPr/>
          <p:nvPr/>
        </p:nvSpPr>
        <p:spPr>
          <a:xfrm>
            <a:off x="1097280" y="1822918"/>
            <a:ext cx="10058400" cy="646331"/>
          </a:xfrm>
          <a:prstGeom prst="rect">
            <a:avLst/>
          </a:prstGeom>
        </p:spPr>
        <p:txBody>
          <a:bodyPr wrap="square">
            <a:spAutoFit/>
          </a:bodyPr>
          <a:lstStyle/>
          <a:p>
            <a:r>
              <a:rPr lang="en-US" dirty="0"/>
              <a:t>A failure’s cause is called a fault. A fault can be either internal or external. Intermediate states between the occurrence of a fault and failure are called errors.</a:t>
            </a:r>
          </a:p>
        </p:txBody>
      </p:sp>
      <p:pic>
        <p:nvPicPr>
          <p:cNvPr id="5" name="Picture 4"/>
          <p:cNvPicPr>
            <a:picLocks noChangeAspect="1"/>
          </p:cNvPicPr>
          <p:nvPr/>
        </p:nvPicPr>
        <p:blipFill>
          <a:blip r:embed="rId3"/>
          <a:stretch>
            <a:fillRect/>
          </a:stretch>
        </p:blipFill>
        <p:spPr>
          <a:xfrm>
            <a:off x="5564886" y="3149155"/>
            <a:ext cx="5481066" cy="1876425"/>
          </a:xfrm>
          <a:prstGeom prst="rect">
            <a:avLst/>
          </a:prstGeom>
        </p:spPr>
      </p:pic>
    </p:spTree>
    <p:extLst>
      <p:ext uri="{BB962C8B-B14F-4D97-AF65-F5344CB8AC3E}">
        <p14:creationId xmlns:p14="http://schemas.microsoft.com/office/powerpoint/2010/main" val="296730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Faults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2755392"/>
                <a:ext cx="10058400" cy="3496118"/>
              </a:xfrm>
            </p:spPr>
            <p:txBody>
              <a:bodyPr numCol="2">
                <a:normAutofit/>
              </a:bodyPr>
              <a:lstStyle/>
              <a:p>
                <a:r>
                  <a:rPr lang="pl-PL" dirty="0" smtClean="0"/>
                  <a:t>How to calculate availability:</a:t>
                </a:r>
                <a:endParaRPr lang="pl-PL" dirty="0"/>
              </a:p>
              <a:p>
                <a:pPr marL="0" indent="0">
                  <a:buNone/>
                </a:pPr>
                <a:r>
                  <a:rPr lang="pl-PL" dirty="0" smtClean="0"/>
                  <a:t>  </a:t>
                </a:r>
                <a14:m>
                  <m:oMath xmlns:m="http://schemas.openxmlformats.org/officeDocument/2006/math">
                    <m:f>
                      <m:fPr>
                        <m:ctrlPr>
                          <a:rPr lang="en-US" i="1"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num>
                      <m:den>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𝑡𝑜</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𝑟𝑒𝑝𝑎𝑖𝑟</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den>
                    </m:f>
                  </m:oMath>
                </a14:m>
                <a:endParaRPr lang="pl-PL" dirty="0" smtClean="0"/>
              </a:p>
              <a:p>
                <a:pPr marL="0" indent="0">
                  <a:buNone/>
                </a:pPr>
                <a:r>
                  <a:rPr lang="pl-PL" dirty="0" smtClean="0"/>
                  <a:t> </a:t>
                </a:r>
              </a:p>
              <a:p>
                <a:pPr marL="0" indent="0">
                  <a:buNone/>
                </a:pPr>
                <a:r>
                  <a:rPr lang="pl-PL" dirty="0" smtClean="0"/>
                  <a:t>Faults categorization:</a:t>
                </a:r>
              </a:p>
              <a:p>
                <a:r>
                  <a:rPr lang="pl-PL" sz="1600" dirty="0" smtClean="0"/>
                  <a:t>- critical</a:t>
                </a:r>
              </a:p>
              <a:p>
                <a:r>
                  <a:rPr lang="pl-PL" sz="1600" dirty="0" smtClean="0"/>
                  <a:t>- major</a:t>
                </a:r>
              </a:p>
              <a:p>
                <a:r>
                  <a:rPr lang="pl-PL" sz="1600" dirty="0" smtClean="0"/>
                  <a:t>- minor </a:t>
                </a:r>
              </a:p>
              <a:p>
                <a:r>
                  <a:rPr lang="pl-PL" dirty="0" smtClean="0"/>
                  <a:t>System avail. Requirements (SLA):</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2755392"/>
                <a:ext cx="10058400" cy="3496118"/>
              </a:xfrm>
              <a:blipFill rotWithShape="0">
                <a:blip r:embed="rId2"/>
                <a:stretch>
                  <a:fillRect l="-1515" t="-1742"/>
                </a:stretch>
              </a:blipFill>
            </p:spPr>
            <p:txBody>
              <a:bodyPr/>
              <a:lstStyle/>
              <a:p>
                <a:r>
                  <a:rPr lang="en-US">
                    <a:noFill/>
                  </a:rPr>
                  <a:t> </a:t>
                </a:r>
              </a:p>
            </p:txBody>
          </p:sp>
        </mc:Fallback>
      </mc:AlternateContent>
      <p:sp>
        <p:nvSpPr>
          <p:cNvPr id="4" name="Rectangle 3"/>
          <p:cNvSpPr/>
          <p:nvPr/>
        </p:nvSpPr>
        <p:spPr>
          <a:xfrm>
            <a:off x="1097280" y="1822918"/>
            <a:ext cx="10058400" cy="646331"/>
          </a:xfrm>
          <a:prstGeom prst="rect">
            <a:avLst/>
          </a:prstGeom>
        </p:spPr>
        <p:txBody>
          <a:bodyPr wrap="square">
            <a:spAutoFit/>
          </a:bodyPr>
          <a:lstStyle/>
          <a:p>
            <a:r>
              <a:rPr lang="en-US" dirty="0"/>
              <a:t>A failure’s cause is called a fault. A fault can be either internal or external. Intermediate states between the occurrence of a fault and failure are called errors.</a:t>
            </a:r>
          </a:p>
        </p:txBody>
      </p:sp>
      <p:pic>
        <p:nvPicPr>
          <p:cNvPr id="5" name="Picture 4"/>
          <p:cNvPicPr>
            <a:picLocks noChangeAspect="1"/>
          </p:cNvPicPr>
          <p:nvPr/>
        </p:nvPicPr>
        <p:blipFill>
          <a:blip r:embed="rId3"/>
          <a:stretch>
            <a:fillRect/>
          </a:stretch>
        </p:blipFill>
        <p:spPr>
          <a:xfrm>
            <a:off x="5564886" y="3149155"/>
            <a:ext cx="5481066" cy="1876425"/>
          </a:xfrm>
          <a:prstGeom prst="rect">
            <a:avLst/>
          </a:prstGeom>
        </p:spPr>
      </p:pic>
    </p:spTree>
    <p:extLst>
      <p:ext uri="{BB962C8B-B14F-4D97-AF65-F5344CB8AC3E}">
        <p14:creationId xmlns:p14="http://schemas.microsoft.com/office/powerpoint/2010/main" val="225629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a:t>Planning for Failure</a:t>
            </a:r>
            <a:endParaRPr lang="en-US" dirty="0"/>
          </a:p>
        </p:txBody>
      </p:sp>
      <p:sp>
        <p:nvSpPr>
          <p:cNvPr id="8" name="Rectangle 7"/>
          <p:cNvSpPr/>
          <p:nvPr/>
        </p:nvSpPr>
        <p:spPr>
          <a:xfrm>
            <a:off x="1097280" y="2073902"/>
            <a:ext cx="2233304" cy="369332"/>
          </a:xfrm>
          <a:prstGeom prst="rect">
            <a:avLst/>
          </a:prstGeom>
        </p:spPr>
        <p:txBody>
          <a:bodyPr wrap="none">
            <a:spAutoFit/>
          </a:bodyPr>
          <a:lstStyle/>
          <a:p>
            <a:r>
              <a:rPr lang="en-US" b="1" dirty="0">
                <a:solidFill>
                  <a:srgbClr val="000000"/>
                </a:solidFill>
                <a:latin typeface="verdana" panose="020B0604030504040204" pitchFamily="34" charset="0"/>
              </a:rPr>
              <a:t>Hazard analysis</a:t>
            </a:r>
            <a:endParaRPr lang="en-US" dirty="0"/>
          </a:p>
        </p:txBody>
      </p:sp>
      <p:sp>
        <p:nvSpPr>
          <p:cNvPr id="9" name="Rectangle 8"/>
          <p:cNvSpPr/>
          <p:nvPr/>
        </p:nvSpPr>
        <p:spPr>
          <a:xfrm>
            <a:off x="1097280" y="2569387"/>
            <a:ext cx="4059936" cy="2862322"/>
          </a:xfrm>
          <a:prstGeom prst="rect">
            <a:avLst/>
          </a:prstGeom>
        </p:spPr>
        <p:txBody>
          <a:bodyPr wrap="square">
            <a:spAutoFit/>
          </a:bodyPr>
          <a:lstStyle/>
          <a:p>
            <a:r>
              <a:rPr lang="en-US" dirty="0"/>
              <a:t>Hazard analysis is a technique that attempts to catalog the hazards that can occur during the operation of a system</a:t>
            </a:r>
            <a:r>
              <a:rPr lang="en-US" dirty="0" smtClean="0"/>
              <a:t>.</a:t>
            </a:r>
            <a:endParaRPr lang="pl-PL" dirty="0" smtClean="0"/>
          </a:p>
          <a:p>
            <a:endParaRPr lang="pl-PL" dirty="0"/>
          </a:p>
          <a:p>
            <a:r>
              <a:rPr lang="pl-PL" dirty="0" smtClean="0"/>
              <a:t>Ex:</a:t>
            </a:r>
          </a:p>
          <a:p>
            <a:pPr marL="285750" indent="-285750">
              <a:buFontTx/>
              <a:buChar char="-"/>
            </a:pPr>
            <a:r>
              <a:rPr lang="en-US" i="1" dirty="0" smtClean="0"/>
              <a:t>Catastrophic</a:t>
            </a:r>
            <a:endParaRPr lang="pl-PL" i="1" dirty="0" smtClean="0"/>
          </a:p>
          <a:p>
            <a:pPr marL="285750" indent="-285750">
              <a:buFontTx/>
              <a:buChar char="-"/>
            </a:pPr>
            <a:r>
              <a:rPr lang="en-US" i="1" dirty="0" smtClean="0"/>
              <a:t>Hazardous</a:t>
            </a:r>
            <a:endParaRPr lang="pl-PL" i="1" dirty="0" smtClean="0"/>
          </a:p>
          <a:p>
            <a:pPr marL="285750" indent="-285750">
              <a:buFontTx/>
              <a:buChar char="-"/>
            </a:pPr>
            <a:r>
              <a:rPr lang="pl-PL" i="1" dirty="0" smtClean="0"/>
              <a:t>Major</a:t>
            </a:r>
          </a:p>
          <a:p>
            <a:pPr marL="285750" indent="-285750">
              <a:buFontTx/>
              <a:buChar char="-"/>
            </a:pPr>
            <a:r>
              <a:rPr lang="en-US" i="1" dirty="0" smtClean="0"/>
              <a:t>Minor</a:t>
            </a:r>
            <a:endParaRPr lang="pl-PL" i="1" dirty="0" smtClean="0"/>
          </a:p>
          <a:p>
            <a:pPr marL="285750" indent="-285750">
              <a:buFontTx/>
              <a:buChar char="-"/>
            </a:pPr>
            <a:r>
              <a:rPr lang="en-US" i="1" dirty="0"/>
              <a:t>No effect</a:t>
            </a:r>
            <a:endParaRPr lang="en-US" dirty="0"/>
          </a:p>
        </p:txBody>
      </p:sp>
      <p:sp>
        <p:nvSpPr>
          <p:cNvPr id="11" name="Rectangle 10"/>
          <p:cNvSpPr/>
          <p:nvPr/>
        </p:nvSpPr>
        <p:spPr>
          <a:xfrm>
            <a:off x="6026225" y="2073902"/>
            <a:ext cx="2577950" cy="369332"/>
          </a:xfrm>
          <a:prstGeom prst="rect">
            <a:avLst/>
          </a:prstGeom>
        </p:spPr>
        <p:txBody>
          <a:bodyPr wrap="none">
            <a:spAutoFit/>
          </a:bodyPr>
          <a:lstStyle/>
          <a:p>
            <a:r>
              <a:rPr lang="en-US" b="1" dirty="0">
                <a:solidFill>
                  <a:srgbClr val="000000"/>
                </a:solidFill>
                <a:latin typeface="verdana" panose="020B0604030504040204" pitchFamily="34" charset="0"/>
              </a:rPr>
              <a:t>Fault tree analysis</a:t>
            </a:r>
            <a:endParaRPr lang="en-US" dirty="0"/>
          </a:p>
        </p:txBody>
      </p:sp>
      <p:sp>
        <p:nvSpPr>
          <p:cNvPr id="12" name="Rectangle 11"/>
          <p:cNvSpPr/>
          <p:nvPr/>
        </p:nvSpPr>
        <p:spPr>
          <a:xfrm>
            <a:off x="6026225" y="2569387"/>
            <a:ext cx="5129455" cy="1477328"/>
          </a:xfrm>
          <a:prstGeom prst="rect">
            <a:avLst/>
          </a:prstGeom>
        </p:spPr>
        <p:txBody>
          <a:bodyPr wrap="square">
            <a:spAutoFit/>
          </a:bodyPr>
          <a:lstStyle/>
          <a:p>
            <a:r>
              <a:rPr lang="en-US" dirty="0"/>
              <a:t>Fault tree analysis is an analytical technique that specifies a state of the system that negatively impacts safety or reliability, and then analyzes the system’s context and operation to find all the ways that the undesired state could occur. </a:t>
            </a:r>
          </a:p>
        </p:txBody>
      </p:sp>
      <p:pic>
        <p:nvPicPr>
          <p:cNvPr id="13" name="Picture 12"/>
          <p:cNvPicPr>
            <a:picLocks noChangeAspect="1"/>
          </p:cNvPicPr>
          <p:nvPr/>
        </p:nvPicPr>
        <p:blipFill>
          <a:blip r:embed="rId2"/>
          <a:stretch>
            <a:fillRect/>
          </a:stretch>
        </p:blipFill>
        <p:spPr>
          <a:xfrm>
            <a:off x="6126480" y="4172868"/>
            <a:ext cx="2611565" cy="1857004"/>
          </a:xfrm>
          <a:prstGeom prst="rect">
            <a:avLst/>
          </a:prstGeom>
        </p:spPr>
      </p:pic>
      <p:pic>
        <p:nvPicPr>
          <p:cNvPr id="14" name="Picture 13"/>
          <p:cNvPicPr>
            <a:picLocks noChangeAspect="1"/>
          </p:cNvPicPr>
          <p:nvPr/>
        </p:nvPicPr>
        <p:blipFill>
          <a:blip r:embed="rId3"/>
          <a:stretch>
            <a:fillRect/>
          </a:stretch>
        </p:blipFill>
        <p:spPr>
          <a:xfrm>
            <a:off x="8863965" y="4172868"/>
            <a:ext cx="2333803" cy="1857004"/>
          </a:xfrm>
          <a:prstGeom prst="rect">
            <a:avLst/>
          </a:prstGeom>
        </p:spPr>
      </p:pic>
    </p:spTree>
    <p:extLst>
      <p:ext uri="{BB962C8B-B14F-4D97-AF65-F5344CB8AC3E}">
        <p14:creationId xmlns:p14="http://schemas.microsoft.com/office/powerpoint/2010/main" val="227122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Availability General Scenario</a:t>
            </a:r>
            <a:endParaRPr lang="en-US" dirty="0"/>
          </a:p>
        </p:txBody>
      </p:sp>
      <p:pic>
        <p:nvPicPr>
          <p:cNvPr id="4" name="Content Placeholder 3"/>
          <p:cNvPicPr>
            <a:picLocks noGrp="1" noChangeAspect="1"/>
          </p:cNvPicPr>
          <p:nvPr>
            <p:ph idx="1"/>
          </p:nvPr>
        </p:nvPicPr>
        <p:blipFill>
          <a:blip r:embed="rId2"/>
          <a:stretch>
            <a:fillRect/>
          </a:stretch>
        </p:blipFill>
        <p:spPr>
          <a:xfrm>
            <a:off x="1133856" y="1773111"/>
            <a:ext cx="5419971" cy="4405312"/>
          </a:xfrm>
          <a:prstGeom prst="rect">
            <a:avLst/>
          </a:prstGeom>
        </p:spPr>
      </p:pic>
      <p:pic>
        <p:nvPicPr>
          <p:cNvPr id="5" name="Picture 4"/>
          <p:cNvPicPr>
            <a:picLocks noChangeAspect="1"/>
          </p:cNvPicPr>
          <p:nvPr/>
        </p:nvPicPr>
        <p:blipFill>
          <a:blip r:embed="rId3"/>
          <a:stretch>
            <a:fillRect/>
          </a:stretch>
        </p:blipFill>
        <p:spPr>
          <a:xfrm rot="1761477">
            <a:off x="6399343" y="3325699"/>
            <a:ext cx="4991997" cy="2271588"/>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51761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Tactics for Availability</a:t>
            </a:r>
            <a:endParaRPr lang="en-US" dirty="0"/>
          </a:p>
        </p:txBody>
      </p:sp>
      <p:pic>
        <p:nvPicPr>
          <p:cNvPr id="4" name="Content Placeholder 3"/>
          <p:cNvPicPr>
            <a:picLocks noGrp="1" noChangeAspect="1"/>
          </p:cNvPicPr>
          <p:nvPr>
            <p:ph idx="1"/>
          </p:nvPr>
        </p:nvPicPr>
        <p:blipFill>
          <a:blip r:embed="rId2"/>
          <a:stretch>
            <a:fillRect/>
          </a:stretch>
        </p:blipFill>
        <p:spPr>
          <a:xfrm rot="974777">
            <a:off x="1478153" y="3134869"/>
            <a:ext cx="4029075" cy="1543050"/>
          </a:xfrm>
          <a:prstGeom prst="rect">
            <a:avLst/>
          </a:prstGeom>
        </p:spPr>
      </p:pic>
      <p:graphicFrame>
        <p:nvGraphicFramePr>
          <p:cNvPr id="6" name="Diagram 5"/>
          <p:cNvGraphicFramePr/>
          <p:nvPr>
            <p:extLst>
              <p:ext uri="{D42A27DB-BD31-4B8C-83A1-F6EECF244321}">
                <p14:modId xmlns:p14="http://schemas.microsoft.com/office/powerpoint/2010/main" val="204421199"/>
              </p:ext>
            </p:extLst>
          </p:nvPr>
        </p:nvGraphicFramePr>
        <p:xfrm>
          <a:off x="6315456" y="1463040"/>
          <a:ext cx="5149088" cy="3968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656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dirty="0"/>
              <a:t>Tactics for </a:t>
            </a:r>
            <a:r>
              <a:rPr lang="en-US" dirty="0" smtClean="0"/>
              <a:t>Availability</a:t>
            </a:r>
            <a:r>
              <a:rPr lang="pl-PL" dirty="0" smtClean="0"/>
              <a:t>: Detect faults</a:t>
            </a:r>
            <a:endParaRPr lang="en-US" dirty="0"/>
          </a:p>
        </p:txBody>
      </p:sp>
      <p:sp>
        <p:nvSpPr>
          <p:cNvPr id="3" name="Content Placeholder 2"/>
          <p:cNvSpPr>
            <a:spLocks noGrp="1"/>
          </p:cNvSpPr>
          <p:nvPr>
            <p:ph idx="1"/>
          </p:nvPr>
        </p:nvSpPr>
        <p:spPr/>
        <p:txBody>
          <a:bodyPr numCol="2"/>
          <a:lstStyle/>
          <a:p>
            <a:r>
              <a:rPr lang="pl-PL" dirty="0" smtClean="0"/>
              <a:t>1. Ping/echo</a:t>
            </a:r>
          </a:p>
          <a:p>
            <a:r>
              <a:rPr lang="pl-PL" dirty="0" smtClean="0"/>
              <a:t>2. Monitor</a:t>
            </a:r>
          </a:p>
          <a:p>
            <a:r>
              <a:rPr lang="pl-PL" dirty="0" smtClean="0"/>
              <a:t>3. Heartbeat</a:t>
            </a:r>
          </a:p>
          <a:p>
            <a:r>
              <a:rPr lang="pl-PL" dirty="0" smtClean="0"/>
              <a:t>4. Time stamp</a:t>
            </a:r>
          </a:p>
          <a:p>
            <a:r>
              <a:rPr lang="pl-PL" dirty="0" smtClean="0"/>
              <a:t>5. Sanity checking</a:t>
            </a:r>
          </a:p>
          <a:p>
            <a:pPr marL="0" indent="0">
              <a:buNone/>
            </a:pPr>
            <a:r>
              <a:rPr lang="pl-PL" dirty="0" smtClean="0"/>
              <a:t> 6. Condition monitoring</a:t>
            </a:r>
          </a:p>
          <a:p>
            <a:pPr marL="0" indent="0">
              <a:buNone/>
            </a:pPr>
            <a:r>
              <a:rPr lang="pl-PL" dirty="0"/>
              <a:t> </a:t>
            </a:r>
            <a:r>
              <a:rPr lang="pl-PL" dirty="0" smtClean="0"/>
              <a:t>7. Voting (replication, functional redundancy, analytic redundancy)</a:t>
            </a:r>
          </a:p>
          <a:p>
            <a:pPr marL="0" indent="0">
              <a:buNone/>
            </a:pPr>
            <a:r>
              <a:rPr lang="pl-PL" dirty="0"/>
              <a:t> </a:t>
            </a:r>
            <a:r>
              <a:rPr lang="pl-PL" dirty="0" smtClean="0"/>
              <a:t>8. Exception (system exceptions, parameter fence, parameter typing, timeout)</a:t>
            </a:r>
          </a:p>
          <a:p>
            <a:pPr marL="0" indent="0">
              <a:buNone/>
            </a:pPr>
            <a:r>
              <a:rPr lang="pl-PL" dirty="0" smtClean="0"/>
              <a:t>9. Self-test </a:t>
            </a:r>
            <a:endParaRPr lang="en-US" dirty="0"/>
          </a:p>
        </p:txBody>
      </p:sp>
    </p:spTree>
    <p:extLst>
      <p:ext uri="{BB962C8B-B14F-4D97-AF65-F5344CB8AC3E}">
        <p14:creationId xmlns:p14="http://schemas.microsoft.com/office/powerpoint/2010/main" val="307672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Availability</a:t>
            </a:r>
            <a:r>
              <a:rPr lang="pl-PL" b="1" dirty="0"/>
              <a:t/>
            </a:r>
            <a:br>
              <a:rPr lang="pl-PL" b="1" dirty="0"/>
            </a:br>
            <a:r>
              <a:rPr lang="en-US" dirty="0"/>
              <a:t>Tactics for Availability</a:t>
            </a:r>
            <a:r>
              <a:rPr lang="pl-PL" dirty="0"/>
              <a:t>: </a:t>
            </a:r>
            <a:r>
              <a:rPr lang="pl-PL" dirty="0" smtClean="0"/>
              <a:t>Recover from faults</a:t>
            </a:r>
            <a:endParaRPr lang="en-US" dirty="0"/>
          </a:p>
        </p:txBody>
      </p:sp>
      <p:sp>
        <p:nvSpPr>
          <p:cNvPr id="3" name="Content Placeholder 2"/>
          <p:cNvSpPr>
            <a:spLocks noGrp="1"/>
          </p:cNvSpPr>
          <p:nvPr>
            <p:ph idx="1"/>
          </p:nvPr>
        </p:nvSpPr>
        <p:spPr/>
        <p:txBody>
          <a:bodyPr numCol="2">
            <a:normAutofit/>
          </a:bodyPr>
          <a:lstStyle/>
          <a:p>
            <a:r>
              <a:rPr lang="pl-PL" dirty="0" smtClean="0"/>
              <a:t>I. Preparation and repair</a:t>
            </a:r>
          </a:p>
          <a:p>
            <a:r>
              <a:rPr lang="pl-PL" sz="1200" dirty="0" smtClean="0"/>
              <a:t>1. Active redundancy</a:t>
            </a:r>
          </a:p>
          <a:p>
            <a:r>
              <a:rPr lang="pl-PL" sz="1200" dirty="0" smtClean="0"/>
              <a:t>2. Passive redundancy</a:t>
            </a:r>
          </a:p>
          <a:p>
            <a:r>
              <a:rPr lang="pl-PL" sz="1200" dirty="0" smtClean="0"/>
              <a:t>3. Spare</a:t>
            </a:r>
          </a:p>
          <a:p>
            <a:r>
              <a:rPr lang="pl-PL" sz="1200" dirty="0" smtClean="0"/>
              <a:t>4. Exception handling</a:t>
            </a:r>
          </a:p>
          <a:p>
            <a:r>
              <a:rPr lang="pl-PL" sz="1200" dirty="0" smtClean="0"/>
              <a:t>5. Rollback</a:t>
            </a:r>
          </a:p>
          <a:p>
            <a:r>
              <a:rPr lang="pl-PL" sz="1200" dirty="0" smtClean="0"/>
              <a:t>6. Software upgrade</a:t>
            </a:r>
          </a:p>
          <a:p>
            <a:r>
              <a:rPr lang="pl-PL" sz="1200" dirty="0" smtClean="0"/>
              <a:t>7. Retry</a:t>
            </a:r>
          </a:p>
          <a:p>
            <a:r>
              <a:rPr lang="pl-PL" sz="1200" dirty="0" smtClean="0"/>
              <a:t>8. Ignore faulty behaviour</a:t>
            </a:r>
          </a:p>
          <a:p>
            <a:r>
              <a:rPr lang="pl-PL" sz="1200" dirty="0" smtClean="0"/>
              <a:t>9. Degradation</a:t>
            </a:r>
          </a:p>
          <a:p>
            <a:r>
              <a:rPr lang="pl-PL" sz="1200" dirty="0" smtClean="0"/>
              <a:t>10. Reconfiguration</a:t>
            </a:r>
            <a:endParaRPr lang="pl-PL" sz="1200" dirty="0"/>
          </a:p>
          <a:p>
            <a:r>
              <a:rPr lang="pl-PL" dirty="0" smtClean="0"/>
              <a:t>II. Reintroduction</a:t>
            </a:r>
          </a:p>
          <a:p>
            <a:r>
              <a:rPr lang="pl-PL" sz="1600" dirty="0" smtClean="0"/>
              <a:t>1. Shadow</a:t>
            </a:r>
          </a:p>
          <a:p>
            <a:r>
              <a:rPr lang="pl-PL" sz="1600" dirty="0" smtClean="0"/>
              <a:t>2. State resynchronization</a:t>
            </a:r>
          </a:p>
          <a:p>
            <a:r>
              <a:rPr lang="pl-PL" sz="1600" dirty="0" smtClean="0"/>
              <a:t>3. Escalating restart</a:t>
            </a:r>
          </a:p>
          <a:p>
            <a:r>
              <a:rPr lang="pl-PL" sz="1600" dirty="0" smtClean="0"/>
              <a:t>4. Non-stop forwarding</a:t>
            </a:r>
          </a:p>
          <a:p>
            <a:endParaRPr lang="pl-PL" dirty="0"/>
          </a:p>
          <a:p>
            <a:endParaRPr lang="en-US" dirty="0"/>
          </a:p>
        </p:txBody>
      </p:sp>
    </p:spTree>
    <p:extLst>
      <p:ext uri="{BB962C8B-B14F-4D97-AF65-F5344CB8AC3E}">
        <p14:creationId xmlns:p14="http://schemas.microsoft.com/office/powerpoint/2010/main" val="310979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Availability</a:t>
            </a:r>
            <a:r>
              <a:rPr lang="pl-PL" b="1" dirty="0"/>
              <a:t/>
            </a:r>
            <a:br>
              <a:rPr lang="pl-PL" b="1" dirty="0"/>
            </a:br>
            <a:r>
              <a:rPr lang="en-US" dirty="0"/>
              <a:t>Tactics for Availability</a:t>
            </a:r>
            <a:r>
              <a:rPr lang="pl-PL" dirty="0"/>
              <a:t>: </a:t>
            </a:r>
            <a:r>
              <a:rPr lang="pl-PL" dirty="0" smtClean="0"/>
              <a:t>Prevent faults</a:t>
            </a:r>
            <a:endParaRPr lang="en-US" dirty="0"/>
          </a:p>
        </p:txBody>
      </p:sp>
      <p:sp>
        <p:nvSpPr>
          <p:cNvPr id="3" name="Content Placeholder 2"/>
          <p:cNvSpPr>
            <a:spLocks noGrp="1"/>
          </p:cNvSpPr>
          <p:nvPr>
            <p:ph idx="1"/>
          </p:nvPr>
        </p:nvSpPr>
        <p:spPr/>
        <p:txBody>
          <a:bodyPr/>
          <a:lstStyle/>
          <a:p>
            <a:r>
              <a:rPr lang="pl-PL" dirty="0" smtClean="0"/>
              <a:t>1. Removal from service</a:t>
            </a:r>
          </a:p>
          <a:p>
            <a:r>
              <a:rPr lang="pl-PL" dirty="0" smtClean="0"/>
              <a:t>2. Transactions</a:t>
            </a:r>
          </a:p>
          <a:p>
            <a:r>
              <a:rPr lang="pl-PL" dirty="0" smtClean="0"/>
              <a:t>3. Predictive model</a:t>
            </a:r>
          </a:p>
          <a:p>
            <a:r>
              <a:rPr lang="pl-PL" dirty="0" smtClean="0"/>
              <a:t>4. Exception prevention</a:t>
            </a:r>
          </a:p>
          <a:p>
            <a:r>
              <a:rPr lang="pl-PL" dirty="0" smtClean="0"/>
              <a:t>5. Increase competence set</a:t>
            </a:r>
          </a:p>
          <a:p>
            <a:endParaRPr lang="pl-PL" dirty="0"/>
          </a:p>
          <a:p>
            <a:endParaRPr lang="en-US" dirty="0"/>
          </a:p>
        </p:txBody>
      </p:sp>
    </p:spTree>
    <p:extLst>
      <p:ext uri="{BB962C8B-B14F-4D97-AF65-F5344CB8AC3E}">
        <p14:creationId xmlns:p14="http://schemas.microsoft.com/office/powerpoint/2010/main" val="12757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US" dirty="0"/>
          </a:p>
        </p:txBody>
      </p:sp>
      <p:sp>
        <p:nvSpPr>
          <p:cNvPr id="3" name="Content Placeholder 2"/>
          <p:cNvSpPr>
            <a:spLocks noGrp="1"/>
          </p:cNvSpPr>
          <p:nvPr>
            <p:ph idx="1"/>
          </p:nvPr>
        </p:nvSpPr>
        <p:spPr>
          <a:xfrm>
            <a:off x="1097280" y="1845734"/>
            <a:ext cx="10058400" cy="4276770"/>
          </a:xfrm>
        </p:spPr>
        <p:txBody>
          <a:bodyPr>
            <a:normAutofit/>
          </a:bodyPr>
          <a:lstStyle/>
          <a:p>
            <a:r>
              <a:rPr lang="pl-PL" sz="2400" dirty="0" smtClean="0"/>
              <a:t>1. AOB (Actions)</a:t>
            </a:r>
          </a:p>
          <a:p>
            <a:r>
              <a:rPr lang="pl-PL" sz="2400" dirty="0"/>
              <a:t>2. Understanding Quality </a:t>
            </a:r>
            <a:r>
              <a:rPr lang="pl-PL" sz="2400" dirty="0" smtClean="0"/>
              <a:t>Attributes</a:t>
            </a:r>
          </a:p>
          <a:p>
            <a:r>
              <a:rPr lang="pl-PL" sz="2400" dirty="0" smtClean="0"/>
              <a:t>3. Availability</a:t>
            </a:r>
          </a:p>
          <a:p>
            <a:r>
              <a:rPr lang="pl-PL" sz="2400" dirty="0" smtClean="0"/>
              <a:t>4. Interoperability</a:t>
            </a:r>
          </a:p>
          <a:p>
            <a:endParaRPr lang="pl-PL" sz="2400" dirty="0"/>
          </a:p>
          <a:p>
            <a:endParaRPr lang="pl-PL" sz="2400" dirty="0" smtClean="0"/>
          </a:p>
        </p:txBody>
      </p:sp>
    </p:spTree>
    <p:extLst>
      <p:ext uri="{BB962C8B-B14F-4D97-AF65-F5344CB8AC3E}">
        <p14:creationId xmlns:p14="http://schemas.microsoft.com/office/powerpoint/2010/main" val="75632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 Design Checklist for Availability</a:t>
            </a:r>
            <a:endParaRPr lang="en-US" dirty="0"/>
          </a:p>
        </p:txBody>
      </p:sp>
      <p:sp>
        <p:nvSpPr>
          <p:cNvPr id="3" name="Content Placeholder 2"/>
          <p:cNvSpPr>
            <a:spLocks noGrp="1"/>
          </p:cNvSpPr>
          <p:nvPr>
            <p:ph idx="1"/>
          </p:nvPr>
        </p:nvSpPr>
        <p:spPr/>
        <p:txBody>
          <a:bodyPr/>
          <a:lstStyle/>
          <a:p>
            <a:r>
              <a:rPr lang="pl-PL" dirty="0" smtClean="0"/>
              <a:t>1. Allocation of responsibilities</a:t>
            </a:r>
          </a:p>
          <a:p>
            <a:endParaRPr lang="pl-PL" dirty="0" smtClean="0"/>
          </a:p>
          <a:p>
            <a:r>
              <a:rPr lang="pl-PL" dirty="0" smtClean="0"/>
              <a:t>2. Coordination model</a:t>
            </a:r>
          </a:p>
          <a:p>
            <a:endParaRPr lang="pl-PL" dirty="0" smtClean="0"/>
          </a:p>
          <a:p>
            <a:r>
              <a:rPr lang="pl-PL" dirty="0" smtClean="0"/>
              <a:t>3. Data model</a:t>
            </a:r>
          </a:p>
          <a:p>
            <a:endParaRPr lang="pl-PL" dirty="0" smtClean="0"/>
          </a:p>
          <a:p>
            <a:r>
              <a:rPr lang="pl-PL" dirty="0" smtClean="0"/>
              <a:t>4. Mapping among architectural elements</a:t>
            </a:r>
          </a:p>
          <a:p>
            <a:r>
              <a:rPr lang="pl-PL" dirty="0" smtClean="0"/>
              <a:t>5. Binding time</a:t>
            </a:r>
          </a:p>
          <a:p>
            <a:r>
              <a:rPr lang="pl-PL" dirty="0" smtClean="0"/>
              <a:t>6. Choice of technology</a:t>
            </a:r>
            <a:endParaRPr lang="en-US" dirty="0"/>
          </a:p>
        </p:txBody>
      </p:sp>
    </p:spTree>
    <p:extLst>
      <p:ext uri="{BB962C8B-B14F-4D97-AF65-F5344CB8AC3E}">
        <p14:creationId xmlns:p14="http://schemas.microsoft.com/office/powerpoint/2010/main" val="424892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 Design Checklist for Availability</a:t>
            </a:r>
            <a:endParaRPr lang="en-US" dirty="0"/>
          </a:p>
        </p:txBody>
      </p:sp>
      <p:sp>
        <p:nvSpPr>
          <p:cNvPr id="3" name="Content Placeholder 2"/>
          <p:cNvSpPr>
            <a:spLocks noGrp="1"/>
          </p:cNvSpPr>
          <p:nvPr>
            <p:ph idx="1"/>
          </p:nvPr>
        </p:nvSpPr>
        <p:spPr/>
        <p:txBody>
          <a:bodyPr/>
          <a:lstStyle/>
          <a:p>
            <a:r>
              <a:rPr lang="pl-PL" dirty="0" smtClean="0"/>
              <a:t>4. Mapping among architectural elements</a:t>
            </a:r>
          </a:p>
          <a:p>
            <a:endParaRPr lang="pl-PL" dirty="0" smtClean="0"/>
          </a:p>
          <a:p>
            <a:r>
              <a:rPr lang="pl-PL" dirty="0" smtClean="0"/>
              <a:t>5. Binding time</a:t>
            </a:r>
          </a:p>
          <a:p>
            <a:endParaRPr lang="pl-PL" dirty="0" smtClean="0"/>
          </a:p>
          <a:p>
            <a:r>
              <a:rPr lang="pl-PL" dirty="0" smtClean="0"/>
              <a:t>6. Choice of technology</a:t>
            </a:r>
            <a:endParaRPr lang="en-US" dirty="0"/>
          </a:p>
        </p:txBody>
      </p:sp>
    </p:spTree>
    <p:extLst>
      <p:ext uri="{BB962C8B-B14F-4D97-AF65-F5344CB8AC3E}">
        <p14:creationId xmlns:p14="http://schemas.microsoft.com/office/powerpoint/2010/main" val="232166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Interoperability General Scenario</a:t>
            </a:r>
            <a:endParaRPr lang="en-US" dirty="0"/>
          </a:p>
        </p:txBody>
      </p:sp>
      <p:pic>
        <p:nvPicPr>
          <p:cNvPr id="5" name="Content Placeholder 4"/>
          <p:cNvPicPr>
            <a:picLocks noGrp="1" noChangeAspect="1"/>
          </p:cNvPicPr>
          <p:nvPr>
            <p:ph idx="1"/>
          </p:nvPr>
        </p:nvPicPr>
        <p:blipFill>
          <a:blip r:embed="rId2"/>
          <a:stretch>
            <a:fillRect/>
          </a:stretch>
        </p:blipFill>
        <p:spPr>
          <a:xfrm>
            <a:off x="1158240" y="1773936"/>
            <a:ext cx="6086475" cy="3486150"/>
          </a:xfrm>
          <a:prstGeom prst="rect">
            <a:avLst/>
          </a:prstGeom>
        </p:spPr>
      </p:pic>
      <p:pic>
        <p:nvPicPr>
          <p:cNvPr id="6" name="Picture 5"/>
          <p:cNvPicPr>
            <a:picLocks noChangeAspect="1"/>
          </p:cNvPicPr>
          <p:nvPr/>
        </p:nvPicPr>
        <p:blipFill>
          <a:blip r:embed="rId3"/>
          <a:stretch>
            <a:fillRect/>
          </a:stretch>
        </p:blipFill>
        <p:spPr>
          <a:xfrm rot="1252730">
            <a:off x="7249177" y="3255439"/>
            <a:ext cx="4555885" cy="2148859"/>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497262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Interoperability General </a:t>
            </a:r>
            <a:r>
              <a:rPr lang="en-US" sz="3200" dirty="0" smtClean="0"/>
              <a:t>Scenario</a:t>
            </a:r>
            <a:r>
              <a:rPr lang="pl-PL" sz="3200" dirty="0" smtClean="0"/>
              <a:t>: SOAP vs REST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7325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Tactics for Interoperability</a:t>
            </a:r>
            <a:endParaRPr lang="en-US" dirty="0"/>
          </a:p>
        </p:txBody>
      </p:sp>
      <p:pic>
        <p:nvPicPr>
          <p:cNvPr id="5" name="Picture 4"/>
          <p:cNvPicPr>
            <a:picLocks noChangeAspect="1"/>
          </p:cNvPicPr>
          <p:nvPr/>
        </p:nvPicPr>
        <p:blipFill>
          <a:blip r:embed="rId2"/>
          <a:stretch>
            <a:fillRect/>
          </a:stretch>
        </p:blipFill>
        <p:spPr>
          <a:xfrm rot="1008082">
            <a:off x="1190030" y="3195426"/>
            <a:ext cx="4619625" cy="1323975"/>
          </a:xfrm>
          <a:prstGeom prst="rect">
            <a:avLst/>
          </a:prstGeom>
        </p:spPr>
      </p:pic>
      <p:sp>
        <p:nvSpPr>
          <p:cNvPr id="6" name="TextBox 5"/>
          <p:cNvSpPr txBox="1"/>
          <p:nvPr/>
        </p:nvSpPr>
        <p:spPr>
          <a:xfrm>
            <a:off x="6278880" y="1877568"/>
            <a:ext cx="4742688" cy="2862322"/>
          </a:xfrm>
          <a:prstGeom prst="rect">
            <a:avLst/>
          </a:prstGeom>
          <a:noFill/>
        </p:spPr>
        <p:txBody>
          <a:bodyPr wrap="square" rtlCol="0">
            <a:spAutoFit/>
          </a:bodyPr>
          <a:lstStyle/>
          <a:p>
            <a:pPr marL="400050" indent="-400050">
              <a:buAutoNum type="romanUcPeriod"/>
            </a:pPr>
            <a:r>
              <a:rPr lang="pl-PL" b="1" dirty="0" smtClean="0"/>
              <a:t>Locate</a:t>
            </a:r>
            <a:r>
              <a:rPr lang="pl-PL" dirty="0" smtClean="0"/>
              <a:t> </a:t>
            </a:r>
          </a:p>
          <a:p>
            <a:pPr marL="342900" indent="-342900">
              <a:buAutoNum type="arabicPeriod"/>
            </a:pPr>
            <a:r>
              <a:rPr lang="pl-PL" dirty="0" smtClean="0"/>
              <a:t>Discover service</a:t>
            </a:r>
          </a:p>
          <a:p>
            <a:endParaRPr lang="pl-PL" dirty="0"/>
          </a:p>
          <a:p>
            <a:r>
              <a:rPr lang="pl-PL" b="1" dirty="0" smtClean="0"/>
              <a:t>II.     Manage Interfaces</a:t>
            </a:r>
          </a:p>
          <a:p>
            <a:pPr marL="342900" indent="-342900">
              <a:buAutoNum type="arabicPeriod"/>
            </a:pPr>
            <a:r>
              <a:rPr lang="pl-PL" dirty="0" smtClean="0"/>
              <a:t>Orchestrate</a:t>
            </a:r>
          </a:p>
          <a:p>
            <a:endParaRPr lang="pl-PL" dirty="0" smtClean="0"/>
          </a:p>
          <a:p>
            <a:r>
              <a:rPr lang="pl-PL" dirty="0" smtClean="0"/>
              <a:t>2.    Tailor interface</a:t>
            </a:r>
          </a:p>
          <a:p>
            <a:endParaRPr lang="pl-PL" dirty="0" smtClean="0"/>
          </a:p>
          <a:p>
            <a:pPr marL="342900" indent="-342900">
              <a:buAutoNum type="arabicPeriod"/>
            </a:pPr>
            <a:endParaRPr lang="pl-PL" dirty="0" smtClean="0"/>
          </a:p>
          <a:p>
            <a:pPr marL="400050" indent="-400050">
              <a:buAutoNum type="romanUcPeriod"/>
            </a:pPr>
            <a:endParaRPr lang="en-US" dirty="0"/>
          </a:p>
        </p:txBody>
      </p:sp>
    </p:spTree>
    <p:extLst>
      <p:ext uri="{BB962C8B-B14F-4D97-AF65-F5344CB8AC3E}">
        <p14:creationId xmlns:p14="http://schemas.microsoft.com/office/powerpoint/2010/main" val="206069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Tactics for </a:t>
            </a:r>
            <a:r>
              <a:rPr lang="en-US" sz="3200" dirty="0" smtClean="0"/>
              <a:t>Interoperability</a:t>
            </a:r>
            <a:r>
              <a:rPr lang="pl-PL" sz="3200" dirty="0" smtClean="0"/>
              <a:t>: Why standards are not enough?</a:t>
            </a:r>
            <a:endParaRPr lang="en-US" dirty="0"/>
          </a:p>
        </p:txBody>
      </p:sp>
    </p:spTree>
    <p:extLst>
      <p:ext uri="{BB962C8B-B14F-4D97-AF65-F5344CB8AC3E}">
        <p14:creationId xmlns:p14="http://schemas.microsoft.com/office/powerpoint/2010/main" val="375104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A Design Checklist for Interoperability</a:t>
            </a:r>
            <a:endParaRPr lang="en-US" dirty="0"/>
          </a:p>
        </p:txBody>
      </p:sp>
      <p:sp>
        <p:nvSpPr>
          <p:cNvPr id="5" name="Content Placeholder 2"/>
          <p:cNvSpPr>
            <a:spLocks noGrp="1"/>
          </p:cNvSpPr>
          <p:nvPr>
            <p:ph idx="1"/>
          </p:nvPr>
        </p:nvSpPr>
        <p:spPr>
          <a:xfrm>
            <a:off x="1097280" y="1845734"/>
            <a:ext cx="10058400" cy="4023360"/>
          </a:xfrm>
        </p:spPr>
        <p:txBody>
          <a:bodyPr/>
          <a:lstStyle/>
          <a:p>
            <a:r>
              <a:rPr lang="pl-PL" dirty="0" smtClean="0"/>
              <a:t>1. Allocation of responsibilities</a:t>
            </a:r>
          </a:p>
          <a:p>
            <a:endParaRPr lang="pl-PL" dirty="0" smtClean="0"/>
          </a:p>
          <a:p>
            <a:r>
              <a:rPr lang="pl-PL" dirty="0" smtClean="0"/>
              <a:t>2. Coordination model</a:t>
            </a:r>
          </a:p>
          <a:p>
            <a:endParaRPr lang="pl-PL" dirty="0" smtClean="0"/>
          </a:p>
          <a:p>
            <a:r>
              <a:rPr lang="pl-PL" dirty="0" smtClean="0"/>
              <a:t>3. Data model</a:t>
            </a:r>
          </a:p>
          <a:p>
            <a:endParaRPr lang="pl-PL" dirty="0" smtClean="0"/>
          </a:p>
          <a:p>
            <a:r>
              <a:rPr lang="pl-PL" dirty="0" smtClean="0"/>
              <a:t>4. Mapping among architectural elements</a:t>
            </a:r>
          </a:p>
          <a:p>
            <a:r>
              <a:rPr lang="pl-PL" dirty="0" smtClean="0"/>
              <a:t>5. Binding time</a:t>
            </a:r>
          </a:p>
          <a:p>
            <a:r>
              <a:rPr lang="pl-PL" dirty="0" smtClean="0"/>
              <a:t>6. Choice of technology</a:t>
            </a:r>
            <a:endParaRPr lang="en-US" dirty="0"/>
          </a:p>
        </p:txBody>
      </p:sp>
    </p:spTree>
    <p:extLst>
      <p:ext uri="{BB962C8B-B14F-4D97-AF65-F5344CB8AC3E}">
        <p14:creationId xmlns:p14="http://schemas.microsoft.com/office/powerpoint/2010/main" val="256195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A Design Checklist for Interoperability</a:t>
            </a:r>
            <a:endParaRPr lang="en-US" dirty="0"/>
          </a:p>
        </p:txBody>
      </p:sp>
      <p:sp>
        <p:nvSpPr>
          <p:cNvPr id="6" name="Content Placeholder 2"/>
          <p:cNvSpPr>
            <a:spLocks noGrp="1"/>
          </p:cNvSpPr>
          <p:nvPr>
            <p:ph idx="1"/>
          </p:nvPr>
        </p:nvSpPr>
        <p:spPr>
          <a:xfrm>
            <a:off x="1097280" y="1845734"/>
            <a:ext cx="10058400" cy="4023360"/>
          </a:xfrm>
        </p:spPr>
        <p:txBody>
          <a:bodyPr/>
          <a:lstStyle/>
          <a:p>
            <a:r>
              <a:rPr lang="pl-PL" dirty="0" smtClean="0"/>
              <a:t>4. Mapping among architectural elements</a:t>
            </a:r>
          </a:p>
          <a:p>
            <a:endParaRPr lang="pl-PL" dirty="0" smtClean="0"/>
          </a:p>
          <a:p>
            <a:r>
              <a:rPr lang="pl-PL" dirty="0" smtClean="0"/>
              <a:t>5. Binding time</a:t>
            </a:r>
          </a:p>
          <a:p>
            <a:endParaRPr lang="pl-PL" dirty="0" smtClean="0"/>
          </a:p>
          <a:p>
            <a:r>
              <a:rPr lang="pl-PL" dirty="0" smtClean="0"/>
              <a:t>6. Choice of technology</a:t>
            </a:r>
            <a:endParaRPr lang="en-US" dirty="0"/>
          </a:p>
        </p:txBody>
      </p:sp>
    </p:spTree>
    <p:extLst>
      <p:ext uri="{BB962C8B-B14F-4D97-AF65-F5344CB8AC3E}">
        <p14:creationId xmlns:p14="http://schemas.microsoft.com/office/powerpoint/2010/main" val="172923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Discussion Questions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1.</a:t>
            </a:r>
            <a:r>
              <a:rPr lang="en-US" dirty="0"/>
              <a:t> Find a web service mashup. Write several concrete interoperability scenarios for this system.</a:t>
            </a:r>
          </a:p>
          <a:p>
            <a:r>
              <a:rPr lang="en-US" b="1" dirty="0"/>
              <a:t>2.</a:t>
            </a:r>
            <a:r>
              <a:rPr lang="en-US" dirty="0"/>
              <a:t> What is the relationship between interoperability and the other quality attributes highlighted in this book? For example, if two systems fail to exchange information properly, could a security flaw result? What other quality attributes seem strongly related (at least potentially) to interoperability?</a:t>
            </a:r>
          </a:p>
          <a:p>
            <a:r>
              <a:rPr lang="en-US" b="1" dirty="0"/>
              <a:t>3.</a:t>
            </a:r>
            <a:r>
              <a:rPr lang="en-US" dirty="0"/>
              <a:t> Is a service-oriented system a system of systems? If so, describe a service-oriented system that is directed, one that is acknowledged, one that is collaborative, and one that is virtual.</a:t>
            </a:r>
          </a:p>
          <a:p>
            <a:r>
              <a:rPr lang="en-US" b="1" dirty="0"/>
              <a:t>4.</a:t>
            </a:r>
            <a:r>
              <a:rPr lang="en-US" dirty="0"/>
              <a:t> Universal Description, Discovery, and Integration (UDDI) was touted as a discovery service, but commercial support for UDDI is being withdrawn. Why do you suppose this is? Does it have anything to do with the quality attributes delivered or not delivered by UDDI solutions?</a:t>
            </a:r>
          </a:p>
          <a:p>
            <a:r>
              <a:rPr lang="en-US" b="1" dirty="0"/>
              <a:t>5.</a:t>
            </a:r>
            <a:r>
              <a:rPr lang="en-US" dirty="0"/>
              <a:t> Why has the importance of orchestration grown in recent years?</a:t>
            </a:r>
          </a:p>
          <a:p>
            <a:r>
              <a:rPr lang="en-US" b="1" dirty="0"/>
              <a:t>6.</a:t>
            </a:r>
            <a:r>
              <a:rPr lang="en-US" dirty="0"/>
              <a:t> If you are a technology producer, what are the advantages and disadvantages of adhering to interoperability standards? Why would a producer not adhere to a standard?</a:t>
            </a:r>
          </a:p>
          <a:p>
            <a:r>
              <a:rPr lang="en-US" b="1" dirty="0"/>
              <a:t>7.</a:t>
            </a:r>
            <a:r>
              <a:rPr lang="en-US" dirty="0"/>
              <a:t> With what other systems will an automatic teller machine need to interoperate? How would you change your automatic teller system design to accommodate these other systems?</a:t>
            </a:r>
          </a:p>
          <a:p>
            <a:endParaRPr lang="en-US" dirty="0"/>
          </a:p>
        </p:txBody>
      </p:sp>
    </p:spTree>
    <p:extLst>
      <p:ext uri="{BB962C8B-B14F-4D97-AF65-F5344CB8AC3E}">
        <p14:creationId xmlns:p14="http://schemas.microsoft.com/office/powerpoint/2010/main" val="32168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Q</a:t>
            </a:r>
            <a:r>
              <a:rPr lang="en-US" b="1" dirty="0" err="1" smtClean="0"/>
              <a:t>uality</a:t>
            </a:r>
            <a:r>
              <a:rPr lang="en-US" b="1" dirty="0" smtClean="0"/>
              <a:t> attribute</a:t>
            </a:r>
            <a:endParaRPr lang="en-US" dirty="0"/>
          </a:p>
        </p:txBody>
      </p:sp>
      <p:sp>
        <p:nvSpPr>
          <p:cNvPr id="3" name="Content Placeholder 2"/>
          <p:cNvSpPr>
            <a:spLocks noGrp="1"/>
          </p:cNvSpPr>
          <p:nvPr>
            <p:ph idx="1"/>
          </p:nvPr>
        </p:nvSpPr>
        <p:spPr/>
        <p:txBody>
          <a:bodyPr/>
          <a:lstStyle/>
          <a:p>
            <a:r>
              <a:rPr lang="en-US" sz="2800" dirty="0"/>
              <a:t>A quality attribute (QA) is a measurable or testable property of a system that is used to indicate how well the system satisfies the needs of its stakeholders</a:t>
            </a:r>
            <a:r>
              <a:rPr lang="en-US" dirty="0" smtClean="0"/>
              <a:t>.</a:t>
            </a:r>
            <a:endParaRPr lang="pl-PL" dirty="0" smtClean="0"/>
          </a:p>
          <a:p>
            <a:r>
              <a:rPr lang="pl-PL" dirty="0" smtClean="0"/>
              <a:t>Examples:</a:t>
            </a:r>
          </a:p>
          <a:p>
            <a:r>
              <a:rPr lang="pl-PL" dirty="0" smtClean="0"/>
              <a:t>-</a:t>
            </a:r>
            <a:r>
              <a:rPr lang="en-US" dirty="0" smtClean="0"/>
              <a:t> </a:t>
            </a:r>
            <a:r>
              <a:rPr lang="en-US" dirty="0"/>
              <a:t>how fast the function must be </a:t>
            </a:r>
            <a:r>
              <a:rPr lang="en-US" dirty="0" smtClean="0"/>
              <a:t>performed</a:t>
            </a:r>
            <a:endParaRPr lang="pl-PL" dirty="0" smtClean="0"/>
          </a:p>
          <a:p>
            <a:r>
              <a:rPr lang="pl-PL" dirty="0" smtClean="0"/>
              <a:t>- </a:t>
            </a:r>
            <a:r>
              <a:rPr lang="en-US" dirty="0" smtClean="0"/>
              <a:t>how </a:t>
            </a:r>
            <a:r>
              <a:rPr lang="en-US" dirty="0"/>
              <a:t>resilient it must be to erroneous </a:t>
            </a:r>
            <a:r>
              <a:rPr lang="en-US" dirty="0" smtClean="0"/>
              <a:t>input </a:t>
            </a:r>
            <a:endParaRPr lang="pl-PL" dirty="0" smtClean="0"/>
          </a:p>
          <a:p>
            <a:r>
              <a:rPr lang="pl-PL" dirty="0" smtClean="0"/>
              <a:t>- </a:t>
            </a:r>
            <a:r>
              <a:rPr lang="en-US" dirty="0" smtClean="0"/>
              <a:t>time </a:t>
            </a:r>
            <a:r>
              <a:rPr lang="en-US" dirty="0"/>
              <a:t>to deploy the product </a:t>
            </a:r>
            <a:endParaRPr lang="pl-PL" dirty="0" smtClean="0"/>
          </a:p>
          <a:p>
            <a:r>
              <a:rPr lang="pl-PL" dirty="0" smtClean="0"/>
              <a:t>- </a:t>
            </a:r>
            <a:r>
              <a:rPr lang="en-US" dirty="0" smtClean="0"/>
              <a:t>limitation </a:t>
            </a:r>
            <a:r>
              <a:rPr lang="en-US" dirty="0"/>
              <a:t>on operational </a:t>
            </a:r>
            <a:r>
              <a:rPr lang="en-US" dirty="0" smtClean="0"/>
              <a:t>costs</a:t>
            </a:r>
            <a:endParaRPr lang="en-US" dirty="0"/>
          </a:p>
        </p:txBody>
      </p:sp>
    </p:spTree>
    <p:extLst>
      <p:ext uri="{BB962C8B-B14F-4D97-AF65-F5344CB8AC3E}">
        <p14:creationId xmlns:p14="http://schemas.microsoft.com/office/powerpoint/2010/main" val="133155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
            </a:r>
            <a:br>
              <a:rPr lang="pl-PL" dirty="0" smtClean="0"/>
            </a:br>
            <a:r>
              <a:rPr lang="pl-PL" dirty="0"/>
              <a:t>Understanding Quality </a:t>
            </a:r>
            <a:r>
              <a:rPr lang="pl-PL" dirty="0" smtClean="0"/>
              <a:t>Attributes</a:t>
            </a:r>
            <a:br>
              <a:rPr lang="pl-PL" dirty="0" smtClean="0"/>
            </a:br>
            <a:r>
              <a:rPr lang="en-US" sz="3600" dirty="0" smtClean="0"/>
              <a:t>Architecture </a:t>
            </a:r>
            <a:r>
              <a:rPr lang="en-US" sz="3600" dirty="0"/>
              <a:t>and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4887"/>
              </p:ext>
            </p:extLst>
          </p:nvPr>
        </p:nvGraphicFramePr>
        <p:xfrm>
          <a:off x="727629" y="2023353"/>
          <a:ext cx="3105386" cy="4007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463684846"/>
              </p:ext>
            </p:extLst>
          </p:nvPr>
        </p:nvGraphicFramePr>
        <p:xfrm>
          <a:off x="4012335" y="1984444"/>
          <a:ext cx="3105386" cy="40661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433889418"/>
              </p:ext>
            </p:extLst>
          </p:nvPr>
        </p:nvGraphicFramePr>
        <p:xfrm>
          <a:off x="7180310" y="1945532"/>
          <a:ext cx="3105386" cy="41050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7346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smtClean="0"/>
              <a:t/>
            </a:r>
            <a:br>
              <a:rPr lang="pl-PL" b="1" dirty="0" smtClean="0"/>
            </a:br>
            <a:r>
              <a:rPr lang="en-US" sz="3200" dirty="0" smtClean="0"/>
              <a:t>Functionality</a:t>
            </a:r>
            <a:endParaRPr lang="en-US" sz="3200" dirty="0"/>
          </a:p>
        </p:txBody>
      </p:sp>
      <p:sp>
        <p:nvSpPr>
          <p:cNvPr id="3" name="Content Placeholder 2"/>
          <p:cNvSpPr>
            <a:spLocks noGrp="1"/>
          </p:cNvSpPr>
          <p:nvPr>
            <p:ph idx="1"/>
          </p:nvPr>
        </p:nvSpPr>
        <p:spPr/>
        <p:txBody>
          <a:bodyPr/>
          <a:lstStyle/>
          <a:p>
            <a:r>
              <a:rPr lang="pl-PL" dirty="0"/>
              <a:t>T</a:t>
            </a:r>
            <a:r>
              <a:rPr lang="en-US" dirty="0" smtClean="0"/>
              <a:t>he </a:t>
            </a:r>
            <a:r>
              <a:rPr lang="en-US" dirty="0"/>
              <a:t>ability of the system to do the work for which it was </a:t>
            </a:r>
            <a:r>
              <a:rPr lang="en-US" dirty="0" smtClean="0"/>
              <a:t>intended</a:t>
            </a:r>
            <a:r>
              <a:rPr lang="pl-PL" dirty="0" smtClean="0"/>
              <a:t>.</a:t>
            </a:r>
          </a:p>
          <a:p>
            <a:endParaRPr lang="pl-PL" dirty="0" smtClean="0"/>
          </a:p>
          <a:p>
            <a:r>
              <a:rPr lang="en-US" dirty="0"/>
              <a:t>functionality does not determine </a:t>
            </a:r>
            <a:r>
              <a:rPr lang="en-US" dirty="0" smtClean="0"/>
              <a:t>architecture</a:t>
            </a:r>
            <a:r>
              <a:rPr lang="pl-PL" dirty="0" smtClean="0"/>
              <a:t>, but </a:t>
            </a:r>
            <a:r>
              <a:rPr lang="en-US" dirty="0"/>
              <a:t>is achieved by assigning responsibilities to architectural </a:t>
            </a:r>
            <a:r>
              <a:rPr lang="en-US" dirty="0" smtClean="0"/>
              <a:t>elements</a:t>
            </a:r>
            <a:r>
              <a:rPr lang="pl-PL" dirty="0" smtClean="0"/>
              <a:t>.</a:t>
            </a:r>
            <a:endParaRPr lang="pl-PL" dirty="0"/>
          </a:p>
        </p:txBody>
      </p:sp>
    </p:spTree>
    <p:extLst>
      <p:ext uri="{BB962C8B-B14F-4D97-AF65-F5344CB8AC3E}">
        <p14:creationId xmlns:p14="http://schemas.microsoft.com/office/powerpoint/2010/main" val="181029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Quality Attribute Considerations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0469788"/>
              </p:ext>
            </p:extLst>
          </p:nvPr>
        </p:nvGraphicFramePr>
        <p:xfrm>
          <a:off x="630352" y="2003898"/>
          <a:ext cx="8105087" cy="4046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482521" y="2373548"/>
            <a:ext cx="3081722" cy="2585323"/>
          </a:xfrm>
          <a:prstGeom prst="rect">
            <a:avLst/>
          </a:prstGeom>
          <a:noFill/>
        </p:spPr>
        <p:txBody>
          <a:bodyPr wrap="square" rtlCol="0">
            <a:spAutoFit/>
          </a:bodyPr>
          <a:lstStyle/>
          <a:p>
            <a:r>
              <a:rPr lang="pl-PL" dirty="0" smtClean="0"/>
              <a:t>Problems:</a:t>
            </a:r>
          </a:p>
          <a:p>
            <a:pPr marL="342900" indent="-342900">
              <a:buAutoNum type="arabicPeriod"/>
            </a:pPr>
            <a:r>
              <a:rPr lang="en-US" dirty="0" smtClean="0"/>
              <a:t>The </a:t>
            </a:r>
            <a:r>
              <a:rPr lang="en-US" dirty="0"/>
              <a:t>definitions provided for an attribute are not </a:t>
            </a:r>
            <a:r>
              <a:rPr lang="en-US" dirty="0" smtClean="0"/>
              <a:t>testable</a:t>
            </a:r>
            <a:endParaRPr lang="pl-PL" dirty="0" smtClean="0"/>
          </a:p>
          <a:p>
            <a:pPr marL="342900" indent="-342900">
              <a:buAutoNum type="arabicPeriod"/>
            </a:pPr>
            <a:r>
              <a:rPr lang="pl-PL" dirty="0" smtClean="0"/>
              <a:t>Matching </a:t>
            </a:r>
            <a:r>
              <a:rPr lang="en-US" dirty="0" smtClean="0"/>
              <a:t>particular concern</a:t>
            </a:r>
            <a:r>
              <a:rPr lang="pl-PL" dirty="0" smtClean="0"/>
              <a:t>s</a:t>
            </a:r>
            <a:r>
              <a:rPr lang="en-US" dirty="0" smtClean="0"/>
              <a:t> to</a:t>
            </a:r>
            <a:r>
              <a:rPr lang="pl-PL" dirty="0" smtClean="0"/>
              <a:t> qualities</a:t>
            </a:r>
          </a:p>
          <a:p>
            <a:pPr marL="342900" indent="-342900">
              <a:buAutoNum type="arabicPeriod"/>
            </a:pPr>
            <a:r>
              <a:rPr lang="pl-PL" dirty="0" smtClean="0"/>
              <a:t>Different vacabularies developed by e</a:t>
            </a:r>
            <a:r>
              <a:rPr lang="en-US" dirty="0" smtClean="0"/>
              <a:t>ach </a:t>
            </a:r>
            <a:r>
              <a:rPr lang="en-US" dirty="0"/>
              <a:t>attribute </a:t>
            </a:r>
            <a:r>
              <a:rPr lang="en-US" dirty="0" smtClean="0"/>
              <a:t>community</a:t>
            </a:r>
            <a:endParaRPr lang="en-US" dirty="0"/>
          </a:p>
        </p:txBody>
      </p:sp>
    </p:spTree>
    <p:extLst>
      <p:ext uri="{BB962C8B-B14F-4D97-AF65-F5344CB8AC3E}">
        <p14:creationId xmlns:p14="http://schemas.microsoft.com/office/powerpoint/2010/main" val="293983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Specifying Quality Attribute Requirements</a:t>
            </a:r>
            <a:endParaRPr lang="en-US" dirty="0"/>
          </a:p>
        </p:txBody>
      </p:sp>
      <p:sp>
        <p:nvSpPr>
          <p:cNvPr id="3" name="Content Placeholder 2"/>
          <p:cNvSpPr>
            <a:spLocks noGrp="1"/>
          </p:cNvSpPr>
          <p:nvPr>
            <p:ph idx="1"/>
          </p:nvPr>
        </p:nvSpPr>
        <p:spPr>
          <a:xfrm>
            <a:off x="1097280" y="1845734"/>
            <a:ext cx="10058400" cy="4555066"/>
          </a:xfrm>
        </p:spPr>
        <p:txBody>
          <a:bodyPr/>
          <a:lstStyle/>
          <a:p>
            <a:r>
              <a:rPr lang="en-US" dirty="0" smtClean="0"/>
              <a:t>Common</a:t>
            </a:r>
            <a:r>
              <a:rPr lang="pl-PL" dirty="0" smtClean="0"/>
              <a:t> (general)</a:t>
            </a:r>
            <a:r>
              <a:rPr lang="en-US" dirty="0" smtClean="0"/>
              <a:t> </a:t>
            </a:r>
            <a:r>
              <a:rPr lang="en-US" dirty="0"/>
              <a:t>form for quality attribute </a:t>
            </a:r>
            <a:r>
              <a:rPr lang="en-US" dirty="0" smtClean="0"/>
              <a:t>expression</a:t>
            </a:r>
            <a:r>
              <a:rPr lang="pl-PL" dirty="0" smtClean="0"/>
              <a:t> contains 6 steps.</a:t>
            </a:r>
          </a:p>
          <a:p>
            <a:endParaRPr lang="pl-PL" dirty="0" smtClean="0"/>
          </a:p>
          <a:p>
            <a:endParaRPr lang="pl-PL" dirty="0"/>
          </a:p>
          <a:p>
            <a:r>
              <a:rPr lang="pl-PL" dirty="0" smtClean="0"/>
              <a:t>Example </a:t>
            </a:r>
          </a:p>
          <a:p>
            <a:r>
              <a:rPr lang="pl-PL" dirty="0" smtClean="0"/>
              <a:t>for </a:t>
            </a:r>
          </a:p>
          <a:p>
            <a:r>
              <a:rPr lang="pl-PL" dirty="0" smtClean="0"/>
              <a:t>availability:</a:t>
            </a:r>
            <a:endParaRPr lang="en-US" dirty="0"/>
          </a:p>
          <a:p>
            <a:endParaRPr lang="en-US" dirty="0"/>
          </a:p>
        </p:txBody>
      </p:sp>
      <p:pic>
        <p:nvPicPr>
          <p:cNvPr id="4" name="Picture 3"/>
          <p:cNvPicPr>
            <a:picLocks noChangeAspect="1"/>
          </p:cNvPicPr>
          <p:nvPr/>
        </p:nvPicPr>
        <p:blipFill>
          <a:blip r:embed="rId2"/>
          <a:stretch>
            <a:fillRect/>
          </a:stretch>
        </p:blipFill>
        <p:spPr>
          <a:xfrm>
            <a:off x="2579775" y="2272188"/>
            <a:ext cx="7093409" cy="3896708"/>
          </a:xfrm>
          <a:prstGeom prst="rect">
            <a:avLst/>
          </a:prstGeom>
        </p:spPr>
      </p:pic>
    </p:spTree>
    <p:extLst>
      <p:ext uri="{BB962C8B-B14F-4D97-AF65-F5344CB8AC3E}">
        <p14:creationId xmlns:p14="http://schemas.microsoft.com/office/powerpoint/2010/main" val="362603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Achieving Quality Attributes through Tactics</a:t>
            </a:r>
            <a:endParaRPr lang="en-US" dirty="0"/>
          </a:p>
        </p:txBody>
      </p:sp>
      <p:pic>
        <p:nvPicPr>
          <p:cNvPr id="7" name="Content Placeholder 6"/>
          <p:cNvPicPr>
            <a:picLocks noGrp="1" noChangeAspect="1"/>
          </p:cNvPicPr>
          <p:nvPr>
            <p:ph idx="1"/>
          </p:nvPr>
        </p:nvPicPr>
        <p:blipFill>
          <a:blip r:embed="rId2"/>
          <a:stretch>
            <a:fillRect/>
          </a:stretch>
        </p:blipFill>
        <p:spPr>
          <a:xfrm>
            <a:off x="1097280" y="2860538"/>
            <a:ext cx="5525133" cy="2197843"/>
          </a:xfrm>
          <a:prstGeom prst="rect">
            <a:avLst/>
          </a:prstGeom>
        </p:spPr>
      </p:pic>
      <p:sp>
        <p:nvSpPr>
          <p:cNvPr id="8" name="TextBox 7"/>
          <p:cNvSpPr txBox="1"/>
          <p:nvPr/>
        </p:nvSpPr>
        <p:spPr>
          <a:xfrm>
            <a:off x="7140102" y="2295728"/>
            <a:ext cx="4957832" cy="2031325"/>
          </a:xfrm>
          <a:prstGeom prst="rect">
            <a:avLst/>
          </a:prstGeom>
          <a:noFill/>
        </p:spPr>
        <p:txBody>
          <a:bodyPr wrap="none" rtlCol="0">
            <a:spAutoFit/>
          </a:bodyPr>
          <a:lstStyle/>
          <a:p>
            <a:r>
              <a:rPr lang="pl-PL" b="1" dirty="0" smtClean="0"/>
              <a:t>Why we need tactics:</a:t>
            </a:r>
          </a:p>
          <a:p>
            <a:r>
              <a:rPr lang="pl-PL" dirty="0" smtClean="0"/>
              <a:t>1. Design patterns are typically </a:t>
            </a:r>
          </a:p>
          <a:p>
            <a:r>
              <a:rPr lang="pl-PL" dirty="0"/>
              <a:t> </a:t>
            </a:r>
            <a:r>
              <a:rPr lang="pl-PL" dirty="0" smtClean="0"/>
              <a:t>    to complex to apply as is.</a:t>
            </a:r>
          </a:p>
          <a:p>
            <a:r>
              <a:rPr lang="pl-PL" dirty="0" smtClean="0"/>
              <a:t>2. If no pattern to realize goal, tactics allow </a:t>
            </a:r>
          </a:p>
          <a:p>
            <a:r>
              <a:rPr lang="pl-PL" dirty="0"/>
              <a:t> </a:t>
            </a:r>
            <a:r>
              <a:rPr lang="pl-PL" dirty="0" smtClean="0"/>
              <a:t>   to construct a design fragment.</a:t>
            </a:r>
          </a:p>
          <a:p>
            <a:r>
              <a:rPr lang="pl-PL" dirty="0" smtClean="0"/>
              <a:t>3. Cataloging tactics provides a way of making </a:t>
            </a:r>
          </a:p>
          <a:p>
            <a:r>
              <a:rPr lang="pl-PL" dirty="0"/>
              <a:t> </a:t>
            </a:r>
            <a:r>
              <a:rPr lang="pl-PL" dirty="0" smtClean="0"/>
              <a:t>   design more systematic withn some limitations. </a:t>
            </a:r>
            <a:endParaRPr lang="en-US" dirty="0"/>
          </a:p>
        </p:txBody>
      </p:sp>
      <p:sp>
        <p:nvSpPr>
          <p:cNvPr id="9" name="Rectangle 8"/>
          <p:cNvSpPr/>
          <p:nvPr/>
        </p:nvSpPr>
        <p:spPr>
          <a:xfrm>
            <a:off x="1383943" y="2295728"/>
            <a:ext cx="4951805" cy="369332"/>
          </a:xfrm>
          <a:prstGeom prst="rect">
            <a:avLst/>
          </a:prstGeom>
        </p:spPr>
        <p:txBody>
          <a:bodyPr wrap="none">
            <a:spAutoFit/>
          </a:bodyPr>
          <a:lstStyle/>
          <a:p>
            <a:r>
              <a:rPr lang="en-US" dirty="0"/>
              <a:t>Tactics are intended to control responses to stimuli</a:t>
            </a:r>
          </a:p>
        </p:txBody>
      </p:sp>
      <p:sp>
        <p:nvSpPr>
          <p:cNvPr id="10" name="Rectangle 9"/>
          <p:cNvSpPr/>
          <p:nvPr/>
        </p:nvSpPr>
        <p:spPr>
          <a:xfrm>
            <a:off x="7140102" y="5025778"/>
            <a:ext cx="5801140" cy="646331"/>
          </a:xfrm>
          <a:prstGeom prst="rect">
            <a:avLst/>
          </a:prstGeom>
        </p:spPr>
        <p:txBody>
          <a:bodyPr wrap="none">
            <a:spAutoFit/>
          </a:bodyPr>
          <a:lstStyle/>
          <a:p>
            <a:r>
              <a:rPr lang="pl-PL" b="1" dirty="0" smtClean="0"/>
              <a:t>A</a:t>
            </a:r>
            <a:r>
              <a:rPr lang="en-US" b="1" dirty="0" err="1" smtClean="0"/>
              <a:t>pplication</a:t>
            </a:r>
            <a:r>
              <a:rPr lang="en-US" b="1" dirty="0" smtClean="0"/>
              <a:t> </a:t>
            </a:r>
            <a:r>
              <a:rPr lang="en-US" b="1" dirty="0"/>
              <a:t>of a tactic depends on the </a:t>
            </a:r>
            <a:r>
              <a:rPr lang="en-US" b="1" dirty="0" smtClean="0"/>
              <a:t>context</a:t>
            </a:r>
            <a:r>
              <a:rPr lang="pl-PL" dirty="0" smtClean="0"/>
              <a:t>!</a:t>
            </a:r>
          </a:p>
          <a:p>
            <a:r>
              <a:rPr lang="en-US" b="1" dirty="0"/>
              <a:t>Architectural patterns can be seen as “packages” of tactics</a:t>
            </a:r>
            <a:r>
              <a:rPr lang="en-US" dirty="0"/>
              <a:t>.</a:t>
            </a:r>
          </a:p>
        </p:txBody>
      </p:sp>
    </p:spTree>
    <p:extLst>
      <p:ext uri="{BB962C8B-B14F-4D97-AF65-F5344CB8AC3E}">
        <p14:creationId xmlns:p14="http://schemas.microsoft.com/office/powerpoint/2010/main" val="398791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Guiding Quality Design Decisions</a:t>
            </a:r>
            <a:endParaRPr lang="en-US" dirty="0"/>
          </a:p>
        </p:txBody>
      </p:sp>
      <p:sp>
        <p:nvSpPr>
          <p:cNvPr id="3" name="Content Placeholder 2"/>
          <p:cNvSpPr>
            <a:spLocks noGrp="1"/>
          </p:cNvSpPr>
          <p:nvPr>
            <p:ph idx="1"/>
          </p:nvPr>
        </p:nvSpPr>
        <p:spPr/>
        <p:txBody>
          <a:bodyPr>
            <a:normAutofit fontScale="32500" lnSpcReduction="20000"/>
          </a:bodyPr>
          <a:lstStyle/>
          <a:p>
            <a:r>
              <a:rPr lang="en-US" dirty="0"/>
              <a:t>1. Allocation of responsibilities</a:t>
            </a:r>
          </a:p>
          <a:p>
            <a:r>
              <a:rPr lang="en-US" dirty="0"/>
              <a:t>Identifying the important </a:t>
            </a:r>
            <a:r>
              <a:rPr lang="en-US" dirty="0" smtClean="0"/>
              <a:t>responsibilities</a:t>
            </a:r>
            <a:r>
              <a:rPr lang="pl-PL" dirty="0" smtClean="0"/>
              <a:t> and </a:t>
            </a:r>
            <a:r>
              <a:rPr lang="en-US" dirty="0"/>
              <a:t>Determining how these responsibilities are allocated to non-runtime and runtime elements</a:t>
            </a:r>
          </a:p>
          <a:p>
            <a:r>
              <a:rPr lang="en-US" dirty="0"/>
              <a:t>2. Coordination model</a:t>
            </a:r>
          </a:p>
          <a:p>
            <a:r>
              <a:rPr lang="en-US" dirty="0"/>
              <a:t>Software works by having elements interact with each other through designed mechanisms</a:t>
            </a:r>
            <a:r>
              <a:rPr lang="en-US" dirty="0" smtClean="0"/>
              <a:t>.</a:t>
            </a:r>
            <a:r>
              <a:rPr lang="pl-PL" dirty="0" smtClean="0"/>
              <a:t>  Identification of elements that must be coordinated, determining the properties of coordination and </a:t>
            </a:r>
            <a:r>
              <a:rPr lang="en-US" dirty="0"/>
              <a:t>Choosing the communication mechanisms</a:t>
            </a:r>
          </a:p>
          <a:p>
            <a:r>
              <a:rPr lang="en-US" dirty="0"/>
              <a:t>3. Data model</a:t>
            </a:r>
          </a:p>
          <a:p>
            <a:r>
              <a:rPr lang="en-US" dirty="0"/>
              <a:t>Choosing the major data </a:t>
            </a:r>
            <a:r>
              <a:rPr lang="en-US" dirty="0" smtClean="0"/>
              <a:t>abstractions</a:t>
            </a:r>
            <a:r>
              <a:rPr lang="pl-PL" dirty="0" smtClean="0"/>
              <a:t>, </a:t>
            </a:r>
            <a:r>
              <a:rPr lang="en-US" dirty="0"/>
              <a:t>This includes determining how the data items are created, initialized, accessed, persisted, manipulated, translated, and destroyed</a:t>
            </a:r>
            <a:r>
              <a:rPr lang="en-US" dirty="0" smtClean="0"/>
              <a:t>.</a:t>
            </a:r>
            <a:r>
              <a:rPr lang="pl-PL" dirty="0" smtClean="0"/>
              <a:t> </a:t>
            </a:r>
            <a:r>
              <a:rPr lang="en-US" dirty="0"/>
              <a:t>Organizing the data. This includes determining whether the data is going to be kept in a relational database, a collection of objects, or both.</a:t>
            </a:r>
          </a:p>
          <a:p>
            <a:r>
              <a:rPr lang="en-US" dirty="0"/>
              <a:t>4. Management of resources</a:t>
            </a:r>
          </a:p>
          <a:p>
            <a:r>
              <a:rPr lang="en-US" dirty="0"/>
              <a:t>use of shared resources in the architecture. These include hard resources (e.g., CPU, memory, battery, hardware buffers, system clock, I/O ports) and soft resources (e.g., system locks, software buffers, thread pools, and non-thread-safe code).</a:t>
            </a:r>
          </a:p>
          <a:p>
            <a:r>
              <a:rPr lang="en-US" dirty="0"/>
              <a:t>5. Mapping among architectural elements</a:t>
            </a:r>
          </a:p>
          <a:p>
            <a:r>
              <a:rPr lang="pl-PL" dirty="0"/>
              <a:t>M</a:t>
            </a:r>
            <a:r>
              <a:rPr lang="en-US" dirty="0" err="1" smtClean="0"/>
              <a:t>apping</a:t>
            </a:r>
            <a:r>
              <a:rPr lang="en-US" dirty="0" smtClean="0"/>
              <a:t> </a:t>
            </a:r>
            <a:r>
              <a:rPr lang="en-US" dirty="0"/>
              <a:t>between elements in different types of architecture structures—for example, mapping from units of development (modules) to units of execution (threads or processes). </a:t>
            </a:r>
            <a:endParaRPr lang="pl-PL" dirty="0" smtClean="0"/>
          </a:p>
          <a:p>
            <a:r>
              <a:rPr lang="pl-PL" dirty="0" smtClean="0"/>
              <a:t>M</a:t>
            </a:r>
            <a:r>
              <a:rPr lang="en-US" dirty="0" err="1" smtClean="0"/>
              <a:t>apping</a:t>
            </a:r>
            <a:r>
              <a:rPr lang="en-US" dirty="0" smtClean="0"/>
              <a:t> </a:t>
            </a:r>
            <a:r>
              <a:rPr lang="en-US" dirty="0"/>
              <a:t>between software elements and environment elements—for example, mapping from processes to the specific CPUs where these processes will execute.</a:t>
            </a:r>
          </a:p>
          <a:p>
            <a:r>
              <a:rPr lang="en-US" dirty="0"/>
              <a:t>6. Binding time decisions</a:t>
            </a:r>
          </a:p>
          <a:p>
            <a:r>
              <a:rPr lang="en-US" dirty="0"/>
              <a:t>Binding time decisions introduce allowable ranges of variation</a:t>
            </a:r>
            <a:r>
              <a:rPr lang="en-US" dirty="0" smtClean="0"/>
              <a:t>.</a:t>
            </a:r>
            <a:r>
              <a:rPr lang="pl-PL" dirty="0" smtClean="0"/>
              <a:t> </a:t>
            </a:r>
            <a:r>
              <a:rPr lang="en-US" dirty="0"/>
              <a:t>When making binding time decisions, you should consider the costs to implement the decision and the costs to make a modification after you have implemented the decision.</a:t>
            </a:r>
          </a:p>
          <a:p>
            <a:r>
              <a:rPr lang="en-US" dirty="0"/>
              <a:t>7. Choice of technology</a:t>
            </a:r>
          </a:p>
          <a:p>
            <a:r>
              <a:rPr lang="en-US" dirty="0"/>
              <a:t>Every architecture decision must eventually be realized using a specific technology</a:t>
            </a:r>
            <a:r>
              <a:rPr lang="en-US" dirty="0" smtClean="0"/>
              <a:t>.</a:t>
            </a:r>
            <a:r>
              <a:rPr lang="pl-PL" dirty="0" smtClean="0"/>
              <a:t> </a:t>
            </a:r>
            <a:r>
              <a:rPr lang="en-US" dirty="0"/>
              <a:t>Deciding which technologies are </a:t>
            </a:r>
            <a:r>
              <a:rPr lang="en-US" dirty="0" smtClean="0"/>
              <a:t>available</a:t>
            </a:r>
            <a:r>
              <a:rPr lang="pl-PL" dirty="0" smtClean="0"/>
              <a:t>, </a:t>
            </a:r>
            <a:r>
              <a:rPr lang="en-US" dirty="0"/>
              <a:t>available tools to support </a:t>
            </a:r>
            <a:r>
              <a:rPr lang="en-US" dirty="0" smtClean="0"/>
              <a:t>technology choice</a:t>
            </a:r>
            <a:r>
              <a:rPr lang="pl-PL" dirty="0" smtClean="0"/>
              <a:t>, </a:t>
            </a:r>
            <a:r>
              <a:rPr lang="en-US" dirty="0"/>
              <a:t>external support available for the </a:t>
            </a:r>
            <a:r>
              <a:rPr lang="en-US" dirty="0" smtClean="0"/>
              <a:t>technology</a:t>
            </a:r>
            <a:r>
              <a:rPr lang="pl-PL" dirty="0" smtClean="0"/>
              <a:t>, </a:t>
            </a:r>
            <a:r>
              <a:rPr lang="en-US" dirty="0"/>
              <a:t>Determining the side effects of choosing a </a:t>
            </a:r>
            <a:r>
              <a:rPr lang="en-US" dirty="0" smtClean="0"/>
              <a:t>technology</a:t>
            </a:r>
            <a:r>
              <a:rPr lang="pl-PL" dirty="0" smtClean="0"/>
              <a:t>, </a:t>
            </a:r>
            <a:r>
              <a:rPr lang="en-US" dirty="0"/>
              <a:t>Determining whether a new technology is compatible with the existing technology stack</a:t>
            </a:r>
          </a:p>
        </p:txBody>
      </p:sp>
    </p:spTree>
    <p:extLst>
      <p:ext uri="{BB962C8B-B14F-4D97-AF65-F5344CB8AC3E}">
        <p14:creationId xmlns:p14="http://schemas.microsoft.com/office/powerpoint/2010/main" val="19551527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5478</TotalTime>
  <Words>3011</Words>
  <Application>Microsoft Office PowerPoint</Application>
  <PresentationFormat>Widescreen</PresentationFormat>
  <Paragraphs>380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Cambria Math</vt:lpstr>
      <vt:lpstr>verdana</vt:lpstr>
      <vt:lpstr>Retrospect</vt:lpstr>
      <vt:lpstr>ADWG </vt:lpstr>
      <vt:lpstr>Agenda</vt:lpstr>
      <vt:lpstr>Quality attribute</vt:lpstr>
      <vt:lpstr> Understanding Quality Attributes Architecture and Requirements</vt:lpstr>
      <vt:lpstr>Understanding Quality Attributes Functionality</vt:lpstr>
      <vt:lpstr>Understanding Quality Attributes Quality Attribute Considerations</vt:lpstr>
      <vt:lpstr>Understanding Quality Attributes Specifying Quality Attribute Requirements</vt:lpstr>
      <vt:lpstr>Understanding Quality Attributes Achieving Quality Attributes through Tactics</vt:lpstr>
      <vt:lpstr>Understanding Quality Attributes Guiding Quality Design Decisions</vt:lpstr>
      <vt:lpstr>Understanding Quality Attributes Discussion questions</vt:lpstr>
      <vt:lpstr>Availability Definition</vt:lpstr>
      <vt:lpstr>Availability Faults</vt:lpstr>
      <vt:lpstr>Availability Faults</vt:lpstr>
      <vt:lpstr>Availability Planning for Failure</vt:lpstr>
      <vt:lpstr>Availability Availability General Scenario</vt:lpstr>
      <vt:lpstr>Availability Tactics for Availability</vt:lpstr>
      <vt:lpstr>Availability Tactics for Availability: Detect faults</vt:lpstr>
      <vt:lpstr>Availability Tactics for Availability: Recover from faults</vt:lpstr>
      <vt:lpstr>Availability Tactics for Availability: Prevent faults</vt:lpstr>
      <vt:lpstr>Availability A Design Checklist for Availability</vt:lpstr>
      <vt:lpstr>Availability A Design Checklist for Availability</vt:lpstr>
      <vt:lpstr>Interoperability Interoperability General Scenario</vt:lpstr>
      <vt:lpstr>Interoperability Interoperability General Scenario: SOAP vs REST </vt:lpstr>
      <vt:lpstr>Interoperability Tactics for Interoperability</vt:lpstr>
      <vt:lpstr>Interoperability Tactics for Interoperability: Why standards are not enough?</vt:lpstr>
      <vt:lpstr>Interoperability A Design Checklist for Interoperability</vt:lpstr>
      <vt:lpstr>Interoperability A Design Checklist for Interoperability</vt:lpstr>
      <vt:lpstr>Interoperability Discussion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Maciej Zelwak</dc:title>
  <dc:creator>Microsoft account</dc:creator>
  <cp:lastModifiedBy>maciej zelwak</cp:lastModifiedBy>
  <cp:revision>168</cp:revision>
  <dcterms:created xsi:type="dcterms:W3CDTF">2014-08-03T10:52:33Z</dcterms:created>
  <dcterms:modified xsi:type="dcterms:W3CDTF">2014-10-07T18:27:53Z</dcterms:modified>
</cp:coreProperties>
</file>