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74" r:id="rId3"/>
    <p:sldId id="288" r:id="rId4"/>
    <p:sldId id="289" r:id="rId5"/>
    <p:sldId id="290" r:id="rId6"/>
    <p:sldId id="291" r:id="rId7"/>
    <p:sldId id="293" r:id="rId8"/>
    <p:sldId id="294" r:id="rId9"/>
    <p:sldId id="295" r:id="rId10"/>
    <p:sldId id="303" r:id="rId11"/>
    <p:sldId id="296" r:id="rId12"/>
    <p:sldId id="306" r:id="rId13"/>
    <p:sldId id="307" r:id="rId14"/>
    <p:sldId id="308" r:id="rId15"/>
    <p:sldId id="305" r:id="rId16"/>
    <p:sldId id="297" r:id="rId17"/>
    <p:sldId id="298" r:id="rId18"/>
    <p:sldId id="317" r:id="rId19"/>
    <p:sldId id="309" r:id="rId20"/>
    <p:sldId id="318" r:id="rId21"/>
    <p:sldId id="319" r:id="rId22"/>
    <p:sldId id="311" r:id="rId23"/>
    <p:sldId id="310" r:id="rId24"/>
    <p:sldId id="312" r:id="rId25"/>
    <p:sldId id="316" r:id="rId26"/>
    <p:sldId id="299" r:id="rId27"/>
    <p:sldId id="313" r:id="rId28"/>
    <p:sldId id="302" r:id="rId29"/>
    <p:sldId id="314" r:id="rId30"/>
    <p:sldId id="300" r:id="rId31"/>
    <p:sldId id="315" r:id="rId32"/>
    <p:sldId id="30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737" autoAdjust="0"/>
  </p:normalViewPr>
  <p:slideViewPr>
    <p:cSldViewPr snapToGrid="0">
      <p:cViewPr varScale="1">
        <p:scale>
          <a:sx n="39" d="100"/>
          <a:sy n="39" d="100"/>
        </p:scale>
        <p:origin x="66" y="9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991F6F-2B4F-4397-9F31-4C62FAB39C0E}" type="doc">
      <dgm:prSet loTypeId="urn:microsoft.com/office/officeart/2005/8/layout/arrow3" loCatId="relationship" qsTypeId="urn:microsoft.com/office/officeart/2005/8/quickstyle/simple1" qsCatId="simple" csTypeId="urn:microsoft.com/office/officeart/2005/8/colors/accent1_2" csCatId="accent1" phldr="1"/>
      <dgm:spPr/>
    </dgm:pt>
    <dgm:pt modelId="{43C24546-D6F7-4197-9FC6-E10E1DE7C14D}">
      <dgm:prSet phldrT="[Text]" custT="1"/>
      <dgm:spPr/>
      <dgm:t>
        <a:bodyPr/>
        <a:lstStyle/>
        <a:p>
          <a:r>
            <a:rPr lang="pl-PL" sz="1800" dirty="0" smtClean="0"/>
            <a:t>A</a:t>
          </a:r>
          <a:r>
            <a:rPr lang="en-US" sz="1800" dirty="0" err="1" smtClean="0"/>
            <a:t>ssigning</a:t>
          </a:r>
          <a:r>
            <a:rPr lang="en-US" sz="1800" dirty="0" smtClean="0"/>
            <a:t> responsibilities to architectural elements </a:t>
          </a:r>
          <a:endParaRPr lang="en-US" sz="1800" dirty="0"/>
        </a:p>
      </dgm:t>
    </dgm:pt>
    <dgm:pt modelId="{F04A36FD-C9E5-470D-95E9-8B583F7852A3}" type="parTrans" cxnId="{10A0A671-E52A-404E-864D-F2155FF75AB4}">
      <dgm:prSet/>
      <dgm:spPr/>
      <dgm:t>
        <a:bodyPr/>
        <a:lstStyle/>
        <a:p>
          <a:endParaRPr lang="en-US"/>
        </a:p>
      </dgm:t>
    </dgm:pt>
    <dgm:pt modelId="{B7536847-713A-4E9D-805B-9FC60229D83A}" type="sibTrans" cxnId="{10A0A671-E52A-404E-864D-F2155FF75AB4}">
      <dgm:prSet/>
      <dgm:spPr/>
      <dgm:t>
        <a:bodyPr/>
        <a:lstStyle/>
        <a:p>
          <a:endParaRPr lang="en-US"/>
        </a:p>
      </dgm:t>
    </dgm:pt>
    <dgm:pt modelId="{1915FAAD-7E24-4ABC-B03A-003511B6B368}">
      <dgm:prSet phldrT="[Text]" phldr="1"/>
      <dgm:spPr/>
      <dgm:t>
        <a:bodyPr/>
        <a:lstStyle/>
        <a:p>
          <a:endParaRPr lang="en-US" dirty="0"/>
        </a:p>
      </dgm:t>
    </dgm:pt>
    <dgm:pt modelId="{90211BB3-D659-4A7D-BAE2-51F6ED1BB0EF}" type="parTrans" cxnId="{40CA73DA-7627-4B88-9399-FEE10594FD89}">
      <dgm:prSet/>
      <dgm:spPr/>
      <dgm:t>
        <a:bodyPr/>
        <a:lstStyle/>
        <a:p>
          <a:endParaRPr lang="en-US"/>
        </a:p>
      </dgm:t>
    </dgm:pt>
    <dgm:pt modelId="{3D9F5F67-B0A3-42CB-9069-26C01895B748}" type="sibTrans" cxnId="{40CA73DA-7627-4B88-9399-FEE10594FD89}">
      <dgm:prSet/>
      <dgm:spPr/>
      <dgm:t>
        <a:bodyPr/>
        <a:lstStyle/>
        <a:p>
          <a:endParaRPr lang="en-US"/>
        </a:p>
      </dgm:t>
    </dgm:pt>
    <dgm:pt modelId="{14E0F10B-8393-4A0C-888D-7F2E5E8F4E19}">
      <dgm:prSet phldrT="[Text]" phldr="1"/>
      <dgm:spPr/>
      <dgm:t>
        <a:bodyPr/>
        <a:lstStyle/>
        <a:p>
          <a:endParaRPr lang="en-US"/>
        </a:p>
      </dgm:t>
    </dgm:pt>
    <dgm:pt modelId="{BF7A0DB1-64DD-4195-B7A7-776D1AF48139}" type="parTrans" cxnId="{257275EB-9EF0-401D-8967-04B161C29EBD}">
      <dgm:prSet/>
      <dgm:spPr/>
      <dgm:t>
        <a:bodyPr/>
        <a:lstStyle/>
        <a:p>
          <a:endParaRPr lang="en-US"/>
        </a:p>
      </dgm:t>
    </dgm:pt>
    <dgm:pt modelId="{316A3D57-0A82-4915-969D-1615D286F074}" type="sibTrans" cxnId="{257275EB-9EF0-401D-8967-04B161C29EBD}">
      <dgm:prSet/>
      <dgm:spPr/>
      <dgm:t>
        <a:bodyPr/>
        <a:lstStyle/>
        <a:p>
          <a:endParaRPr lang="en-US"/>
        </a:p>
      </dgm:t>
    </dgm:pt>
    <dgm:pt modelId="{E7DC622F-79B2-406A-94B6-DDD20A48FCBE}">
      <dgm:prSet custT="1"/>
      <dgm:spPr/>
      <dgm:t>
        <a:bodyPr/>
        <a:lstStyle/>
        <a:p>
          <a:r>
            <a:rPr lang="en-US" sz="2000" dirty="0" smtClean="0"/>
            <a:t>Functional requirements</a:t>
          </a:r>
          <a:endParaRPr lang="en-US" sz="2000" dirty="0"/>
        </a:p>
      </dgm:t>
    </dgm:pt>
    <dgm:pt modelId="{E760A488-586B-4333-ADD0-355CF8FA3E4F}" type="parTrans" cxnId="{0C14C7FA-8072-4594-A297-F6121F8EEED3}">
      <dgm:prSet/>
      <dgm:spPr/>
      <dgm:t>
        <a:bodyPr/>
        <a:lstStyle/>
        <a:p>
          <a:endParaRPr lang="en-US"/>
        </a:p>
      </dgm:t>
    </dgm:pt>
    <dgm:pt modelId="{D023412A-C345-4C12-A6FD-5C6C6CDD13C1}" type="sibTrans" cxnId="{0C14C7FA-8072-4594-A297-F6121F8EEED3}">
      <dgm:prSet/>
      <dgm:spPr/>
      <dgm:t>
        <a:bodyPr/>
        <a:lstStyle/>
        <a:p>
          <a:endParaRPr lang="en-US"/>
        </a:p>
      </dgm:t>
    </dgm:pt>
    <dgm:pt modelId="{4D56CE3C-E510-4728-8839-3E076DE062FA}" type="pres">
      <dgm:prSet presAssocID="{49991F6F-2B4F-4397-9F31-4C62FAB39C0E}" presName="compositeShape" presStyleCnt="0">
        <dgm:presLayoutVars>
          <dgm:chMax val="2"/>
          <dgm:dir/>
          <dgm:resizeHandles val="exact"/>
        </dgm:presLayoutVars>
      </dgm:prSet>
      <dgm:spPr/>
    </dgm:pt>
    <dgm:pt modelId="{4C13D1F6-BC42-468C-BB5F-8E45147CC283}" type="pres">
      <dgm:prSet presAssocID="{49991F6F-2B4F-4397-9F31-4C62FAB39C0E}" presName="divider" presStyleLbl="fgShp" presStyleIdx="0" presStyleCnt="1"/>
      <dgm:spPr/>
    </dgm:pt>
    <dgm:pt modelId="{2896C04B-3A64-4658-80D2-28A744D01CDE}" type="pres">
      <dgm:prSet presAssocID="{43C24546-D6F7-4197-9FC6-E10E1DE7C14D}" presName="downArrow" presStyleLbl="node1" presStyleIdx="0" presStyleCnt="2"/>
      <dgm:spPr/>
    </dgm:pt>
    <dgm:pt modelId="{8EF05837-9BEC-4A5F-A177-A52295CC3FE1}" type="pres">
      <dgm:prSet presAssocID="{43C24546-D6F7-4197-9FC6-E10E1DE7C14D}" presName="downArrowText" presStyleLbl="revTx" presStyleIdx="0" presStyleCnt="2" custScaleX="174384">
        <dgm:presLayoutVars>
          <dgm:bulletEnabled val="1"/>
        </dgm:presLayoutVars>
      </dgm:prSet>
      <dgm:spPr/>
      <dgm:t>
        <a:bodyPr/>
        <a:lstStyle/>
        <a:p>
          <a:endParaRPr lang="en-US"/>
        </a:p>
      </dgm:t>
    </dgm:pt>
    <dgm:pt modelId="{48C72220-0EE7-4CA4-B55D-9891B3E16B3F}" type="pres">
      <dgm:prSet presAssocID="{E7DC622F-79B2-406A-94B6-DDD20A48FCBE}" presName="upArrow" presStyleLbl="node1" presStyleIdx="1" presStyleCnt="2"/>
      <dgm:spPr/>
    </dgm:pt>
    <dgm:pt modelId="{0F4E0BD0-90D4-4291-956E-8FB1D15E0036}" type="pres">
      <dgm:prSet presAssocID="{E7DC622F-79B2-406A-94B6-DDD20A48FCBE}" presName="upArrowText" presStyleLbl="revTx" presStyleIdx="1" presStyleCnt="2" custScaleX="176670">
        <dgm:presLayoutVars>
          <dgm:bulletEnabled val="1"/>
        </dgm:presLayoutVars>
      </dgm:prSet>
      <dgm:spPr/>
      <dgm:t>
        <a:bodyPr/>
        <a:lstStyle/>
        <a:p>
          <a:endParaRPr lang="en-US"/>
        </a:p>
      </dgm:t>
    </dgm:pt>
  </dgm:ptLst>
  <dgm:cxnLst>
    <dgm:cxn modelId="{1F636672-96E8-40EF-AF02-954300877E16}" type="presOf" srcId="{43C24546-D6F7-4197-9FC6-E10E1DE7C14D}" destId="{8EF05837-9BEC-4A5F-A177-A52295CC3FE1}" srcOrd="0" destOrd="0" presId="urn:microsoft.com/office/officeart/2005/8/layout/arrow3"/>
    <dgm:cxn modelId="{10A0A671-E52A-404E-864D-F2155FF75AB4}" srcId="{49991F6F-2B4F-4397-9F31-4C62FAB39C0E}" destId="{43C24546-D6F7-4197-9FC6-E10E1DE7C14D}" srcOrd="0" destOrd="0" parTransId="{F04A36FD-C9E5-470D-95E9-8B583F7852A3}" sibTransId="{B7536847-713A-4E9D-805B-9FC60229D83A}"/>
    <dgm:cxn modelId="{6A9E68E9-EB98-42FB-9053-FCA2BBADB822}" type="presOf" srcId="{E7DC622F-79B2-406A-94B6-DDD20A48FCBE}" destId="{0F4E0BD0-90D4-4291-956E-8FB1D15E0036}" srcOrd="0" destOrd="0" presId="urn:microsoft.com/office/officeart/2005/8/layout/arrow3"/>
    <dgm:cxn modelId="{257275EB-9EF0-401D-8967-04B161C29EBD}" srcId="{49991F6F-2B4F-4397-9F31-4C62FAB39C0E}" destId="{14E0F10B-8393-4A0C-888D-7F2E5E8F4E19}" srcOrd="3" destOrd="0" parTransId="{BF7A0DB1-64DD-4195-B7A7-776D1AF48139}" sibTransId="{316A3D57-0A82-4915-969D-1615D286F074}"/>
    <dgm:cxn modelId="{D7E65227-3F8E-41DF-BED0-FD2A48C6B2C9}" type="presOf" srcId="{49991F6F-2B4F-4397-9F31-4C62FAB39C0E}" destId="{4D56CE3C-E510-4728-8839-3E076DE062FA}" srcOrd="0" destOrd="0" presId="urn:microsoft.com/office/officeart/2005/8/layout/arrow3"/>
    <dgm:cxn modelId="{0C14C7FA-8072-4594-A297-F6121F8EEED3}" srcId="{49991F6F-2B4F-4397-9F31-4C62FAB39C0E}" destId="{E7DC622F-79B2-406A-94B6-DDD20A48FCBE}" srcOrd="1" destOrd="0" parTransId="{E760A488-586B-4333-ADD0-355CF8FA3E4F}" sibTransId="{D023412A-C345-4C12-A6FD-5C6C6CDD13C1}"/>
    <dgm:cxn modelId="{40CA73DA-7627-4B88-9399-FEE10594FD89}" srcId="{49991F6F-2B4F-4397-9F31-4C62FAB39C0E}" destId="{1915FAAD-7E24-4ABC-B03A-003511B6B368}" srcOrd="2" destOrd="0" parTransId="{90211BB3-D659-4A7D-BAE2-51F6ED1BB0EF}" sibTransId="{3D9F5F67-B0A3-42CB-9069-26C01895B748}"/>
    <dgm:cxn modelId="{7292D600-68BE-49E0-A096-F3FF31BBB1EC}" type="presParOf" srcId="{4D56CE3C-E510-4728-8839-3E076DE062FA}" destId="{4C13D1F6-BC42-468C-BB5F-8E45147CC283}" srcOrd="0" destOrd="0" presId="urn:microsoft.com/office/officeart/2005/8/layout/arrow3"/>
    <dgm:cxn modelId="{94940B95-5AC8-4DFC-8669-827AE98E24A6}" type="presParOf" srcId="{4D56CE3C-E510-4728-8839-3E076DE062FA}" destId="{2896C04B-3A64-4658-80D2-28A744D01CDE}" srcOrd="1" destOrd="0" presId="urn:microsoft.com/office/officeart/2005/8/layout/arrow3"/>
    <dgm:cxn modelId="{679FE16E-1AB6-4F1C-AD96-FE7BCDD15284}" type="presParOf" srcId="{4D56CE3C-E510-4728-8839-3E076DE062FA}" destId="{8EF05837-9BEC-4A5F-A177-A52295CC3FE1}" srcOrd="2" destOrd="0" presId="urn:microsoft.com/office/officeart/2005/8/layout/arrow3"/>
    <dgm:cxn modelId="{D7F4C106-A02B-4F9F-9724-FFEDB8F5EF6E}" type="presParOf" srcId="{4D56CE3C-E510-4728-8839-3E076DE062FA}" destId="{48C72220-0EE7-4CA4-B55D-9891B3E16B3F}" srcOrd="3" destOrd="0" presId="urn:microsoft.com/office/officeart/2005/8/layout/arrow3"/>
    <dgm:cxn modelId="{ACC307A4-8838-486C-A23C-7AD6C0E70395}" type="presParOf" srcId="{4D56CE3C-E510-4728-8839-3E076DE062FA}" destId="{0F4E0BD0-90D4-4291-956E-8FB1D15E0036}"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991F6F-2B4F-4397-9F31-4C62FAB39C0E}" type="doc">
      <dgm:prSet loTypeId="urn:microsoft.com/office/officeart/2005/8/layout/arrow3" loCatId="relationship" qsTypeId="urn:microsoft.com/office/officeart/2005/8/quickstyle/simple1" qsCatId="simple" csTypeId="urn:microsoft.com/office/officeart/2005/8/colors/accent1_2" csCatId="accent1" phldr="1"/>
      <dgm:spPr/>
    </dgm:pt>
    <dgm:pt modelId="{43C24546-D6F7-4197-9FC6-E10E1DE7C14D}">
      <dgm:prSet phldrT="[Text]" custT="1"/>
      <dgm:spPr/>
      <dgm:t>
        <a:bodyPr/>
        <a:lstStyle/>
        <a:p>
          <a:r>
            <a:rPr lang="pl-PL" sz="1800" dirty="0" smtClean="0"/>
            <a:t>V</a:t>
          </a:r>
          <a:r>
            <a:rPr lang="en-US" sz="1800" dirty="0" err="1" smtClean="0"/>
            <a:t>arious</a:t>
          </a:r>
          <a:r>
            <a:rPr lang="en-US" sz="1800" dirty="0" smtClean="0"/>
            <a:t> structures designed into the architecture</a:t>
          </a:r>
          <a:endParaRPr lang="en-US" sz="1800" dirty="0"/>
        </a:p>
      </dgm:t>
    </dgm:pt>
    <dgm:pt modelId="{F04A36FD-C9E5-470D-95E9-8B583F7852A3}" type="parTrans" cxnId="{10A0A671-E52A-404E-864D-F2155FF75AB4}">
      <dgm:prSet/>
      <dgm:spPr/>
      <dgm:t>
        <a:bodyPr/>
        <a:lstStyle/>
        <a:p>
          <a:endParaRPr lang="en-US"/>
        </a:p>
      </dgm:t>
    </dgm:pt>
    <dgm:pt modelId="{B7536847-713A-4E9D-805B-9FC60229D83A}" type="sibTrans" cxnId="{10A0A671-E52A-404E-864D-F2155FF75AB4}">
      <dgm:prSet/>
      <dgm:spPr/>
      <dgm:t>
        <a:bodyPr/>
        <a:lstStyle/>
        <a:p>
          <a:endParaRPr lang="en-US"/>
        </a:p>
      </dgm:t>
    </dgm:pt>
    <dgm:pt modelId="{1915FAAD-7E24-4ABC-B03A-003511B6B368}">
      <dgm:prSet phldrT="[Text]" phldr="1"/>
      <dgm:spPr/>
      <dgm:t>
        <a:bodyPr/>
        <a:lstStyle/>
        <a:p>
          <a:endParaRPr lang="en-US" dirty="0"/>
        </a:p>
      </dgm:t>
    </dgm:pt>
    <dgm:pt modelId="{90211BB3-D659-4A7D-BAE2-51F6ED1BB0EF}" type="parTrans" cxnId="{40CA73DA-7627-4B88-9399-FEE10594FD89}">
      <dgm:prSet/>
      <dgm:spPr/>
      <dgm:t>
        <a:bodyPr/>
        <a:lstStyle/>
        <a:p>
          <a:endParaRPr lang="en-US"/>
        </a:p>
      </dgm:t>
    </dgm:pt>
    <dgm:pt modelId="{3D9F5F67-B0A3-42CB-9069-26C01895B748}" type="sibTrans" cxnId="{40CA73DA-7627-4B88-9399-FEE10594FD89}">
      <dgm:prSet/>
      <dgm:spPr/>
      <dgm:t>
        <a:bodyPr/>
        <a:lstStyle/>
        <a:p>
          <a:endParaRPr lang="en-US"/>
        </a:p>
      </dgm:t>
    </dgm:pt>
    <dgm:pt modelId="{14E0F10B-8393-4A0C-888D-7F2E5E8F4E19}">
      <dgm:prSet phldrT="[Text]" phldr="1"/>
      <dgm:spPr/>
      <dgm:t>
        <a:bodyPr/>
        <a:lstStyle/>
        <a:p>
          <a:endParaRPr lang="en-US"/>
        </a:p>
      </dgm:t>
    </dgm:pt>
    <dgm:pt modelId="{BF7A0DB1-64DD-4195-B7A7-776D1AF48139}" type="parTrans" cxnId="{257275EB-9EF0-401D-8967-04B161C29EBD}">
      <dgm:prSet/>
      <dgm:spPr/>
      <dgm:t>
        <a:bodyPr/>
        <a:lstStyle/>
        <a:p>
          <a:endParaRPr lang="en-US"/>
        </a:p>
      </dgm:t>
    </dgm:pt>
    <dgm:pt modelId="{316A3D57-0A82-4915-969D-1615D286F074}" type="sibTrans" cxnId="{257275EB-9EF0-401D-8967-04B161C29EBD}">
      <dgm:prSet/>
      <dgm:spPr/>
      <dgm:t>
        <a:bodyPr/>
        <a:lstStyle/>
        <a:p>
          <a:endParaRPr lang="en-US"/>
        </a:p>
      </dgm:t>
    </dgm:pt>
    <dgm:pt modelId="{E7DC622F-79B2-406A-94B6-DDD20A48FCBE}">
      <dgm:prSet custT="1"/>
      <dgm:spPr/>
      <dgm:t>
        <a:bodyPr/>
        <a:lstStyle/>
        <a:p>
          <a:r>
            <a:rPr lang="en-US" sz="1800" i="1" dirty="0" smtClean="0"/>
            <a:t>Quality attribute requirements</a:t>
          </a:r>
          <a:endParaRPr lang="en-US" sz="1800" dirty="0"/>
        </a:p>
      </dgm:t>
    </dgm:pt>
    <dgm:pt modelId="{E760A488-586B-4333-ADD0-355CF8FA3E4F}" type="parTrans" cxnId="{0C14C7FA-8072-4594-A297-F6121F8EEED3}">
      <dgm:prSet/>
      <dgm:spPr/>
      <dgm:t>
        <a:bodyPr/>
        <a:lstStyle/>
        <a:p>
          <a:endParaRPr lang="en-US"/>
        </a:p>
      </dgm:t>
    </dgm:pt>
    <dgm:pt modelId="{D023412A-C345-4C12-A6FD-5C6C6CDD13C1}" type="sibTrans" cxnId="{0C14C7FA-8072-4594-A297-F6121F8EEED3}">
      <dgm:prSet/>
      <dgm:spPr/>
      <dgm:t>
        <a:bodyPr/>
        <a:lstStyle/>
        <a:p>
          <a:endParaRPr lang="en-US"/>
        </a:p>
      </dgm:t>
    </dgm:pt>
    <dgm:pt modelId="{4D56CE3C-E510-4728-8839-3E076DE062FA}" type="pres">
      <dgm:prSet presAssocID="{49991F6F-2B4F-4397-9F31-4C62FAB39C0E}" presName="compositeShape" presStyleCnt="0">
        <dgm:presLayoutVars>
          <dgm:chMax val="2"/>
          <dgm:dir/>
          <dgm:resizeHandles val="exact"/>
        </dgm:presLayoutVars>
      </dgm:prSet>
      <dgm:spPr/>
    </dgm:pt>
    <dgm:pt modelId="{4C13D1F6-BC42-468C-BB5F-8E45147CC283}" type="pres">
      <dgm:prSet presAssocID="{49991F6F-2B4F-4397-9F31-4C62FAB39C0E}" presName="divider" presStyleLbl="fgShp" presStyleIdx="0" presStyleCnt="1"/>
      <dgm:spPr/>
    </dgm:pt>
    <dgm:pt modelId="{2896C04B-3A64-4658-80D2-28A744D01CDE}" type="pres">
      <dgm:prSet presAssocID="{43C24546-D6F7-4197-9FC6-E10E1DE7C14D}" presName="downArrow" presStyleLbl="node1" presStyleIdx="0" presStyleCnt="2"/>
      <dgm:spPr/>
    </dgm:pt>
    <dgm:pt modelId="{8EF05837-9BEC-4A5F-A177-A52295CC3FE1}" type="pres">
      <dgm:prSet presAssocID="{43C24546-D6F7-4197-9FC6-E10E1DE7C14D}" presName="downArrowText" presStyleLbl="revTx" presStyleIdx="0" presStyleCnt="2" custScaleX="173731">
        <dgm:presLayoutVars>
          <dgm:bulletEnabled val="1"/>
        </dgm:presLayoutVars>
      </dgm:prSet>
      <dgm:spPr/>
      <dgm:t>
        <a:bodyPr/>
        <a:lstStyle/>
        <a:p>
          <a:endParaRPr lang="en-US"/>
        </a:p>
      </dgm:t>
    </dgm:pt>
    <dgm:pt modelId="{48C72220-0EE7-4CA4-B55D-9891B3E16B3F}" type="pres">
      <dgm:prSet presAssocID="{E7DC622F-79B2-406A-94B6-DDD20A48FCBE}" presName="upArrow" presStyleLbl="node1" presStyleIdx="1" presStyleCnt="2"/>
      <dgm:spPr/>
    </dgm:pt>
    <dgm:pt modelId="{0F4E0BD0-90D4-4291-956E-8FB1D15E0036}" type="pres">
      <dgm:prSet presAssocID="{E7DC622F-79B2-406A-94B6-DDD20A48FCBE}" presName="upArrowText" presStyleLbl="revTx" presStyleIdx="1" presStyleCnt="2" custScaleX="176670">
        <dgm:presLayoutVars>
          <dgm:bulletEnabled val="1"/>
        </dgm:presLayoutVars>
      </dgm:prSet>
      <dgm:spPr/>
      <dgm:t>
        <a:bodyPr/>
        <a:lstStyle/>
        <a:p>
          <a:endParaRPr lang="en-US"/>
        </a:p>
      </dgm:t>
    </dgm:pt>
  </dgm:ptLst>
  <dgm:cxnLst>
    <dgm:cxn modelId="{10A0A671-E52A-404E-864D-F2155FF75AB4}" srcId="{49991F6F-2B4F-4397-9F31-4C62FAB39C0E}" destId="{43C24546-D6F7-4197-9FC6-E10E1DE7C14D}" srcOrd="0" destOrd="0" parTransId="{F04A36FD-C9E5-470D-95E9-8B583F7852A3}" sibTransId="{B7536847-713A-4E9D-805B-9FC60229D83A}"/>
    <dgm:cxn modelId="{A044A901-C5EE-4EEE-973D-4590CC1B59BB}" type="presOf" srcId="{43C24546-D6F7-4197-9FC6-E10E1DE7C14D}" destId="{8EF05837-9BEC-4A5F-A177-A52295CC3FE1}" srcOrd="0" destOrd="0" presId="urn:microsoft.com/office/officeart/2005/8/layout/arrow3"/>
    <dgm:cxn modelId="{2892E274-7B52-4603-8450-61B29D841892}" type="presOf" srcId="{E7DC622F-79B2-406A-94B6-DDD20A48FCBE}" destId="{0F4E0BD0-90D4-4291-956E-8FB1D15E0036}" srcOrd="0" destOrd="0" presId="urn:microsoft.com/office/officeart/2005/8/layout/arrow3"/>
    <dgm:cxn modelId="{257275EB-9EF0-401D-8967-04B161C29EBD}" srcId="{49991F6F-2B4F-4397-9F31-4C62FAB39C0E}" destId="{14E0F10B-8393-4A0C-888D-7F2E5E8F4E19}" srcOrd="3" destOrd="0" parTransId="{BF7A0DB1-64DD-4195-B7A7-776D1AF48139}" sibTransId="{316A3D57-0A82-4915-969D-1615D286F074}"/>
    <dgm:cxn modelId="{B22E724B-E76B-465F-AE2D-63B18D592FCD}" type="presOf" srcId="{49991F6F-2B4F-4397-9F31-4C62FAB39C0E}" destId="{4D56CE3C-E510-4728-8839-3E076DE062FA}" srcOrd="0" destOrd="0" presId="urn:microsoft.com/office/officeart/2005/8/layout/arrow3"/>
    <dgm:cxn modelId="{40CA73DA-7627-4B88-9399-FEE10594FD89}" srcId="{49991F6F-2B4F-4397-9F31-4C62FAB39C0E}" destId="{1915FAAD-7E24-4ABC-B03A-003511B6B368}" srcOrd="2" destOrd="0" parTransId="{90211BB3-D659-4A7D-BAE2-51F6ED1BB0EF}" sibTransId="{3D9F5F67-B0A3-42CB-9069-26C01895B748}"/>
    <dgm:cxn modelId="{0C14C7FA-8072-4594-A297-F6121F8EEED3}" srcId="{49991F6F-2B4F-4397-9F31-4C62FAB39C0E}" destId="{E7DC622F-79B2-406A-94B6-DDD20A48FCBE}" srcOrd="1" destOrd="0" parTransId="{E760A488-586B-4333-ADD0-355CF8FA3E4F}" sibTransId="{D023412A-C345-4C12-A6FD-5C6C6CDD13C1}"/>
    <dgm:cxn modelId="{2C2E487F-ACBE-4EF8-8D9B-AB4C1E93DDCA}" type="presParOf" srcId="{4D56CE3C-E510-4728-8839-3E076DE062FA}" destId="{4C13D1F6-BC42-468C-BB5F-8E45147CC283}" srcOrd="0" destOrd="0" presId="urn:microsoft.com/office/officeart/2005/8/layout/arrow3"/>
    <dgm:cxn modelId="{2D2D6ED4-2C9E-4D22-85C8-54F30767C240}" type="presParOf" srcId="{4D56CE3C-E510-4728-8839-3E076DE062FA}" destId="{2896C04B-3A64-4658-80D2-28A744D01CDE}" srcOrd="1" destOrd="0" presId="urn:microsoft.com/office/officeart/2005/8/layout/arrow3"/>
    <dgm:cxn modelId="{E207DF89-DB6D-4C0D-A84E-7EF3059918BB}" type="presParOf" srcId="{4D56CE3C-E510-4728-8839-3E076DE062FA}" destId="{8EF05837-9BEC-4A5F-A177-A52295CC3FE1}" srcOrd="2" destOrd="0" presId="urn:microsoft.com/office/officeart/2005/8/layout/arrow3"/>
    <dgm:cxn modelId="{B63B424C-2F12-450F-96DF-8309BBC3BB1A}" type="presParOf" srcId="{4D56CE3C-E510-4728-8839-3E076DE062FA}" destId="{48C72220-0EE7-4CA4-B55D-9891B3E16B3F}" srcOrd="3" destOrd="0" presId="urn:microsoft.com/office/officeart/2005/8/layout/arrow3"/>
    <dgm:cxn modelId="{7933FB48-6C21-4C46-BBE1-81BB178909BC}" type="presParOf" srcId="{4D56CE3C-E510-4728-8839-3E076DE062FA}" destId="{0F4E0BD0-90D4-4291-956E-8FB1D15E0036}" srcOrd="4" destOrd="0" presId="urn:microsoft.com/office/officeart/2005/8/layout/arrow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991F6F-2B4F-4397-9F31-4C62FAB39C0E}" type="doc">
      <dgm:prSet loTypeId="urn:microsoft.com/office/officeart/2005/8/layout/arrow3" loCatId="relationship" qsTypeId="urn:microsoft.com/office/officeart/2005/8/quickstyle/simple1" qsCatId="simple" csTypeId="urn:microsoft.com/office/officeart/2005/8/colors/accent1_2" csCatId="accent1" phldr="1"/>
      <dgm:spPr/>
    </dgm:pt>
    <dgm:pt modelId="{43C24546-D6F7-4197-9FC6-E10E1DE7C14D}">
      <dgm:prSet phldrT="[Text]" custT="1"/>
      <dgm:spPr/>
      <dgm:t>
        <a:bodyPr/>
        <a:lstStyle/>
        <a:p>
          <a:r>
            <a:rPr lang="pl-PL" sz="1800" dirty="0" smtClean="0"/>
            <a:t>A</a:t>
          </a:r>
          <a:r>
            <a:rPr lang="en-US" sz="1800" dirty="0" err="1" smtClean="0"/>
            <a:t>ccepting</a:t>
          </a:r>
          <a:r>
            <a:rPr lang="en-US" sz="1800" dirty="0" smtClean="0"/>
            <a:t> the design decision </a:t>
          </a:r>
          <a:endParaRPr lang="en-US" sz="1800" dirty="0"/>
        </a:p>
      </dgm:t>
    </dgm:pt>
    <dgm:pt modelId="{F04A36FD-C9E5-470D-95E9-8B583F7852A3}" type="parTrans" cxnId="{10A0A671-E52A-404E-864D-F2155FF75AB4}">
      <dgm:prSet/>
      <dgm:spPr/>
      <dgm:t>
        <a:bodyPr/>
        <a:lstStyle/>
        <a:p>
          <a:endParaRPr lang="en-US"/>
        </a:p>
      </dgm:t>
    </dgm:pt>
    <dgm:pt modelId="{B7536847-713A-4E9D-805B-9FC60229D83A}" type="sibTrans" cxnId="{10A0A671-E52A-404E-864D-F2155FF75AB4}">
      <dgm:prSet/>
      <dgm:spPr/>
      <dgm:t>
        <a:bodyPr/>
        <a:lstStyle/>
        <a:p>
          <a:endParaRPr lang="en-US"/>
        </a:p>
      </dgm:t>
    </dgm:pt>
    <dgm:pt modelId="{1915FAAD-7E24-4ABC-B03A-003511B6B368}">
      <dgm:prSet phldrT="[Text]" phldr="1"/>
      <dgm:spPr/>
      <dgm:t>
        <a:bodyPr/>
        <a:lstStyle/>
        <a:p>
          <a:endParaRPr lang="en-US" dirty="0"/>
        </a:p>
      </dgm:t>
    </dgm:pt>
    <dgm:pt modelId="{90211BB3-D659-4A7D-BAE2-51F6ED1BB0EF}" type="parTrans" cxnId="{40CA73DA-7627-4B88-9399-FEE10594FD89}">
      <dgm:prSet/>
      <dgm:spPr/>
      <dgm:t>
        <a:bodyPr/>
        <a:lstStyle/>
        <a:p>
          <a:endParaRPr lang="en-US"/>
        </a:p>
      </dgm:t>
    </dgm:pt>
    <dgm:pt modelId="{3D9F5F67-B0A3-42CB-9069-26C01895B748}" type="sibTrans" cxnId="{40CA73DA-7627-4B88-9399-FEE10594FD89}">
      <dgm:prSet/>
      <dgm:spPr/>
      <dgm:t>
        <a:bodyPr/>
        <a:lstStyle/>
        <a:p>
          <a:endParaRPr lang="en-US"/>
        </a:p>
      </dgm:t>
    </dgm:pt>
    <dgm:pt modelId="{14E0F10B-8393-4A0C-888D-7F2E5E8F4E19}">
      <dgm:prSet phldrT="[Text]" phldr="1"/>
      <dgm:spPr/>
      <dgm:t>
        <a:bodyPr/>
        <a:lstStyle/>
        <a:p>
          <a:endParaRPr lang="en-US"/>
        </a:p>
      </dgm:t>
    </dgm:pt>
    <dgm:pt modelId="{BF7A0DB1-64DD-4195-B7A7-776D1AF48139}" type="parTrans" cxnId="{257275EB-9EF0-401D-8967-04B161C29EBD}">
      <dgm:prSet/>
      <dgm:spPr/>
      <dgm:t>
        <a:bodyPr/>
        <a:lstStyle/>
        <a:p>
          <a:endParaRPr lang="en-US"/>
        </a:p>
      </dgm:t>
    </dgm:pt>
    <dgm:pt modelId="{316A3D57-0A82-4915-969D-1615D286F074}" type="sibTrans" cxnId="{257275EB-9EF0-401D-8967-04B161C29EBD}">
      <dgm:prSet/>
      <dgm:spPr/>
      <dgm:t>
        <a:bodyPr/>
        <a:lstStyle/>
        <a:p>
          <a:endParaRPr lang="en-US"/>
        </a:p>
      </dgm:t>
    </dgm:pt>
    <dgm:pt modelId="{E7DC622F-79B2-406A-94B6-DDD20A48FCBE}">
      <dgm:prSet custT="1"/>
      <dgm:spPr/>
      <dgm:t>
        <a:bodyPr/>
        <a:lstStyle/>
        <a:p>
          <a:r>
            <a:rPr lang="en-US" sz="2000" i="1" dirty="0" smtClean="0"/>
            <a:t>Constraints</a:t>
          </a:r>
          <a:endParaRPr lang="en-US" sz="2000" dirty="0"/>
        </a:p>
      </dgm:t>
    </dgm:pt>
    <dgm:pt modelId="{E760A488-586B-4333-ADD0-355CF8FA3E4F}" type="parTrans" cxnId="{0C14C7FA-8072-4594-A297-F6121F8EEED3}">
      <dgm:prSet/>
      <dgm:spPr/>
      <dgm:t>
        <a:bodyPr/>
        <a:lstStyle/>
        <a:p>
          <a:endParaRPr lang="en-US"/>
        </a:p>
      </dgm:t>
    </dgm:pt>
    <dgm:pt modelId="{D023412A-C345-4C12-A6FD-5C6C6CDD13C1}" type="sibTrans" cxnId="{0C14C7FA-8072-4594-A297-F6121F8EEED3}">
      <dgm:prSet/>
      <dgm:spPr/>
      <dgm:t>
        <a:bodyPr/>
        <a:lstStyle/>
        <a:p>
          <a:endParaRPr lang="en-US"/>
        </a:p>
      </dgm:t>
    </dgm:pt>
    <dgm:pt modelId="{4D56CE3C-E510-4728-8839-3E076DE062FA}" type="pres">
      <dgm:prSet presAssocID="{49991F6F-2B4F-4397-9F31-4C62FAB39C0E}" presName="compositeShape" presStyleCnt="0">
        <dgm:presLayoutVars>
          <dgm:chMax val="2"/>
          <dgm:dir/>
          <dgm:resizeHandles val="exact"/>
        </dgm:presLayoutVars>
      </dgm:prSet>
      <dgm:spPr/>
    </dgm:pt>
    <dgm:pt modelId="{4C13D1F6-BC42-468C-BB5F-8E45147CC283}" type="pres">
      <dgm:prSet presAssocID="{49991F6F-2B4F-4397-9F31-4C62FAB39C0E}" presName="divider" presStyleLbl="fgShp" presStyleIdx="0" presStyleCnt="1"/>
      <dgm:spPr/>
    </dgm:pt>
    <dgm:pt modelId="{2896C04B-3A64-4658-80D2-28A744D01CDE}" type="pres">
      <dgm:prSet presAssocID="{43C24546-D6F7-4197-9FC6-E10E1DE7C14D}" presName="downArrow" presStyleLbl="node1" presStyleIdx="0" presStyleCnt="2"/>
      <dgm:spPr/>
    </dgm:pt>
    <dgm:pt modelId="{8EF05837-9BEC-4A5F-A177-A52295CC3FE1}" type="pres">
      <dgm:prSet presAssocID="{43C24546-D6F7-4197-9FC6-E10E1DE7C14D}" presName="downArrowText" presStyleLbl="revTx" presStyleIdx="0" presStyleCnt="2" custScaleX="145669">
        <dgm:presLayoutVars>
          <dgm:bulletEnabled val="1"/>
        </dgm:presLayoutVars>
      </dgm:prSet>
      <dgm:spPr/>
      <dgm:t>
        <a:bodyPr/>
        <a:lstStyle/>
        <a:p>
          <a:endParaRPr lang="en-US"/>
        </a:p>
      </dgm:t>
    </dgm:pt>
    <dgm:pt modelId="{48C72220-0EE7-4CA4-B55D-9891B3E16B3F}" type="pres">
      <dgm:prSet presAssocID="{E7DC622F-79B2-406A-94B6-DDD20A48FCBE}" presName="upArrow" presStyleLbl="node1" presStyleIdx="1" presStyleCnt="2"/>
      <dgm:spPr/>
    </dgm:pt>
    <dgm:pt modelId="{0F4E0BD0-90D4-4291-956E-8FB1D15E0036}" type="pres">
      <dgm:prSet presAssocID="{E7DC622F-79B2-406A-94B6-DDD20A48FCBE}" presName="upArrowText" presStyleLbl="revTx" presStyleIdx="1" presStyleCnt="2" custScaleX="176670">
        <dgm:presLayoutVars>
          <dgm:bulletEnabled val="1"/>
        </dgm:presLayoutVars>
      </dgm:prSet>
      <dgm:spPr/>
      <dgm:t>
        <a:bodyPr/>
        <a:lstStyle/>
        <a:p>
          <a:endParaRPr lang="en-US"/>
        </a:p>
      </dgm:t>
    </dgm:pt>
  </dgm:ptLst>
  <dgm:cxnLst>
    <dgm:cxn modelId="{E6C9F686-B7BC-41A7-A05A-534D3C9EAFA0}" type="presOf" srcId="{49991F6F-2B4F-4397-9F31-4C62FAB39C0E}" destId="{4D56CE3C-E510-4728-8839-3E076DE062FA}" srcOrd="0" destOrd="0" presId="urn:microsoft.com/office/officeart/2005/8/layout/arrow3"/>
    <dgm:cxn modelId="{10A0A671-E52A-404E-864D-F2155FF75AB4}" srcId="{49991F6F-2B4F-4397-9F31-4C62FAB39C0E}" destId="{43C24546-D6F7-4197-9FC6-E10E1DE7C14D}" srcOrd="0" destOrd="0" parTransId="{F04A36FD-C9E5-470D-95E9-8B583F7852A3}" sibTransId="{B7536847-713A-4E9D-805B-9FC60229D83A}"/>
    <dgm:cxn modelId="{B4FB6D15-A852-44BE-99B3-B1C9720CBB2B}" type="presOf" srcId="{43C24546-D6F7-4197-9FC6-E10E1DE7C14D}" destId="{8EF05837-9BEC-4A5F-A177-A52295CC3FE1}" srcOrd="0" destOrd="0" presId="urn:microsoft.com/office/officeart/2005/8/layout/arrow3"/>
    <dgm:cxn modelId="{257275EB-9EF0-401D-8967-04B161C29EBD}" srcId="{49991F6F-2B4F-4397-9F31-4C62FAB39C0E}" destId="{14E0F10B-8393-4A0C-888D-7F2E5E8F4E19}" srcOrd="3" destOrd="0" parTransId="{BF7A0DB1-64DD-4195-B7A7-776D1AF48139}" sibTransId="{316A3D57-0A82-4915-969D-1615D286F074}"/>
    <dgm:cxn modelId="{0C14C7FA-8072-4594-A297-F6121F8EEED3}" srcId="{49991F6F-2B4F-4397-9F31-4C62FAB39C0E}" destId="{E7DC622F-79B2-406A-94B6-DDD20A48FCBE}" srcOrd="1" destOrd="0" parTransId="{E760A488-586B-4333-ADD0-355CF8FA3E4F}" sibTransId="{D023412A-C345-4C12-A6FD-5C6C6CDD13C1}"/>
    <dgm:cxn modelId="{D131E4AA-4D4B-489A-B654-367CAFED598A}" type="presOf" srcId="{E7DC622F-79B2-406A-94B6-DDD20A48FCBE}" destId="{0F4E0BD0-90D4-4291-956E-8FB1D15E0036}" srcOrd="0" destOrd="0" presId="urn:microsoft.com/office/officeart/2005/8/layout/arrow3"/>
    <dgm:cxn modelId="{40CA73DA-7627-4B88-9399-FEE10594FD89}" srcId="{49991F6F-2B4F-4397-9F31-4C62FAB39C0E}" destId="{1915FAAD-7E24-4ABC-B03A-003511B6B368}" srcOrd="2" destOrd="0" parTransId="{90211BB3-D659-4A7D-BAE2-51F6ED1BB0EF}" sibTransId="{3D9F5F67-B0A3-42CB-9069-26C01895B748}"/>
    <dgm:cxn modelId="{BD02B0D0-C61F-44FC-872E-D302FFB28C93}" type="presParOf" srcId="{4D56CE3C-E510-4728-8839-3E076DE062FA}" destId="{4C13D1F6-BC42-468C-BB5F-8E45147CC283}" srcOrd="0" destOrd="0" presId="urn:microsoft.com/office/officeart/2005/8/layout/arrow3"/>
    <dgm:cxn modelId="{63D64DCC-1B9E-4F97-A1BD-48B7B71DCA0B}" type="presParOf" srcId="{4D56CE3C-E510-4728-8839-3E076DE062FA}" destId="{2896C04B-3A64-4658-80D2-28A744D01CDE}" srcOrd="1" destOrd="0" presId="urn:microsoft.com/office/officeart/2005/8/layout/arrow3"/>
    <dgm:cxn modelId="{52FC2676-2982-4F40-AF93-DD7BC7AE8371}" type="presParOf" srcId="{4D56CE3C-E510-4728-8839-3E076DE062FA}" destId="{8EF05837-9BEC-4A5F-A177-A52295CC3FE1}" srcOrd="2" destOrd="0" presId="urn:microsoft.com/office/officeart/2005/8/layout/arrow3"/>
    <dgm:cxn modelId="{4A9C42E4-0A6C-43B1-B1B2-363010A4A965}" type="presParOf" srcId="{4D56CE3C-E510-4728-8839-3E076DE062FA}" destId="{48C72220-0EE7-4CA4-B55D-9891B3E16B3F}" srcOrd="3" destOrd="0" presId="urn:microsoft.com/office/officeart/2005/8/layout/arrow3"/>
    <dgm:cxn modelId="{9F90F815-FC57-44B0-8BFD-AF1B59C2FD6F}" type="presParOf" srcId="{4D56CE3C-E510-4728-8839-3E076DE062FA}" destId="{0F4E0BD0-90D4-4291-956E-8FB1D15E0036}" srcOrd="4" destOrd="0" presId="urn:microsoft.com/office/officeart/2005/8/layout/arrow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B4FF2D-069A-4EB2-B820-539B46C5B41E}"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1E1AB095-0FC4-4C80-8E62-4A926B2CB81C}">
      <dgm:prSet phldrT="[Text]" custT="1"/>
      <dgm:spPr/>
      <dgm:t>
        <a:bodyPr/>
        <a:lstStyle/>
        <a:p>
          <a:r>
            <a:rPr lang="pl-PL" sz="3600" dirty="0" smtClean="0"/>
            <a:t>Quality Attributes</a:t>
          </a:r>
          <a:endParaRPr lang="en-US" sz="3600" dirty="0"/>
        </a:p>
      </dgm:t>
    </dgm:pt>
    <dgm:pt modelId="{9C8DF91D-3308-49E4-9C56-4F2DA7574A81}" type="parTrans" cxnId="{F88561A6-EB88-4660-A88B-7845A650B71F}">
      <dgm:prSet/>
      <dgm:spPr/>
      <dgm:t>
        <a:bodyPr/>
        <a:lstStyle/>
        <a:p>
          <a:endParaRPr lang="en-US"/>
        </a:p>
      </dgm:t>
    </dgm:pt>
    <dgm:pt modelId="{E9262CE6-EF21-4913-92C1-845095039FCD}" type="sibTrans" cxnId="{F88561A6-EB88-4660-A88B-7845A650B71F}">
      <dgm:prSet/>
      <dgm:spPr>
        <a:ln>
          <a:solidFill>
            <a:schemeClr val="bg1"/>
          </a:solidFill>
        </a:ln>
      </dgm:spPr>
      <dgm:t>
        <a:bodyPr/>
        <a:lstStyle/>
        <a:p>
          <a:endParaRPr lang="en-US"/>
        </a:p>
      </dgm:t>
    </dgm:pt>
    <dgm:pt modelId="{C922678B-621B-4C01-B7A6-0BAB723CA2AA}" type="asst">
      <dgm:prSet phldrT="[Text]" custT="1"/>
      <dgm:spPr/>
      <dgm:t>
        <a:bodyPr/>
        <a:lstStyle/>
        <a:p>
          <a:r>
            <a:rPr lang="pl-PL" sz="2800" dirty="0" smtClean="0"/>
            <a:t>Availability, Performance, Usability</a:t>
          </a:r>
          <a:endParaRPr lang="en-US" sz="2800" dirty="0"/>
        </a:p>
      </dgm:t>
    </dgm:pt>
    <dgm:pt modelId="{5AB059C6-82A3-4D0F-B5A8-39EE4E04B263}" type="parTrans" cxnId="{C6215533-E2AF-415C-BEA2-152588A4B22A}">
      <dgm:prSet/>
      <dgm:spPr/>
      <dgm:t>
        <a:bodyPr/>
        <a:lstStyle/>
        <a:p>
          <a:endParaRPr lang="en-US"/>
        </a:p>
      </dgm:t>
    </dgm:pt>
    <dgm:pt modelId="{51E8AC03-BED3-4035-B9F9-5341CA534BF4}" type="sibTrans" cxnId="{C6215533-E2AF-415C-BEA2-152588A4B22A}">
      <dgm:prSet custT="1"/>
      <dgm:spPr/>
      <dgm:t>
        <a:bodyPr/>
        <a:lstStyle/>
        <a:p>
          <a:pPr algn="ctr"/>
          <a:r>
            <a:rPr lang="pl-PL" sz="2400" dirty="0" smtClean="0"/>
            <a:t>RUNTIME</a:t>
          </a:r>
          <a:endParaRPr lang="en-US" sz="2400" dirty="0"/>
        </a:p>
      </dgm:t>
    </dgm:pt>
    <dgm:pt modelId="{00B0824C-7B14-4903-9D8F-9DE6BB748B46}" type="asst">
      <dgm:prSet phldrT="[Text]" custT="1"/>
      <dgm:spPr/>
      <dgm:t>
        <a:bodyPr/>
        <a:lstStyle/>
        <a:p>
          <a:r>
            <a:rPr lang="pl-PL" sz="4000" dirty="0" smtClean="0"/>
            <a:t> </a:t>
          </a:r>
          <a:r>
            <a:rPr lang="pl-PL" sz="2800" dirty="0" smtClean="0"/>
            <a:t>Modifiability, Testability</a:t>
          </a:r>
          <a:endParaRPr lang="en-US" sz="2800" dirty="0"/>
        </a:p>
      </dgm:t>
    </dgm:pt>
    <dgm:pt modelId="{74A8B1DD-9607-443B-8AF1-0487BDDFE0EE}" type="parTrans" cxnId="{A9721F52-08DA-4171-8C7B-A0F7D796B82A}">
      <dgm:prSet/>
      <dgm:spPr/>
      <dgm:t>
        <a:bodyPr/>
        <a:lstStyle/>
        <a:p>
          <a:endParaRPr lang="en-US"/>
        </a:p>
      </dgm:t>
    </dgm:pt>
    <dgm:pt modelId="{810BD1FF-79BA-4309-ACAC-A441E54DB4BE}" type="sibTrans" cxnId="{A9721F52-08DA-4171-8C7B-A0F7D796B82A}">
      <dgm:prSet custT="1"/>
      <dgm:spPr/>
      <dgm:t>
        <a:bodyPr/>
        <a:lstStyle/>
        <a:p>
          <a:pPr algn="ctr"/>
          <a:r>
            <a:rPr lang="pl-PL" sz="2400" dirty="0" smtClean="0"/>
            <a:t>DEVELOPMENT</a:t>
          </a:r>
          <a:endParaRPr lang="en-US" sz="2400" dirty="0"/>
        </a:p>
      </dgm:t>
    </dgm:pt>
    <dgm:pt modelId="{A0080DC1-AA2E-4392-9561-C127466EC423}" type="pres">
      <dgm:prSet presAssocID="{26B4FF2D-069A-4EB2-B820-539B46C5B41E}" presName="hierChild1" presStyleCnt="0">
        <dgm:presLayoutVars>
          <dgm:orgChart val="1"/>
          <dgm:chPref val="1"/>
          <dgm:dir/>
          <dgm:animOne val="branch"/>
          <dgm:animLvl val="lvl"/>
          <dgm:resizeHandles/>
        </dgm:presLayoutVars>
      </dgm:prSet>
      <dgm:spPr/>
      <dgm:t>
        <a:bodyPr/>
        <a:lstStyle/>
        <a:p>
          <a:endParaRPr lang="en-US"/>
        </a:p>
      </dgm:t>
    </dgm:pt>
    <dgm:pt modelId="{9A6A04D3-5AFD-4564-B6FE-73FB74B73C78}" type="pres">
      <dgm:prSet presAssocID="{1E1AB095-0FC4-4C80-8E62-4A926B2CB81C}" presName="hierRoot1" presStyleCnt="0">
        <dgm:presLayoutVars>
          <dgm:hierBranch val="init"/>
        </dgm:presLayoutVars>
      </dgm:prSet>
      <dgm:spPr/>
    </dgm:pt>
    <dgm:pt modelId="{E7675BE7-DF1F-470B-B557-16624435EEED}" type="pres">
      <dgm:prSet presAssocID="{1E1AB095-0FC4-4C80-8E62-4A926B2CB81C}" presName="rootComposite1" presStyleCnt="0"/>
      <dgm:spPr/>
    </dgm:pt>
    <dgm:pt modelId="{3CD05B8D-3D47-4086-B0E8-305607A6B6E7}" type="pres">
      <dgm:prSet presAssocID="{1E1AB095-0FC4-4C80-8E62-4A926B2CB81C}" presName="rootText1" presStyleLbl="node0" presStyleIdx="0" presStyleCnt="1">
        <dgm:presLayoutVars>
          <dgm:chMax/>
          <dgm:chPref val="3"/>
        </dgm:presLayoutVars>
      </dgm:prSet>
      <dgm:spPr/>
      <dgm:t>
        <a:bodyPr/>
        <a:lstStyle/>
        <a:p>
          <a:endParaRPr lang="en-US"/>
        </a:p>
      </dgm:t>
    </dgm:pt>
    <dgm:pt modelId="{BF4FA65D-A78B-428D-B667-D4C8FE972C51}" type="pres">
      <dgm:prSet presAssocID="{1E1AB095-0FC4-4C80-8E62-4A926B2CB81C}" presName="titleText1" presStyleLbl="fgAcc0" presStyleIdx="0" presStyleCnt="1" custLinFactY="5440" custLinFactNeighborX="57662" custLinFactNeighborY="100000">
        <dgm:presLayoutVars>
          <dgm:chMax val="0"/>
          <dgm:chPref val="0"/>
        </dgm:presLayoutVars>
      </dgm:prSet>
      <dgm:spPr/>
      <dgm:t>
        <a:bodyPr/>
        <a:lstStyle/>
        <a:p>
          <a:endParaRPr lang="en-US"/>
        </a:p>
      </dgm:t>
    </dgm:pt>
    <dgm:pt modelId="{E28B374E-CA6B-46F6-81A8-4739305087EA}" type="pres">
      <dgm:prSet presAssocID="{1E1AB095-0FC4-4C80-8E62-4A926B2CB81C}" presName="rootConnector1" presStyleLbl="node1" presStyleIdx="0" presStyleCnt="0"/>
      <dgm:spPr/>
      <dgm:t>
        <a:bodyPr/>
        <a:lstStyle/>
        <a:p>
          <a:endParaRPr lang="en-US"/>
        </a:p>
      </dgm:t>
    </dgm:pt>
    <dgm:pt modelId="{41438B9B-7DCC-4416-B939-8B152E7EB18E}" type="pres">
      <dgm:prSet presAssocID="{1E1AB095-0FC4-4C80-8E62-4A926B2CB81C}" presName="hierChild2" presStyleCnt="0"/>
      <dgm:spPr/>
    </dgm:pt>
    <dgm:pt modelId="{B7B06C67-80AF-4329-9AC0-66914388EF05}" type="pres">
      <dgm:prSet presAssocID="{1E1AB095-0FC4-4C80-8E62-4A926B2CB81C}" presName="hierChild3" presStyleCnt="0"/>
      <dgm:spPr/>
    </dgm:pt>
    <dgm:pt modelId="{BFB5BEED-705B-4C73-894C-BD7D0660352E}" type="pres">
      <dgm:prSet presAssocID="{5AB059C6-82A3-4D0F-B5A8-39EE4E04B263}" presName="Name96" presStyleLbl="parChTrans1D2" presStyleIdx="0" presStyleCnt="2"/>
      <dgm:spPr/>
      <dgm:t>
        <a:bodyPr/>
        <a:lstStyle/>
        <a:p>
          <a:endParaRPr lang="en-US"/>
        </a:p>
      </dgm:t>
    </dgm:pt>
    <dgm:pt modelId="{3F884D8E-3A2A-4FEC-AB57-E33160F03208}" type="pres">
      <dgm:prSet presAssocID="{C922678B-621B-4C01-B7A6-0BAB723CA2AA}" presName="hierRoot3" presStyleCnt="0">
        <dgm:presLayoutVars>
          <dgm:hierBranch val="init"/>
        </dgm:presLayoutVars>
      </dgm:prSet>
      <dgm:spPr/>
    </dgm:pt>
    <dgm:pt modelId="{218180E7-EE36-4ADE-8DF5-DADF62282AD7}" type="pres">
      <dgm:prSet presAssocID="{C922678B-621B-4C01-B7A6-0BAB723CA2AA}" presName="rootComposite3" presStyleCnt="0"/>
      <dgm:spPr/>
    </dgm:pt>
    <dgm:pt modelId="{029F9C71-73D9-4BE8-A010-C656A26B3E75}" type="pres">
      <dgm:prSet presAssocID="{C922678B-621B-4C01-B7A6-0BAB723CA2AA}" presName="rootText3" presStyleLbl="asst1" presStyleIdx="0" presStyleCnt="2">
        <dgm:presLayoutVars>
          <dgm:chPref val="3"/>
        </dgm:presLayoutVars>
      </dgm:prSet>
      <dgm:spPr/>
      <dgm:t>
        <a:bodyPr/>
        <a:lstStyle/>
        <a:p>
          <a:endParaRPr lang="en-US"/>
        </a:p>
      </dgm:t>
    </dgm:pt>
    <dgm:pt modelId="{4E9F19C0-4026-4433-9644-7D7598C33B65}" type="pres">
      <dgm:prSet presAssocID="{C922678B-621B-4C01-B7A6-0BAB723CA2AA}" presName="titleText3" presStyleLbl="fgAcc2" presStyleIdx="0" presStyleCnt="2" custScaleY="63118" custLinFactNeighborY="4462">
        <dgm:presLayoutVars>
          <dgm:chMax val="0"/>
          <dgm:chPref val="0"/>
        </dgm:presLayoutVars>
      </dgm:prSet>
      <dgm:spPr/>
      <dgm:t>
        <a:bodyPr/>
        <a:lstStyle/>
        <a:p>
          <a:endParaRPr lang="en-US"/>
        </a:p>
      </dgm:t>
    </dgm:pt>
    <dgm:pt modelId="{70385116-90CC-471E-B765-CBD9A6EDCF9E}" type="pres">
      <dgm:prSet presAssocID="{C922678B-621B-4C01-B7A6-0BAB723CA2AA}" presName="rootConnector3" presStyleLbl="asst1" presStyleIdx="0" presStyleCnt="2"/>
      <dgm:spPr/>
      <dgm:t>
        <a:bodyPr/>
        <a:lstStyle/>
        <a:p>
          <a:endParaRPr lang="en-US"/>
        </a:p>
      </dgm:t>
    </dgm:pt>
    <dgm:pt modelId="{A0CE9BD4-2979-4447-B8FB-72A7B7809F52}" type="pres">
      <dgm:prSet presAssocID="{C922678B-621B-4C01-B7A6-0BAB723CA2AA}" presName="hierChild6" presStyleCnt="0"/>
      <dgm:spPr/>
    </dgm:pt>
    <dgm:pt modelId="{E5E2B50F-F99F-4EB7-8D3D-0BF1C55E3494}" type="pres">
      <dgm:prSet presAssocID="{C922678B-621B-4C01-B7A6-0BAB723CA2AA}" presName="hierChild7" presStyleCnt="0"/>
      <dgm:spPr/>
    </dgm:pt>
    <dgm:pt modelId="{AD969C19-1F98-49C2-BB84-AE34B7E6E05D}" type="pres">
      <dgm:prSet presAssocID="{74A8B1DD-9607-443B-8AF1-0487BDDFE0EE}" presName="Name96" presStyleLbl="parChTrans1D2" presStyleIdx="1" presStyleCnt="2"/>
      <dgm:spPr/>
      <dgm:t>
        <a:bodyPr/>
        <a:lstStyle/>
        <a:p>
          <a:endParaRPr lang="en-US"/>
        </a:p>
      </dgm:t>
    </dgm:pt>
    <dgm:pt modelId="{47BA2D4C-1790-4089-8107-ECAB6D4AD490}" type="pres">
      <dgm:prSet presAssocID="{00B0824C-7B14-4903-9D8F-9DE6BB748B46}" presName="hierRoot3" presStyleCnt="0">
        <dgm:presLayoutVars>
          <dgm:hierBranch val="init"/>
        </dgm:presLayoutVars>
      </dgm:prSet>
      <dgm:spPr/>
    </dgm:pt>
    <dgm:pt modelId="{230F0A16-D941-4719-A235-CBF0B2E3DCBA}" type="pres">
      <dgm:prSet presAssocID="{00B0824C-7B14-4903-9D8F-9DE6BB748B46}" presName="rootComposite3" presStyleCnt="0"/>
      <dgm:spPr/>
    </dgm:pt>
    <dgm:pt modelId="{6FC213CC-EFE4-4A3A-9E51-38F83C26E7E4}" type="pres">
      <dgm:prSet presAssocID="{00B0824C-7B14-4903-9D8F-9DE6BB748B46}" presName="rootText3" presStyleLbl="asst1" presStyleIdx="1" presStyleCnt="2">
        <dgm:presLayoutVars>
          <dgm:chPref val="3"/>
        </dgm:presLayoutVars>
      </dgm:prSet>
      <dgm:spPr/>
      <dgm:t>
        <a:bodyPr/>
        <a:lstStyle/>
        <a:p>
          <a:endParaRPr lang="en-US"/>
        </a:p>
      </dgm:t>
    </dgm:pt>
    <dgm:pt modelId="{6CEB1EEA-35E7-4C1A-86C0-2EB2790BB702}" type="pres">
      <dgm:prSet presAssocID="{00B0824C-7B14-4903-9D8F-9DE6BB748B46}" presName="titleText3" presStyleLbl="fgAcc2" presStyleIdx="1" presStyleCnt="2" custScaleY="54438">
        <dgm:presLayoutVars>
          <dgm:chMax val="0"/>
          <dgm:chPref val="0"/>
        </dgm:presLayoutVars>
      </dgm:prSet>
      <dgm:spPr/>
      <dgm:t>
        <a:bodyPr/>
        <a:lstStyle/>
        <a:p>
          <a:endParaRPr lang="en-US"/>
        </a:p>
      </dgm:t>
    </dgm:pt>
    <dgm:pt modelId="{AA6CF143-059C-4D22-AC4E-E6F2EB95CD86}" type="pres">
      <dgm:prSet presAssocID="{00B0824C-7B14-4903-9D8F-9DE6BB748B46}" presName="rootConnector3" presStyleLbl="asst1" presStyleIdx="1" presStyleCnt="2"/>
      <dgm:spPr/>
      <dgm:t>
        <a:bodyPr/>
        <a:lstStyle/>
        <a:p>
          <a:endParaRPr lang="en-US"/>
        </a:p>
      </dgm:t>
    </dgm:pt>
    <dgm:pt modelId="{BD854957-5017-4B00-9DE6-7487A5EA24A2}" type="pres">
      <dgm:prSet presAssocID="{00B0824C-7B14-4903-9D8F-9DE6BB748B46}" presName="hierChild6" presStyleCnt="0"/>
      <dgm:spPr/>
    </dgm:pt>
    <dgm:pt modelId="{E7054B83-203B-4F10-8DB5-67B7D04083E9}" type="pres">
      <dgm:prSet presAssocID="{00B0824C-7B14-4903-9D8F-9DE6BB748B46}" presName="hierChild7" presStyleCnt="0"/>
      <dgm:spPr/>
    </dgm:pt>
  </dgm:ptLst>
  <dgm:cxnLst>
    <dgm:cxn modelId="{FCDE968A-5B40-421D-B497-5706A3475F13}" type="presOf" srcId="{1E1AB095-0FC4-4C80-8E62-4A926B2CB81C}" destId="{E28B374E-CA6B-46F6-81A8-4739305087EA}" srcOrd="1" destOrd="0" presId="urn:microsoft.com/office/officeart/2008/layout/NameandTitleOrganizationalChart"/>
    <dgm:cxn modelId="{4A4A0053-F8E0-443A-84B9-3761A09275D7}" type="presOf" srcId="{00B0824C-7B14-4903-9D8F-9DE6BB748B46}" destId="{AA6CF143-059C-4D22-AC4E-E6F2EB95CD86}" srcOrd="1" destOrd="0" presId="urn:microsoft.com/office/officeart/2008/layout/NameandTitleOrganizationalChart"/>
    <dgm:cxn modelId="{9093224D-E17E-4F73-895C-29E186A06F22}" type="presOf" srcId="{810BD1FF-79BA-4309-ACAC-A441E54DB4BE}" destId="{6CEB1EEA-35E7-4C1A-86C0-2EB2790BB702}" srcOrd="0" destOrd="0" presId="urn:microsoft.com/office/officeart/2008/layout/NameandTitleOrganizationalChart"/>
    <dgm:cxn modelId="{64FCAE14-7B33-4C9B-B658-D445F8AC8672}" type="presOf" srcId="{C922678B-621B-4C01-B7A6-0BAB723CA2AA}" destId="{029F9C71-73D9-4BE8-A010-C656A26B3E75}" srcOrd="0" destOrd="0" presId="urn:microsoft.com/office/officeart/2008/layout/NameandTitleOrganizationalChart"/>
    <dgm:cxn modelId="{699E74F1-369C-4772-BF93-2D2CCA755A2C}" type="presOf" srcId="{74A8B1DD-9607-443B-8AF1-0487BDDFE0EE}" destId="{AD969C19-1F98-49C2-BB84-AE34B7E6E05D}" srcOrd="0" destOrd="0" presId="urn:microsoft.com/office/officeart/2008/layout/NameandTitleOrganizationalChart"/>
    <dgm:cxn modelId="{C6215533-E2AF-415C-BEA2-152588A4B22A}" srcId="{1E1AB095-0FC4-4C80-8E62-4A926B2CB81C}" destId="{C922678B-621B-4C01-B7A6-0BAB723CA2AA}" srcOrd="0" destOrd="0" parTransId="{5AB059C6-82A3-4D0F-B5A8-39EE4E04B263}" sibTransId="{51E8AC03-BED3-4035-B9F9-5341CA534BF4}"/>
    <dgm:cxn modelId="{2DE6E052-A234-4E4D-94FF-71B2A0A6E4A4}" type="presOf" srcId="{5AB059C6-82A3-4D0F-B5A8-39EE4E04B263}" destId="{BFB5BEED-705B-4C73-894C-BD7D0660352E}" srcOrd="0" destOrd="0" presId="urn:microsoft.com/office/officeart/2008/layout/NameandTitleOrganizationalChart"/>
    <dgm:cxn modelId="{5F19F9ED-3433-4422-956B-86FA8E5200E8}" type="presOf" srcId="{E9262CE6-EF21-4913-92C1-845095039FCD}" destId="{BF4FA65D-A78B-428D-B667-D4C8FE972C51}" srcOrd="0" destOrd="0" presId="urn:microsoft.com/office/officeart/2008/layout/NameandTitleOrganizationalChart"/>
    <dgm:cxn modelId="{F88561A6-EB88-4660-A88B-7845A650B71F}" srcId="{26B4FF2D-069A-4EB2-B820-539B46C5B41E}" destId="{1E1AB095-0FC4-4C80-8E62-4A926B2CB81C}" srcOrd="0" destOrd="0" parTransId="{9C8DF91D-3308-49E4-9C56-4F2DA7574A81}" sibTransId="{E9262CE6-EF21-4913-92C1-845095039FCD}"/>
    <dgm:cxn modelId="{A9721F52-08DA-4171-8C7B-A0F7D796B82A}" srcId="{1E1AB095-0FC4-4C80-8E62-4A926B2CB81C}" destId="{00B0824C-7B14-4903-9D8F-9DE6BB748B46}" srcOrd="1" destOrd="0" parTransId="{74A8B1DD-9607-443B-8AF1-0487BDDFE0EE}" sibTransId="{810BD1FF-79BA-4309-ACAC-A441E54DB4BE}"/>
    <dgm:cxn modelId="{A3442E7C-8C21-4B67-A626-D678EEA6CE55}" type="presOf" srcId="{C922678B-621B-4C01-B7A6-0BAB723CA2AA}" destId="{70385116-90CC-471E-B765-CBD9A6EDCF9E}" srcOrd="1" destOrd="0" presId="urn:microsoft.com/office/officeart/2008/layout/NameandTitleOrganizationalChart"/>
    <dgm:cxn modelId="{65166537-78D3-4836-A7FF-19C7C9E77BA6}" type="presOf" srcId="{1E1AB095-0FC4-4C80-8E62-4A926B2CB81C}" destId="{3CD05B8D-3D47-4086-B0E8-305607A6B6E7}" srcOrd="0" destOrd="0" presId="urn:microsoft.com/office/officeart/2008/layout/NameandTitleOrganizationalChart"/>
    <dgm:cxn modelId="{BEB56B10-02FC-451C-A599-4BA760AD98F3}" type="presOf" srcId="{26B4FF2D-069A-4EB2-B820-539B46C5B41E}" destId="{A0080DC1-AA2E-4392-9561-C127466EC423}" srcOrd="0" destOrd="0" presId="urn:microsoft.com/office/officeart/2008/layout/NameandTitleOrganizationalChart"/>
    <dgm:cxn modelId="{74DBAD89-054E-4815-87EB-4946DFE7EB8F}" type="presOf" srcId="{51E8AC03-BED3-4035-B9F9-5341CA534BF4}" destId="{4E9F19C0-4026-4433-9644-7D7598C33B65}" srcOrd="0" destOrd="0" presId="urn:microsoft.com/office/officeart/2008/layout/NameandTitleOrganizationalChart"/>
    <dgm:cxn modelId="{32AF3060-DC69-4A43-8D7C-5D38AF22DB50}" type="presOf" srcId="{00B0824C-7B14-4903-9D8F-9DE6BB748B46}" destId="{6FC213CC-EFE4-4A3A-9E51-38F83C26E7E4}" srcOrd="0" destOrd="0" presId="urn:microsoft.com/office/officeart/2008/layout/NameandTitleOrganizationalChart"/>
    <dgm:cxn modelId="{93C66FED-CFF8-4837-B53A-F6C2BD1B98AA}" type="presParOf" srcId="{A0080DC1-AA2E-4392-9561-C127466EC423}" destId="{9A6A04D3-5AFD-4564-B6FE-73FB74B73C78}" srcOrd="0" destOrd="0" presId="urn:microsoft.com/office/officeart/2008/layout/NameandTitleOrganizationalChart"/>
    <dgm:cxn modelId="{42CD123A-9CE8-4833-ACB0-5A05488E6469}" type="presParOf" srcId="{9A6A04D3-5AFD-4564-B6FE-73FB74B73C78}" destId="{E7675BE7-DF1F-470B-B557-16624435EEED}" srcOrd="0" destOrd="0" presId="urn:microsoft.com/office/officeart/2008/layout/NameandTitleOrganizationalChart"/>
    <dgm:cxn modelId="{8F85EE5A-DA72-4885-AD71-695AF7A48E14}" type="presParOf" srcId="{E7675BE7-DF1F-470B-B557-16624435EEED}" destId="{3CD05B8D-3D47-4086-B0E8-305607A6B6E7}" srcOrd="0" destOrd="0" presId="urn:microsoft.com/office/officeart/2008/layout/NameandTitleOrganizationalChart"/>
    <dgm:cxn modelId="{68FBB40F-7B91-46FA-9C47-57F1AFB97463}" type="presParOf" srcId="{E7675BE7-DF1F-470B-B557-16624435EEED}" destId="{BF4FA65D-A78B-428D-B667-D4C8FE972C51}" srcOrd="1" destOrd="0" presId="urn:microsoft.com/office/officeart/2008/layout/NameandTitleOrganizationalChart"/>
    <dgm:cxn modelId="{522F257A-539B-4DCE-98BE-BBA9B08A8B12}" type="presParOf" srcId="{E7675BE7-DF1F-470B-B557-16624435EEED}" destId="{E28B374E-CA6B-46F6-81A8-4739305087EA}" srcOrd="2" destOrd="0" presId="urn:microsoft.com/office/officeart/2008/layout/NameandTitleOrganizationalChart"/>
    <dgm:cxn modelId="{CD299264-79EA-4B2C-8A70-4E38C28D879C}" type="presParOf" srcId="{9A6A04D3-5AFD-4564-B6FE-73FB74B73C78}" destId="{41438B9B-7DCC-4416-B939-8B152E7EB18E}" srcOrd="1" destOrd="0" presId="urn:microsoft.com/office/officeart/2008/layout/NameandTitleOrganizationalChart"/>
    <dgm:cxn modelId="{9DF7B61B-6C6B-4687-B4DC-50D3E1A33320}" type="presParOf" srcId="{9A6A04D3-5AFD-4564-B6FE-73FB74B73C78}" destId="{B7B06C67-80AF-4329-9AC0-66914388EF05}" srcOrd="2" destOrd="0" presId="urn:microsoft.com/office/officeart/2008/layout/NameandTitleOrganizationalChart"/>
    <dgm:cxn modelId="{142DB14E-0137-43D6-B788-519D1BA10142}" type="presParOf" srcId="{B7B06C67-80AF-4329-9AC0-66914388EF05}" destId="{BFB5BEED-705B-4C73-894C-BD7D0660352E}" srcOrd="0" destOrd="0" presId="urn:microsoft.com/office/officeart/2008/layout/NameandTitleOrganizationalChart"/>
    <dgm:cxn modelId="{3CA55733-84F3-4F64-B0BC-3DAFE7C60871}" type="presParOf" srcId="{B7B06C67-80AF-4329-9AC0-66914388EF05}" destId="{3F884D8E-3A2A-4FEC-AB57-E33160F03208}" srcOrd="1" destOrd="0" presId="urn:microsoft.com/office/officeart/2008/layout/NameandTitleOrganizationalChart"/>
    <dgm:cxn modelId="{9C20F734-79E3-4EFA-9314-B58417BBFC69}" type="presParOf" srcId="{3F884D8E-3A2A-4FEC-AB57-E33160F03208}" destId="{218180E7-EE36-4ADE-8DF5-DADF62282AD7}" srcOrd="0" destOrd="0" presId="urn:microsoft.com/office/officeart/2008/layout/NameandTitleOrganizationalChart"/>
    <dgm:cxn modelId="{116B1B52-7513-409A-8666-A1FDBFAC768F}" type="presParOf" srcId="{218180E7-EE36-4ADE-8DF5-DADF62282AD7}" destId="{029F9C71-73D9-4BE8-A010-C656A26B3E75}" srcOrd="0" destOrd="0" presId="urn:microsoft.com/office/officeart/2008/layout/NameandTitleOrganizationalChart"/>
    <dgm:cxn modelId="{CB092AAF-7093-4F29-B810-A67EF24A74CA}" type="presParOf" srcId="{218180E7-EE36-4ADE-8DF5-DADF62282AD7}" destId="{4E9F19C0-4026-4433-9644-7D7598C33B65}" srcOrd="1" destOrd="0" presId="urn:microsoft.com/office/officeart/2008/layout/NameandTitleOrganizationalChart"/>
    <dgm:cxn modelId="{24BED5E0-CFF7-4272-8BAF-3F1ACEA4C592}" type="presParOf" srcId="{218180E7-EE36-4ADE-8DF5-DADF62282AD7}" destId="{70385116-90CC-471E-B765-CBD9A6EDCF9E}" srcOrd="2" destOrd="0" presId="urn:microsoft.com/office/officeart/2008/layout/NameandTitleOrganizationalChart"/>
    <dgm:cxn modelId="{123962ED-0808-483E-9608-43E7901397EC}" type="presParOf" srcId="{3F884D8E-3A2A-4FEC-AB57-E33160F03208}" destId="{A0CE9BD4-2979-4447-B8FB-72A7B7809F52}" srcOrd="1" destOrd="0" presId="urn:microsoft.com/office/officeart/2008/layout/NameandTitleOrganizationalChart"/>
    <dgm:cxn modelId="{74FF8FF8-3411-49EB-AADA-C8B86747DB72}" type="presParOf" srcId="{3F884D8E-3A2A-4FEC-AB57-E33160F03208}" destId="{E5E2B50F-F99F-4EB7-8D3D-0BF1C55E3494}" srcOrd="2" destOrd="0" presId="urn:microsoft.com/office/officeart/2008/layout/NameandTitleOrganizationalChart"/>
    <dgm:cxn modelId="{435FE622-7EE4-42C6-9F26-F2A8CD4512A6}" type="presParOf" srcId="{B7B06C67-80AF-4329-9AC0-66914388EF05}" destId="{AD969C19-1F98-49C2-BB84-AE34B7E6E05D}" srcOrd="2" destOrd="0" presId="urn:microsoft.com/office/officeart/2008/layout/NameandTitleOrganizationalChart"/>
    <dgm:cxn modelId="{2B6BD740-98BE-479A-A870-F3958FA9C917}" type="presParOf" srcId="{B7B06C67-80AF-4329-9AC0-66914388EF05}" destId="{47BA2D4C-1790-4089-8107-ECAB6D4AD490}" srcOrd="3" destOrd="0" presId="urn:microsoft.com/office/officeart/2008/layout/NameandTitleOrganizationalChart"/>
    <dgm:cxn modelId="{3B9A70F3-5CBE-4BE3-B2C5-64C2BA076799}" type="presParOf" srcId="{47BA2D4C-1790-4089-8107-ECAB6D4AD490}" destId="{230F0A16-D941-4719-A235-CBF0B2E3DCBA}" srcOrd="0" destOrd="0" presId="urn:microsoft.com/office/officeart/2008/layout/NameandTitleOrganizationalChart"/>
    <dgm:cxn modelId="{533D48C9-861D-488C-837C-A0FDBDE6F731}" type="presParOf" srcId="{230F0A16-D941-4719-A235-CBF0B2E3DCBA}" destId="{6FC213CC-EFE4-4A3A-9E51-38F83C26E7E4}" srcOrd="0" destOrd="0" presId="urn:microsoft.com/office/officeart/2008/layout/NameandTitleOrganizationalChart"/>
    <dgm:cxn modelId="{39410879-567A-4E37-AC25-DE6498B78B46}" type="presParOf" srcId="{230F0A16-D941-4719-A235-CBF0B2E3DCBA}" destId="{6CEB1EEA-35E7-4C1A-86C0-2EB2790BB702}" srcOrd="1" destOrd="0" presId="urn:microsoft.com/office/officeart/2008/layout/NameandTitleOrganizationalChart"/>
    <dgm:cxn modelId="{E07E83B8-D599-446A-94A3-AFB8B4C15728}" type="presParOf" srcId="{230F0A16-D941-4719-A235-CBF0B2E3DCBA}" destId="{AA6CF143-059C-4D22-AC4E-E6F2EB95CD86}" srcOrd="2" destOrd="0" presId="urn:microsoft.com/office/officeart/2008/layout/NameandTitleOrganizationalChart"/>
    <dgm:cxn modelId="{A91D5A2B-F6F0-4CED-BE50-BCF342D8F7C0}" type="presParOf" srcId="{47BA2D4C-1790-4089-8107-ECAB6D4AD490}" destId="{BD854957-5017-4B00-9DE6-7487A5EA24A2}" srcOrd="1" destOrd="0" presId="urn:microsoft.com/office/officeart/2008/layout/NameandTitleOrganizationalChart"/>
    <dgm:cxn modelId="{691AC96B-BBE2-42BB-BA96-DC7379D061C2}" type="presParOf" srcId="{47BA2D4C-1790-4089-8107-ECAB6D4AD490}" destId="{E7054B83-203B-4F10-8DB5-67B7D04083E9}"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E010BD-EBC1-4523-BA30-5962B9B6285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FED84F9-140D-42E9-8678-725468109337}">
      <dgm:prSet phldrT="[Text]"/>
      <dgm:spPr/>
      <dgm:t>
        <a:bodyPr/>
        <a:lstStyle/>
        <a:p>
          <a:r>
            <a:rPr lang="pl-PL" dirty="0" smtClean="0"/>
            <a:t>Availability tactics</a:t>
          </a:r>
          <a:endParaRPr lang="en-US" dirty="0"/>
        </a:p>
      </dgm:t>
    </dgm:pt>
    <dgm:pt modelId="{0BDF11A0-8117-4F01-BC2A-E05609BA959E}" type="parTrans" cxnId="{60384712-3E92-44F9-9776-88C0A2333E71}">
      <dgm:prSet/>
      <dgm:spPr/>
      <dgm:t>
        <a:bodyPr/>
        <a:lstStyle/>
        <a:p>
          <a:endParaRPr lang="en-US"/>
        </a:p>
      </dgm:t>
    </dgm:pt>
    <dgm:pt modelId="{190A5ECF-68B7-4A0A-8D57-368A0C7E5E8F}" type="sibTrans" cxnId="{60384712-3E92-44F9-9776-88C0A2333E71}">
      <dgm:prSet/>
      <dgm:spPr/>
      <dgm:t>
        <a:bodyPr/>
        <a:lstStyle/>
        <a:p>
          <a:endParaRPr lang="en-US"/>
        </a:p>
      </dgm:t>
    </dgm:pt>
    <dgm:pt modelId="{B861EABC-59F0-417B-BADC-12173D28EAF0}">
      <dgm:prSet phldrT="[Text]"/>
      <dgm:spPr/>
      <dgm:t>
        <a:bodyPr/>
        <a:lstStyle/>
        <a:p>
          <a:r>
            <a:rPr lang="pl-PL" dirty="0" smtClean="0"/>
            <a:t>Detect faults</a:t>
          </a:r>
          <a:endParaRPr lang="en-US" dirty="0"/>
        </a:p>
      </dgm:t>
    </dgm:pt>
    <dgm:pt modelId="{D314C2B9-87C9-439D-B7AB-E77F236ACF52}" type="parTrans" cxnId="{1040AD26-35B6-4503-AC96-91713485E306}">
      <dgm:prSet/>
      <dgm:spPr/>
      <dgm:t>
        <a:bodyPr/>
        <a:lstStyle/>
        <a:p>
          <a:endParaRPr lang="en-US"/>
        </a:p>
      </dgm:t>
    </dgm:pt>
    <dgm:pt modelId="{9315BFFB-2CDF-4A4A-BB9F-5B7C26F1AC39}" type="sibTrans" cxnId="{1040AD26-35B6-4503-AC96-91713485E306}">
      <dgm:prSet/>
      <dgm:spPr/>
      <dgm:t>
        <a:bodyPr/>
        <a:lstStyle/>
        <a:p>
          <a:endParaRPr lang="en-US"/>
        </a:p>
      </dgm:t>
    </dgm:pt>
    <dgm:pt modelId="{6F0B3C20-DF9E-4A01-8342-37F998C2A961}">
      <dgm:prSet phldrT="[Text]"/>
      <dgm:spPr/>
      <dgm:t>
        <a:bodyPr/>
        <a:lstStyle/>
        <a:p>
          <a:r>
            <a:rPr lang="pl-PL" dirty="0" smtClean="0"/>
            <a:t>Recover from faults</a:t>
          </a:r>
          <a:endParaRPr lang="en-US" dirty="0"/>
        </a:p>
      </dgm:t>
    </dgm:pt>
    <dgm:pt modelId="{76CC8D60-17E7-48E7-A360-D26570F9567E}" type="parTrans" cxnId="{AD368C50-1385-4692-8003-29A9B637F867}">
      <dgm:prSet/>
      <dgm:spPr/>
      <dgm:t>
        <a:bodyPr/>
        <a:lstStyle/>
        <a:p>
          <a:endParaRPr lang="en-US"/>
        </a:p>
      </dgm:t>
    </dgm:pt>
    <dgm:pt modelId="{082631B5-48BF-46F3-8B63-96E98967C3BC}" type="sibTrans" cxnId="{AD368C50-1385-4692-8003-29A9B637F867}">
      <dgm:prSet/>
      <dgm:spPr/>
      <dgm:t>
        <a:bodyPr/>
        <a:lstStyle/>
        <a:p>
          <a:endParaRPr lang="en-US"/>
        </a:p>
      </dgm:t>
    </dgm:pt>
    <dgm:pt modelId="{ECFBBE31-AEA4-4F2C-89C4-994CC73BDC4E}">
      <dgm:prSet phldrT="[Text]"/>
      <dgm:spPr/>
      <dgm:t>
        <a:bodyPr/>
        <a:lstStyle/>
        <a:p>
          <a:r>
            <a:rPr lang="pl-PL" dirty="0" smtClean="0"/>
            <a:t>Prevent faults</a:t>
          </a:r>
          <a:endParaRPr lang="en-US" dirty="0"/>
        </a:p>
      </dgm:t>
    </dgm:pt>
    <dgm:pt modelId="{68CE3940-2E50-4C43-8573-A2A54940F71F}" type="parTrans" cxnId="{9C395646-98B5-40CA-B5F4-31D58A79D402}">
      <dgm:prSet/>
      <dgm:spPr/>
      <dgm:t>
        <a:bodyPr/>
        <a:lstStyle/>
        <a:p>
          <a:endParaRPr lang="en-US"/>
        </a:p>
      </dgm:t>
    </dgm:pt>
    <dgm:pt modelId="{029D6EAB-A4E1-4472-B1FB-FE9CD345E173}" type="sibTrans" cxnId="{9C395646-98B5-40CA-B5F4-31D58A79D402}">
      <dgm:prSet/>
      <dgm:spPr/>
      <dgm:t>
        <a:bodyPr/>
        <a:lstStyle/>
        <a:p>
          <a:endParaRPr lang="en-US"/>
        </a:p>
      </dgm:t>
    </dgm:pt>
    <dgm:pt modelId="{E912AC6C-E05E-4CD4-A799-6F083CC06F4F}" type="pres">
      <dgm:prSet presAssocID="{B7E010BD-EBC1-4523-BA30-5962B9B6285C}" presName="hierChild1" presStyleCnt="0">
        <dgm:presLayoutVars>
          <dgm:orgChart val="1"/>
          <dgm:chPref val="1"/>
          <dgm:dir/>
          <dgm:animOne val="branch"/>
          <dgm:animLvl val="lvl"/>
          <dgm:resizeHandles/>
        </dgm:presLayoutVars>
      </dgm:prSet>
      <dgm:spPr/>
      <dgm:t>
        <a:bodyPr/>
        <a:lstStyle/>
        <a:p>
          <a:endParaRPr lang="en-US"/>
        </a:p>
      </dgm:t>
    </dgm:pt>
    <dgm:pt modelId="{C09CC130-BBD2-4872-8089-20F7A3BBCC7C}" type="pres">
      <dgm:prSet presAssocID="{5FED84F9-140D-42E9-8678-725468109337}" presName="hierRoot1" presStyleCnt="0">
        <dgm:presLayoutVars>
          <dgm:hierBranch val="init"/>
        </dgm:presLayoutVars>
      </dgm:prSet>
      <dgm:spPr/>
    </dgm:pt>
    <dgm:pt modelId="{14CC178B-99A8-4136-8E34-15E54EC98A90}" type="pres">
      <dgm:prSet presAssocID="{5FED84F9-140D-42E9-8678-725468109337}" presName="rootComposite1" presStyleCnt="0"/>
      <dgm:spPr/>
    </dgm:pt>
    <dgm:pt modelId="{66C48572-9802-4457-8BEC-445142AE822D}" type="pres">
      <dgm:prSet presAssocID="{5FED84F9-140D-42E9-8678-725468109337}" presName="rootText1" presStyleLbl="node0" presStyleIdx="0" presStyleCnt="1">
        <dgm:presLayoutVars>
          <dgm:chPref val="3"/>
        </dgm:presLayoutVars>
      </dgm:prSet>
      <dgm:spPr/>
      <dgm:t>
        <a:bodyPr/>
        <a:lstStyle/>
        <a:p>
          <a:endParaRPr lang="en-US"/>
        </a:p>
      </dgm:t>
    </dgm:pt>
    <dgm:pt modelId="{05A7B303-43A1-46B7-8BB4-22C7C97ACF54}" type="pres">
      <dgm:prSet presAssocID="{5FED84F9-140D-42E9-8678-725468109337}" presName="rootConnector1" presStyleLbl="node1" presStyleIdx="0" presStyleCnt="0"/>
      <dgm:spPr/>
      <dgm:t>
        <a:bodyPr/>
        <a:lstStyle/>
        <a:p>
          <a:endParaRPr lang="en-US"/>
        </a:p>
      </dgm:t>
    </dgm:pt>
    <dgm:pt modelId="{5D42A82F-EDFC-4464-AA88-D50AF18737E5}" type="pres">
      <dgm:prSet presAssocID="{5FED84F9-140D-42E9-8678-725468109337}" presName="hierChild2" presStyleCnt="0"/>
      <dgm:spPr/>
    </dgm:pt>
    <dgm:pt modelId="{8DF7E8A6-FA56-4A9C-88AF-6AA34846DF59}" type="pres">
      <dgm:prSet presAssocID="{D314C2B9-87C9-439D-B7AB-E77F236ACF52}" presName="Name37" presStyleLbl="parChTrans1D2" presStyleIdx="0" presStyleCnt="3"/>
      <dgm:spPr/>
      <dgm:t>
        <a:bodyPr/>
        <a:lstStyle/>
        <a:p>
          <a:endParaRPr lang="en-US"/>
        </a:p>
      </dgm:t>
    </dgm:pt>
    <dgm:pt modelId="{2602B850-4992-4DB7-AEBA-D951E999DAA1}" type="pres">
      <dgm:prSet presAssocID="{B861EABC-59F0-417B-BADC-12173D28EAF0}" presName="hierRoot2" presStyleCnt="0">
        <dgm:presLayoutVars>
          <dgm:hierBranch val="init"/>
        </dgm:presLayoutVars>
      </dgm:prSet>
      <dgm:spPr/>
    </dgm:pt>
    <dgm:pt modelId="{8273EF1E-1F2E-491E-BE3B-465D8337B4DE}" type="pres">
      <dgm:prSet presAssocID="{B861EABC-59F0-417B-BADC-12173D28EAF0}" presName="rootComposite" presStyleCnt="0"/>
      <dgm:spPr/>
    </dgm:pt>
    <dgm:pt modelId="{5BE86EA6-1697-4079-8AC0-97A246C0F714}" type="pres">
      <dgm:prSet presAssocID="{B861EABC-59F0-417B-BADC-12173D28EAF0}" presName="rootText" presStyleLbl="node2" presStyleIdx="0" presStyleCnt="3">
        <dgm:presLayoutVars>
          <dgm:chPref val="3"/>
        </dgm:presLayoutVars>
      </dgm:prSet>
      <dgm:spPr/>
      <dgm:t>
        <a:bodyPr/>
        <a:lstStyle/>
        <a:p>
          <a:endParaRPr lang="en-US"/>
        </a:p>
      </dgm:t>
    </dgm:pt>
    <dgm:pt modelId="{74DC4F19-32BA-42B5-9168-DD013A2FAC65}" type="pres">
      <dgm:prSet presAssocID="{B861EABC-59F0-417B-BADC-12173D28EAF0}" presName="rootConnector" presStyleLbl="node2" presStyleIdx="0" presStyleCnt="3"/>
      <dgm:spPr/>
      <dgm:t>
        <a:bodyPr/>
        <a:lstStyle/>
        <a:p>
          <a:endParaRPr lang="en-US"/>
        </a:p>
      </dgm:t>
    </dgm:pt>
    <dgm:pt modelId="{0991045A-89D9-4DB6-869C-143883A967F8}" type="pres">
      <dgm:prSet presAssocID="{B861EABC-59F0-417B-BADC-12173D28EAF0}" presName="hierChild4" presStyleCnt="0"/>
      <dgm:spPr/>
    </dgm:pt>
    <dgm:pt modelId="{BE10AF91-5AF9-41A1-93FB-7F35C480B4A6}" type="pres">
      <dgm:prSet presAssocID="{B861EABC-59F0-417B-BADC-12173D28EAF0}" presName="hierChild5" presStyleCnt="0"/>
      <dgm:spPr/>
    </dgm:pt>
    <dgm:pt modelId="{30187743-E7E6-4756-BC36-E0FC4AB8A623}" type="pres">
      <dgm:prSet presAssocID="{76CC8D60-17E7-48E7-A360-D26570F9567E}" presName="Name37" presStyleLbl="parChTrans1D2" presStyleIdx="1" presStyleCnt="3"/>
      <dgm:spPr/>
      <dgm:t>
        <a:bodyPr/>
        <a:lstStyle/>
        <a:p>
          <a:endParaRPr lang="en-US"/>
        </a:p>
      </dgm:t>
    </dgm:pt>
    <dgm:pt modelId="{BFF9E0B4-F259-448B-B16B-0C137254F39F}" type="pres">
      <dgm:prSet presAssocID="{6F0B3C20-DF9E-4A01-8342-37F998C2A961}" presName="hierRoot2" presStyleCnt="0">
        <dgm:presLayoutVars>
          <dgm:hierBranch val="init"/>
        </dgm:presLayoutVars>
      </dgm:prSet>
      <dgm:spPr/>
    </dgm:pt>
    <dgm:pt modelId="{DB899B27-18CE-4A65-9B1B-7D342B0782AD}" type="pres">
      <dgm:prSet presAssocID="{6F0B3C20-DF9E-4A01-8342-37F998C2A961}" presName="rootComposite" presStyleCnt="0"/>
      <dgm:spPr/>
    </dgm:pt>
    <dgm:pt modelId="{01BC447F-5D50-46D3-BEA9-8381D20F9685}" type="pres">
      <dgm:prSet presAssocID="{6F0B3C20-DF9E-4A01-8342-37F998C2A961}" presName="rootText" presStyleLbl="node2" presStyleIdx="1" presStyleCnt="3">
        <dgm:presLayoutVars>
          <dgm:chPref val="3"/>
        </dgm:presLayoutVars>
      </dgm:prSet>
      <dgm:spPr/>
      <dgm:t>
        <a:bodyPr/>
        <a:lstStyle/>
        <a:p>
          <a:endParaRPr lang="en-US"/>
        </a:p>
      </dgm:t>
    </dgm:pt>
    <dgm:pt modelId="{3666CA73-B209-4F5F-9290-90DA0CDDE834}" type="pres">
      <dgm:prSet presAssocID="{6F0B3C20-DF9E-4A01-8342-37F998C2A961}" presName="rootConnector" presStyleLbl="node2" presStyleIdx="1" presStyleCnt="3"/>
      <dgm:spPr/>
      <dgm:t>
        <a:bodyPr/>
        <a:lstStyle/>
        <a:p>
          <a:endParaRPr lang="en-US"/>
        </a:p>
      </dgm:t>
    </dgm:pt>
    <dgm:pt modelId="{C982F0B4-6C7A-4482-B0C0-14CABE56EBB6}" type="pres">
      <dgm:prSet presAssocID="{6F0B3C20-DF9E-4A01-8342-37F998C2A961}" presName="hierChild4" presStyleCnt="0"/>
      <dgm:spPr/>
    </dgm:pt>
    <dgm:pt modelId="{B1AD30F2-061E-4B65-9D44-056139138890}" type="pres">
      <dgm:prSet presAssocID="{6F0B3C20-DF9E-4A01-8342-37F998C2A961}" presName="hierChild5" presStyleCnt="0"/>
      <dgm:spPr/>
    </dgm:pt>
    <dgm:pt modelId="{1E0FAE04-F5DC-46FF-A495-8C1EF35DB47C}" type="pres">
      <dgm:prSet presAssocID="{68CE3940-2E50-4C43-8573-A2A54940F71F}" presName="Name37" presStyleLbl="parChTrans1D2" presStyleIdx="2" presStyleCnt="3"/>
      <dgm:spPr/>
      <dgm:t>
        <a:bodyPr/>
        <a:lstStyle/>
        <a:p>
          <a:endParaRPr lang="en-US"/>
        </a:p>
      </dgm:t>
    </dgm:pt>
    <dgm:pt modelId="{89B7B037-88C5-4990-BAED-5553DFACBE13}" type="pres">
      <dgm:prSet presAssocID="{ECFBBE31-AEA4-4F2C-89C4-994CC73BDC4E}" presName="hierRoot2" presStyleCnt="0">
        <dgm:presLayoutVars>
          <dgm:hierBranch val="init"/>
        </dgm:presLayoutVars>
      </dgm:prSet>
      <dgm:spPr/>
    </dgm:pt>
    <dgm:pt modelId="{71DAD32F-EC61-411D-BDD9-7DEB40ACA053}" type="pres">
      <dgm:prSet presAssocID="{ECFBBE31-AEA4-4F2C-89C4-994CC73BDC4E}" presName="rootComposite" presStyleCnt="0"/>
      <dgm:spPr/>
    </dgm:pt>
    <dgm:pt modelId="{E926CCD9-6812-43BD-AC66-AC826D9F7A6C}" type="pres">
      <dgm:prSet presAssocID="{ECFBBE31-AEA4-4F2C-89C4-994CC73BDC4E}" presName="rootText" presStyleLbl="node2" presStyleIdx="2" presStyleCnt="3">
        <dgm:presLayoutVars>
          <dgm:chPref val="3"/>
        </dgm:presLayoutVars>
      </dgm:prSet>
      <dgm:spPr/>
      <dgm:t>
        <a:bodyPr/>
        <a:lstStyle/>
        <a:p>
          <a:endParaRPr lang="en-US"/>
        </a:p>
      </dgm:t>
    </dgm:pt>
    <dgm:pt modelId="{C4017345-52C0-49FE-8E5B-65F117E6D167}" type="pres">
      <dgm:prSet presAssocID="{ECFBBE31-AEA4-4F2C-89C4-994CC73BDC4E}" presName="rootConnector" presStyleLbl="node2" presStyleIdx="2" presStyleCnt="3"/>
      <dgm:spPr/>
      <dgm:t>
        <a:bodyPr/>
        <a:lstStyle/>
        <a:p>
          <a:endParaRPr lang="en-US"/>
        </a:p>
      </dgm:t>
    </dgm:pt>
    <dgm:pt modelId="{1378C37E-B48E-4F24-80F3-2FDC71D9D18D}" type="pres">
      <dgm:prSet presAssocID="{ECFBBE31-AEA4-4F2C-89C4-994CC73BDC4E}" presName="hierChild4" presStyleCnt="0"/>
      <dgm:spPr/>
    </dgm:pt>
    <dgm:pt modelId="{49A998C5-AEEC-4C4C-917A-EE882AB0C23D}" type="pres">
      <dgm:prSet presAssocID="{ECFBBE31-AEA4-4F2C-89C4-994CC73BDC4E}" presName="hierChild5" presStyleCnt="0"/>
      <dgm:spPr/>
    </dgm:pt>
    <dgm:pt modelId="{43A6979E-55C1-4D37-A79F-419BCB3CAFCF}" type="pres">
      <dgm:prSet presAssocID="{5FED84F9-140D-42E9-8678-725468109337}" presName="hierChild3" presStyleCnt="0"/>
      <dgm:spPr/>
    </dgm:pt>
  </dgm:ptLst>
  <dgm:cxnLst>
    <dgm:cxn modelId="{F4BC4FF3-8ECE-43C1-829E-B8B54DEEABC7}" type="presOf" srcId="{6F0B3C20-DF9E-4A01-8342-37F998C2A961}" destId="{3666CA73-B209-4F5F-9290-90DA0CDDE834}" srcOrd="1" destOrd="0" presId="urn:microsoft.com/office/officeart/2005/8/layout/orgChart1"/>
    <dgm:cxn modelId="{AD368C50-1385-4692-8003-29A9B637F867}" srcId="{5FED84F9-140D-42E9-8678-725468109337}" destId="{6F0B3C20-DF9E-4A01-8342-37F998C2A961}" srcOrd="1" destOrd="0" parTransId="{76CC8D60-17E7-48E7-A360-D26570F9567E}" sibTransId="{082631B5-48BF-46F3-8B63-96E98967C3BC}"/>
    <dgm:cxn modelId="{6D7ACDC9-55BC-4362-BF84-105A778F005D}" type="presOf" srcId="{D314C2B9-87C9-439D-B7AB-E77F236ACF52}" destId="{8DF7E8A6-FA56-4A9C-88AF-6AA34846DF59}" srcOrd="0" destOrd="0" presId="urn:microsoft.com/office/officeart/2005/8/layout/orgChart1"/>
    <dgm:cxn modelId="{9BF71C3D-7494-41D0-8E56-3061BC6A1978}" type="presOf" srcId="{76CC8D60-17E7-48E7-A360-D26570F9567E}" destId="{30187743-E7E6-4756-BC36-E0FC4AB8A623}" srcOrd="0" destOrd="0" presId="urn:microsoft.com/office/officeart/2005/8/layout/orgChart1"/>
    <dgm:cxn modelId="{6EB61EE0-D7C2-48FA-9FCD-1DE3AB1D8221}" type="presOf" srcId="{6F0B3C20-DF9E-4A01-8342-37F998C2A961}" destId="{01BC447F-5D50-46D3-BEA9-8381D20F9685}" srcOrd="0" destOrd="0" presId="urn:microsoft.com/office/officeart/2005/8/layout/orgChart1"/>
    <dgm:cxn modelId="{B9B9B787-5352-412D-A2DC-0C79A1CE2BA7}" type="presOf" srcId="{5FED84F9-140D-42E9-8678-725468109337}" destId="{05A7B303-43A1-46B7-8BB4-22C7C97ACF54}" srcOrd="1" destOrd="0" presId="urn:microsoft.com/office/officeart/2005/8/layout/orgChart1"/>
    <dgm:cxn modelId="{60384712-3E92-44F9-9776-88C0A2333E71}" srcId="{B7E010BD-EBC1-4523-BA30-5962B9B6285C}" destId="{5FED84F9-140D-42E9-8678-725468109337}" srcOrd="0" destOrd="0" parTransId="{0BDF11A0-8117-4F01-BC2A-E05609BA959E}" sibTransId="{190A5ECF-68B7-4A0A-8D57-368A0C7E5E8F}"/>
    <dgm:cxn modelId="{5FD04DC6-5A28-4965-8450-9E133D30C437}" type="presOf" srcId="{ECFBBE31-AEA4-4F2C-89C4-994CC73BDC4E}" destId="{C4017345-52C0-49FE-8E5B-65F117E6D167}" srcOrd="1" destOrd="0" presId="urn:microsoft.com/office/officeart/2005/8/layout/orgChart1"/>
    <dgm:cxn modelId="{D9437D48-3114-4FE5-A6A6-8DEA45BD7262}" type="presOf" srcId="{B861EABC-59F0-417B-BADC-12173D28EAF0}" destId="{5BE86EA6-1697-4079-8AC0-97A246C0F714}" srcOrd="0" destOrd="0" presId="urn:microsoft.com/office/officeart/2005/8/layout/orgChart1"/>
    <dgm:cxn modelId="{96D8A22F-39B1-40CA-A6AC-41A352E0CD66}" type="presOf" srcId="{B7E010BD-EBC1-4523-BA30-5962B9B6285C}" destId="{E912AC6C-E05E-4CD4-A799-6F083CC06F4F}" srcOrd="0" destOrd="0" presId="urn:microsoft.com/office/officeart/2005/8/layout/orgChart1"/>
    <dgm:cxn modelId="{01F24EAE-3229-4783-95D4-DCE0F41BA225}" type="presOf" srcId="{5FED84F9-140D-42E9-8678-725468109337}" destId="{66C48572-9802-4457-8BEC-445142AE822D}" srcOrd="0" destOrd="0" presId="urn:microsoft.com/office/officeart/2005/8/layout/orgChart1"/>
    <dgm:cxn modelId="{1040AD26-35B6-4503-AC96-91713485E306}" srcId="{5FED84F9-140D-42E9-8678-725468109337}" destId="{B861EABC-59F0-417B-BADC-12173D28EAF0}" srcOrd="0" destOrd="0" parTransId="{D314C2B9-87C9-439D-B7AB-E77F236ACF52}" sibTransId="{9315BFFB-2CDF-4A4A-BB9F-5B7C26F1AC39}"/>
    <dgm:cxn modelId="{348668D2-73A9-4096-81C9-413EB825B85D}" type="presOf" srcId="{ECFBBE31-AEA4-4F2C-89C4-994CC73BDC4E}" destId="{E926CCD9-6812-43BD-AC66-AC826D9F7A6C}" srcOrd="0" destOrd="0" presId="urn:microsoft.com/office/officeart/2005/8/layout/orgChart1"/>
    <dgm:cxn modelId="{9C395646-98B5-40CA-B5F4-31D58A79D402}" srcId="{5FED84F9-140D-42E9-8678-725468109337}" destId="{ECFBBE31-AEA4-4F2C-89C4-994CC73BDC4E}" srcOrd="2" destOrd="0" parTransId="{68CE3940-2E50-4C43-8573-A2A54940F71F}" sibTransId="{029D6EAB-A4E1-4472-B1FB-FE9CD345E173}"/>
    <dgm:cxn modelId="{39AB33AB-E7AB-40F5-B585-21FEF1C3C4D6}" type="presOf" srcId="{B861EABC-59F0-417B-BADC-12173D28EAF0}" destId="{74DC4F19-32BA-42B5-9168-DD013A2FAC65}" srcOrd="1" destOrd="0" presId="urn:microsoft.com/office/officeart/2005/8/layout/orgChart1"/>
    <dgm:cxn modelId="{87463730-580D-425B-A64D-63EEEE447056}" type="presOf" srcId="{68CE3940-2E50-4C43-8573-A2A54940F71F}" destId="{1E0FAE04-F5DC-46FF-A495-8C1EF35DB47C}" srcOrd="0" destOrd="0" presId="urn:microsoft.com/office/officeart/2005/8/layout/orgChart1"/>
    <dgm:cxn modelId="{85625779-F5D8-4E2A-843A-8BFCB1B8F3A2}" type="presParOf" srcId="{E912AC6C-E05E-4CD4-A799-6F083CC06F4F}" destId="{C09CC130-BBD2-4872-8089-20F7A3BBCC7C}" srcOrd="0" destOrd="0" presId="urn:microsoft.com/office/officeart/2005/8/layout/orgChart1"/>
    <dgm:cxn modelId="{378386ED-58D8-431F-BE52-6986B233FAF9}" type="presParOf" srcId="{C09CC130-BBD2-4872-8089-20F7A3BBCC7C}" destId="{14CC178B-99A8-4136-8E34-15E54EC98A90}" srcOrd="0" destOrd="0" presId="urn:microsoft.com/office/officeart/2005/8/layout/orgChart1"/>
    <dgm:cxn modelId="{5BD6DF88-6B8B-42B6-89FF-1A9514520876}" type="presParOf" srcId="{14CC178B-99A8-4136-8E34-15E54EC98A90}" destId="{66C48572-9802-4457-8BEC-445142AE822D}" srcOrd="0" destOrd="0" presId="urn:microsoft.com/office/officeart/2005/8/layout/orgChart1"/>
    <dgm:cxn modelId="{74FC1D9E-2BD5-4D96-BF93-8F46E494D1A7}" type="presParOf" srcId="{14CC178B-99A8-4136-8E34-15E54EC98A90}" destId="{05A7B303-43A1-46B7-8BB4-22C7C97ACF54}" srcOrd="1" destOrd="0" presId="urn:microsoft.com/office/officeart/2005/8/layout/orgChart1"/>
    <dgm:cxn modelId="{615C3597-4251-4967-B6CB-008FAA3B4BDB}" type="presParOf" srcId="{C09CC130-BBD2-4872-8089-20F7A3BBCC7C}" destId="{5D42A82F-EDFC-4464-AA88-D50AF18737E5}" srcOrd="1" destOrd="0" presId="urn:microsoft.com/office/officeart/2005/8/layout/orgChart1"/>
    <dgm:cxn modelId="{B57525C1-53FB-4DA1-9014-C5BCB2A2EE47}" type="presParOf" srcId="{5D42A82F-EDFC-4464-AA88-D50AF18737E5}" destId="{8DF7E8A6-FA56-4A9C-88AF-6AA34846DF59}" srcOrd="0" destOrd="0" presId="urn:microsoft.com/office/officeart/2005/8/layout/orgChart1"/>
    <dgm:cxn modelId="{313B653C-774A-4442-9A2D-0E22EA9EBEC8}" type="presParOf" srcId="{5D42A82F-EDFC-4464-AA88-D50AF18737E5}" destId="{2602B850-4992-4DB7-AEBA-D951E999DAA1}" srcOrd="1" destOrd="0" presId="urn:microsoft.com/office/officeart/2005/8/layout/orgChart1"/>
    <dgm:cxn modelId="{D14C693A-4FFC-43DA-9D50-CED2B7D308E6}" type="presParOf" srcId="{2602B850-4992-4DB7-AEBA-D951E999DAA1}" destId="{8273EF1E-1F2E-491E-BE3B-465D8337B4DE}" srcOrd="0" destOrd="0" presId="urn:microsoft.com/office/officeart/2005/8/layout/orgChart1"/>
    <dgm:cxn modelId="{912540EF-A909-4482-8CFB-FDC38D42C524}" type="presParOf" srcId="{8273EF1E-1F2E-491E-BE3B-465D8337B4DE}" destId="{5BE86EA6-1697-4079-8AC0-97A246C0F714}" srcOrd="0" destOrd="0" presId="urn:microsoft.com/office/officeart/2005/8/layout/orgChart1"/>
    <dgm:cxn modelId="{5062B26A-258B-480D-9B82-4FB0E3D19650}" type="presParOf" srcId="{8273EF1E-1F2E-491E-BE3B-465D8337B4DE}" destId="{74DC4F19-32BA-42B5-9168-DD013A2FAC65}" srcOrd="1" destOrd="0" presId="urn:microsoft.com/office/officeart/2005/8/layout/orgChart1"/>
    <dgm:cxn modelId="{F1CDB970-59F6-4790-AEFB-A4A400166606}" type="presParOf" srcId="{2602B850-4992-4DB7-AEBA-D951E999DAA1}" destId="{0991045A-89D9-4DB6-869C-143883A967F8}" srcOrd="1" destOrd="0" presId="urn:microsoft.com/office/officeart/2005/8/layout/orgChart1"/>
    <dgm:cxn modelId="{A2BFDC9F-730B-4DE6-AAFB-796AA3BD87C5}" type="presParOf" srcId="{2602B850-4992-4DB7-AEBA-D951E999DAA1}" destId="{BE10AF91-5AF9-41A1-93FB-7F35C480B4A6}" srcOrd="2" destOrd="0" presId="urn:microsoft.com/office/officeart/2005/8/layout/orgChart1"/>
    <dgm:cxn modelId="{71C30164-6BE5-4030-869F-0BBBE398C7E3}" type="presParOf" srcId="{5D42A82F-EDFC-4464-AA88-D50AF18737E5}" destId="{30187743-E7E6-4756-BC36-E0FC4AB8A623}" srcOrd="2" destOrd="0" presId="urn:microsoft.com/office/officeart/2005/8/layout/orgChart1"/>
    <dgm:cxn modelId="{62870CCB-E69C-4B7B-AB9F-2544E6F7F10E}" type="presParOf" srcId="{5D42A82F-EDFC-4464-AA88-D50AF18737E5}" destId="{BFF9E0B4-F259-448B-B16B-0C137254F39F}" srcOrd="3" destOrd="0" presId="urn:microsoft.com/office/officeart/2005/8/layout/orgChart1"/>
    <dgm:cxn modelId="{7B646667-ED62-41E7-B2DE-A520CC438643}" type="presParOf" srcId="{BFF9E0B4-F259-448B-B16B-0C137254F39F}" destId="{DB899B27-18CE-4A65-9B1B-7D342B0782AD}" srcOrd="0" destOrd="0" presId="urn:microsoft.com/office/officeart/2005/8/layout/orgChart1"/>
    <dgm:cxn modelId="{A02892FF-E012-4480-B811-61681468CB06}" type="presParOf" srcId="{DB899B27-18CE-4A65-9B1B-7D342B0782AD}" destId="{01BC447F-5D50-46D3-BEA9-8381D20F9685}" srcOrd="0" destOrd="0" presId="urn:microsoft.com/office/officeart/2005/8/layout/orgChart1"/>
    <dgm:cxn modelId="{5D7A09E2-09BB-4D7D-B9AB-F555CAF651A7}" type="presParOf" srcId="{DB899B27-18CE-4A65-9B1B-7D342B0782AD}" destId="{3666CA73-B209-4F5F-9290-90DA0CDDE834}" srcOrd="1" destOrd="0" presId="urn:microsoft.com/office/officeart/2005/8/layout/orgChart1"/>
    <dgm:cxn modelId="{C929BAE7-7D2B-4FFD-8A92-A7F5D8BB0597}" type="presParOf" srcId="{BFF9E0B4-F259-448B-B16B-0C137254F39F}" destId="{C982F0B4-6C7A-4482-B0C0-14CABE56EBB6}" srcOrd="1" destOrd="0" presId="urn:microsoft.com/office/officeart/2005/8/layout/orgChart1"/>
    <dgm:cxn modelId="{97926637-1FBB-4B53-AC76-69FA28A0AD16}" type="presParOf" srcId="{BFF9E0B4-F259-448B-B16B-0C137254F39F}" destId="{B1AD30F2-061E-4B65-9D44-056139138890}" srcOrd="2" destOrd="0" presId="urn:microsoft.com/office/officeart/2005/8/layout/orgChart1"/>
    <dgm:cxn modelId="{F02CF2C1-8883-4F5E-9A89-D1AD71FE4DB5}" type="presParOf" srcId="{5D42A82F-EDFC-4464-AA88-D50AF18737E5}" destId="{1E0FAE04-F5DC-46FF-A495-8C1EF35DB47C}" srcOrd="4" destOrd="0" presId="urn:microsoft.com/office/officeart/2005/8/layout/orgChart1"/>
    <dgm:cxn modelId="{EDBBAA5E-BE2C-4D3C-B033-376AE3C69397}" type="presParOf" srcId="{5D42A82F-EDFC-4464-AA88-D50AF18737E5}" destId="{89B7B037-88C5-4990-BAED-5553DFACBE13}" srcOrd="5" destOrd="0" presId="urn:microsoft.com/office/officeart/2005/8/layout/orgChart1"/>
    <dgm:cxn modelId="{9C2D1278-0051-4F73-85A8-F4AF8C2CE71B}" type="presParOf" srcId="{89B7B037-88C5-4990-BAED-5553DFACBE13}" destId="{71DAD32F-EC61-411D-BDD9-7DEB40ACA053}" srcOrd="0" destOrd="0" presId="urn:microsoft.com/office/officeart/2005/8/layout/orgChart1"/>
    <dgm:cxn modelId="{2EB495AD-57CC-4B32-9AEC-E36FF6B67997}" type="presParOf" srcId="{71DAD32F-EC61-411D-BDD9-7DEB40ACA053}" destId="{E926CCD9-6812-43BD-AC66-AC826D9F7A6C}" srcOrd="0" destOrd="0" presId="urn:microsoft.com/office/officeart/2005/8/layout/orgChart1"/>
    <dgm:cxn modelId="{230AB67D-76A1-4005-828B-8E4D620F297C}" type="presParOf" srcId="{71DAD32F-EC61-411D-BDD9-7DEB40ACA053}" destId="{C4017345-52C0-49FE-8E5B-65F117E6D167}" srcOrd="1" destOrd="0" presId="urn:microsoft.com/office/officeart/2005/8/layout/orgChart1"/>
    <dgm:cxn modelId="{C2116991-0F7C-4AC5-88CD-7D209CC3A7B8}" type="presParOf" srcId="{89B7B037-88C5-4990-BAED-5553DFACBE13}" destId="{1378C37E-B48E-4F24-80F3-2FDC71D9D18D}" srcOrd="1" destOrd="0" presId="urn:microsoft.com/office/officeart/2005/8/layout/orgChart1"/>
    <dgm:cxn modelId="{3F33BFD2-54CD-4871-B990-237CD8B64329}" type="presParOf" srcId="{89B7B037-88C5-4990-BAED-5553DFACBE13}" destId="{49A998C5-AEEC-4C4C-917A-EE882AB0C23D}" srcOrd="2" destOrd="0" presId="urn:microsoft.com/office/officeart/2005/8/layout/orgChart1"/>
    <dgm:cxn modelId="{BBD7B260-5973-428D-87C8-665778C307C9}" type="presParOf" srcId="{C09CC130-BBD2-4872-8089-20F7A3BBCC7C}" destId="{43A6979E-55C1-4D37-A79F-419BCB3CAFC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2B846B-6140-4906-96E1-86E5D9226302}"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A2089D81-D9A8-4FAA-9181-F708FE9AFE3A}">
      <dgm:prSet phldrT="[Text]" custT="1"/>
      <dgm:spPr/>
      <dgm:t>
        <a:bodyPr/>
        <a:lstStyle/>
        <a:p>
          <a:r>
            <a:rPr lang="pl-PL" sz="1800" dirty="0" smtClean="0"/>
            <a:t>Systems of Systems</a:t>
          </a:r>
          <a:endParaRPr lang="en-US" sz="1800" dirty="0"/>
        </a:p>
      </dgm:t>
    </dgm:pt>
    <dgm:pt modelId="{5CBFAFAE-B8AA-4963-B732-6BC48C064B0A}" type="parTrans" cxnId="{83C9C5C8-ACC3-4C7B-ACAD-D80E0766B698}">
      <dgm:prSet/>
      <dgm:spPr/>
      <dgm:t>
        <a:bodyPr/>
        <a:lstStyle/>
        <a:p>
          <a:endParaRPr lang="en-US"/>
        </a:p>
      </dgm:t>
    </dgm:pt>
    <dgm:pt modelId="{5F083234-9FFA-4E23-971C-DF9D427E4E1D}" type="sibTrans" cxnId="{83C9C5C8-ACC3-4C7B-ACAD-D80E0766B698}">
      <dgm:prSet/>
      <dgm:spPr/>
      <dgm:t>
        <a:bodyPr/>
        <a:lstStyle/>
        <a:p>
          <a:endParaRPr lang="en-US"/>
        </a:p>
      </dgm:t>
    </dgm:pt>
    <dgm:pt modelId="{2E8AAE12-6C56-438B-9D59-61074E763142}">
      <dgm:prSet phldrT="[Text]" custT="1"/>
      <dgm:spPr/>
      <dgm:t>
        <a:bodyPr/>
        <a:lstStyle/>
        <a:p>
          <a:r>
            <a:rPr lang="pl-PL" sz="1400" dirty="0" smtClean="0"/>
            <a:t>Acknowledged</a:t>
          </a:r>
          <a:endParaRPr lang="en-US" sz="900" dirty="0"/>
        </a:p>
      </dgm:t>
    </dgm:pt>
    <dgm:pt modelId="{8B15B3C4-575E-4D19-9D90-F4F4AF56692F}" type="parTrans" cxnId="{E0105754-F1A2-4625-8CDC-8C0FF7D0C4D1}">
      <dgm:prSet/>
      <dgm:spPr/>
      <dgm:t>
        <a:bodyPr/>
        <a:lstStyle/>
        <a:p>
          <a:endParaRPr lang="en-US"/>
        </a:p>
      </dgm:t>
    </dgm:pt>
    <dgm:pt modelId="{1B798A25-3AEC-402F-A3C8-4098A1E018E7}" type="sibTrans" cxnId="{E0105754-F1A2-4625-8CDC-8C0FF7D0C4D1}">
      <dgm:prSet/>
      <dgm:spPr/>
      <dgm:t>
        <a:bodyPr/>
        <a:lstStyle/>
        <a:p>
          <a:endParaRPr lang="en-US"/>
        </a:p>
      </dgm:t>
    </dgm:pt>
    <dgm:pt modelId="{B9636509-34CF-4D51-80E8-696F23A5D362}">
      <dgm:prSet phldrT="[Text]" custT="1"/>
      <dgm:spPr/>
      <dgm:t>
        <a:bodyPr/>
        <a:lstStyle/>
        <a:p>
          <a:r>
            <a:rPr lang="pl-PL" sz="1600" dirty="0" smtClean="0"/>
            <a:t>Collaborative</a:t>
          </a:r>
          <a:endParaRPr lang="en-US" sz="900" dirty="0"/>
        </a:p>
      </dgm:t>
    </dgm:pt>
    <dgm:pt modelId="{3D07B161-1322-45E7-B098-85BA933B954A}" type="parTrans" cxnId="{FD522EC4-7B54-4249-B88C-913F0B166789}">
      <dgm:prSet/>
      <dgm:spPr/>
      <dgm:t>
        <a:bodyPr/>
        <a:lstStyle/>
        <a:p>
          <a:endParaRPr lang="en-US"/>
        </a:p>
      </dgm:t>
    </dgm:pt>
    <dgm:pt modelId="{D33717C3-6CE7-4474-9C75-4E796CC31CE2}" type="sibTrans" cxnId="{FD522EC4-7B54-4249-B88C-913F0B166789}">
      <dgm:prSet/>
      <dgm:spPr/>
      <dgm:t>
        <a:bodyPr/>
        <a:lstStyle/>
        <a:p>
          <a:endParaRPr lang="en-US"/>
        </a:p>
      </dgm:t>
    </dgm:pt>
    <dgm:pt modelId="{D85AD582-A263-4EEE-9E50-97C0562B813B}">
      <dgm:prSet phldrT="[Text]" custT="1"/>
      <dgm:spPr/>
      <dgm:t>
        <a:bodyPr/>
        <a:lstStyle/>
        <a:p>
          <a:r>
            <a:rPr lang="pl-PL" sz="2000" dirty="0" smtClean="0"/>
            <a:t>Directed</a:t>
          </a:r>
          <a:endParaRPr lang="en-US" sz="2000" dirty="0"/>
        </a:p>
      </dgm:t>
    </dgm:pt>
    <dgm:pt modelId="{F5BC47B7-AF75-46C1-986E-EE6ECCD5C60B}" type="parTrans" cxnId="{A432B839-596E-4228-98DD-D0FF4E3D58E0}">
      <dgm:prSet/>
      <dgm:spPr/>
      <dgm:t>
        <a:bodyPr/>
        <a:lstStyle/>
        <a:p>
          <a:endParaRPr lang="en-US"/>
        </a:p>
      </dgm:t>
    </dgm:pt>
    <dgm:pt modelId="{3F681BC0-5F74-489D-8918-AB995242FE90}" type="sibTrans" cxnId="{A432B839-596E-4228-98DD-D0FF4E3D58E0}">
      <dgm:prSet/>
      <dgm:spPr/>
      <dgm:t>
        <a:bodyPr/>
        <a:lstStyle/>
        <a:p>
          <a:endParaRPr lang="en-US"/>
        </a:p>
      </dgm:t>
    </dgm:pt>
    <dgm:pt modelId="{EE70C1EB-4290-49EB-B1BF-CB741B5AC763}">
      <dgm:prSet phldrT="[Text]" custT="1"/>
      <dgm:spPr/>
      <dgm:t>
        <a:bodyPr/>
        <a:lstStyle/>
        <a:p>
          <a:r>
            <a:rPr lang="pl-PL" sz="2000" dirty="0" smtClean="0"/>
            <a:t>Virtual</a:t>
          </a:r>
          <a:endParaRPr lang="en-US" sz="2300" dirty="0"/>
        </a:p>
      </dgm:t>
    </dgm:pt>
    <dgm:pt modelId="{31BDFB34-733D-4867-95BA-0B4C1AC94537}" type="parTrans" cxnId="{FE7FF69E-156E-48DF-8296-4AEDAF19D51D}">
      <dgm:prSet/>
      <dgm:spPr/>
      <dgm:t>
        <a:bodyPr/>
        <a:lstStyle/>
        <a:p>
          <a:endParaRPr lang="en-US"/>
        </a:p>
      </dgm:t>
    </dgm:pt>
    <dgm:pt modelId="{DA7B12C7-3977-4CC5-8F0D-08FD6178EFAF}" type="sibTrans" cxnId="{FE7FF69E-156E-48DF-8296-4AEDAF19D51D}">
      <dgm:prSet/>
      <dgm:spPr/>
      <dgm:t>
        <a:bodyPr/>
        <a:lstStyle/>
        <a:p>
          <a:endParaRPr lang="en-US"/>
        </a:p>
      </dgm:t>
    </dgm:pt>
    <dgm:pt modelId="{67A31A3C-3051-41AD-AD02-42F3E2B58882}" type="pres">
      <dgm:prSet presAssocID="{052B846B-6140-4906-96E1-86E5D9226302}" presName="Name0" presStyleCnt="0">
        <dgm:presLayoutVars>
          <dgm:chMax val="1"/>
          <dgm:chPref val="1"/>
          <dgm:dir/>
          <dgm:animOne val="branch"/>
          <dgm:animLvl val="lvl"/>
        </dgm:presLayoutVars>
      </dgm:prSet>
      <dgm:spPr/>
    </dgm:pt>
    <dgm:pt modelId="{D579796F-7E30-494C-8AD2-591E0E0654A9}" type="pres">
      <dgm:prSet presAssocID="{A2089D81-D9A8-4FAA-9181-F708FE9AFE3A}" presName="singleCycle" presStyleCnt="0"/>
      <dgm:spPr/>
    </dgm:pt>
    <dgm:pt modelId="{0B24338E-A2E2-4936-9276-4517CE6986D6}" type="pres">
      <dgm:prSet presAssocID="{A2089D81-D9A8-4FAA-9181-F708FE9AFE3A}" presName="singleCenter" presStyleLbl="node1" presStyleIdx="0" presStyleCnt="5" custScaleX="128709" custScaleY="129436">
        <dgm:presLayoutVars>
          <dgm:chMax val="7"/>
          <dgm:chPref val="7"/>
        </dgm:presLayoutVars>
      </dgm:prSet>
      <dgm:spPr/>
      <dgm:t>
        <a:bodyPr/>
        <a:lstStyle/>
        <a:p>
          <a:endParaRPr lang="en-US"/>
        </a:p>
      </dgm:t>
    </dgm:pt>
    <dgm:pt modelId="{BEF93ECC-8813-4C57-8FD4-6CD1F1AF85E1}" type="pres">
      <dgm:prSet presAssocID="{8B15B3C4-575E-4D19-9D90-F4F4AF56692F}" presName="Name56" presStyleLbl="parChTrans1D2" presStyleIdx="0" presStyleCnt="4" custSzX="613320"/>
      <dgm:spPr/>
    </dgm:pt>
    <dgm:pt modelId="{37D7DEF4-C17F-499B-A72F-60A4333D5BD6}" type="pres">
      <dgm:prSet presAssocID="{2E8AAE12-6C56-438B-9D59-61074E763142}" presName="text0" presStyleLbl="node1" presStyleIdx="1" presStyleCnt="5" custScaleX="181841" custScaleY="74213" custRadScaleRad="118977" custRadScaleInc="-149863">
        <dgm:presLayoutVars>
          <dgm:bulletEnabled val="1"/>
        </dgm:presLayoutVars>
      </dgm:prSet>
      <dgm:spPr/>
    </dgm:pt>
    <dgm:pt modelId="{9A6778C3-4B5C-4157-AFAF-A56C799F666C}" type="pres">
      <dgm:prSet presAssocID="{3D07B161-1322-45E7-B098-85BA933B954A}" presName="Name56" presStyleLbl="parChTrans1D2" presStyleIdx="1" presStyleCnt="4" custSzX="915856"/>
      <dgm:spPr/>
    </dgm:pt>
    <dgm:pt modelId="{2F91327C-F43F-47AB-B306-44C472092BDA}" type="pres">
      <dgm:prSet presAssocID="{B9636509-34CF-4D51-80E8-696F23A5D362}" presName="text0" presStyleLbl="node1" presStyleIdx="2" presStyleCnt="5" custScaleX="199294" custScaleY="68023" custRadScaleRad="130533" custRadScaleInc="-50093">
        <dgm:presLayoutVars>
          <dgm:bulletEnabled val="1"/>
        </dgm:presLayoutVars>
      </dgm:prSet>
      <dgm:spPr/>
      <dgm:t>
        <a:bodyPr/>
        <a:lstStyle/>
        <a:p>
          <a:endParaRPr lang="en-US"/>
        </a:p>
      </dgm:t>
    </dgm:pt>
    <dgm:pt modelId="{45100F10-49BD-4777-ACF5-DF0D4F77E967}" type="pres">
      <dgm:prSet presAssocID="{F5BC47B7-AF75-46C1-986E-EE6ECCD5C60B}" presName="Name56" presStyleLbl="parChTrans1D2" presStyleIdx="2" presStyleCnt="4" custSzX="1002417"/>
      <dgm:spPr/>
    </dgm:pt>
    <dgm:pt modelId="{9A1C096E-D3F1-4FB6-9835-B919AFE5C03A}" type="pres">
      <dgm:prSet presAssocID="{D85AD582-A263-4EEE-9E50-97C0562B813B}" presName="text0" presStyleLbl="node1" presStyleIdx="3" presStyleCnt="5" custScaleX="193066" custScaleY="68012" custRadScaleRad="142172" custRadScaleInc="-155812">
        <dgm:presLayoutVars>
          <dgm:bulletEnabled val="1"/>
        </dgm:presLayoutVars>
      </dgm:prSet>
      <dgm:spPr/>
    </dgm:pt>
    <dgm:pt modelId="{568C1004-3A5A-40DC-A1D4-51DD07425C54}" type="pres">
      <dgm:prSet presAssocID="{31BDFB34-733D-4867-95BA-0B4C1AC94537}" presName="Name56" presStyleLbl="parChTrans1D2" presStyleIdx="3" presStyleCnt="4" custSzX="755777"/>
      <dgm:spPr/>
    </dgm:pt>
    <dgm:pt modelId="{0953507B-62EF-46A4-9D9B-B51A9C86EC73}" type="pres">
      <dgm:prSet presAssocID="{EE70C1EB-4290-49EB-B1BF-CB741B5AC763}" presName="text0" presStyleLbl="node1" presStyleIdx="4" presStyleCnt="5" custScaleX="191669" custScaleY="72027" custRadScaleRad="123257" custRadScaleInc="-57303">
        <dgm:presLayoutVars>
          <dgm:bulletEnabled val="1"/>
        </dgm:presLayoutVars>
      </dgm:prSet>
      <dgm:spPr/>
    </dgm:pt>
  </dgm:ptLst>
  <dgm:cxnLst>
    <dgm:cxn modelId="{E3123503-2346-413F-9BFB-BC0307C5EC41}" type="presOf" srcId="{D85AD582-A263-4EEE-9E50-97C0562B813B}" destId="{9A1C096E-D3F1-4FB6-9835-B919AFE5C03A}" srcOrd="0" destOrd="0" presId="urn:microsoft.com/office/officeart/2008/layout/RadialCluster"/>
    <dgm:cxn modelId="{B26AE709-6F50-46BA-B463-C0F646D0A8FB}" type="presOf" srcId="{A2089D81-D9A8-4FAA-9181-F708FE9AFE3A}" destId="{0B24338E-A2E2-4936-9276-4517CE6986D6}" srcOrd="0" destOrd="0" presId="urn:microsoft.com/office/officeart/2008/layout/RadialCluster"/>
    <dgm:cxn modelId="{C2232887-0E08-4EC0-B3C6-17FC6F6DD22B}" type="presOf" srcId="{B9636509-34CF-4D51-80E8-696F23A5D362}" destId="{2F91327C-F43F-47AB-B306-44C472092BDA}" srcOrd="0" destOrd="0" presId="urn:microsoft.com/office/officeart/2008/layout/RadialCluster"/>
    <dgm:cxn modelId="{FEB53AF5-3B58-411F-A191-ABBED5724F8A}" type="presOf" srcId="{2E8AAE12-6C56-438B-9D59-61074E763142}" destId="{37D7DEF4-C17F-499B-A72F-60A4333D5BD6}" srcOrd="0" destOrd="0" presId="urn:microsoft.com/office/officeart/2008/layout/RadialCluster"/>
    <dgm:cxn modelId="{B894F848-AFB9-4EDE-88DB-48E6F7FBD2B3}" type="presOf" srcId="{052B846B-6140-4906-96E1-86E5D9226302}" destId="{67A31A3C-3051-41AD-AD02-42F3E2B58882}" srcOrd="0" destOrd="0" presId="urn:microsoft.com/office/officeart/2008/layout/RadialCluster"/>
    <dgm:cxn modelId="{8110FC53-D959-40CC-958C-A4B2729F8137}" type="presOf" srcId="{EE70C1EB-4290-49EB-B1BF-CB741B5AC763}" destId="{0953507B-62EF-46A4-9D9B-B51A9C86EC73}" srcOrd="0" destOrd="0" presId="urn:microsoft.com/office/officeart/2008/layout/RadialCluster"/>
    <dgm:cxn modelId="{E0105754-F1A2-4625-8CDC-8C0FF7D0C4D1}" srcId="{A2089D81-D9A8-4FAA-9181-F708FE9AFE3A}" destId="{2E8AAE12-6C56-438B-9D59-61074E763142}" srcOrd="0" destOrd="0" parTransId="{8B15B3C4-575E-4D19-9D90-F4F4AF56692F}" sibTransId="{1B798A25-3AEC-402F-A3C8-4098A1E018E7}"/>
    <dgm:cxn modelId="{16FD0EA9-8A07-4B0C-9F87-6FED0B7F06A0}" type="presOf" srcId="{31BDFB34-733D-4867-95BA-0B4C1AC94537}" destId="{568C1004-3A5A-40DC-A1D4-51DD07425C54}" srcOrd="0" destOrd="0" presId="urn:microsoft.com/office/officeart/2008/layout/RadialCluster"/>
    <dgm:cxn modelId="{FE7FF69E-156E-48DF-8296-4AEDAF19D51D}" srcId="{A2089D81-D9A8-4FAA-9181-F708FE9AFE3A}" destId="{EE70C1EB-4290-49EB-B1BF-CB741B5AC763}" srcOrd="3" destOrd="0" parTransId="{31BDFB34-733D-4867-95BA-0B4C1AC94537}" sibTransId="{DA7B12C7-3977-4CC5-8F0D-08FD6178EFAF}"/>
    <dgm:cxn modelId="{83C9C5C8-ACC3-4C7B-ACAD-D80E0766B698}" srcId="{052B846B-6140-4906-96E1-86E5D9226302}" destId="{A2089D81-D9A8-4FAA-9181-F708FE9AFE3A}" srcOrd="0" destOrd="0" parTransId="{5CBFAFAE-B8AA-4963-B732-6BC48C064B0A}" sibTransId="{5F083234-9FFA-4E23-971C-DF9D427E4E1D}"/>
    <dgm:cxn modelId="{9E325F2B-D90E-4E85-8DDF-CA662B5274DD}" type="presOf" srcId="{3D07B161-1322-45E7-B098-85BA933B954A}" destId="{9A6778C3-4B5C-4157-AFAF-A56C799F666C}" srcOrd="0" destOrd="0" presId="urn:microsoft.com/office/officeart/2008/layout/RadialCluster"/>
    <dgm:cxn modelId="{A432B839-596E-4228-98DD-D0FF4E3D58E0}" srcId="{A2089D81-D9A8-4FAA-9181-F708FE9AFE3A}" destId="{D85AD582-A263-4EEE-9E50-97C0562B813B}" srcOrd="2" destOrd="0" parTransId="{F5BC47B7-AF75-46C1-986E-EE6ECCD5C60B}" sibTransId="{3F681BC0-5F74-489D-8918-AB995242FE90}"/>
    <dgm:cxn modelId="{4D81D200-C014-485D-9823-E6A7F41C7A94}" type="presOf" srcId="{F5BC47B7-AF75-46C1-986E-EE6ECCD5C60B}" destId="{45100F10-49BD-4777-ACF5-DF0D4F77E967}" srcOrd="0" destOrd="0" presId="urn:microsoft.com/office/officeart/2008/layout/RadialCluster"/>
    <dgm:cxn modelId="{FD522EC4-7B54-4249-B88C-913F0B166789}" srcId="{A2089D81-D9A8-4FAA-9181-F708FE9AFE3A}" destId="{B9636509-34CF-4D51-80E8-696F23A5D362}" srcOrd="1" destOrd="0" parTransId="{3D07B161-1322-45E7-B098-85BA933B954A}" sibTransId="{D33717C3-6CE7-4474-9C75-4E796CC31CE2}"/>
    <dgm:cxn modelId="{F957AB5D-A652-4CE2-AA88-A29031521538}" type="presOf" srcId="{8B15B3C4-575E-4D19-9D90-F4F4AF56692F}" destId="{BEF93ECC-8813-4C57-8FD4-6CD1F1AF85E1}" srcOrd="0" destOrd="0" presId="urn:microsoft.com/office/officeart/2008/layout/RadialCluster"/>
    <dgm:cxn modelId="{5F5BF866-F4EA-4BBF-B414-5D0746DDAA0D}" type="presParOf" srcId="{67A31A3C-3051-41AD-AD02-42F3E2B58882}" destId="{D579796F-7E30-494C-8AD2-591E0E0654A9}" srcOrd="0" destOrd="0" presId="urn:microsoft.com/office/officeart/2008/layout/RadialCluster"/>
    <dgm:cxn modelId="{977C2259-A983-48B0-8586-9500AD220CE1}" type="presParOf" srcId="{D579796F-7E30-494C-8AD2-591E0E0654A9}" destId="{0B24338E-A2E2-4936-9276-4517CE6986D6}" srcOrd="0" destOrd="0" presId="urn:microsoft.com/office/officeart/2008/layout/RadialCluster"/>
    <dgm:cxn modelId="{94B895EB-8E95-4C6E-814A-8DEAE08D379D}" type="presParOf" srcId="{D579796F-7E30-494C-8AD2-591E0E0654A9}" destId="{BEF93ECC-8813-4C57-8FD4-6CD1F1AF85E1}" srcOrd="1" destOrd="0" presId="urn:microsoft.com/office/officeart/2008/layout/RadialCluster"/>
    <dgm:cxn modelId="{D790362B-C317-4D61-88F4-B48CCF70ADF0}" type="presParOf" srcId="{D579796F-7E30-494C-8AD2-591E0E0654A9}" destId="{37D7DEF4-C17F-499B-A72F-60A4333D5BD6}" srcOrd="2" destOrd="0" presId="urn:microsoft.com/office/officeart/2008/layout/RadialCluster"/>
    <dgm:cxn modelId="{39031D0F-9A9A-4509-9083-DBB425398FA4}" type="presParOf" srcId="{D579796F-7E30-494C-8AD2-591E0E0654A9}" destId="{9A6778C3-4B5C-4157-AFAF-A56C799F666C}" srcOrd="3" destOrd="0" presId="urn:microsoft.com/office/officeart/2008/layout/RadialCluster"/>
    <dgm:cxn modelId="{993CAD2E-C2A1-4598-8C4E-2E310078914E}" type="presParOf" srcId="{D579796F-7E30-494C-8AD2-591E0E0654A9}" destId="{2F91327C-F43F-47AB-B306-44C472092BDA}" srcOrd="4" destOrd="0" presId="urn:microsoft.com/office/officeart/2008/layout/RadialCluster"/>
    <dgm:cxn modelId="{8CAD4CE8-835A-4641-860D-F9581DD3E5B1}" type="presParOf" srcId="{D579796F-7E30-494C-8AD2-591E0E0654A9}" destId="{45100F10-49BD-4777-ACF5-DF0D4F77E967}" srcOrd="5" destOrd="0" presId="urn:microsoft.com/office/officeart/2008/layout/RadialCluster"/>
    <dgm:cxn modelId="{A4EF27E7-3770-4210-BF72-D2F90A744A97}" type="presParOf" srcId="{D579796F-7E30-494C-8AD2-591E0E0654A9}" destId="{9A1C096E-D3F1-4FB6-9835-B919AFE5C03A}" srcOrd="6" destOrd="0" presId="urn:microsoft.com/office/officeart/2008/layout/RadialCluster"/>
    <dgm:cxn modelId="{0D5461A2-FBD7-4A85-9981-0A1BB8D87611}" type="presParOf" srcId="{D579796F-7E30-494C-8AD2-591E0E0654A9}" destId="{568C1004-3A5A-40DC-A1D4-51DD07425C54}" srcOrd="7" destOrd="0" presId="urn:microsoft.com/office/officeart/2008/layout/RadialCluster"/>
    <dgm:cxn modelId="{DECD4B7B-93A1-4244-9B24-59BB6D13F40E}" type="presParOf" srcId="{D579796F-7E30-494C-8AD2-591E0E0654A9}" destId="{0953507B-62EF-46A4-9D9B-B51A9C86EC73}" srcOrd="8"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3D1F6-BC42-468C-BB5F-8E45147CC283}">
      <dsp:nvSpPr>
        <dsp:cNvPr id="0" name=""/>
        <dsp:cNvSpPr/>
      </dsp:nvSpPr>
      <dsp:spPr>
        <a:xfrm rot="21300000">
          <a:off x="17515" y="1735898"/>
          <a:ext cx="3070354" cy="535999"/>
        </a:xfrm>
        <a:prstGeom prst="mathMinus">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96C04B-3A64-4658-80D2-28A744D01CDE}">
      <dsp:nvSpPr>
        <dsp:cNvPr id="0" name=""/>
        <dsp:cNvSpPr/>
      </dsp:nvSpPr>
      <dsp:spPr>
        <a:xfrm>
          <a:off x="372646" y="200389"/>
          <a:ext cx="931615" cy="1603118"/>
        </a:xfrm>
        <a:prstGeom prst="down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F05837-9BEC-4A5F-A177-A52295CC3FE1}">
      <dsp:nvSpPr>
        <dsp:cNvPr id="0" name=""/>
        <dsp:cNvSpPr/>
      </dsp:nvSpPr>
      <dsp:spPr>
        <a:xfrm>
          <a:off x="1276268" y="0"/>
          <a:ext cx="1732894" cy="1683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pl-PL" sz="1800" kern="1200" dirty="0" smtClean="0"/>
            <a:t>A</a:t>
          </a:r>
          <a:r>
            <a:rPr lang="en-US" sz="1800" kern="1200" dirty="0" err="1" smtClean="0"/>
            <a:t>ssigning</a:t>
          </a:r>
          <a:r>
            <a:rPr lang="en-US" sz="1800" kern="1200" dirty="0" smtClean="0"/>
            <a:t> responsibilities to architectural elements </a:t>
          </a:r>
          <a:endParaRPr lang="en-US" sz="1800" kern="1200" dirty="0"/>
        </a:p>
      </dsp:txBody>
      <dsp:txXfrm>
        <a:off x="1276268" y="0"/>
        <a:ext cx="1732894" cy="1683274"/>
      </dsp:txXfrm>
    </dsp:sp>
    <dsp:sp modelId="{48C72220-0EE7-4CA4-B55D-9891B3E16B3F}">
      <dsp:nvSpPr>
        <dsp:cNvPr id="0" name=""/>
        <dsp:cNvSpPr/>
      </dsp:nvSpPr>
      <dsp:spPr>
        <a:xfrm>
          <a:off x="1801123" y="2204287"/>
          <a:ext cx="931615" cy="1603118"/>
        </a:xfrm>
        <a:prstGeom prst="up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4E0BD0-90D4-4291-956E-8FB1D15E0036}">
      <dsp:nvSpPr>
        <dsp:cNvPr id="0" name=""/>
        <dsp:cNvSpPr/>
      </dsp:nvSpPr>
      <dsp:spPr>
        <a:xfrm>
          <a:off x="84863" y="2324521"/>
          <a:ext cx="1755611" cy="1683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Functional requirements</a:t>
          </a:r>
          <a:endParaRPr lang="en-US" sz="2000" kern="1200" dirty="0"/>
        </a:p>
      </dsp:txBody>
      <dsp:txXfrm>
        <a:off x="84863" y="2324521"/>
        <a:ext cx="1755611" cy="1683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3D1F6-BC42-468C-BB5F-8E45147CC283}">
      <dsp:nvSpPr>
        <dsp:cNvPr id="0" name=""/>
        <dsp:cNvSpPr/>
      </dsp:nvSpPr>
      <dsp:spPr>
        <a:xfrm rot="21300000">
          <a:off x="18032" y="1759176"/>
          <a:ext cx="3069321" cy="547807"/>
        </a:xfrm>
        <a:prstGeom prst="mathMinus">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96C04B-3A64-4658-80D2-28A744D01CDE}">
      <dsp:nvSpPr>
        <dsp:cNvPr id="0" name=""/>
        <dsp:cNvSpPr/>
      </dsp:nvSpPr>
      <dsp:spPr>
        <a:xfrm>
          <a:off x="372646" y="203308"/>
          <a:ext cx="931615" cy="1626464"/>
        </a:xfrm>
        <a:prstGeom prst="down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F05837-9BEC-4A5F-A177-A52295CC3FE1}">
      <dsp:nvSpPr>
        <dsp:cNvPr id="0" name=""/>
        <dsp:cNvSpPr/>
      </dsp:nvSpPr>
      <dsp:spPr>
        <a:xfrm>
          <a:off x="1279513" y="0"/>
          <a:ext cx="1726405" cy="1707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pl-PL" sz="1800" kern="1200" dirty="0" smtClean="0"/>
            <a:t>V</a:t>
          </a:r>
          <a:r>
            <a:rPr lang="en-US" sz="1800" kern="1200" dirty="0" err="1" smtClean="0"/>
            <a:t>arious</a:t>
          </a:r>
          <a:r>
            <a:rPr lang="en-US" sz="1800" kern="1200" dirty="0" smtClean="0"/>
            <a:t> structures designed into the architecture</a:t>
          </a:r>
          <a:endParaRPr lang="en-US" sz="1800" kern="1200" dirty="0"/>
        </a:p>
      </dsp:txBody>
      <dsp:txXfrm>
        <a:off x="1279513" y="0"/>
        <a:ext cx="1726405" cy="1707787"/>
      </dsp:txXfrm>
    </dsp:sp>
    <dsp:sp modelId="{48C72220-0EE7-4CA4-B55D-9891B3E16B3F}">
      <dsp:nvSpPr>
        <dsp:cNvPr id="0" name=""/>
        <dsp:cNvSpPr/>
      </dsp:nvSpPr>
      <dsp:spPr>
        <a:xfrm>
          <a:off x="1801123" y="2236388"/>
          <a:ext cx="931615" cy="1626464"/>
        </a:xfrm>
        <a:prstGeom prst="up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4E0BD0-90D4-4291-956E-8FB1D15E0036}">
      <dsp:nvSpPr>
        <dsp:cNvPr id="0" name=""/>
        <dsp:cNvSpPr/>
      </dsp:nvSpPr>
      <dsp:spPr>
        <a:xfrm>
          <a:off x="84863" y="2358373"/>
          <a:ext cx="1755611" cy="1707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i="1" kern="1200" dirty="0" smtClean="0"/>
            <a:t>Quality attribute requirements</a:t>
          </a:r>
          <a:endParaRPr lang="en-US" sz="1800" kern="1200" dirty="0"/>
        </a:p>
      </dsp:txBody>
      <dsp:txXfrm>
        <a:off x="84863" y="2358373"/>
        <a:ext cx="1755611" cy="17077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3D1F6-BC42-468C-BB5F-8E45147CC283}">
      <dsp:nvSpPr>
        <dsp:cNvPr id="0" name=""/>
        <dsp:cNvSpPr/>
      </dsp:nvSpPr>
      <dsp:spPr>
        <a:xfrm rot="21300000">
          <a:off x="18376" y="1774696"/>
          <a:ext cx="3068632" cy="555680"/>
        </a:xfrm>
        <a:prstGeom prst="mathMinus">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96C04B-3A64-4658-80D2-28A744D01CDE}">
      <dsp:nvSpPr>
        <dsp:cNvPr id="0" name=""/>
        <dsp:cNvSpPr/>
      </dsp:nvSpPr>
      <dsp:spPr>
        <a:xfrm>
          <a:off x="372646" y="205253"/>
          <a:ext cx="931615" cy="1642029"/>
        </a:xfrm>
        <a:prstGeom prst="down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F05837-9BEC-4A5F-A177-A52295CC3FE1}">
      <dsp:nvSpPr>
        <dsp:cNvPr id="0" name=""/>
        <dsp:cNvSpPr/>
      </dsp:nvSpPr>
      <dsp:spPr>
        <a:xfrm>
          <a:off x="1418942" y="0"/>
          <a:ext cx="1447547" cy="1724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pl-PL" sz="1800" kern="1200" dirty="0" smtClean="0"/>
            <a:t>A</a:t>
          </a:r>
          <a:r>
            <a:rPr lang="en-US" sz="1800" kern="1200" dirty="0" err="1" smtClean="0"/>
            <a:t>ccepting</a:t>
          </a:r>
          <a:r>
            <a:rPr lang="en-US" sz="1800" kern="1200" dirty="0" smtClean="0"/>
            <a:t> the design decision </a:t>
          </a:r>
          <a:endParaRPr lang="en-US" sz="1800" kern="1200" dirty="0"/>
        </a:p>
      </dsp:txBody>
      <dsp:txXfrm>
        <a:off x="1418942" y="0"/>
        <a:ext cx="1447547" cy="1724130"/>
      </dsp:txXfrm>
    </dsp:sp>
    <dsp:sp modelId="{48C72220-0EE7-4CA4-B55D-9891B3E16B3F}">
      <dsp:nvSpPr>
        <dsp:cNvPr id="0" name=""/>
        <dsp:cNvSpPr/>
      </dsp:nvSpPr>
      <dsp:spPr>
        <a:xfrm>
          <a:off x="1801123" y="2257790"/>
          <a:ext cx="931615" cy="1642029"/>
        </a:xfrm>
        <a:prstGeom prst="up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4E0BD0-90D4-4291-956E-8FB1D15E0036}">
      <dsp:nvSpPr>
        <dsp:cNvPr id="0" name=""/>
        <dsp:cNvSpPr/>
      </dsp:nvSpPr>
      <dsp:spPr>
        <a:xfrm>
          <a:off x="84863" y="2380942"/>
          <a:ext cx="1755611" cy="1724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i="1" kern="1200" dirty="0" smtClean="0"/>
            <a:t>Constraints</a:t>
          </a:r>
          <a:endParaRPr lang="en-US" sz="2000" kern="1200" dirty="0"/>
        </a:p>
      </dsp:txBody>
      <dsp:txXfrm>
        <a:off x="84863" y="2380942"/>
        <a:ext cx="1755611" cy="17241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69C19-1F98-49C2-BB84-AE34B7E6E05D}">
      <dsp:nvSpPr>
        <dsp:cNvPr id="0" name=""/>
        <dsp:cNvSpPr/>
      </dsp:nvSpPr>
      <dsp:spPr>
        <a:xfrm>
          <a:off x="3903993" y="1540788"/>
          <a:ext cx="507476" cy="1657896"/>
        </a:xfrm>
        <a:custGeom>
          <a:avLst/>
          <a:gdLst/>
          <a:ahLst/>
          <a:cxnLst/>
          <a:rect l="0" t="0" r="0" b="0"/>
          <a:pathLst>
            <a:path>
              <a:moveTo>
                <a:pt x="0" y="0"/>
              </a:moveTo>
              <a:lnTo>
                <a:pt x="0" y="1657896"/>
              </a:lnTo>
              <a:lnTo>
                <a:pt x="507476" y="165789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B5BEED-705B-4C73-894C-BD7D0660352E}">
      <dsp:nvSpPr>
        <dsp:cNvPr id="0" name=""/>
        <dsp:cNvSpPr/>
      </dsp:nvSpPr>
      <dsp:spPr>
        <a:xfrm>
          <a:off x="3396516" y="1540788"/>
          <a:ext cx="507476" cy="1657896"/>
        </a:xfrm>
        <a:custGeom>
          <a:avLst/>
          <a:gdLst/>
          <a:ahLst/>
          <a:cxnLst/>
          <a:rect l="0" t="0" r="0" b="0"/>
          <a:pathLst>
            <a:path>
              <a:moveTo>
                <a:pt x="507476" y="0"/>
              </a:moveTo>
              <a:lnTo>
                <a:pt x="507476" y="1657896"/>
              </a:lnTo>
              <a:lnTo>
                <a:pt x="0" y="165789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D05B8D-3D47-4086-B0E8-305607A6B6E7}">
      <dsp:nvSpPr>
        <dsp:cNvPr id="0" name=""/>
        <dsp:cNvSpPr/>
      </dsp:nvSpPr>
      <dsp:spPr>
        <a:xfrm>
          <a:off x="2418490" y="2533"/>
          <a:ext cx="2971005" cy="15382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17065" numCol="1" spcCol="1270" anchor="ctr" anchorCtr="0">
          <a:noAutofit/>
        </a:bodyPr>
        <a:lstStyle/>
        <a:p>
          <a:pPr lvl="0" algn="ctr" defTabSz="1600200">
            <a:lnSpc>
              <a:spcPct val="90000"/>
            </a:lnSpc>
            <a:spcBef>
              <a:spcPct val="0"/>
            </a:spcBef>
            <a:spcAft>
              <a:spcPct val="35000"/>
            </a:spcAft>
          </a:pPr>
          <a:r>
            <a:rPr lang="pl-PL" sz="3600" kern="1200" dirty="0" smtClean="0"/>
            <a:t>Quality Attributes</a:t>
          </a:r>
          <a:endParaRPr lang="en-US" sz="3600" kern="1200" dirty="0"/>
        </a:p>
      </dsp:txBody>
      <dsp:txXfrm>
        <a:off x="2418490" y="2533"/>
        <a:ext cx="2971005" cy="1538254"/>
      </dsp:txXfrm>
    </dsp:sp>
    <dsp:sp modelId="{BF4FA65D-A78B-428D-B667-D4C8FE972C51}">
      <dsp:nvSpPr>
        <dsp:cNvPr id="0" name=""/>
        <dsp:cNvSpPr/>
      </dsp:nvSpPr>
      <dsp:spPr>
        <a:xfrm>
          <a:off x="4554518" y="1739599"/>
          <a:ext cx="2673904" cy="512751"/>
        </a:xfrm>
        <a:prstGeom prst="rect">
          <a:avLst/>
        </a:prstGeom>
        <a:solidFill>
          <a:schemeClr val="lt1">
            <a:alpha val="90000"/>
            <a:hueOff val="0"/>
            <a:satOff val="0"/>
            <a:lumOff val="0"/>
            <a:alphaOff val="0"/>
          </a:schemeClr>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20955" rIns="83820" bIns="20955" numCol="1" spcCol="1270" anchor="ctr" anchorCtr="0">
          <a:noAutofit/>
        </a:bodyPr>
        <a:lstStyle/>
        <a:p>
          <a:pPr lvl="0" algn="r" defTabSz="1466850">
            <a:lnSpc>
              <a:spcPct val="90000"/>
            </a:lnSpc>
            <a:spcBef>
              <a:spcPct val="0"/>
            </a:spcBef>
            <a:spcAft>
              <a:spcPct val="35000"/>
            </a:spcAft>
          </a:pPr>
          <a:endParaRPr lang="en-US" sz="3300" kern="1200"/>
        </a:p>
      </dsp:txBody>
      <dsp:txXfrm>
        <a:off x="4554518" y="1739599"/>
        <a:ext cx="2673904" cy="512751"/>
      </dsp:txXfrm>
    </dsp:sp>
    <dsp:sp modelId="{029F9C71-73D9-4BE8-A010-C656A26B3E75}">
      <dsp:nvSpPr>
        <dsp:cNvPr id="0" name=""/>
        <dsp:cNvSpPr/>
      </dsp:nvSpPr>
      <dsp:spPr>
        <a:xfrm>
          <a:off x="425511" y="2429557"/>
          <a:ext cx="2971005" cy="15382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217065" numCol="1" spcCol="1270" anchor="ctr" anchorCtr="0">
          <a:noAutofit/>
        </a:bodyPr>
        <a:lstStyle/>
        <a:p>
          <a:pPr lvl="0" algn="ctr" defTabSz="1244600">
            <a:lnSpc>
              <a:spcPct val="90000"/>
            </a:lnSpc>
            <a:spcBef>
              <a:spcPct val="0"/>
            </a:spcBef>
            <a:spcAft>
              <a:spcPct val="35000"/>
            </a:spcAft>
          </a:pPr>
          <a:r>
            <a:rPr lang="pl-PL" sz="2800" kern="1200" dirty="0" smtClean="0"/>
            <a:t>Availability, Performance, Usability</a:t>
          </a:r>
          <a:endParaRPr lang="en-US" sz="2800" kern="1200" dirty="0"/>
        </a:p>
      </dsp:txBody>
      <dsp:txXfrm>
        <a:off x="425511" y="2429557"/>
        <a:ext cx="2971005" cy="1538254"/>
      </dsp:txXfrm>
    </dsp:sp>
    <dsp:sp modelId="{4E9F19C0-4026-4433-9644-7D7598C33B65}">
      <dsp:nvSpPr>
        <dsp:cNvPr id="0" name=""/>
        <dsp:cNvSpPr/>
      </dsp:nvSpPr>
      <dsp:spPr>
        <a:xfrm>
          <a:off x="1019712" y="3723068"/>
          <a:ext cx="2673904" cy="323638"/>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15240" rIns="60960" bIns="15240" numCol="1" spcCol="1270" anchor="ctr" anchorCtr="0">
          <a:noAutofit/>
        </a:bodyPr>
        <a:lstStyle/>
        <a:p>
          <a:pPr lvl="0" algn="ctr" defTabSz="1066800">
            <a:lnSpc>
              <a:spcPct val="90000"/>
            </a:lnSpc>
            <a:spcBef>
              <a:spcPct val="0"/>
            </a:spcBef>
            <a:spcAft>
              <a:spcPct val="35000"/>
            </a:spcAft>
          </a:pPr>
          <a:r>
            <a:rPr lang="pl-PL" sz="2400" kern="1200" dirty="0" smtClean="0"/>
            <a:t>RUNTIME</a:t>
          </a:r>
          <a:endParaRPr lang="en-US" sz="2400" kern="1200" dirty="0"/>
        </a:p>
      </dsp:txBody>
      <dsp:txXfrm>
        <a:off x="1019712" y="3723068"/>
        <a:ext cx="2673904" cy="323638"/>
      </dsp:txXfrm>
    </dsp:sp>
    <dsp:sp modelId="{6FC213CC-EFE4-4A3A-9E51-38F83C26E7E4}">
      <dsp:nvSpPr>
        <dsp:cNvPr id="0" name=""/>
        <dsp:cNvSpPr/>
      </dsp:nvSpPr>
      <dsp:spPr>
        <a:xfrm>
          <a:off x="4411469" y="2429557"/>
          <a:ext cx="2971005" cy="15382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17065" numCol="1" spcCol="1270" anchor="ctr" anchorCtr="0">
          <a:noAutofit/>
        </a:bodyPr>
        <a:lstStyle/>
        <a:p>
          <a:pPr lvl="0" algn="ctr" defTabSz="1778000">
            <a:lnSpc>
              <a:spcPct val="90000"/>
            </a:lnSpc>
            <a:spcBef>
              <a:spcPct val="0"/>
            </a:spcBef>
            <a:spcAft>
              <a:spcPct val="35000"/>
            </a:spcAft>
          </a:pPr>
          <a:r>
            <a:rPr lang="pl-PL" sz="4000" kern="1200" dirty="0" smtClean="0"/>
            <a:t> </a:t>
          </a:r>
          <a:r>
            <a:rPr lang="pl-PL" sz="2800" kern="1200" dirty="0" smtClean="0"/>
            <a:t>Modifiability, Testability</a:t>
          </a:r>
          <a:endParaRPr lang="en-US" sz="2800" kern="1200" dirty="0"/>
        </a:p>
      </dsp:txBody>
      <dsp:txXfrm>
        <a:off x="4411469" y="2429557"/>
        <a:ext cx="2971005" cy="1538254"/>
      </dsp:txXfrm>
    </dsp:sp>
    <dsp:sp modelId="{6CEB1EEA-35E7-4C1A-86C0-2EB2790BB702}">
      <dsp:nvSpPr>
        <dsp:cNvPr id="0" name=""/>
        <dsp:cNvSpPr/>
      </dsp:nvSpPr>
      <dsp:spPr>
        <a:xfrm>
          <a:off x="5005670" y="3742788"/>
          <a:ext cx="2673904" cy="279131"/>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15240" rIns="60960" bIns="15240" numCol="1" spcCol="1270" anchor="ctr" anchorCtr="0">
          <a:noAutofit/>
        </a:bodyPr>
        <a:lstStyle/>
        <a:p>
          <a:pPr lvl="0" algn="ctr" defTabSz="1066800">
            <a:lnSpc>
              <a:spcPct val="90000"/>
            </a:lnSpc>
            <a:spcBef>
              <a:spcPct val="0"/>
            </a:spcBef>
            <a:spcAft>
              <a:spcPct val="35000"/>
            </a:spcAft>
          </a:pPr>
          <a:r>
            <a:rPr lang="pl-PL" sz="2400" kern="1200" dirty="0" smtClean="0"/>
            <a:t>DEVELOPMENT</a:t>
          </a:r>
          <a:endParaRPr lang="en-US" sz="2400" kern="1200" dirty="0"/>
        </a:p>
      </dsp:txBody>
      <dsp:txXfrm>
        <a:off x="5005670" y="3742788"/>
        <a:ext cx="2673904" cy="2791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FAE04-F5DC-46FF-A495-8C1EF35DB47C}">
      <dsp:nvSpPr>
        <dsp:cNvPr id="0" name=""/>
        <dsp:cNvSpPr/>
      </dsp:nvSpPr>
      <dsp:spPr>
        <a:xfrm>
          <a:off x="2574544" y="1826013"/>
          <a:ext cx="1821508" cy="316129"/>
        </a:xfrm>
        <a:custGeom>
          <a:avLst/>
          <a:gdLst/>
          <a:ahLst/>
          <a:cxnLst/>
          <a:rect l="0" t="0" r="0" b="0"/>
          <a:pathLst>
            <a:path>
              <a:moveTo>
                <a:pt x="0" y="0"/>
              </a:moveTo>
              <a:lnTo>
                <a:pt x="0" y="158064"/>
              </a:lnTo>
              <a:lnTo>
                <a:pt x="1821508" y="158064"/>
              </a:lnTo>
              <a:lnTo>
                <a:pt x="1821508" y="3161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87743-E7E6-4756-BC36-E0FC4AB8A623}">
      <dsp:nvSpPr>
        <dsp:cNvPr id="0" name=""/>
        <dsp:cNvSpPr/>
      </dsp:nvSpPr>
      <dsp:spPr>
        <a:xfrm>
          <a:off x="2528824" y="1826013"/>
          <a:ext cx="91440" cy="316129"/>
        </a:xfrm>
        <a:custGeom>
          <a:avLst/>
          <a:gdLst/>
          <a:ahLst/>
          <a:cxnLst/>
          <a:rect l="0" t="0" r="0" b="0"/>
          <a:pathLst>
            <a:path>
              <a:moveTo>
                <a:pt x="45720" y="0"/>
              </a:moveTo>
              <a:lnTo>
                <a:pt x="45720" y="3161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F7E8A6-FA56-4A9C-88AF-6AA34846DF59}">
      <dsp:nvSpPr>
        <dsp:cNvPr id="0" name=""/>
        <dsp:cNvSpPr/>
      </dsp:nvSpPr>
      <dsp:spPr>
        <a:xfrm>
          <a:off x="753035" y="1826013"/>
          <a:ext cx="1821508" cy="316129"/>
        </a:xfrm>
        <a:custGeom>
          <a:avLst/>
          <a:gdLst/>
          <a:ahLst/>
          <a:cxnLst/>
          <a:rect l="0" t="0" r="0" b="0"/>
          <a:pathLst>
            <a:path>
              <a:moveTo>
                <a:pt x="1821508" y="0"/>
              </a:moveTo>
              <a:lnTo>
                <a:pt x="1821508" y="158064"/>
              </a:lnTo>
              <a:lnTo>
                <a:pt x="0" y="158064"/>
              </a:lnTo>
              <a:lnTo>
                <a:pt x="0" y="3161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C48572-9802-4457-8BEC-445142AE822D}">
      <dsp:nvSpPr>
        <dsp:cNvPr id="0" name=""/>
        <dsp:cNvSpPr/>
      </dsp:nvSpPr>
      <dsp:spPr>
        <a:xfrm>
          <a:off x="1821854" y="1073324"/>
          <a:ext cx="1505379" cy="7526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pl-PL" sz="2500" kern="1200" dirty="0" smtClean="0"/>
            <a:t>Availability tactics</a:t>
          </a:r>
          <a:endParaRPr lang="en-US" sz="2500" kern="1200" dirty="0"/>
        </a:p>
      </dsp:txBody>
      <dsp:txXfrm>
        <a:off x="1821854" y="1073324"/>
        <a:ext cx="1505379" cy="752689"/>
      </dsp:txXfrm>
    </dsp:sp>
    <dsp:sp modelId="{5BE86EA6-1697-4079-8AC0-97A246C0F714}">
      <dsp:nvSpPr>
        <dsp:cNvPr id="0" name=""/>
        <dsp:cNvSpPr/>
      </dsp:nvSpPr>
      <dsp:spPr>
        <a:xfrm>
          <a:off x="345" y="2142143"/>
          <a:ext cx="1505379" cy="7526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pl-PL" sz="2500" kern="1200" dirty="0" smtClean="0"/>
            <a:t>Detect faults</a:t>
          </a:r>
          <a:endParaRPr lang="en-US" sz="2500" kern="1200" dirty="0"/>
        </a:p>
      </dsp:txBody>
      <dsp:txXfrm>
        <a:off x="345" y="2142143"/>
        <a:ext cx="1505379" cy="752689"/>
      </dsp:txXfrm>
    </dsp:sp>
    <dsp:sp modelId="{01BC447F-5D50-46D3-BEA9-8381D20F9685}">
      <dsp:nvSpPr>
        <dsp:cNvPr id="0" name=""/>
        <dsp:cNvSpPr/>
      </dsp:nvSpPr>
      <dsp:spPr>
        <a:xfrm>
          <a:off x="1821854" y="2142143"/>
          <a:ext cx="1505379" cy="7526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pl-PL" sz="2500" kern="1200" dirty="0" smtClean="0"/>
            <a:t>Recover from faults</a:t>
          </a:r>
          <a:endParaRPr lang="en-US" sz="2500" kern="1200" dirty="0"/>
        </a:p>
      </dsp:txBody>
      <dsp:txXfrm>
        <a:off x="1821854" y="2142143"/>
        <a:ext cx="1505379" cy="752689"/>
      </dsp:txXfrm>
    </dsp:sp>
    <dsp:sp modelId="{E926CCD9-6812-43BD-AC66-AC826D9F7A6C}">
      <dsp:nvSpPr>
        <dsp:cNvPr id="0" name=""/>
        <dsp:cNvSpPr/>
      </dsp:nvSpPr>
      <dsp:spPr>
        <a:xfrm>
          <a:off x="3643363" y="2142143"/>
          <a:ext cx="1505379" cy="7526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pl-PL" sz="2500" kern="1200" dirty="0" smtClean="0"/>
            <a:t>Prevent faults</a:t>
          </a:r>
          <a:endParaRPr lang="en-US" sz="2500" kern="1200" dirty="0"/>
        </a:p>
      </dsp:txBody>
      <dsp:txXfrm>
        <a:off x="3643363" y="2142143"/>
        <a:ext cx="1505379" cy="7526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4338E-A2E2-4936-9276-4517CE6986D6}">
      <dsp:nvSpPr>
        <dsp:cNvPr id="0" name=""/>
        <dsp:cNvSpPr/>
      </dsp:nvSpPr>
      <dsp:spPr>
        <a:xfrm>
          <a:off x="2336674" y="1052420"/>
          <a:ext cx="1315268" cy="132269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pl-PL" sz="1800" kern="1200" dirty="0" smtClean="0"/>
            <a:t>Systems of Systems</a:t>
          </a:r>
          <a:endParaRPr lang="en-US" sz="1800" kern="1200" dirty="0"/>
        </a:p>
      </dsp:txBody>
      <dsp:txXfrm>
        <a:off x="2400880" y="1116626"/>
        <a:ext cx="1186856" cy="1194285"/>
      </dsp:txXfrm>
    </dsp:sp>
    <dsp:sp modelId="{BEF93ECC-8813-4C57-8FD4-6CD1F1AF85E1}">
      <dsp:nvSpPr>
        <dsp:cNvPr id="0" name=""/>
        <dsp:cNvSpPr/>
      </dsp:nvSpPr>
      <dsp:spPr>
        <a:xfrm rot="12153699">
          <a:off x="2101609" y="1393649"/>
          <a:ext cx="244417" cy="0"/>
        </a:xfrm>
        <a:custGeom>
          <a:avLst/>
          <a:gdLst/>
          <a:ahLst/>
          <a:cxnLst/>
          <a:rect l="0" t="0" r="0" b="0"/>
          <a:pathLst>
            <a:path>
              <a:moveTo>
                <a:pt x="0" y="0"/>
              </a:moveTo>
              <a:lnTo>
                <a:pt x="244417"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D7DEF4-C17F-499B-A72F-60A4333D5BD6}">
      <dsp:nvSpPr>
        <dsp:cNvPr id="0" name=""/>
        <dsp:cNvSpPr/>
      </dsp:nvSpPr>
      <dsp:spPr>
        <a:xfrm>
          <a:off x="876973" y="838648"/>
          <a:ext cx="1245007" cy="50811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pl-PL" sz="1400" kern="1200" dirty="0" smtClean="0"/>
            <a:t>Acknowledged</a:t>
          </a:r>
          <a:endParaRPr lang="en-US" sz="900" kern="1200" dirty="0"/>
        </a:p>
      </dsp:txBody>
      <dsp:txXfrm>
        <a:off x="901777" y="863452"/>
        <a:ext cx="1195399" cy="458504"/>
      </dsp:txXfrm>
    </dsp:sp>
    <dsp:sp modelId="{9A6778C3-4B5C-4157-AFAF-A56C799F666C}">
      <dsp:nvSpPr>
        <dsp:cNvPr id="0" name=""/>
        <dsp:cNvSpPr/>
      </dsp:nvSpPr>
      <dsp:spPr>
        <a:xfrm rot="20247489">
          <a:off x="3634505" y="1353309"/>
          <a:ext cx="456467" cy="0"/>
        </a:xfrm>
        <a:custGeom>
          <a:avLst/>
          <a:gdLst/>
          <a:ahLst/>
          <a:cxnLst/>
          <a:rect l="0" t="0" r="0" b="0"/>
          <a:pathLst>
            <a:path>
              <a:moveTo>
                <a:pt x="0" y="0"/>
              </a:moveTo>
              <a:lnTo>
                <a:pt x="456467"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91327C-F43F-47AB-B306-44C472092BDA}">
      <dsp:nvSpPr>
        <dsp:cNvPr id="0" name=""/>
        <dsp:cNvSpPr/>
      </dsp:nvSpPr>
      <dsp:spPr>
        <a:xfrm>
          <a:off x="3952313" y="800082"/>
          <a:ext cx="1364502" cy="46573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pl-PL" sz="1600" kern="1200" dirty="0" smtClean="0"/>
            <a:t>Collaborative</a:t>
          </a:r>
          <a:endParaRPr lang="en-US" sz="900" kern="1200" dirty="0"/>
        </a:p>
      </dsp:txBody>
      <dsp:txXfrm>
        <a:off x="3975048" y="822817"/>
        <a:ext cx="1319032" cy="420261"/>
      </dsp:txXfrm>
    </dsp:sp>
    <dsp:sp modelId="{45100F10-49BD-4777-ACF5-DF0D4F77E967}">
      <dsp:nvSpPr>
        <dsp:cNvPr id="0" name=""/>
        <dsp:cNvSpPr/>
      </dsp:nvSpPr>
      <dsp:spPr>
        <a:xfrm rot="1193076">
          <a:off x="3635534" y="2045237"/>
          <a:ext cx="550427" cy="0"/>
        </a:xfrm>
        <a:custGeom>
          <a:avLst/>
          <a:gdLst/>
          <a:ahLst/>
          <a:cxnLst/>
          <a:rect l="0" t="0" r="0" b="0"/>
          <a:pathLst>
            <a:path>
              <a:moveTo>
                <a:pt x="0" y="0"/>
              </a:moveTo>
              <a:lnTo>
                <a:pt x="550427"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1C096E-D3F1-4FB6-9835-B919AFE5C03A}">
      <dsp:nvSpPr>
        <dsp:cNvPr id="0" name=""/>
        <dsp:cNvSpPr/>
      </dsp:nvSpPr>
      <dsp:spPr>
        <a:xfrm>
          <a:off x="4152344" y="2138844"/>
          <a:ext cx="1321861" cy="465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pl-PL" sz="2000" kern="1200" dirty="0" smtClean="0"/>
            <a:t>Directed</a:t>
          </a:r>
          <a:endParaRPr lang="en-US" sz="2000" kern="1200" dirty="0"/>
        </a:p>
      </dsp:txBody>
      <dsp:txXfrm>
        <a:off x="4175075" y="2161575"/>
        <a:ext cx="1276399" cy="420194"/>
      </dsp:txXfrm>
    </dsp:sp>
    <dsp:sp modelId="{568C1004-3A5A-40DC-A1D4-51DD07425C54}">
      <dsp:nvSpPr>
        <dsp:cNvPr id="0" name=""/>
        <dsp:cNvSpPr/>
      </dsp:nvSpPr>
      <dsp:spPr>
        <a:xfrm rot="9252819">
          <a:off x="1975811" y="2114092"/>
          <a:ext cx="379771" cy="0"/>
        </a:xfrm>
        <a:custGeom>
          <a:avLst/>
          <a:gdLst/>
          <a:ahLst/>
          <a:cxnLst/>
          <a:rect l="0" t="0" r="0" b="0"/>
          <a:pathLst>
            <a:path>
              <a:moveTo>
                <a:pt x="0" y="0"/>
              </a:moveTo>
              <a:lnTo>
                <a:pt x="379771"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53507B-62EF-46A4-9D9B-B51A9C86EC73}">
      <dsp:nvSpPr>
        <dsp:cNvPr id="0" name=""/>
        <dsp:cNvSpPr/>
      </dsp:nvSpPr>
      <dsp:spPr>
        <a:xfrm>
          <a:off x="828200" y="2196695"/>
          <a:ext cx="1312296" cy="49314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pl-PL" sz="2000" kern="1200" dirty="0" smtClean="0"/>
            <a:t>Virtual</a:t>
          </a:r>
          <a:endParaRPr lang="en-US" sz="2300" kern="1200" dirty="0"/>
        </a:p>
      </dsp:txBody>
      <dsp:txXfrm>
        <a:off x="852273" y="2220768"/>
        <a:ext cx="1264150" cy="445000"/>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236C5-AC03-4F28-9669-9A6F42883B65}" type="datetimeFigureOut">
              <a:rPr lang="en-US" smtClean="0"/>
              <a:t>10/8/2014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85E54-EDDB-4BD9-BDD7-70D9B9E161F0}" type="slidenum">
              <a:rPr lang="en-US" smtClean="0"/>
              <a:t>‹#›</a:t>
            </a:fld>
            <a:endParaRPr lang="en-US"/>
          </a:p>
        </p:txBody>
      </p:sp>
    </p:spTree>
    <p:extLst>
      <p:ext uri="{BB962C8B-B14F-4D97-AF65-F5344CB8AC3E}">
        <p14:creationId xmlns:p14="http://schemas.microsoft.com/office/powerpoint/2010/main" val="3193082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Event-driven_architecture"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martinfowler.com/bliki/AggregateOrientedDatabase.html" TargetMode="External"/><Relationship Id="rId4" Type="http://schemas.openxmlformats.org/officeDocument/2006/relationships/hyperlink" Target="http://de.wikipedia.org/wiki/Hibernate_(Framework)"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endParaRPr lang="pl-PL" sz="1200" b="1" i="0" u="none" strike="noStrike" kern="1200" baseline="0" dirty="0" smtClean="0">
              <a:solidFill>
                <a:schemeClr val="tx1"/>
              </a:solidFill>
              <a:latin typeface="+mn-lt"/>
              <a:ea typeface="+mn-ea"/>
              <a:cs typeface="+mn-cs"/>
            </a:endParaRPr>
          </a:p>
          <a:p>
            <a:endParaRPr lang="pl-PL" dirty="0" smtClean="0"/>
          </a:p>
          <a:p>
            <a:endParaRPr lang="pl-PL" dirty="0" smtClean="0"/>
          </a:p>
          <a:p>
            <a:endParaRPr lang="pl-PL" dirty="0" smtClean="0"/>
          </a:p>
          <a:p>
            <a:r>
              <a:rPr lang="pl-PL" dirty="0" smtClean="0"/>
              <a:t>Glossary:</a:t>
            </a:r>
          </a:p>
          <a:p>
            <a:r>
              <a:rPr lang="en-US" sz="1200" b="1" i="0" u="none" strike="noStrike" kern="1200" baseline="0" dirty="0" smtClean="0">
                <a:solidFill>
                  <a:schemeClr val="tx1"/>
                </a:solidFill>
                <a:latin typeface="+mn-lt"/>
                <a:ea typeface="+mn-ea"/>
                <a:cs typeface="+mn-cs"/>
              </a:rPr>
              <a:t>AGGREGATE</a:t>
            </a:r>
          </a:p>
          <a:p>
            <a:r>
              <a:rPr lang="en-US" sz="1200" b="0" i="0" u="none" strike="noStrike" kern="1200" baseline="0" dirty="0" smtClean="0">
                <a:solidFill>
                  <a:schemeClr val="tx1"/>
                </a:solidFill>
                <a:latin typeface="+mn-lt"/>
                <a:ea typeface="+mn-ea"/>
                <a:cs typeface="+mn-cs"/>
              </a:rPr>
              <a:t>A cluster of associated objects that are treated as a unit for the purpose of data changes.</a:t>
            </a:r>
          </a:p>
          <a:p>
            <a:r>
              <a:rPr lang="en-US" sz="1200" b="0" i="0" u="none" strike="noStrike" kern="1200" baseline="0" dirty="0" smtClean="0">
                <a:solidFill>
                  <a:schemeClr val="tx1"/>
                </a:solidFill>
                <a:latin typeface="+mn-lt"/>
                <a:ea typeface="+mn-ea"/>
                <a:cs typeface="+mn-cs"/>
              </a:rPr>
              <a:t>External references are restricted to one member of the AGGREGATE, designated as the </a:t>
            </a:r>
            <a:r>
              <a:rPr lang="en-US" sz="1200" b="0" i="1" u="none" strike="noStrike" kern="1200" baseline="0" dirty="0" smtClean="0">
                <a:solidFill>
                  <a:schemeClr val="tx1"/>
                </a:solidFill>
                <a:latin typeface="+mn-lt"/>
                <a:ea typeface="+mn-ea"/>
                <a:cs typeface="+mn-cs"/>
              </a:rPr>
              <a:t>root.</a:t>
            </a:r>
          </a:p>
          <a:p>
            <a:r>
              <a:rPr lang="en-US" sz="1200" b="0" i="0" u="none" strike="noStrike" kern="1200" baseline="0" dirty="0" smtClean="0">
                <a:solidFill>
                  <a:schemeClr val="tx1"/>
                </a:solidFill>
                <a:latin typeface="+mn-lt"/>
                <a:ea typeface="+mn-ea"/>
                <a:cs typeface="+mn-cs"/>
              </a:rPr>
              <a:t>A set of consistency rules applies within the AGGREGATE'S boundaries.</a:t>
            </a:r>
          </a:p>
          <a:p>
            <a:r>
              <a:rPr lang="en-US" sz="1200" b="1" i="0" u="none" strike="noStrike" kern="1200" baseline="0" dirty="0" smtClean="0">
                <a:solidFill>
                  <a:schemeClr val="tx1"/>
                </a:solidFill>
                <a:latin typeface="+mn-lt"/>
                <a:ea typeface="+mn-ea"/>
                <a:cs typeface="+mn-cs"/>
              </a:rPr>
              <a:t>analysis pattern</a:t>
            </a:r>
          </a:p>
          <a:p>
            <a:r>
              <a:rPr lang="en-US" sz="1200" b="0" i="0" u="none" strike="noStrike" kern="1200" baseline="0" dirty="0" smtClean="0">
                <a:solidFill>
                  <a:schemeClr val="tx1"/>
                </a:solidFill>
                <a:latin typeface="+mn-lt"/>
                <a:ea typeface="+mn-ea"/>
                <a:cs typeface="+mn-cs"/>
              </a:rPr>
              <a:t>A group of concepts that represents a common construction in business modeling. It may be</a:t>
            </a:r>
          </a:p>
          <a:p>
            <a:r>
              <a:rPr lang="en-US" sz="1200" b="0" i="0" u="none" strike="noStrike" kern="1200" baseline="0" dirty="0" smtClean="0">
                <a:solidFill>
                  <a:schemeClr val="tx1"/>
                </a:solidFill>
                <a:latin typeface="+mn-lt"/>
                <a:ea typeface="+mn-ea"/>
                <a:cs typeface="+mn-cs"/>
              </a:rPr>
              <a:t>relevant to only one domain or may span many domains (Fowler 1997, p. 8).</a:t>
            </a:r>
          </a:p>
          <a:p>
            <a:r>
              <a:rPr lang="en-US" sz="1200" b="1" i="0" u="none" strike="noStrike" kern="1200" baseline="0" dirty="0" smtClean="0">
                <a:solidFill>
                  <a:schemeClr val="tx1"/>
                </a:solidFill>
                <a:latin typeface="+mn-lt"/>
                <a:ea typeface="+mn-ea"/>
                <a:cs typeface="+mn-cs"/>
              </a:rPr>
              <a:t>ASSERTION</a:t>
            </a:r>
          </a:p>
          <a:p>
            <a:r>
              <a:rPr lang="en-US" sz="1200" b="0" i="0" u="none" strike="noStrike" kern="1200" baseline="0" dirty="0" smtClean="0">
                <a:solidFill>
                  <a:schemeClr val="tx1"/>
                </a:solidFill>
                <a:latin typeface="+mn-lt"/>
                <a:ea typeface="+mn-ea"/>
                <a:cs typeface="+mn-cs"/>
              </a:rPr>
              <a:t>A statement of the correct state of a program at some point, independent of how it does it.</a:t>
            </a:r>
          </a:p>
          <a:p>
            <a:r>
              <a:rPr lang="en-US" sz="1200" b="0" i="0" u="none" strike="noStrike" kern="1200" baseline="0" dirty="0" smtClean="0">
                <a:solidFill>
                  <a:schemeClr val="tx1"/>
                </a:solidFill>
                <a:latin typeface="+mn-lt"/>
                <a:ea typeface="+mn-ea"/>
                <a:cs typeface="+mn-cs"/>
              </a:rPr>
              <a:t>Typically, an ASSERTION specifies the result of an operation or an invariant of a design</a:t>
            </a:r>
          </a:p>
          <a:p>
            <a:r>
              <a:rPr lang="en-US" sz="1200" b="0" i="0" u="none" strike="noStrike" kern="1200" baseline="0" dirty="0" smtClean="0">
                <a:solidFill>
                  <a:schemeClr val="tx1"/>
                </a:solidFill>
                <a:latin typeface="+mn-lt"/>
                <a:ea typeface="+mn-ea"/>
                <a:cs typeface="+mn-cs"/>
              </a:rPr>
              <a:t>element.</a:t>
            </a:r>
          </a:p>
          <a:p>
            <a:r>
              <a:rPr lang="en-US" sz="1200" b="1" i="0" u="none" strike="noStrike" kern="1200" baseline="0" dirty="0" smtClean="0">
                <a:solidFill>
                  <a:schemeClr val="tx1"/>
                </a:solidFill>
                <a:latin typeface="+mn-lt"/>
                <a:ea typeface="+mn-ea"/>
                <a:cs typeface="+mn-cs"/>
              </a:rPr>
              <a:t>BOUNDED CONTEXT</a:t>
            </a:r>
          </a:p>
          <a:p>
            <a:r>
              <a:rPr lang="en-US" sz="1200" b="0" i="0" u="none" strike="noStrike" kern="1200" baseline="0" dirty="0" smtClean="0">
                <a:solidFill>
                  <a:schemeClr val="tx1"/>
                </a:solidFill>
                <a:latin typeface="+mn-lt"/>
                <a:ea typeface="+mn-ea"/>
                <a:cs typeface="+mn-cs"/>
              </a:rPr>
              <a:t>The delimited applicability of a particular model. BOUNDING CONTEXTS gives team members a</a:t>
            </a:r>
          </a:p>
          <a:p>
            <a:r>
              <a:rPr lang="en-US" sz="1200" b="0" i="0" u="none" strike="noStrike" kern="1200" baseline="0" dirty="0" smtClean="0">
                <a:solidFill>
                  <a:schemeClr val="tx1"/>
                </a:solidFill>
                <a:latin typeface="+mn-lt"/>
                <a:ea typeface="+mn-ea"/>
                <a:cs typeface="+mn-cs"/>
              </a:rPr>
              <a:t>clear and shared understanding of what has to be consistent and what can develop</a:t>
            </a:r>
          </a:p>
          <a:p>
            <a:r>
              <a:rPr lang="en-US" sz="1200" b="0" i="0" u="none" strike="noStrike" kern="1200" baseline="0" dirty="0" smtClean="0">
                <a:solidFill>
                  <a:schemeClr val="tx1"/>
                </a:solidFill>
                <a:latin typeface="+mn-lt"/>
                <a:ea typeface="+mn-ea"/>
                <a:cs typeface="+mn-cs"/>
              </a:rPr>
              <a:t>independently.</a:t>
            </a:r>
          </a:p>
          <a:p>
            <a:r>
              <a:rPr lang="en-US" sz="1200" b="1" i="0" u="none" strike="noStrike" kern="1200" baseline="0" dirty="0" smtClean="0">
                <a:solidFill>
                  <a:schemeClr val="tx1"/>
                </a:solidFill>
                <a:latin typeface="+mn-lt"/>
                <a:ea typeface="+mn-ea"/>
                <a:cs typeface="+mn-cs"/>
              </a:rPr>
              <a:t>client</a:t>
            </a:r>
          </a:p>
          <a:p>
            <a:r>
              <a:rPr lang="en-US" sz="1200" b="0" i="0" u="none" strike="noStrike" kern="1200" baseline="0" dirty="0" smtClean="0">
                <a:solidFill>
                  <a:schemeClr val="tx1"/>
                </a:solidFill>
                <a:latin typeface="+mn-lt"/>
                <a:ea typeface="+mn-ea"/>
                <a:cs typeface="+mn-cs"/>
              </a:rPr>
              <a:t>A program element that is calling the element under design, using its capabilities.</a:t>
            </a:r>
          </a:p>
          <a:p>
            <a:r>
              <a:rPr lang="en-US" sz="1200" b="1" i="0" u="none" strike="noStrike" kern="1200" baseline="0" dirty="0" smtClean="0">
                <a:solidFill>
                  <a:schemeClr val="tx1"/>
                </a:solidFill>
                <a:latin typeface="+mn-lt"/>
                <a:ea typeface="+mn-ea"/>
                <a:cs typeface="+mn-cs"/>
              </a:rPr>
              <a:t>cohesion</a:t>
            </a:r>
          </a:p>
          <a:p>
            <a:r>
              <a:rPr lang="en-US" sz="1200" b="0" i="0" u="none" strike="noStrike" kern="1200" baseline="0" dirty="0" smtClean="0">
                <a:solidFill>
                  <a:schemeClr val="tx1"/>
                </a:solidFill>
                <a:latin typeface="+mn-lt"/>
                <a:ea typeface="+mn-ea"/>
                <a:cs typeface="+mn-cs"/>
              </a:rPr>
              <a:t>Logical agreement and dependence.</a:t>
            </a:r>
          </a:p>
          <a:p>
            <a:r>
              <a:rPr lang="en-US" sz="1200" b="1" i="0" u="none" strike="noStrike" kern="1200" baseline="0" dirty="0" smtClean="0">
                <a:solidFill>
                  <a:schemeClr val="tx1"/>
                </a:solidFill>
                <a:latin typeface="+mn-lt"/>
                <a:ea typeface="+mn-ea"/>
                <a:cs typeface="+mn-cs"/>
              </a:rPr>
              <a:t>command (a.k.a. </a:t>
            </a:r>
            <a:r>
              <a:rPr lang="en-US" sz="1200" b="1" i="1" u="none" strike="noStrike" kern="1200" baseline="0" dirty="0" smtClean="0">
                <a:solidFill>
                  <a:schemeClr val="tx1"/>
                </a:solidFill>
                <a:latin typeface="+mn-lt"/>
                <a:ea typeface="+mn-ea"/>
                <a:cs typeface="+mn-cs"/>
              </a:rPr>
              <a:t>modifier</a:t>
            </a:r>
            <a:r>
              <a:rPr lang="en-US" sz="1200" b="1"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An operation that effects some change to the system (for example, setting a variable). An</a:t>
            </a:r>
          </a:p>
          <a:p>
            <a:r>
              <a:rPr lang="en-US" sz="1200" b="0" i="0" u="none" strike="noStrike" kern="1200" baseline="0" dirty="0" smtClean="0">
                <a:solidFill>
                  <a:schemeClr val="tx1"/>
                </a:solidFill>
                <a:latin typeface="+mn-lt"/>
                <a:ea typeface="+mn-ea"/>
                <a:cs typeface="+mn-cs"/>
              </a:rPr>
              <a:t>operation that intentionally creates a side effect.</a:t>
            </a:r>
          </a:p>
          <a:p>
            <a:r>
              <a:rPr lang="en-US" sz="1200" b="1" i="0" u="none" strike="noStrike" kern="1200" baseline="0" dirty="0" smtClean="0">
                <a:solidFill>
                  <a:schemeClr val="tx1"/>
                </a:solidFill>
                <a:latin typeface="+mn-lt"/>
                <a:ea typeface="+mn-ea"/>
                <a:cs typeface="+mn-cs"/>
              </a:rPr>
              <a:t>CONCEPTUAL CONTOUR</a:t>
            </a:r>
          </a:p>
          <a:p>
            <a:r>
              <a:rPr lang="en-US" sz="1200" b="0" i="0" u="none" strike="noStrike" kern="1200" baseline="0" dirty="0" smtClean="0">
                <a:solidFill>
                  <a:schemeClr val="tx1"/>
                </a:solidFill>
                <a:latin typeface="+mn-lt"/>
                <a:ea typeface="+mn-ea"/>
                <a:cs typeface="+mn-cs"/>
              </a:rPr>
              <a:t>An underlying consistency of the domain itself, which, if reflected in a model, can help the</a:t>
            </a:r>
          </a:p>
          <a:p>
            <a:r>
              <a:rPr lang="en-US" sz="1200" b="0" i="0" u="none" strike="noStrike" kern="1200" baseline="0" dirty="0" smtClean="0">
                <a:solidFill>
                  <a:schemeClr val="tx1"/>
                </a:solidFill>
                <a:latin typeface="+mn-lt"/>
                <a:ea typeface="+mn-ea"/>
                <a:cs typeface="+mn-cs"/>
              </a:rPr>
              <a:t>design accommodate change more naturally.</a:t>
            </a:r>
          </a:p>
          <a:p>
            <a:r>
              <a:rPr lang="en-US" sz="1200" b="1" i="0" u="none" strike="noStrike" kern="1200" baseline="0" dirty="0" smtClean="0">
                <a:solidFill>
                  <a:schemeClr val="tx1"/>
                </a:solidFill>
                <a:latin typeface="+mn-lt"/>
                <a:ea typeface="+mn-ea"/>
                <a:cs typeface="+mn-cs"/>
              </a:rPr>
              <a:t>context</a:t>
            </a:r>
          </a:p>
          <a:p>
            <a:r>
              <a:rPr lang="en-US" sz="1200" b="0" i="0" u="none" strike="noStrike" kern="1200" baseline="0" dirty="0" smtClean="0">
                <a:solidFill>
                  <a:schemeClr val="tx1"/>
                </a:solidFill>
                <a:latin typeface="+mn-lt"/>
                <a:ea typeface="+mn-ea"/>
                <a:cs typeface="+mn-cs"/>
              </a:rPr>
              <a:t>The setting in which a word or statement appears that determines its meaning.</a:t>
            </a:r>
          </a:p>
          <a:p>
            <a:r>
              <a:rPr lang="en-US" sz="1200" b="0" i="0" u="none" strike="noStrike" kern="1200" baseline="0" dirty="0" smtClean="0">
                <a:solidFill>
                  <a:schemeClr val="tx1"/>
                </a:solidFill>
                <a:latin typeface="+mn-lt"/>
                <a:ea typeface="+mn-ea"/>
                <a:cs typeface="+mn-cs"/>
              </a:rPr>
              <a:t>See also </a:t>
            </a:r>
            <a:r>
              <a:rPr lang="en-US" sz="1200" b="1" i="0" u="none" strike="noStrike" kern="1200" baseline="0" dirty="0" smtClean="0">
                <a:solidFill>
                  <a:schemeClr val="tx1"/>
                </a:solidFill>
                <a:latin typeface="+mn-lt"/>
                <a:ea typeface="+mn-ea"/>
                <a:cs typeface="+mn-cs"/>
              </a:rPr>
              <a:t>[BOUNDED CONTEXT]</a:t>
            </a:r>
          </a:p>
          <a:p>
            <a:r>
              <a:rPr lang="en-US" sz="1200" b="1" i="0" u="none" strike="noStrike" kern="1200" baseline="0" dirty="0" smtClean="0">
                <a:solidFill>
                  <a:schemeClr val="tx1"/>
                </a:solidFill>
                <a:latin typeface="+mn-lt"/>
                <a:ea typeface="+mn-ea"/>
                <a:cs typeface="+mn-cs"/>
              </a:rPr>
              <a:t>CONTEXT MAP</a:t>
            </a:r>
          </a:p>
          <a:p>
            <a:r>
              <a:rPr lang="en-US" sz="1200" b="0" i="0" u="none" strike="noStrike" kern="1200" baseline="0" dirty="0" smtClean="0">
                <a:solidFill>
                  <a:schemeClr val="tx1"/>
                </a:solidFill>
                <a:latin typeface="+mn-lt"/>
                <a:ea typeface="+mn-ea"/>
                <a:cs typeface="+mn-cs"/>
              </a:rPr>
              <a:t>A representation of the BOUNDED CONTEXTS involved in a project and the actual relationships</a:t>
            </a:r>
          </a:p>
          <a:p>
            <a:r>
              <a:rPr lang="en-US" sz="1200" b="0" i="0" u="none" strike="noStrike" kern="1200" baseline="0" dirty="0" smtClean="0">
                <a:solidFill>
                  <a:schemeClr val="tx1"/>
                </a:solidFill>
                <a:latin typeface="+mn-lt"/>
                <a:ea typeface="+mn-ea"/>
                <a:cs typeface="+mn-cs"/>
              </a:rPr>
              <a:t>between them and their models.</a:t>
            </a:r>
          </a:p>
          <a:p>
            <a:r>
              <a:rPr lang="en-US" sz="1200" b="1" i="0" u="none" strike="noStrike" kern="1200" baseline="0" dirty="0" smtClean="0">
                <a:solidFill>
                  <a:schemeClr val="tx1"/>
                </a:solidFill>
                <a:latin typeface="+mn-lt"/>
                <a:ea typeface="+mn-ea"/>
                <a:cs typeface="+mn-cs"/>
              </a:rPr>
              <a:t>CORE DOMAIN</a:t>
            </a:r>
          </a:p>
          <a:p>
            <a:r>
              <a:rPr lang="en-US" sz="1200" b="0" i="0" u="none" strike="noStrike" kern="1200" baseline="0" dirty="0" smtClean="0">
                <a:solidFill>
                  <a:schemeClr val="tx1"/>
                </a:solidFill>
                <a:latin typeface="+mn-lt"/>
                <a:ea typeface="+mn-ea"/>
                <a:cs typeface="+mn-cs"/>
              </a:rPr>
              <a:t>The distinctive part of the model, central to the user's goals, that differentiates the</a:t>
            </a:r>
          </a:p>
          <a:p>
            <a:r>
              <a:rPr lang="en-US" sz="1200" b="0" i="0" u="none" strike="noStrike" kern="1200" baseline="0" dirty="0" smtClean="0">
                <a:solidFill>
                  <a:schemeClr val="tx1"/>
                </a:solidFill>
                <a:latin typeface="+mn-lt"/>
                <a:ea typeface="+mn-ea"/>
                <a:cs typeface="+mn-cs"/>
              </a:rPr>
              <a:t>application and makes it valuable.</a:t>
            </a:r>
          </a:p>
          <a:p>
            <a:r>
              <a:rPr lang="en-US" sz="1200" b="1" i="0" u="none" strike="noStrike" kern="1200" baseline="0" dirty="0" smtClean="0">
                <a:solidFill>
                  <a:schemeClr val="tx1"/>
                </a:solidFill>
                <a:latin typeface="+mn-lt"/>
                <a:ea typeface="+mn-ea"/>
                <a:cs typeface="+mn-cs"/>
              </a:rPr>
              <a:t>declarative design</a:t>
            </a:r>
          </a:p>
          <a:p>
            <a:r>
              <a:rPr lang="en-US" sz="1200" b="0" i="0" u="none" strike="noStrike" kern="1200" baseline="0" dirty="0" smtClean="0">
                <a:solidFill>
                  <a:schemeClr val="tx1"/>
                </a:solidFill>
                <a:latin typeface="+mn-lt"/>
                <a:ea typeface="+mn-ea"/>
                <a:cs typeface="+mn-cs"/>
              </a:rPr>
              <a:t>A form of programming in which a precise description of properties actually controls the</a:t>
            </a:r>
          </a:p>
          <a:p>
            <a:r>
              <a:rPr lang="en-US" sz="1200" b="0" i="0" u="none" strike="noStrike" kern="1200" baseline="0" dirty="0" smtClean="0">
                <a:solidFill>
                  <a:schemeClr val="tx1"/>
                </a:solidFill>
                <a:latin typeface="+mn-lt"/>
                <a:ea typeface="+mn-ea"/>
                <a:cs typeface="+mn-cs"/>
              </a:rPr>
              <a:t>software. An executable specification.</a:t>
            </a:r>
          </a:p>
          <a:p>
            <a:r>
              <a:rPr lang="en-US" sz="1200" b="1" i="0" u="none" strike="noStrike" kern="1200" baseline="0" dirty="0" smtClean="0">
                <a:solidFill>
                  <a:schemeClr val="tx1"/>
                </a:solidFill>
                <a:latin typeface="+mn-lt"/>
                <a:ea typeface="+mn-ea"/>
                <a:cs typeface="+mn-cs"/>
              </a:rPr>
              <a:t>deep model</a:t>
            </a:r>
          </a:p>
          <a:p>
            <a:r>
              <a:rPr lang="en-US" sz="1200" b="0" i="0" u="none" strike="noStrike" kern="1200" baseline="0" dirty="0" smtClean="0">
                <a:solidFill>
                  <a:schemeClr val="tx1"/>
                </a:solidFill>
                <a:latin typeface="+mn-lt"/>
                <a:ea typeface="+mn-ea"/>
                <a:cs typeface="+mn-cs"/>
              </a:rPr>
              <a:t>An incisive expression of the primary concerns of the domain experts and their most</a:t>
            </a:r>
          </a:p>
          <a:p>
            <a:r>
              <a:rPr lang="en-US" sz="1200" b="0" i="0" u="none" strike="noStrike" kern="1200" baseline="0" dirty="0" smtClean="0">
                <a:solidFill>
                  <a:schemeClr val="tx1"/>
                </a:solidFill>
                <a:latin typeface="+mn-lt"/>
                <a:ea typeface="+mn-ea"/>
                <a:cs typeface="+mn-cs"/>
              </a:rPr>
              <a:t>relevant knowledge. A deep model sloughs off superficial aspects of the domain and naive</a:t>
            </a:r>
          </a:p>
          <a:p>
            <a:r>
              <a:rPr lang="en-US" sz="1200" b="0" i="0" u="none" strike="noStrike" kern="1200" baseline="0" dirty="0" smtClean="0">
                <a:solidFill>
                  <a:schemeClr val="tx1"/>
                </a:solidFill>
                <a:latin typeface="+mn-lt"/>
                <a:ea typeface="+mn-ea"/>
                <a:cs typeface="+mn-cs"/>
              </a:rPr>
              <a:t>interpretations.</a:t>
            </a:r>
          </a:p>
          <a:p>
            <a:r>
              <a:rPr lang="en-US" sz="1200" b="1" i="0" u="none" strike="noStrike" kern="1200" baseline="0" dirty="0" smtClean="0">
                <a:solidFill>
                  <a:schemeClr val="tx1"/>
                </a:solidFill>
                <a:latin typeface="+mn-lt"/>
                <a:ea typeface="+mn-ea"/>
                <a:cs typeface="+mn-cs"/>
              </a:rPr>
              <a:t>design pattern</a:t>
            </a:r>
          </a:p>
          <a:p>
            <a:r>
              <a:rPr lang="en-US" sz="1200" b="0" i="0" u="none" strike="noStrike" kern="1200" baseline="0" dirty="0" smtClean="0">
                <a:solidFill>
                  <a:schemeClr val="tx1"/>
                </a:solidFill>
                <a:latin typeface="+mn-lt"/>
                <a:ea typeface="+mn-ea"/>
                <a:cs typeface="+mn-cs"/>
              </a:rPr>
              <a:t>A description of communicating objects and classes that are customized to solve a general</a:t>
            </a:r>
          </a:p>
          <a:p>
            <a:r>
              <a:rPr lang="en-US" sz="1200" b="0" i="0" u="none" strike="noStrike" kern="1200" baseline="0" dirty="0" smtClean="0">
                <a:solidFill>
                  <a:schemeClr val="tx1"/>
                </a:solidFill>
                <a:latin typeface="+mn-lt"/>
                <a:ea typeface="+mn-ea"/>
                <a:cs typeface="+mn-cs"/>
              </a:rPr>
              <a:t>design problem in a particular context. (Gamma et al. 1995, p. 3)</a:t>
            </a:r>
          </a:p>
          <a:p>
            <a:r>
              <a:rPr lang="en-US" sz="1200" b="1" i="0" u="none" strike="noStrike" kern="1200" baseline="0" dirty="0" smtClean="0">
                <a:solidFill>
                  <a:schemeClr val="tx1"/>
                </a:solidFill>
                <a:latin typeface="+mn-lt"/>
                <a:ea typeface="+mn-ea"/>
                <a:cs typeface="+mn-cs"/>
              </a:rPr>
              <a:t>distillation</a:t>
            </a:r>
          </a:p>
          <a:p>
            <a:r>
              <a:rPr lang="en-US" sz="1200" b="0" i="0" u="none" strike="noStrike" kern="1200" baseline="0" dirty="0" smtClean="0">
                <a:solidFill>
                  <a:schemeClr val="tx1"/>
                </a:solidFill>
                <a:latin typeface="+mn-lt"/>
                <a:ea typeface="+mn-ea"/>
                <a:cs typeface="+mn-cs"/>
              </a:rPr>
              <a:t>A process of separating the components of a mixture to extract the essence in a form that</a:t>
            </a:r>
          </a:p>
          <a:p>
            <a:r>
              <a:rPr lang="en-US" sz="1200" b="0" i="0" u="none" strike="noStrike" kern="1200" baseline="0" dirty="0" smtClean="0">
                <a:solidFill>
                  <a:schemeClr val="tx1"/>
                </a:solidFill>
                <a:latin typeface="+mn-lt"/>
                <a:ea typeface="+mn-ea"/>
                <a:cs typeface="+mn-cs"/>
              </a:rPr>
              <a:t>makes it more valuable and useful. In software design, the abstraction of key aspects in a</a:t>
            </a:r>
          </a:p>
          <a:p>
            <a:r>
              <a:rPr lang="en-US" sz="1200" b="0" i="0" u="none" strike="noStrike" kern="1200" baseline="0" dirty="0" smtClean="0">
                <a:solidFill>
                  <a:schemeClr val="tx1"/>
                </a:solidFill>
                <a:latin typeface="+mn-lt"/>
                <a:ea typeface="+mn-ea"/>
                <a:cs typeface="+mn-cs"/>
              </a:rPr>
              <a:t>model, or the partitioning of a larger system to bring the CORE DOMAIN to the fore.</a:t>
            </a:r>
          </a:p>
          <a:p>
            <a:r>
              <a:rPr lang="en-US" sz="1200" b="1" i="0" u="none" strike="noStrike" kern="1200" baseline="0" dirty="0" smtClean="0">
                <a:solidFill>
                  <a:schemeClr val="tx1"/>
                </a:solidFill>
                <a:latin typeface="+mn-lt"/>
                <a:ea typeface="+mn-ea"/>
                <a:cs typeface="+mn-cs"/>
              </a:rPr>
              <a:t>domain</a:t>
            </a:r>
          </a:p>
          <a:p>
            <a:r>
              <a:rPr lang="en-US" sz="1200" b="0" i="0" u="none" strike="noStrike" kern="1200" baseline="0" dirty="0" smtClean="0">
                <a:solidFill>
                  <a:schemeClr val="tx1"/>
                </a:solidFill>
                <a:latin typeface="+mn-lt"/>
                <a:ea typeface="+mn-ea"/>
                <a:cs typeface="+mn-cs"/>
              </a:rPr>
              <a:t>A sphere of knowledge, influence, or activity.</a:t>
            </a:r>
          </a:p>
          <a:p>
            <a:r>
              <a:rPr lang="en-US" sz="1200" b="1" i="0" u="none" strike="noStrike" kern="1200" baseline="0" dirty="0" smtClean="0">
                <a:solidFill>
                  <a:schemeClr val="tx1"/>
                </a:solidFill>
                <a:latin typeface="+mn-lt"/>
                <a:ea typeface="+mn-ea"/>
                <a:cs typeface="+mn-cs"/>
              </a:rPr>
              <a:t>domain expert</a:t>
            </a:r>
          </a:p>
          <a:p>
            <a:r>
              <a:rPr lang="en-US" sz="1200" b="0" i="0" u="none" strike="noStrike" kern="1200" baseline="0" dirty="0" smtClean="0">
                <a:solidFill>
                  <a:schemeClr val="tx1"/>
                </a:solidFill>
                <a:latin typeface="+mn-lt"/>
                <a:ea typeface="+mn-ea"/>
                <a:cs typeface="+mn-cs"/>
              </a:rPr>
              <a:t>A member of a software project whose field is the domain of the application, rather than</a:t>
            </a:r>
          </a:p>
          <a:p>
            <a:r>
              <a:rPr lang="en-US" sz="1200" b="0" i="0" u="none" strike="noStrike" kern="1200" baseline="0" dirty="0" smtClean="0">
                <a:solidFill>
                  <a:schemeClr val="tx1"/>
                </a:solidFill>
                <a:latin typeface="+mn-lt"/>
                <a:ea typeface="+mn-ea"/>
                <a:cs typeface="+mn-cs"/>
              </a:rPr>
              <a:t>software development. Not just any user of the software, the domain expert has deep</a:t>
            </a:r>
          </a:p>
          <a:p>
            <a:r>
              <a:rPr lang="en-US" sz="1200" b="0" i="0" u="none" strike="noStrike" kern="1200" baseline="0" dirty="0" smtClean="0">
                <a:solidFill>
                  <a:schemeClr val="tx1"/>
                </a:solidFill>
                <a:latin typeface="+mn-lt"/>
                <a:ea typeface="+mn-ea"/>
                <a:cs typeface="+mn-cs"/>
              </a:rPr>
              <a:t>knowledge of the subject.</a:t>
            </a:r>
          </a:p>
          <a:p>
            <a:r>
              <a:rPr lang="en-US" sz="1200" b="1" i="0" u="none" strike="noStrike" kern="1200" baseline="0" dirty="0" smtClean="0">
                <a:solidFill>
                  <a:schemeClr val="tx1"/>
                </a:solidFill>
                <a:latin typeface="+mn-lt"/>
                <a:ea typeface="+mn-ea"/>
                <a:cs typeface="+mn-cs"/>
              </a:rPr>
              <a:t>domain layer</a:t>
            </a:r>
          </a:p>
          <a:p>
            <a:r>
              <a:rPr lang="en-US" sz="1200" b="0" i="0" u="none" strike="noStrike" kern="1200" baseline="0" dirty="0" smtClean="0">
                <a:solidFill>
                  <a:schemeClr val="tx1"/>
                </a:solidFill>
                <a:latin typeface="+mn-lt"/>
                <a:ea typeface="+mn-ea"/>
                <a:cs typeface="+mn-cs"/>
              </a:rPr>
              <a:t>That portion of the design and implementation responsible for domain logic within a LAYERED</a:t>
            </a:r>
          </a:p>
          <a:p>
            <a:r>
              <a:rPr lang="en-US" sz="1200" b="0" i="0" u="none" strike="noStrike" kern="1200" baseline="0" dirty="0" smtClean="0">
                <a:solidFill>
                  <a:schemeClr val="tx1"/>
                </a:solidFill>
                <a:latin typeface="+mn-lt"/>
                <a:ea typeface="+mn-ea"/>
                <a:cs typeface="+mn-cs"/>
              </a:rPr>
              <a:t>ARCHITECTURE. The domain layer is where the software expression of the domain model lives.</a:t>
            </a:r>
          </a:p>
          <a:p>
            <a:r>
              <a:rPr lang="en-US" sz="1200" b="1" i="0" u="none" strike="noStrike" kern="1200" baseline="0" dirty="0" smtClean="0">
                <a:solidFill>
                  <a:schemeClr val="tx1"/>
                </a:solidFill>
                <a:latin typeface="+mn-lt"/>
                <a:ea typeface="+mn-ea"/>
                <a:cs typeface="+mn-cs"/>
              </a:rPr>
              <a:t>ENTITY</a:t>
            </a:r>
          </a:p>
          <a:p>
            <a:r>
              <a:rPr lang="en-US" sz="1200" b="0" i="0" u="none" strike="noStrike" kern="1200" baseline="0" dirty="0" smtClean="0">
                <a:solidFill>
                  <a:schemeClr val="tx1"/>
                </a:solidFill>
                <a:latin typeface="+mn-lt"/>
                <a:ea typeface="+mn-ea"/>
                <a:cs typeface="+mn-cs"/>
              </a:rPr>
              <a:t>An object fundamentally defined not by its attributes, but by a thread of continuity and</a:t>
            </a:r>
          </a:p>
          <a:p>
            <a:r>
              <a:rPr lang="en-US" sz="1200" b="0" i="0" u="none" strike="noStrike" kern="1200" baseline="0" dirty="0" smtClean="0">
                <a:solidFill>
                  <a:schemeClr val="tx1"/>
                </a:solidFill>
                <a:latin typeface="+mn-lt"/>
                <a:ea typeface="+mn-ea"/>
                <a:cs typeface="+mn-cs"/>
              </a:rPr>
              <a:t>identity.</a:t>
            </a:r>
          </a:p>
          <a:p>
            <a:r>
              <a:rPr lang="en-US" sz="1200" b="1" i="0" u="none" strike="noStrike" kern="1200" baseline="0" dirty="0" smtClean="0">
                <a:solidFill>
                  <a:schemeClr val="tx1"/>
                </a:solidFill>
                <a:latin typeface="+mn-lt"/>
                <a:ea typeface="+mn-ea"/>
                <a:cs typeface="+mn-cs"/>
              </a:rPr>
              <a:t>FACTORY</a:t>
            </a:r>
          </a:p>
          <a:p>
            <a:r>
              <a:rPr lang="en-US" sz="1200" b="0" i="0" u="none" strike="noStrike" kern="1200" baseline="0" dirty="0" smtClean="0">
                <a:solidFill>
                  <a:schemeClr val="tx1"/>
                </a:solidFill>
                <a:latin typeface="+mn-lt"/>
                <a:ea typeface="+mn-ea"/>
                <a:cs typeface="+mn-cs"/>
              </a:rPr>
              <a:t>A mechanism for encapsulating complex creation logic and abstracting the type of a created</a:t>
            </a:r>
          </a:p>
          <a:p>
            <a:r>
              <a:rPr lang="en-US" sz="1200" b="0" i="0" u="none" strike="noStrike" kern="1200" baseline="0" dirty="0" smtClean="0">
                <a:solidFill>
                  <a:schemeClr val="tx1"/>
                </a:solidFill>
                <a:latin typeface="+mn-lt"/>
                <a:ea typeface="+mn-ea"/>
                <a:cs typeface="+mn-cs"/>
              </a:rPr>
              <a:t>object for the sake of a client.</a:t>
            </a:r>
          </a:p>
          <a:p>
            <a:r>
              <a:rPr lang="en-US" sz="1200" b="1" i="0" u="none" strike="noStrike" kern="1200" baseline="0" dirty="0" smtClean="0">
                <a:solidFill>
                  <a:schemeClr val="tx1"/>
                </a:solidFill>
                <a:latin typeface="+mn-lt"/>
                <a:ea typeface="+mn-ea"/>
                <a:cs typeface="+mn-cs"/>
              </a:rPr>
              <a:t>function</a:t>
            </a:r>
          </a:p>
          <a:p>
            <a:r>
              <a:rPr lang="en-US" sz="1200" b="0" i="0" u="none" strike="noStrike" kern="1200" baseline="0" dirty="0" smtClean="0">
                <a:solidFill>
                  <a:schemeClr val="tx1"/>
                </a:solidFill>
                <a:latin typeface="+mn-lt"/>
                <a:ea typeface="+mn-ea"/>
                <a:cs typeface="+mn-cs"/>
              </a:rPr>
              <a:t>An operation that computes and returns a result without observable side effects.</a:t>
            </a:r>
          </a:p>
          <a:p>
            <a:r>
              <a:rPr lang="en-US" sz="1200" b="1" i="0" u="none" strike="noStrike" kern="1200" baseline="0" dirty="0" smtClean="0">
                <a:solidFill>
                  <a:schemeClr val="tx1"/>
                </a:solidFill>
                <a:latin typeface="+mn-lt"/>
                <a:ea typeface="+mn-ea"/>
                <a:cs typeface="+mn-cs"/>
              </a:rPr>
              <a:t>immutable</a:t>
            </a:r>
          </a:p>
          <a:p>
            <a:r>
              <a:rPr lang="en-US" sz="1200" b="0" i="0" u="none" strike="noStrike" kern="1200" baseline="0" dirty="0" smtClean="0">
                <a:solidFill>
                  <a:schemeClr val="tx1"/>
                </a:solidFill>
                <a:latin typeface="+mn-lt"/>
                <a:ea typeface="+mn-ea"/>
                <a:cs typeface="+mn-cs"/>
              </a:rPr>
              <a:t>The property of never changing observable state after creation.</a:t>
            </a:r>
          </a:p>
          <a:p>
            <a:r>
              <a:rPr lang="en-US" sz="1200" b="1" i="0" u="none" strike="noStrike" kern="1200" baseline="0" dirty="0" smtClean="0">
                <a:solidFill>
                  <a:schemeClr val="tx1"/>
                </a:solidFill>
                <a:latin typeface="+mn-lt"/>
                <a:ea typeface="+mn-ea"/>
                <a:cs typeface="+mn-cs"/>
              </a:rPr>
              <a:t>implicit concept</a:t>
            </a:r>
          </a:p>
          <a:p>
            <a:r>
              <a:rPr lang="en-US" sz="1200" b="0" i="0" u="none" strike="noStrike" kern="1200" baseline="0" dirty="0" smtClean="0">
                <a:solidFill>
                  <a:schemeClr val="tx1"/>
                </a:solidFill>
                <a:latin typeface="+mn-lt"/>
                <a:ea typeface="+mn-ea"/>
                <a:cs typeface="+mn-cs"/>
              </a:rPr>
              <a:t>A concept that is necessary to understand the meaning of a model or design but is never</a:t>
            </a:r>
          </a:p>
          <a:p>
            <a:r>
              <a:rPr lang="en-US" sz="1200" b="0" i="0" u="none" strike="noStrike" kern="1200" baseline="0" dirty="0" smtClean="0">
                <a:solidFill>
                  <a:schemeClr val="tx1"/>
                </a:solidFill>
                <a:latin typeface="+mn-lt"/>
                <a:ea typeface="+mn-ea"/>
                <a:cs typeface="+mn-cs"/>
              </a:rPr>
              <a:t>mentioned.</a:t>
            </a:r>
          </a:p>
          <a:p>
            <a:r>
              <a:rPr lang="en-US" sz="1200" b="1" i="0" u="none" strike="noStrike" kern="1200" baseline="0" dirty="0" smtClean="0">
                <a:solidFill>
                  <a:schemeClr val="tx1"/>
                </a:solidFill>
                <a:latin typeface="+mn-lt"/>
                <a:ea typeface="+mn-ea"/>
                <a:cs typeface="+mn-cs"/>
              </a:rPr>
              <a:t>INTENTION-REVEALING INTERFACE</a:t>
            </a:r>
          </a:p>
          <a:p>
            <a:r>
              <a:rPr lang="en-US" sz="1200" b="0" i="0" u="none" strike="noStrike" kern="1200" baseline="0" dirty="0" smtClean="0">
                <a:solidFill>
                  <a:schemeClr val="tx1"/>
                </a:solidFill>
                <a:latin typeface="+mn-lt"/>
                <a:ea typeface="+mn-ea"/>
                <a:cs typeface="+mn-cs"/>
              </a:rPr>
              <a:t>A design in which the names of classes, methods, and other elements convey both the</a:t>
            </a:r>
          </a:p>
          <a:p>
            <a:r>
              <a:rPr lang="en-US" sz="1200" b="0" i="0" u="none" strike="noStrike" kern="1200" baseline="0" dirty="0" smtClean="0">
                <a:solidFill>
                  <a:schemeClr val="tx1"/>
                </a:solidFill>
                <a:latin typeface="+mn-lt"/>
                <a:ea typeface="+mn-ea"/>
                <a:cs typeface="+mn-cs"/>
              </a:rPr>
              <a:t>original developer's purpose in creating them and their value to a client developer.</a:t>
            </a:r>
          </a:p>
          <a:p>
            <a:r>
              <a:rPr lang="en-US" sz="1200" b="1" i="0" u="none" strike="noStrike" kern="1200" baseline="0" dirty="0" smtClean="0">
                <a:solidFill>
                  <a:schemeClr val="tx1"/>
                </a:solidFill>
                <a:latin typeface="+mn-lt"/>
                <a:ea typeface="+mn-ea"/>
                <a:cs typeface="+mn-cs"/>
              </a:rPr>
              <a:t>invariant</a:t>
            </a:r>
          </a:p>
          <a:p>
            <a:r>
              <a:rPr lang="en-US" sz="1200" b="0" i="0" u="none" strike="noStrike" kern="1200" baseline="0" dirty="0" smtClean="0">
                <a:solidFill>
                  <a:schemeClr val="tx1"/>
                </a:solidFill>
                <a:latin typeface="+mn-lt"/>
                <a:ea typeface="+mn-ea"/>
                <a:cs typeface="+mn-cs"/>
              </a:rPr>
              <a:t>An ASSERTION about some design element that must be true at all times, except during</a:t>
            </a:r>
          </a:p>
          <a:p>
            <a:r>
              <a:rPr lang="en-US" sz="1200" b="0" i="0" u="none" strike="noStrike" kern="1200" baseline="0" dirty="0" smtClean="0">
                <a:solidFill>
                  <a:schemeClr val="tx1"/>
                </a:solidFill>
                <a:latin typeface="+mn-lt"/>
                <a:ea typeface="+mn-ea"/>
                <a:cs typeface="+mn-cs"/>
              </a:rPr>
              <a:t>specifically transient situations such as the middle of the execution of a method, or the</a:t>
            </a:r>
          </a:p>
          <a:p>
            <a:r>
              <a:rPr lang="en-US" sz="1200" b="0" i="0" u="none" strike="noStrike" kern="1200" baseline="0" dirty="0" smtClean="0">
                <a:solidFill>
                  <a:schemeClr val="tx1"/>
                </a:solidFill>
                <a:latin typeface="+mn-lt"/>
                <a:ea typeface="+mn-ea"/>
                <a:cs typeface="+mn-cs"/>
              </a:rPr>
              <a:t>middle of an uncommitted database transaction.</a:t>
            </a:r>
          </a:p>
          <a:p>
            <a:r>
              <a:rPr lang="en-US" sz="1200" b="1" i="0" u="none" strike="noStrike" kern="1200" baseline="0" dirty="0" smtClean="0">
                <a:solidFill>
                  <a:schemeClr val="tx1"/>
                </a:solidFill>
                <a:latin typeface="+mn-lt"/>
                <a:ea typeface="+mn-ea"/>
                <a:cs typeface="+mn-cs"/>
              </a:rPr>
              <a:t>iteration</a:t>
            </a:r>
          </a:p>
          <a:p>
            <a:r>
              <a:rPr lang="en-US" sz="1200" b="0" i="0" u="none" strike="noStrike" kern="1200" baseline="0" dirty="0" smtClean="0">
                <a:solidFill>
                  <a:schemeClr val="tx1"/>
                </a:solidFill>
                <a:latin typeface="+mn-lt"/>
                <a:ea typeface="+mn-ea"/>
                <a:cs typeface="+mn-cs"/>
              </a:rPr>
              <a:t>A process in which a program is repeatedly improved in small steps. </a:t>
            </a:r>
            <a:r>
              <a:rPr lang="en-US" sz="1200" b="0" i="1" u="none" strike="noStrike" kern="1200" baseline="0" dirty="0" smtClean="0">
                <a:solidFill>
                  <a:schemeClr val="tx1"/>
                </a:solidFill>
                <a:latin typeface="+mn-lt"/>
                <a:ea typeface="+mn-ea"/>
                <a:cs typeface="+mn-cs"/>
              </a:rPr>
              <a:t>Also</a:t>
            </a:r>
            <a:r>
              <a:rPr lang="en-US" sz="1200" b="0" i="0" u="none" strike="noStrike" kern="1200" baseline="0" dirty="0" smtClean="0">
                <a:solidFill>
                  <a:schemeClr val="tx1"/>
                </a:solidFill>
                <a:latin typeface="+mn-lt"/>
                <a:ea typeface="+mn-ea"/>
                <a:cs typeface="+mn-cs"/>
              </a:rPr>
              <a:t>, one of those</a:t>
            </a:r>
          </a:p>
          <a:p>
            <a:r>
              <a:rPr lang="en-US" sz="1200" b="0" i="0" u="none" strike="noStrike" kern="1200" baseline="0" dirty="0" smtClean="0">
                <a:solidFill>
                  <a:schemeClr val="tx1"/>
                </a:solidFill>
                <a:latin typeface="+mn-lt"/>
                <a:ea typeface="+mn-ea"/>
                <a:cs typeface="+mn-cs"/>
              </a:rPr>
              <a:t>steps.</a:t>
            </a:r>
          </a:p>
          <a:p>
            <a:r>
              <a:rPr lang="en-US" sz="1200" b="1" i="0" u="none" strike="noStrike" kern="1200" baseline="0" dirty="0" smtClean="0">
                <a:solidFill>
                  <a:schemeClr val="tx1"/>
                </a:solidFill>
                <a:latin typeface="+mn-lt"/>
                <a:ea typeface="+mn-ea"/>
                <a:cs typeface="+mn-cs"/>
              </a:rPr>
              <a:t>large-scale structure</a:t>
            </a:r>
          </a:p>
          <a:p>
            <a:r>
              <a:rPr lang="en-US" sz="1200" b="0" i="0" u="none" strike="noStrike" kern="1200" baseline="0" dirty="0" smtClean="0">
                <a:solidFill>
                  <a:schemeClr val="tx1"/>
                </a:solidFill>
                <a:latin typeface="+mn-lt"/>
                <a:ea typeface="+mn-ea"/>
                <a:cs typeface="+mn-cs"/>
              </a:rPr>
              <a:t>A set of high-level concepts, rules, or both that establishes a pattern of design for an entire</a:t>
            </a:r>
          </a:p>
          <a:p>
            <a:r>
              <a:rPr lang="en-US" sz="1200" b="0" i="0" u="none" strike="noStrike" kern="1200" baseline="0" dirty="0" smtClean="0">
                <a:solidFill>
                  <a:schemeClr val="tx1"/>
                </a:solidFill>
                <a:latin typeface="+mn-lt"/>
                <a:ea typeface="+mn-ea"/>
                <a:cs typeface="+mn-cs"/>
              </a:rPr>
              <a:t>system. A language that allows the system to be discussed and understood in broad strokes.</a:t>
            </a:r>
          </a:p>
          <a:p>
            <a:r>
              <a:rPr lang="en-US" sz="1200" b="1" i="0" u="none" strike="noStrike" kern="1200" baseline="0" dirty="0" smtClean="0">
                <a:solidFill>
                  <a:schemeClr val="tx1"/>
                </a:solidFill>
                <a:latin typeface="+mn-lt"/>
                <a:ea typeface="+mn-ea"/>
                <a:cs typeface="+mn-cs"/>
              </a:rPr>
              <a:t>LAYERED ARCHITECTURE</a:t>
            </a:r>
          </a:p>
          <a:p>
            <a:r>
              <a:rPr lang="en-US" sz="1200" b="0" i="0" u="none" strike="noStrike" kern="1200" baseline="0" dirty="0" smtClean="0">
                <a:solidFill>
                  <a:schemeClr val="tx1"/>
                </a:solidFill>
                <a:latin typeface="+mn-lt"/>
                <a:ea typeface="+mn-ea"/>
                <a:cs typeface="+mn-cs"/>
              </a:rPr>
              <a:t>A technique for separating the concerns of a software system, isolating a domain layer,</a:t>
            </a:r>
          </a:p>
          <a:p>
            <a:r>
              <a:rPr lang="en-US" sz="1200" b="0" i="0" u="none" strike="noStrike" kern="1200" baseline="0" dirty="0" smtClean="0">
                <a:solidFill>
                  <a:schemeClr val="tx1"/>
                </a:solidFill>
                <a:latin typeface="+mn-lt"/>
                <a:ea typeface="+mn-ea"/>
                <a:cs typeface="+mn-cs"/>
              </a:rPr>
              <a:t>among other things.</a:t>
            </a:r>
          </a:p>
          <a:p>
            <a:r>
              <a:rPr lang="en-US" sz="1200" b="1" i="0" u="none" strike="noStrike" kern="1200" baseline="0" dirty="0" smtClean="0">
                <a:solidFill>
                  <a:schemeClr val="tx1"/>
                </a:solidFill>
                <a:latin typeface="+mn-lt"/>
                <a:ea typeface="+mn-ea"/>
                <a:cs typeface="+mn-cs"/>
              </a:rPr>
              <a:t>life cycle</a:t>
            </a:r>
          </a:p>
          <a:p>
            <a:r>
              <a:rPr lang="en-US" sz="1200" b="0" i="0" u="none" strike="noStrike" kern="1200" baseline="0" dirty="0" smtClean="0">
                <a:solidFill>
                  <a:schemeClr val="tx1"/>
                </a:solidFill>
                <a:latin typeface="+mn-lt"/>
                <a:ea typeface="+mn-ea"/>
                <a:cs typeface="+mn-cs"/>
              </a:rPr>
              <a:t>A sequence of states an object can take on between creation and deletion, typically with</a:t>
            </a:r>
          </a:p>
          <a:p>
            <a:r>
              <a:rPr lang="en-US" sz="1200" b="0" i="0" u="none" strike="noStrike" kern="1200" baseline="0" dirty="0" smtClean="0">
                <a:solidFill>
                  <a:schemeClr val="tx1"/>
                </a:solidFill>
                <a:latin typeface="+mn-lt"/>
                <a:ea typeface="+mn-ea"/>
                <a:cs typeface="+mn-cs"/>
              </a:rPr>
              <a:t>constraints to ensure integrity when changing from one state to another. May include</a:t>
            </a:r>
          </a:p>
          <a:p>
            <a:r>
              <a:rPr lang="en-US" sz="1200" b="0" i="0" u="none" strike="noStrike" kern="1200" baseline="0" dirty="0" smtClean="0">
                <a:solidFill>
                  <a:schemeClr val="tx1"/>
                </a:solidFill>
                <a:latin typeface="+mn-lt"/>
                <a:ea typeface="+mn-ea"/>
                <a:cs typeface="+mn-cs"/>
              </a:rPr>
              <a:t>migration of an ENTITY between systems and different BOUNDED CONTEXTS.</a:t>
            </a:r>
          </a:p>
          <a:p>
            <a:r>
              <a:rPr lang="en-US" sz="1200" b="1" i="0" u="none" strike="noStrike" kern="1200" baseline="0" dirty="0" smtClean="0">
                <a:solidFill>
                  <a:schemeClr val="tx1"/>
                </a:solidFill>
                <a:latin typeface="+mn-lt"/>
                <a:ea typeface="+mn-ea"/>
                <a:cs typeface="+mn-cs"/>
              </a:rPr>
              <a:t>model</a:t>
            </a:r>
          </a:p>
          <a:p>
            <a:r>
              <a:rPr lang="en-US" sz="1200" b="0" i="0" u="none" strike="noStrike" kern="1200" baseline="0" dirty="0" smtClean="0">
                <a:solidFill>
                  <a:schemeClr val="tx1"/>
                </a:solidFill>
                <a:latin typeface="+mn-lt"/>
                <a:ea typeface="+mn-ea"/>
                <a:cs typeface="+mn-cs"/>
              </a:rPr>
              <a:t>A system of abstractions that describes selected aspects of a domain and can be used to</a:t>
            </a:r>
          </a:p>
          <a:p>
            <a:r>
              <a:rPr lang="en-US" sz="1200" b="0" i="0" u="none" strike="noStrike" kern="1200" baseline="0" dirty="0" smtClean="0">
                <a:solidFill>
                  <a:schemeClr val="tx1"/>
                </a:solidFill>
                <a:latin typeface="+mn-lt"/>
                <a:ea typeface="+mn-ea"/>
                <a:cs typeface="+mn-cs"/>
              </a:rPr>
              <a:t>solve problems related to that domain.</a:t>
            </a:r>
          </a:p>
          <a:p>
            <a:r>
              <a:rPr lang="en-US" sz="1200" b="1" i="0" u="none" strike="noStrike" kern="1200" baseline="0" dirty="0" smtClean="0">
                <a:solidFill>
                  <a:schemeClr val="tx1"/>
                </a:solidFill>
                <a:latin typeface="+mn-lt"/>
                <a:ea typeface="+mn-ea"/>
                <a:cs typeface="+mn-cs"/>
              </a:rPr>
              <a:t>MODEL-DRIVEN DESIGN</a:t>
            </a:r>
          </a:p>
          <a:p>
            <a:r>
              <a:rPr lang="en-US" sz="1200" b="0" i="0" u="none" strike="noStrike" kern="1200" baseline="0" dirty="0" smtClean="0">
                <a:solidFill>
                  <a:schemeClr val="tx1"/>
                </a:solidFill>
                <a:latin typeface="+mn-lt"/>
                <a:ea typeface="+mn-ea"/>
                <a:cs typeface="+mn-cs"/>
              </a:rPr>
              <a:t>A design in which some subset of software elements corresponds closely to elements of a</a:t>
            </a:r>
          </a:p>
          <a:p>
            <a:r>
              <a:rPr lang="en-US" sz="1200" b="0" i="0" u="none" strike="noStrike" kern="1200" baseline="0" dirty="0" smtClean="0">
                <a:solidFill>
                  <a:schemeClr val="tx1"/>
                </a:solidFill>
                <a:latin typeface="+mn-lt"/>
                <a:ea typeface="+mn-ea"/>
                <a:cs typeface="+mn-cs"/>
              </a:rPr>
              <a:t>model. </a:t>
            </a:r>
            <a:r>
              <a:rPr lang="en-US" sz="1200" b="0" i="1" u="none" strike="noStrike" kern="1200" baseline="0" dirty="0" smtClean="0">
                <a:solidFill>
                  <a:schemeClr val="tx1"/>
                </a:solidFill>
                <a:latin typeface="+mn-lt"/>
                <a:ea typeface="+mn-ea"/>
                <a:cs typeface="+mn-cs"/>
              </a:rPr>
              <a:t>Also, </a:t>
            </a:r>
            <a:r>
              <a:rPr lang="en-US" sz="1200" b="0" i="0" u="none" strike="noStrike" kern="1200" baseline="0" dirty="0" smtClean="0">
                <a:solidFill>
                  <a:schemeClr val="tx1"/>
                </a:solidFill>
                <a:latin typeface="+mn-lt"/>
                <a:ea typeface="+mn-ea"/>
                <a:cs typeface="+mn-cs"/>
              </a:rPr>
              <a:t>a process of </a:t>
            </a:r>
            <a:r>
              <a:rPr lang="en-US" sz="1200" b="0" i="0" u="none" strike="noStrike" kern="1200" baseline="0" dirty="0" err="1" smtClean="0">
                <a:solidFill>
                  <a:schemeClr val="tx1"/>
                </a:solidFill>
                <a:latin typeface="+mn-lt"/>
                <a:ea typeface="+mn-ea"/>
                <a:cs typeface="+mn-cs"/>
              </a:rPr>
              <a:t>codeveloping</a:t>
            </a:r>
            <a:r>
              <a:rPr lang="en-US" sz="1200" b="0" i="0" u="none" strike="noStrike" kern="1200" baseline="0" dirty="0" smtClean="0">
                <a:solidFill>
                  <a:schemeClr val="tx1"/>
                </a:solidFill>
                <a:latin typeface="+mn-lt"/>
                <a:ea typeface="+mn-ea"/>
                <a:cs typeface="+mn-cs"/>
              </a:rPr>
              <a:t> a model and an implementation that stay aligned</a:t>
            </a:r>
          </a:p>
          <a:p>
            <a:r>
              <a:rPr lang="en-US" sz="1200" b="0" i="0" u="none" strike="noStrike" kern="1200" baseline="0" dirty="0" smtClean="0">
                <a:solidFill>
                  <a:schemeClr val="tx1"/>
                </a:solidFill>
                <a:latin typeface="+mn-lt"/>
                <a:ea typeface="+mn-ea"/>
                <a:cs typeface="+mn-cs"/>
              </a:rPr>
              <a:t>with each other.</a:t>
            </a:r>
          </a:p>
          <a:p>
            <a:r>
              <a:rPr lang="en-US" sz="1200" b="1" i="0" u="none" strike="noStrike" kern="1200" baseline="0" dirty="0" smtClean="0">
                <a:solidFill>
                  <a:schemeClr val="tx1"/>
                </a:solidFill>
                <a:latin typeface="+mn-lt"/>
                <a:ea typeface="+mn-ea"/>
                <a:cs typeface="+mn-cs"/>
              </a:rPr>
              <a:t>modeling paradigm</a:t>
            </a:r>
          </a:p>
          <a:p>
            <a:r>
              <a:rPr lang="en-US" sz="1200" b="0" i="0" u="none" strike="noStrike" kern="1200" baseline="0" dirty="0" smtClean="0">
                <a:solidFill>
                  <a:schemeClr val="tx1"/>
                </a:solidFill>
                <a:latin typeface="+mn-lt"/>
                <a:ea typeface="+mn-ea"/>
                <a:cs typeface="+mn-cs"/>
              </a:rPr>
              <a:t>A particular style of carving out concepts in a domain, combined with tools to create</a:t>
            </a:r>
          </a:p>
          <a:p>
            <a:r>
              <a:rPr lang="en-US" sz="1200" b="0" i="0" u="none" strike="noStrike" kern="1200" baseline="0" dirty="0" smtClean="0">
                <a:solidFill>
                  <a:schemeClr val="tx1"/>
                </a:solidFill>
                <a:latin typeface="+mn-lt"/>
                <a:ea typeface="+mn-ea"/>
                <a:cs typeface="+mn-cs"/>
              </a:rPr>
              <a:t>software analogs of those concepts (for example, object-oriented programming and logic</a:t>
            </a:r>
          </a:p>
          <a:p>
            <a:r>
              <a:rPr lang="en-US" sz="1200" b="0" i="0" u="none" strike="noStrike" kern="1200" baseline="0" dirty="0" smtClean="0">
                <a:solidFill>
                  <a:schemeClr val="tx1"/>
                </a:solidFill>
                <a:latin typeface="+mn-lt"/>
                <a:ea typeface="+mn-ea"/>
                <a:cs typeface="+mn-cs"/>
              </a:rPr>
              <a:t>programming).</a:t>
            </a:r>
          </a:p>
          <a:p>
            <a:r>
              <a:rPr lang="en-US" sz="1200" b="1" i="0" u="none" strike="noStrike" kern="1200" baseline="0" dirty="0" smtClean="0">
                <a:solidFill>
                  <a:schemeClr val="tx1"/>
                </a:solidFill>
                <a:latin typeface="+mn-lt"/>
                <a:ea typeface="+mn-ea"/>
                <a:cs typeface="+mn-cs"/>
              </a:rPr>
              <a:t>REPOSITORY</a:t>
            </a:r>
          </a:p>
          <a:p>
            <a:r>
              <a:rPr lang="en-US" sz="1200" b="0" i="0" u="none" strike="noStrike" kern="1200" baseline="0" dirty="0" smtClean="0">
                <a:solidFill>
                  <a:schemeClr val="tx1"/>
                </a:solidFill>
                <a:latin typeface="+mn-lt"/>
                <a:ea typeface="+mn-ea"/>
                <a:cs typeface="+mn-cs"/>
              </a:rPr>
              <a:t>A mechanism for encapsulating storage, retrieval, and search behavior which emulates a</a:t>
            </a:r>
          </a:p>
          <a:p>
            <a:r>
              <a:rPr lang="en-US" sz="1200" b="0" i="0" u="none" strike="noStrike" kern="1200" baseline="0" dirty="0" smtClean="0">
                <a:solidFill>
                  <a:schemeClr val="tx1"/>
                </a:solidFill>
                <a:latin typeface="+mn-lt"/>
                <a:ea typeface="+mn-ea"/>
                <a:cs typeface="+mn-cs"/>
              </a:rPr>
              <a:t>collection of objects.</a:t>
            </a:r>
          </a:p>
          <a:p>
            <a:r>
              <a:rPr lang="en-US" sz="1200" b="1" i="0" u="none" strike="noStrike" kern="1200" baseline="0" dirty="0" smtClean="0">
                <a:solidFill>
                  <a:schemeClr val="tx1"/>
                </a:solidFill>
                <a:latin typeface="+mn-lt"/>
                <a:ea typeface="+mn-ea"/>
                <a:cs typeface="+mn-cs"/>
              </a:rPr>
              <a:t>responsibility</a:t>
            </a:r>
          </a:p>
          <a:p>
            <a:r>
              <a:rPr lang="en-US" sz="1200" b="0" i="0" u="none" strike="noStrike" kern="1200" baseline="0" dirty="0" smtClean="0">
                <a:solidFill>
                  <a:schemeClr val="tx1"/>
                </a:solidFill>
                <a:latin typeface="+mn-lt"/>
                <a:ea typeface="+mn-ea"/>
                <a:cs typeface="+mn-cs"/>
              </a:rPr>
              <a:t>An obligation to perform a task or know information (</a:t>
            </a:r>
            <a:r>
              <a:rPr lang="en-US" sz="1200" b="0" i="0" u="none" strike="noStrike" kern="1200" baseline="0" dirty="0" err="1" smtClean="0">
                <a:solidFill>
                  <a:schemeClr val="tx1"/>
                </a:solidFill>
                <a:latin typeface="+mn-lt"/>
                <a:ea typeface="+mn-ea"/>
                <a:cs typeface="+mn-cs"/>
              </a:rPr>
              <a:t>Wirfs</a:t>
            </a:r>
            <a:r>
              <a:rPr lang="en-US" sz="1200" b="0" i="0" u="none" strike="noStrike" kern="1200" baseline="0" dirty="0" smtClean="0">
                <a:solidFill>
                  <a:schemeClr val="tx1"/>
                </a:solidFill>
                <a:latin typeface="+mn-lt"/>
                <a:ea typeface="+mn-ea"/>
                <a:cs typeface="+mn-cs"/>
              </a:rPr>
              <a:t>-Brock et al. 2003, p. 3).</a:t>
            </a:r>
          </a:p>
          <a:p>
            <a:r>
              <a:rPr lang="en-US" sz="1200" b="1" i="0" u="none" strike="noStrike" kern="1200" baseline="0" dirty="0" smtClean="0">
                <a:solidFill>
                  <a:schemeClr val="tx1"/>
                </a:solidFill>
                <a:latin typeface="+mn-lt"/>
                <a:ea typeface="+mn-ea"/>
                <a:cs typeface="+mn-cs"/>
              </a:rPr>
              <a:t>SERVICE</a:t>
            </a:r>
          </a:p>
          <a:p>
            <a:r>
              <a:rPr lang="en-US" sz="1200" b="0" i="0" u="none" strike="noStrike" kern="1200" baseline="0" dirty="0" smtClean="0">
                <a:solidFill>
                  <a:schemeClr val="tx1"/>
                </a:solidFill>
                <a:latin typeface="+mn-lt"/>
                <a:ea typeface="+mn-ea"/>
                <a:cs typeface="+mn-cs"/>
              </a:rPr>
              <a:t>An operation offered as an interface that stands alone in the model, with no encapsulated</a:t>
            </a:r>
          </a:p>
          <a:p>
            <a:r>
              <a:rPr lang="en-US" sz="1200" b="0" i="0" u="none" strike="noStrike" kern="1200" baseline="0" dirty="0" smtClean="0">
                <a:solidFill>
                  <a:schemeClr val="tx1"/>
                </a:solidFill>
                <a:latin typeface="+mn-lt"/>
                <a:ea typeface="+mn-ea"/>
                <a:cs typeface="+mn-cs"/>
              </a:rPr>
              <a:t>state.</a:t>
            </a:r>
          </a:p>
          <a:p>
            <a:r>
              <a:rPr lang="en-US" sz="1200" b="1" i="0" u="none" strike="noStrike" kern="1200" baseline="0" dirty="0" smtClean="0">
                <a:solidFill>
                  <a:schemeClr val="tx1"/>
                </a:solidFill>
                <a:latin typeface="+mn-lt"/>
                <a:ea typeface="+mn-ea"/>
                <a:cs typeface="+mn-cs"/>
              </a:rPr>
              <a:t>side effect</a:t>
            </a:r>
          </a:p>
          <a:p>
            <a:r>
              <a:rPr lang="en-US" sz="1200" b="0" i="0" u="none" strike="noStrike" kern="1200" baseline="0" dirty="0" smtClean="0">
                <a:solidFill>
                  <a:schemeClr val="tx1"/>
                </a:solidFill>
                <a:latin typeface="+mn-lt"/>
                <a:ea typeface="+mn-ea"/>
                <a:cs typeface="+mn-cs"/>
              </a:rPr>
              <a:t>Any observable change of state resulting from an operation, whether intentional or not, even</a:t>
            </a:r>
          </a:p>
          <a:p>
            <a:r>
              <a:rPr lang="en-US" sz="1200" b="0" i="0" u="none" strike="noStrike" kern="1200" baseline="0" dirty="0" smtClean="0">
                <a:solidFill>
                  <a:schemeClr val="tx1"/>
                </a:solidFill>
                <a:latin typeface="+mn-lt"/>
                <a:ea typeface="+mn-ea"/>
                <a:cs typeface="+mn-cs"/>
              </a:rPr>
              <a:t>a deliberate update.</a:t>
            </a:r>
          </a:p>
          <a:p>
            <a:r>
              <a:rPr lang="en-US" sz="1200" b="1" i="0" u="none" strike="noStrike" kern="1200" baseline="0" dirty="0" smtClean="0">
                <a:solidFill>
                  <a:schemeClr val="tx1"/>
                </a:solidFill>
                <a:latin typeface="+mn-lt"/>
                <a:ea typeface="+mn-ea"/>
                <a:cs typeface="+mn-cs"/>
              </a:rPr>
              <a:t>SIDE-EFFECT-FREE FUNCTION</a:t>
            </a:r>
          </a:p>
          <a:p>
            <a:r>
              <a:rPr lang="en-US" sz="1200" b="0" i="0" u="none" strike="noStrike" kern="1200" baseline="0" dirty="0" smtClean="0">
                <a:solidFill>
                  <a:schemeClr val="tx1"/>
                </a:solidFill>
                <a:latin typeface="+mn-lt"/>
                <a:ea typeface="+mn-ea"/>
                <a:cs typeface="+mn-cs"/>
              </a:rPr>
              <a:t>See </a:t>
            </a:r>
            <a:r>
              <a:rPr lang="en-US" sz="1200" b="1" i="0" u="none" strike="noStrike" kern="1200" baseline="0" dirty="0" smtClean="0">
                <a:solidFill>
                  <a:schemeClr val="tx1"/>
                </a:solidFill>
                <a:latin typeface="+mn-lt"/>
                <a:ea typeface="+mn-ea"/>
                <a:cs typeface="+mn-cs"/>
              </a:rPr>
              <a:t>[function]</a:t>
            </a:r>
          </a:p>
          <a:p>
            <a:r>
              <a:rPr lang="en-US" sz="1200" b="1" i="0" u="none" strike="noStrike" kern="1200" baseline="0" dirty="0" smtClean="0">
                <a:solidFill>
                  <a:schemeClr val="tx1"/>
                </a:solidFill>
                <a:latin typeface="+mn-lt"/>
                <a:ea typeface="+mn-ea"/>
                <a:cs typeface="+mn-cs"/>
              </a:rPr>
              <a:t>STANDALONE CLASS</a:t>
            </a:r>
          </a:p>
          <a:p>
            <a:r>
              <a:rPr lang="en-US" sz="1200" b="0" i="0" u="none" strike="noStrike" kern="1200" baseline="0" dirty="0" smtClean="0">
                <a:solidFill>
                  <a:schemeClr val="tx1"/>
                </a:solidFill>
                <a:latin typeface="+mn-lt"/>
                <a:ea typeface="+mn-ea"/>
                <a:cs typeface="+mn-cs"/>
              </a:rPr>
              <a:t>A class that can be understood and tested without reference to any others, except system</a:t>
            </a:r>
          </a:p>
          <a:p>
            <a:r>
              <a:rPr lang="en-US" sz="1200" b="0" i="0" u="none" strike="noStrike" kern="1200" baseline="0" dirty="0" smtClean="0">
                <a:solidFill>
                  <a:schemeClr val="tx1"/>
                </a:solidFill>
                <a:latin typeface="+mn-lt"/>
                <a:ea typeface="+mn-ea"/>
                <a:cs typeface="+mn-cs"/>
              </a:rPr>
              <a:t>primitives and basic libraries.</a:t>
            </a:r>
          </a:p>
          <a:p>
            <a:r>
              <a:rPr lang="en-US" sz="1200" b="1" i="0" u="none" strike="noStrike" kern="1200" baseline="0" dirty="0" smtClean="0">
                <a:solidFill>
                  <a:schemeClr val="tx1"/>
                </a:solidFill>
                <a:latin typeface="+mn-lt"/>
                <a:ea typeface="+mn-ea"/>
                <a:cs typeface="+mn-cs"/>
              </a:rPr>
              <a:t>stateless</a:t>
            </a:r>
          </a:p>
          <a:p>
            <a:r>
              <a:rPr lang="en-US" sz="1200" b="0" i="0" u="none" strike="noStrike" kern="1200" baseline="0" dirty="0" smtClean="0">
                <a:solidFill>
                  <a:schemeClr val="tx1"/>
                </a:solidFill>
                <a:latin typeface="+mn-lt"/>
                <a:ea typeface="+mn-ea"/>
                <a:cs typeface="+mn-cs"/>
              </a:rPr>
              <a:t>The property of a design element that allows a client to use any of its operations without</a:t>
            </a:r>
          </a:p>
          <a:p>
            <a:r>
              <a:rPr lang="en-US" sz="1200" b="0" i="0" u="none" strike="noStrike" kern="1200" baseline="0" dirty="0" smtClean="0">
                <a:solidFill>
                  <a:schemeClr val="tx1"/>
                </a:solidFill>
                <a:latin typeface="+mn-lt"/>
                <a:ea typeface="+mn-ea"/>
                <a:cs typeface="+mn-cs"/>
              </a:rPr>
              <a:t>regard to the element's history. A stateless element may use information that is accessible</a:t>
            </a:r>
          </a:p>
          <a:p>
            <a:r>
              <a:rPr lang="en-US" sz="1200" b="0" i="0" u="none" strike="noStrike" kern="1200" baseline="0" dirty="0" smtClean="0">
                <a:solidFill>
                  <a:schemeClr val="tx1"/>
                </a:solidFill>
                <a:latin typeface="+mn-lt"/>
                <a:ea typeface="+mn-ea"/>
                <a:cs typeface="+mn-cs"/>
              </a:rPr>
              <a:t>globally and may even change that global information (that is, it may have side effects) but</a:t>
            </a:r>
          </a:p>
          <a:p>
            <a:r>
              <a:rPr lang="en-US" sz="1200" b="0" i="0" u="none" strike="noStrike" kern="1200" baseline="0" dirty="0" smtClean="0">
                <a:solidFill>
                  <a:schemeClr val="tx1"/>
                </a:solidFill>
                <a:latin typeface="+mn-lt"/>
                <a:ea typeface="+mn-ea"/>
                <a:cs typeface="+mn-cs"/>
              </a:rPr>
              <a:t>holds no private state that affects its behavior.</a:t>
            </a:r>
          </a:p>
          <a:p>
            <a:r>
              <a:rPr lang="en-US" sz="1200" b="1" i="0" u="none" strike="noStrike" kern="1200" baseline="0" dirty="0" smtClean="0">
                <a:solidFill>
                  <a:schemeClr val="tx1"/>
                </a:solidFill>
                <a:latin typeface="+mn-lt"/>
                <a:ea typeface="+mn-ea"/>
                <a:cs typeface="+mn-cs"/>
              </a:rPr>
              <a:t>strategic design</a:t>
            </a:r>
          </a:p>
          <a:p>
            <a:r>
              <a:rPr lang="en-US" sz="1200" b="0" i="0" u="none" strike="noStrike" kern="1200" baseline="0" dirty="0" smtClean="0">
                <a:solidFill>
                  <a:schemeClr val="tx1"/>
                </a:solidFill>
                <a:latin typeface="+mn-lt"/>
                <a:ea typeface="+mn-ea"/>
                <a:cs typeface="+mn-cs"/>
              </a:rPr>
              <a:t>Modeling and design decisions that apply to large parts of the system. Such decisions affect</a:t>
            </a:r>
          </a:p>
          <a:p>
            <a:r>
              <a:rPr lang="en-US" sz="1200" b="0" i="0" u="none" strike="noStrike" kern="1200" baseline="0" dirty="0" smtClean="0">
                <a:solidFill>
                  <a:schemeClr val="tx1"/>
                </a:solidFill>
                <a:latin typeface="+mn-lt"/>
                <a:ea typeface="+mn-ea"/>
                <a:cs typeface="+mn-cs"/>
              </a:rPr>
              <a:t>the entire project and have to be decided at team level.</a:t>
            </a:r>
          </a:p>
          <a:p>
            <a:r>
              <a:rPr lang="en-US" sz="1200" b="1" i="0" u="none" strike="noStrike" kern="1200" baseline="0" dirty="0" smtClean="0">
                <a:solidFill>
                  <a:schemeClr val="tx1"/>
                </a:solidFill>
                <a:latin typeface="+mn-lt"/>
                <a:ea typeface="+mn-ea"/>
                <a:cs typeface="+mn-cs"/>
              </a:rPr>
              <a:t>supple design</a:t>
            </a:r>
          </a:p>
          <a:p>
            <a:r>
              <a:rPr lang="en-US" sz="1200" b="0" i="0" u="none" strike="noStrike" kern="1200" baseline="0" dirty="0" smtClean="0">
                <a:solidFill>
                  <a:schemeClr val="tx1"/>
                </a:solidFill>
                <a:latin typeface="+mn-lt"/>
                <a:ea typeface="+mn-ea"/>
                <a:cs typeface="+mn-cs"/>
              </a:rPr>
              <a:t>A design that puts the power inherent in a deep model into the hands of a client developer</a:t>
            </a:r>
          </a:p>
          <a:p>
            <a:r>
              <a:rPr lang="en-US" sz="1200" b="0" i="0" u="none" strike="noStrike" kern="1200" baseline="0" dirty="0" smtClean="0">
                <a:solidFill>
                  <a:schemeClr val="tx1"/>
                </a:solidFill>
                <a:latin typeface="+mn-lt"/>
                <a:ea typeface="+mn-ea"/>
                <a:cs typeface="+mn-cs"/>
              </a:rPr>
              <a:t>to make clear, flexible expressions that give expected results robustly. Equally important, it</a:t>
            </a:r>
          </a:p>
          <a:p>
            <a:r>
              <a:rPr lang="en-US" sz="1200" b="0" i="0" u="none" strike="noStrike" kern="1200" baseline="0" dirty="0" smtClean="0">
                <a:solidFill>
                  <a:schemeClr val="tx1"/>
                </a:solidFill>
                <a:latin typeface="+mn-lt"/>
                <a:ea typeface="+mn-ea"/>
                <a:cs typeface="+mn-cs"/>
              </a:rPr>
              <a:t>leverages that </a:t>
            </a:r>
            <a:r>
              <a:rPr lang="en-US" sz="1200" b="0" i="1" u="none" strike="noStrike" kern="1200" baseline="0" dirty="0" smtClean="0">
                <a:solidFill>
                  <a:schemeClr val="tx1"/>
                </a:solidFill>
                <a:latin typeface="+mn-lt"/>
                <a:ea typeface="+mn-ea"/>
                <a:cs typeface="+mn-cs"/>
              </a:rPr>
              <a:t>same </a:t>
            </a:r>
            <a:r>
              <a:rPr lang="en-US" sz="1200" b="0" i="0" u="none" strike="noStrike" kern="1200" baseline="0" dirty="0" smtClean="0">
                <a:solidFill>
                  <a:schemeClr val="tx1"/>
                </a:solidFill>
                <a:latin typeface="+mn-lt"/>
                <a:ea typeface="+mn-ea"/>
                <a:cs typeface="+mn-cs"/>
              </a:rPr>
              <a:t>deep model to make the design itself easy for the implementer to mold</a:t>
            </a:r>
          </a:p>
          <a:p>
            <a:r>
              <a:rPr lang="en-US" sz="1200" b="0" i="0" u="none" strike="noStrike" kern="1200" baseline="0" dirty="0" smtClean="0">
                <a:solidFill>
                  <a:schemeClr val="tx1"/>
                </a:solidFill>
                <a:latin typeface="+mn-lt"/>
                <a:ea typeface="+mn-ea"/>
                <a:cs typeface="+mn-cs"/>
              </a:rPr>
              <a:t>and reshape to accommodate new insight.</a:t>
            </a:r>
          </a:p>
          <a:p>
            <a:r>
              <a:rPr lang="en-US" sz="1200" b="1" i="0" u="none" strike="noStrike" kern="1200" baseline="0" dirty="0" smtClean="0">
                <a:solidFill>
                  <a:schemeClr val="tx1"/>
                </a:solidFill>
                <a:latin typeface="+mn-lt"/>
                <a:ea typeface="+mn-ea"/>
                <a:cs typeface="+mn-cs"/>
              </a:rPr>
              <a:t>UBIQUITOUS LANGUAGE</a:t>
            </a:r>
          </a:p>
          <a:p>
            <a:r>
              <a:rPr lang="en-US" sz="1200" b="0" i="0" u="none" strike="noStrike" kern="1200" baseline="0" dirty="0" smtClean="0">
                <a:solidFill>
                  <a:schemeClr val="tx1"/>
                </a:solidFill>
                <a:latin typeface="+mn-lt"/>
                <a:ea typeface="+mn-ea"/>
                <a:cs typeface="+mn-cs"/>
              </a:rPr>
              <a:t>A language structured around the domain model and used by all team members to connect</a:t>
            </a:r>
          </a:p>
          <a:p>
            <a:r>
              <a:rPr lang="en-US" sz="1200" b="0" i="0" u="none" strike="noStrike" kern="1200" baseline="0" dirty="0" smtClean="0">
                <a:solidFill>
                  <a:schemeClr val="tx1"/>
                </a:solidFill>
                <a:latin typeface="+mn-lt"/>
                <a:ea typeface="+mn-ea"/>
                <a:cs typeface="+mn-cs"/>
              </a:rPr>
              <a:t>all the activities of the team with the software.</a:t>
            </a:r>
          </a:p>
          <a:p>
            <a:r>
              <a:rPr lang="en-US" sz="1200" b="1" i="0" u="none" strike="noStrike" kern="1200" baseline="0" dirty="0" smtClean="0">
                <a:solidFill>
                  <a:schemeClr val="tx1"/>
                </a:solidFill>
                <a:latin typeface="+mn-lt"/>
                <a:ea typeface="+mn-ea"/>
                <a:cs typeface="+mn-cs"/>
              </a:rPr>
              <a:t>unification</a:t>
            </a:r>
          </a:p>
          <a:p>
            <a:r>
              <a:rPr lang="en-US" sz="1200" b="0" i="0" u="none" strike="noStrike" kern="1200" baseline="0" dirty="0" smtClean="0">
                <a:solidFill>
                  <a:schemeClr val="tx1"/>
                </a:solidFill>
                <a:latin typeface="+mn-lt"/>
                <a:ea typeface="+mn-ea"/>
                <a:cs typeface="+mn-cs"/>
              </a:rPr>
              <a:t>The internal consistency of a model such that each term is </a:t>
            </a:r>
            <a:r>
              <a:rPr lang="en-US" sz="1200" b="0" i="0" u="none" strike="noStrike" kern="1200" baseline="0" dirty="0" err="1" smtClean="0">
                <a:solidFill>
                  <a:schemeClr val="tx1"/>
                </a:solidFill>
                <a:latin typeface="+mn-lt"/>
                <a:ea typeface="+mn-ea"/>
                <a:cs typeface="+mn-cs"/>
              </a:rPr>
              <a:t>unam-biguous</a:t>
            </a:r>
            <a:r>
              <a:rPr lang="en-US" sz="1200" b="0" i="0" u="none" strike="noStrike" kern="1200" baseline="0" dirty="0" smtClean="0">
                <a:solidFill>
                  <a:schemeClr val="tx1"/>
                </a:solidFill>
                <a:latin typeface="+mn-lt"/>
                <a:ea typeface="+mn-ea"/>
                <a:cs typeface="+mn-cs"/>
              </a:rPr>
              <a:t> and no rules</a:t>
            </a:r>
          </a:p>
          <a:p>
            <a:r>
              <a:rPr lang="en-US" sz="1200" b="0" i="0" u="none" strike="noStrike" kern="1200" baseline="0" dirty="0" smtClean="0">
                <a:solidFill>
                  <a:schemeClr val="tx1"/>
                </a:solidFill>
                <a:latin typeface="+mn-lt"/>
                <a:ea typeface="+mn-ea"/>
                <a:cs typeface="+mn-cs"/>
              </a:rPr>
              <a:t>contradict.</a:t>
            </a:r>
          </a:p>
          <a:p>
            <a:r>
              <a:rPr lang="en-US" sz="1200" b="1" i="0" u="none" strike="noStrike" kern="1200" baseline="0" dirty="0" smtClean="0">
                <a:solidFill>
                  <a:schemeClr val="tx1"/>
                </a:solidFill>
                <a:latin typeface="+mn-lt"/>
                <a:ea typeface="+mn-ea"/>
                <a:cs typeface="+mn-cs"/>
              </a:rPr>
              <a:t>VALUE OBJECT</a:t>
            </a:r>
          </a:p>
          <a:p>
            <a:r>
              <a:rPr lang="en-US" sz="1200" b="0" i="0" u="none" strike="noStrike" kern="1200" baseline="0" dirty="0" smtClean="0">
                <a:solidFill>
                  <a:schemeClr val="tx1"/>
                </a:solidFill>
                <a:latin typeface="+mn-lt"/>
                <a:ea typeface="+mn-ea"/>
                <a:cs typeface="+mn-cs"/>
              </a:rPr>
              <a:t>An object that describes some characteristic or attribute but carries no concept of identity.</a:t>
            </a:r>
          </a:p>
          <a:p>
            <a:r>
              <a:rPr lang="en-US" sz="1200" b="1" i="0" u="none" strike="noStrike" kern="1200" baseline="0" dirty="0" smtClean="0">
                <a:solidFill>
                  <a:schemeClr val="tx1"/>
                </a:solidFill>
                <a:latin typeface="+mn-lt"/>
                <a:ea typeface="+mn-ea"/>
                <a:cs typeface="+mn-cs"/>
              </a:rPr>
              <a:t>WHOLE VALUE</a:t>
            </a:r>
          </a:p>
          <a:p>
            <a:r>
              <a:rPr lang="en-US" sz="1200" b="0" i="0" u="none" strike="noStrike" kern="1200" baseline="0" dirty="0" smtClean="0">
                <a:solidFill>
                  <a:schemeClr val="tx1"/>
                </a:solidFill>
                <a:latin typeface="+mn-lt"/>
                <a:ea typeface="+mn-ea"/>
                <a:cs typeface="+mn-cs"/>
              </a:rPr>
              <a:t>An object that models a single, complete concept.</a:t>
            </a:r>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Core definitions</a:t>
            </a:r>
          </a:p>
          <a:p>
            <a:r>
              <a:rPr lang="en-US" sz="1200" b="0" i="0" kern="1200" dirty="0" smtClean="0">
                <a:solidFill>
                  <a:schemeClr val="tx1"/>
                </a:solidFill>
                <a:effectLst/>
                <a:latin typeface="+mn-lt"/>
                <a:ea typeface="+mn-ea"/>
                <a:cs typeface="+mn-cs"/>
              </a:rPr>
              <a:t>Domain: A sphere of knowledge (ontology), influence, or activity. The subject area to which the user applies a program is the domain of the software.</a:t>
            </a:r>
          </a:p>
          <a:p>
            <a:r>
              <a:rPr lang="en-US" sz="1200" b="0" i="0" kern="1200" dirty="0" smtClean="0">
                <a:solidFill>
                  <a:schemeClr val="tx1"/>
                </a:solidFill>
                <a:effectLst/>
                <a:latin typeface="+mn-lt"/>
                <a:ea typeface="+mn-ea"/>
                <a:cs typeface="+mn-cs"/>
              </a:rPr>
              <a:t>Model: A system of abstractions that describes selected aspects of a domain and can be used to solve problems related to that domain.</a:t>
            </a:r>
          </a:p>
          <a:p>
            <a:r>
              <a:rPr lang="en-US" sz="1200" b="0" i="0" kern="1200" dirty="0" smtClean="0">
                <a:solidFill>
                  <a:schemeClr val="tx1"/>
                </a:solidFill>
                <a:effectLst/>
                <a:latin typeface="+mn-lt"/>
                <a:ea typeface="+mn-ea"/>
                <a:cs typeface="+mn-cs"/>
              </a:rPr>
              <a:t>Ubiquitous Language: A language structured around the domain model and used by all team members to connect all the activities of the team with the software.</a:t>
            </a:r>
          </a:p>
          <a:p>
            <a:r>
              <a:rPr lang="en-US" sz="1200" b="0" i="0" kern="1200" dirty="0" smtClean="0">
                <a:solidFill>
                  <a:schemeClr val="tx1"/>
                </a:solidFill>
                <a:effectLst/>
                <a:latin typeface="+mn-lt"/>
                <a:ea typeface="+mn-ea"/>
                <a:cs typeface="+mn-cs"/>
              </a:rPr>
              <a:t>Context: The setting in which a word or statement appears that determines its meaning.</a:t>
            </a:r>
          </a:p>
          <a:p>
            <a:r>
              <a:rPr lang="en-US" sz="1200" b="0" i="0" kern="1200" dirty="0" smtClean="0">
                <a:solidFill>
                  <a:schemeClr val="tx1"/>
                </a:solidFill>
                <a:effectLst/>
                <a:latin typeface="+mn-lt"/>
                <a:ea typeface="+mn-ea"/>
                <a:cs typeface="+mn-cs"/>
              </a:rPr>
              <a:t>Prerequisites for the successful application of DDD</a:t>
            </a:r>
          </a:p>
          <a:p>
            <a:r>
              <a:rPr lang="en-US" sz="1200" b="0" i="0" kern="1200" dirty="0" smtClean="0">
                <a:solidFill>
                  <a:schemeClr val="tx1"/>
                </a:solidFill>
                <a:effectLst/>
                <a:latin typeface="+mn-lt"/>
                <a:ea typeface="+mn-ea"/>
                <a:cs typeface="+mn-cs"/>
              </a:rPr>
              <a:t>Your domain is not trivial</a:t>
            </a:r>
          </a:p>
          <a:p>
            <a:r>
              <a:rPr lang="en-US" sz="1200" b="0" i="0" kern="1200" dirty="0" smtClean="0">
                <a:solidFill>
                  <a:schemeClr val="tx1"/>
                </a:solidFill>
                <a:effectLst/>
                <a:latin typeface="+mn-lt"/>
                <a:ea typeface="+mn-ea"/>
                <a:cs typeface="+mn-cs"/>
              </a:rPr>
              <a:t>The project team has experience and interest in Object Oriented Programming/Design</a:t>
            </a:r>
          </a:p>
          <a:p>
            <a:r>
              <a:rPr lang="en-US" sz="1200" b="0" i="0" kern="1200" dirty="0" smtClean="0">
                <a:solidFill>
                  <a:schemeClr val="tx1"/>
                </a:solidFill>
                <a:effectLst/>
                <a:latin typeface="+mn-lt"/>
                <a:ea typeface="+mn-ea"/>
                <a:cs typeface="+mn-cs"/>
              </a:rPr>
              <a:t>You have access to domain experts</a:t>
            </a:r>
          </a:p>
          <a:p>
            <a:r>
              <a:rPr lang="en-US" sz="1200" b="0" i="0" kern="1200" dirty="0" smtClean="0">
                <a:solidFill>
                  <a:schemeClr val="tx1"/>
                </a:solidFill>
                <a:effectLst/>
                <a:latin typeface="+mn-lt"/>
                <a:ea typeface="+mn-ea"/>
                <a:cs typeface="+mn-cs"/>
              </a:rPr>
              <a:t>You have an iterative process</a:t>
            </a:r>
          </a:p>
          <a:p>
            <a:r>
              <a:rPr lang="en-US" sz="1200" b="0" i="0" kern="1200" dirty="0" smtClean="0">
                <a:solidFill>
                  <a:schemeClr val="tx1"/>
                </a:solidFill>
                <a:effectLst/>
                <a:latin typeface="+mn-lt"/>
                <a:ea typeface="+mn-ea"/>
                <a:cs typeface="+mn-cs"/>
              </a:rPr>
              <a:t>Building blocks</a:t>
            </a:r>
          </a:p>
          <a:p>
            <a:r>
              <a:rPr lang="en-US" sz="1200" b="0" i="0" kern="1200" dirty="0" smtClean="0">
                <a:solidFill>
                  <a:schemeClr val="tx1"/>
                </a:solidFill>
                <a:effectLst/>
                <a:latin typeface="+mn-lt"/>
                <a:ea typeface="+mn-ea"/>
                <a:cs typeface="+mn-cs"/>
              </a:rPr>
              <a:t>Strategic patterns</a:t>
            </a:r>
          </a:p>
          <a:p>
            <a:r>
              <a:rPr lang="en-US" sz="1200" b="1" i="0" kern="1200" dirty="0" smtClean="0">
                <a:solidFill>
                  <a:schemeClr val="tx1"/>
                </a:solidFill>
                <a:effectLst/>
                <a:latin typeface="+mn-lt"/>
                <a:ea typeface="+mn-ea"/>
                <a:cs typeface="+mn-cs"/>
              </a:rPr>
              <a:t>Domain, and Subdomains:</a:t>
            </a:r>
            <a:r>
              <a:rPr lang="en-US" sz="1200" b="0" i="0" kern="1200" dirty="0" smtClean="0">
                <a:solidFill>
                  <a:schemeClr val="tx1"/>
                </a:solidFill>
                <a:effectLst/>
                <a:latin typeface="+mn-lt"/>
                <a:ea typeface="+mn-ea"/>
                <a:cs typeface="+mn-cs"/>
              </a:rPr>
              <a:t> As mentioned above, a Domain is a sphere of knowledge. A Domain can be split into Subdomains if it is too large. The Domain is usually known as the problem space.</a:t>
            </a:r>
          </a:p>
          <a:p>
            <a:r>
              <a:rPr lang="en-US" sz="1200" b="1" i="0" kern="1200" dirty="0" smtClean="0">
                <a:solidFill>
                  <a:schemeClr val="tx1"/>
                </a:solidFill>
                <a:effectLst/>
                <a:latin typeface="+mn-lt"/>
                <a:ea typeface="+mn-ea"/>
                <a:cs typeface="+mn-cs"/>
              </a:rPr>
              <a:t>Bounded Context:</a:t>
            </a:r>
            <a:r>
              <a:rPr lang="en-US" sz="1200" b="0" i="0" kern="1200" dirty="0" smtClean="0">
                <a:solidFill>
                  <a:schemeClr val="tx1"/>
                </a:solidFill>
                <a:effectLst/>
                <a:latin typeface="+mn-lt"/>
                <a:ea typeface="+mn-ea"/>
                <a:cs typeface="+mn-cs"/>
              </a:rPr>
              <a:t> A Bounded context should be aligned with a Domain or a Subdomain. There is one Ubiquitous Language applied within a Bounded Context. A Bounded Context is usually the solution space, where we design our software or business solution.</a:t>
            </a:r>
          </a:p>
          <a:p>
            <a:r>
              <a:rPr lang="en-US" sz="1200" b="1" i="0" kern="1200" dirty="0" smtClean="0">
                <a:solidFill>
                  <a:schemeClr val="tx1"/>
                </a:solidFill>
                <a:effectLst/>
                <a:latin typeface="+mn-lt"/>
                <a:ea typeface="+mn-ea"/>
                <a:cs typeface="+mn-cs"/>
              </a:rPr>
              <a:t>Context Map:</a:t>
            </a:r>
            <a:r>
              <a:rPr lang="en-US" sz="1200" b="0" i="0" kern="1200" dirty="0" smtClean="0">
                <a:solidFill>
                  <a:schemeClr val="tx1"/>
                </a:solidFill>
                <a:effectLst/>
                <a:latin typeface="+mn-lt"/>
                <a:ea typeface="+mn-ea"/>
                <a:cs typeface="+mn-cs"/>
              </a:rPr>
              <a:t> A Context Map displays the alignment of Domains, Subdomains and their Bounded Contexts. A Context Map also shows dependencies between Bounded Contexts. Such dependencies can be upstream or downstream. Dependencies show where integration patterns should or must be applied.</a:t>
            </a:r>
          </a:p>
          <a:p>
            <a:r>
              <a:rPr lang="en-US" sz="1200" b="0" i="0" kern="1200" dirty="0" smtClean="0">
                <a:solidFill>
                  <a:schemeClr val="tx1"/>
                </a:solidFill>
                <a:effectLst/>
                <a:latin typeface="+mn-lt"/>
                <a:ea typeface="+mn-ea"/>
                <a:cs typeface="+mn-cs"/>
              </a:rPr>
              <a:t>Tactical patterns</a:t>
            </a:r>
          </a:p>
          <a:p>
            <a:r>
              <a:rPr lang="en-US" sz="1200" b="1" i="0" kern="1200" dirty="0" smtClean="0">
                <a:solidFill>
                  <a:schemeClr val="tx1"/>
                </a:solidFill>
                <a:effectLst/>
                <a:latin typeface="+mn-lt"/>
                <a:ea typeface="+mn-ea"/>
                <a:cs typeface="+mn-cs"/>
              </a:rPr>
              <a:t>Entity</a:t>
            </a:r>
            <a:r>
              <a:rPr lang="en-US" sz="1200" b="0" i="0" kern="1200" dirty="0" smtClean="0">
                <a:solidFill>
                  <a:schemeClr val="tx1"/>
                </a:solidFill>
                <a:effectLst/>
                <a:latin typeface="+mn-lt"/>
                <a:ea typeface="+mn-ea"/>
                <a:cs typeface="+mn-cs"/>
              </a:rPr>
              <a:t>: An object that is not defined by its attributes, but rather by a thread of continuity and its identity.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Example: Most airlines distinguish each seat uniquely on every flight. Each seat is an entity in this context. However, Southwest Airlines (or EasyJet/</a:t>
            </a:r>
            <a:r>
              <a:rPr lang="en-US" sz="1200" b="0" i="0" kern="1200" dirty="0" err="1" smtClean="0">
                <a:solidFill>
                  <a:schemeClr val="tx1"/>
                </a:solidFill>
                <a:effectLst/>
                <a:latin typeface="+mn-lt"/>
                <a:ea typeface="+mn-ea"/>
                <a:cs typeface="+mn-cs"/>
              </a:rPr>
              <a:t>RyanAir</a:t>
            </a:r>
            <a:r>
              <a:rPr lang="en-US" sz="1200" b="0" i="0" kern="1200" dirty="0" smtClean="0">
                <a:solidFill>
                  <a:schemeClr val="tx1"/>
                </a:solidFill>
                <a:effectLst/>
                <a:latin typeface="+mn-lt"/>
                <a:ea typeface="+mn-ea"/>
                <a:cs typeface="+mn-cs"/>
              </a:rPr>
              <a:t> for Europeans) does not distinguish between every seat; all seats are the same. In this context, a seat is actually a value object.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Value Object</a:t>
            </a:r>
            <a:r>
              <a:rPr lang="en-US" sz="1200" b="0" i="0" kern="1200" dirty="0" smtClean="0">
                <a:solidFill>
                  <a:schemeClr val="tx1"/>
                </a:solidFill>
                <a:effectLst/>
                <a:latin typeface="+mn-lt"/>
                <a:ea typeface="+mn-ea"/>
                <a:cs typeface="+mn-cs"/>
              </a:rPr>
              <a:t>: An object that contains attributes but has no conceptual identity. They should be treated as immutable.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Example: When people exchange dollar bills, they generally do not distinguish between each unique bill; they only are concerned about the face value of the dollar bill. In this context, dollar bills are value objects. However, the Federal Reserve may be concerned about each unique bill; in this context each bill would be an entity.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Aggregate</a:t>
            </a:r>
            <a:r>
              <a:rPr lang="en-US" sz="1200" b="0" i="0" kern="1200" dirty="0" smtClean="0">
                <a:solidFill>
                  <a:schemeClr val="tx1"/>
                </a:solidFill>
                <a:effectLst/>
                <a:latin typeface="+mn-lt"/>
                <a:ea typeface="+mn-ea"/>
                <a:cs typeface="+mn-cs"/>
              </a:rPr>
              <a:t>: A collection of objects that are bound together by a root entity, otherwise known as an aggregate root. The aggregate root guarantees the consistency of changes being made within the aggregate by forbidding external objects from holding references to its members. Aggregates can also be seen as a kind of bounded context, giving the root entity and the whole object graph a context in which they are used.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Example: When you drive a car, you do not have to worry about moving the wheels forward, making the engine combust with spark and fuel, etc.; you are simply driving the car. In this context, the car is an aggregate of several other objects and serves as the aggregate root to all of the other systems. A steering wheel can be rotated, this is it's context within the car aggregate. It can also be produced or recycled. This usually happens not within the driving car context, so this would be another aggregate, probably referencing the car as well.</a:t>
            </a:r>
          </a:p>
          <a:p>
            <a:r>
              <a:rPr lang="en-US" sz="1200" b="1" i="0" kern="1200" dirty="0" smtClean="0">
                <a:solidFill>
                  <a:schemeClr val="tx1"/>
                </a:solidFill>
                <a:effectLst/>
                <a:latin typeface="+mn-lt"/>
                <a:ea typeface="+mn-ea"/>
                <a:cs typeface="+mn-cs"/>
              </a:rPr>
              <a:t>Domain Events:</a:t>
            </a:r>
            <a:r>
              <a:rPr lang="en-US" sz="1200" b="0" i="0" kern="1200" dirty="0" smtClean="0">
                <a:solidFill>
                  <a:schemeClr val="tx1"/>
                </a:solidFill>
                <a:effectLst/>
                <a:latin typeface="+mn-lt"/>
                <a:ea typeface="+mn-ea"/>
                <a:cs typeface="+mn-cs"/>
              </a:rPr>
              <a:t> Domain events can be used to model distributed systems. The model will become more complex, but it can by more scalable. Domain Events are often used in an </a:t>
            </a:r>
            <a:r>
              <a:rPr lang="en-US" sz="1200" b="0" i="0" u="none" strike="noStrike" kern="1200" dirty="0" smtClean="0">
                <a:solidFill>
                  <a:schemeClr val="tx1"/>
                </a:solidFill>
                <a:effectLst/>
                <a:latin typeface="+mn-lt"/>
                <a:ea typeface="+mn-ea"/>
                <a:cs typeface="+mn-cs"/>
                <a:hlinkClick r:id="rId3" tooltip="http://en.wikipedia.org/wiki/Event-driven_architecture"/>
              </a:rPr>
              <a:t>Event Driven Architecture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Service</a:t>
            </a:r>
            <a:r>
              <a:rPr lang="en-US" sz="1200" b="0" i="0" kern="1200" dirty="0" smtClean="0">
                <a:solidFill>
                  <a:schemeClr val="tx1"/>
                </a:solidFill>
                <a:effectLst/>
                <a:latin typeface="+mn-lt"/>
                <a:ea typeface="+mn-ea"/>
                <a:cs typeface="+mn-cs"/>
              </a:rPr>
              <a:t>: When an operation does not conceptually belong to any object. Following the natural contours of the problem, you can implement these operations in services.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Repository</a:t>
            </a:r>
            <a:r>
              <a:rPr lang="en-US" sz="1200" b="0" i="0" kern="1200" dirty="0" smtClean="0">
                <a:solidFill>
                  <a:schemeClr val="tx1"/>
                </a:solidFill>
                <a:effectLst/>
                <a:latin typeface="+mn-lt"/>
                <a:ea typeface="+mn-ea"/>
                <a:cs typeface="+mn-cs"/>
              </a:rPr>
              <a:t>: Repositories save and retrieve Entities or Aggregates to or from the underlying storage mechanism. Repositories are part of the domain model, so they should be database vendor independent. Repositories can use DAO's(Data Access Objects) for retrieving data and to encapsulate database specific logic from the domain. Note: </a:t>
            </a:r>
            <a:r>
              <a:rPr lang="en-US" sz="1200" b="0" i="0" u="none" strike="noStrike" kern="1200" dirty="0" smtClean="0">
                <a:solidFill>
                  <a:schemeClr val="tx1"/>
                </a:solidFill>
                <a:effectLst/>
                <a:latin typeface="+mn-lt"/>
                <a:ea typeface="+mn-ea"/>
                <a:cs typeface="+mn-cs"/>
                <a:hlinkClick r:id="rId4" tooltip="http://de.wikipedia.org/wiki/Hibernate_(Framework)"/>
              </a:rPr>
              <a:t>Hibernate</a:t>
            </a:r>
            <a:r>
              <a:rPr lang="en-US" sz="1200" b="0" i="0" kern="1200" dirty="0" smtClean="0">
                <a:solidFill>
                  <a:schemeClr val="tx1"/>
                </a:solidFill>
                <a:effectLst/>
                <a:latin typeface="+mn-lt"/>
                <a:ea typeface="+mn-ea"/>
                <a:cs typeface="+mn-cs"/>
              </a:rPr>
              <a:t> is also a Data Access Object! Wrapping Hibernate inside a DAO can be an overkill. Repositories can use an </a:t>
            </a:r>
            <a:r>
              <a:rPr lang="en-US" sz="1200" b="0" i="0" u="none" strike="noStrike" kern="1200" dirty="0" smtClean="0">
                <a:solidFill>
                  <a:schemeClr val="tx1"/>
                </a:solidFill>
                <a:effectLst/>
                <a:latin typeface="+mn-lt"/>
                <a:ea typeface="+mn-ea"/>
                <a:cs typeface="+mn-cs"/>
                <a:hlinkClick r:id="rId5" tooltip="http://martinfowler.com/bliki/AggregateOrientedDatabase.html"/>
              </a:rPr>
              <a:t>Aggregate Oriented Database</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Modules, also known as Packages:</a:t>
            </a:r>
            <a:r>
              <a:rPr lang="en-US" sz="1200" b="0" i="0" kern="1200" dirty="0" smtClean="0">
                <a:solidFill>
                  <a:schemeClr val="tx1"/>
                </a:solidFill>
                <a:effectLst/>
                <a:latin typeface="+mn-lt"/>
                <a:ea typeface="+mn-ea"/>
                <a:cs typeface="+mn-cs"/>
              </a:rPr>
              <a:t> Components with high cohesion should be packaged together. Modules are defined by business dependencies, not by the technical architecture.</a:t>
            </a:r>
          </a:p>
          <a:p>
            <a:r>
              <a:rPr lang="en-US" sz="1200" b="0" i="0" kern="1200" dirty="0" smtClean="0">
                <a:solidFill>
                  <a:schemeClr val="tx1"/>
                </a:solidFill>
                <a:effectLst/>
                <a:latin typeface="+mn-lt"/>
                <a:ea typeface="+mn-ea"/>
                <a:cs typeface="+mn-cs"/>
              </a:rPr>
              <a:t>Example: The Bill Aggregate and the Bill Repository should be put into the same module, as they are very tightly coupled.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Factory</a:t>
            </a:r>
            <a:r>
              <a:rPr lang="en-US" sz="1200" b="0" i="0" kern="1200" dirty="0" smtClean="0">
                <a:solidFill>
                  <a:schemeClr val="tx1"/>
                </a:solidFill>
                <a:effectLst/>
                <a:latin typeface="+mn-lt"/>
                <a:ea typeface="+mn-ea"/>
                <a:cs typeface="+mn-cs"/>
              </a:rPr>
              <a:t>: methods for creating domain objects should delegate to a specialized Factory object such that alternative implementations may be easily interchanged.</a:t>
            </a: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1</a:t>
            </a:fld>
            <a:endParaRPr lang="en-US"/>
          </a:p>
        </p:txBody>
      </p:sp>
    </p:spTree>
    <p:extLst>
      <p:ext uri="{BB962C8B-B14F-4D97-AF65-F5344CB8AC3E}">
        <p14:creationId xmlns:p14="http://schemas.microsoft.com/office/powerpoint/2010/main" val="2613844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10/8/2014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10/8/2014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10/8/2014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ADWG</a:t>
            </a:r>
            <a:br>
              <a:rPr lang="pl-PL" dirty="0" smtClean="0"/>
            </a:br>
            <a:endParaRPr lang="en-US" sz="4400" dirty="0"/>
          </a:p>
        </p:txBody>
      </p:sp>
      <p:sp>
        <p:nvSpPr>
          <p:cNvPr id="3" name="Subtitle 2"/>
          <p:cNvSpPr>
            <a:spLocks noGrp="1"/>
          </p:cNvSpPr>
          <p:nvPr>
            <p:ph type="subTitle" idx="1"/>
          </p:nvPr>
        </p:nvSpPr>
        <p:spPr/>
        <p:txBody>
          <a:bodyPr/>
          <a:lstStyle/>
          <a:p>
            <a:r>
              <a:rPr lang="pl-PL" dirty="0"/>
              <a:t>Maciej Zelwak</a:t>
            </a:r>
            <a:endParaRPr lang="en-US" dirty="0"/>
          </a:p>
          <a:p>
            <a:endParaRPr lang="en-US" dirty="0"/>
          </a:p>
        </p:txBody>
      </p:sp>
    </p:spTree>
    <p:extLst>
      <p:ext uri="{BB962C8B-B14F-4D97-AF65-F5344CB8AC3E}">
        <p14:creationId xmlns:p14="http://schemas.microsoft.com/office/powerpoint/2010/main" val="895351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a:t>Understanding Quality Attributes</a:t>
            </a:r>
            <a:r>
              <a:rPr lang="pl-PL" b="1" dirty="0"/>
              <a:t/>
            </a:r>
            <a:br>
              <a:rPr lang="pl-PL" b="1" dirty="0"/>
            </a:br>
            <a:r>
              <a:rPr lang="pl-PL" sz="3200" dirty="0" smtClean="0"/>
              <a:t>Discussion questions</a:t>
            </a:r>
            <a:endParaRPr lang="en-US" sz="3200" dirty="0"/>
          </a:p>
        </p:txBody>
      </p:sp>
      <p:sp>
        <p:nvSpPr>
          <p:cNvPr id="3" name="Content Placeholder 2"/>
          <p:cNvSpPr>
            <a:spLocks noGrp="1"/>
          </p:cNvSpPr>
          <p:nvPr>
            <p:ph idx="1"/>
          </p:nvPr>
        </p:nvSpPr>
        <p:spPr>
          <a:xfrm>
            <a:off x="1097280" y="1845733"/>
            <a:ext cx="10058400" cy="4387115"/>
          </a:xfrm>
        </p:spPr>
        <p:txBody>
          <a:bodyPr>
            <a:normAutofit fontScale="77500" lnSpcReduction="20000"/>
          </a:bodyPr>
          <a:lstStyle/>
          <a:p>
            <a:r>
              <a:rPr lang="en-US" dirty="0"/>
              <a:t>1. What is the relationship between a use case and a quality attribute scenario? If you wanted to add quality attribute information to a use case, how would you do it</a:t>
            </a:r>
            <a:r>
              <a:rPr lang="en-US" dirty="0" smtClean="0"/>
              <a:t>?</a:t>
            </a:r>
            <a:endParaRPr lang="en-US" dirty="0"/>
          </a:p>
          <a:p>
            <a:r>
              <a:rPr lang="en-US" dirty="0"/>
              <a:t>2. Do you suppose that the set of tactics for a quality attribute is finite or infinite? Why</a:t>
            </a:r>
            <a:r>
              <a:rPr lang="en-US" dirty="0" smtClean="0"/>
              <a:t>?</a:t>
            </a:r>
            <a:endParaRPr lang="en-US" dirty="0"/>
          </a:p>
          <a:p>
            <a:r>
              <a:rPr lang="en-US" dirty="0"/>
              <a:t>3. Discuss the choice of programming language (an example of choice of technology) and its relation to architecture in general, and the design decisions in the other six categories? For instance, how can certain programming languages enable or inhibit the choice of particular coordination models</a:t>
            </a:r>
            <a:r>
              <a:rPr lang="en-US" dirty="0" smtClean="0"/>
              <a:t>?</a:t>
            </a:r>
            <a:endParaRPr lang="en-US" dirty="0"/>
          </a:p>
          <a:p>
            <a:r>
              <a:rPr lang="en-US" dirty="0"/>
              <a:t>4. We will be using the automatic teller machine as an example throughout the chapters on quality attributes. Enumerate the set of responsibilities that an automatic teller machine should support and propose an initial design to accommodate that set of responsibilities. Justify your proposal</a:t>
            </a:r>
            <a:r>
              <a:rPr lang="en-US" dirty="0" smtClean="0"/>
              <a:t>.</a:t>
            </a:r>
            <a:endParaRPr lang="en-US" dirty="0"/>
          </a:p>
          <a:p>
            <a:r>
              <a:rPr lang="en-US" dirty="0"/>
              <a:t>5. Think about the screens that your favorite automatic teller machine uses. What do those screens tell you about binding time decisions reflected in the architecture</a:t>
            </a:r>
            <a:r>
              <a:rPr lang="en-US" dirty="0" smtClean="0"/>
              <a:t>?</a:t>
            </a:r>
            <a:endParaRPr lang="en-US" dirty="0"/>
          </a:p>
          <a:p>
            <a:r>
              <a:rPr lang="en-US" dirty="0"/>
              <a:t>6. Consider the choice between synchronous and asynchronous communication (a choice in the coordination mechanism category). What quality attribute requirements might lead you to choose one over the other</a:t>
            </a:r>
            <a:r>
              <a:rPr lang="en-US" dirty="0" smtClean="0"/>
              <a:t>?</a:t>
            </a:r>
            <a:endParaRPr lang="en-US" dirty="0"/>
          </a:p>
          <a:p>
            <a:r>
              <a:rPr lang="en-US" dirty="0"/>
              <a:t>7. Consider the choice between </a:t>
            </a:r>
            <a:r>
              <a:rPr lang="en-US" dirty="0" err="1"/>
              <a:t>stateful</a:t>
            </a:r>
            <a:r>
              <a:rPr lang="en-US" dirty="0"/>
              <a:t> and stateless communication (a choice in the coordination mechanism category). What quality attribute requirements might lead you to choose one over the other</a:t>
            </a:r>
            <a:r>
              <a:rPr lang="en-US" dirty="0" smtClean="0"/>
              <a:t>?</a:t>
            </a:r>
            <a:endParaRPr lang="en-US" dirty="0"/>
          </a:p>
          <a:p>
            <a:r>
              <a:rPr lang="en-US" dirty="0"/>
              <a:t>8. Most peer-to-peer architecture employs late binding of the topology. What quality attributes does this promote or inhibit?</a:t>
            </a:r>
          </a:p>
          <a:p>
            <a:endParaRPr lang="en-US" dirty="0"/>
          </a:p>
        </p:txBody>
      </p:sp>
    </p:spTree>
    <p:extLst>
      <p:ext uri="{BB962C8B-B14F-4D97-AF65-F5344CB8AC3E}">
        <p14:creationId xmlns:p14="http://schemas.microsoft.com/office/powerpoint/2010/main" val="207478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Availability</a:t>
            </a:r>
            <a:r>
              <a:rPr lang="pl-PL" b="1" dirty="0"/>
              <a:t/>
            </a:r>
            <a:br>
              <a:rPr lang="pl-PL" b="1" dirty="0"/>
            </a:br>
            <a:r>
              <a:rPr lang="pl-PL" b="1" dirty="0" smtClean="0"/>
              <a:t>Definition</a:t>
            </a:r>
            <a:endParaRPr lang="en-US" dirty="0"/>
          </a:p>
        </p:txBody>
      </p:sp>
      <p:sp>
        <p:nvSpPr>
          <p:cNvPr id="3" name="Content Placeholder 2"/>
          <p:cNvSpPr>
            <a:spLocks noGrp="1"/>
          </p:cNvSpPr>
          <p:nvPr>
            <p:ph idx="1"/>
          </p:nvPr>
        </p:nvSpPr>
        <p:spPr>
          <a:xfrm>
            <a:off x="1097280" y="1845734"/>
            <a:ext cx="10058400" cy="4405776"/>
          </a:xfrm>
        </p:spPr>
        <p:txBody>
          <a:bodyPr>
            <a:normAutofit/>
          </a:bodyPr>
          <a:lstStyle/>
          <a:p>
            <a:r>
              <a:rPr lang="pl-PL" b="1" dirty="0"/>
              <a:t>Def</a:t>
            </a:r>
          </a:p>
          <a:p>
            <a:r>
              <a:rPr lang="pl-PL" dirty="0"/>
              <a:t>Dependability - </a:t>
            </a:r>
            <a:r>
              <a:rPr lang="en-US" dirty="0"/>
              <a:t>ability to avoid failures that are more frequent and more severe than is acceptable</a:t>
            </a:r>
            <a:r>
              <a:rPr lang="pl-PL" dirty="0" smtClean="0"/>
              <a:t>.</a:t>
            </a:r>
            <a:endParaRPr lang="pl-PL" dirty="0"/>
          </a:p>
          <a:p>
            <a:r>
              <a:rPr lang="pl-PL" dirty="0" smtClean="0"/>
              <a:t>Availability = reliability + recovery</a:t>
            </a:r>
          </a:p>
          <a:p>
            <a:r>
              <a:rPr lang="en-US" dirty="0" smtClean="0"/>
              <a:t>Availability </a:t>
            </a:r>
            <a:r>
              <a:rPr lang="en-US" dirty="0"/>
              <a:t>refers to the ability of a system to mask or repair faults such that the cumulative service outage period does not exceed a required value over a specified time interval</a:t>
            </a:r>
            <a:r>
              <a:rPr lang="en-US" dirty="0" smtClean="0"/>
              <a:t>.</a:t>
            </a:r>
            <a:r>
              <a:rPr lang="pl-PL" dirty="0" smtClean="0"/>
              <a:t> In other words availability </a:t>
            </a:r>
            <a:r>
              <a:rPr lang="en-US" dirty="0" smtClean="0"/>
              <a:t>is </a:t>
            </a:r>
            <a:r>
              <a:rPr lang="en-US" dirty="0"/>
              <a:t>about minimizing service outage time by mitigating faults.</a:t>
            </a:r>
            <a:endParaRPr lang="pl-PL" dirty="0" smtClean="0"/>
          </a:p>
          <a:p>
            <a:pPr marL="0" indent="0">
              <a:buNone/>
            </a:pPr>
            <a:r>
              <a:rPr lang="pl-PL" dirty="0" smtClean="0"/>
              <a:t> </a:t>
            </a:r>
            <a:r>
              <a:rPr lang="en-US" dirty="0" smtClean="0"/>
              <a:t>Availability </a:t>
            </a:r>
            <a:r>
              <a:rPr lang="en-US" dirty="0"/>
              <a:t>is closely related </a:t>
            </a:r>
            <a:r>
              <a:rPr lang="en-US" dirty="0" smtClean="0"/>
              <a:t>to</a:t>
            </a:r>
            <a:r>
              <a:rPr lang="pl-PL" dirty="0" smtClean="0"/>
              <a:t>:</a:t>
            </a:r>
          </a:p>
          <a:p>
            <a:r>
              <a:rPr lang="pl-PL" dirty="0" smtClean="0"/>
              <a:t>- security</a:t>
            </a:r>
          </a:p>
          <a:p>
            <a:r>
              <a:rPr lang="pl-PL" dirty="0" smtClean="0"/>
              <a:t>- performance</a:t>
            </a:r>
          </a:p>
          <a:p>
            <a:r>
              <a:rPr lang="pl-PL" dirty="0" smtClean="0"/>
              <a:t>- safety</a:t>
            </a:r>
            <a:endParaRPr lang="en-US" dirty="0"/>
          </a:p>
        </p:txBody>
      </p:sp>
    </p:spTree>
    <p:extLst>
      <p:ext uri="{BB962C8B-B14F-4D97-AF65-F5344CB8AC3E}">
        <p14:creationId xmlns:p14="http://schemas.microsoft.com/office/powerpoint/2010/main" val="3566151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Availability</a:t>
            </a:r>
            <a:r>
              <a:rPr lang="pl-PL" b="1" dirty="0"/>
              <a:t/>
            </a:r>
            <a:br>
              <a:rPr lang="pl-PL" b="1" dirty="0"/>
            </a:br>
            <a:r>
              <a:rPr lang="pl-PL" b="1" dirty="0" smtClean="0"/>
              <a:t>Faults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2755392"/>
                <a:ext cx="10058400" cy="3496118"/>
              </a:xfrm>
            </p:spPr>
            <p:txBody>
              <a:bodyPr numCol="2">
                <a:normAutofit/>
              </a:bodyPr>
              <a:lstStyle/>
              <a:p>
                <a:r>
                  <a:rPr lang="pl-PL" dirty="0" smtClean="0"/>
                  <a:t>How to calculate availability:</a:t>
                </a:r>
                <a:endParaRPr lang="pl-PL" dirty="0"/>
              </a:p>
              <a:p>
                <a:pPr marL="0" indent="0">
                  <a:buNone/>
                </a:pPr>
                <a:r>
                  <a:rPr lang="pl-PL" dirty="0" smtClean="0"/>
                  <a:t>  </a:t>
                </a:r>
                <a14:m>
                  <m:oMath xmlns:m="http://schemas.openxmlformats.org/officeDocument/2006/math">
                    <m:f>
                      <m:fPr>
                        <m:ctrlPr>
                          <a:rPr lang="en-US" i="1" smtClean="0">
                            <a:solidFill>
                              <a:schemeClr val="tx1"/>
                            </a:solidFill>
                            <a:effectLst>
                              <a:outerShdw blurRad="38100" dist="38100" dir="2700000" algn="tl">
                                <a:srgbClr val="000000">
                                  <a:alpha val="43137"/>
                                </a:srgbClr>
                              </a:outerShdw>
                            </a:effectLst>
                            <a:latin typeface="Cambria Math" panose="02040503050406030204" pitchFamily="18" charset="0"/>
                          </a:rPr>
                        </m:ctrlPr>
                      </m:fPr>
                      <m:num>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𝑡𝑖𝑚𝑒</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𝑏𝑒𝑡𝑤𝑒𝑒𝑛</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𝑓𝑎𝑖𝑙𝑢𝑟𝑒𝑠</m:t>
                        </m:r>
                      </m:num>
                      <m:den>
                        <m:r>
                          <a:rPr lang="pl-PL" i="1">
                            <a:solidFill>
                              <a:schemeClr val="tx1"/>
                            </a:solidFill>
                            <a:effectLst>
                              <a:outerShdw blurRad="38100" dist="38100" dir="2700000" algn="tl">
                                <a:srgbClr val="000000">
                                  <a:alpha val="43137"/>
                                </a:srgbClr>
                              </a:outerShdw>
                            </a:effectLst>
                            <a:latin typeface="Cambria Math" panose="02040503050406030204" pitchFamily="18" charset="0"/>
                          </a:rPr>
                          <m:t>(</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𝑡𝑖𝑚𝑒</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 </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𝑏𝑒𝑡𝑤𝑒𝑒𝑛</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 </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𝑓𝑎𝑖𝑙𝑢𝑟𝑒𝑠</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𝑡𝑖𝑚𝑒</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𝑡𝑜</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𝑟𝑒𝑝𝑎𝑖𝑟</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m:t>
                        </m:r>
                      </m:den>
                    </m:f>
                  </m:oMath>
                </a14:m>
                <a:endParaRPr lang="pl-PL" dirty="0" smtClean="0"/>
              </a:p>
              <a:p>
                <a:pPr marL="0" indent="0">
                  <a:buNone/>
                </a:pPr>
                <a:r>
                  <a:rPr lang="pl-PL" dirty="0" smtClean="0"/>
                  <a:t> </a:t>
                </a:r>
              </a:p>
              <a:p>
                <a:pPr marL="0" indent="0">
                  <a:buNone/>
                </a:pPr>
                <a:r>
                  <a:rPr lang="pl-PL" dirty="0" smtClean="0"/>
                  <a:t>Faults categorization:</a:t>
                </a:r>
              </a:p>
              <a:p>
                <a:r>
                  <a:rPr lang="pl-PL" sz="1600" dirty="0" smtClean="0"/>
                  <a:t>- critical</a:t>
                </a:r>
              </a:p>
              <a:p>
                <a:r>
                  <a:rPr lang="pl-PL" sz="1600" dirty="0" smtClean="0"/>
                  <a:t>- major</a:t>
                </a:r>
              </a:p>
              <a:p>
                <a:r>
                  <a:rPr lang="pl-PL" sz="1600" dirty="0" smtClean="0"/>
                  <a:t>- minor </a:t>
                </a:r>
              </a:p>
              <a:p>
                <a:r>
                  <a:rPr lang="pl-PL" dirty="0" smtClean="0"/>
                  <a:t>System avail. Requirements (SLA):</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2755392"/>
                <a:ext cx="10058400" cy="3496118"/>
              </a:xfrm>
              <a:blipFill rotWithShape="0">
                <a:blip r:embed="rId2"/>
                <a:stretch>
                  <a:fillRect l="-1515" t="-1742"/>
                </a:stretch>
              </a:blipFill>
            </p:spPr>
            <p:txBody>
              <a:bodyPr/>
              <a:lstStyle/>
              <a:p>
                <a:r>
                  <a:rPr lang="en-US">
                    <a:noFill/>
                  </a:rPr>
                  <a:t> </a:t>
                </a:r>
              </a:p>
            </p:txBody>
          </p:sp>
        </mc:Fallback>
      </mc:AlternateContent>
      <p:sp>
        <p:nvSpPr>
          <p:cNvPr id="4" name="Rectangle 3"/>
          <p:cNvSpPr/>
          <p:nvPr/>
        </p:nvSpPr>
        <p:spPr>
          <a:xfrm>
            <a:off x="1097280" y="1822918"/>
            <a:ext cx="10058400" cy="646331"/>
          </a:xfrm>
          <a:prstGeom prst="rect">
            <a:avLst/>
          </a:prstGeom>
        </p:spPr>
        <p:txBody>
          <a:bodyPr wrap="square">
            <a:spAutoFit/>
          </a:bodyPr>
          <a:lstStyle/>
          <a:p>
            <a:r>
              <a:rPr lang="en-US" dirty="0"/>
              <a:t>A failure’s cause is called a fault. A fault can be either internal or external. Intermediate states between the occurrence of a fault and failure are called errors.</a:t>
            </a:r>
          </a:p>
        </p:txBody>
      </p:sp>
      <p:pic>
        <p:nvPicPr>
          <p:cNvPr id="5" name="Picture 4"/>
          <p:cNvPicPr>
            <a:picLocks noChangeAspect="1"/>
          </p:cNvPicPr>
          <p:nvPr/>
        </p:nvPicPr>
        <p:blipFill>
          <a:blip r:embed="rId3"/>
          <a:stretch>
            <a:fillRect/>
          </a:stretch>
        </p:blipFill>
        <p:spPr>
          <a:xfrm>
            <a:off x="5564886" y="3149155"/>
            <a:ext cx="5481066" cy="1876425"/>
          </a:xfrm>
          <a:prstGeom prst="rect">
            <a:avLst/>
          </a:prstGeom>
        </p:spPr>
      </p:pic>
    </p:spTree>
    <p:extLst>
      <p:ext uri="{BB962C8B-B14F-4D97-AF65-F5344CB8AC3E}">
        <p14:creationId xmlns:p14="http://schemas.microsoft.com/office/powerpoint/2010/main" val="2967300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Availability</a:t>
            </a:r>
            <a:r>
              <a:rPr lang="pl-PL" b="1" dirty="0"/>
              <a:t/>
            </a:r>
            <a:br>
              <a:rPr lang="pl-PL" b="1" dirty="0"/>
            </a:br>
            <a:r>
              <a:rPr lang="pl-PL" b="1" dirty="0" smtClean="0"/>
              <a:t>Faults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2755392"/>
                <a:ext cx="10058400" cy="3496118"/>
              </a:xfrm>
            </p:spPr>
            <p:txBody>
              <a:bodyPr numCol="2">
                <a:normAutofit/>
              </a:bodyPr>
              <a:lstStyle/>
              <a:p>
                <a:r>
                  <a:rPr lang="pl-PL" dirty="0" smtClean="0"/>
                  <a:t>How to calculate availability:</a:t>
                </a:r>
                <a:endParaRPr lang="pl-PL" dirty="0"/>
              </a:p>
              <a:p>
                <a:pPr marL="0" indent="0">
                  <a:buNone/>
                </a:pPr>
                <a:r>
                  <a:rPr lang="pl-PL" dirty="0" smtClean="0"/>
                  <a:t>  </a:t>
                </a:r>
                <a14:m>
                  <m:oMath xmlns:m="http://schemas.openxmlformats.org/officeDocument/2006/math">
                    <m:f>
                      <m:fPr>
                        <m:ctrlPr>
                          <a:rPr lang="en-US" i="1" smtClean="0">
                            <a:solidFill>
                              <a:schemeClr val="tx1"/>
                            </a:solidFill>
                            <a:effectLst>
                              <a:outerShdw blurRad="38100" dist="38100" dir="2700000" algn="tl">
                                <a:srgbClr val="000000">
                                  <a:alpha val="43137"/>
                                </a:srgbClr>
                              </a:outerShdw>
                            </a:effectLst>
                            <a:latin typeface="Cambria Math" panose="02040503050406030204" pitchFamily="18" charset="0"/>
                          </a:rPr>
                        </m:ctrlPr>
                      </m:fPr>
                      <m:num>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𝑡𝑖𝑚𝑒</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𝑏𝑒𝑡𝑤𝑒𝑒𝑛</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𝑓𝑎𝑖𝑙𝑢𝑟𝑒𝑠</m:t>
                        </m:r>
                      </m:num>
                      <m:den>
                        <m:r>
                          <a:rPr lang="pl-PL" i="1">
                            <a:solidFill>
                              <a:schemeClr val="tx1"/>
                            </a:solidFill>
                            <a:effectLst>
                              <a:outerShdw blurRad="38100" dist="38100" dir="2700000" algn="tl">
                                <a:srgbClr val="000000">
                                  <a:alpha val="43137"/>
                                </a:srgbClr>
                              </a:outerShdw>
                            </a:effectLst>
                            <a:latin typeface="Cambria Math" panose="02040503050406030204" pitchFamily="18" charset="0"/>
                          </a:rPr>
                          <m:t>(</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𝑡𝑖𝑚𝑒</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 </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𝑏𝑒𝑡𝑤𝑒𝑒𝑛</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 </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𝑓𝑎𝑖𝑙𝑢𝑟𝑒𝑠</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𝑡𝑖𝑚𝑒</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𝑡𝑜</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pl-PL" b="0" i="1" smtClean="0">
                            <a:solidFill>
                              <a:schemeClr val="tx1"/>
                            </a:solidFill>
                            <a:effectLst>
                              <a:outerShdw blurRad="38100" dist="38100" dir="2700000" algn="tl">
                                <a:srgbClr val="000000">
                                  <a:alpha val="43137"/>
                                </a:srgbClr>
                              </a:outerShdw>
                            </a:effectLst>
                            <a:latin typeface="Cambria Math" panose="02040503050406030204" pitchFamily="18" charset="0"/>
                          </a:rPr>
                          <m:t>𝑟𝑒𝑝𝑎𝑖𝑟</m:t>
                        </m:r>
                        <m:r>
                          <a:rPr lang="pl-PL" i="1">
                            <a:solidFill>
                              <a:schemeClr val="tx1"/>
                            </a:solidFill>
                            <a:effectLst>
                              <a:outerShdw blurRad="38100" dist="38100" dir="2700000" algn="tl">
                                <a:srgbClr val="000000">
                                  <a:alpha val="43137"/>
                                </a:srgbClr>
                              </a:outerShdw>
                            </a:effectLst>
                            <a:latin typeface="Cambria Math" panose="02040503050406030204" pitchFamily="18" charset="0"/>
                          </a:rPr>
                          <m:t>)</m:t>
                        </m:r>
                      </m:den>
                    </m:f>
                  </m:oMath>
                </a14:m>
                <a:endParaRPr lang="pl-PL" dirty="0" smtClean="0"/>
              </a:p>
              <a:p>
                <a:pPr marL="0" indent="0">
                  <a:buNone/>
                </a:pPr>
                <a:r>
                  <a:rPr lang="pl-PL" dirty="0" smtClean="0"/>
                  <a:t> </a:t>
                </a:r>
              </a:p>
              <a:p>
                <a:pPr marL="0" indent="0">
                  <a:buNone/>
                </a:pPr>
                <a:r>
                  <a:rPr lang="pl-PL" dirty="0" smtClean="0"/>
                  <a:t>Faults categorization:</a:t>
                </a:r>
              </a:p>
              <a:p>
                <a:r>
                  <a:rPr lang="pl-PL" sz="1600" dirty="0" smtClean="0"/>
                  <a:t>- critical</a:t>
                </a:r>
              </a:p>
              <a:p>
                <a:r>
                  <a:rPr lang="pl-PL" sz="1600" dirty="0" smtClean="0"/>
                  <a:t>- major</a:t>
                </a:r>
              </a:p>
              <a:p>
                <a:r>
                  <a:rPr lang="pl-PL" sz="1600" dirty="0" smtClean="0"/>
                  <a:t>- minor </a:t>
                </a:r>
              </a:p>
              <a:p>
                <a:r>
                  <a:rPr lang="pl-PL" dirty="0" smtClean="0"/>
                  <a:t>System avail. Requirements (SLA):</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2755392"/>
                <a:ext cx="10058400" cy="3496118"/>
              </a:xfrm>
              <a:blipFill rotWithShape="0">
                <a:blip r:embed="rId2"/>
                <a:stretch>
                  <a:fillRect l="-1515" t="-1742"/>
                </a:stretch>
              </a:blipFill>
            </p:spPr>
            <p:txBody>
              <a:bodyPr/>
              <a:lstStyle/>
              <a:p>
                <a:r>
                  <a:rPr lang="en-US">
                    <a:noFill/>
                  </a:rPr>
                  <a:t> </a:t>
                </a:r>
              </a:p>
            </p:txBody>
          </p:sp>
        </mc:Fallback>
      </mc:AlternateContent>
      <p:sp>
        <p:nvSpPr>
          <p:cNvPr id="4" name="Rectangle 3"/>
          <p:cNvSpPr/>
          <p:nvPr/>
        </p:nvSpPr>
        <p:spPr>
          <a:xfrm>
            <a:off x="1097280" y="1822918"/>
            <a:ext cx="10058400" cy="646331"/>
          </a:xfrm>
          <a:prstGeom prst="rect">
            <a:avLst/>
          </a:prstGeom>
        </p:spPr>
        <p:txBody>
          <a:bodyPr wrap="square">
            <a:spAutoFit/>
          </a:bodyPr>
          <a:lstStyle/>
          <a:p>
            <a:r>
              <a:rPr lang="en-US" dirty="0"/>
              <a:t>A failure’s cause is called a fault. A fault can be either internal or external. Intermediate states between the occurrence of a fault and failure are called errors.</a:t>
            </a:r>
          </a:p>
        </p:txBody>
      </p:sp>
      <p:pic>
        <p:nvPicPr>
          <p:cNvPr id="5" name="Picture 4"/>
          <p:cNvPicPr>
            <a:picLocks noChangeAspect="1"/>
          </p:cNvPicPr>
          <p:nvPr/>
        </p:nvPicPr>
        <p:blipFill>
          <a:blip r:embed="rId3"/>
          <a:stretch>
            <a:fillRect/>
          </a:stretch>
        </p:blipFill>
        <p:spPr>
          <a:xfrm>
            <a:off x="5564886" y="3149155"/>
            <a:ext cx="5481066" cy="1876425"/>
          </a:xfrm>
          <a:prstGeom prst="rect">
            <a:avLst/>
          </a:prstGeom>
        </p:spPr>
      </p:pic>
    </p:spTree>
    <p:extLst>
      <p:ext uri="{BB962C8B-B14F-4D97-AF65-F5344CB8AC3E}">
        <p14:creationId xmlns:p14="http://schemas.microsoft.com/office/powerpoint/2010/main" val="2256295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Availability</a:t>
            </a:r>
            <a:r>
              <a:rPr lang="pl-PL" b="1" dirty="0"/>
              <a:t/>
            </a:r>
            <a:br>
              <a:rPr lang="pl-PL" b="1" dirty="0"/>
            </a:br>
            <a:r>
              <a:rPr lang="pl-PL" b="1" dirty="0"/>
              <a:t>Planning for Failure</a:t>
            </a:r>
            <a:endParaRPr lang="en-US" dirty="0"/>
          </a:p>
        </p:txBody>
      </p:sp>
      <p:sp>
        <p:nvSpPr>
          <p:cNvPr id="8" name="Rectangle 7"/>
          <p:cNvSpPr/>
          <p:nvPr/>
        </p:nvSpPr>
        <p:spPr>
          <a:xfrm>
            <a:off x="1097280" y="2073902"/>
            <a:ext cx="2233304" cy="369332"/>
          </a:xfrm>
          <a:prstGeom prst="rect">
            <a:avLst/>
          </a:prstGeom>
        </p:spPr>
        <p:txBody>
          <a:bodyPr wrap="none">
            <a:spAutoFit/>
          </a:bodyPr>
          <a:lstStyle/>
          <a:p>
            <a:r>
              <a:rPr lang="en-US" b="1" dirty="0">
                <a:solidFill>
                  <a:srgbClr val="000000"/>
                </a:solidFill>
                <a:latin typeface="verdana" panose="020B0604030504040204" pitchFamily="34" charset="0"/>
              </a:rPr>
              <a:t>Hazard analysis</a:t>
            </a:r>
            <a:endParaRPr lang="en-US" dirty="0"/>
          </a:p>
        </p:txBody>
      </p:sp>
      <p:sp>
        <p:nvSpPr>
          <p:cNvPr id="9" name="Rectangle 8"/>
          <p:cNvSpPr/>
          <p:nvPr/>
        </p:nvSpPr>
        <p:spPr>
          <a:xfrm>
            <a:off x="1097280" y="2569387"/>
            <a:ext cx="4059936" cy="2862322"/>
          </a:xfrm>
          <a:prstGeom prst="rect">
            <a:avLst/>
          </a:prstGeom>
        </p:spPr>
        <p:txBody>
          <a:bodyPr wrap="square">
            <a:spAutoFit/>
          </a:bodyPr>
          <a:lstStyle/>
          <a:p>
            <a:r>
              <a:rPr lang="en-US" dirty="0"/>
              <a:t>Hazard analysis is a technique that attempts to catalog the hazards that can occur during the operation of a system</a:t>
            </a:r>
            <a:r>
              <a:rPr lang="en-US" dirty="0" smtClean="0"/>
              <a:t>.</a:t>
            </a:r>
            <a:endParaRPr lang="pl-PL" dirty="0" smtClean="0"/>
          </a:p>
          <a:p>
            <a:endParaRPr lang="pl-PL" dirty="0"/>
          </a:p>
          <a:p>
            <a:r>
              <a:rPr lang="pl-PL" dirty="0" smtClean="0"/>
              <a:t>Ex:</a:t>
            </a:r>
          </a:p>
          <a:p>
            <a:pPr marL="285750" indent="-285750">
              <a:buFontTx/>
              <a:buChar char="-"/>
            </a:pPr>
            <a:r>
              <a:rPr lang="en-US" i="1" dirty="0" smtClean="0"/>
              <a:t>Catastrophic</a:t>
            </a:r>
            <a:endParaRPr lang="pl-PL" i="1" dirty="0" smtClean="0"/>
          </a:p>
          <a:p>
            <a:pPr marL="285750" indent="-285750">
              <a:buFontTx/>
              <a:buChar char="-"/>
            </a:pPr>
            <a:r>
              <a:rPr lang="en-US" i="1" dirty="0" smtClean="0"/>
              <a:t>Hazardous</a:t>
            </a:r>
            <a:endParaRPr lang="pl-PL" i="1" dirty="0" smtClean="0"/>
          </a:p>
          <a:p>
            <a:pPr marL="285750" indent="-285750">
              <a:buFontTx/>
              <a:buChar char="-"/>
            </a:pPr>
            <a:r>
              <a:rPr lang="pl-PL" i="1" dirty="0" smtClean="0"/>
              <a:t>Major</a:t>
            </a:r>
          </a:p>
          <a:p>
            <a:pPr marL="285750" indent="-285750">
              <a:buFontTx/>
              <a:buChar char="-"/>
            </a:pPr>
            <a:r>
              <a:rPr lang="en-US" i="1" dirty="0" smtClean="0"/>
              <a:t>Minor</a:t>
            </a:r>
            <a:endParaRPr lang="pl-PL" i="1" dirty="0" smtClean="0"/>
          </a:p>
          <a:p>
            <a:pPr marL="285750" indent="-285750">
              <a:buFontTx/>
              <a:buChar char="-"/>
            </a:pPr>
            <a:r>
              <a:rPr lang="en-US" i="1" dirty="0"/>
              <a:t>No effect</a:t>
            </a:r>
            <a:endParaRPr lang="en-US" dirty="0"/>
          </a:p>
        </p:txBody>
      </p:sp>
      <p:sp>
        <p:nvSpPr>
          <p:cNvPr id="11" name="Rectangle 10"/>
          <p:cNvSpPr/>
          <p:nvPr/>
        </p:nvSpPr>
        <p:spPr>
          <a:xfrm>
            <a:off x="6026225" y="2073902"/>
            <a:ext cx="2577950" cy="369332"/>
          </a:xfrm>
          <a:prstGeom prst="rect">
            <a:avLst/>
          </a:prstGeom>
        </p:spPr>
        <p:txBody>
          <a:bodyPr wrap="none">
            <a:spAutoFit/>
          </a:bodyPr>
          <a:lstStyle/>
          <a:p>
            <a:r>
              <a:rPr lang="en-US" b="1" dirty="0">
                <a:solidFill>
                  <a:srgbClr val="000000"/>
                </a:solidFill>
                <a:latin typeface="verdana" panose="020B0604030504040204" pitchFamily="34" charset="0"/>
              </a:rPr>
              <a:t>Fault tree analysis</a:t>
            </a:r>
            <a:endParaRPr lang="en-US" dirty="0"/>
          </a:p>
        </p:txBody>
      </p:sp>
      <p:sp>
        <p:nvSpPr>
          <p:cNvPr id="12" name="Rectangle 11"/>
          <p:cNvSpPr/>
          <p:nvPr/>
        </p:nvSpPr>
        <p:spPr>
          <a:xfrm>
            <a:off x="6026225" y="2569387"/>
            <a:ext cx="5129455" cy="1477328"/>
          </a:xfrm>
          <a:prstGeom prst="rect">
            <a:avLst/>
          </a:prstGeom>
        </p:spPr>
        <p:txBody>
          <a:bodyPr wrap="square">
            <a:spAutoFit/>
          </a:bodyPr>
          <a:lstStyle/>
          <a:p>
            <a:r>
              <a:rPr lang="en-US" dirty="0"/>
              <a:t>Fault tree analysis is an analytical technique that specifies a state of the system that negatively impacts safety or reliability, and then analyzes the system’s context and operation to find all the ways that the undesired state could occur. </a:t>
            </a:r>
          </a:p>
        </p:txBody>
      </p:sp>
      <p:pic>
        <p:nvPicPr>
          <p:cNvPr id="13" name="Picture 12"/>
          <p:cNvPicPr>
            <a:picLocks noChangeAspect="1"/>
          </p:cNvPicPr>
          <p:nvPr/>
        </p:nvPicPr>
        <p:blipFill>
          <a:blip r:embed="rId2"/>
          <a:stretch>
            <a:fillRect/>
          </a:stretch>
        </p:blipFill>
        <p:spPr>
          <a:xfrm>
            <a:off x="6126480" y="4172868"/>
            <a:ext cx="2611565" cy="1857004"/>
          </a:xfrm>
          <a:prstGeom prst="rect">
            <a:avLst/>
          </a:prstGeom>
        </p:spPr>
      </p:pic>
      <p:pic>
        <p:nvPicPr>
          <p:cNvPr id="14" name="Picture 13"/>
          <p:cNvPicPr>
            <a:picLocks noChangeAspect="1"/>
          </p:cNvPicPr>
          <p:nvPr/>
        </p:nvPicPr>
        <p:blipFill>
          <a:blip r:embed="rId3"/>
          <a:stretch>
            <a:fillRect/>
          </a:stretch>
        </p:blipFill>
        <p:spPr>
          <a:xfrm>
            <a:off x="8863965" y="4172868"/>
            <a:ext cx="2333803" cy="1857004"/>
          </a:xfrm>
          <a:prstGeom prst="rect">
            <a:avLst/>
          </a:prstGeom>
        </p:spPr>
      </p:pic>
    </p:spTree>
    <p:extLst>
      <p:ext uri="{BB962C8B-B14F-4D97-AF65-F5344CB8AC3E}">
        <p14:creationId xmlns:p14="http://schemas.microsoft.com/office/powerpoint/2010/main" val="2271225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Availability</a:t>
            </a:r>
            <a:r>
              <a:rPr lang="pl-PL" b="1" dirty="0"/>
              <a:t/>
            </a:r>
            <a:br>
              <a:rPr lang="pl-PL" b="1" dirty="0"/>
            </a:br>
            <a:r>
              <a:rPr lang="en-US" sz="3200" dirty="0"/>
              <a:t>Availability General Scenario</a:t>
            </a:r>
            <a:endParaRPr lang="en-US" dirty="0"/>
          </a:p>
        </p:txBody>
      </p:sp>
      <p:pic>
        <p:nvPicPr>
          <p:cNvPr id="4" name="Content Placeholder 3"/>
          <p:cNvPicPr>
            <a:picLocks noGrp="1" noChangeAspect="1"/>
          </p:cNvPicPr>
          <p:nvPr>
            <p:ph idx="1"/>
          </p:nvPr>
        </p:nvPicPr>
        <p:blipFill>
          <a:blip r:embed="rId2"/>
          <a:stretch>
            <a:fillRect/>
          </a:stretch>
        </p:blipFill>
        <p:spPr>
          <a:xfrm>
            <a:off x="1133856" y="1773111"/>
            <a:ext cx="5419971" cy="4405312"/>
          </a:xfrm>
          <a:prstGeom prst="rect">
            <a:avLst/>
          </a:prstGeom>
        </p:spPr>
      </p:pic>
      <p:pic>
        <p:nvPicPr>
          <p:cNvPr id="5" name="Picture 4"/>
          <p:cNvPicPr>
            <a:picLocks noChangeAspect="1"/>
          </p:cNvPicPr>
          <p:nvPr/>
        </p:nvPicPr>
        <p:blipFill>
          <a:blip r:embed="rId3"/>
          <a:stretch>
            <a:fillRect/>
          </a:stretch>
        </p:blipFill>
        <p:spPr>
          <a:xfrm rot="1761477">
            <a:off x="6762283" y="2973753"/>
            <a:ext cx="4404010" cy="2004027"/>
          </a:xfrm>
          <a:prstGeom prst="rect">
            <a:avLst/>
          </a:prstGeom>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1517613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Availability</a:t>
            </a:r>
            <a:r>
              <a:rPr lang="pl-PL" b="1" dirty="0"/>
              <a:t/>
            </a:r>
            <a:br>
              <a:rPr lang="pl-PL" b="1" dirty="0"/>
            </a:br>
            <a:r>
              <a:rPr lang="en-US" sz="3200" dirty="0"/>
              <a:t>Tactics for Availability</a:t>
            </a:r>
            <a:endParaRPr lang="en-US" dirty="0"/>
          </a:p>
        </p:txBody>
      </p:sp>
      <p:pic>
        <p:nvPicPr>
          <p:cNvPr id="4" name="Content Placeholder 3"/>
          <p:cNvPicPr>
            <a:picLocks noGrp="1" noChangeAspect="1"/>
          </p:cNvPicPr>
          <p:nvPr>
            <p:ph idx="1"/>
          </p:nvPr>
        </p:nvPicPr>
        <p:blipFill>
          <a:blip r:embed="rId2"/>
          <a:stretch>
            <a:fillRect/>
          </a:stretch>
        </p:blipFill>
        <p:spPr>
          <a:xfrm rot="974777">
            <a:off x="1478153" y="3134869"/>
            <a:ext cx="4029075" cy="1543050"/>
          </a:xfrm>
          <a:prstGeom prst="rect">
            <a:avLst/>
          </a:prstGeom>
        </p:spPr>
      </p:pic>
      <p:graphicFrame>
        <p:nvGraphicFramePr>
          <p:cNvPr id="6" name="Diagram 5"/>
          <p:cNvGraphicFramePr/>
          <p:nvPr>
            <p:extLst>
              <p:ext uri="{D42A27DB-BD31-4B8C-83A1-F6EECF244321}">
                <p14:modId xmlns:p14="http://schemas.microsoft.com/office/powerpoint/2010/main" val="204421199"/>
              </p:ext>
            </p:extLst>
          </p:nvPr>
        </p:nvGraphicFramePr>
        <p:xfrm>
          <a:off x="6315456" y="1463040"/>
          <a:ext cx="5149088" cy="3968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6560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Availability</a:t>
            </a:r>
            <a:r>
              <a:rPr lang="pl-PL" b="1" dirty="0"/>
              <a:t/>
            </a:r>
            <a:br>
              <a:rPr lang="pl-PL" b="1" dirty="0"/>
            </a:br>
            <a:r>
              <a:rPr lang="en-US" dirty="0"/>
              <a:t>Tactics for </a:t>
            </a:r>
            <a:r>
              <a:rPr lang="en-US" dirty="0" smtClean="0"/>
              <a:t>Availability</a:t>
            </a:r>
            <a:r>
              <a:rPr lang="pl-PL" dirty="0" smtClean="0"/>
              <a:t>: Detect faults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84759505"/>
              </p:ext>
            </p:extLst>
          </p:nvPr>
        </p:nvGraphicFramePr>
        <p:xfrm>
          <a:off x="1196136" y="1856485"/>
          <a:ext cx="9959544" cy="3891878"/>
        </p:xfrm>
        <a:graphic>
          <a:graphicData uri="http://schemas.openxmlformats.org/drawingml/2006/table">
            <a:tbl>
              <a:tblPr firstRow="1" bandRow="1">
                <a:tableStyleId>{5C22544A-7EE6-4342-B048-85BDC9FD1C3A}</a:tableStyleId>
              </a:tblPr>
              <a:tblGrid>
                <a:gridCol w="1917767"/>
                <a:gridCol w="8041777"/>
              </a:tblGrid>
              <a:tr h="417158">
                <a:tc>
                  <a:txBody>
                    <a:bodyPr/>
                    <a:lstStyle/>
                    <a:p>
                      <a:r>
                        <a:rPr lang="pl-PL" dirty="0" smtClean="0"/>
                        <a:t>Tactics</a:t>
                      </a:r>
                      <a:endParaRPr lang="en-US" dirty="0"/>
                    </a:p>
                  </a:txBody>
                  <a:tcPr/>
                </a:tc>
                <a:tc>
                  <a:txBody>
                    <a:bodyPr/>
                    <a:lstStyle/>
                    <a:p>
                      <a:r>
                        <a:rPr lang="pl-PL" dirty="0" smtClean="0"/>
                        <a:t>Description</a:t>
                      </a:r>
                      <a:endParaRPr lang="en-US" dirty="0"/>
                    </a:p>
                  </a:txBody>
                  <a:tcPr/>
                </a:tc>
              </a:tr>
              <a:tr h="5715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Ping/echo</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A</a:t>
                      </a:r>
                      <a:r>
                        <a:rPr lang="en-US" dirty="0" smtClean="0"/>
                        <a:t>synchronous request/response message pair exchanged between nodes</a:t>
                      </a:r>
                      <a:r>
                        <a:rPr lang="pl-PL" dirty="0" smtClean="0"/>
                        <a:t>. </a:t>
                      </a:r>
                      <a:r>
                        <a:rPr lang="pl-PL" sz="1800" b="0" i="0" kern="1200" dirty="0" smtClean="0">
                          <a:solidFill>
                            <a:schemeClr val="dk1"/>
                          </a:solidFill>
                          <a:effectLst/>
                          <a:latin typeface="+mn-lt"/>
                          <a:ea typeface="+mn-ea"/>
                          <a:cs typeface="+mn-cs"/>
                        </a:rPr>
                        <a:t>D</a:t>
                      </a:r>
                      <a:r>
                        <a:rPr lang="en-US" sz="1800" b="0" i="0" kern="1200" dirty="0" err="1" smtClean="0">
                          <a:solidFill>
                            <a:schemeClr val="dk1"/>
                          </a:solidFill>
                          <a:effectLst/>
                          <a:latin typeface="+mn-lt"/>
                          <a:ea typeface="+mn-ea"/>
                          <a:cs typeface="+mn-cs"/>
                        </a:rPr>
                        <a:t>etermine</a:t>
                      </a:r>
                      <a:r>
                        <a:rPr lang="pl-PL" sz="1800" b="0" i="0" kern="1200" dirty="0" smtClean="0">
                          <a:solidFill>
                            <a:schemeClr val="dk1"/>
                          </a:solidFill>
                          <a:effectLst/>
                          <a:latin typeface="+mn-lt"/>
                          <a:ea typeface="+mn-ea"/>
                          <a:cs typeface="+mn-cs"/>
                        </a:rPr>
                        <a:t>s</a:t>
                      </a:r>
                      <a:r>
                        <a:rPr lang="en-US" sz="1800" b="0" i="0" kern="1200" dirty="0" smtClean="0">
                          <a:solidFill>
                            <a:schemeClr val="dk1"/>
                          </a:solidFill>
                          <a:effectLst/>
                          <a:latin typeface="+mn-lt"/>
                          <a:ea typeface="+mn-ea"/>
                          <a:cs typeface="+mn-cs"/>
                        </a:rPr>
                        <a:t> reachability and the round-trip delay through the associated network path</a:t>
                      </a:r>
                      <a:r>
                        <a:rPr lang="pl-PL" sz="1800" b="0" i="0" kern="1200" dirty="0" smtClean="0">
                          <a:solidFill>
                            <a:schemeClr val="dk1"/>
                          </a:solidFill>
                          <a:effectLst/>
                          <a:latin typeface="+mn-lt"/>
                          <a:ea typeface="+mn-ea"/>
                          <a:cs typeface="+mn-cs"/>
                        </a:rPr>
                        <a:t>.</a:t>
                      </a:r>
                      <a:endParaRPr lang="pl-PL" dirty="0" smtClean="0"/>
                    </a:p>
                  </a:txBody>
                  <a:tcPr/>
                </a:tc>
              </a:tr>
              <a:tr h="5715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Monitor</a:t>
                      </a:r>
                    </a:p>
                    <a:p>
                      <a:endParaRPr lang="en-US" dirty="0"/>
                    </a:p>
                  </a:txBody>
                  <a:tcPr/>
                </a:tc>
                <a:tc>
                  <a:txBody>
                    <a:bodyPr/>
                    <a:lstStyle/>
                    <a:p>
                      <a:r>
                        <a:rPr lang="pl-PL" dirty="0" smtClean="0"/>
                        <a:t>U</a:t>
                      </a:r>
                      <a:r>
                        <a:rPr lang="en-US" dirty="0" err="1" smtClean="0"/>
                        <a:t>sed</a:t>
                      </a:r>
                      <a:r>
                        <a:rPr lang="en-US" dirty="0" smtClean="0"/>
                        <a:t> to monitor the state of health of various other parts of the system: processors, processes, I/O, memory, and so on.</a:t>
                      </a:r>
                      <a:endParaRPr lang="en-US" dirty="0"/>
                    </a:p>
                  </a:txBody>
                  <a:tcPr/>
                </a:tc>
              </a:tr>
              <a:tr h="5715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Heartbeat</a:t>
                      </a:r>
                    </a:p>
                    <a:p>
                      <a:endParaRPr lang="en-US" dirty="0"/>
                    </a:p>
                  </a:txBody>
                  <a:tcPr/>
                </a:tc>
                <a:tc>
                  <a:txBody>
                    <a:bodyPr/>
                    <a:lstStyle/>
                    <a:p>
                      <a:r>
                        <a:rPr lang="pl-PL" dirty="0" smtClean="0"/>
                        <a:t>F</a:t>
                      </a:r>
                      <a:r>
                        <a:rPr lang="en-US" dirty="0" err="1" smtClean="0"/>
                        <a:t>ault</a:t>
                      </a:r>
                      <a:r>
                        <a:rPr lang="en-US" dirty="0" smtClean="0"/>
                        <a:t> detection mechanism that employs a periodic message exchange between a system monitor and a process being monitored</a:t>
                      </a:r>
                      <a:endParaRPr lang="en-US" dirty="0"/>
                    </a:p>
                  </a:txBody>
                  <a:tcPr/>
                </a:tc>
              </a:tr>
              <a:tr h="5715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Time stamp</a:t>
                      </a:r>
                    </a:p>
                    <a:p>
                      <a:endParaRPr lang="en-US" dirty="0"/>
                    </a:p>
                  </a:txBody>
                  <a:tcPr/>
                </a:tc>
                <a:tc>
                  <a:txBody>
                    <a:bodyPr/>
                    <a:lstStyle/>
                    <a:p>
                      <a:r>
                        <a:rPr lang="pl-PL" sz="1800" b="0" i="0" kern="1200" dirty="0" smtClean="0">
                          <a:solidFill>
                            <a:schemeClr val="dk1"/>
                          </a:solidFill>
                          <a:effectLst/>
                          <a:latin typeface="+mn-lt"/>
                          <a:ea typeface="+mn-ea"/>
                          <a:cs typeface="+mn-cs"/>
                        </a:rPr>
                        <a:t>U</a:t>
                      </a:r>
                      <a:r>
                        <a:rPr lang="en-US" sz="1800" b="0" i="0" kern="1200" dirty="0" err="1" smtClean="0">
                          <a:solidFill>
                            <a:schemeClr val="dk1"/>
                          </a:solidFill>
                          <a:effectLst/>
                          <a:latin typeface="+mn-lt"/>
                          <a:ea typeface="+mn-ea"/>
                          <a:cs typeface="+mn-cs"/>
                        </a:rPr>
                        <a:t>sed</a:t>
                      </a:r>
                      <a:r>
                        <a:rPr lang="en-US" sz="1800" b="0" i="0" kern="1200" dirty="0" smtClean="0">
                          <a:solidFill>
                            <a:schemeClr val="dk1"/>
                          </a:solidFill>
                          <a:effectLst/>
                          <a:latin typeface="+mn-lt"/>
                          <a:ea typeface="+mn-ea"/>
                          <a:cs typeface="+mn-cs"/>
                        </a:rPr>
                        <a:t> to detect incorrect sequences of events, primarily in distributed message-passing systems.</a:t>
                      </a:r>
                      <a:endParaRPr lang="en-US" dirty="0"/>
                    </a:p>
                  </a:txBody>
                  <a:tcPr/>
                </a:tc>
              </a:tr>
              <a:tr h="5715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Sanity checking</a:t>
                      </a:r>
                    </a:p>
                    <a:p>
                      <a:endParaRPr lang="en-US" dirty="0"/>
                    </a:p>
                  </a:txBody>
                  <a:tcPr/>
                </a:tc>
                <a:tc>
                  <a:txBody>
                    <a:bodyPr/>
                    <a:lstStyle/>
                    <a:p>
                      <a:r>
                        <a:rPr lang="pl-PL" dirty="0" smtClean="0"/>
                        <a:t>C</a:t>
                      </a:r>
                      <a:r>
                        <a:rPr lang="en-US" dirty="0" err="1" smtClean="0"/>
                        <a:t>hecks</a:t>
                      </a:r>
                      <a:r>
                        <a:rPr lang="en-US" dirty="0" smtClean="0"/>
                        <a:t> the validity or reasonableness of specific operations or outputs of a component. </a:t>
                      </a:r>
                      <a:endParaRPr lang="en-US" dirty="0"/>
                    </a:p>
                  </a:txBody>
                  <a:tcPr/>
                </a:tc>
              </a:tr>
            </a:tbl>
          </a:graphicData>
        </a:graphic>
      </p:graphicFrame>
    </p:spTree>
    <p:extLst>
      <p:ext uri="{BB962C8B-B14F-4D97-AF65-F5344CB8AC3E}">
        <p14:creationId xmlns:p14="http://schemas.microsoft.com/office/powerpoint/2010/main" val="3076722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Availability</a:t>
            </a:r>
            <a:r>
              <a:rPr lang="pl-PL" b="1" dirty="0"/>
              <a:t/>
            </a:r>
            <a:br>
              <a:rPr lang="pl-PL" b="1" dirty="0"/>
            </a:br>
            <a:r>
              <a:rPr lang="en-US" dirty="0"/>
              <a:t>Tactics for </a:t>
            </a:r>
            <a:r>
              <a:rPr lang="en-US" dirty="0" smtClean="0"/>
              <a:t>Availability</a:t>
            </a:r>
            <a:r>
              <a:rPr lang="pl-PL" dirty="0" smtClean="0"/>
              <a:t>: Detect faults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03903830"/>
              </p:ext>
            </p:extLst>
          </p:nvPr>
        </p:nvGraphicFramePr>
        <p:xfrm>
          <a:off x="1196136" y="1856485"/>
          <a:ext cx="9959544" cy="4895882"/>
        </p:xfrm>
        <a:graphic>
          <a:graphicData uri="http://schemas.openxmlformats.org/drawingml/2006/table">
            <a:tbl>
              <a:tblPr firstRow="1" bandRow="1">
                <a:tableStyleId>{5C22544A-7EE6-4342-B048-85BDC9FD1C3A}</a:tableStyleId>
              </a:tblPr>
              <a:tblGrid>
                <a:gridCol w="3054588"/>
                <a:gridCol w="6904956"/>
              </a:tblGrid>
              <a:tr h="392445">
                <a:tc>
                  <a:txBody>
                    <a:bodyPr/>
                    <a:lstStyle/>
                    <a:p>
                      <a:r>
                        <a:rPr lang="pl-PL" dirty="0" smtClean="0"/>
                        <a:t>Tactics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Description</a:t>
                      </a:r>
                      <a:endParaRPr lang="en-US" dirty="0"/>
                    </a:p>
                  </a:txBody>
                  <a:tcPr/>
                </a:tc>
              </a:tr>
              <a:tr h="5715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Condition monitoring</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C</a:t>
                      </a:r>
                      <a:r>
                        <a:rPr lang="en-US" dirty="0" err="1" smtClean="0"/>
                        <a:t>hecking</a:t>
                      </a:r>
                      <a:r>
                        <a:rPr lang="en-US" dirty="0" smtClean="0"/>
                        <a:t> conditions in a process or device, or validating assumptions made during the design.</a:t>
                      </a:r>
                      <a:endParaRPr lang="pl-PL" dirty="0" smtClean="0"/>
                    </a:p>
                  </a:txBody>
                  <a:tcPr/>
                </a:tc>
              </a:tr>
              <a:tr h="5715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Voting (replication, functional redundancy, analytic redundancy)</a:t>
                      </a:r>
                    </a:p>
                    <a:p>
                      <a:endParaRPr lang="en-US" dirty="0"/>
                    </a:p>
                  </a:txBody>
                  <a:tcPr/>
                </a:tc>
                <a:tc>
                  <a:txBody>
                    <a:bodyPr/>
                    <a:lstStyle/>
                    <a:p>
                      <a:r>
                        <a:rPr lang="pl-PL" dirty="0" smtClean="0"/>
                        <a:t>Typically </a:t>
                      </a:r>
                      <a:r>
                        <a:rPr lang="en-US" dirty="0" smtClean="0"/>
                        <a:t>three components that do the same thing, each of which receives identical inputs, and forwards their output to voting logic, used to detect any inconsistency among the three output states. </a:t>
                      </a:r>
                      <a:endParaRPr lang="en-US" dirty="0"/>
                    </a:p>
                  </a:txBody>
                  <a:tcPr/>
                </a:tc>
              </a:tr>
              <a:tr h="5715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Exception (system exceptions, parameter fence, parameter typing, timeout)</a:t>
                      </a:r>
                    </a:p>
                    <a:p>
                      <a:endParaRPr lang="en-US" dirty="0"/>
                    </a:p>
                  </a:txBody>
                  <a:tcPr/>
                </a:tc>
                <a:tc>
                  <a:txBody>
                    <a:bodyPr/>
                    <a:lstStyle/>
                    <a:p>
                      <a:r>
                        <a:rPr lang="pl-PL" dirty="0" smtClean="0"/>
                        <a:t>R</a:t>
                      </a:r>
                      <a:r>
                        <a:rPr lang="en-US" dirty="0" err="1" smtClean="0"/>
                        <a:t>efers</a:t>
                      </a:r>
                      <a:r>
                        <a:rPr lang="en-US" dirty="0" smtClean="0"/>
                        <a:t> to the detection of a system condition that alters the normal flow of execution.</a:t>
                      </a:r>
                      <a:endParaRPr lang="en-US" dirty="0"/>
                    </a:p>
                  </a:txBody>
                  <a:tcPr/>
                </a:tc>
              </a:tr>
              <a:tr h="5715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Self-test </a:t>
                      </a:r>
                      <a:endParaRPr lang="en-US" dirty="0" smtClean="0"/>
                    </a:p>
                    <a:p>
                      <a:endParaRPr lang="en-US" dirty="0"/>
                    </a:p>
                  </a:txBody>
                  <a:tcPr/>
                </a:tc>
                <a:tc>
                  <a:txBody>
                    <a:bodyPr/>
                    <a:lstStyle/>
                    <a:p>
                      <a:r>
                        <a:rPr lang="en-US" dirty="0" smtClean="0"/>
                        <a:t>Components can run procedures to test themselves for correct operation. Self-test procedures can be initiated by the component itself, or invoked from time to time by a system monitor.</a:t>
                      </a:r>
                      <a:endParaRPr lang="en-US" dirty="0"/>
                    </a:p>
                  </a:txBody>
                  <a:tcPr/>
                </a:tc>
              </a:tr>
              <a:tr h="571517">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623329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Availability</a:t>
            </a:r>
            <a:r>
              <a:rPr lang="pl-PL" b="1" dirty="0"/>
              <a:t/>
            </a:r>
            <a:br>
              <a:rPr lang="pl-PL" b="1" dirty="0"/>
            </a:br>
            <a:r>
              <a:rPr lang="en-US" sz="3600" dirty="0"/>
              <a:t>Tactics for Availability</a:t>
            </a:r>
            <a:r>
              <a:rPr lang="pl-PL" sz="3600" dirty="0"/>
              <a:t>: </a:t>
            </a:r>
            <a:r>
              <a:rPr lang="pl-PL" sz="3600" dirty="0" smtClean="0"/>
              <a:t>Recover from </a:t>
            </a:r>
            <a:r>
              <a:rPr lang="pl-PL" sz="3600" dirty="0"/>
              <a:t>faults, Preparation and </a:t>
            </a:r>
            <a:r>
              <a:rPr lang="pl-PL" sz="3600" dirty="0" smtClean="0"/>
              <a:t>repair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47447314"/>
              </p:ext>
            </p:extLst>
          </p:nvPr>
        </p:nvGraphicFramePr>
        <p:xfrm>
          <a:off x="1196136" y="1856485"/>
          <a:ext cx="9959544" cy="5238765"/>
        </p:xfrm>
        <a:graphic>
          <a:graphicData uri="http://schemas.openxmlformats.org/drawingml/2006/table">
            <a:tbl>
              <a:tblPr firstRow="1" bandRow="1">
                <a:tableStyleId>{5C22544A-7EE6-4342-B048-85BDC9FD1C3A}</a:tableStyleId>
              </a:tblPr>
              <a:tblGrid>
                <a:gridCol w="2115475"/>
                <a:gridCol w="7844069"/>
              </a:tblGrid>
              <a:tr h="392445">
                <a:tc>
                  <a:txBody>
                    <a:bodyPr/>
                    <a:lstStyle/>
                    <a:p>
                      <a:r>
                        <a:rPr lang="pl-PL" dirty="0" smtClean="0"/>
                        <a:t>Tactics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Description</a:t>
                      </a:r>
                      <a:endParaRPr lang="en-US" dirty="0"/>
                    </a:p>
                  </a:txBody>
                  <a:tcPr/>
                </a:tc>
              </a:tr>
              <a:tr h="571517">
                <a:tc>
                  <a:txBody>
                    <a:bodyPr/>
                    <a:lstStyle/>
                    <a:p>
                      <a:r>
                        <a:rPr lang="pl-PL" sz="1800" dirty="0" smtClean="0"/>
                        <a:t>Active redundancy</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refers to a configuration where all of the nodes (active or redundant spare) in a protection group2 receive and process identical inputs in parallel, allowing the redundant spare(s) to maintain synchronous state with the active node(s).</a:t>
                      </a:r>
                      <a:endParaRPr lang="pl-PL" dirty="0" smtClean="0"/>
                    </a:p>
                  </a:txBody>
                  <a:tcPr/>
                </a:tc>
              </a:tr>
              <a:tr h="571517">
                <a:tc>
                  <a:txBody>
                    <a:bodyPr/>
                    <a:lstStyle/>
                    <a:p>
                      <a:r>
                        <a:rPr lang="pl-PL" sz="1800" dirty="0" smtClean="0"/>
                        <a:t>Passive redundancy</a:t>
                      </a:r>
                    </a:p>
                    <a:p>
                      <a:endParaRPr lang="en-US" dirty="0"/>
                    </a:p>
                  </a:txBody>
                  <a:tcPr/>
                </a:tc>
                <a:tc>
                  <a:txBody>
                    <a:bodyPr/>
                    <a:lstStyle/>
                    <a:p>
                      <a:r>
                        <a:rPr lang="en-US" dirty="0" smtClean="0"/>
                        <a:t>This refers to a configuration where only the active members of the protection group process input traffic; one of their duties is to provide the redundant spare(s) with periodic state updates.</a:t>
                      </a:r>
                      <a:endParaRPr lang="en-US" dirty="0"/>
                    </a:p>
                  </a:txBody>
                  <a:tcPr/>
                </a:tc>
              </a:tr>
              <a:tr h="5715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800" dirty="0" smtClean="0"/>
                        <a:t>Spare</a:t>
                      </a:r>
                      <a:endParaRPr lang="en-US" dirty="0"/>
                    </a:p>
                  </a:txBody>
                  <a:tcPr/>
                </a:tc>
                <a:tc>
                  <a:txBody>
                    <a:bodyPr/>
                    <a:lstStyle/>
                    <a:p>
                      <a:r>
                        <a:rPr lang="en-US" dirty="0" smtClean="0"/>
                        <a:t>Cold sparing refers to a configuration where the redundant spares of a protection group remain out of service until a fail-over occurs, at which point a power-on-reset procedure is initiated on the redundant spare prior to its being placed in service. </a:t>
                      </a:r>
                      <a:endParaRPr lang="en-US" dirty="0"/>
                    </a:p>
                  </a:txBody>
                  <a:tcPr/>
                </a:tc>
              </a:tr>
              <a:tr h="571517">
                <a:tc>
                  <a:txBody>
                    <a:bodyPr/>
                    <a:lstStyle/>
                    <a:p>
                      <a:r>
                        <a:rPr lang="pl-PL" sz="1800" dirty="0" smtClean="0"/>
                        <a:t>Exception handling</a:t>
                      </a:r>
                    </a:p>
                    <a:p>
                      <a:endParaRPr lang="en-US" dirty="0"/>
                    </a:p>
                  </a:txBody>
                  <a:tcPr/>
                </a:tc>
                <a:tc>
                  <a:txBody>
                    <a:bodyPr/>
                    <a:lstStyle/>
                    <a:p>
                      <a:r>
                        <a:rPr lang="en-US" dirty="0" smtClean="0"/>
                        <a:t>Once an exception has been detected, the system must handle it in some fashion. The easiest thing it can do is simply to crash, but of course that’s a terrible idea from the point of availability, usability, testability, and plain good sense.</a:t>
                      </a:r>
                      <a:endParaRPr lang="en-US" dirty="0"/>
                    </a:p>
                  </a:txBody>
                  <a:tcPr/>
                </a:tc>
              </a:tr>
              <a:tr h="571517">
                <a:tc>
                  <a:txBody>
                    <a:bodyPr/>
                    <a:lstStyle/>
                    <a:p>
                      <a:r>
                        <a:rPr lang="pl-PL" sz="1800" dirty="0" smtClean="0"/>
                        <a:t>Rollback</a:t>
                      </a:r>
                      <a:endParaRPr lang="en-US" dirty="0"/>
                    </a:p>
                  </a:txBody>
                  <a:tcPr/>
                </a:tc>
                <a:tc>
                  <a:txBody>
                    <a:bodyPr/>
                    <a:lstStyle/>
                    <a:p>
                      <a:r>
                        <a:rPr lang="en-US" dirty="0" smtClean="0"/>
                        <a:t>This tactic permits the system to revert to a previous known good state, referred to as the “rollback line”—rolling back time—upon the detection of a failure. Once the good state is reached, then execution can continue.</a:t>
                      </a:r>
                      <a:endParaRPr lang="en-US" dirty="0"/>
                    </a:p>
                  </a:txBody>
                  <a:tcPr/>
                </a:tc>
              </a:tr>
            </a:tbl>
          </a:graphicData>
        </a:graphic>
      </p:graphicFrame>
    </p:spTree>
    <p:extLst>
      <p:ext uri="{BB962C8B-B14F-4D97-AF65-F5344CB8AC3E}">
        <p14:creationId xmlns:p14="http://schemas.microsoft.com/office/powerpoint/2010/main" val="310979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Agenda</a:t>
            </a:r>
            <a:endParaRPr lang="en-US" dirty="0"/>
          </a:p>
        </p:txBody>
      </p:sp>
      <p:sp>
        <p:nvSpPr>
          <p:cNvPr id="3" name="Content Placeholder 2"/>
          <p:cNvSpPr>
            <a:spLocks noGrp="1"/>
          </p:cNvSpPr>
          <p:nvPr>
            <p:ph idx="1"/>
          </p:nvPr>
        </p:nvSpPr>
        <p:spPr>
          <a:xfrm>
            <a:off x="1097280" y="1845734"/>
            <a:ext cx="10058400" cy="4276770"/>
          </a:xfrm>
        </p:spPr>
        <p:txBody>
          <a:bodyPr>
            <a:normAutofit/>
          </a:bodyPr>
          <a:lstStyle/>
          <a:p>
            <a:r>
              <a:rPr lang="pl-PL" sz="2400" dirty="0" smtClean="0"/>
              <a:t>1. AOB (Actions)</a:t>
            </a:r>
          </a:p>
          <a:p>
            <a:r>
              <a:rPr lang="pl-PL" sz="2400" dirty="0"/>
              <a:t>2. Understanding Quality </a:t>
            </a:r>
            <a:r>
              <a:rPr lang="pl-PL" sz="2400" dirty="0" smtClean="0"/>
              <a:t>Attributes</a:t>
            </a:r>
          </a:p>
          <a:p>
            <a:r>
              <a:rPr lang="pl-PL" sz="2400" dirty="0" smtClean="0"/>
              <a:t>3. Availability</a:t>
            </a:r>
          </a:p>
          <a:p>
            <a:r>
              <a:rPr lang="pl-PL" sz="2400" dirty="0" smtClean="0"/>
              <a:t>4. Interoperability</a:t>
            </a:r>
          </a:p>
          <a:p>
            <a:endParaRPr lang="pl-PL" sz="2400" dirty="0"/>
          </a:p>
          <a:p>
            <a:endParaRPr lang="pl-PL" sz="2400" dirty="0" smtClean="0"/>
          </a:p>
        </p:txBody>
      </p:sp>
    </p:spTree>
    <p:extLst>
      <p:ext uri="{BB962C8B-B14F-4D97-AF65-F5344CB8AC3E}">
        <p14:creationId xmlns:p14="http://schemas.microsoft.com/office/powerpoint/2010/main" val="756323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Availability</a:t>
            </a:r>
            <a:r>
              <a:rPr lang="pl-PL" b="1" dirty="0"/>
              <a:t/>
            </a:r>
            <a:br>
              <a:rPr lang="pl-PL" b="1" dirty="0"/>
            </a:br>
            <a:r>
              <a:rPr lang="en-US" sz="3600" dirty="0"/>
              <a:t>Tactics for Availability</a:t>
            </a:r>
            <a:r>
              <a:rPr lang="pl-PL" sz="3600" dirty="0"/>
              <a:t>: </a:t>
            </a:r>
            <a:r>
              <a:rPr lang="pl-PL" sz="3600" dirty="0" smtClean="0"/>
              <a:t>Recover from </a:t>
            </a:r>
            <a:r>
              <a:rPr lang="pl-PL" sz="3600" dirty="0"/>
              <a:t>faults, Preparation and </a:t>
            </a:r>
            <a:r>
              <a:rPr lang="pl-PL" sz="3600" dirty="0" smtClean="0"/>
              <a:t>repair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31997632"/>
              </p:ext>
            </p:extLst>
          </p:nvPr>
        </p:nvGraphicFramePr>
        <p:xfrm>
          <a:off x="1196136" y="1856485"/>
          <a:ext cx="9959544" cy="3867165"/>
        </p:xfrm>
        <a:graphic>
          <a:graphicData uri="http://schemas.openxmlformats.org/drawingml/2006/table">
            <a:tbl>
              <a:tblPr firstRow="1" bandRow="1">
                <a:tableStyleId>{5C22544A-7EE6-4342-B048-85BDC9FD1C3A}</a:tableStyleId>
              </a:tblPr>
              <a:tblGrid>
                <a:gridCol w="2659172"/>
                <a:gridCol w="7300372"/>
              </a:tblGrid>
              <a:tr h="392445">
                <a:tc>
                  <a:txBody>
                    <a:bodyPr/>
                    <a:lstStyle/>
                    <a:p>
                      <a:r>
                        <a:rPr lang="pl-PL" dirty="0" smtClean="0"/>
                        <a:t>Tactics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Description</a:t>
                      </a:r>
                      <a:endParaRPr lang="en-US" dirty="0"/>
                    </a:p>
                  </a:txBody>
                  <a:tcPr/>
                </a:tc>
              </a:tr>
              <a:tr h="5715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800" dirty="0" smtClean="0"/>
                        <a:t>Software upgrade</a:t>
                      </a:r>
                    </a:p>
                    <a:p>
                      <a:endParaRPr lang="pl-PL" sz="1800"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P</a:t>
                      </a:r>
                      <a:r>
                        <a:rPr lang="en-US" dirty="0" smtClean="0"/>
                        <a:t>reparation-and-repair tactic whose goal is to achieve in-service upgrades to executable code images in a non-service-affecting manner.</a:t>
                      </a:r>
                      <a:endParaRPr lang="pl-PL" dirty="0" smtClean="0"/>
                    </a:p>
                  </a:txBody>
                  <a:tcPr/>
                </a:tc>
              </a:tr>
              <a:tr h="571517">
                <a:tc>
                  <a:txBody>
                    <a:bodyPr/>
                    <a:lstStyle/>
                    <a:p>
                      <a:r>
                        <a:rPr lang="pl-PL" sz="1800" dirty="0" smtClean="0"/>
                        <a:t>Retry</a:t>
                      </a:r>
                    </a:p>
                    <a:p>
                      <a:endParaRPr lang="en-US" dirty="0"/>
                    </a:p>
                  </a:txBody>
                  <a:tcPr/>
                </a:tc>
                <a:tc>
                  <a:txBody>
                    <a:bodyPr/>
                    <a:lstStyle/>
                    <a:p>
                      <a:r>
                        <a:rPr lang="en-US" dirty="0" smtClean="0"/>
                        <a:t>The retry tactic assumes that the fault that caused a failure is transient and retrying the operation may lead to success.</a:t>
                      </a:r>
                      <a:endParaRPr lang="en-US" dirty="0"/>
                    </a:p>
                  </a:txBody>
                  <a:tcPr/>
                </a:tc>
              </a:tr>
              <a:tr h="5715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800" dirty="0" smtClean="0"/>
                        <a:t>Ignore faulty behaviour</a:t>
                      </a:r>
                      <a:endParaRPr lang="en-US" dirty="0" smtClean="0"/>
                    </a:p>
                    <a:p>
                      <a:endParaRPr lang="pl-PL" sz="1800" dirty="0" smtClean="0"/>
                    </a:p>
                  </a:txBody>
                  <a:tcPr/>
                </a:tc>
                <a:tc>
                  <a:txBody>
                    <a:bodyPr/>
                    <a:lstStyle/>
                    <a:p>
                      <a:r>
                        <a:rPr lang="en-US" dirty="0" smtClean="0"/>
                        <a:t>This tactic calls for ignoring messages sent from a particular source when we determine that those messages are spurious.</a:t>
                      </a:r>
                      <a:endParaRPr lang="en-US" dirty="0"/>
                    </a:p>
                  </a:txBody>
                  <a:tcPr/>
                </a:tc>
              </a:tr>
              <a:tr h="571517">
                <a:tc>
                  <a:txBody>
                    <a:bodyPr/>
                    <a:lstStyle/>
                    <a:p>
                      <a:r>
                        <a:rPr lang="pl-PL" sz="1800" dirty="0" smtClean="0"/>
                        <a:t>Ignore faulty behaviour</a:t>
                      </a:r>
                      <a:endParaRPr lang="en-US" dirty="0"/>
                    </a:p>
                  </a:txBody>
                  <a:tcPr/>
                </a:tc>
                <a:tc>
                  <a:txBody>
                    <a:bodyPr/>
                    <a:lstStyle/>
                    <a:p>
                      <a:r>
                        <a:rPr lang="pl-PL" dirty="0" smtClean="0"/>
                        <a:t>T</a:t>
                      </a:r>
                      <a:r>
                        <a:rPr lang="en-US" dirty="0" err="1" smtClean="0"/>
                        <a:t>actic</a:t>
                      </a:r>
                      <a:r>
                        <a:rPr lang="en-US" dirty="0" smtClean="0"/>
                        <a:t> maintains the most critical system functions in the presence of component failures, dropping less critical functions.</a:t>
                      </a:r>
                      <a:endParaRPr lang="en-US" dirty="0"/>
                    </a:p>
                  </a:txBody>
                  <a:tcPr/>
                </a:tc>
              </a:tr>
              <a:tr h="5715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800" dirty="0" smtClean="0"/>
                        <a:t>Reconfiguration</a:t>
                      </a:r>
                    </a:p>
                    <a:p>
                      <a:endParaRPr lang="en-US" dirty="0"/>
                    </a:p>
                  </a:txBody>
                  <a:tcPr/>
                </a:tc>
                <a:tc>
                  <a:txBody>
                    <a:bodyPr/>
                    <a:lstStyle/>
                    <a:p>
                      <a:r>
                        <a:rPr lang="pl-PL" dirty="0" smtClean="0"/>
                        <a:t>R</a:t>
                      </a:r>
                      <a:r>
                        <a:rPr lang="en-US" dirty="0" err="1" smtClean="0"/>
                        <a:t>ecover</a:t>
                      </a:r>
                      <a:r>
                        <a:rPr lang="en-US" dirty="0" smtClean="0"/>
                        <a:t> from component failures by reassigning responsibilities to the (potentially restricted) resources left functioning</a:t>
                      </a:r>
                      <a:r>
                        <a:rPr lang="pl-PL" dirty="0" smtClean="0"/>
                        <a:t>.</a:t>
                      </a:r>
                      <a:endParaRPr lang="en-US" dirty="0"/>
                    </a:p>
                  </a:txBody>
                  <a:tcPr/>
                </a:tc>
              </a:tr>
            </a:tbl>
          </a:graphicData>
        </a:graphic>
      </p:graphicFrame>
    </p:spTree>
    <p:extLst>
      <p:ext uri="{BB962C8B-B14F-4D97-AF65-F5344CB8AC3E}">
        <p14:creationId xmlns:p14="http://schemas.microsoft.com/office/powerpoint/2010/main" val="1702096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Availability</a:t>
            </a:r>
            <a:r>
              <a:rPr lang="pl-PL" b="1" dirty="0"/>
              <a:t/>
            </a:r>
            <a:br>
              <a:rPr lang="pl-PL" b="1" dirty="0"/>
            </a:br>
            <a:r>
              <a:rPr lang="en-US" sz="3600" dirty="0"/>
              <a:t>Tactics for Availability</a:t>
            </a:r>
            <a:r>
              <a:rPr lang="pl-PL" sz="3600" dirty="0"/>
              <a:t>: </a:t>
            </a:r>
            <a:r>
              <a:rPr lang="pl-PL" sz="3600" dirty="0" smtClean="0"/>
              <a:t>Recover from </a:t>
            </a:r>
            <a:r>
              <a:rPr lang="pl-PL" sz="3600" dirty="0"/>
              <a:t>faults, </a:t>
            </a:r>
            <a:r>
              <a:rPr lang="pl-PL" sz="3200" dirty="0"/>
              <a:t>Reintroduction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28196854"/>
              </p:ext>
            </p:extLst>
          </p:nvPr>
        </p:nvGraphicFramePr>
        <p:xfrm>
          <a:off x="1196136" y="1856485"/>
          <a:ext cx="9959544" cy="4690125"/>
        </p:xfrm>
        <a:graphic>
          <a:graphicData uri="http://schemas.openxmlformats.org/drawingml/2006/table">
            <a:tbl>
              <a:tblPr firstRow="1" bandRow="1">
                <a:tableStyleId>{5C22544A-7EE6-4342-B048-85BDC9FD1C3A}</a:tableStyleId>
              </a:tblPr>
              <a:tblGrid>
                <a:gridCol w="2659172"/>
                <a:gridCol w="7300372"/>
              </a:tblGrid>
              <a:tr h="392445">
                <a:tc>
                  <a:txBody>
                    <a:bodyPr/>
                    <a:lstStyle/>
                    <a:p>
                      <a:r>
                        <a:rPr lang="pl-PL" dirty="0" smtClean="0"/>
                        <a:t>Tactics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Description</a:t>
                      </a:r>
                      <a:endParaRPr lang="en-US" dirty="0"/>
                    </a:p>
                  </a:txBody>
                  <a:tcPr/>
                </a:tc>
              </a:tr>
              <a:tr h="5715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800" dirty="0" smtClean="0"/>
                        <a:t>Shadow</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T</a:t>
                      </a:r>
                      <a:r>
                        <a:rPr lang="en-US" dirty="0" err="1" smtClean="0"/>
                        <a:t>actic</a:t>
                      </a:r>
                      <a:r>
                        <a:rPr lang="en-US" dirty="0" smtClean="0"/>
                        <a:t> refers to operating a previously failed or in-service upgraded component in a “shadow mode” for a predefined duration of time prior to reverting the component back to an active role.</a:t>
                      </a:r>
                      <a:endParaRPr lang="pl-PL" dirty="0" smtClean="0"/>
                    </a:p>
                  </a:txBody>
                  <a:tcPr/>
                </a:tc>
              </a:tr>
              <a:tr h="571517">
                <a:tc>
                  <a:txBody>
                    <a:bodyPr/>
                    <a:lstStyle/>
                    <a:p>
                      <a:r>
                        <a:rPr lang="pl-PL" sz="1800" dirty="0" smtClean="0"/>
                        <a:t>State resynchronization</a:t>
                      </a:r>
                    </a:p>
                    <a:p>
                      <a:endParaRPr lang="en-US" dirty="0"/>
                    </a:p>
                  </a:txBody>
                  <a:tcPr/>
                </a:tc>
                <a:tc>
                  <a:txBody>
                    <a:bodyPr/>
                    <a:lstStyle/>
                    <a:p>
                      <a:r>
                        <a:rPr lang="pl-PL" dirty="0" smtClean="0"/>
                        <a:t>This </a:t>
                      </a:r>
                      <a:r>
                        <a:rPr lang="en-US" sz="1800" b="0" i="0" kern="1200" dirty="0" smtClean="0">
                          <a:solidFill>
                            <a:schemeClr val="dk1"/>
                          </a:solidFill>
                          <a:effectLst/>
                          <a:latin typeface="+mn-lt"/>
                          <a:ea typeface="+mn-ea"/>
                          <a:cs typeface="+mn-cs"/>
                        </a:rPr>
                        <a:t>is a reintroduction partner to the active redundancy and passive redundancy preparation-and-repair tactics.</a:t>
                      </a:r>
                      <a:endParaRPr lang="en-US" dirty="0"/>
                    </a:p>
                  </a:txBody>
                  <a:tcPr/>
                </a:tc>
              </a:tr>
              <a:tr h="571517">
                <a:tc>
                  <a:txBody>
                    <a:bodyPr/>
                    <a:lstStyle/>
                    <a:p>
                      <a:r>
                        <a:rPr lang="pl-PL" sz="1800" dirty="0" smtClean="0"/>
                        <a:t>Escalating restart</a:t>
                      </a:r>
                    </a:p>
                    <a:p>
                      <a:endParaRPr lang="pl-PL" sz="1800" dirty="0" smtClean="0"/>
                    </a:p>
                  </a:txBody>
                  <a:tcPr/>
                </a:tc>
                <a:tc>
                  <a:txBody>
                    <a:bodyPr/>
                    <a:lstStyle/>
                    <a:p>
                      <a:r>
                        <a:rPr lang="pl-PL" dirty="0" smtClean="0"/>
                        <a:t>This </a:t>
                      </a:r>
                      <a:r>
                        <a:rPr lang="en-US" sz="1800" b="0" i="0" kern="1200" dirty="0" smtClean="0">
                          <a:solidFill>
                            <a:schemeClr val="dk1"/>
                          </a:solidFill>
                          <a:effectLst/>
                          <a:latin typeface="+mn-lt"/>
                          <a:ea typeface="+mn-ea"/>
                          <a:cs typeface="+mn-cs"/>
                        </a:rPr>
                        <a:t>is a reintroduction tactic that allows the system to recover from faults by varying the granularity of the component(s) restarted and minimizing the level of service affected.</a:t>
                      </a:r>
                      <a:endParaRPr lang="en-US" dirty="0"/>
                    </a:p>
                  </a:txBody>
                  <a:tcPr/>
                </a:tc>
              </a:tr>
              <a:tr h="571517">
                <a:tc>
                  <a:txBody>
                    <a:bodyPr/>
                    <a:lstStyle/>
                    <a:p>
                      <a:r>
                        <a:rPr lang="pl-PL" sz="1800" dirty="0" smtClean="0"/>
                        <a:t>Non-stop forwarding</a:t>
                      </a:r>
                      <a:endParaRPr lang="pl-PL" sz="1800" dirty="0" smtClean="0"/>
                    </a:p>
                  </a:txBody>
                  <a:tcPr/>
                </a:tc>
                <a:tc>
                  <a:txBody>
                    <a:bodyPr/>
                    <a:lstStyle/>
                    <a:p>
                      <a:r>
                        <a:rPr lang="pl-PL" dirty="0" smtClean="0"/>
                        <a:t>This </a:t>
                      </a:r>
                      <a:r>
                        <a:rPr lang="en-US" sz="1800" b="0" i="0" kern="1200" dirty="0" smtClean="0">
                          <a:solidFill>
                            <a:schemeClr val="dk1"/>
                          </a:solidFill>
                          <a:effectLst/>
                          <a:latin typeface="+mn-lt"/>
                          <a:ea typeface="+mn-ea"/>
                          <a:cs typeface="+mn-cs"/>
                        </a:rPr>
                        <a:t>is a concept that originated in router design. In this design functionality is split into two parts: supervisory, or control plane (which manages connectivity and routing information), and data plane (which does the actual work of routing packets from sender to receiver).</a:t>
                      </a:r>
                      <a:endParaRPr lang="en-US" dirty="0"/>
                    </a:p>
                  </a:txBody>
                  <a:tcPr/>
                </a:tc>
              </a:tr>
              <a:tr h="5715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l-PL" sz="1800" dirty="0" smtClean="0"/>
                    </a:p>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285218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Availability</a:t>
            </a:r>
            <a:r>
              <a:rPr lang="pl-PL" b="1" dirty="0"/>
              <a:t/>
            </a:r>
            <a:br>
              <a:rPr lang="pl-PL" b="1" dirty="0"/>
            </a:br>
            <a:r>
              <a:rPr lang="en-US" dirty="0"/>
              <a:t>Tactics for Availability</a:t>
            </a:r>
            <a:r>
              <a:rPr lang="pl-PL" dirty="0"/>
              <a:t>: </a:t>
            </a:r>
            <a:r>
              <a:rPr lang="pl-PL" dirty="0" smtClean="0"/>
              <a:t>Prevent faults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44210928"/>
              </p:ext>
            </p:extLst>
          </p:nvPr>
        </p:nvGraphicFramePr>
        <p:xfrm>
          <a:off x="1196136" y="1856485"/>
          <a:ext cx="9959544" cy="5513085"/>
        </p:xfrm>
        <a:graphic>
          <a:graphicData uri="http://schemas.openxmlformats.org/drawingml/2006/table">
            <a:tbl>
              <a:tblPr firstRow="1" bandRow="1">
                <a:tableStyleId>{5C22544A-7EE6-4342-B048-85BDC9FD1C3A}</a:tableStyleId>
              </a:tblPr>
              <a:tblGrid>
                <a:gridCol w="2214329"/>
                <a:gridCol w="7745215"/>
              </a:tblGrid>
              <a:tr h="392445">
                <a:tc>
                  <a:txBody>
                    <a:bodyPr/>
                    <a:lstStyle/>
                    <a:p>
                      <a:r>
                        <a:rPr lang="pl-PL" dirty="0" smtClean="0"/>
                        <a:t>Tactics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Description</a:t>
                      </a:r>
                      <a:endParaRPr lang="en-US" dirty="0"/>
                    </a:p>
                  </a:txBody>
                  <a:tcPr/>
                </a:tc>
              </a:tr>
              <a:tr h="5715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Removal from service</a:t>
                      </a:r>
                    </a:p>
                    <a:p>
                      <a:pPr marL="0" marR="0" indent="0" algn="l" defTabSz="914400" rtl="0" eaLnBrk="1" fontAlgn="auto" latinLnBrk="0" hangingPunct="1">
                        <a:lnSpc>
                          <a:spcPct val="100000"/>
                        </a:lnSpc>
                        <a:spcBef>
                          <a:spcPts val="0"/>
                        </a:spcBef>
                        <a:spcAft>
                          <a:spcPts val="0"/>
                        </a:spcAft>
                        <a:buClrTx/>
                        <a:buSzTx/>
                        <a:buFontTx/>
                        <a:buNone/>
                        <a:tabLst/>
                        <a:defRPr/>
                      </a:pPr>
                      <a:endParaRPr lang="pl-PL" sz="1800"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tactic refers to temporarily placing a system component in an out-of-service state for the purpose of mitigating potential system failures.</a:t>
                      </a:r>
                      <a:endParaRPr lang="pl-PL" dirty="0" smtClean="0"/>
                    </a:p>
                  </a:txBody>
                  <a:tcPr/>
                </a:tc>
              </a:tr>
              <a:tr h="571517">
                <a:tc>
                  <a:txBody>
                    <a:bodyPr/>
                    <a:lstStyle/>
                    <a:p>
                      <a:r>
                        <a:rPr lang="pl-PL" dirty="0" smtClean="0"/>
                        <a:t>Transactions</a:t>
                      </a:r>
                      <a:endParaRPr lang="en-US" dirty="0"/>
                    </a:p>
                  </a:txBody>
                  <a:tcPr/>
                </a:tc>
                <a:tc>
                  <a:txBody>
                    <a:bodyPr/>
                    <a:lstStyle/>
                    <a:p>
                      <a:r>
                        <a:rPr lang="en-US" dirty="0" smtClean="0"/>
                        <a:t>Systems targeting high-availability services leverage transactional semantics to ensure that asynchronous messages exchanged between distributed components are atomic, consistent, isolated, and durable. These four properties are called the “ACID properties.”</a:t>
                      </a:r>
                      <a:endParaRPr lang="en-US" dirty="0"/>
                    </a:p>
                  </a:txBody>
                  <a:tcPr/>
                </a:tc>
              </a:tr>
              <a:tr h="571517">
                <a:tc>
                  <a:txBody>
                    <a:bodyPr/>
                    <a:lstStyle/>
                    <a:p>
                      <a:r>
                        <a:rPr lang="pl-PL" dirty="0" smtClean="0"/>
                        <a:t>Predictive model</a:t>
                      </a:r>
                      <a:endParaRPr lang="pl-PL" sz="1800" dirty="0" smtClean="0"/>
                    </a:p>
                  </a:txBody>
                  <a:tcPr/>
                </a:tc>
                <a:tc>
                  <a:txBody>
                    <a:bodyPr/>
                    <a:lstStyle/>
                    <a:p>
                      <a:r>
                        <a:rPr lang="en-US" dirty="0" smtClean="0"/>
                        <a:t>A predictive model, when combined with a monitor, is employed to monitor the state of health of a system process to ensure that the system is operating within its nominal operating parameters, and to take corrective action when conditions are detected that are predictive of likely future faults. </a:t>
                      </a:r>
                      <a:endParaRPr lang="en-US" dirty="0"/>
                    </a:p>
                  </a:txBody>
                  <a:tcPr/>
                </a:tc>
              </a:tr>
              <a:tr h="571517">
                <a:tc>
                  <a:txBody>
                    <a:bodyPr/>
                    <a:lstStyle/>
                    <a:p>
                      <a:r>
                        <a:rPr lang="pl-PL" dirty="0" smtClean="0"/>
                        <a:t>Exception prevention</a:t>
                      </a:r>
                      <a:endParaRPr lang="pl-PL" dirty="0" smtClean="0"/>
                    </a:p>
                  </a:txBody>
                  <a:tcPr/>
                </a:tc>
                <a:tc>
                  <a:txBody>
                    <a:bodyPr/>
                    <a:lstStyle/>
                    <a:p>
                      <a:r>
                        <a:rPr lang="en-US" dirty="0" smtClean="0"/>
                        <a:t> This tactic refers to techniques employed for the purpose of preventing system exceptions from occurring. </a:t>
                      </a:r>
                      <a:endParaRPr lang="en-US" dirty="0"/>
                    </a:p>
                  </a:txBody>
                  <a:tcPr/>
                </a:tc>
              </a:tr>
              <a:tr h="5715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Increase competence set</a:t>
                      </a:r>
                    </a:p>
                    <a:p>
                      <a:pPr marL="0" marR="0" indent="0" algn="l" defTabSz="914400" rtl="0" eaLnBrk="1" fontAlgn="auto" latinLnBrk="0" hangingPunct="1">
                        <a:lnSpc>
                          <a:spcPct val="100000"/>
                        </a:lnSpc>
                        <a:spcBef>
                          <a:spcPts val="0"/>
                        </a:spcBef>
                        <a:spcAft>
                          <a:spcPts val="0"/>
                        </a:spcAft>
                        <a:buClrTx/>
                        <a:buSzTx/>
                        <a:buFontTx/>
                        <a:buNone/>
                        <a:tabLst/>
                        <a:defRPr/>
                      </a:pPr>
                      <a:endParaRPr lang="pl-PL" sz="1800" dirty="0" smtClean="0"/>
                    </a:p>
                    <a:p>
                      <a:endParaRPr lang="en-US" dirty="0"/>
                    </a:p>
                  </a:txBody>
                  <a:tcPr/>
                </a:tc>
                <a:tc>
                  <a:txBody>
                    <a:bodyPr/>
                    <a:lstStyle/>
                    <a:p>
                      <a:r>
                        <a:rPr lang="en-US" dirty="0" smtClean="0"/>
                        <a:t>A program’s competence set is the set of states in which it is “competent” to operate.</a:t>
                      </a:r>
                      <a:endParaRPr lang="en-US" dirty="0"/>
                    </a:p>
                  </a:txBody>
                  <a:tcPr/>
                </a:tc>
              </a:tr>
            </a:tbl>
          </a:graphicData>
        </a:graphic>
      </p:graphicFrame>
    </p:spTree>
    <p:extLst>
      <p:ext uri="{BB962C8B-B14F-4D97-AF65-F5344CB8AC3E}">
        <p14:creationId xmlns:p14="http://schemas.microsoft.com/office/powerpoint/2010/main" val="127576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Availability</a:t>
            </a:r>
            <a:r>
              <a:rPr lang="pl-PL" b="1" dirty="0"/>
              <a:t/>
            </a:r>
            <a:br>
              <a:rPr lang="pl-PL" b="1" dirty="0"/>
            </a:br>
            <a:r>
              <a:rPr lang="en-US" sz="3200" dirty="0"/>
              <a:t>A Design Checklist for Availability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08517624"/>
              </p:ext>
            </p:extLst>
          </p:nvPr>
        </p:nvGraphicFramePr>
        <p:xfrm>
          <a:off x="1202944" y="1865714"/>
          <a:ext cx="9952736" cy="3388360"/>
        </p:xfrm>
        <a:graphic>
          <a:graphicData uri="http://schemas.openxmlformats.org/drawingml/2006/table">
            <a:tbl>
              <a:tblPr firstRow="1" bandRow="1">
                <a:tableStyleId>{5C22544A-7EE6-4342-B048-85BDC9FD1C3A}</a:tableStyleId>
              </a:tblPr>
              <a:tblGrid>
                <a:gridCol w="2442464"/>
                <a:gridCol w="7510272"/>
              </a:tblGrid>
              <a:tr h="370840">
                <a:tc>
                  <a:txBody>
                    <a:bodyPr/>
                    <a:lstStyle/>
                    <a:p>
                      <a:r>
                        <a:rPr lang="pl-PL" dirty="0" smtClean="0"/>
                        <a:t>Category</a:t>
                      </a:r>
                      <a:endParaRPr lang="en-US" dirty="0"/>
                    </a:p>
                  </a:txBody>
                  <a:tcPr/>
                </a:tc>
                <a:tc>
                  <a:txBody>
                    <a:bodyPr/>
                    <a:lstStyle/>
                    <a:p>
                      <a:r>
                        <a:rPr lang="pl-PL" dirty="0" smtClean="0"/>
                        <a:t>Checklist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Allocation of responsibilities</a:t>
                      </a:r>
                    </a:p>
                  </a:txBody>
                  <a:tcPr/>
                </a:tc>
                <a:tc>
                  <a:txBody>
                    <a:bodyPr/>
                    <a:lstStyle/>
                    <a:p>
                      <a:pPr marL="0" indent="0">
                        <a:buFontTx/>
                        <a:buNone/>
                      </a:pPr>
                      <a:r>
                        <a:rPr lang="pl-PL" dirty="0" smtClean="0"/>
                        <a:t>Determine</a:t>
                      </a:r>
                      <a:r>
                        <a:rPr lang="pl-PL" baseline="0" dirty="0" smtClean="0"/>
                        <a:t> responsibilities that need to be highly available. Ensure that responsibilities to detect crash, incorrect timing or response, log fault, notificatotion, disabling source of fault, fixing fault, etc. Have been allocated.</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Coordination model</a:t>
                      </a:r>
                    </a:p>
                  </a:txBody>
                  <a:tcPr/>
                </a:tc>
                <a:tc>
                  <a:txBody>
                    <a:bodyPr/>
                    <a:lstStyle/>
                    <a:p>
                      <a:r>
                        <a:rPr lang="pl-PL" dirty="0" smtClean="0"/>
                        <a:t>Ensure that coordination mechanisms</a:t>
                      </a:r>
                      <a:r>
                        <a:rPr lang="pl-PL" baseline="0" dirty="0" smtClean="0"/>
                        <a:t> can detect an omission, crash, etc. Coordination model supports the replacement of the artifacts used (processors, communication channels, etc.). Make sure that coordination will work under conditions of degraded communication.</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Data model</a:t>
                      </a:r>
                    </a:p>
                    <a:p>
                      <a:endParaRPr lang="en-US" dirty="0"/>
                    </a:p>
                  </a:txBody>
                  <a:tcPr/>
                </a:tc>
                <a:tc>
                  <a:txBody>
                    <a:bodyPr/>
                    <a:lstStyle/>
                    <a:p>
                      <a:pPr marL="0" indent="0">
                        <a:buFontTx/>
                        <a:buNone/>
                      </a:pPr>
                      <a:r>
                        <a:rPr lang="pl-PL" dirty="0" smtClean="0"/>
                        <a:t>Detemine which parts of the system</a:t>
                      </a:r>
                      <a:r>
                        <a:rPr lang="pl-PL" baseline="0" dirty="0" smtClean="0"/>
                        <a:t> must bu highly available. Within this portions identify parts that could cause fault, crash, etc. Ensure that this parts can be disabled or temporary unavailable or be fixed in the event of fault. </a:t>
                      </a:r>
                      <a:endParaRPr lang="en-US" dirty="0"/>
                    </a:p>
                  </a:txBody>
                  <a:tcPr/>
                </a:tc>
              </a:tr>
            </a:tbl>
          </a:graphicData>
        </a:graphic>
      </p:graphicFrame>
    </p:spTree>
    <p:extLst>
      <p:ext uri="{BB962C8B-B14F-4D97-AF65-F5344CB8AC3E}">
        <p14:creationId xmlns:p14="http://schemas.microsoft.com/office/powerpoint/2010/main" val="4248924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Availability</a:t>
            </a:r>
            <a:r>
              <a:rPr lang="pl-PL" b="1" dirty="0"/>
              <a:t/>
            </a:r>
            <a:br>
              <a:rPr lang="pl-PL" b="1" dirty="0"/>
            </a:br>
            <a:r>
              <a:rPr lang="en-US" sz="3200" dirty="0"/>
              <a:t>A Design Checklist for Availability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79777116"/>
              </p:ext>
            </p:extLst>
          </p:nvPr>
        </p:nvGraphicFramePr>
        <p:xfrm>
          <a:off x="1202944" y="1865714"/>
          <a:ext cx="9952736" cy="3205480"/>
        </p:xfrm>
        <a:graphic>
          <a:graphicData uri="http://schemas.openxmlformats.org/drawingml/2006/table">
            <a:tbl>
              <a:tblPr firstRow="1" bandRow="1">
                <a:tableStyleId>{5C22544A-7EE6-4342-B048-85BDC9FD1C3A}</a:tableStyleId>
              </a:tblPr>
              <a:tblGrid>
                <a:gridCol w="2442464"/>
                <a:gridCol w="7510272"/>
              </a:tblGrid>
              <a:tr h="370840">
                <a:tc>
                  <a:txBody>
                    <a:bodyPr/>
                    <a:lstStyle/>
                    <a:p>
                      <a:r>
                        <a:rPr lang="pl-PL" dirty="0" smtClean="0"/>
                        <a:t>Category</a:t>
                      </a:r>
                      <a:endParaRPr lang="en-US" dirty="0"/>
                    </a:p>
                  </a:txBody>
                  <a:tcPr/>
                </a:tc>
                <a:tc>
                  <a:txBody>
                    <a:bodyPr/>
                    <a:lstStyle/>
                    <a:p>
                      <a:r>
                        <a:rPr lang="pl-PL" dirty="0" smtClean="0"/>
                        <a:t>Checklist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Mapping among architectural elements</a:t>
                      </a:r>
                    </a:p>
                  </a:txBody>
                  <a:tcPr/>
                </a:tc>
                <a:tc>
                  <a:txBody>
                    <a:bodyPr/>
                    <a:lstStyle/>
                    <a:p>
                      <a:pPr marL="0" indent="0">
                        <a:buFontTx/>
                        <a:buNone/>
                      </a:pPr>
                      <a:r>
                        <a:rPr lang="pl-PL" dirty="0" smtClean="0"/>
                        <a:t>Determine which artifacts may produce fault.</a:t>
                      </a:r>
                      <a:r>
                        <a:rPr lang="pl-PL" baseline="0" dirty="0" smtClean="0"/>
                        <a:t> For instance which processes on failed processors need to be reasigned at runtime. How quickly system can be reinstalled.</a:t>
                      </a:r>
                      <a:endParaRPr lang="en-US" dirty="0"/>
                    </a:p>
                  </a:txBody>
                  <a:tcPr/>
                </a:tc>
              </a:tr>
              <a:tr h="370840">
                <a:tc>
                  <a:txBody>
                    <a:bodyPr/>
                    <a:lstStyle/>
                    <a:p>
                      <a:r>
                        <a:rPr lang="pl-PL" dirty="0" smtClean="0"/>
                        <a:t>Resource Management</a:t>
                      </a:r>
                      <a:endParaRPr lang="pl-PL" dirty="0" smtClean="0"/>
                    </a:p>
                  </a:txBody>
                  <a:tcPr/>
                </a:tc>
                <a:tc>
                  <a:txBody>
                    <a:bodyPr/>
                    <a:lstStyle/>
                    <a:p>
                      <a:r>
                        <a:rPr lang="pl-PL" dirty="0" smtClean="0"/>
                        <a:t>Determine what critical resources</a:t>
                      </a:r>
                      <a:r>
                        <a:rPr lang="pl-PL" baseline="0" dirty="0" smtClean="0"/>
                        <a:t> are necessary to continue operating in the presence of a fault. The availability time for critical resources.</a:t>
                      </a:r>
                      <a:endParaRPr lang="en-US" dirty="0"/>
                    </a:p>
                  </a:txBody>
                  <a:tcPr/>
                </a:tc>
              </a:tr>
              <a:tr h="370840">
                <a:tc>
                  <a:txBody>
                    <a:bodyPr/>
                    <a:lstStyle/>
                    <a:p>
                      <a:r>
                        <a:rPr lang="pl-PL" dirty="0" smtClean="0"/>
                        <a:t>Binding time</a:t>
                      </a:r>
                      <a:endParaRPr lang="pl-PL" dirty="0" smtClean="0"/>
                    </a:p>
                  </a:txBody>
                  <a:tcPr/>
                </a:tc>
                <a:tc>
                  <a:txBody>
                    <a:bodyPr/>
                    <a:lstStyle/>
                    <a:p>
                      <a:r>
                        <a:rPr lang="pl-PL" dirty="0" smtClean="0"/>
                        <a:t>Determine how and</a:t>
                      </a:r>
                      <a:r>
                        <a:rPr lang="pl-PL" baseline="0" dirty="0" smtClean="0"/>
                        <a:t> when architectural elements are bound. Consider late binding scenerious.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Choice of technology</a:t>
                      </a:r>
                      <a:endParaRPr lang="en-US" dirty="0"/>
                    </a:p>
                  </a:txBody>
                  <a:tcPr/>
                </a:tc>
                <a:tc>
                  <a:txBody>
                    <a:bodyPr/>
                    <a:lstStyle/>
                    <a:p>
                      <a:pPr marL="0" indent="0">
                        <a:buFontTx/>
                        <a:buNone/>
                      </a:pPr>
                      <a:r>
                        <a:rPr lang="pl-PL" dirty="0" smtClean="0"/>
                        <a:t>Consider technologies that</a:t>
                      </a:r>
                      <a:r>
                        <a:rPr lang="pl-PL" baseline="0" dirty="0" smtClean="0"/>
                        <a:t> can help detect faults and recover from faults. (ex. Event loggers). </a:t>
                      </a:r>
                      <a:endParaRPr lang="en-US" dirty="0"/>
                    </a:p>
                  </a:txBody>
                  <a:tcPr/>
                </a:tc>
              </a:tr>
            </a:tbl>
          </a:graphicData>
        </a:graphic>
      </p:graphicFrame>
    </p:spTree>
    <p:extLst>
      <p:ext uri="{BB962C8B-B14F-4D97-AF65-F5344CB8AC3E}">
        <p14:creationId xmlns:p14="http://schemas.microsoft.com/office/powerpoint/2010/main" val="2321665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Interoperability</a:t>
            </a:r>
            <a:r>
              <a:rPr lang="pl-PL" b="1" dirty="0"/>
              <a:t/>
            </a:r>
            <a:br>
              <a:rPr lang="pl-PL" b="1" dirty="0"/>
            </a:br>
            <a:r>
              <a:rPr lang="pl-PL" b="1" dirty="0"/>
              <a:t>Definition</a:t>
            </a:r>
            <a:endParaRPr lang="en-US" dirty="0"/>
          </a:p>
        </p:txBody>
      </p:sp>
      <p:sp>
        <p:nvSpPr>
          <p:cNvPr id="3" name="Content Placeholder 2"/>
          <p:cNvSpPr>
            <a:spLocks noGrp="1"/>
          </p:cNvSpPr>
          <p:nvPr>
            <p:ph idx="1"/>
          </p:nvPr>
        </p:nvSpPr>
        <p:spPr>
          <a:xfrm>
            <a:off x="1097280" y="3438144"/>
            <a:ext cx="10058400" cy="2430950"/>
          </a:xfrm>
        </p:spPr>
        <p:txBody>
          <a:bodyPr numCol="2"/>
          <a:lstStyle/>
          <a:p>
            <a:r>
              <a:rPr lang="pl-PL" sz="1800" dirty="0" smtClean="0"/>
              <a:t>T</a:t>
            </a:r>
            <a:r>
              <a:rPr lang="en-US" sz="1800" dirty="0" smtClean="0"/>
              <a:t>wo </a:t>
            </a:r>
            <a:r>
              <a:rPr lang="en-US" sz="1800" dirty="0"/>
              <a:t>important aspects of interoperability:</a:t>
            </a:r>
            <a:endParaRPr lang="pl-PL" sz="1800" dirty="0" smtClean="0"/>
          </a:p>
          <a:p>
            <a:r>
              <a:rPr lang="pl-PL" sz="1600" dirty="0" smtClean="0"/>
              <a:t>- Discovery (</a:t>
            </a:r>
            <a:r>
              <a:rPr lang="en-US" sz="1600" dirty="0"/>
              <a:t>The consumer of a service must discover </a:t>
            </a:r>
            <a:r>
              <a:rPr lang="en-US" sz="1600" dirty="0" smtClean="0"/>
              <a:t>the </a:t>
            </a:r>
            <a:r>
              <a:rPr lang="en-US" sz="1600" dirty="0"/>
              <a:t>location, identity, and the interface of the service.</a:t>
            </a:r>
            <a:r>
              <a:rPr lang="pl-PL" sz="1600" dirty="0" smtClean="0"/>
              <a:t>)</a:t>
            </a:r>
          </a:p>
          <a:p>
            <a:r>
              <a:rPr lang="pl-PL" sz="1600" dirty="0" smtClean="0"/>
              <a:t>- </a:t>
            </a:r>
            <a:r>
              <a:rPr lang="en-US" sz="1600" dirty="0"/>
              <a:t>Handling of the </a:t>
            </a:r>
            <a:r>
              <a:rPr lang="en-US" sz="1600" dirty="0" smtClean="0"/>
              <a:t>response</a:t>
            </a:r>
            <a:r>
              <a:rPr lang="pl-PL" sz="1600" dirty="0" smtClean="0"/>
              <a:t> (report back to requestor, report to another system, broadcast to all listeneres)</a:t>
            </a:r>
          </a:p>
          <a:p>
            <a:endParaRPr lang="pl-PL" dirty="0" smtClean="0"/>
          </a:p>
          <a:p>
            <a:endParaRPr lang="pl-PL" dirty="0"/>
          </a:p>
          <a:p>
            <a:endParaRPr lang="en-US" dirty="0"/>
          </a:p>
        </p:txBody>
      </p:sp>
      <p:graphicFrame>
        <p:nvGraphicFramePr>
          <p:cNvPr id="4" name="Diagram 3"/>
          <p:cNvGraphicFramePr/>
          <p:nvPr>
            <p:extLst>
              <p:ext uri="{D42A27DB-BD31-4B8C-83A1-F6EECF244321}">
                <p14:modId xmlns:p14="http://schemas.microsoft.com/office/powerpoint/2010/main" val="830717321"/>
              </p:ext>
            </p:extLst>
          </p:nvPr>
        </p:nvGraphicFramePr>
        <p:xfrm>
          <a:off x="5864352" y="2462784"/>
          <a:ext cx="6014720" cy="3406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1097280" y="1747165"/>
            <a:ext cx="10058400" cy="1200329"/>
          </a:xfrm>
          <a:prstGeom prst="rect">
            <a:avLst/>
          </a:prstGeom>
        </p:spPr>
        <p:txBody>
          <a:bodyPr wrap="square">
            <a:spAutoFit/>
          </a:bodyPr>
          <a:lstStyle/>
          <a:p>
            <a:r>
              <a:rPr lang="en-US" dirty="0"/>
              <a:t>Interoperability is about the degree to which two or more systems can usefully exchange meaningful information via interfaces in a particular context.</a:t>
            </a:r>
            <a:r>
              <a:rPr lang="pl-PL" dirty="0"/>
              <a:t> </a:t>
            </a:r>
            <a:r>
              <a:rPr lang="en-US" dirty="0"/>
              <a:t>The definition includes not only having the ability to exchange data (syntactic interoperability) but also having the ability to correctly interpret the data being exchanged (semantic interoperability).</a:t>
            </a:r>
            <a:endParaRPr lang="pl-PL" dirty="0"/>
          </a:p>
        </p:txBody>
      </p:sp>
    </p:spTree>
    <p:extLst>
      <p:ext uri="{BB962C8B-B14F-4D97-AF65-F5344CB8AC3E}">
        <p14:creationId xmlns:p14="http://schemas.microsoft.com/office/powerpoint/2010/main" val="2076481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Interoperability</a:t>
            </a:r>
            <a:r>
              <a:rPr lang="pl-PL" b="1" dirty="0"/>
              <a:t/>
            </a:r>
            <a:br>
              <a:rPr lang="pl-PL" b="1" dirty="0"/>
            </a:br>
            <a:r>
              <a:rPr lang="en-US" sz="3200" dirty="0"/>
              <a:t>Interoperability General Scenario</a:t>
            </a:r>
            <a:endParaRPr lang="en-US" dirty="0"/>
          </a:p>
        </p:txBody>
      </p:sp>
      <p:pic>
        <p:nvPicPr>
          <p:cNvPr id="5" name="Content Placeholder 4"/>
          <p:cNvPicPr>
            <a:picLocks noGrp="1" noChangeAspect="1"/>
          </p:cNvPicPr>
          <p:nvPr>
            <p:ph idx="1"/>
          </p:nvPr>
        </p:nvPicPr>
        <p:blipFill>
          <a:blip r:embed="rId2"/>
          <a:stretch>
            <a:fillRect/>
          </a:stretch>
        </p:blipFill>
        <p:spPr>
          <a:xfrm>
            <a:off x="1158240" y="1773936"/>
            <a:ext cx="6086475" cy="3486150"/>
          </a:xfrm>
          <a:prstGeom prst="rect">
            <a:avLst/>
          </a:prstGeom>
        </p:spPr>
      </p:pic>
      <p:pic>
        <p:nvPicPr>
          <p:cNvPr id="6" name="Picture 5"/>
          <p:cNvPicPr>
            <a:picLocks noChangeAspect="1"/>
          </p:cNvPicPr>
          <p:nvPr/>
        </p:nvPicPr>
        <p:blipFill>
          <a:blip r:embed="rId3"/>
          <a:stretch>
            <a:fillRect/>
          </a:stretch>
        </p:blipFill>
        <p:spPr>
          <a:xfrm rot="1252730">
            <a:off x="7293890" y="3193196"/>
            <a:ext cx="4173342" cy="1968426"/>
          </a:xfrm>
          <a:prstGeom prst="rect">
            <a:avLst/>
          </a:prstGeom>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2497262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Interoperability</a:t>
            </a:r>
            <a:r>
              <a:rPr lang="pl-PL" b="1" dirty="0"/>
              <a:t/>
            </a:r>
            <a:br>
              <a:rPr lang="pl-PL" b="1" dirty="0"/>
            </a:br>
            <a:r>
              <a:rPr lang="en-US" sz="3200" dirty="0"/>
              <a:t>Interoperability General </a:t>
            </a:r>
            <a:r>
              <a:rPr lang="en-US" sz="3200" dirty="0" smtClean="0"/>
              <a:t>Scenario</a:t>
            </a:r>
            <a:r>
              <a:rPr lang="pl-PL" sz="3200" dirty="0" smtClean="0"/>
              <a:t>: Interaction protocols</a:t>
            </a:r>
            <a:endParaRPr lang="en-US" dirty="0"/>
          </a:p>
        </p:txBody>
      </p:sp>
      <p:sp>
        <p:nvSpPr>
          <p:cNvPr id="3" name="Content Placeholder 2"/>
          <p:cNvSpPr>
            <a:spLocks noGrp="1"/>
          </p:cNvSpPr>
          <p:nvPr>
            <p:ph idx="1"/>
          </p:nvPr>
        </p:nvSpPr>
        <p:spPr>
          <a:xfrm>
            <a:off x="1097280" y="1845734"/>
            <a:ext cx="4413504" cy="4023360"/>
          </a:xfrm>
        </p:spPr>
        <p:txBody>
          <a:bodyPr>
            <a:normAutofit fontScale="32500" lnSpcReduction="20000"/>
          </a:bodyPr>
          <a:lstStyle/>
          <a:p>
            <a:r>
              <a:rPr lang="en-US" sz="5500" b="1" dirty="0"/>
              <a:t>SOAP</a:t>
            </a:r>
            <a:r>
              <a:rPr lang="en-US" sz="5500" dirty="0"/>
              <a:t> is a protocol specification for XML-based information that distributed applications can use to exchange information and hence interoperate. It is most often accompanied by a set of SOA </a:t>
            </a:r>
            <a:r>
              <a:rPr lang="en-US" sz="5500" dirty="0" smtClean="0"/>
              <a:t>middleware </a:t>
            </a:r>
            <a:r>
              <a:rPr lang="en-US" sz="5500" dirty="0"/>
              <a:t>interoperability standards and compliant </a:t>
            </a:r>
            <a:r>
              <a:rPr lang="en-US" sz="5500" dirty="0" smtClean="0"/>
              <a:t>implementations</a:t>
            </a:r>
            <a:r>
              <a:rPr lang="pl-PL" sz="5500" dirty="0" smtClean="0"/>
              <a:t>.</a:t>
            </a:r>
            <a:endParaRPr lang="pl-PL" sz="5500" dirty="0"/>
          </a:p>
          <a:p>
            <a:r>
              <a:rPr lang="en-US" sz="5500" b="1" dirty="0" smtClean="0"/>
              <a:t>REST</a:t>
            </a:r>
            <a:r>
              <a:rPr lang="pl-PL" sz="5500" dirty="0" smtClean="0"/>
              <a:t> </a:t>
            </a:r>
            <a:r>
              <a:rPr lang="en-US" sz="5500" dirty="0" smtClean="0"/>
              <a:t>is </a:t>
            </a:r>
            <a:r>
              <a:rPr lang="en-US" sz="5500" dirty="0"/>
              <a:t>a client-server-based architectural style that is structured around a small set of create, read, update, delete (CRUD) operations (called POST, GET, PUT, DELETE respectively in the REST world) and a single addressing scheme (based on a URI, or uniform resource identifier). </a:t>
            </a:r>
            <a:endParaRPr lang="pl-PL" sz="5500" dirty="0"/>
          </a:p>
          <a:p>
            <a:endParaRPr lang="pl-PL" sz="5500" dirty="0"/>
          </a:p>
          <a:p>
            <a:r>
              <a:rPr lang="pl-PL" sz="5500" b="1" dirty="0" smtClean="0"/>
              <a:t>RMI ...</a:t>
            </a:r>
            <a:endParaRPr lang="pl-PL" b="1" dirty="0"/>
          </a:p>
          <a:p>
            <a:r>
              <a:rPr lang="pl-PL" dirty="0" smtClean="0"/>
              <a: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16596200"/>
              </p:ext>
            </p:extLst>
          </p:nvPr>
        </p:nvGraphicFramePr>
        <p:xfrm>
          <a:off x="5961887" y="2751666"/>
          <a:ext cx="5429502" cy="2194560"/>
        </p:xfrm>
        <a:graphic>
          <a:graphicData uri="http://schemas.openxmlformats.org/drawingml/2006/table">
            <a:tbl>
              <a:tblPr firstRow="1" bandRow="1">
                <a:tableStyleId>{5C22544A-7EE6-4342-B048-85BDC9FD1C3A}</a:tableStyleId>
              </a:tblPr>
              <a:tblGrid>
                <a:gridCol w="1809834"/>
                <a:gridCol w="1809834"/>
                <a:gridCol w="1809834"/>
              </a:tblGrid>
              <a:tr h="297773">
                <a:tc>
                  <a:txBody>
                    <a:bodyPr/>
                    <a:lstStyle/>
                    <a:p>
                      <a:endParaRPr lang="en-US" dirty="0"/>
                    </a:p>
                  </a:txBody>
                  <a:tcPr/>
                </a:tc>
                <a:tc>
                  <a:txBody>
                    <a:bodyPr/>
                    <a:lstStyle/>
                    <a:p>
                      <a:pPr algn="ctr"/>
                      <a:r>
                        <a:rPr lang="pl-PL" dirty="0" smtClean="0"/>
                        <a:t>SOAP</a:t>
                      </a:r>
                      <a:endParaRPr lang="en-US" dirty="0"/>
                    </a:p>
                  </a:txBody>
                  <a:tcPr/>
                </a:tc>
                <a:tc>
                  <a:txBody>
                    <a:bodyPr/>
                    <a:lstStyle/>
                    <a:p>
                      <a:pPr algn="ctr"/>
                      <a:r>
                        <a:rPr lang="pl-PL" dirty="0" smtClean="0"/>
                        <a:t>REST</a:t>
                      </a:r>
                      <a:endParaRPr lang="en-US" dirty="0"/>
                    </a:p>
                  </a:txBody>
                  <a:tcPr/>
                </a:tc>
              </a:tr>
              <a:tr h="297773">
                <a:tc>
                  <a:txBody>
                    <a:bodyPr/>
                    <a:lstStyle/>
                    <a:p>
                      <a:r>
                        <a:rPr lang="pl-PL" dirty="0" smtClean="0"/>
                        <a:t>Simplicity</a:t>
                      </a:r>
                      <a:endParaRPr lang="en-US" dirty="0"/>
                    </a:p>
                  </a:txBody>
                  <a:tcPr/>
                </a:tc>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r>
              <a:tr h="297773">
                <a:tc>
                  <a:txBody>
                    <a:bodyPr/>
                    <a:lstStyle/>
                    <a:p>
                      <a:r>
                        <a:rPr lang="pl-PL" dirty="0" smtClean="0"/>
                        <a:t>Completeness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algn="ctr"/>
                      <a:endParaRPr lang="en-US" dirty="0"/>
                    </a:p>
                  </a:txBody>
                  <a:tcPr/>
                </a:tc>
              </a:tr>
              <a:tr h="297773">
                <a:tc>
                  <a:txBody>
                    <a:bodyPr/>
                    <a:lstStyle/>
                    <a:p>
                      <a:r>
                        <a:rPr lang="pl-PL" dirty="0" smtClean="0"/>
                        <a:t>Standarized</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endParaRPr lang="en-US" dirty="0" smtClean="0"/>
                    </a:p>
                  </a:txBody>
                  <a:tcPr/>
                </a:tc>
                <a:tc>
                  <a:txBody>
                    <a:bodyPr/>
                    <a:lstStyle/>
                    <a:p>
                      <a:pPr algn="ctr"/>
                      <a:endParaRPr lang="en-US" dirty="0"/>
                    </a:p>
                  </a:txBody>
                  <a:tcPr/>
                </a:tc>
              </a:tr>
              <a:tr h="297773">
                <a:tc>
                  <a:txBody>
                    <a:bodyPr/>
                    <a:lstStyle/>
                    <a:p>
                      <a:r>
                        <a:rPr lang="pl-PL" sz="1800" b="0" i="0" kern="1200" dirty="0" smtClean="0">
                          <a:solidFill>
                            <a:schemeClr val="dk1"/>
                          </a:solidFill>
                          <a:effectLst/>
                          <a:latin typeface="+mn-lt"/>
                          <a:ea typeface="+mn-ea"/>
                          <a:cs typeface="+mn-cs"/>
                        </a:rPr>
                        <a:t>S</a:t>
                      </a:r>
                      <a:r>
                        <a:rPr lang="en-US" sz="1800" b="0" i="0" kern="1200" dirty="0" err="1" smtClean="0">
                          <a:solidFill>
                            <a:schemeClr val="dk1"/>
                          </a:solidFill>
                          <a:effectLst/>
                          <a:latin typeface="+mn-lt"/>
                          <a:ea typeface="+mn-ea"/>
                          <a:cs typeface="+mn-cs"/>
                        </a:rPr>
                        <a:t>tateless</a:t>
                      </a:r>
                      <a:endParaRPr lang="en-US" dirty="0"/>
                    </a:p>
                  </a:txBody>
                  <a:tcPr/>
                </a:tc>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r>
              <a:tr h="297773">
                <a:tc>
                  <a:txBody>
                    <a:bodyPr/>
                    <a:lstStyle/>
                    <a:p>
                      <a:r>
                        <a:rPr lang="pl-PL" dirty="0" smtClean="0"/>
                        <a:t>Security</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tc>
                <a:tc>
                  <a:txBody>
                    <a:bodyPr/>
                    <a:lstStyle/>
                    <a:p>
                      <a:pPr algn="ctr"/>
                      <a:endParaRPr lang="en-US" dirty="0"/>
                    </a:p>
                  </a:txBody>
                  <a:tcPr/>
                </a:tc>
              </a:tr>
            </a:tbl>
          </a:graphicData>
        </a:graphic>
      </p:graphicFrame>
    </p:spTree>
    <p:extLst>
      <p:ext uri="{BB962C8B-B14F-4D97-AF65-F5344CB8AC3E}">
        <p14:creationId xmlns:p14="http://schemas.microsoft.com/office/powerpoint/2010/main" val="1673259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Interoperability</a:t>
            </a:r>
            <a:r>
              <a:rPr lang="pl-PL" b="1" dirty="0"/>
              <a:t/>
            </a:r>
            <a:br>
              <a:rPr lang="pl-PL" b="1" dirty="0"/>
            </a:br>
            <a:r>
              <a:rPr lang="en-US" sz="3200" dirty="0"/>
              <a:t>Tactics for Interoperability</a:t>
            </a:r>
            <a:endParaRPr lang="en-US" dirty="0"/>
          </a:p>
        </p:txBody>
      </p:sp>
      <p:pic>
        <p:nvPicPr>
          <p:cNvPr id="5" name="Picture 4"/>
          <p:cNvPicPr>
            <a:picLocks noChangeAspect="1"/>
          </p:cNvPicPr>
          <p:nvPr/>
        </p:nvPicPr>
        <p:blipFill>
          <a:blip r:embed="rId2"/>
          <a:stretch>
            <a:fillRect/>
          </a:stretch>
        </p:blipFill>
        <p:spPr>
          <a:xfrm>
            <a:off x="1194816" y="2071011"/>
            <a:ext cx="3423581" cy="981191"/>
          </a:xfrm>
          <a:prstGeom prst="rect">
            <a:avLst/>
          </a:prstGeom>
        </p:spPr>
      </p:pic>
      <p:sp>
        <p:nvSpPr>
          <p:cNvPr id="6" name="TextBox 5"/>
          <p:cNvSpPr txBox="1"/>
          <p:nvPr/>
        </p:nvSpPr>
        <p:spPr>
          <a:xfrm>
            <a:off x="4852416" y="2229665"/>
            <a:ext cx="6303264" cy="1200329"/>
          </a:xfrm>
          <a:prstGeom prst="rect">
            <a:avLst/>
          </a:prstGeom>
          <a:noFill/>
        </p:spPr>
        <p:txBody>
          <a:bodyPr wrap="square" rtlCol="0">
            <a:spAutoFit/>
          </a:bodyPr>
          <a:lstStyle/>
          <a:p>
            <a:pPr marL="400050" indent="-400050">
              <a:buAutoNum type="romanUcPeriod"/>
            </a:pPr>
            <a:r>
              <a:rPr lang="pl-PL" b="1" dirty="0" smtClean="0"/>
              <a:t>Locate</a:t>
            </a:r>
            <a:r>
              <a:rPr lang="pl-PL" dirty="0" smtClean="0"/>
              <a:t> </a:t>
            </a:r>
          </a:p>
          <a:p>
            <a:pPr marL="342900" indent="-342900">
              <a:buAutoNum type="arabicPeriod"/>
            </a:pPr>
            <a:r>
              <a:rPr lang="pl-PL" dirty="0" smtClean="0"/>
              <a:t>Discover </a:t>
            </a:r>
            <a:r>
              <a:rPr lang="pl-PL" dirty="0" smtClean="0"/>
              <a:t>service - </a:t>
            </a:r>
            <a:r>
              <a:rPr lang="en-US" dirty="0"/>
              <a:t>Locate a service through searching a known directory service</a:t>
            </a:r>
            <a:r>
              <a:rPr lang="en-US" dirty="0" smtClean="0"/>
              <a:t>.</a:t>
            </a:r>
            <a:endParaRPr lang="pl-PL" dirty="0" smtClean="0"/>
          </a:p>
          <a:p>
            <a:pPr marL="400050" indent="-400050">
              <a:buAutoNum type="romanUcPeriod"/>
            </a:pPr>
            <a:endParaRPr lang="en-US" dirty="0"/>
          </a:p>
        </p:txBody>
      </p:sp>
      <p:sp>
        <p:nvSpPr>
          <p:cNvPr id="3" name="Rectangle 2"/>
          <p:cNvSpPr/>
          <p:nvPr/>
        </p:nvSpPr>
        <p:spPr>
          <a:xfrm>
            <a:off x="1188720" y="3544507"/>
            <a:ext cx="9875520" cy="2031325"/>
          </a:xfrm>
          <a:prstGeom prst="rect">
            <a:avLst/>
          </a:prstGeom>
        </p:spPr>
        <p:txBody>
          <a:bodyPr wrap="square">
            <a:spAutoFit/>
          </a:bodyPr>
          <a:lstStyle/>
          <a:p>
            <a:r>
              <a:rPr lang="en-US" b="1" dirty="0"/>
              <a:t>II.     Manage Interfaces</a:t>
            </a:r>
          </a:p>
          <a:p>
            <a:r>
              <a:rPr lang="pl-PL" dirty="0" smtClean="0"/>
              <a:t>1. </a:t>
            </a:r>
            <a:r>
              <a:rPr lang="en-US" dirty="0" smtClean="0"/>
              <a:t>Orchestrate </a:t>
            </a:r>
            <a:r>
              <a:rPr lang="en-US" dirty="0"/>
              <a:t>- Orchestrate is a tactic that uses a control mechanism to coordinate and manage and sequence the invocation of particular services (which could be ignorant of each other). </a:t>
            </a:r>
            <a:r>
              <a:rPr lang="pl-PL" dirty="0" smtClean="0"/>
              <a:t>Ex: workflows</a:t>
            </a:r>
            <a:endParaRPr lang="en-US" dirty="0"/>
          </a:p>
          <a:p>
            <a:endParaRPr lang="pl-PL" dirty="0" smtClean="0"/>
          </a:p>
          <a:p>
            <a:r>
              <a:rPr lang="en-US" dirty="0" smtClean="0"/>
              <a:t>2</a:t>
            </a:r>
            <a:r>
              <a:rPr lang="en-US" dirty="0"/>
              <a:t>. </a:t>
            </a:r>
            <a:r>
              <a:rPr lang="en-US" dirty="0" smtClean="0"/>
              <a:t>Tailor interface</a:t>
            </a:r>
            <a:r>
              <a:rPr lang="pl-PL" dirty="0" smtClean="0"/>
              <a:t> - </a:t>
            </a:r>
            <a:r>
              <a:rPr lang="en-US" dirty="0"/>
              <a:t>Tailor interface is a tactic that adds or removes capabilities to an interface. Capabilities such as translation, adding buffering, or smoothing data can be added. Capabilities may be removed as well</a:t>
            </a:r>
            <a:r>
              <a:rPr lang="en-US" dirty="0" smtClean="0"/>
              <a:t>.</a:t>
            </a:r>
            <a:r>
              <a:rPr lang="pl-PL" dirty="0" smtClean="0"/>
              <a:t> Ex: </a:t>
            </a:r>
            <a:r>
              <a:rPr lang="en-US" dirty="0"/>
              <a:t>decorator pattern</a:t>
            </a:r>
            <a:endParaRPr lang="en-US" dirty="0"/>
          </a:p>
        </p:txBody>
      </p:sp>
    </p:spTree>
    <p:extLst>
      <p:ext uri="{BB962C8B-B14F-4D97-AF65-F5344CB8AC3E}">
        <p14:creationId xmlns:p14="http://schemas.microsoft.com/office/powerpoint/2010/main" val="2060693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Interoperability</a:t>
            </a:r>
            <a:r>
              <a:rPr lang="pl-PL" b="1" dirty="0"/>
              <a:t/>
            </a:r>
            <a:br>
              <a:rPr lang="pl-PL" b="1" dirty="0"/>
            </a:br>
            <a:r>
              <a:rPr lang="en-US" sz="3200" dirty="0"/>
              <a:t>Tactics for </a:t>
            </a:r>
            <a:r>
              <a:rPr lang="en-US" sz="3200" dirty="0" smtClean="0"/>
              <a:t>Interoperability</a:t>
            </a:r>
            <a:r>
              <a:rPr lang="pl-PL" sz="3200" dirty="0" smtClean="0"/>
              <a:t>: Why standards are not enough?</a:t>
            </a:r>
            <a:endParaRPr lang="en-US" dirty="0"/>
          </a:p>
        </p:txBody>
      </p:sp>
      <p:sp>
        <p:nvSpPr>
          <p:cNvPr id="3" name="Rectangle 2"/>
          <p:cNvSpPr/>
          <p:nvPr/>
        </p:nvSpPr>
        <p:spPr>
          <a:xfrm>
            <a:off x="1097280" y="1737360"/>
            <a:ext cx="10058400" cy="4247317"/>
          </a:xfrm>
          <a:prstGeom prst="rect">
            <a:avLst/>
          </a:prstGeom>
        </p:spPr>
        <p:txBody>
          <a:bodyPr wrap="square">
            <a:spAutoFit/>
          </a:bodyPr>
          <a:lstStyle/>
          <a:p>
            <a:r>
              <a:rPr lang="pl-PL" dirty="0" smtClean="0"/>
              <a:t>W</a:t>
            </a:r>
            <a:r>
              <a:rPr lang="en-US" dirty="0" smtClean="0"/>
              <a:t>e </a:t>
            </a:r>
            <a:r>
              <a:rPr lang="en-US" dirty="0"/>
              <a:t>cannot let standards drive our architectures. We need to architect systems first and then decide which standards can support desired system requirements and qualities. This approach allows standards to change and evolve without affecting the overall architecture of the system</a:t>
            </a:r>
            <a:r>
              <a:rPr lang="en-US" dirty="0" smtClean="0"/>
              <a:t>.</a:t>
            </a:r>
            <a:endParaRPr lang="pl-PL" dirty="0" smtClean="0"/>
          </a:p>
          <a:p>
            <a:endParaRPr lang="pl-PL" dirty="0"/>
          </a:p>
          <a:p>
            <a:r>
              <a:rPr lang="pl-PL" dirty="0" smtClean="0"/>
              <a:t>Why?</a:t>
            </a:r>
          </a:p>
          <a:p>
            <a:r>
              <a:rPr lang="pl-PL" dirty="0" smtClean="0"/>
              <a:t>1. </a:t>
            </a:r>
            <a:r>
              <a:rPr lang="en-US" dirty="0"/>
              <a:t>Standards, when incorporated into products, tools, and services, undergo customizations and </a:t>
            </a:r>
            <a:r>
              <a:rPr lang="en-US" dirty="0" smtClean="0"/>
              <a:t>extensions</a:t>
            </a:r>
            <a:r>
              <a:rPr lang="pl-PL" dirty="0" smtClean="0"/>
              <a:t>.</a:t>
            </a:r>
          </a:p>
          <a:p>
            <a:r>
              <a:rPr lang="pl-PL" dirty="0" smtClean="0"/>
              <a:t>2.</a:t>
            </a:r>
            <a:r>
              <a:rPr lang="en-US" dirty="0"/>
              <a:t> Standards, like any technology, have a life cycle of their own and evolve over time in compatible and </a:t>
            </a:r>
            <a:r>
              <a:rPr lang="en-US" dirty="0" err="1"/>
              <a:t>noncompatible</a:t>
            </a:r>
            <a:r>
              <a:rPr lang="en-US" dirty="0"/>
              <a:t> </a:t>
            </a:r>
            <a:r>
              <a:rPr lang="en-US" dirty="0" smtClean="0"/>
              <a:t>ways</a:t>
            </a:r>
            <a:r>
              <a:rPr lang="pl-PL" dirty="0" smtClean="0"/>
              <a:t>.</a:t>
            </a:r>
          </a:p>
          <a:p>
            <a:r>
              <a:rPr lang="pl-PL" dirty="0" smtClean="0"/>
              <a:t>3. </a:t>
            </a:r>
            <a:r>
              <a:rPr lang="en-US" dirty="0"/>
              <a:t>Within the software community, there are as many bad standards as there are engineers with opinions</a:t>
            </a:r>
            <a:r>
              <a:rPr lang="en-US" dirty="0" smtClean="0"/>
              <a:t>.</a:t>
            </a:r>
            <a:endParaRPr lang="pl-PL" dirty="0" smtClean="0"/>
          </a:p>
          <a:p>
            <a:r>
              <a:rPr lang="pl-PL" dirty="0" smtClean="0"/>
              <a:t>4. </a:t>
            </a:r>
            <a:r>
              <a:rPr lang="en-US" dirty="0"/>
              <a:t>It is quite common for standards to be championed by competing organizations, resulting in conflicting standards due to overlap or mutual exclusion</a:t>
            </a:r>
            <a:r>
              <a:rPr lang="en-US" dirty="0" smtClean="0"/>
              <a:t>.</a:t>
            </a:r>
            <a:endParaRPr lang="pl-PL" dirty="0" smtClean="0"/>
          </a:p>
          <a:p>
            <a:r>
              <a:rPr lang="pl-PL" dirty="0" smtClean="0"/>
              <a:t>5. </a:t>
            </a:r>
            <a:r>
              <a:rPr lang="en-US" dirty="0"/>
              <a:t>For new and rapidly emerging domains, the argument often made is that standardization will be destructive because it will hinder </a:t>
            </a:r>
            <a:r>
              <a:rPr lang="en-US" dirty="0" smtClean="0"/>
              <a:t>flexibility</a:t>
            </a:r>
            <a:r>
              <a:rPr lang="pl-PL" dirty="0" smtClean="0"/>
              <a:t>.</a:t>
            </a:r>
          </a:p>
          <a:p>
            <a:r>
              <a:rPr lang="pl-PL" dirty="0" smtClean="0"/>
              <a:t> </a:t>
            </a:r>
            <a:endParaRPr lang="en-US" dirty="0"/>
          </a:p>
        </p:txBody>
      </p:sp>
    </p:spTree>
    <p:extLst>
      <p:ext uri="{BB962C8B-B14F-4D97-AF65-F5344CB8AC3E}">
        <p14:creationId xmlns:p14="http://schemas.microsoft.com/office/powerpoint/2010/main" val="375104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b="1" dirty="0" smtClean="0"/>
              <a:t>Q</a:t>
            </a:r>
            <a:r>
              <a:rPr lang="en-US" b="1" dirty="0" err="1" smtClean="0"/>
              <a:t>uality</a:t>
            </a:r>
            <a:r>
              <a:rPr lang="en-US" b="1" dirty="0" smtClean="0"/>
              <a:t> attribute</a:t>
            </a:r>
            <a:endParaRPr lang="en-US" dirty="0"/>
          </a:p>
        </p:txBody>
      </p:sp>
      <p:sp>
        <p:nvSpPr>
          <p:cNvPr id="3" name="Content Placeholder 2"/>
          <p:cNvSpPr>
            <a:spLocks noGrp="1"/>
          </p:cNvSpPr>
          <p:nvPr>
            <p:ph idx="1"/>
          </p:nvPr>
        </p:nvSpPr>
        <p:spPr/>
        <p:txBody>
          <a:bodyPr/>
          <a:lstStyle/>
          <a:p>
            <a:r>
              <a:rPr lang="en-US" sz="2800" dirty="0"/>
              <a:t>A quality attribute (QA) is a measurable or testable property of a system that is used to indicate how well the system satisfies the needs of its stakeholders</a:t>
            </a:r>
            <a:r>
              <a:rPr lang="en-US" dirty="0" smtClean="0"/>
              <a:t>.</a:t>
            </a:r>
            <a:endParaRPr lang="pl-PL" dirty="0" smtClean="0"/>
          </a:p>
          <a:p>
            <a:r>
              <a:rPr lang="pl-PL" dirty="0" smtClean="0"/>
              <a:t>Examples:</a:t>
            </a:r>
          </a:p>
          <a:p>
            <a:r>
              <a:rPr lang="pl-PL" dirty="0" smtClean="0"/>
              <a:t>-</a:t>
            </a:r>
            <a:r>
              <a:rPr lang="en-US" dirty="0" smtClean="0"/>
              <a:t> </a:t>
            </a:r>
            <a:r>
              <a:rPr lang="en-US" dirty="0"/>
              <a:t>how fast the function must be </a:t>
            </a:r>
            <a:r>
              <a:rPr lang="en-US" dirty="0" smtClean="0"/>
              <a:t>performed</a:t>
            </a:r>
            <a:endParaRPr lang="pl-PL" dirty="0" smtClean="0"/>
          </a:p>
          <a:p>
            <a:r>
              <a:rPr lang="pl-PL" dirty="0" smtClean="0"/>
              <a:t>- </a:t>
            </a:r>
            <a:r>
              <a:rPr lang="en-US" dirty="0" smtClean="0"/>
              <a:t>how </a:t>
            </a:r>
            <a:r>
              <a:rPr lang="en-US" dirty="0"/>
              <a:t>resilient it must be to erroneous </a:t>
            </a:r>
            <a:r>
              <a:rPr lang="en-US" dirty="0" smtClean="0"/>
              <a:t>input </a:t>
            </a:r>
            <a:endParaRPr lang="pl-PL" dirty="0" smtClean="0"/>
          </a:p>
          <a:p>
            <a:r>
              <a:rPr lang="pl-PL" dirty="0" smtClean="0"/>
              <a:t>- </a:t>
            </a:r>
            <a:r>
              <a:rPr lang="en-US" dirty="0" smtClean="0"/>
              <a:t>time </a:t>
            </a:r>
            <a:r>
              <a:rPr lang="en-US" dirty="0"/>
              <a:t>to deploy the product </a:t>
            </a:r>
            <a:endParaRPr lang="pl-PL" dirty="0" smtClean="0"/>
          </a:p>
          <a:p>
            <a:r>
              <a:rPr lang="pl-PL" dirty="0" smtClean="0"/>
              <a:t>- </a:t>
            </a:r>
            <a:r>
              <a:rPr lang="en-US" dirty="0" smtClean="0"/>
              <a:t>limitation </a:t>
            </a:r>
            <a:r>
              <a:rPr lang="en-US" dirty="0"/>
              <a:t>on operational </a:t>
            </a:r>
            <a:r>
              <a:rPr lang="en-US" dirty="0" smtClean="0"/>
              <a:t>costs</a:t>
            </a:r>
            <a:endParaRPr lang="en-US" dirty="0"/>
          </a:p>
        </p:txBody>
      </p:sp>
    </p:spTree>
    <p:extLst>
      <p:ext uri="{BB962C8B-B14F-4D97-AF65-F5344CB8AC3E}">
        <p14:creationId xmlns:p14="http://schemas.microsoft.com/office/powerpoint/2010/main" val="1331559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Interoperability</a:t>
            </a:r>
            <a:r>
              <a:rPr lang="pl-PL" b="1" dirty="0"/>
              <a:t/>
            </a:r>
            <a:br>
              <a:rPr lang="pl-PL" b="1" dirty="0"/>
            </a:br>
            <a:r>
              <a:rPr lang="en-US" sz="3200" dirty="0"/>
              <a:t>A Design Checklist for Interoperability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828235131"/>
              </p:ext>
            </p:extLst>
          </p:nvPr>
        </p:nvGraphicFramePr>
        <p:xfrm>
          <a:off x="1202944" y="1865714"/>
          <a:ext cx="9952736" cy="4211320"/>
        </p:xfrm>
        <a:graphic>
          <a:graphicData uri="http://schemas.openxmlformats.org/drawingml/2006/table">
            <a:tbl>
              <a:tblPr firstRow="1" bandRow="1">
                <a:tableStyleId>{5C22544A-7EE6-4342-B048-85BDC9FD1C3A}</a:tableStyleId>
              </a:tblPr>
              <a:tblGrid>
                <a:gridCol w="2442464"/>
                <a:gridCol w="7510272"/>
              </a:tblGrid>
              <a:tr h="370840">
                <a:tc>
                  <a:txBody>
                    <a:bodyPr/>
                    <a:lstStyle/>
                    <a:p>
                      <a:r>
                        <a:rPr lang="pl-PL" dirty="0" smtClean="0"/>
                        <a:t>Category</a:t>
                      </a:r>
                      <a:endParaRPr lang="en-US" dirty="0"/>
                    </a:p>
                  </a:txBody>
                  <a:tcPr/>
                </a:tc>
                <a:tc>
                  <a:txBody>
                    <a:bodyPr/>
                    <a:lstStyle/>
                    <a:p>
                      <a:r>
                        <a:rPr lang="pl-PL" dirty="0" smtClean="0"/>
                        <a:t>Checklist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Allocation of responsibilities</a:t>
                      </a:r>
                    </a:p>
                  </a:txBody>
                  <a:tcPr/>
                </a:tc>
                <a:tc>
                  <a:txBody>
                    <a:bodyPr/>
                    <a:lstStyle/>
                    <a:p>
                      <a:pPr marL="285750" indent="-285750">
                        <a:buFontTx/>
                        <a:buChar char="-"/>
                      </a:pPr>
                      <a:r>
                        <a:rPr lang="pl-PL" dirty="0" smtClean="0"/>
                        <a:t>Responsibilities in the system that need to</a:t>
                      </a:r>
                      <a:r>
                        <a:rPr lang="pl-PL" baseline="0" dirty="0" smtClean="0"/>
                        <a:t> interoperate with other systems</a:t>
                      </a:r>
                    </a:p>
                    <a:p>
                      <a:pPr marL="285750" indent="-285750">
                        <a:buFontTx/>
                        <a:buChar char="-"/>
                      </a:pPr>
                      <a:r>
                        <a:rPr lang="pl-PL" baseline="0" dirty="0" smtClean="0"/>
                        <a:t>Responsibilities that detect a request to interoperate with other systems allocated </a:t>
                      </a:r>
                      <a:r>
                        <a:rPr lang="pl-PL" dirty="0" smtClean="0"/>
                        <a:t> </a:t>
                      </a:r>
                    </a:p>
                    <a:p>
                      <a:pPr marL="285750" indent="-285750">
                        <a:buFontTx/>
                        <a:buChar char="-"/>
                      </a:pPr>
                      <a:r>
                        <a:rPr lang="pl-PL" dirty="0" smtClean="0"/>
                        <a:t>Responsibilites for below tasts</a:t>
                      </a:r>
                      <a:r>
                        <a:rPr lang="pl-PL" baseline="0" dirty="0" smtClean="0"/>
                        <a:t> allocated: accept, exchange, reject, notify entities, log the request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Coordination model</a:t>
                      </a:r>
                    </a:p>
                  </a:txBody>
                  <a:tcPr/>
                </a:tc>
                <a:tc>
                  <a:txBody>
                    <a:bodyPr/>
                    <a:lstStyle/>
                    <a:p>
                      <a:r>
                        <a:rPr lang="pl-PL" dirty="0" smtClean="0"/>
                        <a:t>Consider quality</a:t>
                      </a:r>
                      <a:r>
                        <a:rPr lang="pl-PL" baseline="0" dirty="0" smtClean="0"/>
                        <a:t> attribure requirements and performance issues:</a:t>
                      </a:r>
                    </a:p>
                    <a:p>
                      <a:pPr marL="285750" indent="-285750">
                        <a:buFontTx/>
                        <a:buChar char="-"/>
                      </a:pPr>
                      <a:r>
                        <a:rPr lang="pl-PL" baseline="0" dirty="0" smtClean="0"/>
                        <a:t>Volume of traffic on the network</a:t>
                      </a:r>
                    </a:p>
                    <a:p>
                      <a:pPr marL="285750" indent="-285750">
                        <a:buFontTx/>
                        <a:buChar char="-"/>
                      </a:pPr>
                      <a:r>
                        <a:rPr lang="pl-PL" baseline="0" dirty="0" smtClean="0"/>
                        <a:t>Timeliness of the messages</a:t>
                      </a:r>
                    </a:p>
                    <a:p>
                      <a:pPr marL="285750" indent="-285750">
                        <a:buFontTx/>
                        <a:buChar char="-"/>
                      </a:pPr>
                      <a:r>
                        <a:rPr lang="pl-PL" baseline="0" dirty="0" smtClean="0"/>
                        <a:t>Jitter of the messages’</a:t>
                      </a:r>
                    </a:p>
                    <a:p>
                      <a:pPr marL="285750" indent="-285750">
                        <a:buFontTx/>
                        <a:buChar char="-"/>
                      </a:pPr>
                      <a:r>
                        <a:rPr lang="pl-PL" baseline="0" dirty="0" smtClean="0"/>
                        <a:t>Define protocols and underlying networks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Data model</a:t>
                      </a:r>
                    </a:p>
                    <a:p>
                      <a:endParaRPr lang="en-US" dirty="0"/>
                    </a:p>
                  </a:txBody>
                  <a:tcPr/>
                </a:tc>
                <a:tc>
                  <a:txBody>
                    <a:bodyPr/>
                    <a:lstStyle/>
                    <a:p>
                      <a:pPr marL="285750" indent="-285750">
                        <a:buFontTx/>
                        <a:buChar char="-"/>
                      </a:pPr>
                      <a:r>
                        <a:rPr lang="pl-PL" dirty="0" smtClean="0"/>
                        <a:t>Define the syntax and semantics </a:t>
                      </a:r>
                    </a:p>
                    <a:p>
                      <a:pPr marL="285750" indent="-285750">
                        <a:buFontTx/>
                        <a:buChar char="-"/>
                      </a:pPr>
                      <a:r>
                        <a:rPr lang="pl-PL" dirty="0" smtClean="0"/>
                        <a:t>Make sure data model is consistent</a:t>
                      </a:r>
                      <a:r>
                        <a:rPr lang="pl-PL" baseline="0" dirty="0" smtClean="0"/>
                        <a:t> with data from other systems (you may have to apply transformations)</a:t>
                      </a:r>
                      <a:endParaRPr lang="en-US" dirty="0"/>
                    </a:p>
                  </a:txBody>
                  <a:tcPr/>
                </a:tc>
              </a:tr>
            </a:tbl>
          </a:graphicData>
        </a:graphic>
      </p:graphicFrame>
    </p:spTree>
    <p:extLst>
      <p:ext uri="{BB962C8B-B14F-4D97-AF65-F5344CB8AC3E}">
        <p14:creationId xmlns:p14="http://schemas.microsoft.com/office/powerpoint/2010/main" val="2561959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Interoperability</a:t>
            </a:r>
            <a:r>
              <a:rPr lang="pl-PL" b="1" dirty="0"/>
              <a:t/>
            </a:r>
            <a:br>
              <a:rPr lang="pl-PL" b="1" dirty="0"/>
            </a:br>
            <a:r>
              <a:rPr lang="en-US" sz="3200" dirty="0"/>
              <a:t>A Design Checklist for Interoperability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0329167"/>
              </p:ext>
            </p:extLst>
          </p:nvPr>
        </p:nvGraphicFramePr>
        <p:xfrm>
          <a:off x="1202944" y="1865714"/>
          <a:ext cx="9952736" cy="4302760"/>
        </p:xfrm>
        <a:graphic>
          <a:graphicData uri="http://schemas.openxmlformats.org/drawingml/2006/table">
            <a:tbl>
              <a:tblPr firstRow="1" bandRow="1">
                <a:tableStyleId>{5C22544A-7EE6-4342-B048-85BDC9FD1C3A}</a:tableStyleId>
              </a:tblPr>
              <a:tblGrid>
                <a:gridCol w="2442464"/>
                <a:gridCol w="7510272"/>
              </a:tblGrid>
              <a:tr h="370840">
                <a:tc>
                  <a:txBody>
                    <a:bodyPr/>
                    <a:lstStyle/>
                    <a:p>
                      <a:r>
                        <a:rPr lang="pl-PL" dirty="0" smtClean="0"/>
                        <a:t>Category</a:t>
                      </a:r>
                      <a:endParaRPr lang="en-US" dirty="0"/>
                    </a:p>
                  </a:txBody>
                  <a:tcPr/>
                </a:tc>
                <a:tc>
                  <a:txBody>
                    <a:bodyPr/>
                    <a:lstStyle/>
                    <a:p>
                      <a:r>
                        <a:rPr lang="pl-PL" dirty="0" smtClean="0"/>
                        <a:t>Checklist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Mapping among architectural elements</a:t>
                      </a:r>
                    </a:p>
                  </a:txBody>
                  <a:tcPr/>
                </a:tc>
                <a:tc>
                  <a:txBody>
                    <a:bodyPr/>
                    <a:lstStyle/>
                    <a:p>
                      <a:pPr marL="285750" indent="-285750">
                        <a:buFontTx/>
                        <a:buChar char="-"/>
                      </a:pPr>
                      <a:r>
                        <a:rPr lang="pl-PL" dirty="0" smtClean="0"/>
                        <a:t>Critical mapping components</a:t>
                      </a:r>
                      <a:r>
                        <a:rPr lang="pl-PL" baseline="0" dirty="0" smtClean="0"/>
                        <a:t> to processors</a:t>
                      </a:r>
                    </a:p>
                    <a:p>
                      <a:pPr marL="285750" indent="-285750">
                        <a:buFontTx/>
                        <a:buChar char="-"/>
                      </a:pPr>
                      <a:r>
                        <a:rPr lang="pl-PL" baseline="0" dirty="0" smtClean="0"/>
                        <a:t>Security, availability and performance</a:t>
                      </a:r>
                      <a:endParaRPr lang="en-US" dirty="0"/>
                    </a:p>
                  </a:txBody>
                  <a:tcPr/>
                </a:tc>
              </a:tr>
              <a:tr h="370840">
                <a:tc>
                  <a:txBody>
                    <a:bodyPr/>
                    <a:lstStyle/>
                    <a:p>
                      <a:r>
                        <a:rPr lang="pl-PL" dirty="0" smtClean="0"/>
                        <a:t>Resource Management</a:t>
                      </a:r>
                      <a:endParaRPr lang="pl-PL" dirty="0" smtClean="0"/>
                    </a:p>
                  </a:txBody>
                  <a:tcPr/>
                </a:tc>
                <a:tc>
                  <a:txBody>
                    <a:bodyPr/>
                    <a:lstStyle/>
                    <a:p>
                      <a:pPr marL="285750" indent="-285750">
                        <a:buFontTx/>
                        <a:buChar char="-"/>
                      </a:pPr>
                      <a:r>
                        <a:rPr lang="pl-PL" dirty="0" smtClean="0"/>
                        <a:t>Requests</a:t>
                      </a:r>
                      <a:r>
                        <a:rPr lang="pl-PL" baseline="0" dirty="0" smtClean="0"/>
                        <a:t>’ acceptance and rejection cannot exhaust critical system resources</a:t>
                      </a:r>
                    </a:p>
                    <a:p>
                      <a:pPr marL="285750" indent="-285750">
                        <a:buFontTx/>
                        <a:buChar char="-"/>
                      </a:pPr>
                      <a:r>
                        <a:rPr lang="pl-PL" baseline="0" dirty="0" smtClean="0"/>
                        <a:t>Resource load imposed by interoperation is considered and acceptable</a:t>
                      </a:r>
                    </a:p>
                    <a:p>
                      <a:pPr marL="285750" indent="-285750">
                        <a:buFontTx/>
                        <a:buChar char="-"/>
                      </a:pPr>
                      <a:r>
                        <a:rPr lang="pl-PL" baseline="0" dirty="0" smtClean="0"/>
                        <a:t>All policies are in place for shared resources</a:t>
                      </a:r>
                      <a:endParaRPr lang="en-US" dirty="0"/>
                    </a:p>
                  </a:txBody>
                  <a:tcPr/>
                </a:tc>
              </a:tr>
              <a:tr h="370840">
                <a:tc>
                  <a:txBody>
                    <a:bodyPr/>
                    <a:lstStyle/>
                    <a:p>
                      <a:r>
                        <a:rPr lang="pl-PL" dirty="0" smtClean="0"/>
                        <a:t>Binding time</a:t>
                      </a:r>
                      <a:endParaRPr lang="pl-PL" dirty="0" smtClean="0"/>
                    </a:p>
                  </a:txBody>
                  <a:tcPr/>
                </a:tc>
                <a:tc>
                  <a:txBody>
                    <a:bodyPr/>
                    <a:lstStyle/>
                    <a:p>
                      <a:pPr marL="0" indent="0">
                        <a:buFontTx/>
                        <a:buNone/>
                      </a:pPr>
                      <a:r>
                        <a:rPr lang="pl-PL" dirty="0" smtClean="0"/>
                        <a:t>M</a:t>
                      </a:r>
                      <a:r>
                        <a:rPr lang="pl-PL" baseline="0" dirty="0" smtClean="0"/>
                        <a:t>ake sure that:</a:t>
                      </a:r>
                    </a:p>
                    <a:p>
                      <a:pPr marL="285750" indent="-285750">
                        <a:buFontTx/>
                        <a:buChar char="-"/>
                      </a:pPr>
                      <a:r>
                        <a:rPr lang="pl-PL" dirty="0" smtClean="0"/>
                        <a:t>System has</a:t>
                      </a:r>
                      <a:r>
                        <a:rPr lang="pl-PL" baseline="0" dirty="0" smtClean="0"/>
                        <a:t> policy for dealing with binding</a:t>
                      </a:r>
                    </a:p>
                    <a:p>
                      <a:pPr marL="285750" indent="-285750">
                        <a:buFontTx/>
                        <a:buChar char="-"/>
                      </a:pPr>
                      <a:r>
                        <a:rPr lang="pl-PL" baseline="0" dirty="0" smtClean="0"/>
                        <a:t>Rejecting mechanism is in place and requests are logged</a:t>
                      </a:r>
                    </a:p>
                    <a:p>
                      <a:pPr marL="285750" indent="-285750">
                        <a:buFontTx/>
                        <a:buChar char="-"/>
                      </a:pPr>
                      <a:r>
                        <a:rPr lang="pl-PL" baseline="0" dirty="0" smtClean="0"/>
                        <a:t>For late binding, support for discorey and sending information</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Choice of technology</a:t>
                      </a:r>
                      <a:endParaRPr lang="en-US" dirty="0"/>
                    </a:p>
                  </a:txBody>
                  <a:tcPr/>
                </a:tc>
                <a:tc>
                  <a:txBody>
                    <a:bodyPr/>
                    <a:lstStyle/>
                    <a:p>
                      <a:pPr marL="285750" indent="-285750">
                        <a:buFontTx/>
                        <a:buChar char="-"/>
                      </a:pPr>
                      <a:r>
                        <a:rPr lang="pl-PL" dirty="0" smtClean="0"/>
                        <a:t>All</a:t>
                      </a:r>
                      <a:r>
                        <a:rPr lang="pl-PL" baseline="0" dirty="0" smtClean="0"/>
                        <a:t> technologies visible at the intefrace boundary must have identified effect on the interoperability.</a:t>
                      </a:r>
                    </a:p>
                    <a:p>
                      <a:pPr marL="285750" indent="-285750">
                        <a:buFontTx/>
                        <a:buChar char="-"/>
                      </a:pPr>
                      <a:r>
                        <a:rPr lang="pl-PL" baseline="0" dirty="0" smtClean="0"/>
                        <a:t>Consider technologies supporting interoperability (eg. web services)</a:t>
                      </a:r>
                      <a:endParaRPr lang="en-US" dirty="0"/>
                    </a:p>
                  </a:txBody>
                  <a:tcPr/>
                </a:tc>
              </a:tr>
            </a:tbl>
          </a:graphicData>
        </a:graphic>
      </p:graphicFrame>
    </p:spTree>
    <p:extLst>
      <p:ext uri="{BB962C8B-B14F-4D97-AF65-F5344CB8AC3E}">
        <p14:creationId xmlns:p14="http://schemas.microsoft.com/office/powerpoint/2010/main" val="1729231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Interoperability</a:t>
            </a:r>
            <a:r>
              <a:rPr lang="pl-PL" b="1" dirty="0"/>
              <a:t/>
            </a:r>
            <a:br>
              <a:rPr lang="pl-PL" b="1" dirty="0"/>
            </a:br>
            <a:r>
              <a:rPr lang="en-US" sz="3200" dirty="0"/>
              <a:t>Discussion Questions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1.</a:t>
            </a:r>
            <a:r>
              <a:rPr lang="en-US" dirty="0"/>
              <a:t> Find a web service mashup. Write several concrete interoperability scenarios for this system.</a:t>
            </a:r>
          </a:p>
          <a:p>
            <a:r>
              <a:rPr lang="en-US" b="1" dirty="0"/>
              <a:t>2.</a:t>
            </a:r>
            <a:r>
              <a:rPr lang="en-US" dirty="0"/>
              <a:t> What is the relationship between interoperability and the other quality attributes highlighted in this book? For example, if two systems fail to exchange information properly, could a security flaw result? What other quality attributes seem strongly related (at least potentially) to interoperability?</a:t>
            </a:r>
          </a:p>
          <a:p>
            <a:r>
              <a:rPr lang="en-US" b="1" dirty="0"/>
              <a:t>3.</a:t>
            </a:r>
            <a:r>
              <a:rPr lang="en-US" dirty="0"/>
              <a:t> Is a service-oriented system a system of systems? If so, describe a service-oriented system that is directed, one that is acknowledged, one that is collaborative, and one that is virtual.</a:t>
            </a:r>
          </a:p>
          <a:p>
            <a:r>
              <a:rPr lang="en-US" b="1" dirty="0"/>
              <a:t>4.</a:t>
            </a:r>
            <a:r>
              <a:rPr lang="en-US" dirty="0"/>
              <a:t> Universal Description, Discovery, and Integration (UDDI) was touted as a discovery service, but commercial support for UDDI is being withdrawn. Why do you suppose this is? Does it have anything to do with the quality attributes delivered or not delivered by UDDI solutions?</a:t>
            </a:r>
          </a:p>
          <a:p>
            <a:r>
              <a:rPr lang="en-US" b="1" dirty="0"/>
              <a:t>5.</a:t>
            </a:r>
            <a:r>
              <a:rPr lang="en-US" dirty="0"/>
              <a:t> Why has the importance of orchestration grown in recent years?</a:t>
            </a:r>
          </a:p>
          <a:p>
            <a:r>
              <a:rPr lang="en-US" b="1" dirty="0"/>
              <a:t>6.</a:t>
            </a:r>
            <a:r>
              <a:rPr lang="en-US" dirty="0"/>
              <a:t> If you are a technology producer, what are the advantages and disadvantages of adhering to interoperability standards? Why would a producer not adhere to a standard?</a:t>
            </a:r>
          </a:p>
          <a:p>
            <a:r>
              <a:rPr lang="en-US" b="1" dirty="0"/>
              <a:t>7.</a:t>
            </a:r>
            <a:r>
              <a:rPr lang="en-US" dirty="0"/>
              <a:t> With what other systems will an automatic teller machine need to interoperate? How would you change your automatic teller system design to accommodate these other systems?</a:t>
            </a:r>
          </a:p>
          <a:p>
            <a:endParaRPr lang="en-US" dirty="0"/>
          </a:p>
        </p:txBody>
      </p:sp>
    </p:spTree>
    <p:extLst>
      <p:ext uri="{BB962C8B-B14F-4D97-AF65-F5344CB8AC3E}">
        <p14:creationId xmlns:p14="http://schemas.microsoft.com/office/powerpoint/2010/main" val="32168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dirty="0" smtClean="0"/>
              <a:t/>
            </a:r>
            <a:br>
              <a:rPr lang="pl-PL" dirty="0" smtClean="0"/>
            </a:br>
            <a:r>
              <a:rPr lang="pl-PL" dirty="0"/>
              <a:t>Understanding Quality </a:t>
            </a:r>
            <a:r>
              <a:rPr lang="pl-PL" dirty="0" smtClean="0"/>
              <a:t>Attributes</a:t>
            </a:r>
            <a:br>
              <a:rPr lang="pl-PL" dirty="0" smtClean="0"/>
            </a:br>
            <a:r>
              <a:rPr lang="en-US" sz="3600" dirty="0" smtClean="0"/>
              <a:t>Architecture </a:t>
            </a:r>
            <a:r>
              <a:rPr lang="en-US" sz="3600" dirty="0"/>
              <a:t>and Requirements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54887"/>
              </p:ext>
            </p:extLst>
          </p:nvPr>
        </p:nvGraphicFramePr>
        <p:xfrm>
          <a:off x="727629" y="2023353"/>
          <a:ext cx="3105386" cy="40077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val="3463684846"/>
              </p:ext>
            </p:extLst>
          </p:nvPr>
        </p:nvGraphicFramePr>
        <p:xfrm>
          <a:off x="4012335" y="1984444"/>
          <a:ext cx="3105386" cy="406616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433889418"/>
              </p:ext>
            </p:extLst>
          </p:nvPr>
        </p:nvGraphicFramePr>
        <p:xfrm>
          <a:off x="7180310" y="1945532"/>
          <a:ext cx="3105386" cy="410507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773462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Understanding Quality Attributes</a:t>
            </a:r>
            <a:r>
              <a:rPr lang="pl-PL" b="1" dirty="0" smtClean="0"/>
              <a:t/>
            </a:r>
            <a:br>
              <a:rPr lang="pl-PL" b="1" dirty="0" smtClean="0"/>
            </a:br>
            <a:r>
              <a:rPr lang="en-US" sz="3200" dirty="0" smtClean="0"/>
              <a:t>Functionality</a:t>
            </a:r>
            <a:endParaRPr lang="en-US" sz="3200" dirty="0"/>
          </a:p>
        </p:txBody>
      </p:sp>
      <p:sp>
        <p:nvSpPr>
          <p:cNvPr id="3" name="Content Placeholder 2"/>
          <p:cNvSpPr>
            <a:spLocks noGrp="1"/>
          </p:cNvSpPr>
          <p:nvPr>
            <p:ph idx="1"/>
          </p:nvPr>
        </p:nvSpPr>
        <p:spPr/>
        <p:txBody>
          <a:bodyPr/>
          <a:lstStyle/>
          <a:p>
            <a:r>
              <a:rPr lang="pl-PL" dirty="0"/>
              <a:t>T</a:t>
            </a:r>
            <a:r>
              <a:rPr lang="en-US" dirty="0" smtClean="0"/>
              <a:t>he </a:t>
            </a:r>
            <a:r>
              <a:rPr lang="en-US" dirty="0"/>
              <a:t>ability of the system to do the work for which it was </a:t>
            </a:r>
            <a:r>
              <a:rPr lang="en-US" dirty="0" smtClean="0"/>
              <a:t>intended</a:t>
            </a:r>
            <a:r>
              <a:rPr lang="pl-PL" dirty="0" smtClean="0"/>
              <a:t>.</a:t>
            </a:r>
          </a:p>
          <a:p>
            <a:endParaRPr lang="pl-PL" dirty="0" smtClean="0"/>
          </a:p>
          <a:p>
            <a:r>
              <a:rPr lang="en-US" dirty="0"/>
              <a:t>functionality does not determine </a:t>
            </a:r>
            <a:r>
              <a:rPr lang="en-US" dirty="0" smtClean="0"/>
              <a:t>architecture</a:t>
            </a:r>
            <a:r>
              <a:rPr lang="pl-PL" dirty="0" smtClean="0"/>
              <a:t>, but </a:t>
            </a:r>
            <a:r>
              <a:rPr lang="en-US" dirty="0"/>
              <a:t>is achieved by assigning responsibilities to architectural </a:t>
            </a:r>
            <a:r>
              <a:rPr lang="en-US" dirty="0" smtClean="0"/>
              <a:t>elements</a:t>
            </a:r>
            <a:r>
              <a:rPr lang="pl-PL" dirty="0" smtClean="0"/>
              <a:t>.</a:t>
            </a:r>
            <a:endParaRPr lang="pl-PL" dirty="0"/>
          </a:p>
        </p:txBody>
      </p:sp>
    </p:spTree>
    <p:extLst>
      <p:ext uri="{BB962C8B-B14F-4D97-AF65-F5344CB8AC3E}">
        <p14:creationId xmlns:p14="http://schemas.microsoft.com/office/powerpoint/2010/main" val="181029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Understanding Quality Attributes</a:t>
            </a:r>
            <a:r>
              <a:rPr lang="pl-PL" b="1" dirty="0"/>
              <a:t/>
            </a:r>
            <a:br>
              <a:rPr lang="pl-PL" b="1" dirty="0"/>
            </a:br>
            <a:r>
              <a:rPr lang="en-US" sz="3200" dirty="0"/>
              <a:t>Quality Attribute Considerations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00469788"/>
              </p:ext>
            </p:extLst>
          </p:nvPr>
        </p:nvGraphicFramePr>
        <p:xfrm>
          <a:off x="630352" y="2003898"/>
          <a:ext cx="8105087" cy="40467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482521" y="2373548"/>
            <a:ext cx="3081722" cy="2585323"/>
          </a:xfrm>
          <a:prstGeom prst="rect">
            <a:avLst/>
          </a:prstGeom>
          <a:noFill/>
        </p:spPr>
        <p:txBody>
          <a:bodyPr wrap="square" rtlCol="0">
            <a:spAutoFit/>
          </a:bodyPr>
          <a:lstStyle/>
          <a:p>
            <a:r>
              <a:rPr lang="pl-PL" dirty="0" smtClean="0"/>
              <a:t>Problems:</a:t>
            </a:r>
          </a:p>
          <a:p>
            <a:pPr marL="342900" indent="-342900">
              <a:buAutoNum type="arabicPeriod"/>
            </a:pPr>
            <a:r>
              <a:rPr lang="en-US" dirty="0" smtClean="0"/>
              <a:t>The </a:t>
            </a:r>
            <a:r>
              <a:rPr lang="en-US" dirty="0"/>
              <a:t>definitions provided for an attribute are not </a:t>
            </a:r>
            <a:r>
              <a:rPr lang="en-US" dirty="0" smtClean="0"/>
              <a:t>testable</a:t>
            </a:r>
            <a:endParaRPr lang="pl-PL" dirty="0" smtClean="0"/>
          </a:p>
          <a:p>
            <a:pPr marL="342900" indent="-342900">
              <a:buAutoNum type="arabicPeriod"/>
            </a:pPr>
            <a:r>
              <a:rPr lang="pl-PL" dirty="0" smtClean="0"/>
              <a:t>Matching </a:t>
            </a:r>
            <a:r>
              <a:rPr lang="en-US" dirty="0" smtClean="0"/>
              <a:t>particular concern</a:t>
            </a:r>
            <a:r>
              <a:rPr lang="pl-PL" dirty="0" smtClean="0"/>
              <a:t>s</a:t>
            </a:r>
            <a:r>
              <a:rPr lang="en-US" dirty="0" smtClean="0"/>
              <a:t> to</a:t>
            </a:r>
            <a:r>
              <a:rPr lang="pl-PL" dirty="0" smtClean="0"/>
              <a:t> qualities</a:t>
            </a:r>
          </a:p>
          <a:p>
            <a:pPr marL="342900" indent="-342900">
              <a:buAutoNum type="arabicPeriod"/>
            </a:pPr>
            <a:r>
              <a:rPr lang="pl-PL" dirty="0" smtClean="0"/>
              <a:t>Different vacabularies developed by e</a:t>
            </a:r>
            <a:r>
              <a:rPr lang="en-US" dirty="0" smtClean="0"/>
              <a:t>ach </a:t>
            </a:r>
            <a:r>
              <a:rPr lang="en-US" dirty="0"/>
              <a:t>attribute </a:t>
            </a:r>
            <a:r>
              <a:rPr lang="en-US" dirty="0" smtClean="0"/>
              <a:t>community</a:t>
            </a:r>
            <a:endParaRPr lang="en-US" dirty="0"/>
          </a:p>
        </p:txBody>
      </p:sp>
    </p:spTree>
    <p:extLst>
      <p:ext uri="{BB962C8B-B14F-4D97-AF65-F5344CB8AC3E}">
        <p14:creationId xmlns:p14="http://schemas.microsoft.com/office/powerpoint/2010/main" val="2939833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Understanding Quality Attributes</a:t>
            </a:r>
            <a:r>
              <a:rPr lang="pl-PL" b="1" dirty="0"/>
              <a:t/>
            </a:r>
            <a:br>
              <a:rPr lang="pl-PL" b="1" dirty="0"/>
            </a:br>
            <a:r>
              <a:rPr lang="en-US" sz="3200" dirty="0"/>
              <a:t>Specifying Quality Attribute Requirements</a:t>
            </a:r>
            <a:endParaRPr lang="en-US" dirty="0"/>
          </a:p>
        </p:txBody>
      </p:sp>
      <p:sp>
        <p:nvSpPr>
          <p:cNvPr id="3" name="Content Placeholder 2"/>
          <p:cNvSpPr>
            <a:spLocks noGrp="1"/>
          </p:cNvSpPr>
          <p:nvPr>
            <p:ph idx="1"/>
          </p:nvPr>
        </p:nvSpPr>
        <p:spPr>
          <a:xfrm>
            <a:off x="1097280" y="1845734"/>
            <a:ext cx="10058400" cy="4555066"/>
          </a:xfrm>
        </p:spPr>
        <p:txBody>
          <a:bodyPr/>
          <a:lstStyle/>
          <a:p>
            <a:r>
              <a:rPr lang="en-US" dirty="0" smtClean="0"/>
              <a:t>Common</a:t>
            </a:r>
            <a:r>
              <a:rPr lang="pl-PL" dirty="0" smtClean="0"/>
              <a:t> (general)</a:t>
            </a:r>
            <a:r>
              <a:rPr lang="en-US" dirty="0" smtClean="0"/>
              <a:t> </a:t>
            </a:r>
            <a:r>
              <a:rPr lang="en-US" dirty="0"/>
              <a:t>form for quality attribute </a:t>
            </a:r>
            <a:r>
              <a:rPr lang="en-US" dirty="0" smtClean="0"/>
              <a:t>expression</a:t>
            </a:r>
            <a:r>
              <a:rPr lang="pl-PL" dirty="0" smtClean="0"/>
              <a:t> contains 6 steps.</a:t>
            </a:r>
          </a:p>
          <a:p>
            <a:endParaRPr lang="pl-PL" dirty="0" smtClean="0"/>
          </a:p>
          <a:p>
            <a:endParaRPr lang="pl-PL" dirty="0"/>
          </a:p>
          <a:p>
            <a:r>
              <a:rPr lang="pl-PL" dirty="0" smtClean="0"/>
              <a:t>Example </a:t>
            </a:r>
          </a:p>
          <a:p>
            <a:r>
              <a:rPr lang="pl-PL" dirty="0" smtClean="0"/>
              <a:t>for </a:t>
            </a:r>
          </a:p>
          <a:p>
            <a:r>
              <a:rPr lang="pl-PL" dirty="0" smtClean="0"/>
              <a:t>availability:</a:t>
            </a:r>
            <a:endParaRPr lang="en-US" dirty="0"/>
          </a:p>
          <a:p>
            <a:endParaRPr lang="en-US" dirty="0"/>
          </a:p>
        </p:txBody>
      </p:sp>
      <p:pic>
        <p:nvPicPr>
          <p:cNvPr id="4" name="Picture 3"/>
          <p:cNvPicPr>
            <a:picLocks noChangeAspect="1"/>
          </p:cNvPicPr>
          <p:nvPr/>
        </p:nvPicPr>
        <p:blipFill>
          <a:blip r:embed="rId2"/>
          <a:stretch>
            <a:fillRect/>
          </a:stretch>
        </p:blipFill>
        <p:spPr>
          <a:xfrm>
            <a:off x="2579775" y="2272188"/>
            <a:ext cx="7093409" cy="3896708"/>
          </a:xfrm>
          <a:prstGeom prst="rect">
            <a:avLst/>
          </a:prstGeom>
        </p:spPr>
      </p:pic>
    </p:spTree>
    <p:extLst>
      <p:ext uri="{BB962C8B-B14F-4D97-AF65-F5344CB8AC3E}">
        <p14:creationId xmlns:p14="http://schemas.microsoft.com/office/powerpoint/2010/main" val="3626035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Understanding Quality Attributes</a:t>
            </a:r>
            <a:r>
              <a:rPr lang="pl-PL" b="1" dirty="0"/>
              <a:t/>
            </a:r>
            <a:br>
              <a:rPr lang="pl-PL" b="1" dirty="0"/>
            </a:br>
            <a:r>
              <a:rPr lang="en-US" sz="3200" dirty="0"/>
              <a:t>Achieving Quality Attributes through Tactics</a:t>
            </a:r>
            <a:endParaRPr lang="en-US" dirty="0"/>
          </a:p>
        </p:txBody>
      </p:sp>
      <p:pic>
        <p:nvPicPr>
          <p:cNvPr id="7" name="Content Placeholder 6"/>
          <p:cNvPicPr>
            <a:picLocks noGrp="1" noChangeAspect="1"/>
          </p:cNvPicPr>
          <p:nvPr>
            <p:ph idx="1"/>
          </p:nvPr>
        </p:nvPicPr>
        <p:blipFill>
          <a:blip r:embed="rId2"/>
          <a:stretch>
            <a:fillRect/>
          </a:stretch>
        </p:blipFill>
        <p:spPr>
          <a:xfrm>
            <a:off x="1097280" y="2860538"/>
            <a:ext cx="5525133" cy="2197843"/>
          </a:xfrm>
          <a:prstGeom prst="rect">
            <a:avLst/>
          </a:prstGeom>
        </p:spPr>
      </p:pic>
      <p:sp>
        <p:nvSpPr>
          <p:cNvPr id="8" name="TextBox 7"/>
          <p:cNvSpPr txBox="1"/>
          <p:nvPr/>
        </p:nvSpPr>
        <p:spPr>
          <a:xfrm>
            <a:off x="7140102" y="2295728"/>
            <a:ext cx="4957832" cy="2031325"/>
          </a:xfrm>
          <a:prstGeom prst="rect">
            <a:avLst/>
          </a:prstGeom>
          <a:noFill/>
        </p:spPr>
        <p:txBody>
          <a:bodyPr wrap="none" rtlCol="0">
            <a:spAutoFit/>
          </a:bodyPr>
          <a:lstStyle/>
          <a:p>
            <a:r>
              <a:rPr lang="pl-PL" b="1" dirty="0" smtClean="0"/>
              <a:t>Why we need tactics:</a:t>
            </a:r>
          </a:p>
          <a:p>
            <a:r>
              <a:rPr lang="pl-PL" dirty="0" smtClean="0"/>
              <a:t>1. Design patterns are typically </a:t>
            </a:r>
          </a:p>
          <a:p>
            <a:r>
              <a:rPr lang="pl-PL" dirty="0"/>
              <a:t> </a:t>
            </a:r>
            <a:r>
              <a:rPr lang="pl-PL" dirty="0" smtClean="0"/>
              <a:t>    to complex to apply as is.</a:t>
            </a:r>
          </a:p>
          <a:p>
            <a:r>
              <a:rPr lang="pl-PL" dirty="0" smtClean="0"/>
              <a:t>2. If no pattern to realize goal, tactics allow </a:t>
            </a:r>
          </a:p>
          <a:p>
            <a:r>
              <a:rPr lang="pl-PL" dirty="0"/>
              <a:t> </a:t>
            </a:r>
            <a:r>
              <a:rPr lang="pl-PL" dirty="0" smtClean="0"/>
              <a:t>   to construct a design fragment.</a:t>
            </a:r>
          </a:p>
          <a:p>
            <a:r>
              <a:rPr lang="pl-PL" dirty="0" smtClean="0"/>
              <a:t>3. Cataloging tactics provides a way of making </a:t>
            </a:r>
          </a:p>
          <a:p>
            <a:r>
              <a:rPr lang="pl-PL" dirty="0"/>
              <a:t> </a:t>
            </a:r>
            <a:r>
              <a:rPr lang="pl-PL" dirty="0" smtClean="0"/>
              <a:t>   design more systematic withn some limitations. </a:t>
            </a:r>
            <a:endParaRPr lang="en-US" dirty="0"/>
          </a:p>
        </p:txBody>
      </p:sp>
      <p:sp>
        <p:nvSpPr>
          <p:cNvPr id="9" name="Rectangle 8"/>
          <p:cNvSpPr/>
          <p:nvPr/>
        </p:nvSpPr>
        <p:spPr>
          <a:xfrm>
            <a:off x="1383943" y="2295728"/>
            <a:ext cx="4951805" cy="369332"/>
          </a:xfrm>
          <a:prstGeom prst="rect">
            <a:avLst/>
          </a:prstGeom>
        </p:spPr>
        <p:txBody>
          <a:bodyPr wrap="none">
            <a:spAutoFit/>
          </a:bodyPr>
          <a:lstStyle/>
          <a:p>
            <a:r>
              <a:rPr lang="en-US" dirty="0"/>
              <a:t>Tactics are intended to control responses to stimuli</a:t>
            </a:r>
          </a:p>
        </p:txBody>
      </p:sp>
      <p:sp>
        <p:nvSpPr>
          <p:cNvPr id="10" name="Rectangle 9"/>
          <p:cNvSpPr/>
          <p:nvPr/>
        </p:nvSpPr>
        <p:spPr>
          <a:xfrm>
            <a:off x="7140102" y="5025778"/>
            <a:ext cx="5801140" cy="646331"/>
          </a:xfrm>
          <a:prstGeom prst="rect">
            <a:avLst/>
          </a:prstGeom>
        </p:spPr>
        <p:txBody>
          <a:bodyPr wrap="none">
            <a:spAutoFit/>
          </a:bodyPr>
          <a:lstStyle/>
          <a:p>
            <a:r>
              <a:rPr lang="pl-PL" b="1" dirty="0" smtClean="0"/>
              <a:t>A</a:t>
            </a:r>
            <a:r>
              <a:rPr lang="en-US" b="1" dirty="0" err="1" smtClean="0"/>
              <a:t>pplication</a:t>
            </a:r>
            <a:r>
              <a:rPr lang="en-US" b="1" dirty="0" smtClean="0"/>
              <a:t> </a:t>
            </a:r>
            <a:r>
              <a:rPr lang="en-US" b="1" dirty="0"/>
              <a:t>of a tactic depends on the </a:t>
            </a:r>
            <a:r>
              <a:rPr lang="en-US" b="1" dirty="0" smtClean="0"/>
              <a:t>context</a:t>
            </a:r>
            <a:r>
              <a:rPr lang="pl-PL" dirty="0" smtClean="0"/>
              <a:t>!</a:t>
            </a:r>
          </a:p>
          <a:p>
            <a:r>
              <a:rPr lang="en-US" b="1" dirty="0"/>
              <a:t>Architectural patterns can be seen as “packages” of tactics</a:t>
            </a:r>
            <a:r>
              <a:rPr lang="en-US" dirty="0"/>
              <a:t>.</a:t>
            </a:r>
          </a:p>
        </p:txBody>
      </p:sp>
    </p:spTree>
    <p:extLst>
      <p:ext uri="{BB962C8B-B14F-4D97-AF65-F5344CB8AC3E}">
        <p14:creationId xmlns:p14="http://schemas.microsoft.com/office/powerpoint/2010/main" val="3987918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Understanding Quality Attributes</a:t>
            </a:r>
            <a:r>
              <a:rPr lang="pl-PL" b="1" dirty="0"/>
              <a:t/>
            </a:r>
            <a:br>
              <a:rPr lang="pl-PL" b="1" dirty="0"/>
            </a:br>
            <a:r>
              <a:rPr lang="en-US" sz="3200" dirty="0"/>
              <a:t>Guiding Quality Design Decisions</a:t>
            </a:r>
            <a:endParaRPr lang="en-US" dirty="0"/>
          </a:p>
        </p:txBody>
      </p:sp>
      <p:sp>
        <p:nvSpPr>
          <p:cNvPr id="3" name="Content Placeholder 2"/>
          <p:cNvSpPr>
            <a:spLocks noGrp="1"/>
          </p:cNvSpPr>
          <p:nvPr>
            <p:ph idx="1"/>
          </p:nvPr>
        </p:nvSpPr>
        <p:spPr/>
        <p:txBody>
          <a:bodyPr>
            <a:normAutofit fontScale="32500" lnSpcReduction="20000"/>
          </a:bodyPr>
          <a:lstStyle/>
          <a:p>
            <a:r>
              <a:rPr lang="en-US" dirty="0"/>
              <a:t>1. Allocation of responsibilities</a:t>
            </a:r>
          </a:p>
          <a:p>
            <a:r>
              <a:rPr lang="en-US" dirty="0"/>
              <a:t>Identifying the important </a:t>
            </a:r>
            <a:r>
              <a:rPr lang="en-US" dirty="0" smtClean="0"/>
              <a:t>responsibilities</a:t>
            </a:r>
            <a:r>
              <a:rPr lang="pl-PL" dirty="0" smtClean="0"/>
              <a:t> and </a:t>
            </a:r>
            <a:r>
              <a:rPr lang="en-US" dirty="0"/>
              <a:t>Determining how these responsibilities are allocated to non-runtime and runtime elements</a:t>
            </a:r>
          </a:p>
          <a:p>
            <a:r>
              <a:rPr lang="en-US" dirty="0"/>
              <a:t>2. Coordination model</a:t>
            </a:r>
          </a:p>
          <a:p>
            <a:r>
              <a:rPr lang="en-US" dirty="0"/>
              <a:t>Software works by having elements interact with each other through designed mechanisms</a:t>
            </a:r>
            <a:r>
              <a:rPr lang="en-US" dirty="0" smtClean="0"/>
              <a:t>.</a:t>
            </a:r>
            <a:r>
              <a:rPr lang="pl-PL" dirty="0" smtClean="0"/>
              <a:t>  Identification of elements that must be coordinated, determining the properties of coordination and </a:t>
            </a:r>
            <a:r>
              <a:rPr lang="en-US" dirty="0"/>
              <a:t>Choosing the communication mechanisms</a:t>
            </a:r>
          </a:p>
          <a:p>
            <a:r>
              <a:rPr lang="en-US" dirty="0"/>
              <a:t>3. Data model</a:t>
            </a:r>
          </a:p>
          <a:p>
            <a:r>
              <a:rPr lang="en-US" dirty="0"/>
              <a:t>Choosing the major data </a:t>
            </a:r>
            <a:r>
              <a:rPr lang="en-US" dirty="0" smtClean="0"/>
              <a:t>abstractions</a:t>
            </a:r>
            <a:r>
              <a:rPr lang="pl-PL" dirty="0" smtClean="0"/>
              <a:t>, </a:t>
            </a:r>
            <a:r>
              <a:rPr lang="en-US" dirty="0"/>
              <a:t>This includes determining how the data items are created, initialized, accessed, persisted, manipulated, translated, and destroyed</a:t>
            </a:r>
            <a:r>
              <a:rPr lang="en-US" dirty="0" smtClean="0"/>
              <a:t>.</a:t>
            </a:r>
            <a:r>
              <a:rPr lang="pl-PL" dirty="0" smtClean="0"/>
              <a:t> </a:t>
            </a:r>
            <a:r>
              <a:rPr lang="en-US" dirty="0"/>
              <a:t>Organizing the data. This includes determining whether the data is going to be kept in a relational database, a collection of objects, or both.</a:t>
            </a:r>
          </a:p>
          <a:p>
            <a:r>
              <a:rPr lang="en-US" dirty="0"/>
              <a:t>4. Management of resources</a:t>
            </a:r>
          </a:p>
          <a:p>
            <a:r>
              <a:rPr lang="en-US" dirty="0"/>
              <a:t>use of shared resources in the architecture. These include hard resources (e.g., CPU, memory, battery, hardware buffers, system clock, I/O ports) and soft resources (e.g., system locks, software buffers, thread pools, and non-thread-safe code).</a:t>
            </a:r>
          </a:p>
          <a:p>
            <a:r>
              <a:rPr lang="en-US" dirty="0"/>
              <a:t>5. Mapping among architectural elements</a:t>
            </a:r>
          </a:p>
          <a:p>
            <a:r>
              <a:rPr lang="pl-PL" dirty="0"/>
              <a:t>M</a:t>
            </a:r>
            <a:r>
              <a:rPr lang="en-US" dirty="0" err="1" smtClean="0"/>
              <a:t>apping</a:t>
            </a:r>
            <a:r>
              <a:rPr lang="en-US" dirty="0" smtClean="0"/>
              <a:t> </a:t>
            </a:r>
            <a:r>
              <a:rPr lang="en-US" dirty="0"/>
              <a:t>between elements in different types of architecture structures—for example, mapping from units of development (modules) to units of execution (threads or processes). </a:t>
            </a:r>
            <a:endParaRPr lang="pl-PL" dirty="0" smtClean="0"/>
          </a:p>
          <a:p>
            <a:r>
              <a:rPr lang="pl-PL" dirty="0" smtClean="0"/>
              <a:t>M</a:t>
            </a:r>
            <a:r>
              <a:rPr lang="en-US" dirty="0" err="1" smtClean="0"/>
              <a:t>apping</a:t>
            </a:r>
            <a:r>
              <a:rPr lang="en-US" dirty="0" smtClean="0"/>
              <a:t> </a:t>
            </a:r>
            <a:r>
              <a:rPr lang="en-US" dirty="0"/>
              <a:t>between software elements and environment elements—for example, mapping from processes to the specific CPUs where these processes will execute.</a:t>
            </a:r>
          </a:p>
          <a:p>
            <a:r>
              <a:rPr lang="en-US" dirty="0"/>
              <a:t>6. Binding time decisions</a:t>
            </a:r>
          </a:p>
          <a:p>
            <a:r>
              <a:rPr lang="en-US" dirty="0"/>
              <a:t>Binding time decisions introduce allowable ranges of variation</a:t>
            </a:r>
            <a:r>
              <a:rPr lang="en-US" dirty="0" smtClean="0"/>
              <a:t>.</a:t>
            </a:r>
            <a:r>
              <a:rPr lang="pl-PL" dirty="0" smtClean="0"/>
              <a:t> </a:t>
            </a:r>
            <a:r>
              <a:rPr lang="en-US" dirty="0"/>
              <a:t>When making binding time decisions, you should consider the costs to implement the decision and the costs to make a modification after you have implemented the decision.</a:t>
            </a:r>
          </a:p>
          <a:p>
            <a:r>
              <a:rPr lang="en-US" dirty="0"/>
              <a:t>7. Choice of technology</a:t>
            </a:r>
          </a:p>
          <a:p>
            <a:r>
              <a:rPr lang="en-US" dirty="0"/>
              <a:t>Every architecture decision must eventually be realized using a specific technology</a:t>
            </a:r>
            <a:r>
              <a:rPr lang="en-US" dirty="0" smtClean="0"/>
              <a:t>.</a:t>
            </a:r>
            <a:r>
              <a:rPr lang="pl-PL" dirty="0" smtClean="0"/>
              <a:t> </a:t>
            </a:r>
            <a:r>
              <a:rPr lang="en-US" dirty="0"/>
              <a:t>Deciding which technologies are </a:t>
            </a:r>
            <a:r>
              <a:rPr lang="en-US" dirty="0" smtClean="0"/>
              <a:t>available</a:t>
            </a:r>
            <a:r>
              <a:rPr lang="pl-PL" dirty="0" smtClean="0"/>
              <a:t>, </a:t>
            </a:r>
            <a:r>
              <a:rPr lang="en-US" dirty="0"/>
              <a:t>available tools to support </a:t>
            </a:r>
            <a:r>
              <a:rPr lang="en-US" dirty="0" smtClean="0"/>
              <a:t>technology choice</a:t>
            </a:r>
            <a:r>
              <a:rPr lang="pl-PL" dirty="0" smtClean="0"/>
              <a:t>, </a:t>
            </a:r>
            <a:r>
              <a:rPr lang="en-US" dirty="0"/>
              <a:t>external support available for the </a:t>
            </a:r>
            <a:r>
              <a:rPr lang="en-US" dirty="0" smtClean="0"/>
              <a:t>technology</a:t>
            </a:r>
            <a:r>
              <a:rPr lang="pl-PL" dirty="0" smtClean="0"/>
              <a:t>, </a:t>
            </a:r>
            <a:r>
              <a:rPr lang="en-US" dirty="0"/>
              <a:t>Determining the side effects of choosing a </a:t>
            </a:r>
            <a:r>
              <a:rPr lang="en-US" dirty="0" smtClean="0"/>
              <a:t>technology</a:t>
            </a:r>
            <a:r>
              <a:rPr lang="pl-PL" dirty="0" smtClean="0"/>
              <a:t>, </a:t>
            </a:r>
            <a:r>
              <a:rPr lang="en-US" dirty="0"/>
              <a:t>Determining whether a new technology is compatible with the existing technology stack</a:t>
            </a:r>
          </a:p>
        </p:txBody>
      </p:sp>
    </p:spTree>
    <p:extLst>
      <p:ext uri="{BB962C8B-B14F-4D97-AF65-F5344CB8AC3E}">
        <p14:creationId xmlns:p14="http://schemas.microsoft.com/office/powerpoint/2010/main" val="19551527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7354</TotalTime>
  <Words>4571</Words>
  <Application>Microsoft Office PowerPoint</Application>
  <PresentationFormat>Widescreen</PresentationFormat>
  <Paragraphs>478</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Calibri Light</vt:lpstr>
      <vt:lpstr>Cambria Math</vt:lpstr>
      <vt:lpstr>verdana</vt:lpstr>
      <vt:lpstr>Retrospect</vt:lpstr>
      <vt:lpstr>ADWG </vt:lpstr>
      <vt:lpstr>Agenda</vt:lpstr>
      <vt:lpstr>Quality attribute</vt:lpstr>
      <vt:lpstr> Understanding Quality Attributes Architecture and Requirements</vt:lpstr>
      <vt:lpstr>Understanding Quality Attributes Functionality</vt:lpstr>
      <vt:lpstr>Understanding Quality Attributes Quality Attribute Considerations</vt:lpstr>
      <vt:lpstr>Understanding Quality Attributes Specifying Quality Attribute Requirements</vt:lpstr>
      <vt:lpstr>Understanding Quality Attributes Achieving Quality Attributes through Tactics</vt:lpstr>
      <vt:lpstr>Understanding Quality Attributes Guiding Quality Design Decisions</vt:lpstr>
      <vt:lpstr>Understanding Quality Attributes Discussion questions</vt:lpstr>
      <vt:lpstr>Availability Definition</vt:lpstr>
      <vt:lpstr>Availability Faults</vt:lpstr>
      <vt:lpstr>Availability Faults</vt:lpstr>
      <vt:lpstr>Availability Planning for Failure</vt:lpstr>
      <vt:lpstr>Availability Availability General Scenario</vt:lpstr>
      <vt:lpstr>Availability Tactics for Availability</vt:lpstr>
      <vt:lpstr>Availability Tactics for Availability: Detect faults</vt:lpstr>
      <vt:lpstr>Availability Tactics for Availability: Detect faults</vt:lpstr>
      <vt:lpstr>Availability Tactics for Availability: Recover from faults, Preparation and repair</vt:lpstr>
      <vt:lpstr>Availability Tactics for Availability: Recover from faults, Preparation and repair</vt:lpstr>
      <vt:lpstr>Availability Tactics for Availability: Recover from faults, Reintroduction</vt:lpstr>
      <vt:lpstr>Availability Tactics for Availability: Prevent faults</vt:lpstr>
      <vt:lpstr>Availability A Design Checklist for Availability</vt:lpstr>
      <vt:lpstr>Availability A Design Checklist for Availability</vt:lpstr>
      <vt:lpstr>Interoperability Definition</vt:lpstr>
      <vt:lpstr>Interoperability Interoperability General Scenario</vt:lpstr>
      <vt:lpstr>Interoperability Interoperability General Scenario: Interaction protocols</vt:lpstr>
      <vt:lpstr>Interoperability Tactics for Interoperability</vt:lpstr>
      <vt:lpstr>Interoperability Tactics for Interoperability: Why standards are not enough?</vt:lpstr>
      <vt:lpstr>Interoperability A Design Checklist for Interoperability</vt:lpstr>
      <vt:lpstr>Interoperability A Design Checklist for Interoperability</vt:lpstr>
      <vt:lpstr>Interoperability Discussion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Driven Design Maciej Zelwak</dc:title>
  <dc:creator>Microsoft account</dc:creator>
  <cp:lastModifiedBy>maciej zelwak</cp:lastModifiedBy>
  <cp:revision>204</cp:revision>
  <dcterms:created xsi:type="dcterms:W3CDTF">2014-08-03T10:52:33Z</dcterms:created>
  <dcterms:modified xsi:type="dcterms:W3CDTF">2014-10-09T16:40:54Z</dcterms:modified>
</cp:coreProperties>
</file>