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74" r:id="rId3"/>
    <p:sldId id="298" r:id="rId4"/>
    <p:sldId id="257" r:id="rId5"/>
    <p:sldId id="272" r:id="rId6"/>
    <p:sldId id="273" r:id="rId7"/>
    <p:sldId id="291" r:id="rId8"/>
    <p:sldId id="259" r:id="rId9"/>
    <p:sldId id="299" r:id="rId10"/>
    <p:sldId id="260" r:id="rId11"/>
    <p:sldId id="261" r:id="rId12"/>
    <p:sldId id="280" r:id="rId13"/>
    <p:sldId id="275" r:id="rId14"/>
    <p:sldId id="282" r:id="rId15"/>
    <p:sldId id="276" r:id="rId16"/>
    <p:sldId id="277" r:id="rId17"/>
    <p:sldId id="278" r:id="rId18"/>
    <p:sldId id="279" r:id="rId19"/>
    <p:sldId id="258" r:id="rId20"/>
    <p:sldId id="268" r:id="rId21"/>
    <p:sldId id="262" r:id="rId22"/>
    <p:sldId id="265" r:id="rId23"/>
    <p:sldId id="263" r:id="rId24"/>
    <p:sldId id="284" r:id="rId25"/>
    <p:sldId id="266" r:id="rId26"/>
    <p:sldId id="264" r:id="rId27"/>
    <p:sldId id="293" r:id="rId28"/>
    <p:sldId id="285" r:id="rId29"/>
    <p:sldId id="283" r:id="rId30"/>
    <p:sldId id="286" r:id="rId31"/>
    <p:sldId id="287" r:id="rId32"/>
    <p:sldId id="288" r:id="rId33"/>
    <p:sldId id="289" r:id="rId34"/>
    <p:sldId id="290" r:id="rId35"/>
    <p:sldId id="294" r:id="rId36"/>
    <p:sldId id="295" r:id="rId37"/>
    <p:sldId id="296"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48973" autoAdjust="0"/>
  </p:normalViewPr>
  <p:slideViewPr>
    <p:cSldViewPr snapToGrid="0">
      <p:cViewPr>
        <p:scale>
          <a:sx n="90" d="100"/>
          <a:sy n="90" d="100"/>
        </p:scale>
        <p:origin x="6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56FB61-1BDD-4081-BCE9-85E887324A30}" type="doc">
      <dgm:prSet loTypeId="urn:microsoft.com/office/officeart/2005/8/layout/radial3" loCatId="relationship" qsTypeId="urn:microsoft.com/office/officeart/2005/8/quickstyle/simple1" qsCatId="simple" csTypeId="urn:microsoft.com/office/officeart/2005/8/colors/colorful1" csCatId="colorful" phldr="1"/>
      <dgm:spPr/>
      <dgm:t>
        <a:bodyPr/>
        <a:lstStyle/>
        <a:p>
          <a:endParaRPr lang="en-US"/>
        </a:p>
      </dgm:t>
    </dgm:pt>
    <dgm:pt modelId="{36DFF307-7643-4781-BBB9-8D898881463B}">
      <dgm:prSet phldrT="[Text]" custT="1"/>
      <dgm:spPr/>
      <dgm:t>
        <a:bodyPr/>
        <a:lstStyle/>
        <a:p>
          <a:r>
            <a:rPr lang="pl-PL" sz="2000" b="1" dirty="0" smtClean="0"/>
            <a:t>Ubiquitous Language</a:t>
          </a:r>
        </a:p>
        <a:p>
          <a:r>
            <a:rPr lang="pl-PL" sz="1800" dirty="0" smtClean="0"/>
            <a:t>- Domain concepts</a:t>
          </a:r>
        </a:p>
        <a:p>
          <a:r>
            <a:rPr lang="pl-PL" sz="1800" dirty="0" smtClean="0"/>
            <a:t>- „Big picture” view of the system</a:t>
          </a:r>
        </a:p>
        <a:p>
          <a:r>
            <a:rPr lang="pl-PL" sz="1800" dirty="0" smtClean="0"/>
            <a:t>- Subdomains</a:t>
          </a:r>
          <a:endParaRPr lang="en-US" sz="1800" dirty="0"/>
        </a:p>
      </dgm:t>
    </dgm:pt>
    <dgm:pt modelId="{5432C65A-DC08-48EF-8748-31EA62E9E308}" type="parTrans" cxnId="{1D1B1F37-8471-4703-8F76-F3BA2BD6197D}">
      <dgm:prSet/>
      <dgm:spPr/>
      <dgm:t>
        <a:bodyPr/>
        <a:lstStyle/>
        <a:p>
          <a:endParaRPr lang="en-US"/>
        </a:p>
      </dgm:t>
    </dgm:pt>
    <dgm:pt modelId="{7856AB90-8AC7-4A5A-8437-72DE79C2FE17}" type="sibTrans" cxnId="{1D1B1F37-8471-4703-8F76-F3BA2BD6197D}">
      <dgm:prSet/>
      <dgm:spPr/>
      <dgm:t>
        <a:bodyPr/>
        <a:lstStyle/>
        <a:p>
          <a:endParaRPr lang="en-US"/>
        </a:p>
      </dgm:t>
    </dgm:pt>
    <dgm:pt modelId="{CE790544-D368-4C7F-9B1F-692DFCB659C5}">
      <dgm:prSet phldrT="[Text]" custT="1"/>
      <dgm:spPr/>
      <dgm:t>
        <a:bodyPr/>
        <a:lstStyle/>
        <a:p>
          <a:r>
            <a:rPr lang="pl-PL" sz="2000" b="1" dirty="0" smtClean="0"/>
            <a:t>Solution space</a:t>
          </a:r>
        </a:p>
        <a:p>
          <a:r>
            <a:rPr lang="pl-PL" sz="1800" dirty="0" smtClean="0"/>
            <a:t>- Technical aspects of design</a:t>
          </a:r>
        </a:p>
        <a:p>
          <a:r>
            <a:rPr lang="pl-PL" sz="1800" dirty="0" smtClean="0"/>
            <a:t>- Technical terms</a:t>
          </a:r>
        </a:p>
        <a:p>
          <a:r>
            <a:rPr lang="pl-PL" sz="1800" dirty="0" smtClean="0"/>
            <a:t>- Design patterns</a:t>
          </a:r>
          <a:endParaRPr lang="en-US" sz="1800" dirty="0"/>
        </a:p>
      </dgm:t>
    </dgm:pt>
    <dgm:pt modelId="{96EC094C-F9EA-41A0-AFF3-BE105BBA2B89}" type="parTrans" cxnId="{48FDF393-6D1C-4594-AC75-4F6DEA8D0DDB}">
      <dgm:prSet/>
      <dgm:spPr/>
      <dgm:t>
        <a:bodyPr/>
        <a:lstStyle/>
        <a:p>
          <a:endParaRPr lang="en-US"/>
        </a:p>
      </dgm:t>
    </dgm:pt>
    <dgm:pt modelId="{AA8077D5-8ADC-4A7B-9B18-7812CC458744}" type="sibTrans" cxnId="{48FDF393-6D1C-4594-AC75-4F6DEA8D0DDB}">
      <dgm:prSet/>
      <dgm:spPr/>
      <dgm:t>
        <a:bodyPr/>
        <a:lstStyle/>
        <a:p>
          <a:endParaRPr lang="en-US"/>
        </a:p>
      </dgm:t>
    </dgm:pt>
    <dgm:pt modelId="{FDB59E78-2A25-4109-A7D9-9544D153011F}">
      <dgm:prSet phldrT="[Text]" custT="1"/>
      <dgm:spPr/>
      <dgm:t>
        <a:bodyPr/>
        <a:lstStyle/>
        <a:p>
          <a:r>
            <a:rPr lang="pl-PL" sz="2000" b="1" dirty="0" smtClean="0"/>
            <a:t>Problem space</a:t>
          </a:r>
        </a:p>
        <a:p>
          <a:r>
            <a:rPr lang="pl-PL" sz="1800" dirty="0" smtClean="0"/>
            <a:t>- Business terms developers don’t understand</a:t>
          </a:r>
        </a:p>
        <a:p>
          <a:r>
            <a:rPr lang="pl-PL" sz="1800" dirty="0" smtClean="0"/>
            <a:t>- Familiar business terms not relevant to the syste, under design</a:t>
          </a:r>
          <a:endParaRPr lang="en-US" sz="1800" dirty="0"/>
        </a:p>
      </dgm:t>
    </dgm:pt>
    <dgm:pt modelId="{D308DE87-2DAA-45D3-9BE2-CC5F70A7FE2B}" type="parTrans" cxnId="{C5F9C6B1-B175-4FF4-8264-661971825527}">
      <dgm:prSet/>
      <dgm:spPr/>
      <dgm:t>
        <a:bodyPr/>
        <a:lstStyle/>
        <a:p>
          <a:endParaRPr lang="en-US"/>
        </a:p>
      </dgm:t>
    </dgm:pt>
    <dgm:pt modelId="{3F44B46E-D7E9-4AC9-8447-56323AFA9D8A}" type="sibTrans" cxnId="{C5F9C6B1-B175-4FF4-8264-661971825527}">
      <dgm:prSet/>
      <dgm:spPr/>
      <dgm:t>
        <a:bodyPr/>
        <a:lstStyle/>
        <a:p>
          <a:endParaRPr lang="en-US"/>
        </a:p>
      </dgm:t>
    </dgm:pt>
    <dgm:pt modelId="{1770E927-BDA0-4689-A86F-1430B7F3D0BD}">
      <dgm:prSet phldrT="[Text]"/>
      <dgm:spPr/>
      <dgm:t>
        <a:bodyPr/>
        <a:lstStyle/>
        <a:p>
          <a:endParaRPr lang="en-US" dirty="0"/>
        </a:p>
      </dgm:t>
    </dgm:pt>
    <dgm:pt modelId="{A1D83F47-3C38-4424-8905-C90BF8079527}" type="parTrans" cxnId="{07C2AFCB-2AFC-4AAD-9F0C-4C846E589710}">
      <dgm:prSet/>
      <dgm:spPr/>
      <dgm:t>
        <a:bodyPr/>
        <a:lstStyle/>
        <a:p>
          <a:endParaRPr lang="en-US"/>
        </a:p>
      </dgm:t>
    </dgm:pt>
    <dgm:pt modelId="{495E2D70-8BFB-4E2E-BF3B-79F4EFDD4215}" type="sibTrans" cxnId="{07C2AFCB-2AFC-4AAD-9F0C-4C846E589710}">
      <dgm:prSet/>
      <dgm:spPr/>
      <dgm:t>
        <a:bodyPr/>
        <a:lstStyle/>
        <a:p>
          <a:endParaRPr lang="en-US"/>
        </a:p>
      </dgm:t>
    </dgm:pt>
    <dgm:pt modelId="{8CD48F51-5305-49BC-A8AF-39EBFD59AE7A}">
      <dgm:prSet phldrT="[Text]"/>
      <dgm:spPr/>
      <dgm:t>
        <a:bodyPr/>
        <a:lstStyle/>
        <a:p>
          <a:endParaRPr lang="en-US" dirty="0"/>
        </a:p>
      </dgm:t>
    </dgm:pt>
    <dgm:pt modelId="{6765B66B-0854-41D2-8860-65E4EBCCB9F4}" type="parTrans" cxnId="{695102BA-8996-4C19-B546-C2BE18638453}">
      <dgm:prSet/>
      <dgm:spPr/>
      <dgm:t>
        <a:bodyPr/>
        <a:lstStyle/>
        <a:p>
          <a:endParaRPr lang="en-US"/>
        </a:p>
      </dgm:t>
    </dgm:pt>
    <dgm:pt modelId="{84DF09C3-69B5-444F-9D67-AECAF090AE67}" type="sibTrans" cxnId="{695102BA-8996-4C19-B546-C2BE18638453}">
      <dgm:prSet/>
      <dgm:spPr/>
      <dgm:t>
        <a:bodyPr/>
        <a:lstStyle/>
        <a:p>
          <a:endParaRPr lang="en-US"/>
        </a:p>
      </dgm:t>
    </dgm:pt>
    <dgm:pt modelId="{B314A181-B9E8-4C74-A35C-1975A7074B9C}" type="pres">
      <dgm:prSet presAssocID="{9656FB61-1BDD-4081-BCE9-85E887324A30}" presName="composite" presStyleCnt="0">
        <dgm:presLayoutVars>
          <dgm:chMax val="1"/>
          <dgm:dir/>
          <dgm:resizeHandles val="exact"/>
        </dgm:presLayoutVars>
      </dgm:prSet>
      <dgm:spPr/>
    </dgm:pt>
    <dgm:pt modelId="{3A1592A9-C323-4168-85E6-16BF060D15D7}" type="pres">
      <dgm:prSet presAssocID="{9656FB61-1BDD-4081-BCE9-85E887324A30}" presName="radial" presStyleCnt="0">
        <dgm:presLayoutVars>
          <dgm:animLvl val="ctr"/>
        </dgm:presLayoutVars>
      </dgm:prSet>
      <dgm:spPr/>
    </dgm:pt>
    <dgm:pt modelId="{75B3B4AF-167E-4473-B52E-8CDF1DD0DCC8}" type="pres">
      <dgm:prSet presAssocID="{36DFF307-7643-4781-BBB9-8D898881463B}" presName="centerShape" presStyleLbl="vennNode1" presStyleIdx="0" presStyleCnt="3"/>
      <dgm:spPr/>
      <dgm:t>
        <a:bodyPr/>
        <a:lstStyle/>
        <a:p>
          <a:endParaRPr lang="en-US"/>
        </a:p>
      </dgm:t>
    </dgm:pt>
    <dgm:pt modelId="{DFE84D36-0914-402C-9AF3-3DA156A24875}" type="pres">
      <dgm:prSet presAssocID="{CE790544-D368-4C7F-9B1F-692DFCB659C5}" presName="node" presStyleLbl="vennNode1" presStyleIdx="1" presStyleCnt="3" custScaleX="265927" custScaleY="170468" custRadScaleRad="158134" custRadScaleInc="-49565">
        <dgm:presLayoutVars>
          <dgm:bulletEnabled val="1"/>
        </dgm:presLayoutVars>
      </dgm:prSet>
      <dgm:spPr/>
      <dgm:t>
        <a:bodyPr/>
        <a:lstStyle/>
        <a:p>
          <a:endParaRPr lang="en-US"/>
        </a:p>
      </dgm:t>
    </dgm:pt>
    <dgm:pt modelId="{A008D57B-65CA-4635-802D-1BD2A59EFADA}" type="pres">
      <dgm:prSet presAssocID="{FDB59E78-2A25-4109-A7D9-9544D153011F}" presName="node" presStyleLbl="vennNode1" presStyleIdx="2" presStyleCnt="3" custScaleX="266201" custScaleY="171753" custRadScaleRad="159803" custRadScaleInc="-50491">
        <dgm:presLayoutVars>
          <dgm:bulletEnabled val="1"/>
        </dgm:presLayoutVars>
      </dgm:prSet>
      <dgm:spPr/>
      <dgm:t>
        <a:bodyPr/>
        <a:lstStyle/>
        <a:p>
          <a:endParaRPr lang="en-US"/>
        </a:p>
      </dgm:t>
    </dgm:pt>
  </dgm:ptLst>
  <dgm:cxnLst>
    <dgm:cxn modelId="{7B3FE0B9-62E9-4E7B-86A0-0718415C40F8}" type="presOf" srcId="{FDB59E78-2A25-4109-A7D9-9544D153011F}" destId="{A008D57B-65CA-4635-802D-1BD2A59EFADA}" srcOrd="0" destOrd="0" presId="urn:microsoft.com/office/officeart/2005/8/layout/radial3"/>
    <dgm:cxn modelId="{695102BA-8996-4C19-B546-C2BE18638453}" srcId="{9656FB61-1BDD-4081-BCE9-85E887324A30}" destId="{8CD48F51-5305-49BC-A8AF-39EBFD59AE7A}" srcOrd="2" destOrd="0" parTransId="{6765B66B-0854-41D2-8860-65E4EBCCB9F4}" sibTransId="{84DF09C3-69B5-444F-9D67-AECAF090AE67}"/>
    <dgm:cxn modelId="{07C2AFCB-2AFC-4AAD-9F0C-4C846E589710}" srcId="{9656FB61-1BDD-4081-BCE9-85E887324A30}" destId="{1770E927-BDA0-4689-A86F-1430B7F3D0BD}" srcOrd="1" destOrd="0" parTransId="{A1D83F47-3C38-4424-8905-C90BF8079527}" sibTransId="{495E2D70-8BFB-4E2E-BF3B-79F4EFDD4215}"/>
    <dgm:cxn modelId="{48FDF393-6D1C-4594-AC75-4F6DEA8D0DDB}" srcId="{36DFF307-7643-4781-BBB9-8D898881463B}" destId="{CE790544-D368-4C7F-9B1F-692DFCB659C5}" srcOrd="0" destOrd="0" parTransId="{96EC094C-F9EA-41A0-AFF3-BE105BBA2B89}" sibTransId="{AA8077D5-8ADC-4A7B-9B18-7812CC458744}"/>
    <dgm:cxn modelId="{ABF39A40-F3D0-4962-831A-8CF5A350A2B6}" type="presOf" srcId="{9656FB61-1BDD-4081-BCE9-85E887324A30}" destId="{B314A181-B9E8-4C74-A35C-1975A7074B9C}" srcOrd="0" destOrd="0" presId="urn:microsoft.com/office/officeart/2005/8/layout/radial3"/>
    <dgm:cxn modelId="{09614357-52A0-4741-BA2B-CB359D28DE4D}" type="presOf" srcId="{CE790544-D368-4C7F-9B1F-692DFCB659C5}" destId="{DFE84D36-0914-402C-9AF3-3DA156A24875}" srcOrd="0" destOrd="0" presId="urn:microsoft.com/office/officeart/2005/8/layout/radial3"/>
    <dgm:cxn modelId="{C5F9C6B1-B175-4FF4-8264-661971825527}" srcId="{36DFF307-7643-4781-BBB9-8D898881463B}" destId="{FDB59E78-2A25-4109-A7D9-9544D153011F}" srcOrd="1" destOrd="0" parTransId="{D308DE87-2DAA-45D3-9BE2-CC5F70A7FE2B}" sibTransId="{3F44B46E-D7E9-4AC9-8447-56323AFA9D8A}"/>
    <dgm:cxn modelId="{1D1B1F37-8471-4703-8F76-F3BA2BD6197D}" srcId="{9656FB61-1BDD-4081-BCE9-85E887324A30}" destId="{36DFF307-7643-4781-BBB9-8D898881463B}" srcOrd="0" destOrd="0" parTransId="{5432C65A-DC08-48EF-8748-31EA62E9E308}" sibTransId="{7856AB90-8AC7-4A5A-8437-72DE79C2FE17}"/>
    <dgm:cxn modelId="{40BAEC98-40BD-45DF-B730-FD421F65818C}" type="presOf" srcId="{36DFF307-7643-4781-BBB9-8D898881463B}" destId="{75B3B4AF-167E-4473-B52E-8CDF1DD0DCC8}" srcOrd="0" destOrd="0" presId="urn:microsoft.com/office/officeart/2005/8/layout/radial3"/>
    <dgm:cxn modelId="{EB22C1F4-9A6E-46BA-B7E1-A1D823E9930E}" type="presParOf" srcId="{B314A181-B9E8-4C74-A35C-1975A7074B9C}" destId="{3A1592A9-C323-4168-85E6-16BF060D15D7}" srcOrd="0" destOrd="0" presId="urn:microsoft.com/office/officeart/2005/8/layout/radial3"/>
    <dgm:cxn modelId="{BE75ACDE-7C20-4E60-8603-8B01F1762FD0}" type="presParOf" srcId="{3A1592A9-C323-4168-85E6-16BF060D15D7}" destId="{75B3B4AF-167E-4473-B52E-8CDF1DD0DCC8}" srcOrd="0" destOrd="0" presId="urn:microsoft.com/office/officeart/2005/8/layout/radial3"/>
    <dgm:cxn modelId="{5354A4FB-6990-4DC4-B848-6D3778FF50FD}" type="presParOf" srcId="{3A1592A9-C323-4168-85E6-16BF060D15D7}" destId="{DFE84D36-0914-402C-9AF3-3DA156A24875}" srcOrd="1" destOrd="0" presId="urn:microsoft.com/office/officeart/2005/8/layout/radial3"/>
    <dgm:cxn modelId="{DBB827CE-2FD2-4687-B807-9E6FA934F330}" type="presParOf" srcId="{3A1592A9-C323-4168-85E6-16BF060D15D7}" destId="{A008D57B-65CA-4635-802D-1BD2A59EFADA}" srcOrd="2"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29BEBE-0E71-4BD6-A7C1-1BBE63994A9D}" type="doc">
      <dgm:prSet loTypeId="urn:microsoft.com/office/officeart/2005/8/layout/hChevron3" loCatId="process" qsTypeId="urn:microsoft.com/office/officeart/2005/8/quickstyle/simple1" qsCatId="simple" csTypeId="urn:microsoft.com/office/officeart/2005/8/colors/accent1_2" csCatId="accent1" phldr="1"/>
      <dgm:spPr/>
    </dgm:pt>
    <dgm:pt modelId="{D68B7E9E-6BD1-414D-8687-077D74F0B46A}">
      <dgm:prSet phldrT="[Text]"/>
      <dgm:spPr>
        <a:solidFill>
          <a:srgbClr val="FF0000"/>
        </a:solidFill>
      </dgm:spPr>
      <dgm:t>
        <a:bodyPr/>
        <a:lstStyle/>
        <a:p>
          <a:r>
            <a:rPr lang="pl-PL" dirty="0" smtClean="0"/>
            <a:t> </a:t>
          </a:r>
          <a:endParaRPr lang="en-US" dirty="0"/>
        </a:p>
      </dgm:t>
    </dgm:pt>
    <dgm:pt modelId="{12B3AEBE-483D-4292-9763-47D09A04EA82}" type="parTrans" cxnId="{A49260CA-112B-4931-82FD-57D5E90DC09C}">
      <dgm:prSet/>
      <dgm:spPr/>
      <dgm:t>
        <a:bodyPr/>
        <a:lstStyle/>
        <a:p>
          <a:endParaRPr lang="en-US"/>
        </a:p>
      </dgm:t>
    </dgm:pt>
    <dgm:pt modelId="{EFD54F9B-5F19-4214-B755-0863108F94E0}" type="sibTrans" cxnId="{A49260CA-112B-4931-82FD-57D5E90DC09C}">
      <dgm:prSet/>
      <dgm:spPr/>
      <dgm:t>
        <a:bodyPr/>
        <a:lstStyle/>
        <a:p>
          <a:endParaRPr lang="en-US"/>
        </a:p>
      </dgm:t>
    </dgm:pt>
    <dgm:pt modelId="{1AEB02AB-4548-4F2B-84FA-2689EAD33605}">
      <dgm:prSet phldrT="[Text]"/>
      <dgm:spPr>
        <a:solidFill>
          <a:srgbClr val="FF0000"/>
        </a:solidFill>
      </dgm:spPr>
      <dgm:t>
        <a:bodyPr/>
        <a:lstStyle/>
        <a:p>
          <a:r>
            <a:rPr lang="pl-PL" dirty="0" smtClean="0"/>
            <a:t> </a:t>
          </a:r>
          <a:endParaRPr lang="en-US" dirty="0"/>
        </a:p>
      </dgm:t>
    </dgm:pt>
    <dgm:pt modelId="{415CA2F0-0929-4E51-B884-E145D8E781F9}" type="parTrans" cxnId="{E5863093-AE5E-414B-BB0D-C506959B09A7}">
      <dgm:prSet/>
      <dgm:spPr/>
      <dgm:t>
        <a:bodyPr/>
        <a:lstStyle/>
        <a:p>
          <a:endParaRPr lang="en-US"/>
        </a:p>
      </dgm:t>
    </dgm:pt>
    <dgm:pt modelId="{CB0639C6-B56D-4BB3-AF36-A1622B2499A6}" type="sibTrans" cxnId="{E5863093-AE5E-414B-BB0D-C506959B09A7}">
      <dgm:prSet/>
      <dgm:spPr/>
      <dgm:t>
        <a:bodyPr/>
        <a:lstStyle/>
        <a:p>
          <a:endParaRPr lang="en-US"/>
        </a:p>
      </dgm:t>
    </dgm:pt>
    <dgm:pt modelId="{90E71A9E-A002-4366-BEAA-6DC09D5FE3F2}">
      <dgm:prSet phldrT="[Text]"/>
      <dgm:spPr>
        <a:solidFill>
          <a:srgbClr val="FF0000"/>
        </a:solidFill>
      </dgm:spPr>
      <dgm:t>
        <a:bodyPr/>
        <a:lstStyle/>
        <a:p>
          <a:r>
            <a:rPr lang="pl-PL" dirty="0" smtClean="0"/>
            <a:t> </a:t>
          </a:r>
          <a:endParaRPr lang="en-US" dirty="0"/>
        </a:p>
      </dgm:t>
    </dgm:pt>
    <dgm:pt modelId="{98A176F2-8CAE-4D71-BAB2-E908A98C12C1}" type="parTrans" cxnId="{F29A4E00-1A44-4DBD-BA85-272C54B49A8E}">
      <dgm:prSet/>
      <dgm:spPr/>
      <dgm:t>
        <a:bodyPr/>
        <a:lstStyle/>
        <a:p>
          <a:endParaRPr lang="en-US"/>
        </a:p>
      </dgm:t>
    </dgm:pt>
    <dgm:pt modelId="{A872DAAD-0E11-4536-9139-517047C7428B}" type="sibTrans" cxnId="{F29A4E00-1A44-4DBD-BA85-272C54B49A8E}">
      <dgm:prSet/>
      <dgm:spPr/>
      <dgm:t>
        <a:bodyPr/>
        <a:lstStyle/>
        <a:p>
          <a:endParaRPr lang="en-US"/>
        </a:p>
      </dgm:t>
    </dgm:pt>
    <dgm:pt modelId="{7DE11D0F-C8FD-4032-9C40-568F78835488}" type="pres">
      <dgm:prSet presAssocID="{4429BEBE-0E71-4BD6-A7C1-1BBE63994A9D}" presName="Name0" presStyleCnt="0">
        <dgm:presLayoutVars>
          <dgm:dir/>
          <dgm:resizeHandles val="exact"/>
        </dgm:presLayoutVars>
      </dgm:prSet>
      <dgm:spPr/>
    </dgm:pt>
    <dgm:pt modelId="{4D8036CD-7240-4DF4-85B3-C7DC0A386C9D}" type="pres">
      <dgm:prSet presAssocID="{D68B7E9E-6BD1-414D-8687-077D74F0B46A}" presName="parTxOnly" presStyleLbl="node1" presStyleIdx="0" presStyleCnt="3">
        <dgm:presLayoutVars>
          <dgm:bulletEnabled val="1"/>
        </dgm:presLayoutVars>
      </dgm:prSet>
      <dgm:spPr/>
      <dgm:t>
        <a:bodyPr/>
        <a:lstStyle/>
        <a:p>
          <a:endParaRPr lang="en-US"/>
        </a:p>
      </dgm:t>
    </dgm:pt>
    <dgm:pt modelId="{289B2A90-2778-4314-8BA3-FB57A7C2FE13}" type="pres">
      <dgm:prSet presAssocID="{EFD54F9B-5F19-4214-B755-0863108F94E0}" presName="parSpace" presStyleCnt="0"/>
      <dgm:spPr/>
    </dgm:pt>
    <dgm:pt modelId="{8B0F61BB-F1A4-4080-B222-29BEF460ED47}" type="pres">
      <dgm:prSet presAssocID="{90E71A9E-A002-4366-BEAA-6DC09D5FE3F2}" presName="parTxOnly" presStyleLbl="node1" presStyleIdx="1" presStyleCnt="3">
        <dgm:presLayoutVars>
          <dgm:bulletEnabled val="1"/>
        </dgm:presLayoutVars>
      </dgm:prSet>
      <dgm:spPr/>
      <dgm:t>
        <a:bodyPr/>
        <a:lstStyle/>
        <a:p>
          <a:endParaRPr lang="en-US"/>
        </a:p>
      </dgm:t>
    </dgm:pt>
    <dgm:pt modelId="{4BD27EBA-5D33-4A63-A03F-9633C3AA80F3}" type="pres">
      <dgm:prSet presAssocID="{A872DAAD-0E11-4536-9139-517047C7428B}" presName="parSpace" presStyleCnt="0"/>
      <dgm:spPr/>
    </dgm:pt>
    <dgm:pt modelId="{3E8AC5EE-86DA-4A2B-B512-47DA0475FF30}" type="pres">
      <dgm:prSet presAssocID="{1AEB02AB-4548-4F2B-84FA-2689EAD33605}" presName="parTxOnly" presStyleLbl="node1" presStyleIdx="2" presStyleCnt="3">
        <dgm:presLayoutVars>
          <dgm:bulletEnabled val="1"/>
        </dgm:presLayoutVars>
      </dgm:prSet>
      <dgm:spPr/>
      <dgm:t>
        <a:bodyPr/>
        <a:lstStyle/>
        <a:p>
          <a:endParaRPr lang="en-US"/>
        </a:p>
      </dgm:t>
    </dgm:pt>
  </dgm:ptLst>
  <dgm:cxnLst>
    <dgm:cxn modelId="{A913E192-DD1A-4806-9205-C56D310A574D}" type="presOf" srcId="{1AEB02AB-4548-4F2B-84FA-2689EAD33605}" destId="{3E8AC5EE-86DA-4A2B-B512-47DA0475FF30}" srcOrd="0" destOrd="0" presId="urn:microsoft.com/office/officeart/2005/8/layout/hChevron3"/>
    <dgm:cxn modelId="{F29A4E00-1A44-4DBD-BA85-272C54B49A8E}" srcId="{4429BEBE-0E71-4BD6-A7C1-1BBE63994A9D}" destId="{90E71A9E-A002-4366-BEAA-6DC09D5FE3F2}" srcOrd="1" destOrd="0" parTransId="{98A176F2-8CAE-4D71-BAB2-E908A98C12C1}" sibTransId="{A872DAAD-0E11-4536-9139-517047C7428B}"/>
    <dgm:cxn modelId="{E5863093-AE5E-414B-BB0D-C506959B09A7}" srcId="{4429BEBE-0E71-4BD6-A7C1-1BBE63994A9D}" destId="{1AEB02AB-4548-4F2B-84FA-2689EAD33605}" srcOrd="2" destOrd="0" parTransId="{415CA2F0-0929-4E51-B884-E145D8E781F9}" sibTransId="{CB0639C6-B56D-4BB3-AF36-A1622B2499A6}"/>
    <dgm:cxn modelId="{DEE3AFFE-2F2D-4CE4-B82D-DA8C4E100BF6}" type="presOf" srcId="{D68B7E9E-6BD1-414D-8687-077D74F0B46A}" destId="{4D8036CD-7240-4DF4-85B3-C7DC0A386C9D}" srcOrd="0" destOrd="0" presId="urn:microsoft.com/office/officeart/2005/8/layout/hChevron3"/>
    <dgm:cxn modelId="{A49260CA-112B-4931-82FD-57D5E90DC09C}" srcId="{4429BEBE-0E71-4BD6-A7C1-1BBE63994A9D}" destId="{D68B7E9E-6BD1-414D-8687-077D74F0B46A}" srcOrd="0" destOrd="0" parTransId="{12B3AEBE-483D-4292-9763-47D09A04EA82}" sibTransId="{EFD54F9B-5F19-4214-B755-0863108F94E0}"/>
    <dgm:cxn modelId="{86A2CE22-DC40-45F5-8312-1519F2E3F16C}" type="presOf" srcId="{4429BEBE-0E71-4BD6-A7C1-1BBE63994A9D}" destId="{7DE11D0F-C8FD-4032-9C40-568F78835488}" srcOrd="0" destOrd="0" presId="urn:microsoft.com/office/officeart/2005/8/layout/hChevron3"/>
    <dgm:cxn modelId="{EFFB3CCD-9ECA-4084-B8E9-A7B2624A27B9}" type="presOf" srcId="{90E71A9E-A002-4366-BEAA-6DC09D5FE3F2}" destId="{8B0F61BB-F1A4-4080-B222-29BEF460ED47}" srcOrd="0" destOrd="0" presId="urn:microsoft.com/office/officeart/2005/8/layout/hChevron3"/>
    <dgm:cxn modelId="{B8889453-5E77-4C46-BC5E-0C3F6FF135CF}" type="presParOf" srcId="{7DE11D0F-C8FD-4032-9C40-568F78835488}" destId="{4D8036CD-7240-4DF4-85B3-C7DC0A386C9D}" srcOrd="0" destOrd="0" presId="urn:microsoft.com/office/officeart/2005/8/layout/hChevron3"/>
    <dgm:cxn modelId="{A4069799-85CA-462E-94E7-F88FF3999D8B}" type="presParOf" srcId="{7DE11D0F-C8FD-4032-9C40-568F78835488}" destId="{289B2A90-2778-4314-8BA3-FB57A7C2FE13}" srcOrd="1" destOrd="0" presId="urn:microsoft.com/office/officeart/2005/8/layout/hChevron3"/>
    <dgm:cxn modelId="{E1F9C4EF-B34E-42D3-A774-C5550A0AA225}" type="presParOf" srcId="{7DE11D0F-C8FD-4032-9C40-568F78835488}" destId="{8B0F61BB-F1A4-4080-B222-29BEF460ED47}" srcOrd="2" destOrd="0" presId="urn:microsoft.com/office/officeart/2005/8/layout/hChevron3"/>
    <dgm:cxn modelId="{2AAC1AC5-FB06-4C38-AC97-775790753281}" type="presParOf" srcId="{7DE11D0F-C8FD-4032-9C40-568F78835488}" destId="{4BD27EBA-5D33-4A63-A03F-9633C3AA80F3}" srcOrd="3" destOrd="0" presId="urn:microsoft.com/office/officeart/2005/8/layout/hChevron3"/>
    <dgm:cxn modelId="{7053ED92-B7D6-40D5-B2C7-99DF90580ACC}" type="presParOf" srcId="{7DE11D0F-C8FD-4032-9C40-568F78835488}" destId="{3E8AC5EE-86DA-4A2B-B512-47DA0475FF30}" srcOrd="4"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429BEBE-0E71-4BD6-A7C1-1BBE63994A9D}" type="doc">
      <dgm:prSet loTypeId="urn:microsoft.com/office/officeart/2005/8/layout/hChevron3" loCatId="process" qsTypeId="urn:microsoft.com/office/officeart/2005/8/quickstyle/simple1" qsCatId="simple" csTypeId="urn:microsoft.com/office/officeart/2005/8/colors/accent1_2" csCatId="accent1" phldr="1"/>
      <dgm:spPr/>
    </dgm:pt>
    <dgm:pt modelId="{D68B7E9E-6BD1-414D-8687-077D74F0B46A}">
      <dgm:prSet phldrT="[Text]"/>
      <dgm:spPr>
        <a:solidFill>
          <a:srgbClr val="FF0000"/>
        </a:solidFill>
      </dgm:spPr>
      <dgm:t>
        <a:bodyPr/>
        <a:lstStyle/>
        <a:p>
          <a:r>
            <a:rPr lang="pl-PL" dirty="0" smtClean="0"/>
            <a:t> </a:t>
          </a:r>
          <a:endParaRPr lang="en-US" dirty="0"/>
        </a:p>
      </dgm:t>
    </dgm:pt>
    <dgm:pt modelId="{12B3AEBE-483D-4292-9763-47D09A04EA82}" type="parTrans" cxnId="{A49260CA-112B-4931-82FD-57D5E90DC09C}">
      <dgm:prSet/>
      <dgm:spPr/>
      <dgm:t>
        <a:bodyPr/>
        <a:lstStyle/>
        <a:p>
          <a:endParaRPr lang="en-US"/>
        </a:p>
      </dgm:t>
    </dgm:pt>
    <dgm:pt modelId="{EFD54F9B-5F19-4214-B755-0863108F94E0}" type="sibTrans" cxnId="{A49260CA-112B-4931-82FD-57D5E90DC09C}">
      <dgm:prSet/>
      <dgm:spPr/>
      <dgm:t>
        <a:bodyPr/>
        <a:lstStyle/>
        <a:p>
          <a:endParaRPr lang="en-US"/>
        </a:p>
      </dgm:t>
    </dgm:pt>
    <dgm:pt modelId="{1AEB02AB-4548-4F2B-84FA-2689EAD33605}">
      <dgm:prSet phldrT="[Text]"/>
      <dgm:spPr>
        <a:solidFill>
          <a:schemeClr val="bg1"/>
        </a:solidFill>
        <a:ln>
          <a:solidFill>
            <a:schemeClr val="bg1">
              <a:lumMod val="75000"/>
            </a:schemeClr>
          </a:solidFill>
        </a:ln>
      </dgm:spPr>
      <dgm:t>
        <a:bodyPr/>
        <a:lstStyle/>
        <a:p>
          <a:r>
            <a:rPr lang="pl-PL" dirty="0" smtClean="0"/>
            <a:t> </a:t>
          </a:r>
          <a:endParaRPr lang="en-US" dirty="0"/>
        </a:p>
      </dgm:t>
    </dgm:pt>
    <dgm:pt modelId="{415CA2F0-0929-4E51-B884-E145D8E781F9}" type="parTrans" cxnId="{E5863093-AE5E-414B-BB0D-C506959B09A7}">
      <dgm:prSet/>
      <dgm:spPr/>
      <dgm:t>
        <a:bodyPr/>
        <a:lstStyle/>
        <a:p>
          <a:endParaRPr lang="en-US"/>
        </a:p>
      </dgm:t>
    </dgm:pt>
    <dgm:pt modelId="{CB0639C6-B56D-4BB3-AF36-A1622B2499A6}" type="sibTrans" cxnId="{E5863093-AE5E-414B-BB0D-C506959B09A7}">
      <dgm:prSet/>
      <dgm:spPr/>
      <dgm:t>
        <a:bodyPr/>
        <a:lstStyle/>
        <a:p>
          <a:endParaRPr lang="en-US"/>
        </a:p>
      </dgm:t>
    </dgm:pt>
    <dgm:pt modelId="{90E71A9E-A002-4366-BEAA-6DC09D5FE3F2}">
      <dgm:prSet phldrT="[Text]"/>
      <dgm:spPr>
        <a:solidFill>
          <a:srgbClr val="FF0000"/>
        </a:solidFill>
        <a:ln>
          <a:solidFill>
            <a:schemeClr val="bg1"/>
          </a:solidFill>
        </a:ln>
      </dgm:spPr>
      <dgm:t>
        <a:bodyPr/>
        <a:lstStyle/>
        <a:p>
          <a:r>
            <a:rPr lang="pl-PL" dirty="0" smtClean="0"/>
            <a:t> </a:t>
          </a:r>
          <a:endParaRPr lang="en-US" dirty="0"/>
        </a:p>
      </dgm:t>
    </dgm:pt>
    <dgm:pt modelId="{98A176F2-8CAE-4D71-BAB2-E908A98C12C1}" type="parTrans" cxnId="{F29A4E00-1A44-4DBD-BA85-272C54B49A8E}">
      <dgm:prSet/>
      <dgm:spPr/>
      <dgm:t>
        <a:bodyPr/>
        <a:lstStyle/>
        <a:p>
          <a:endParaRPr lang="en-US"/>
        </a:p>
      </dgm:t>
    </dgm:pt>
    <dgm:pt modelId="{A872DAAD-0E11-4536-9139-517047C7428B}" type="sibTrans" cxnId="{F29A4E00-1A44-4DBD-BA85-272C54B49A8E}">
      <dgm:prSet/>
      <dgm:spPr/>
      <dgm:t>
        <a:bodyPr/>
        <a:lstStyle/>
        <a:p>
          <a:endParaRPr lang="en-US"/>
        </a:p>
      </dgm:t>
    </dgm:pt>
    <dgm:pt modelId="{7DE11D0F-C8FD-4032-9C40-568F78835488}" type="pres">
      <dgm:prSet presAssocID="{4429BEBE-0E71-4BD6-A7C1-1BBE63994A9D}" presName="Name0" presStyleCnt="0">
        <dgm:presLayoutVars>
          <dgm:dir/>
          <dgm:resizeHandles val="exact"/>
        </dgm:presLayoutVars>
      </dgm:prSet>
      <dgm:spPr/>
    </dgm:pt>
    <dgm:pt modelId="{4D8036CD-7240-4DF4-85B3-C7DC0A386C9D}" type="pres">
      <dgm:prSet presAssocID="{D68B7E9E-6BD1-414D-8687-077D74F0B46A}" presName="parTxOnly" presStyleLbl="node1" presStyleIdx="0" presStyleCnt="3">
        <dgm:presLayoutVars>
          <dgm:bulletEnabled val="1"/>
        </dgm:presLayoutVars>
      </dgm:prSet>
      <dgm:spPr/>
      <dgm:t>
        <a:bodyPr/>
        <a:lstStyle/>
        <a:p>
          <a:endParaRPr lang="en-US"/>
        </a:p>
      </dgm:t>
    </dgm:pt>
    <dgm:pt modelId="{289B2A90-2778-4314-8BA3-FB57A7C2FE13}" type="pres">
      <dgm:prSet presAssocID="{EFD54F9B-5F19-4214-B755-0863108F94E0}" presName="parSpace" presStyleCnt="0"/>
      <dgm:spPr/>
    </dgm:pt>
    <dgm:pt modelId="{8B0F61BB-F1A4-4080-B222-29BEF460ED47}" type="pres">
      <dgm:prSet presAssocID="{90E71A9E-A002-4366-BEAA-6DC09D5FE3F2}" presName="parTxOnly" presStyleLbl="node1" presStyleIdx="1" presStyleCnt="3">
        <dgm:presLayoutVars>
          <dgm:bulletEnabled val="1"/>
        </dgm:presLayoutVars>
      </dgm:prSet>
      <dgm:spPr/>
      <dgm:t>
        <a:bodyPr/>
        <a:lstStyle/>
        <a:p>
          <a:endParaRPr lang="en-US"/>
        </a:p>
      </dgm:t>
    </dgm:pt>
    <dgm:pt modelId="{4BD27EBA-5D33-4A63-A03F-9633C3AA80F3}" type="pres">
      <dgm:prSet presAssocID="{A872DAAD-0E11-4536-9139-517047C7428B}" presName="parSpace" presStyleCnt="0"/>
      <dgm:spPr/>
    </dgm:pt>
    <dgm:pt modelId="{3E8AC5EE-86DA-4A2B-B512-47DA0475FF30}" type="pres">
      <dgm:prSet presAssocID="{1AEB02AB-4548-4F2B-84FA-2689EAD33605}" presName="parTxOnly" presStyleLbl="node1" presStyleIdx="2" presStyleCnt="3">
        <dgm:presLayoutVars>
          <dgm:bulletEnabled val="1"/>
        </dgm:presLayoutVars>
      </dgm:prSet>
      <dgm:spPr/>
      <dgm:t>
        <a:bodyPr/>
        <a:lstStyle/>
        <a:p>
          <a:endParaRPr lang="en-US"/>
        </a:p>
      </dgm:t>
    </dgm:pt>
  </dgm:ptLst>
  <dgm:cxnLst>
    <dgm:cxn modelId="{B1595E2E-24AE-4275-A69B-1C18D9479222}" type="presOf" srcId="{90E71A9E-A002-4366-BEAA-6DC09D5FE3F2}" destId="{8B0F61BB-F1A4-4080-B222-29BEF460ED47}" srcOrd="0" destOrd="0" presId="urn:microsoft.com/office/officeart/2005/8/layout/hChevron3"/>
    <dgm:cxn modelId="{44C8BB3D-0B71-4A5E-993E-BBD391D5AE88}" type="presOf" srcId="{D68B7E9E-6BD1-414D-8687-077D74F0B46A}" destId="{4D8036CD-7240-4DF4-85B3-C7DC0A386C9D}" srcOrd="0" destOrd="0" presId="urn:microsoft.com/office/officeart/2005/8/layout/hChevron3"/>
    <dgm:cxn modelId="{F29A4E00-1A44-4DBD-BA85-272C54B49A8E}" srcId="{4429BEBE-0E71-4BD6-A7C1-1BBE63994A9D}" destId="{90E71A9E-A002-4366-BEAA-6DC09D5FE3F2}" srcOrd="1" destOrd="0" parTransId="{98A176F2-8CAE-4D71-BAB2-E908A98C12C1}" sibTransId="{A872DAAD-0E11-4536-9139-517047C7428B}"/>
    <dgm:cxn modelId="{E5863093-AE5E-414B-BB0D-C506959B09A7}" srcId="{4429BEBE-0E71-4BD6-A7C1-1BBE63994A9D}" destId="{1AEB02AB-4548-4F2B-84FA-2689EAD33605}" srcOrd="2" destOrd="0" parTransId="{415CA2F0-0929-4E51-B884-E145D8E781F9}" sibTransId="{CB0639C6-B56D-4BB3-AF36-A1622B2499A6}"/>
    <dgm:cxn modelId="{E5BCABE4-8613-48B0-BABA-B8F7283B7EF4}" type="presOf" srcId="{1AEB02AB-4548-4F2B-84FA-2689EAD33605}" destId="{3E8AC5EE-86DA-4A2B-B512-47DA0475FF30}" srcOrd="0" destOrd="0" presId="urn:microsoft.com/office/officeart/2005/8/layout/hChevron3"/>
    <dgm:cxn modelId="{A49260CA-112B-4931-82FD-57D5E90DC09C}" srcId="{4429BEBE-0E71-4BD6-A7C1-1BBE63994A9D}" destId="{D68B7E9E-6BD1-414D-8687-077D74F0B46A}" srcOrd="0" destOrd="0" parTransId="{12B3AEBE-483D-4292-9763-47D09A04EA82}" sibTransId="{EFD54F9B-5F19-4214-B755-0863108F94E0}"/>
    <dgm:cxn modelId="{527A76A0-DDB3-4BA1-8F67-1B0F63389FA6}" type="presOf" srcId="{4429BEBE-0E71-4BD6-A7C1-1BBE63994A9D}" destId="{7DE11D0F-C8FD-4032-9C40-568F78835488}" srcOrd="0" destOrd="0" presId="urn:microsoft.com/office/officeart/2005/8/layout/hChevron3"/>
    <dgm:cxn modelId="{5811CAD6-99A5-46D2-8162-01D97EE24FC0}" type="presParOf" srcId="{7DE11D0F-C8FD-4032-9C40-568F78835488}" destId="{4D8036CD-7240-4DF4-85B3-C7DC0A386C9D}" srcOrd="0" destOrd="0" presId="urn:microsoft.com/office/officeart/2005/8/layout/hChevron3"/>
    <dgm:cxn modelId="{328B605B-EBCF-439B-9285-E4FD95D1EE35}" type="presParOf" srcId="{7DE11D0F-C8FD-4032-9C40-568F78835488}" destId="{289B2A90-2778-4314-8BA3-FB57A7C2FE13}" srcOrd="1" destOrd="0" presId="urn:microsoft.com/office/officeart/2005/8/layout/hChevron3"/>
    <dgm:cxn modelId="{3D405854-8B1E-48A2-B911-5E54A838FE36}" type="presParOf" srcId="{7DE11D0F-C8FD-4032-9C40-568F78835488}" destId="{8B0F61BB-F1A4-4080-B222-29BEF460ED47}" srcOrd="2" destOrd="0" presId="urn:microsoft.com/office/officeart/2005/8/layout/hChevron3"/>
    <dgm:cxn modelId="{BD75D8B7-916F-4BED-BA44-5B57420BB3E0}" type="presParOf" srcId="{7DE11D0F-C8FD-4032-9C40-568F78835488}" destId="{4BD27EBA-5D33-4A63-A03F-9633C3AA80F3}" srcOrd="3" destOrd="0" presId="urn:microsoft.com/office/officeart/2005/8/layout/hChevron3"/>
    <dgm:cxn modelId="{4ED832A3-7C1F-4226-A63D-94CEDFBA64A8}" type="presParOf" srcId="{7DE11D0F-C8FD-4032-9C40-568F78835488}" destId="{3E8AC5EE-86DA-4A2B-B512-47DA0475FF30}" srcOrd="4"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429BEBE-0E71-4BD6-A7C1-1BBE63994A9D}" type="doc">
      <dgm:prSet loTypeId="urn:microsoft.com/office/officeart/2005/8/layout/hChevron3" loCatId="process" qsTypeId="urn:microsoft.com/office/officeart/2005/8/quickstyle/simple1" qsCatId="simple" csTypeId="urn:microsoft.com/office/officeart/2005/8/colors/accent1_2" csCatId="accent1" phldr="1"/>
      <dgm:spPr/>
    </dgm:pt>
    <dgm:pt modelId="{D68B7E9E-6BD1-414D-8687-077D74F0B46A}">
      <dgm:prSet phldrT="[Text]"/>
      <dgm:spPr>
        <a:solidFill>
          <a:srgbClr val="FF0000"/>
        </a:solidFill>
      </dgm:spPr>
      <dgm:t>
        <a:bodyPr/>
        <a:lstStyle/>
        <a:p>
          <a:r>
            <a:rPr lang="pl-PL" dirty="0" smtClean="0"/>
            <a:t> </a:t>
          </a:r>
          <a:endParaRPr lang="en-US" dirty="0"/>
        </a:p>
      </dgm:t>
    </dgm:pt>
    <dgm:pt modelId="{12B3AEBE-483D-4292-9763-47D09A04EA82}" type="parTrans" cxnId="{A49260CA-112B-4931-82FD-57D5E90DC09C}">
      <dgm:prSet/>
      <dgm:spPr/>
      <dgm:t>
        <a:bodyPr/>
        <a:lstStyle/>
        <a:p>
          <a:endParaRPr lang="en-US"/>
        </a:p>
      </dgm:t>
    </dgm:pt>
    <dgm:pt modelId="{EFD54F9B-5F19-4214-B755-0863108F94E0}" type="sibTrans" cxnId="{A49260CA-112B-4931-82FD-57D5E90DC09C}">
      <dgm:prSet/>
      <dgm:spPr/>
      <dgm:t>
        <a:bodyPr/>
        <a:lstStyle/>
        <a:p>
          <a:endParaRPr lang="en-US"/>
        </a:p>
      </dgm:t>
    </dgm:pt>
    <dgm:pt modelId="{1AEB02AB-4548-4F2B-84FA-2689EAD33605}">
      <dgm:prSet phldrT="[Text]"/>
      <dgm:spPr>
        <a:noFill/>
        <a:ln>
          <a:solidFill>
            <a:schemeClr val="bg1">
              <a:lumMod val="85000"/>
            </a:schemeClr>
          </a:solidFill>
        </a:ln>
      </dgm:spPr>
      <dgm:t>
        <a:bodyPr/>
        <a:lstStyle/>
        <a:p>
          <a:r>
            <a:rPr lang="pl-PL" dirty="0" smtClean="0"/>
            <a:t> </a:t>
          </a:r>
          <a:endParaRPr lang="en-US" dirty="0"/>
        </a:p>
      </dgm:t>
    </dgm:pt>
    <dgm:pt modelId="{415CA2F0-0929-4E51-B884-E145D8E781F9}" type="parTrans" cxnId="{E5863093-AE5E-414B-BB0D-C506959B09A7}">
      <dgm:prSet/>
      <dgm:spPr/>
      <dgm:t>
        <a:bodyPr/>
        <a:lstStyle/>
        <a:p>
          <a:endParaRPr lang="en-US"/>
        </a:p>
      </dgm:t>
    </dgm:pt>
    <dgm:pt modelId="{CB0639C6-B56D-4BB3-AF36-A1622B2499A6}" type="sibTrans" cxnId="{E5863093-AE5E-414B-BB0D-C506959B09A7}">
      <dgm:prSet/>
      <dgm:spPr/>
      <dgm:t>
        <a:bodyPr/>
        <a:lstStyle/>
        <a:p>
          <a:endParaRPr lang="en-US"/>
        </a:p>
      </dgm:t>
    </dgm:pt>
    <dgm:pt modelId="{90E71A9E-A002-4366-BEAA-6DC09D5FE3F2}">
      <dgm:prSet phldrT="[Text]"/>
      <dgm:spPr>
        <a:noFill/>
        <a:ln>
          <a:solidFill>
            <a:schemeClr val="bg1">
              <a:lumMod val="85000"/>
            </a:schemeClr>
          </a:solidFill>
        </a:ln>
      </dgm:spPr>
      <dgm:t>
        <a:bodyPr/>
        <a:lstStyle/>
        <a:p>
          <a:r>
            <a:rPr lang="pl-PL" dirty="0" smtClean="0"/>
            <a:t> </a:t>
          </a:r>
          <a:endParaRPr lang="en-US" dirty="0"/>
        </a:p>
      </dgm:t>
    </dgm:pt>
    <dgm:pt modelId="{A872DAAD-0E11-4536-9139-517047C7428B}" type="sibTrans" cxnId="{F29A4E00-1A44-4DBD-BA85-272C54B49A8E}">
      <dgm:prSet/>
      <dgm:spPr/>
      <dgm:t>
        <a:bodyPr/>
        <a:lstStyle/>
        <a:p>
          <a:endParaRPr lang="en-US"/>
        </a:p>
      </dgm:t>
    </dgm:pt>
    <dgm:pt modelId="{98A176F2-8CAE-4D71-BAB2-E908A98C12C1}" type="parTrans" cxnId="{F29A4E00-1A44-4DBD-BA85-272C54B49A8E}">
      <dgm:prSet/>
      <dgm:spPr/>
      <dgm:t>
        <a:bodyPr/>
        <a:lstStyle/>
        <a:p>
          <a:endParaRPr lang="en-US"/>
        </a:p>
      </dgm:t>
    </dgm:pt>
    <dgm:pt modelId="{7DE11D0F-C8FD-4032-9C40-568F78835488}" type="pres">
      <dgm:prSet presAssocID="{4429BEBE-0E71-4BD6-A7C1-1BBE63994A9D}" presName="Name0" presStyleCnt="0">
        <dgm:presLayoutVars>
          <dgm:dir/>
          <dgm:resizeHandles val="exact"/>
        </dgm:presLayoutVars>
      </dgm:prSet>
      <dgm:spPr/>
    </dgm:pt>
    <dgm:pt modelId="{4D8036CD-7240-4DF4-85B3-C7DC0A386C9D}" type="pres">
      <dgm:prSet presAssocID="{D68B7E9E-6BD1-414D-8687-077D74F0B46A}" presName="parTxOnly" presStyleLbl="node1" presStyleIdx="0" presStyleCnt="3">
        <dgm:presLayoutVars>
          <dgm:bulletEnabled val="1"/>
        </dgm:presLayoutVars>
      </dgm:prSet>
      <dgm:spPr/>
      <dgm:t>
        <a:bodyPr/>
        <a:lstStyle/>
        <a:p>
          <a:endParaRPr lang="en-US"/>
        </a:p>
      </dgm:t>
    </dgm:pt>
    <dgm:pt modelId="{289B2A90-2778-4314-8BA3-FB57A7C2FE13}" type="pres">
      <dgm:prSet presAssocID="{EFD54F9B-5F19-4214-B755-0863108F94E0}" presName="parSpace" presStyleCnt="0"/>
      <dgm:spPr/>
    </dgm:pt>
    <dgm:pt modelId="{8B0F61BB-F1A4-4080-B222-29BEF460ED47}" type="pres">
      <dgm:prSet presAssocID="{90E71A9E-A002-4366-BEAA-6DC09D5FE3F2}" presName="parTxOnly" presStyleLbl="node1" presStyleIdx="1" presStyleCnt="3">
        <dgm:presLayoutVars>
          <dgm:bulletEnabled val="1"/>
        </dgm:presLayoutVars>
      </dgm:prSet>
      <dgm:spPr/>
      <dgm:t>
        <a:bodyPr/>
        <a:lstStyle/>
        <a:p>
          <a:endParaRPr lang="en-US"/>
        </a:p>
      </dgm:t>
    </dgm:pt>
    <dgm:pt modelId="{4BD27EBA-5D33-4A63-A03F-9633C3AA80F3}" type="pres">
      <dgm:prSet presAssocID="{A872DAAD-0E11-4536-9139-517047C7428B}" presName="parSpace" presStyleCnt="0"/>
      <dgm:spPr/>
    </dgm:pt>
    <dgm:pt modelId="{3E8AC5EE-86DA-4A2B-B512-47DA0475FF30}" type="pres">
      <dgm:prSet presAssocID="{1AEB02AB-4548-4F2B-84FA-2689EAD33605}" presName="parTxOnly" presStyleLbl="node1" presStyleIdx="2" presStyleCnt="3">
        <dgm:presLayoutVars>
          <dgm:bulletEnabled val="1"/>
        </dgm:presLayoutVars>
      </dgm:prSet>
      <dgm:spPr/>
      <dgm:t>
        <a:bodyPr/>
        <a:lstStyle/>
        <a:p>
          <a:endParaRPr lang="en-US"/>
        </a:p>
      </dgm:t>
    </dgm:pt>
  </dgm:ptLst>
  <dgm:cxnLst>
    <dgm:cxn modelId="{F9BAEDC7-F2E9-46E9-AB6C-FA423240F7DD}" type="presOf" srcId="{1AEB02AB-4548-4F2B-84FA-2689EAD33605}" destId="{3E8AC5EE-86DA-4A2B-B512-47DA0475FF30}" srcOrd="0" destOrd="0" presId="urn:microsoft.com/office/officeart/2005/8/layout/hChevron3"/>
    <dgm:cxn modelId="{F29A4E00-1A44-4DBD-BA85-272C54B49A8E}" srcId="{4429BEBE-0E71-4BD6-A7C1-1BBE63994A9D}" destId="{90E71A9E-A002-4366-BEAA-6DC09D5FE3F2}" srcOrd="1" destOrd="0" parTransId="{98A176F2-8CAE-4D71-BAB2-E908A98C12C1}" sibTransId="{A872DAAD-0E11-4536-9139-517047C7428B}"/>
    <dgm:cxn modelId="{E5863093-AE5E-414B-BB0D-C506959B09A7}" srcId="{4429BEBE-0E71-4BD6-A7C1-1BBE63994A9D}" destId="{1AEB02AB-4548-4F2B-84FA-2689EAD33605}" srcOrd="2" destOrd="0" parTransId="{415CA2F0-0929-4E51-B884-E145D8E781F9}" sibTransId="{CB0639C6-B56D-4BB3-AF36-A1622B2499A6}"/>
    <dgm:cxn modelId="{C6CB1EC7-0DC7-433B-AC31-B729B71C3094}" type="presOf" srcId="{D68B7E9E-6BD1-414D-8687-077D74F0B46A}" destId="{4D8036CD-7240-4DF4-85B3-C7DC0A386C9D}" srcOrd="0" destOrd="0" presId="urn:microsoft.com/office/officeart/2005/8/layout/hChevron3"/>
    <dgm:cxn modelId="{A49260CA-112B-4931-82FD-57D5E90DC09C}" srcId="{4429BEBE-0E71-4BD6-A7C1-1BBE63994A9D}" destId="{D68B7E9E-6BD1-414D-8687-077D74F0B46A}" srcOrd="0" destOrd="0" parTransId="{12B3AEBE-483D-4292-9763-47D09A04EA82}" sibTransId="{EFD54F9B-5F19-4214-B755-0863108F94E0}"/>
    <dgm:cxn modelId="{B4337F97-3D1D-4F73-9045-958FBA877F2E}" type="presOf" srcId="{4429BEBE-0E71-4BD6-A7C1-1BBE63994A9D}" destId="{7DE11D0F-C8FD-4032-9C40-568F78835488}" srcOrd="0" destOrd="0" presId="urn:microsoft.com/office/officeart/2005/8/layout/hChevron3"/>
    <dgm:cxn modelId="{90B7CD39-88E8-4BDC-A643-41E8A38175D2}" type="presOf" srcId="{90E71A9E-A002-4366-BEAA-6DC09D5FE3F2}" destId="{8B0F61BB-F1A4-4080-B222-29BEF460ED47}" srcOrd="0" destOrd="0" presId="urn:microsoft.com/office/officeart/2005/8/layout/hChevron3"/>
    <dgm:cxn modelId="{F459B442-D80F-4652-A7CB-ACA060491CAA}" type="presParOf" srcId="{7DE11D0F-C8FD-4032-9C40-568F78835488}" destId="{4D8036CD-7240-4DF4-85B3-C7DC0A386C9D}" srcOrd="0" destOrd="0" presId="urn:microsoft.com/office/officeart/2005/8/layout/hChevron3"/>
    <dgm:cxn modelId="{4D06C8B5-7245-496F-BDAC-63F2EF3CD17C}" type="presParOf" srcId="{7DE11D0F-C8FD-4032-9C40-568F78835488}" destId="{289B2A90-2778-4314-8BA3-FB57A7C2FE13}" srcOrd="1" destOrd="0" presId="urn:microsoft.com/office/officeart/2005/8/layout/hChevron3"/>
    <dgm:cxn modelId="{412B5B68-2D51-4B12-BDC8-70B6822CEA8D}" type="presParOf" srcId="{7DE11D0F-C8FD-4032-9C40-568F78835488}" destId="{8B0F61BB-F1A4-4080-B222-29BEF460ED47}" srcOrd="2" destOrd="0" presId="urn:microsoft.com/office/officeart/2005/8/layout/hChevron3"/>
    <dgm:cxn modelId="{103F883B-D929-490F-953B-2CD1C27350B6}" type="presParOf" srcId="{7DE11D0F-C8FD-4032-9C40-568F78835488}" destId="{4BD27EBA-5D33-4A63-A03F-9633C3AA80F3}" srcOrd="3" destOrd="0" presId="urn:microsoft.com/office/officeart/2005/8/layout/hChevron3"/>
    <dgm:cxn modelId="{87C546FF-3431-4745-81F5-57CF1893C768}" type="presParOf" srcId="{7DE11D0F-C8FD-4032-9C40-568F78835488}" destId="{3E8AC5EE-86DA-4A2B-B512-47DA0475FF30}" srcOrd="4" destOrd="0" presId="urn:microsoft.com/office/officeart/2005/8/layout/hChevron3"/>
  </dgm:cxnLst>
  <dgm:bg/>
  <dgm:whole/>
  <dgm:extLst>
    <a:ext uri="http://schemas.microsoft.com/office/drawing/2008/diagram">
      <dsp:dataModelExt xmlns:dsp="http://schemas.microsoft.com/office/drawing/2008/diagram" relId="rId20"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4429BEBE-0E71-4BD6-A7C1-1BBE63994A9D}" type="doc">
      <dgm:prSet loTypeId="urn:microsoft.com/office/officeart/2005/8/layout/hChevron3" loCatId="process" qsTypeId="urn:microsoft.com/office/officeart/2005/8/quickstyle/simple1" qsCatId="simple" csTypeId="urn:microsoft.com/office/officeart/2005/8/colors/accent1_2" csCatId="accent1" phldr="1"/>
      <dgm:spPr/>
    </dgm:pt>
    <dgm:pt modelId="{D68B7E9E-6BD1-414D-8687-077D74F0B46A}">
      <dgm:prSet phldrT="[Text]"/>
      <dgm:spPr>
        <a:solidFill>
          <a:srgbClr val="FF0000"/>
        </a:solidFill>
      </dgm:spPr>
      <dgm:t>
        <a:bodyPr/>
        <a:lstStyle/>
        <a:p>
          <a:r>
            <a:rPr lang="pl-PL" dirty="0" smtClean="0"/>
            <a:t> </a:t>
          </a:r>
          <a:endParaRPr lang="en-US" dirty="0"/>
        </a:p>
      </dgm:t>
    </dgm:pt>
    <dgm:pt modelId="{12B3AEBE-483D-4292-9763-47D09A04EA82}" type="parTrans" cxnId="{A49260CA-112B-4931-82FD-57D5E90DC09C}">
      <dgm:prSet/>
      <dgm:spPr/>
      <dgm:t>
        <a:bodyPr/>
        <a:lstStyle/>
        <a:p>
          <a:endParaRPr lang="en-US"/>
        </a:p>
      </dgm:t>
    </dgm:pt>
    <dgm:pt modelId="{EFD54F9B-5F19-4214-B755-0863108F94E0}" type="sibTrans" cxnId="{A49260CA-112B-4931-82FD-57D5E90DC09C}">
      <dgm:prSet/>
      <dgm:spPr/>
      <dgm:t>
        <a:bodyPr/>
        <a:lstStyle/>
        <a:p>
          <a:endParaRPr lang="en-US"/>
        </a:p>
      </dgm:t>
    </dgm:pt>
    <dgm:pt modelId="{1AEB02AB-4548-4F2B-84FA-2689EAD33605}">
      <dgm:prSet phldrT="[Text]"/>
      <dgm:spPr>
        <a:solidFill>
          <a:srgbClr val="FF0000"/>
        </a:solidFill>
      </dgm:spPr>
      <dgm:t>
        <a:bodyPr/>
        <a:lstStyle/>
        <a:p>
          <a:r>
            <a:rPr lang="pl-PL" dirty="0" smtClean="0"/>
            <a:t> </a:t>
          </a:r>
          <a:endParaRPr lang="en-US" dirty="0"/>
        </a:p>
      </dgm:t>
    </dgm:pt>
    <dgm:pt modelId="{415CA2F0-0929-4E51-B884-E145D8E781F9}" type="parTrans" cxnId="{E5863093-AE5E-414B-BB0D-C506959B09A7}">
      <dgm:prSet/>
      <dgm:spPr/>
      <dgm:t>
        <a:bodyPr/>
        <a:lstStyle/>
        <a:p>
          <a:endParaRPr lang="en-US"/>
        </a:p>
      </dgm:t>
    </dgm:pt>
    <dgm:pt modelId="{CB0639C6-B56D-4BB3-AF36-A1622B2499A6}" type="sibTrans" cxnId="{E5863093-AE5E-414B-BB0D-C506959B09A7}">
      <dgm:prSet/>
      <dgm:spPr/>
      <dgm:t>
        <a:bodyPr/>
        <a:lstStyle/>
        <a:p>
          <a:endParaRPr lang="en-US"/>
        </a:p>
      </dgm:t>
    </dgm:pt>
    <dgm:pt modelId="{90E71A9E-A002-4366-BEAA-6DC09D5FE3F2}">
      <dgm:prSet phldrT="[Text]"/>
      <dgm:spPr>
        <a:solidFill>
          <a:srgbClr val="FF0000"/>
        </a:solidFill>
      </dgm:spPr>
      <dgm:t>
        <a:bodyPr/>
        <a:lstStyle/>
        <a:p>
          <a:r>
            <a:rPr lang="pl-PL" dirty="0" smtClean="0"/>
            <a:t> </a:t>
          </a:r>
          <a:endParaRPr lang="en-US" dirty="0"/>
        </a:p>
      </dgm:t>
    </dgm:pt>
    <dgm:pt modelId="{98A176F2-8CAE-4D71-BAB2-E908A98C12C1}" type="parTrans" cxnId="{F29A4E00-1A44-4DBD-BA85-272C54B49A8E}">
      <dgm:prSet/>
      <dgm:spPr/>
      <dgm:t>
        <a:bodyPr/>
        <a:lstStyle/>
        <a:p>
          <a:endParaRPr lang="en-US"/>
        </a:p>
      </dgm:t>
    </dgm:pt>
    <dgm:pt modelId="{A872DAAD-0E11-4536-9139-517047C7428B}" type="sibTrans" cxnId="{F29A4E00-1A44-4DBD-BA85-272C54B49A8E}">
      <dgm:prSet/>
      <dgm:spPr/>
      <dgm:t>
        <a:bodyPr/>
        <a:lstStyle/>
        <a:p>
          <a:endParaRPr lang="en-US"/>
        </a:p>
      </dgm:t>
    </dgm:pt>
    <dgm:pt modelId="{7DE11D0F-C8FD-4032-9C40-568F78835488}" type="pres">
      <dgm:prSet presAssocID="{4429BEBE-0E71-4BD6-A7C1-1BBE63994A9D}" presName="Name0" presStyleCnt="0">
        <dgm:presLayoutVars>
          <dgm:dir/>
          <dgm:resizeHandles val="exact"/>
        </dgm:presLayoutVars>
      </dgm:prSet>
      <dgm:spPr/>
    </dgm:pt>
    <dgm:pt modelId="{4D8036CD-7240-4DF4-85B3-C7DC0A386C9D}" type="pres">
      <dgm:prSet presAssocID="{D68B7E9E-6BD1-414D-8687-077D74F0B46A}" presName="parTxOnly" presStyleLbl="node1" presStyleIdx="0" presStyleCnt="3">
        <dgm:presLayoutVars>
          <dgm:bulletEnabled val="1"/>
        </dgm:presLayoutVars>
      </dgm:prSet>
      <dgm:spPr/>
      <dgm:t>
        <a:bodyPr/>
        <a:lstStyle/>
        <a:p>
          <a:endParaRPr lang="en-US"/>
        </a:p>
      </dgm:t>
    </dgm:pt>
    <dgm:pt modelId="{289B2A90-2778-4314-8BA3-FB57A7C2FE13}" type="pres">
      <dgm:prSet presAssocID="{EFD54F9B-5F19-4214-B755-0863108F94E0}" presName="parSpace" presStyleCnt="0"/>
      <dgm:spPr/>
    </dgm:pt>
    <dgm:pt modelId="{8B0F61BB-F1A4-4080-B222-29BEF460ED47}" type="pres">
      <dgm:prSet presAssocID="{90E71A9E-A002-4366-BEAA-6DC09D5FE3F2}" presName="parTxOnly" presStyleLbl="node1" presStyleIdx="1" presStyleCnt="3">
        <dgm:presLayoutVars>
          <dgm:bulletEnabled val="1"/>
        </dgm:presLayoutVars>
      </dgm:prSet>
      <dgm:spPr/>
      <dgm:t>
        <a:bodyPr/>
        <a:lstStyle/>
        <a:p>
          <a:endParaRPr lang="en-US"/>
        </a:p>
      </dgm:t>
    </dgm:pt>
    <dgm:pt modelId="{4BD27EBA-5D33-4A63-A03F-9633C3AA80F3}" type="pres">
      <dgm:prSet presAssocID="{A872DAAD-0E11-4536-9139-517047C7428B}" presName="parSpace" presStyleCnt="0"/>
      <dgm:spPr/>
    </dgm:pt>
    <dgm:pt modelId="{3E8AC5EE-86DA-4A2B-B512-47DA0475FF30}" type="pres">
      <dgm:prSet presAssocID="{1AEB02AB-4548-4F2B-84FA-2689EAD33605}" presName="parTxOnly" presStyleLbl="node1" presStyleIdx="2" presStyleCnt="3">
        <dgm:presLayoutVars>
          <dgm:bulletEnabled val="1"/>
        </dgm:presLayoutVars>
      </dgm:prSet>
      <dgm:spPr/>
      <dgm:t>
        <a:bodyPr/>
        <a:lstStyle/>
        <a:p>
          <a:endParaRPr lang="en-US"/>
        </a:p>
      </dgm:t>
    </dgm:pt>
  </dgm:ptLst>
  <dgm:cxnLst>
    <dgm:cxn modelId="{CEB148A7-CE70-445B-B8E9-C944FF0F4D31}" type="presOf" srcId="{D68B7E9E-6BD1-414D-8687-077D74F0B46A}" destId="{4D8036CD-7240-4DF4-85B3-C7DC0A386C9D}" srcOrd="0" destOrd="0" presId="urn:microsoft.com/office/officeart/2005/8/layout/hChevron3"/>
    <dgm:cxn modelId="{F29A4E00-1A44-4DBD-BA85-272C54B49A8E}" srcId="{4429BEBE-0E71-4BD6-A7C1-1BBE63994A9D}" destId="{90E71A9E-A002-4366-BEAA-6DC09D5FE3F2}" srcOrd="1" destOrd="0" parTransId="{98A176F2-8CAE-4D71-BAB2-E908A98C12C1}" sibTransId="{A872DAAD-0E11-4536-9139-517047C7428B}"/>
    <dgm:cxn modelId="{E5863093-AE5E-414B-BB0D-C506959B09A7}" srcId="{4429BEBE-0E71-4BD6-A7C1-1BBE63994A9D}" destId="{1AEB02AB-4548-4F2B-84FA-2689EAD33605}" srcOrd="2" destOrd="0" parTransId="{415CA2F0-0929-4E51-B884-E145D8E781F9}" sibTransId="{CB0639C6-B56D-4BB3-AF36-A1622B2499A6}"/>
    <dgm:cxn modelId="{4ACE1880-DA81-4BEA-AEE3-CD01C060AF21}" type="presOf" srcId="{90E71A9E-A002-4366-BEAA-6DC09D5FE3F2}" destId="{8B0F61BB-F1A4-4080-B222-29BEF460ED47}" srcOrd="0" destOrd="0" presId="urn:microsoft.com/office/officeart/2005/8/layout/hChevron3"/>
    <dgm:cxn modelId="{7B285C54-F199-4874-AA44-E8A7CC43E91D}" type="presOf" srcId="{4429BEBE-0E71-4BD6-A7C1-1BBE63994A9D}" destId="{7DE11D0F-C8FD-4032-9C40-568F78835488}" srcOrd="0" destOrd="0" presId="urn:microsoft.com/office/officeart/2005/8/layout/hChevron3"/>
    <dgm:cxn modelId="{A49260CA-112B-4931-82FD-57D5E90DC09C}" srcId="{4429BEBE-0E71-4BD6-A7C1-1BBE63994A9D}" destId="{D68B7E9E-6BD1-414D-8687-077D74F0B46A}" srcOrd="0" destOrd="0" parTransId="{12B3AEBE-483D-4292-9763-47D09A04EA82}" sibTransId="{EFD54F9B-5F19-4214-B755-0863108F94E0}"/>
    <dgm:cxn modelId="{6E9608C9-E52E-4FA6-817F-99DAC1C2C377}" type="presOf" srcId="{1AEB02AB-4548-4F2B-84FA-2689EAD33605}" destId="{3E8AC5EE-86DA-4A2B-B512-47DA0475FF30}" srcOrd="0" destOrd="0" presId="urn:microsoft.com/office/officeart/2005/8/layout/hChevron3"/>
    <dgm:cxn modelId="{A6945C2B-1EE1-4E68-ABB0-5D0B81B90B68}" type="presParOf" srcId="{7DE11D0F-C8FD-4032-9C40-568F78835488}" destId="{4D8036CD-7240-4DF4-85B3-C7DC0A386C9D}" srcOrd="0" destOrd="0" presId="urn:microsoft.com/office/officeart/2005/8/layout/hChevron3"/>
    <dgm:cxn modelId="{771E5705-2DE0-46A1-AFA6-E73671721784}" type="presParOf" srcId="{7DE11D0F-C8FD-4032-9C40-568F78835488}" destId="{289B2A90-2778-4314-8BA3-FB57A7C2FE13}" srcOrd="1" destOrd="0" presId="urn:microsoft.com/office/officeart/2005/8/layout/hChevron3"/>
    <dgm:cxn modelId="{723300AE-F97F-44C0-B8F4-96E5E09CB394}" type="presParOf" srcId="{7DE11D0F-C8FD-4032-9C40-568F78835488}" destId="{8B0F61BB-F1A4-4080-B222-29BEF460ED47}" srcOrd="2" destOrd="0" presId="urn:microsoft.com/office/officeart/2005/8/layout/hChevron3"/>
    <dgm:cxn modelId="{A7D5672D-DB65-4850-9530-7FFCBC4564EA}" type="presParOf" srcId="{7DE11D0F-C8FD-4032-9C40-568F78835488}" destId="{4BD27EBA-5D33-4A63-A03F-9633C3AA80F3}" srcOrd="3" destOrd="0" presId="urn:microsoft.com/office/officeart/2005/8/layout/hChevron3"/>
    <dgm:cxn modelId="{8E9B244E-6A6D-4F7D-961D-27AD09FE4268}" type="presParOf" srcId="{7DE11D0F-C8FD-4032-9C40-568F78835488}" destId="{3E8AC5EE-86DA-4A2B-B512-47DA0475FF30}" srcOrd="4"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4429BEBE-0E71-4BD6-A7C1-1BBE63994A9D}" type="doc">
      <dgm:prSet loTypeId="urn:microsoft.com/office/officeart/2005/8/layout/hChevron3" loCatId="process" qsTypeId="urn:microsoft.com/office/officeart/2005/8/quickstyle/simple1" qsCatId="simple" csTypeId="urn:microsoft.com/office/officeart/2005/8/colors/accent1_2" csCatId="accent1" phldr="1"/>
      <dgm:spPr/>
    </dgm:pt>
    <dgm:pt modelId="{D68B7E9E-6BD1-414D-8687-077D74F0B46A}">
      <dgm:prSet phldrT="[Text]"/>
      <dgm:spPr>
        <a:solidFill>
          <a:srgbClr val="FF0000"/>
        </a:solidFill>
      </dgm:spPr>
      <dgm:t>
        <a:bodyPr/>
        <a:lstStyle/>
        <a:p>
          <a:r>
            <a:rPr lang="pl-PL" dirty="0" smtClean="0"/>
            <a:t> </a:t>
          </a:r>
          <a:endParaRPr lang="en-US" dirty="0"/>
        </a:p>
      </dgm:t>
    </dgm:pt>
    <dgm:pt modelId="{12B3AEBE-483D-4292-9763-47D09A04EA82}" type="parTrans" cxnId="{A49260CA-112B-4931-82FD-57D5E90DC09C}">
      <dgm:prSet/>
      <dgm:spPr/>
      <dgm:t>
        <a:bodyPr/>
        <a:lstStyle/>
        <a:p>
          <a:endParaRPr lang="en-US"/>
        </a:p>
      </dgm:t>
    </dgm:pt>
    <dgm:pt modelId="{EFD54F9B-5F19-4214-B755-0863108F94E0}" type="sibTrans" cxnId="{A49260CA-112B-4931-82FD-57D5E90DC09C}">
      <dgm:prSet/>
      <dgm:spPr/>
      <dgm:t>
        <a:bodyPr/>
        <a:lstStyle/>
        <a:p>
          <a:endParaRPr lang="en-US"/>
        </a:p>
      </dgm:t>
    </dgm:pt>
    <dgm:pt modelId="{1AEB02AB-4548-4F2B-84FA-2689EAD33605}">
      <dgm:prSet phldrT="[Text]"/>
      <dgm:spPr>
        <a:solidFill>
          <a:schemeClr val="bg1"/>
        </a:solidFill>
        <a:ln>
          <a:solidFill>
            <a:schemeClr val="bg1">
              <a:lumMod val="75000"/>
            </a:schemeClr>
          </a:solidFill>
        </a:ln>
      </dgm:spPr>
      <dgm:t>
        <a:bodyPr/>
        <a:lstStyle/>
        <a:p>
          <a:r>
            <a:rPr lang="pl-PL" dirty="0" smtClean="0"/>
            <a:t> </a:t>
          </a:r>
          <a:endParaRPr lang="en-US" dirty="0"/>
        </a:p>
      </dgm:t>
    </dgm:pt>
    <dgm:pt modelId="{415CA2F0-0929-4E51-B884-E145D8E781F9}" type="parTrans" cxnId="{E5863093-AE5E-414B-BB0D-C506959B09A7}">
      <dgm:prSet/>
      <dgm:spPr/>
      <dgm:t>
        <a:bodyPr/>
        <a:lstStyle/>
        <a:p>
          <a:endParaRPr lang="en-US"/>
        </a:p>
      </dgm:t>
    </dgm:pt>
    <dgm:pt modelId="{CB0639C6-B56D-4BB3-AF36-A1622B2499A6}" type="sibTrans" cxnId="{E5863093-AE5E-414B-BB0D-C506959B09A7}">
      <dgm:prSet/>
      <dgm:spPr/>
      <dgm:t>
        <a:bodyPr/>
        <a:lstStyle/>
        <a:p>
          <a:endParaRPr lang="en-US"/>
        </a:p>
      </dgm:t>
    </dgm:pt>
    <dgm:pt modelId="{90E71A9E-A002-4366-BEAA-6DC09D5FE3F2}">
      <dgm:prSet phldrT="[Text]"/>
      <dgm:spPr>
        <a:solidFill>
          <a:srgbClr val="FF0000"/>
        </a:solidFill>
        <a:ln>
          <a:solidFill>
            <a:schemeClr val="bg1"/>
          </a:solidFill>
        </a:ln>
      </dgm:spPr>
      <dgm:t>
        <a:bodyPr/>
        <a:lstStyle/>
        <a:p>
          <a:r>
            <a:rPr lang="pl-PL" dirty="0" smtClean="0"/>
            <a:t> </a:t>
          </a:r>
          <a:endParaRPr lang="en-US" dirty="0"/>
        </a:p>
      </dgm:t>
    </dgm:pt>
    <dgm:pt modelId="{98A176F2-8CAE-4D71-BAB2-E908A98C12C1}" type="parTrans" cxnId="{F29A4E00-1A44-4DBD-BA85-272C54B49A8E}">
      <dgm:prSet/>
      <dgm:spPr/>
      <dgm:t>
        <a:bodyPr/>
        <a:lstStyle/>
        <a:p>
          <a:endParaRPr lang="en-US"/>
        </a:p>
      </dgm:t>
    </dgm:pt>
    <dgm:pt modelId="{A872DAAD-0E11-4536-9139-517047C7428B}" type="sibTrans" cxnId="{F29A4E00-1A44-4DBD-BA85-272C54B49A8E}">
      <dgm:prSet/>
      <dgm:spPr/>
      <dgm:t>
        <a:bodyPr/>
        <a:lstStyle/>
        <a:p>
          <a:endParaRPr lang="en-US"/>
        </a:p>
      </dgm:t>
    </dgm:pt>
    <dgm:pt modelId="{7DE11D0F-C8FD-4032-9C40-568F78835488}" type="pres">
      <dgm:prSet presAssocID="{4429BEBE-0E71-4BD6-A7C1-1BBE63994A9D}" presName="Name0" presStyleCnt="0">
        <dgm:presLayoutVars>
          <dgm:dir/>
          <dgm:resizeHandles val="exact"/>
        </dgm:presLayoutVars>
      </dgm:prSet>
      <dgm:spPr/>
    </dgm:pt>
    <dgm:pt modelId="{4D8036CD-7240-4DF4-85B3-C7DC0A386C9D}" type="pres">
      <dgm:prSet presAssocID="{D68B7E9E-6BD1-414D-8687-077D74F0B46A}" presName="parTxOnly" presStyleLbl="node1" presStyleIdx="0" presStyleCnt="3">
        <dgm:presLayoutVars>
          <dgm:bulletEnabled val="1"/>
        </dgm:presLayoutVars>
      </dgm:prSet>
      <dgm:spPr/>
      <dgm:t>
        <a:bodyPr/>
        <a:lstStyle/>
        <a:p>
          <a:endParaRPr lang="en-US"/>
        </a:p>
      </dgm:t>
    </dgm:pt>
    <dgm:pt modelId="{289B2A90-2778-4314-8BA3-FB57A7C2FE13}" type="pres">
      <dgm:prSet presAssocID="{EFD54F9B-5F19-4214-B755-0863108F94E0}" presName="parSpace" presStyleCnt="0"/>
      <dgm:spPr/>
    </dgm:pt>
    <dgm:pt modelId="{8B0F61BB-F1A4-4080-B222-29BEF460ED47}" type="pres">
      <dgm:prSet presAssocID="{90E71A9E-A002-4366-BEAA-6DC09D5FE3F2}" presName="parTxOnly" presStyleLbl="node1" presStyleIdx="1" presStyleCnt="3">
        <dgm:presLayoutVars>
          <dgm:bulletEnabled val="1"/>
        </dgm:presLayoutVars>
      </dgm:prSet>
      <dgm:spPr/>
      <dgm:t>
        <a:bodyPr/>
        <a:lstStyle/>
        <a:p>
          <a:endParaRPr lang="en-US"/>
        </a:p>
      </dgm:t>
    </dgm:pt>
    <dgm:pt modelId="{4BD27EBA-5D33-4A63-A03F-9633C3AA80F3}" type="pres">
      <dgm:prSet presAssocID="{A872DAAD-0E11-4536-9139-517047C7428B}" presName="parSpace" presStyleCnt="0"/>
      <dgm:spPr/>
    </dgm:pt>
    <dgm:pt modelId="{3E8AC5EE-86DA-4A2B-B512-47DA0475FF30}" type="pres">
      <dgm:prSet presAssocID="{1AEB02AB-4548-4F2B-84FA-2689EAD33605}" presName="parTxOnly" presStyleLbl="node1" presStyleIdx="2" presStyleCnt="3">
        <dgm:presLayoutVars>
          <dgm:bulletEnabled val="1"/>
        </dgm:presLayoutVars>
      </dgm:prSet>
      <dgm:spPr/>
      <dgm:t>
        <a:bodyPr/>
        <a:lstStyle/>
        <a:p>
          <a:endParaRPr lang="en-US"/>
        </a:p>
      </dgm:t>
    </dgm:pt>
  </dgm:ptLst>
  <dgm:cxnLst>
    <dgm:cxn modelId="{F29A4E00-1A44-4DBD-BA85-272C54B49A8E}" srcId="{4429BEBE-0E71-4BD6-A7C1-1BBE63994A9D}" destId="{90E71A9E-A002-4366-BEAA-6DC09D5FE3F2}" srcOrd="1" destOrd="0" parTransId="{98A176F2-8CAE-4D71-BAB2-E908A98C12C1}" sibTransId="{A872DAAD-0E11-4536-9139-517047C7428B}"/>
    <dgm:cxn modelId="{1FABCFAD-09AE-437B-9C71-23381A6CD0DC}" type="presOf" srcId="{1AEB02AB-4548-4F2B-84FA-2689EAD33605}" destId="{3E8AC5EE-86DA-4A2B-B512-47DA0475FF30}" srcOrd="0" destOrd="0" presId="urn:microsoft.com/office/officeart/2005/8/layout/hChevron3"/>
    <dgm:cxn modelId="{E5863093-AE5E-414B-BB0D-C506959B09A7}" srcId="{4429BEBE-0E71-4BD6-A7C1-1BBE63994A9D}" destId="{1AEB02AB-4548-4F2B-84FA-2689EAD33605}" srcOrd="2" destOrd="0" parTransId="{415CA2F0-0929-4E51-B884-E145D8E781F9}" sibTransId="{CB0639C6-B56D-4BB3-AF36-A1622B2499A6}"/>
    <dgm:cxn modelId="{4F959263-3E3D-41B6-9FF5-193109E68261}" type="presOf" srcId="{D68B7E9E-6BD1-414D-8687-077D74F0B46A}" destId="{4D8036CD-7240-4DF4-85B3-C7DC0A386C9D}" srcOrd="0" destOrd="0" presId="urn:microsoft.com/office/officeart/2005/8/layout/hChevron3"/>
    <dgm:cxn modelId="{AD940FB6-6BC7-4289-9B2F-7F3D92F02F40}" type="presOf" srcId="{90E71A9E-A002-4366-BEAA-6DC09D5FE3F2}" destId="{8B0F61BB-F1A4-4080-B222-29BEF460ED47}" srcOrd="0" destOrd="0" presId="urn:microsoft.com/office/officeart/2005/8/layout/hChevron3"/>
    <dgm:cxn modelId="{A49260CA-112B-4931-82FD-57D5E90DC09C}" srcId="{4429BEBE-0E71-4BD6-A7C1-1BBE63994A9D}" destId="{D68B7E9E-6BD1-414D-8687-077D74F0B46A}" srcOrd="0" destOrd="0" parTransId="{12B3AEBE-483D-4292-9763-47D09A04EA82}" sibTransId="{EFD54F9B-5F19-4214-B755-0863108F94E0}"/>
    <dgm:cxn modelId="{02457611-ED6E-488D-86A1-23BE6A606D7D}" type="presOf" srcId="{4429BEBE-0E71-4BD6-A7C1-1BBE63994A9D}" destId="{7DE11D0F-C8FD-4032-9C40-568F78835488}" srcOrd="0" destOrd="0" presId="urn:microsoft.com/office/officeart/2005/8/layout/hChevron3"/>
    <dgm:cxn modelId="{A4CB3494-0A05-48C8-9D58-FE175B36E80F}" type="presParOf" srcId="{7DE11D0F-C8FD-4032-9C40-568F78835488}" destId="{4D8036CD-7240-4DF4-85B3-C7DC0A386C9D}" srcOrd="0" destOrd="0" presId="urn:microsoft.com/office/officeart/2005/8/layout/hChevron3"/>
    <dgm:cxn modelId="{33055BB1-F959-4BEF-B341-660272F98878}" type="presParOf" srcId="{7DE11D0F-C8FD-4032-9C40-568F78835488}" destId="{289B2A90-2778-4314-8BA3-FB57A7C2FE13}" srcOrd="1" destOrd="0" presId="urn:microsoft.com/office/officeart/2005/8/layout/hChevron3"/>
    <dgm:cxn modelId="{D0CA58E8-0F16-41E7-90EC-B7F1F2DC74BF}" type="presParOf" srcId="{7DE11D0F-C8FD-4032-9C40-568F78835488}" destId="{8B0F61BB-F1A4-4080-B222-29BEF460ED47}" srcOrd="2" destOrd="0" presId="urn:microsoft.com/office/officeart/2005/8/layout/hChevron3"/>
    <dgm:cxn modelId="{81C23D31-884E-41E4-91EE-A6C72781DA83}" type="presParOf" srcId="{7DE11D0F-C8FD-4032-9C40-568F78835488}" destId="{4BD27EBA-5D33-4A63-A03F-9633C3AA80F3}" srcOrd="3" destOrd="0" presId="urn:microsoft.com/office/officeart/2005/8/layout/hChevron3"/>
    <dgm:cxn modelId="{A90D12AD-8427-4D8C-ADC7-25758B1C73DF}" type="presParOf" srcId="{7DE11D0F-C8FD-4032-9C40-568F78835488}" destId="{3E8AC5EE-86DA-4A2B-B512-47DA0475FF30}" srcOrd="4"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4429BEBE-0E71-4BD6-A7C1-1BBE63994A9D}" type="doc">
      <dgm:prSet loTypeId="urn:microsoft.com/office/officeart/2005/8/layout/hChevron3" loCatId="process" qsTypeId="urn:microsoft.com/office/officeart/2005/8/quickstyle/simple1" qsCatId="simple" csTypeId="urn:microsoft.com/office/officeart/2005/8/colors/accent1_2" csCatId="accent1" phldr="1"/>
      <dgm:spPr/>
    </dgm:pt>
    <dgm:pt modelId="{D68B7E9E-6BD1-414D-8687-077D74F0B46A}">
      <dgm:prSet phldrT="[Text]"/>
      <dgm:spPr>
        <a:solidFill>
          <a:srgbClr val="FF0000"/>
        </a:solidFill>
      </dgm:spPr>
      <dgm:t>
        <a:bodyPr/>
        <a:lstStyle/>
        <a:p>
          <a:r>
            <a:rPr lang="pl-PL" dirty="0" smtClean="0"/>
            <a:t> </a:t>
          </a:r>
          <a:endParaRPr lang="en-US" dirty="0"/>
        </a:p>
      </dgm:t>
    </dgm:pt>
    <dgm:pt modelId="{12B3AEBE-483D-4292-9763-47D09A04EA82}" type="parTrans" cxnId="{A49260CA-112B-4931-82FD-57D5E90DC09C}">
      <dgm:prSet/>
      <dgm:spPr/>
      <dgm:t>
        <a:bodyPr/>
        <a:lstStyle/>
        <a:p>
          <a:endParaRPr lang="en-US"/>
        </a:p>
      </dgm:t>
    </dgm:pt>
    <dgm:pt modelId="{EFD54F9B-5F19-4214-B755-0863108F94E0}" type="sibTrans" cxnId="{A49260CA-112B-4931-82FD-57D5E90DC09C}">
      <dgm:prSet/>
      <dgm:spPr/>
      <dgm:t>
        <a:bodyPr/>
        <a:lstStyle/>
        <a:p>
          <a:endParaRPr lang="en-US"/>
        </a:p>
      </dgm:t>
    </dgm:pt>
    <dgm:pt modelId="{1AEB02AB-4548-4F2B-84FA-2689EAD33605}">
      <dgm:prSet phldrT="[Text]"/>
      <dgm:spPr>
        <a:noFill/>
        <a:ln>
          <a:solidFill>
            <a:schemeClr val="bg1">
              <a:lumMod val="85000"/>
            </a:schemeClr>
          </a:solidFill>
        </a:ln>
      </dgm:spPr>
      <dgm:t>
        <a:bodyPr/>
        <a:lstStyle/>
        <a:p>
          <a:r>
            <a:rPr lang="pl-PL" dirty="0" smtClean="0"/>
            <a:t> </a:t>
          </a:r>
          <a:endParaRPr lang="en-US" dirty="0"/>
        </a:p>
      </dgm:t>
    </dgm:pt>
    <dgm:pt modelId="{415CA2F0-0929-4E51-B884-E145D8E781F9}" type="parTrans" cxnId="{E5863093-AE5E-414B-BB0D-C506959B09A7}">
      <dgm:prSet/>
      <dgm:spPr/>
      <dgm:t>
        <a:bodyPr/>
        <a:lstStyle/>
        <a:p>
          <a:endParaRPr lang="en-US"/>
        </a:p>
      </dgm:t>
    </dgm:pt>
    <dgm:pt modelId="{CB0639C6-B56D-4BB3-AF36-A1622B2499A6}" type="sibTrans" cxnId="{E5863093-AE5E-414B-BB0D-C506959B09A7}">
      <dgm:prSet/>
      <dgm:spPr/>
      <dgm:t>
        <a:bodyPr/>
        <a:lstStyle/>
        <a:p>
          <a:endParaRPr lang="en-US"/>
        </a:p>
      </dgm:t>
    </dgm:pt>
    <dgm:pt modelId="{90E71A9E-A002-4366-BEAA-6DC09D5FE3F2}">
      <dgm:prSet phldrT="[Text]"/>
      <dgm:spPr>
        <a:noFill/>
        <a:ln>
          <a:solidFill>
            <a:schemeClr val="bg1">
              <a:lumMod val="85000"/>
            </a:schemeClr>
          </a:solidFill>
        </a:ln>
      </dgm:spPr>
      <dgm:t>
        <a:bodyPr/>
        <a:lstStyle/>
        <a:p>
          <a:r>
            <a:rPr lang="pl-PL" dirty="0" smtClean="0"/>
            <a:t> </a:t>
          </a:r>
          <a:endParaRPr lang="en-US" dirty="0"/>
        </a:p>
      </dgm:t>
    </dgm:pt>
    <dgm:pt modelId="{A872DAAD-0E11-4536-9139-517047C7428B}" type="sibTrans" cxnId="{F29A4E00-1A44-4DBD-BA85-272C54B49A8E}">
      <dgm:prSet/>
      <dgm:spPr/>
      <dgm:t>
        <a:bodyPr/>
        <a:lstStyle/>
        <a:p>
          <a:endParaRPr lang="en-US"/>
        </a:p>
      </dgm:t>
    </dgm:pt>
    <dgm:pt modelId="{98A176F2-8CAE-4D71-BAB2-E908A98C12C1}" type="parTrans" cxnId="{F29A4E00-1A44-4DBD-BA85-272C54B49A8E}">
      <dgm:prSet/>
      <dgm:spPr/>
      <dgm:t>
        <a:bodyPr/>
        <a:lstStyle/>
        <a:p>
          <a:endParaRPr lang="en-US"/>
        </a:p>
      </dgm:t>
    </dgm:pt>
    <dgm:pt modelId="{7DE11D0F-C8FD-4032-9C40-568F78835488}" type="pres">
      <dgm:prSet presAssocID="{4429BEBE-0E71-4BD6-A7C1-1BBE63994A9D}" presName="Name0" presStyleCnt="0">
        <dgm:presLayoutVars>
          <dgm:dir/>
          <dgm:resizeHandles val="exact"/>
        </dgm:presLayoutVars>
      </dgm:prSet>
      <dgm:spPr/>
    </dgm:pt>
    <dgm:pt modelId="{4D8036CD-7240-4DF4-85B3-C7DC0A386C9D}" type="pres">
      <dgm:prSet presAssocID="{D68B7E9E-6BD1-414D-8687-077D74F0B46A}" presName="parTxOnly" presStyleLbl="node1" presStyleIdx="0" presStyleCnt="3">
        <dgm:presLayoutVars>
          <dgm:bulletEnabled val="1"/>
        </dgm:presLayoutVars>
      </dgm:prSet>
      <dgm:spPr/>
      <dgm:t>
        <a:bodyPr/>
        <a:lstStyle/>
        <a:p>
          <a:endParaRPr lang="en-US"/>
        </a:p>
      </dgm:t>
    </dgm:pt>
    <dgm:pt modelId="{289B2A90-2778-4314-8BA3-FB57A7C2FE13}" type="pres">
      <dgm:prSet presAssocID="{EFD54F9B-5F19-4214-B755-0863108F94E0}" presName="parSpace" presStyleCnt="0"/>
      <dgm:spPr/>
    </dgm:pt>
    <dgm:pt modelId="{8B0F61BB-F1A4-4080-B222-29BEF460ED47}" type="pres">
      <dgm:prSet presAssocID="{90E71A9E-A002-4366-BEAA-6DC09D5FE3F2}" presName="parTxOnly" presStyleLbl="node1" presStyleIdx="1" presStyleCnt="3">
        <dgm:presLayoutVars>
          <dgm:bulletEnabled val="1"/>
        </dgm:presLayoutVars>
      </dgm:prSet>
      <dgm:spPr/>
      <dgm:t>
        <a:bodyPr/>
        <a:lstStyle/>
        <a:p>
          <a:endParaRPr lang="en-US"/>
        </a:p>
      </dgm:t>
    </dgm:pt>
    <dgm:pt modelId="{4BD27EBA-5D33-4A63-A03F-9633C3AA80F3}" type="pres">
      <dgm:prSet presAssocID="{A872DAAD-0E11-4536-9139-517047C7428B}" presName="parSpace" presStyleCnt="0"/>
      <dgm:spPr/>
    </dgm:pt>
    <dgm:pt modelId="{3E8AC5EE-86DA-4A2B-B512-47DA0475FF30}" type="pres">
      <dgm:prSet presAssocID="{1AEB02AB-4548-4F2B-84FA-2689EAD33605}" presName="parTxOnly" presStyleLbl="node1" presStyleIdx="2" presStyleCnt="3">
        <dgm:presLayoutVars>
          <dgm:bulletEnabled val="1"/>
        </dgm:presLayoutVars>
      </dgm:prSet>
      <dgm:spPr/>
      <dgm:t>
        <a:bodyPr/>
        <a:lstStyle/>
        <a:p>
          <a:endParaRPr lang="en-US"/>
        </a:p>
      </dgm:t>
    </dgm:pt>
  </dgm:ptLst>
  <dgm:cxnLst>
    <dgm:cxn modelId="{0E87EB13-B408-4271-BA92-32B0BFEE2FDD}" type="presOf" srcId="{D68B7E9E-6BD1-414D-8687-077D74F0B46A}" destId="{4D8036CD-7240-4DF4-85B3-C7DC0A386C9D}" srcOrd="0" destOrd="0" presId="urn:microsoft.com/office/officeart/2005/8/layout/hChevron3"/>
    <dgm:cxn modelId="{F29A4E00-1A44-4DBD-BA85-272C54B49A8E}" srcId="{4429BEBE-0E71-4BD6-A7C1-1BBE63994A9D}" destId="{90E71A9E-A002-4366-BEAA-6DC09D5FE3F2}" srcOrd="1" destOrd="0" parTransId="{98A176F2-8CAE-4D71-BAB2-E908A98C12C1}" sibTransId="{A872DAAD-0E11-4536-9139-517047C7428B}"/>
    <dgm:cxn modelId="{E5863093-AE5E-414B-BB0D-C506959B09A7}" srcId="{4429BEBE-0E71-4BD6-A7C1-1BBE63994A9D}" destId="{1AEB02AB-4548-4F2B-84FA-2689EAD33605}" srcOrd="2" destOrd="0" parTransId="{415CA2F0-0929-4E51-B884-E145D8E781F9}" sibTransId="{CB0639C6-B56D-4BB3-AF36-A1622B2499A6}"/>
    <dgm:cxn modelId="{A49260CA-112B-4931-82FD-57D5E90DC09C}" srcId="{4429BEBE-0E71-4BD6-A7C1-1BBE63994A9D}" destId="{D68B7E9E-6BD1-414D-8687-077D74F0B46A}" srcOrd="0" destOrd="0" parTransId="{12B3AEBE-483D-4292-9763-47D09A04EA82}" sibTransId="{EFD54F9B-5F19-4214-B755-0863108F94E0}"/>
    <dgm:cxn modelId="{371EA9AD-F98F-45D1-B809-06763E3F330F}" type="presOf" srcId="{1AEB02AB-4548-4F2B-84FA-2689EAD33605}" destId="{3E8AC5EE-86DA-4A2B-B512-47DA0475FF30}" srcOrd="0" destOrd="0" presId="urn:microsoft.com/office/officeart/2005/8/layout/hChevron3"/>
    <dgm:cxn modelId="{0C434BC3-1875-4421-AC6B-254B626AC139}" type="presOf" srcId="{90E71A9E-A002-4366-BEAA-6DC09D5FE3F2}" destId="{8B0F61BB-F1A4-4080-B222-29BEF460ED47}" srcOrd="0" destOrd="0" presId="urn:microsoft.com/office/officeart/2005/8/layout/hChevron3"/>
    <dgm:cxn modelId="{E7B19C55-A0D0-4EDB-84F2-E9CEBDDD8BF3}" type="presOf" srcId="{4429BEBE-0E71-4BD6-A7C1-1BBE63994A9D}" destId="{7DE11D0F-C8FD-4032-9C40-568F78835488}" srcOrd="0" destOrd="0" presId="urn:microsoft.com/office/officeart/2005/8/layout/hChevron3"/>
    <dgm:cxn modelId="{5CD05C17-72EC-45E8-A4F2-9A3028B58B89}" type="presParOf" srcId="{7DE11D0F-C8FD-4032-9C40-568F78835488}" destId="{4D8036CD-7240-4DF4-85B3-C7DC0A386C9D}" srcOrd="0" destOrd="0" presId="urn:microsoft.com/office/officeart/2005/8/layout/hChevron3"/>
    <dgm:cxn modelId="{D700880E-9DE3-450C-86C2-E1E3A08FABDD}" type="presParOf" srcId="{7DE11D0F-C8FD-4032-9C40-568F78835488}" destId="{289B2A90-2778-4314-8BA3-FB57A7C2FE13}" srcOrd="1" destOrd="0" presId="urn:microsoft.com/office/officeart/2005/8/layout/hChevron3"/>
    <dgm:cxn modelId="{A0148403-B934-468F-9A7F-A74B05841361}" type="presParOf" srcId="{7DE11D0F-C8FD-4032-9C40-568F78835488}" destId="{8B0F61BB-F1A4-4080-B222-29BEF460ED47}" srcOrd="2" destOrd="0" presId="urn:microsoft.com/office/officeart/2005/8/layout/hChevron3"/>
    <dgm:cxn modelId="{38CFC447-0695-4786-91B7-2AE577A46D57}" type="presParOf" srcId="{7DE11D0F-C8FD-4032-9C40-568F78835488}" destId="{4BD27EBA-5D33-4A63-A03F-9633C3AA80F3}" srcOrd="3" destOrd="0" presId="urn:microsoft.com/office/officeart/2005/8/layout/hChevron3"/>
    <dgm:cxn modelId="{5CDA992D-08D3-480F-B031-CCDF68FE0438}" type="presParOf" srcId="{7DE11D0F-C8FD-4032-9C40-568F78835488}" destId="{3E8AC5EE-86DA-4A2B-B512-47DA0475FF30}" srcOrd="4" destOrd="0" presId="urn:microsoft.com/office/officeart/2005/8/layout/hChevron3"/>
  </dgm:cxnLst>
  <dgm:bg/>
  <dgm:whole/>
  <dgm:extLst>
    <a:ext uri="http://schemas.microsoft.com/office/drawing/2008/diagram">
      <dsp:dataModelExt xmlns:dsp="http://schemas.microsoft.com/office/drawing/2008/diagram" relId="rId2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3B4AF-167E-4473-B52E-8CDF1DD0DCC8}">
      <dsp:nvSpPr>
        <dsp:cNvPr id="0" name=""/>
        <dsp:cNvSpPr/>
      </dsp:nvSpPr>
      <dsp:spPr>
        <a:xfrm>
          <a:off x="3990063" y="1190674"/>
          <a:ext cx="2978159" cy="2978159"/>
        </a:xfrm>
        <a:prstGeom prst="ellipse">
          <a:avLst/>
        </a:prstGeom>
        <a:solidFill>
          <a:schemeClr val="accent2">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pl-PL" sz="2000" b="1" kern="1200" dirty="0" smtClean="0"/>
            <a:t>Ubiquitous Language</a:t>
          </a:r>
        </a:p>
        <a:p>
          <a:pPr lvl="0" algn="ctr" defTabSz="889000">
            <a:lnSpc>
              <a:spcPct val="90000"/>
            </a:lnSpc>
            <a:spcBef>
              <a:spcPct val="0"/>
            </a:spcBef>
            <a:spcAft>
              <a:spcPct val="35000"/>
            </a:spcAft>
          </a:pPr>
          <a:r>
            <a:rPr lang="pl-PL" sz="1800" kern="1200" dirty="0" smtClean="0"/>
            <a:t>- Domain concepts</a:t>
          </a:r>
        </a:p>
        <a:p>
          <a:pPr lvl="0" algn="ctr" defTabSz="889000">
            <a:lnSpc>
              <a:spcPct val="90000"/>
            </a:lnSpc>
            <a:spcBef>
              <a:spcPct val="0"/>
            </a:spcBef>
            <a:spcAft>
              <a:spcPct val="35000"/>
            </a:spcAft>
          </a:pPr>
          <a:r>
            <a:rPr lang="pl-PL" sz="1800" kern="1200" dirty="0" smtClean="0"/>
            <a:t>- „Big picture” view of the system</a:t>
          </a:r>
        </a:p>
        <a:p>
          <a:pPr lvl="0" algn="ctr" defTabSz="889000">
            <a:lnSpc>
              <a:spcPct val="90000"/>
            </a:lnSpc>
            <a:spcBef>
              <a:spcPct val="0"/>
            </a:spcBef>
            <a:spcAft>
              <a:spcPct val="35000"/>
            </a:spcAft>
          </a:pPr>
          <a:r>
            <a:rPr lang="pl-PL" sz="1800" kern="1200" dirty="0" smtClean="0"/>
            <a:t>- Subdomains</a:t>
          </a:r>
          <a:endParaRPr lang="en-US" sz="1800" kern="1200" dirty="0"/>
        </a:p>
      </dsp:txBody>
      <dsp:txXfrm>
        <a:off x="4426204" y="1626815"/>
        <a:ext cx="2105877" cy="2105877"/>
      </dsp:txXfrm>
    </dsp:sp>
    <dsp:sp modelId="{DFE84D36-0914-402C-9AF3-3DA156A24875}">
      <dsp:nvSpPr>
        <dsp:cNvPr id="0" name=""/>
        <dsp:cNvSpPr/>
      </dsp:nvSpPr>
      <dsp:spPr>
        <a:xfrm>
          <a:off x="432541" y="1368640"/>
          <a:ext cx="3959864" cy="2538404"/>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pl-PL" sz="2000" b="1" kern="1200" dirty="0" smtClean="0"/>
            <a:t>Solution space</a:t>
          </a:r>
        </a:p>
        <a:p>
          <a:pPr lvl="0" algn="ctr" defTabSz="889000">
            <a:lnSpc>
              <a:spcPct val="90000"/>
            </a:lnSpc>
            <a:spcBef>
              <a:spcPct val="0"/>
            </a:spcBef>
            <a:spcAft>
              <a:spcPct val="35000"/>
            </a:spcAft>
          </a:pPr>
          <a:r>
            <a:rPr lang="pl-PL" sz="1800" kern="1200" dirty="0" smtClean="0"/>
            <a:t>- Technical aspects of design</a:t>
          </a:r>
        </a:p>
        <a:p>
          <a:pPr lvl="0" algn="ctr" defTabSz="889000">
            <a:lnSpc>
              <a:spcPct val="90000"/>
            </a:lnSpc>
            <a:spcBef>
              <a:spcPct val="0"/>
            </a:spcBef>
            <a:spcAft>
              <a:spcPct val="35000"/>
            </a:spcAft>
          </a:pPr>
          <a:r>
            <a:rPr lang="pl-PL" sz="1800" kern="1200" dirty="0" smtClean="0"/>
            <a:t>- Technical terms</a:t>
          </a:r>
        </a:p>
        <a:p>
          <a:pPr lvl="0" algn="ctr" defTabSz="889000">
            <a:lnSpc>
              <a:spcPct val="90000"/>
            </a:lnSpc>
            <a:spcBef>
              <a:spcPct val="0"/>
            </a:spcBef>
            <a:spcAft>
              <a:spcPct val="35000"/>
            </a:spcAft>
          </a:pPr>
          <a:r>
            <a:rPr lang="pl-PL" sz="1800" kern="1200" dirty="0" smtClean="0"/>
            <a:t>- Design patterns</a:t>
          </a:r>
          <a:endParaRPr lang="en-US" sz="1800" kern="1200" dirty="0"/>
        </a:p>
      </dsp:txBody>
      <dsp:txXfrm>
        <a:off x="1012450" y="1740381"/>
        <a:ext cx="2800046" cy="1794922"/>
      </dsp:txXfrm>
    </dsp:sp>
    <dsp:sp modelId="{A008D57B-65CA-4635-802D-1BD2A59EFADA}">
      <dsp:nvSpPr>
        <dsp:cNvPr id="0" name=""/>
        <dsp:cNvSpPr/>
      </dsp:nvSpPr>
      <dsp:spPr>
        <a:xfrm>
          <a:off x="6596128" y="1353178"/>
          <a:ext cx="3963944" cy="2557539"/>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pl-PL" sz="2000" b="1" kern="1200" dirty="0" smtClean="0"/>
            <a:t>Problem space</a:t>
          </a:r>
        </a:p>
        <a:p>
          <a:pPr lvl="0" algn="ctr" defTabSz="889000">
            <a:lnSpc>
              <a:spcPct val="90000"/>
            </a:lnSpc>
            <a:spcBef>
              <a:spcPct val="0"/>
            </a:spcBef>
            <a:spcAft>
              <a:spcPct val="35000"/>
            </a:spcAft>
          </a:pPr>
          <a:r>
            <a:rPr lang="pl-PL" sz="1800" kern="1200" dirty="0" smtClean="0"/>
            <a:t>- Business terms developers don’t understand</a:t>
          </a:r>
        </a:p>
        <a:p>
          <a:pPr lvl="0" algn="ctr" defTabSz="889000">
            <a:lnSpc>
              <a:spcPct val="90000"/>
            </a:lnSpc>
            <a:spcBef>
              <a:spcPct val="0"/>
            </a:spcBef>
            <a:spcAft>
              <a:spcPct val="35000"/>
            </a:spcAft>
          </a:pPr>
          <a:r>
            <a:rPr lang="pl-PL" sz="1800" kern="1200" dirty="0" smtClean="0"/>
            <a:t>- Familiar business terms not relevant to the syste, under design</a:t>
          </a:r>
          <a:endParaRPr lang="en-US" sz="1800" kern="1200" dirty="0"/>
        </a:p>
      </dsp:txBody>
      <dsp:txXfrm>
        <a:off x="7176634" y="1727721"/>
        <a:ext cx="2802932" cy="18084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036CD-7240-4DF4-85B3-C7DC0A386C9D}">
      <dsp:nvSpPr>
        <dsp:cNvPr id="0" name=""/>
        <dsp:cNvSpPr/>
      </dsp:nvSpPr>
      <dsp:spPr>
        <a:xfrm>
          <a:off x="1414" y="0"/>
          <a:ext cx="1237334" cy="355600"/>
        </a:xfrm>
        <a:prstGeom prst="homePlat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pl-PL" sz="1800" kern="1200" dirty="0" smtClean="0"/>
            <a:t> </a:t>
          </a:r>
          <a:endParaRPr lang="en-US" sz="1800" kern="1200" dirty="0"/>
        </a:p>
      </dsp:txBody>
      <dsp:txXfrm>
        <a:off x="1414" y="0"/>
        <a:ext cx="1148434" cy="355600"/>
      </dsp:txXfrm>
    </dsp:sp>
    <dsp:sp modelId="{8B0F61BB-F1A4-4080-B222-29BEF460ED47}">
      <dsp:nvSpPr>
        <dsp:cNvPr id="0" name=""/>
        <dsp:cNvSpPr/>
      </dsp:nvSpPr>
      <dsp:spPr>
        <a:xfrm>
          <a:off x="991282" y="0"/>
          <a:ext cx="1237334" cy="355600"/>
        </a:xfrm>
        <a:prstGeom prst="chevron">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pl-PL" sz="1800" kern="1200" dirty="0" smtClean="0"/>
            <a:t> </a:t>
          </a:r>
          <a:endParaRPr lang="en-US" sz="1800" kern="1200" dirty="0"/>
        </a:p>
      </dsp:txBody>
      <dsp:txXfrm>
        <a:off x="1169082" y="0"/>
        <a:ext cx="881734" cy="355600"/>
      </dsp:txXfrm>
    </dsp:sp>
    <dsp:sp modelId="{3E8AC5EE-86DA-4A2B-B512-47DA0475FF30}">
      <dsp:nvSpPr>
        <dsp:cNvPr id="0" name=""/>
        <dsp:cNvSpPr/>
      </dsp:nvSpPr>
      <dsp:spPr>
        <a:xfrm>
          <a:off x="1981149" y="0"/>
          <a:ext cx="1237334" cy="355600"/>
        </a:xfrm>
        <a:prstGeom prst="chevron">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pl-PL" sz="1800" kern="1200" dirty="0" smtClean="0"/>
            <a:t> </a:t>
          </a:r>
          <a:endParaRPr lang="en-US" sz="1800" kern="1200" dirty="0"/>
        </a:p>
      </dsp:txBody>
      <dsp:txXfrm>
        <a:off x="2158949" y="0"/>
        <a:ext cx="881734" cy="355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036CD-7240-4DF4-85B3-C7DC0A386C9D}">
      <dsp:nvSpPr>
        <dsp:cNvPr id="0" name=""/>
        <dsp:cNvSpPr/>
      </dsp:nvSpPr>
      <dsp:spPr>
        <a:xfrm>
          <a:off x="1414" y="0"/>
          <a:ext cx="1237334" cy="393700"/>
        </a:xfrm>
        <a:prstGeom prst="homePlat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414" y="0"/>
        <a:ext cx="1138909" cy="393700"/>
      </dsp:txXfrm>
    </dsp:sp>
    <dsp:sp modelId="{8B0F61BB-F1A4-4080-B222-29BEF460ED47}">
      <dsp:nvSpPr>
        <dsp:cNvPr id="0" name=""/>
        <dsp:cNvSpPr/>
      </dsp:nvSpPr>
      <dsp:spPr>
        <a:xfrm>
          <a:off x="991282" y="0"/>
          <a:ext cx="1237334" cy="393700"/>
        </a:xfrm>
        <a:prstGeom prst="chevron">
          <a:avLst/>
        </a:prstGeom>
        <a:solidFill>
          <a:srgbClr val="FF0000"/>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188132" y="0"/>
        <a:ext cx="843634" cy="393700"/>
      </dsp:txXfrm>
    </dsp:sp>
    <dsp:sp modelId="{3E8AC5EE-86DA-4A2B-B512-47DA0475FF30}">
      <dsp:nvSpPr>
        <dsp:cNvPr id="0" name=""/>
        <dsp:cNvSpPr/>
      </dsp:nvSpPr>
      <dsp:spPr>
        <a:xfrm>
          <a:off x="1981149" y="0"/>
          <a:ext cx="1237334" cy="393700"/>
        </a:xfrm>
        <a:prstGeom prst="chevron">
          <a:avLst/>
        </a:prstGeom>
        <a:solidFill>
          <a:schemeClr val="bg1"/>
        </a:solidFill>
        <a:ln w="1587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2177999" y="0"/>
        <a:ext cx="843634" cy="3937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036CD-7240-4DF4-85B3-C7DC0A386C9D}">
      <dsp:nvSpPr>
        <dsp:cNvPr id="0" name=""/>
        <dsp:cNvSpPr/>
      </dsp:nvSpPr>
      <dsp:spPr>
        <a:xfrm>
          <a:off x="1414" y="0"/>
          <a:ext cx="1237334" cy="399815"/>
        </a:xfrm>
        <a:prstGeom prst="homePlat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414" y="0"/>
        <a:ext cx="1137380" cy="399815"/>
      </dsp:txXfrm>
    </dsp:sp>
    <dsp:sp modelId="{8B0F61BB-F1A4-4080-B222-29BEF460ED47}">
      <dsp:nvSpPr>
        <dsp:cNvPr id="0" name=""/>
        <dsp:cNvSpPr/>
      </dsp:nvSpPr>
      <dsp:spPr>
        <a:xfrm>
          <a:off x="991282" y="0"/>
          <a:ext cx="1237334" cy="399815"/>
        </a:xfrm>
        <a:prstGeom prst="chevron">
          <a:avLst/>
        </a:prstGeom>
        <a:noFill/>
        <a:ln w="158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191190" y="0"/>
        <a:ext cx="837519" cy="399815"/>
      </dsp:txXfrm>
    </dsp:sp>
    <dsp:sp modelId="{3E8AC5EE-86DA-4A2B-B512-47DA0475FF30}">
      <dsp:nvSpPr>
        <dsp:cNvPr id="0" name=""/>
        <dsp:cNvSpPr/>
      </dsp:nvSpPr>
      <dsp:spPr>
        <a:xfrm>
          <a:off x="1981149" y="0"/>
          <a:ext cx="1237334" cy="399815"/>
        </a:xfrm>
        <a:prstGeom prst="chevron">
          <a:avLst/>
        </a:prstGeom>
        <a:noFill/>
        <a:ln w="158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2181057" y="0"/>
        <a:ext cx="837519" cy="3998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036CD-7240-4DF4-85B3-C7DC0A386C9D}">
      <dsp:nvSpPr>
        <dsp:cNvPr id="0" name=""/>
        <dsp:cNvSpPr/>
      </dsp:nvSpPr>
      <dsp:spPr>
        <a:xfrm>
          <a:off x="1414" y="0"/>
          <a:ext cx="1237334" cy="355600"/>
        </a:xfrm>
        <a:prstGeom prst="homePlat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pl-PL" sz="1800" kern="1200" dirty="0" smtClean="0"/>
            <a:t> </a:t>
          </a:r>
          <a:endParaRPr lang="en-US" sz="1800" kern="1200" dirty="0"/>
        </a:p>
      </dsp:txBody>
      <dsp:txXfrm>
        <a:off x="1414" y="0"/>
        <a:ext cx="1148434" cy="355600"/>
      </dsp:txXfrm>
    </dsp:sp>
    <dsp:sp modelId="{8B0F61BB-F1A4-4080-B222-29BEF460ED47}">
      <dsp:nvSpPr>
        <dsp:cNvPr id="0" name=""/>
        <dsp:cNvSpPr/>
      </dsp:nvSpPr>
      <dsp:spPr>
        <a:xfrm>
          <a:off x="991282" y="0"/>
          <a:ext cx="1237334" cy="355600"/>
        </a:xfrm>
        <a:prstGeom prst="chevron">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pl-PL" sz="1800" kern="1200" dirty="0" smtClean="0"/>
            <a:t> </a:t>
          </a:r>
          <a:endParaRPr lang="en-US" sz="1800" kern="1200" dirty="0"/>
        </a:p>
      </dsp:txBody>
      <dsp:txXfrm>
        <a:off x="1169082" y="0"/>
        <a:ext cx="881734" cy="355600"/>
      </dsp:txXfrm>
    </dsp:sp>
    <dsp:sp modelId="{3E8AC5EE-86DA-4A2B-B512-47DA0475FF30}">
      <dsp:nvSpPr>
        <dsp:cNvPr id="0" name=""/>
        <dsp:cNvSpPr/>
      </dsp:nvSpPr>
      <dsp:spPr>
        <a:xfrm>
          <a:off x="1981149" y="0"/>
          <a:ext cx="1237334" cy="355600"/>
        </a:xfrm>
        <a:prstGeom prst="chevron">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pl-PL" sz="1800" kern="1200" dirty="0" smtClean="0"/>
            <a:t> </a:t>
          </a:r>
          <a:endParaRPr lang="en-US" sz="1800" kern="1200" dirty="0"/>
        </a:p>
      </dsp:txBody>
      <dsp:txXfrm>
        <a:off x="2158949" y="0"/>
        <a:ext cx="881734" cy="355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036CD-7240-4DF4-85B3-C7DC0A386C9D}">
      <dsp:nvSpPr>
        <dsp:cNvPr id="0" name=""/>
        <dsp:cNvSpPr/>
      </dsp:nvSpPr>
      <dsp:spPr>
        <a:xfrm>
          <a:off x="1414" y="0"/>
          <a:ext cx="1237334" cy="393700"/>
        </a:xfrm>
        <a:prstGeom prst="homePlat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414" y="0"/>
        <a:ext cx="1138909" cy="393700"/>
      </dsp:txXfrm>
    </dsp:sp>
    <dsp:sp modelId="{8B0F61BB-F1A4-4080-B222-29BEF460ED47}">
      <dsp:nvSpPr>
        <dsp:cNvPr id="0" name=""/>
        <dsp:cNvSpPr/>
      </dsp:nvSpPr>
      <dsp:spPr>
        <a:xfrm>
          <a:off x="991282" y="0"/>
          <a:ext cx="1237334" cy="393700"/>
        </a:xfrm>
        <a:prstGeom prst="chevron">
          <a:avLst/>
        </a:prstGeom>
        <a:solidFill>
          <a:srgbClr val="FF0000"/>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188132" y="0"/>
        <a:ext cx="843634" cy="393700"/>
      </dsp:txXfrm>
    </dsp:sp>
    <dsp:sp modelId="{3E8AC5EE-86DA-4A2B-B512-47DA0475FF30}">
      <dsp:nvSpPr>
        <dsp:cNvPr id="0" name=""/>
        <dsp:cNvSpPr/>
      </dsp:nvSpPr>
      <dsp:spPr>
        <a:xfrm>
          <a:off x="1981149" y="0"/>
          <a:ext cx="1237334" cy="393700"/>
        </a:xfrm>
        <a:prstGeom prst="chevron">
          <a:avLst/>
        </a:prstGeom>
        <a:solidFill>
          <a:schemeClr val="bg1"/>
        </a:solidFill>
        <a:ln w="1587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2177999" y="0"/>
        <a:ext cx="843634" cy="3937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036CD-7240-4DF4-85B3-C7DC0A386C9D}">
      <dsp:nvSpPr>
        <dsp:cNvPr id="0" name=""/>
        <dsp:cNvSpPr/>
      </dsp:nvSpPr>
      <dsp:spPr>
        <a:xfrm>
          <a:off x="1414" y="0"/>
          <a:ext cx="1237334" cy="399815"/>
        </a:xfrm>
        <a:prstGeom prst="homePlat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414" y="0"/>
        <a:ext cx="1137380" cy="399815"/>
      </dsp:txXfrm>
    </dsp:sp>
    <dsp:sp modelId="{8B0F61BB-F1A4-4080-B222-29BEF460ED47}">
      <dsp:nvSpPr>
        <dsp:cNvPr id="0" name=""/>
        <dsp:cNvSpPr/>
      </dsp:nvSpPr>
      <dsp:spPr>
        <a:xfrm>
          <a:off x="991282" y="0"/>
          <a:ext cx="1237334" cy="399815"/>
        </a:xfrm>
        <a:prstGeom prst="chevron">
          <a:avLst/>
        </a:prstGeom>
        <a:noFill/>
        <a:ln w="158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191190" y="0"/>
        <a:ext cx="837519" cy="399815"/>
      </dsp:txXfrm>
    </dsp:sp>
    <dsp:sp modelId="{3E8AC5EE-86DA-4A2B-B512-47DA0475FF30}">
      <dsp:nvSpPr>
        <dsp:cNvPr id="0" name=""/>
        <dsp:cNvSpPr/>
      </dsp:nvSpPr>
      <dsp:spPr>
        <a:xfrm>
          <a:off x="1981149" y="0"/>
          <a:ext cx="1237334" cy="399815"/>
        </a:xfrm>
        <a:prstGeom prst="chevron">
          <a:avLst/>
        </a:prstGeom>
        <a:noFill/>
        <a:ln w="158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2181057" y="0"/>
        <a:ext cx="837519" cy="399815"/>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236C5-AC03-4F28-9669-9A6F42883B65}" type="datetimeFigureOut">
              <a:rPr lang="en-US" smtClean="0"/>
              <a:t>8/23/2014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85E54-EDDB-4BD9-BDD7-70D9B9E161F0}" type="slidenum">
              <a:rPr lang="en-US" smtClean="0"/>
              <a:t>‹#›</a:t>
            </a:fld>
            <a:endParaRPr lang="en-US"/>
          </a:p>
        </p:txBody>
      </p:sp>
    </p:spTree>
    <p:extLst>
      <p:ext uri="{BB962C8B-B14F-4D97-AF65-F5344CB8AC3E}">
        <p14:creationId xmlns:p14="http://schemas.microsoft.com/office/powerpoint/2010/main" val="319308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c2.com/cgi/wiki?TestDrivenDevelopmen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1" i="0" u="none" strike="noStrike" kern="1200" baseline="0" dirty="0" smtClean="0">
                <a:solidFill>
                  <a:schemeClr val="tx1"/>
                </a:solidFill>
                <a:latin typeface="+mn-lt"/>
                <a:ea typeface="+mn-ea"/>
                <a:cs typeface="+mn-cs"/>
              </a:rPr>
              <a:t>DDD </a:t>
            </a:r>
            <a:r>
              <a:rPr lang="pl-PL" sz="1200" b="0" i="0" u="none" strike="noStrike" kern="1200" baseline="0" dirty="0" smtClean="0">
                <a:solidFill>
                  <a:schemeClr val="tx1"/>
                </a:solidFill>
                <a:latin typeface="+mn-lt"/>
                <a:ea typeface="+mn-ea"/>
                <a:cs typeface="+mn-cs"/>
              </a:rPr>
              <a:t>is not a technology or methodology. DDD provides a structure of practices and terminology for making design deisions that focus and accelerate software projects complicated domains.</a:t>
            </a:r>
            <a:endParaRPr lang="pl-PL" sz="1200" b="1" i="0" u="none" strike="noStrike" kern="1200" baseline="0" dirty="0" smtClean="0">
              <a:solidFill>
                <a:schemeClr val="tx1"/>
              </a:solidFill>
              <a:latin typeface="+mn-lt"/>
              <a:ea typeface="+mn-ea"/>
              <a:cs typeface="+mn-cs"/>
            </a:endParaRPr>
          </a:p>
          <a:p>
            <a:endParaRPr lang="pl-PL" dirty="0" smtClean="0"/>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a:t>
            </a:fld>
            <a:endParaRPr lang="en-US"/>
          </a:p>
        </p:txBody>
      </p:sp>
    </p:spTree>
    <p:extLst>
      <p:ext uri="{BB962C8B-B14F-4D97-AF65-F5344CB8AC3E}">
        <p14:creationId xmlns:p14="http://schemas.microsoft.com/office/powerpoint/2010/main" val="2613844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Financial </a:t>
            </a:r>
            <a:r>
              <a:rPr lang="en-US" sz="1200" b="0" i="0" u="none" strike="noStrike" kern="1200" baseline="0" dirty="0" smtClean="0">
                <a:solidFill>
                  <a:schemeClr val="tx1"/>
                </a:solidFill>
                <a:latin typeface="+mn-lt"/>
                <a:ea typeface="+mn-ea"/>
                <a:cs typeface="+mn-cs"/>
              </a:rPr>
              <a:t>analysts crunch numbers.</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Effective domain modelers are knowledge crunchers. They take a torrent of information and </a:t>
            </a:r>
            <a:r>
              <a:rPr lang="en-US" sz="1200" b="0" i="0" u="none" strike="noStrike" kern="1200" baseline="0" dirty="0" smtClean="0">
                <a:solidFill>
                  <a:schemeClr val="tx1"/>
                </a:solidFill>
                <a:latin typeface="+mn-lt"/>
                <a:ea typeface="+mn-ea"/>
                <a:cs typeface="+mn-cs"/>
              </a:rPr>
              <a:t>try organizing </a:t>
            </a:r>
            <a:r>
              <a:rPr lang="pl-PL" sz="1200" b="0" i="0" u="none" strike="noStrike" kern="1200" baseline="0" dirty="0" smtClean="0">
                <a:solidFill>
                  <a:schemeClr val="tx1"/>
                </a:solidFill>
                <a:latin typeface="+mn-lt"/>
                <a:ea typeface="+mn-ea"/>
                <a:cs typeface="+mn-cs"/>
              </a:rPr>
              <a:t>one </a:t>
            </a:r>
            <a:r>
              <a:rPr lang="en-US" sz="1200" b="0" i="0" u="none" strike="noStrike" kern="1200" baseline="0" dirty="0" smtClean="0">
                <a:solidFill>
                  <a:schemeClr val="tx1"/>
                </a:solidFill>
                <a:latin typeface="+mn-lt"/>
                <a:ea typeface="+mn-ea"/>
                <a:cs typeface="+mn-cs"/>
              </a:rPr>
              <a:t>idea </a:t>
            </a:r>
            <a:r>
              <a:rPr lang="en-US" sz="1200" b="0" i="0" u="none" strike="noStrike" kern="1200" baseline="0" dirty="0" smtClean="0">
                <a:solidFill>
                  <a:schemeClr val="tx1"/>
                </a:solidFill>
                <a:latin typeface="+mn-lt"/>
                <a:ea typeface="+mn-ea"/>
                <a:cs typeface="+mn-cs"/>
              </a:rPr>
              <a:t>after another, searching for the simple </a:t>
            </a:r>
            <a:r>
              <a:rPr lang="en-US" sz="1200" b="0" i="0" u="none" strike="noStrike" kern="1200" baseline="0" dirty="0" smtClean="0">
                <a:solidFill>
                  <a:schemeClr val="tx1"/>
                </a:solidFill>
                <a:latin typeface="+mn-lt"/>
                <a:ea typeface="+mn-ea"/>
                <a:cs typeface="+mn-cs"/>
              </a:rPr>
              <a:t>view</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that </a:t>
            </a:r>
            <a:r>
              <a:rPr lang="en-US" sz="1200" b="0" i="0" u="none" strike="noStrike" kern="1200" baseline="0" dirty="0" smtClean="0">
                <a:solidFill>
                  <a:schemeClr val="tx1"/>
                </a:solidFill>
                <a:latin typeface="+mn-lt"/>
                <a:ea typeface="+mn-ea"/>
                <a:cs typeface="+mn-cs"/>
              </a:rPr>
              <a:t>makes sense of the mass.</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C285E54-EDDB-4BD9-BDD7-70D9B9E161F0}" type="slidenum">
              <a:rPr lang="en-US" smtClean="0"/>
              <a:t>11</a:t>
            </a:fld>
            <a:endParaRPr lang="en-US"/>
          </a:p>
        </p:txBody>
      </p:sp>
    </p:spTree>
    <p:extLst>
      <p:ext uri="{BB962C8B-B14F-4D97-AF65-F5344CB8AC3E}">
        <p14:creationId xmlns:p14="http://schemas.microsoft.com/office/powerpoint/2010/main" val="2340738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u="none" strike="noStrike" kern="1200" baseline="0" dirty="0" smtClean="0">
                <a:solidFill>
                  <a:schemeClr val="tx1"/>
                </a:solidFill>
                <a:latin typeface="+mn-lt"/>
                <a:ea typeface="+mn-ea"/>
                <a:cs typeface="+mn-cs"/>
              </a:rPr>
              <a:t>We said that we have one language in all those different processes like talking with domain experts or writing the code. Now I would like to modify it a little. We have one language in specific context. In fact in one system we have different subsystems doing something completely different. And each of this subsystems can have different languages. </a:t>
            </a:r>
          </a:p>
          <a:p>
            <a:endParaRPr lang="pl-PL"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It is very important to remember that the same word will have different meaning in different context and in specific scenario can have more or less sense.</a:t>
            </a:r>
          </a:p>
          <a:p>
            <a:endParaRPr lang="pl-PL" sz="1200" b="1" i="1" u="none" strike="noStrike" kern="1200" baseline="0" dirty="0" smtClean="0">
              <a:solidFill>
                <a:schemeClr val="tx1"/>
              </a:solidFill>
              <a:latin typeface="+mn-lt"/>
              <a:ea typeface="+mn-ea"/>
              <a:cs typeface="+mn-cs"/>
            </a:endParaRPr>
          </a:p>
          <a:p>
            <a:r>
              <a:rPr lang="pl-PL" sz="1200" b="1"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Multiple </a:t>
            </a:r>
            <a:r>
              <a:rPr lang="en-US" sz="1200" b="0" i="0" u="none" strike="noStrike" kern="1200" baseline="0" dirty="0" smtClean="0">
                <a:solidFill>
                  <a:schemeClr val="tx1"/>
                </a:solidFill>
                <a:latin typeface="+mn-lt"/>
                <a:ea typeface="+mn-ea"/>
                <a:cs typeface="+mn-cs"/>
              </a:rPr>
              <a:t>models coexist on big projects, and this works fine in many cases. Different models apply</a:t>
            </a:r>
          </a:p>
          <a:p>
            <a:r>
              <a:rPr lang="en-US" sz="1200" b="0" i="0" u="none" strike="noStrike" kern="1200" baseline="0" dirty="0" smtClean="0">
                <a:solidFill>
                  <a:schemeClr val="tx1"/>
                </a:solidFill>
                <a:latin typeface="+mn-lt"/>
                <a:ea typeface="+mn-ea"/>
                <a:cs typeface="+mn-cs"/>
              </a:rPr>
              <a:t>in different contexts. For example, you may have to integrate your new software with an external</a:t>
            </a:r>
          </a:p>
          <a:p>
            <a:r>
              <a:rPr lang="en-US" sz="1200" b="0" i="0" u="none" strike="noStrike" kern="1200" baseline="0" dirty="0" smtClean="0">
                <a:solidFill>
                  <a:schemeClr val="tx1"/>
                </a:solidFill>
                <a:latin typeface="+mn-lt"/>
                <a:ea typeface="+mn-ea"/>
                <a:cs typeface="+mn-cs"/>
              </a:rPr>
              <a:t>system over which your team has no control. A situation like this is probably clear to everyone as</a:t>
            </a:r>
          </a:p>
          <a:p>
            <a:r>
              <a:rPr lang="en-US" sz="1200" b="0" i="0" u="none" strike="noStrike" kern="1200" baseline="0" dirty="0" smtClean="0">
                <a:solidFill>
                  <a:schemeClr val="tx1"/>
                </a:solidFill>
                <a:latin typeface="+mn-lt"/>
                <a:ea typeface="+mn-ea"/>
                <a:cs typeface="+mn-cs"/>
              </a:rPr>
              <a:t>a distinct context where the model under development doesn't apply, but other situations can be</a:t>
            </a:r>
          </a:p>
          <a:p>
            <a:r>
              <a:rPr lang="en-US" sz="1200" b="0" i="0" u="none" strike="noStrike" kern="1200" baseline="0" dirty="0" smtClean="0">
                <a:solidFill>
                  <a:schemeClr val="tx1"/>
                </a:solidFill>
                <a:latin typeface="+mn-lt"/>
                <a:ea typeface="+mn-ea"/>
                <a:cs typeface="+mn-cs"/>
              </a:rPr>
              <a:t>more vague and confusing. </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Even </a:t>
            </a:r>
            <a:r>
              <a:rPr lang="en-US" sz="1200" b="0" i="0" u="none" strike="noStrike" kern="1200" baseline="0" dirty="0" smtClean="0">
                <a:solidFill>
                  <a:schemeClr val="tx1"/>
                </a:solidFill>
                <a:latin typeface="+mn-lt"/>
                <a:ea typeface="+mn-ea"/>
                <a:cs typeface="+mn-cs"/>
              </a:rPr>
              <a:t>a single team can end up with multiple models. Communication can lapse, leading to subtly</a:t>
            </a:r>
          </a:p>
          <a:p>
            <a:r>
              <a:rPr lang="en-US" sz="1200" b="0" i="0" u="none" strike="noStrike" kern="1200" baseline="0" dirty="0" smtClean="0">
                <a:solidFill>
                  <a:schemeClr val="tx1"/>
                </a:solidFill>
                <a:latin typeface="+mn-lt"/>
                <a:ea typeface="+mn-ea"/>
                <a:cs typeface="+mn-cs"/>
              </a:rPr>
              <a:t>conflicting interpretations of the model. Older code often reflects an earlier conception of the</a:t>
            </a:r>
          </a:p>
          <a:p>
            <a:r>
              <a:rPr lang="en-US" sz="1200" b="0" i="0" u="none" strike="noStrike" kern="1200" baseline="0" dirty="0" smtClean="0">
                <a:solidFill>
                  <a:schemeClr val="tx1"/>
                </a:solidFill>
                <a:latin typeface="+mn-lt"/>
                <a:ea typeface="+mn-ea"/>
                <a:cs typeface="+mn-cs"/>
              </a:rPr>
              <a:t>model that is subtly different from the current model.</a:t>
            </a:r>
          </a:p>
          <a:p>
            <a:r>
              <a:rPr lang="pl-PL" sz="1200" b="0"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Multiple models are in play on any large project. Yet when code based on distinct</a:t>
            </a:r>
          </a:p>
          <a:p>
            <a:r>
              <a:rPr lang="en-US" sz="1200" b="1" i="0" u="none" strike="noStrike" kern="1200" baseline="0" dirty="0" smtClean="0">
                <a:solidFill>
                  <a:schemeClr val="tx1"/>
                </a:solidFill>
                <a:latin typeface="+mn-lt"/>
                <a:ea typeface="+mn-ea"/>
                <a:cs typeface="+mn-cs"/>
              </a:rPr>
              <a:t>models is combined, software becomes buggy, unreliable, and difficult to understand.</a:t>
            </a:r>
          </a:p>
          <a:p>
            <a:r>
              <a:rPr lang="en-US" sz="1200" b="1" i="0" u="none" strike="noStrike" kern="1200" baseline="0" dirty="0" smtClean="0">
                <a:solidFill>
                  <a:schemeClr val="tx1"/>
                </a:solidFill>
                <a:latin typeface="+mn-lt"/>
                <a:ea typeface="+mn-ea"/>
                <a:cs typeface="+mn-cs"/>
              </a:rPr>
              <a:t>Communication among team members becomes confused. It is often unclear in what</a:t>
            </a:r>
          </a:p>
          <a:p>
            <a:r>
              <a:rPr lang="en-US" sz="1200" b="1" i="0" u="none" strike="noStrike" kern="1200" baseline="0" dirty="0" smtClean="0">
                <a:solidFill>
                  <a:schemeClr val="tx1"/>
                </a:solidFill>
                <a:latin typeface="+mn-lt"/>
                <a:ea typeface="+mn-ea"/>
                <a:cs typeface="+mn-cs"/>
              </a:rPr>
              <a:t>context a model should </a:t>
            </a:r>
            <a:r>
              <a:rPr lang="en-US" sz="1200" b="1" i="1" u="none" strike="noStrike" kern="1200" baseline="0" dirty="0" smtClean="0">
                <a:solidFill>
                  <a:schemeClr val="tx1"/>
                </a:solidFill>
                <a:latin typeface="+mn-lt"/>
                <a:ea typeface="+mn-ea"/>
                <a:cs typeface="+mn-cs"/>
              </a:rPr>
              <a:t>not </a:t>
            </a:r>
            <a:r>
              <a:rPr lang="en-US" sz="1200" b="1" i="0" u="none" strike="noStrike" kern="1200" baseline="0" dirty="0" smtClean="0">
                <a:solidFill>
                  <a:schemeClr val="tx1"/>
                </a:solidFill>
                <a:latin typeface="+mn-lt"/>
                <a:ea typeface="+mn-ea"/>
                <a:cs typeface="+mn-cs"/>
              </a:rPr>
              <a:t>be applied.</a:t>
            </a:r>
            <a:endParaRPr lang="pl-PL" sz="1200" b="1" i="0" u="none" strike="noStrike" kern="1200" baseline="0" dirty="0" smtClean="0">
              <a:solidFill>
                <a:schemeClr val="tx1"/>
              </a:solidFill>
              <a:latin typeface="+mn-lt"/>
              <a:ea typeface="+mn-ea"/>
              <a:cs typeface="+mn-cs"/>
            </a:endParaRPr>
          </a:p>
          <a:p>
            <a:endParaRPr lang="pl-PL"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Failure to keep things straight is ultimately revealed when the running code doesn't work right, but</a:t>
            </a:r>
          </a:p>
          <a:p>
            <a:r>
              <a:rPr lang="en-US" sz="1200" b="0" i="0" u="none" strike="noStrike" kern="1200" baseline="0" dirty="0" smtClean="0">
                <a:solidFill>
                  <a:schemeClr val="tx1"/>
                </a:solidFill>
                <a:latin typeface="+mn-lt"/>
                <a:ea typeface="+mn-ea"/>
                <a:cs typeface="+mn-cs"/>
              </a:rPr>
              <a:t>the problem starts in the way teams are organized and the way people interact. Therefore, to</a:t>
            </a:r>
          </a:p>
          <a:p>
            <a:r>
              <a:rPr lang="en-US" sz="1200" b="0" i="0" u="none" strike="noStrike" kern="1200" baseline="0" dirty="0" smtClean="0">
                <a:solidFill>
                  <a:schemeClr val="tx1"/>
                </a:solidFill>
                <a:latin typeface="+mn-lt"/>
                <a:ea typeface="+mn-ea"/>
                <a:cs typeface="+mn-cs"/>
              </a:rPr>
              <a:t>clarify the context of a model, we have to look at both the project and its end products (code,</a:t>
            </a:r>
          </a:p>
          <a:p>
            <a:r>
              <a:rPr lang="en-US" sz="1200" b="0" i="0" u="none" strike="noStrike" kern="1200" baseline="0" dirty="0" smtClean="0">
                <a:solidFill>
                  <a:schemeClr val="tx1"/>
                </a:solidFill>
                <a:latin typeface="+mn-lt"/>
                <a:ea typeface="+mn-ea"/>
                <a:cs typeface="+mn-cs"/>
              </a:rPr>
              <a:t>database schemas, and so on).</a:t>
            </a:r>
          </a:p>
          <a:p>
            <a:r>
              <a:rPr lang="en-US" sz="1200" b="0" i="0" u="none" strike="noStrike" kern="1200" baseline="0" dirty="0" smtClean="0">
                <a:solidFill>
                  <a:schemeClr val="tx1"/>
                </a:solidFill>
                <a:latin typeface="+mn-lt"/>
                <a:ea typeface="+mn-ea"/>
                <a:cs typeface="+mn-cs"/>
              </a:rPr>
              <a:t>A model applies in a </a:t>
            </a:r>
            <a:r>
              <a:rPr lang="en-US" sz="1200" b="0" i="1" u="none" strike="noStrike" kern="1200" baseline="0" dirty="0" smtClean="0">
                <a:solidFill>
                  <a:schemeClr val="tx1"/>
                </a:solidFill>
                <a:latin typeface="+mn-lt"/>
                <a:ea typeface="+mn-ea"/>
                <a:cs typeface="+mn-cs"/>
              </a:rPr>
              <a:t>context. </a:t>
            </a:r>
            <a:r>
              <a:rPr lang="en-US" sz="1200" b="0" i="0" u="none" strike="noStrike" kern="1200" baseline="0" dirty="0" smtClean="0">
                <a:solidFill>
                  <a:schemeClr val="tx1"/>
                </a:solidFill>
                <a:latin typeface="+mn-lt"/>
                <a:ea typeface="+mn-ea"/>
                <a:cs typeface="+mn-cs"/>
              </a:rPr>
              <a:t>The context may be a certain part of the code, or the work of a</a:t>
            </a:r>
          </a:p>
          <a:p>
            <a:r>
              <a:rPr lang="en-US" sz="1200" b="0" i="0" u="none" strike="noStrike" kern="1200" baseline="0" dirty="0" smtClean="0">
                <a:solidFill>
                  <a:schemeClr val="tx1"/>
                </a:solidFill>
                <a:latin typeface="+mn-lt"/>
                <a:ea typeface="+mn-ea"/>
                <a:cs typeface="+mn-cs"/>
              </a:rPr>
              <a:t>particular team. For a model invented in a brainstorming session, the context could be limited to</a:t>
            </a:r>
          </a:p>
          <a:p>
            <a:r>
              <a:rPr lang="en-US" sz="1200" b="0" i="0" u="none" strike="noStrike" kern="1200" baseline="0" dirty="0" smtClean="0">
                <a:solidFill>
                  <a:schemeClr val="tx1"/>
                </a:solidFill>
                <a:latin typeface="+mn-lt"/>
                <a:ea typeface="+mn-ea"/>
                <a:cs typeface="+mn-cs"/>
              </a:rPr>
              <a:t>that particular conversation. </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Explicitly </a:t>
            </a:r>
            <a:r>
              <a:rPr lang="en-US" sz="1200" b="1" i="0" u="none" strike="noStrike" kern="1200" baseline="0" dirty="0" smtClean="0">
                <a:solidFill>
                  <a:schemeClr val="tx1"/>
                </a:solidFill>
                <a:latin typeface="+mn-lt"/>
                <a:ea typeface="+mn-ea"/>
                <a:cs typeface="+mn-cs"/>
              </a:rPr>
              <a:t>define the context within which a model applies. Explicitly set boundaries in</a:t>
            </a:r>
          </a:p>
          <a:p>
            <a:r>
              <a:rPr lang="en-US" sz="1200" b="1" i="0" u="none" strike="noStrike" kern="1200" baseline="0" dirty="0" smtClean="0">
                <a:solidFill>
                  <a:schemeClr val="tx1"/>
                </a:solidFill>
                <a:latin typeface="+mn-lt"/>
                <a:ea typeface="+mn-ea"/>
                <a:cs typeface="+mn-cs"/>
              </a:rPr>
              <a:t>terms of team organization, usage within specific parts of the application, and physical</a:t>
            </a:r>
          </a:p>
          <a:p>
            <a:r>
              <a:rPr lang="en-US" sz="1200" b="1" i="0" u="none" strike="noStrike" kern="1200" baseline="0" dirty="0" smtClean="0">
                <a:solidFill>
                  <a:schemeClr val="tx1"/>
                </a:solidFill>
                <a:latin typeface="+mn-lt"/>
                <a:ea typeface="+mn-ea"/>
                <a:cs typeface="+mn-cs"/>
              </a:rPr>
              <a:t>manifestations such as code bases and database schemas. Keep the model strictly</a:t>
            </a:r>
          </a:p>
          <a:p>
            <a:r>
              <a:rPr lang="en-US" sz="1200" b="1" i="0" u="none" strike="noStrike" kern="1200" baseline="0" dirty="0" smtClean="0">
                <a:solidFill>
                  <a:schemeClr val="tx1"/>
                </a:solidFill>
                <a:latin typeface="+mn-lt"/>
                <a:ea typeface="+mn-ea"/>
                <a:cs typeface="+mn-cs"/>
              </a:rPr>
              <a:t>consistent within these bounds, but don't be distracted or confused by issues outside</a:t>
            </a:r>
            <a:r>
              <a:rPr lang="en-US" sz="1200" b="1"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C285E54-EDDB-4BD9-BDD7-70D9B9E161F0}" type="slidenum">
              <a:rPr lang="en-US" smtClean="0"/>
              <a:t>12</a:t>
            </a:fld>
            <a:endParaRPr lang="en-US"/>
          </a:p>
        </p:txBody>
      </p:sp>
    </p:spTree>
    <p:extLst>
      <p:ext uri="{BB962C8B-B14F-4D97-AF65-F5344CB8AC3E}">
        <p14:creationId xmlns:p14="http://schemas.microsoft.com/office/powerpoint/2010/main" val="1888223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One of the most important fundamental concepts to understand is the definition of Entity in Domain -</a:t>
            </a:r>
          </a:p>
          <a:p>
            <a:r>
              <a:rPr lang="en-US" sz="1200" b="0" i="0" u="none" strike="noStrike" kern="1200" baseline="0" dirty="0" smtClean="0">
                <a:solidFill>
                  <a:schemeClr val="tx1"/>
                </a:solidFill>
                <a:latin typeface="+mn-lt"/>
                <a:ea typeface="+mn-ea"/>
                <a:cs typeface="+mn-cs"/>
              </a:rPr>
              <a:t>Driven Design. According to Evans “ An object primarily defined by its identity is called an Entity. ”</a:t>
            </a:r>
          </a:p>
          <a:p>
            <a:endParaRPr lang="pl-PL"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Entities </a:t>
            </a:r>
            <a:r>
              <a:rPr lang="en-US" sz="1200" b="0" i="0" u="none" strike="noStrike" kern="1200" baseline="0" dirty="0" smtClean="0">
                <a:solidFill>
                  <a:schemeClr val="tx1"/>
                </a:solidFill>
                <a:latin typeface="+mn-lt"/>
                <a:ea typeface="+mn-ea"/>
                <a:cs typeface="+mn-cs"/>
              </a:rPr>
              <a:t>are very important in the domain model, and need to be designed carefully. Sometimes what</a:t>
            </a:r>
          </a:p>
          <a:p>
            <a:r>
              <a:rPr lang="en-US" sz="1200" b="0" i="0" u="none" strike="noStrike" kern="1200" baseline="0" dirty="0" smtClean="0">
                <a:solidFill>
                  <a:schemeClr val="tx1"/>
                </a:solidFill>
                <a:latin typeface="+mn-lt"/>
                <a:ea typeface="+mn-ea"/>
                <a:cs typeface="+mn-cs"/>
              </a:rPr>
              <a:t>people think of as an entity in one system is not an entity in another </a:t>
            </a:r>
            <a:r>
              <a:rPr lang="en-US" sz="1200" b="0" i="0" u="none" strike="noStrike" kern="1200" baseline="0" dirty="0" smtClean="0">
                <a:solidFill>
                  <a:schemeClr val="tx1"/>
                </a:solidFill>
                <a:latin typeface="+mn-lt"/>
                <a:ea typeface="+mn-ea"/>
                <a:cs typeface="+mn-cs"/>
              </a:rPr>
              <a:t>system</a:t>
            </a:r>
            <a:r>
              <a:rPr lang="pl-PL" sz="1200" b="0" i="0" u="none" strike="noStrike" kern="1200" baseline="0" dirty="0" smtClean="0">
                <a:solidFill>
                  <a:schemeClr val="tx1"/>
                </a:solidFill>
                <a:latin typeface="+mn-lt"/>
                <a:ea typeface="+mn-ea"/>
                <a:cs typeface="+mn-cs"/>
              </a:rPr>
              <a:t>.</a:t>
            </a:r>
          </a:p>
          <a:p>
            <a:endParaRPr lang="pl-PL"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a:t>
            </a:r>
          </a:p>
          <a:p>
            <a:endParaRPr lang="pl-PL"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E</a:t>
            </a:r>
            <a:r>
              <a:rPr lang="en-US" sz="1200" b="0" i="0" u="none" strike="noStrike" kern="1200" baseline="0" dirty="0" err="1" smtClean="0">
                <a:solidFill>
                  <a:schemeClr val="tx1"/>
                </a:solidFill>
                <a:latin typeface="+mn-lt"/>
                <a:ea typeface="+mn-ea"/>
                <a:cs typeface="+mn-cs"/>
              </a:rPr>
              <a:t>xample</a:t>
            </a:r>
            <a:r>
              <a:rPr lang="pl-PL"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 </a:t>
            </a:r>
            <a:r>
              <a:rPr lang="en-US" sz="1200" b="0" i="0" u="none" strike="noStrike" kern="1200" baseline="0" dirty="0" smtClean="0">
                <a:solidFill>
                  <a:schemeClr val="tx1"/>
                </a:solidFill>
                <a:latin typeface="+mn-lt"/>
                <a:ea typeface="+mn-ea"/>
                <a:cs typeface="+mn-cs"/>
              </a:rPr>
              <a:t>address </a:t>
            </a:r>
            <a:endParaRPr lang="pl-PL"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some </a:t>
            </a:r>
            <a:r>
              <a:rPr lang="en-US" sz="1200" b="0" i="0" u="none" strike="noStrike" kern="1200" baseline="0" dirty="0" smtClean="0">
                <a:solidFill>
                  <a:schemeClr val="tx1"/>
                </a:solidFill>
                <a:latin typeface="+mn-lt"/>
                <a:ea typeface="+mn-ea"/>
                <a:cs typeface="+mn-cs"/>
              </a:rPr>
              <a:t>systems, an address may not have an identity at all; it may only represent attributes of a person or</a:t>
            </a:r>
          </a:p>
          <a:p>
            <a:r>
              <a:rPr lang="en-US" sz="1200" b="0" i="0" u="none" strike="noStrike" kern="1200" baseline="0" dirty="0" smtClean="0">
                <a:solidFill>
                  <a:schemeClr val="tx1"/>
                </a:solidFill>
                <a:latin typeface="+mn-lt"/>
                <a:ea typeface="+mn-ea"/>
                <a:cs typeface="+mn-cs"/>
              </a:rPr>
              <a:t>company. In other systems, such as a cable television company or a utility company, the address could be</a:t>
            </a:r>
          </a:p>
          <a:p>
            <a:r>
              <a:rPr lang="en-US" sz="1200" b="0" i="0" u="none" strike="noStrike" kern="1200" baseline="0" dirty="0" smtClean="0">
                <a:solidFill>
                  <a:schemeClr val="tx1"/>
                </a:solidFill>
                <a:latin typeface="+mn-lt"/>
                <a:ea typeface="+mn-ea"/>
                <a:cs typeface="+mn-cs"/>
              </a:rPr>
              <a:t>very important. In those systems, the address is important as an identity because the billing may be tied</a:t>
            </a:r>
          </a:p>
          <a:p>
            <a:r>
              <a:rPr lang="en-US" sz="1200" b="0" i="0" u="none" strike="noStrike" kern="1200" baseline="0" dirty="0" smtClean="0">
                <a:solidFill>
                  <a:schemeClr val="tx1"/>
                </a:solidFill>
                <a:latin typeface="+mn-lt"/>
                <a:ea typeface="+mn-ea"/>
                <a:cs typeface="+mn-cs"/>
              </a:rPr>
              <a:t>directly to the address. In that case, the address would definitely be classified as an entity. In other</a:t>
            </a:r>
          </a:p>
          <a:p>
            <a:r>
              <a:rPr lang="en-US" sz="1200" b="0" i="0" u="none" strike="noStrike" kern="1200" baseline="0" dirty="0" smtClean="0">
                <a:solidFill>
                  <a:schemeClr val="tx1"/>
                </a:solidFill>
                <a:latin typeface="+mn-lt"/>
                <a:ea typeface="+mn-ea"/>
                <a:cs typeface="+mn-cs"/>
              </a:rPr>
              <a:t>systems, such as an e - commerce web site, the address may only be used for determining where to send</a:t>
            </a:r>
          </a:p>
          <a:p>
            <a:r>
              <a:rPr lang="en-US" sz="1200" b="0" i="0" u="none" strike="noStrike" kern="1200" baseline="0" dirty="0" smtClean="0">
                <a:solidFill>
                  <a:schemeClr val="tx1"/>
                </a:solidFill>
                <a:latin typeface="+mn-lt"/>
                <a:ea typeface="+mn-ea"/>
                <a:cs typeface="+mn-cs"/>
              </a:rPr>
              <a:t>an order, and the identity of the address may not really matter much, just the attributes of the address so</a:t>
            </a:r>
          </a:p>
          <a:p>
            <a:r>
              <a:rPr lang="en-US" sz="1200" b="0" i="0" u="none" strike="noStrike" kern="1200" baseline="0" dirty="0" smtClean="0">
                <a:solidFill>
                  <a:schemeClr val="tx1"/>
                </a:solidFill>
                <a:latin typeface="+mn-lt"/>
                <a:ea typeface="+mn-ea"/>
                <a:cs typeface="+mn-cs"/>
              </a:rPr>
              <a:t>that the order can be fulfilled. In those types of cases, the address becomes what is called in Domain - Driven</a:t>
            </a:r>
          </a:p>
          <a:p>
            <a:r>
              <a:rPr lang="en-US" sz="1200" b="0" i="0" u="none" strike="noStrike" kern="1200" baseline="0" dirty="0" smtClean="0">
                <a:solidFill>
                  <a:schemeClr val="tx1"/>
                </a:solidFill>
                <a:latin typeface="+mn-lt"/>
                <a:ea typeface="+mn-ea"/>
                <a:cs typeface="+mn-cs"/>
              </a:rPr>
              <a:t>Design a Value object.</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pl-PL" sz="1200" b="0" i="0" kern="1200" dirty="0" smtClean="0">
                <a:solidFill>
                  <a:schemeClr val="tx1"/>
                </a:solidFill>
                <a:effectLst/>
                <a:latin typeface="+mn-lt"/>
                <a:ea typeface="+mn-ea"/>
                <a:cs typeface="+mn-cs"/>
              </a:rPr>
              <a:t>Entity </a:t>
            </a:r>
            <a:r>
              <a:rPr lang="en-US" sz="1200" b="0" i="0" kern="1200" dirty="0" smtClean="0">
                <a:solidFill>
                  <a:schemeClr val="tx1"/>
                </a:solidFill>
                <a:effectLst/>
                <a:latin typeface="+mn-lt"/>
                <a:ea typeface="+mn-ea"/>
                <a:cs typeface="+mn-cs"/>
              </a:rPr>
              <a:t>should </a:t>
            </a:r>
            <a:r>
              <a:rPr lang="en-US" sz="1200" b="0" i="0" kern="1200" dirty="0" smtClean="0">
                <a:solidFill>
                  <a:schemeClr val="tx1"/>
                </a:solidFill>
                <a:effectLst/>
                <a:latin typeface="+mn-lt"/>
                <a:ea typeface="+mn-ea"/>
                <a:cs typeface="+mn-cs"/>
              </a:rPr>
              <a:t>have clearly defined state and behavior. At the same time, this behavior should not extend beyond the limits of the object's boundaries. </a:t>
            </a:r>
            <a:endParaRPr lang="pl-PL"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13</a:t>
            </a:fld>
            <a:endParaRPr lang="en-US"/>
          </a:p>
        </p:txBody>
      </p:sp>
    </p:spTree>
    <p:extLst>
      <p:ext uri="{BB962C8B-B14F-4D97-AF65-F5344CB8AC3E}">
        <p14:creationId xmlns:p14="http://schemas.microsoft.com/office/powerpoint/2010/main" val="4127086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Unlike Entity objects, Value </a:t>
            </a:r>
            <a:r>
              <a:rPr lang="en-US" sz="1200" b="0" i="0" u="none" strike="noStrike" kern="1200" baseline="0" dirty="0" smtClean="0">
                <a:solidFill>
                  <a:schemeClr val="tx1"/>
                </a:solidFill>
                <a:latin typeface="+mn-lt"/>
                <a:ea typeface="+mn-ea"/>
                <a:cs typeface="+mn-cs"/>
              </a:rPr>
              <a:t>objects</a:t>
            </a:r>
            <a:r>
              <a:rPr lang="pl-PL" sz="1200" b="0" i="0" u="none" strike="noStrike" kern="1200" baseline="0" dirty="0" smtClean="0">
                <a:solidFill>
                  <a:schemeClr val="tx1"/>
                </a:solidFill>
                <a:latin typeface="+mn-lt"/>
                <a:ea typeface="+mn-ea"/>
                <a:cs typeface="+mn-cs"/>
              </a:rPr>
              <a:t>:</a:t>
            </a:r>
          </a:p>
          <a:p>
            <a:pPr marL="0" indent="0">
              <a:buFontTx/>
              <a:buNone/>
            </a:pPr>
            <a:r>
              <a:rPr lang="pl-PL"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haveno</a:t>
            </a:r>
            <a:r>
              <a:rPr lang="en-US" sz="1200" b="0" i="0" u="none" strike="noStrike" kern="1200" baseline="0" dirty="0" smtClean="0">
                <a:solidFill>
                  <a:schemeClr val="tx1"/>
                </a:solidFill>
                <a:latin typeface="+mn-lt"/>
                <a:ea typeface="+mn-ea"/>
                <a:cs typeface="+mn-cs"/>
              </a:rPr>
              <a:t> identity</a:t>
            </a:r>
            <a:endParaRPr lang="pl-PL" sz="1200" b="0" i="0" u="none" strike="noStrike" kern="1200" baseline="0" dirty="0" smtClean="0">
              <a:solidFill>
                <a:schemeClr val="tx1"/>
              </a:solidFill>
              <a:latin typeface="+mn-lt"/>
              <a:ea typeface="+mn-ea"/>
              <a:cs typeface="+mn-cs"/>
            </a:endParaRPr>
          </a:p>
          <a:p>
            <a:pPr marL="0" indent="0">
              <a:buFontTx/>
              <a:buNone/>
            </a:pPr>
            <a:r>
              <a:rPr lang="pl-PL" sz="1200" b="0" i="0" u="none" strike="noStrike" kern="1200" baseline="0" dirty="0" smtClean="0">
                <a:solidFill>
                  <a:schemeClr val="tx1"/>
                </a:solidFill>
                <a:latin typeface="+mn-lt"/>
                <a:ea typeface="+mn-ea"/>
                <a:cs typeface="+mn-cs"/>
              </a:rPr>
              <a:t>- are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very easy to create and </a:t>
            </a:r>
            <a:r>
              <a:rPr lang="en-US" sz="1200" b="0" i="0" u="none" strike="noStrike" kern="1200" baseline="0" dirty="0" smtClean="0">
                <a:solidFill>
                  <a:schemeClr val="tx1"/>
                </a:solidFill>
                <a:latin typeface="+mn-lt"/>
                <a:ea typeface="+mn-ea"/>
                <a:cs typeface="+mn-cs"/>
              </a:rPr>
              <a:t>discard </a:t>
            </a:r>
            <a:endParaRPr lang="pl-PL" sz="1200" b="0" i="0" u="none" strike="noStrike" kern="1200" baseline="0" dirty="0" smtClean="0">
              <a:solidFill>
                <a:schemeClr val="tx1"/>
              </a:solidFill>
              <a:latin typeface="+mn-lt"/>
              <a:ea typeface="+mn-ea"/>
              <a:cs typeface="+mn-cs"/>
            </a:endParaRPr>
          </a:p>
          <a:p>
            <a:pPr marL="0" indent="0">
              <a:buFontTx/>
              <a:buNone/>
            </a:pPr>
            <a:endParaRPr lang="pl-PL" sz="1200" b="0" i="0" u="none" strike="noStrike" kern="1200" baseline="0" dirty="0" smtClean="0">
              <a:solidFill>
                <a:schemeClr val="tx1"/>
              </a:solidFill>
              <a:latin typeface="+mn-lt"/>
              <a:ea typeface="+mn-ea"/>
              <a:cs typeface="+mn-cs"/>
            </a:endParaRPr>
          </a:p>
          <a:p>
            <a:pPr marL="0" indent="0">
              <a:buFontTx/>
              <a:buNone/>
            </a:pPr>
            <a:r>
              <a:rPr lang="pl-PL" sz="1200" b="0" i="0" u="none" strike="noStrike" kern="1200" baseline="0" dirty="0" smtClean="0">
                <a:solidFill>
                  <a:schemeClr val="tx1"/>
                </a:solidFill>
                <a:latin typeface="+mn-lt"/>
                <a:ea typeface="+mn-ea"/>
                <a:cs typeface="+mn-cs"/>
              </a:rPr>
              <a:t>---------------------------------------------------------------</a:t>
            </a:r>
          </a:p>
          <a:p>
            <a:pPr marL="0" indent="0">
              <a:buFontTx/>
              <a:buNone/>
            </a:pPr>
            <a:endParaRPr lang="pl-PL" sz="1200" b="0" i="0" u="none" strike="noStrike" kern="1200" baseline="0" dirty="0" smtClean="0">
              <a:solidFill>
                <a:schemeClr val="tx1"/>
              </a:solidFill>
              <a:latin typeface="+mn-lt"/>
              <a:ea typeface="+mn-ea"/>
              <a:cs typeface="+mn-cs"/>
            </a:endParaRPr>
          </a:p>
          <a:p>
            <a:pPr marL="0" indent="0">
              <a:buFontTx/>
              <a:buNone/>
            </a:pPr>
            <a:r>
              <a:rPr lang="en-US" sz="1200" b="0" i="0" u="none" strike="noStrike" kern="1200" baseline="0" dirty="0" smtClean="0">
                <a:solidFill>
                  <a:schemeClr val="tx1"/>
                </a:solidFill>
                <a:latin typeface="+mn-lt"/>
                <a:ea typeface="+mn-ea"/>
                <a:cs typeface="+mn-cs"/>
              </a:rPr>
              <a:t>Most </a:t>
            </a:r>
            <a:r>
              <a:rPr lang="en-US" sz="1200" b="0" i="0" u="none" strike="noStrike" kern="1200" baseline="0" dirty="0" smtClean="0">
                <a:solidFill>
                  <a:schemeClr val="tx1"/>
                </a:solidFill>
                <a:latin typeface="+mn-lt"/>
                <a:ea typeface="+mn-ea"/>
                <a:cs typeface="+mn-cs"/>
              </a:rPr>
              <a:t>of the time, Value objects usually contain either just data or </a:t>
            </a:r>
            <a:r>
              <a:rPr lang="en-US" sz="1200" b="0" i="0" u="none" strike="noStrike" kern="1200" baseline="0" dirty="0" smtClean="0">
                <a:solidFill>
                  <a:schemeClr val="tx1"/>
                </a:solidFill>
                <a:latin typeface="+mn-lt"/>
                <a:ea typeface="+mn-ea"/>
                <a:cs typeface="+mn-cs"/>
              </a:rPr>
              <a:t>just</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behavior</a:t>
            </a:r>
            <a:r>
              <a:rPr lang="en-US" sz="1200" b="0" i="0" u="none" strike="noStrike" kern="1200" baseline="0" dirty="0" smtClean="0">
                <a:solidFill>
                  <a:schemeClr val="tx1"/>
                </a:solidFill>
                <a:latin typeface="+mn-lt"/>
                <a:ea typeface="+mn-ea"/>
                <a:cs typeface="+mn-cs"/>
              </a:rPr>
              <a:t>. The ones that contain only data are also known as Data Transfer Objects (DTOs</a:t>
            </a:r>
            <a:r>
              <a:rPr lang="en-US" sz="1200" b="0" i="0" u="none" strike="noStrike" kern="1200" baseline="0" dirty="0" smtClean="0">
                <a:solidFill>
                  <a:schemeClr val="tx1"/>
                </a:solidFill>
                <a:latin typeface="+mn-lt"/>
                <a:ea typeface="+mn-ea"/>
                <a:cs typeface="+mn-cs"/>
              </a:rPr>
              <a:t>)</a:t>
            </a:r>
            <a:r>
              <a:rPr lang="pl-PL" sz="1200" b="0" i="0" u="none" strike="noStrike" kern="1200" baseline="0" dirty="0" smtClean="0">
                <a:solidFill>
                  <a:schemeClr val="tx1"/>
                </a:solidFill>
                <a:latin typeface="+mn-lt"/>
                <a:ea typeface="+mn-ea"/>
                <a:cs typeface="+mn-cs"/>
              </a:rPr>
              <a:t>.</a:t>
            </a:r>
          </a:p>
          <a:p>
            <a:pPr marL="0" indent="0">
              <a:buFontTx/>
              <a:buNone/>
            </a:pPr>
            <a:endParaRPr lang="pl-PL" sz="1200" b="0" i="0" u="none" strike="noStrike" kern="1200" baseline="0" dirty="0" smtClean="0">
              <a:solidFill>
                <a:schemeClr val="tx1"/>
              </a:solidFill>
              <a:latin typeface="+mn-lt"/>
              <a:ea typeface="+mn-ea"/>
              <a:cs typeface="+mn-cs"/>
            </a:endParaRPr>
          </a:p>
          <a:p>
            <a:pPr marL="0" indent="0">
              <a:buFontTx/>
              <a:buNone/>
            </a:pPr>
            <a:r>
              <a:rPr lang="en-US" sz="1200" b="0" i="0"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very common scenario is for an Entity to </a:t>
            </a:r>
            <a:r>
              <a:rPr lang="en-US" sz="1200" b="0" i="0" u="none" strike="noStrike" kern="1200" baseline="0" dirty="0" smtClean="0">
                <a:solidFill>
                  <a:schemeClr val="tx1"/>
                </a:solidFill>
                <a:latin typeface="+mn-lt"/>
                <a:ea typeface="+mn-ea"/>
                <a:cs typeface="+mn-cs"/>
              </a:rPr>
              <a:t>contain</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other </a:t>
            </a:r>
            <a:r>
              <a:rPr lang="en-US" sz="1200" b="0" i="0" u="none" strike="noStrike" kern="1200" baseline="0" dirty="0" smtClean="0">
                <a:solidFill>
                  <a:schemeClr val="tx1"/>
                </a:solidFill>
                <a:latin typeface="+mn-lt"/>
                <a:ea typeface="+mn-ea"/>
                <a:cs typeface="+mn-cs"/>
              </a:rPr>
              <a:t>Value objects. There are also times where Value objects can contain other Value objects, even </a:t>
            </a:r>
            <a:r>
              <a:rPr lang="en-US" sz="1200" b="0" i="0" u="none" strike="noStrike" kern="1200" baseline="0" dirty="0" smtClean="0">
                <a:solidFill>
                  <a:schemeClr val="tx1"/>
                </a:solidFill>
                <a:latin typeface="+mn-lt"/>
                <a:ea typeface="+mn-ea"/>
                <a:cs typeface="+mn-cs"/>
              </a:rPr>
              <a:t>other</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Entity </a:t>
            </a:r>
            <a:r>
              <a:rPr lang="en-US" sz="1200" b="0" i="0" u="none" strike="noStrike" kern="1200" baseline="0" dirty="0" smtClean="0">
                <a:solidFill>
                  <a:schemeClr val="tx1"/>
                </a:solidFill>
                <a:latin typeface="+mn-lt"/>
                <a:ea typeface="+mn-ea"/>
                <a:cs typeface="+mn-cs"/>
              </a:rPr>
              <a:t>objects. Most of the time, as in the case of the address example used earlier, they are a group </a:t>
            </a:r>
            <a:r>
              <a:rPr lang="en-US" sz="1200" b="0" i="0" u="none" strike="noStrike" kern="1200" baseline="0" dirty="0" smtClean="0">
                <a:solidFill>
                  <a:schemeClr val="tx1"/>
                </a:solidFill>
                <a:latin typeface="+mn-lt"/>
                <a:ea typeface="+mn-ea"/>
                <a:cs typeface="+mn-cs"/>
              </a:rPr>
              <a:t>of</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attributes </a:t>
            </a:r>
            <a:r>
              <a:rPr lang="en-US" sz="1200" b="0" i="0" u="none" strike="noStrike" kern="1200" baseline="0" dirty="0" smtClean="0">
                <a:solidFill>
                  <a:schemeClr val="tx1"/>
                </a:solidFill>
                <a:latin typeface="+mn-lt"/>
                <a:ea typeface="+mn-ea"/>
                <a:cs typeface="+mn-cs"/>
              </a:rPr>
              <a:t>that make up a conceptual whole but without an identity</a:t>
            </a:r>
            <a:r>
              <a:rPr lang="en-US" sz="1200" b="0" i="0" u="none" strike="noStrike" kern="1200" baseline="0" dirty="0" smtClean="0">
                <a:solidFill>
                  <a:schemeClr val="tx1"/>
                </a:solidFill>
                <a:latin typeface="+mn-lt"/>
                <a:ea typeface="+mn-ea"/>
                <a:cs typeface="+mn-cs"/>
              </a:rPr>
              <a:t>.</a:t>
            </a:r>
            <a:endParaRPr lang="pl-PL" sz="1200" b="0" i="0" u="none" strike="noStrike" kern="1200" baseline="0" dirty="0" smtClean="0">
              <a:solidFill>
                <a:schemeClr val="tx1"/>
              </a:solidFill>
              <a:latin typeface="+mn-lt"/>
              <a:ea typeface="+mn-ea"/>
              <a:cs typeface="+mn-cs"/>
            </a:endParaRPr>
          </a:p>
          <a:p>
            <a:pPr marL="0" indent="0">
              <a:buFontTx/>
              <a:buNone/>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is recommended that Value objects be </a:t>
            </a:r>
            <a:r>
              <a:rPr lang="en-US" sz="1200" b="1" i="0" u="none" strike="noStrike" kern="1200" baseline="0" dirty="0" smtClean="0">
                <a:solidFill>
                  <a:schemeClr val="tx1"/>
                </a:solidFill>
                <a:latin typeface="+mn-lt"/>
                <a:ea typeface="+mn-ea"/>
                <a:cs typeface="+mn-cs"/>
              </a:rPr>
              <a:t>immutable</a:t>
            </a:r>
            <a:r>
              <a:rPr lang="en-US" sz="1200" b="0" i="0" u="none" strike="noStrike" kern="1200" baseline="0" dirty="0" smtClean="0">
                <a:solidFill>
                  <a:schemeClr val="tx1"/>
                </a:solidFill>
                <a:latin typeface="+mn-lt"/>
                <a:ea typeface="+mn-ea"/>
                <a:cs typeface="+mn-cs"/>
              </a:rPr>
              <a:t>, that is, they are created with a constructor, with all</a:t>
            </a:r>
          </a:p>
          <a:p>
            <a:r>
              <a:rPr lang="en-US" sz="1200" b="0" i="0" u="none" strike="noStrike" kern="1200" baseline="0" dirty="0" smtClean="0">
                <a:solidFill>
                  <a:schemeClr val="tx1"/>
                </a:solidFill>
                <a:latin typeface="+mn-lt"/>
                <a:ea typeface="+mn-ea"/>
                <a:cs typeface="+mn-cs"/>
              </a:rPr>
              <a:t>properties being read - only. To get a different value for the object, a new one must be created. A perfect</a:t>
            </a:r>
          </a:p>
          <a:p>
            <a:r>
              <a:rPr lang="en-US" sz="1200" b="0" i="0" u="none" strike="noStrike" kern="1200" baseline="0" dirty="0" smtClean="0">
                <a:solidFill>
                  <a:schemeClr val="tx1"/>
                </a:solidFill>
                <a:latin typeface="+mn-lt"/>
                <a:ea typeface="+mn-ea"/>
                <a:cs typeface="+mn-cs"/>
              </a:rPr>
              <a:t>example of this is the </a:t>
            </a:r>
            <a:r>
              <a:rPr lang="en-US" sz="1200" b="0" i="0" u="none" strike="noStrike" kern="1200" baseline="0" dirty="0" err="1" smtClean="0">
                <a:solidFill>
                  <a:schemeClr val="tx1"/>
                </a:solidFill>
                <a:latin typeface="+mn-lt"/>
                <a:ea typeface="+mn-ea"/>
                <a:cs typeface="+mn-cs"/>
              </a:rPr>
              <a:t>System.String</a:t>
            </a:r>
            <a:r>
              <a:rPr lang="en-US" sz="1200" b="0" i="0" u="none" strike="noStrike" kern="1200" baseline="0" dirty="0" smtClean="0">
                <a:solidFill>
                  <a:schemeClr val="tx1"/>
                </a:solidFill>
                <a:latin typeface="+mn-lt"/>
                <a:ea typeface="+mn-ea"/>
                <a:cs typeface="+mn-cs"/>
              </a:rPr>
              <a:t> class. Value objects do not always have to be immutable, but the</a:t>
            </a:r>
          </a:p>
          <a:p>
            <a:r>
              <a:rPr lang="en-US" sz="1200" b="0" i="0" u="none" strike="noStrike" kern="1200" baseline="0" dirty="0" smtClean="0">
                <a:solidFill>
                  <a:schemeClr val="tx1"/>
                </a:solidFill>
                <a:latin typeface="+mn-lt"/>
                <a:ea typeface="+mn-ea"/>
                <a:cs typeface="+mn-cs"/>
              </a:rPr>
              <a:t>main rule to follow is that if the object is going to be shared, then it needs to be immutable.</a:t>
            </a:r>
          </a:p>
          <a:p>
            <a:endParaRPr lang="pl-PL"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In most of the use cases, we don't really have to be able to change the state of an object directly. So, instead of changing the internal state, create a new object with the changed state and return the new object. This is sufficient in these use cases and it also reduces design complexity.</a:t>
            </a:r>
            <a:r>
              <a:rPr lang="pl-PL" sz="1200" b="0" i="0" kern="1200" baseline="0" dirty="0" smtClean="0">
                <a:solidFill>
                  <a:schemeClr val="tx1"/>
                </a:solidFill>
                <a:effectLst/>
                <a:latin typeface="+mn-lt"/>
                <a:ea typeface="+mn-ea"/>
                <a:cs typeface="+mn-cs"/>
              </a:rPr>
              <a:t> </a:t>
            </a:r>
            <a:r>
              <a:rPr lang="pl-PL" sz="1200" b="0" i="0" kern="1200" dirty="0" smtClean="0">
                <a:solidFill>
                  <a:schemeClr val="tx1"/>
                </a:solidFill>
                <a:effectLst/>
                <a:latin typeface="+mn-lt"/>
                <a:ea typeface="+mn-ea"/>
                <a:cs typeface="+mn-cs"/>
              </a:rPr>
              <a:t> </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Value Objects are not things, they are values or measures, like a </a:t>
            </a:r>
            <a:r>
              <a:rPr lang="en-US" sz="1200" b="0" i="0" kern="1200" dirty="0" err="1" smtClean="0">
                <a:solidFill>
                  <a:schemeClr val="tx1"/>
                </a:solidFill>
                <a:effectLst/>
                <a:latin typeface="+mn-lt"/>
                <a:ea typeface="+mn-ea"/>
                <a:cs typeface="+mn-cs"/>
              </a:rPr>
              <a:t>UserId</a:t>
            </a:r>
            <a:r>
              <a:rPr lang="en-US" sz="1200" b="0" i="0" kern="1200" dirty="0" smtClean="0">
                <a:solidFill>
                  <a:schemeClr val="tx1"/>
                </a:solidFill>
                <a:effectLst/>
                <a:latin typeface="+mn-lt"/>
                <a:ea typeface="+mn-ea"/>
                <a:cs typeface="+mn-cs"/>
              </a:rPr>
              <a:t>. </a:t>
            </a:r>
            <a:r>
              <a:rPr lang="pl-PL" sz="1200" b="0" i="0" kern="1200" dirty="0" smtClean="0">
                <a:solidFill>
                  <a:schemeClr val="tx1"/>
                </a:solidFill>
                <a:effectLst/>
                <a:latin typeface="+mn-lt"/>
                <a:ea typeface="+mn-ea"/>
                <a:cs typeface="+mn-cs"/>
              </a:rPr>
              <a:t> </a:t>
            </a:r>
            <a:endParaRPr lang="pl-PL"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14</a:t>
            </a:fld>
            <a:endParaRPr lang="en-US"/>
          </a:p>
        </p:txBody>
      </p:sp>
    </p:spTree>
    <p:extLst>
      <p:ext uri="{BB962C8B-B14F-4D97-AF65-F5344CB8AC3E}">
        <p14:creationId xmlns:p14="http://schemas.microsoft.com/office/powerpoint/2010/main" val="229946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when designing a domain model, you will have certain types of behavior that do not fit into</a:t>
            </a:r>
          </a:p>
          <a:p>
            <a:r>
              <a:rPr lang="en-US" dirty="0" smtClean="0"/>
              <a:t>any one class. Trying to tack on the behavior to a class to which it really does not belong will only cloud</a:t>
            </a:r>
          </a:p>
          <a:p>
            <a:r>
              <a:rPr lang="en-US" dirty="0" smtClean="0"/>
              <a:t>the domain model, but .NET, and all other object - oriented languages, requires the behavior to live in</a:t>
            </a:r>
          </a:p>
          <a:p>
            <a:r>
              <a:rPr lang="en-US" dirty="0" smtClean="0"/>
              <a:t>some type of object, so it cannot be a separate function on its own (as you might find in JavaScript or</a:t>
            </a:r>
          </a:p>
          <a:p>
            <a:r>
              <a:rPr lang="en-US" dirty="0" smtClean="0"/>
              <a:t>other scripting languages). The type of class that becomes the home for this behavior is known in</a:t>
            </a:r>
          </a:p>
          <a:p>
            <a:r>
              <a:rPr lang="en-US" dirty="0" smtClean="0"/>
              <a:t>Domain - Driven Design as a Service</a:t>
            </a:r>
            <a:r>
              <a:rPr lang="en-US" dirty="0" smtClean="0"/>
              <a:t>.</a:t>
            </a:r>
            <a:endParaRPr lang="pl-PL" dirty="0" smtClean="0"/>
          </a:p>
          <a:p>
            <a:endParaRPr lang="en-US" dirty="0" smtClean="0"/>
          </a:p>
          <a:p>
            <a:r>
              <a:rPr lang="en-US" dirty="0" smtClean="0"/>
              <a:t>A Service class has </a:t>
            </a:r>
            <a:r>
              <a:rPr lang="en-US" b="1" dirty="0" smtClean="0"/>
              <a:t>no internal state </a:t>
            </a:r>
            <a:r>
              <a:rPr lang="en-US" dirty="0" smtClean="0"/>
              <a:t>and can simply act as an interface implementation that provides</a:t>
            </a:r>
          </a:p>
          <a:p>
            <a:r>
              <a:rPr lang="en-US" dirty="0" smtClean="0"/>
              <a:t>operations. This concept is very similar to web services. Services typically coordinate the work of one or</a:t>
            </a:r>
          </a:p>
          <a:p>
            <a:r>
              <a:rPr lang="en-US" dirty="0" smtClean="0"/>
              <a:t>more domain objects, and present the coordination as a well - known operation. It is also important to</a:t>
            </a:r>
          </a:p>
          <a:p>
            <a:r>
              <a:rPr lang="en-US" dirty="0" smtClean="0"/>
              <a:t>note that some services may live in the application layer, some may live in the domain layer, and others</a:t>
            </a:r>
          </a:p>
          <a:p>
            <a:r>
              <a:rPr lang="en-US" dirty="0" smtClean="0"/>
              <a:t>may live in the infrastructure layer.</a:t>
            </a:r>
          </a:p>
          <a:p>
            <a:endParaRPr lang="pl-PL" dirty="0" smtClean="0"/>
          </a:p>
          <a:p>
            <a:r>
              <a:rPr lang="en-US" dirty="0" smtClean="0"/>
              <a:t>Application </a:t>
            </a:r>
            <a:r>
              <a:rPr lang="en-US" dirty="0" smtClean="0"/>
              <a:t>Layer Services</a:t>
            </a:r>
          </a:p>
          <a:p>
            <a:r>
              <a:rPr lang="en-US" dirty="0" smtClean="0"/>
              <a:t>The services that live in the application layer typically coordinate the work of other services in other</a:t>
            </a:r>
          </a:p>
          <a:p>
            <a:r>
              <a:rPr lang="en-US" dirty="0" smtClean="0"/>
              <a:t>layers. Consider an order fulfillment service. This service probably takes in an order message in the</a:t>
            </a:r>
          </a:p>
          <a:p>
            <a:r>
              <a:rPr lang="en-US" dirty="0" smtClean="0"/>
              <a:t>format of XML data, calls a factory to transform the XML into an object, and then sends the object to</a:t>
            </a:r>
          </a:p>
          <a:p>
            <a:r>
              <a:rPr lang="en-US" dirty="0" smtClean="0"/>
              <a:t>the domain layer for processing. After processing has been completed, the service may need to send out</a:t>
            </a:r>
          </a:p>
          <a:p>
            <a:r>
              <a:rPr lang="en-US" dirty="0" smtClean="0"/>
              <a:t>a notification to a user, and it may delegate that to an infrastructure layer service.</a:t>
            </a:r>
          </a:p>
          <a:p>
            <a:endParaRPr lang="pl-PL" dirty="0" smtClean="0"/>
          </a:p>
          <a:p>
            <a:r>
              <a:rPr lang="en-US" dirty="0" smtClean="0"/>
              <a:t>Domain </a:t>
            </a:r>
            <a:r>
              <a:rPr lang="en-US" dirty="0" smtClean="0"/>
              <a:t>Layer Services</a:t>
            </a:r>
          </a:p>
          <a:p>
            <a:r>
              <a:rPr lang="en-US" dirty="0" smtClean="0"/>
              <a:t>In </a:t>
            </a:r>
            <a:r>
              <a:rPr lang="en-US" dirty="0" smtClean="0"/>
              <a:t>keeping with the order fulfillment example, the domain layer service would be responsible for</a:t>
            </a:r>
          </a:p>
          <a:p>
            <a:r>
              <a:rPr lang="en-US" dirty="0" smtClean="0"/>
              <a:t>interacting with the right Entity objects, Value objects, and other domain layer objects necessary to</a:t>
            </a:r>
          </a:p>
          <a:p>
            <a:r>
              <a:rPr lang="en-US" dirty="0" smtClean="0"/>
              <a:t>process the order in the domain. Ultimately, the service would return some type of result from the</a:t>
            </a:r>
          </a:p>
          <a:p>
            <a:r>
              <a:rPr lang="en-US" dirty="0" smtClean="0"/>
              <a:t>operation so that the calling service could take the necessary actions.</a:t>
            </a:r>
          </a:p>
          <a:p>
            <a:endParaRPr lang="pl-PL" dirty="0" smtClean="0"/>
          </a:p>
          <a:p>
            <a:r>
              <a:rPr lang="en-US" dirty="0" smtClean="0"/>
              <a:t>Infrastructure </a:t>
            </a:r>
            <a:r>
              <a:rPr lang="en-US" dirty="0" smtClean="0"/>
              <a:t>Layer Services</a:t>
            </a:r>
          </a:p>
          <a:p>
            <a:r>
              <a:rPr lang="en-US" dirty="0" smtClean="0"/>
              <a:t>In the same order fulfillment scenario, the infrastructure layer service may need to do things like sending</a:t>
            </a:r>
          </a:p>
          <a:p>
            <a:r>
              <a:rPr lang="en-US" dirty="0" smtClean="0"/>
              <a:t>the user an order confirmation email letting them know that their order is being processed. These types</a:t>
            </a:r>
          </a:p>
          <a:p>
            <a:r>
              <a:rPr lang="en-US" dirty="0" smtClean="0"/>
              <a:t>of activities belong in the infrastructure layer</a:t>
            </a:r>
            <a:r>
              <a:rPr lang="en-US" dirty="0" smtClean="0"/>
              <a:t>.</a:t>
            </a:r>
            <a:endParaRPr lang="pl-PL" dirty="0" smtClean="0"/>
          </a:p>
        </p:txBody>
      </p:sp>
      <p:sp>
        <p:nvSpPr>
          <p:cNvPr id="4" name="Slide Number Placeholder 3"/>
          <p:cNvSpPr>
            <a:spLocks noGrp="1"/>
          </p:cNvSpPr>
          <p:nvPr>
            <p:ph type="sldNum" sz="quarter" idx="10"/>
          </p:nvPr>
        </p:nvSpPr>
        <p:spPr/>
        <p:txBody>
          <a:bodyPr/>
          <a:lstStyle/>
          <a:p>
            <a:fld id="{3C285E54-EDDB-4BD9-BDD7-70D9B9E161F0}" type="slidenum">
              <a:rPr lang="en-US" smtClean="0"/>
              <a:t>15</a:t>
            </a:fld>
            <a:endParaRPr lang="en-US"/>
          </a:p>
        </p:txBody>
      </p:sp>
    </p:spTree>
    <p:extLst>
      <p:ext uri="{BB962C8B-B14F-4D97-AF65-F5344CB8AC3E}">
        <p14:creationId xmlns:p14="http://schemas.microsoft.com/office/powerpoint/2010/main" val="235582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Domain - Driven Design speak, an Aggregate is a term used to define object ownership and the</a:t>
            </a:r>
          </a:p>
          <a:p>
            <a:r>
              <a:rPr lang="en-US" dirty="0" smtClean="0"/>
              <a:t>boundaries between objects and their relationships. It is used to define a group of associated objects that</a:t>
            </a:r>
          </a:p>
          <a:p>
            <a:r>
              <a:rPr lang="en-US" dirty="0" smtClean="0"/>
              <a:t>are to be treated as one unit in regard to data changes. </a:t>
            </a:r>
            <a:endParaRPr lang="pl-PL" dirty="0" smtClean="0"/>
          </a:p>
          <a:p>
            <a:endParaRPr lang="pl-PL" dirty="0" smtClean="0"/>
          </a:p>
          <a:p>
            <a:r>
              <a:rPr lang="pl-PL" dirty="0" smtClean="0"/>
              <a:t>E</a:t>
            </a:r>
            <a:r>
              <a:rPr lang="en-US" dirty="0" smtClean="0"/>
              <a:t>ach </a:t>
            </a:r>
            <a:r>
              <a:rPr lang="en-US" dirty="0" smtClean="0"/>
              <a:t>Aggregate can only have </a:t>
            </a:r>
            <a:r>
              <a:rPr lang="en-US" dirty="0" smtClean="0"/>
              <a:t>one</a:t>
            </a:r>
            <a:r>
              <a:rPr lang="pl-PL" dirty="0" smtClean="0"/>
              <a:t> </a:t>
            </a:r>
            <a:r>
              <a:rPr lang="en-US" dirty="0" smtClean="0"/>
              <a:t>root </a:t>
            </a:r>
            <a:r>
              <a:rPr lang="en-US" dirty="0" smtClean="0"/>
              <a:t>object, and that object is an Entity object. The root of an Aggregate can hold references to the roots </a:t>
            </a:r>
            <a:r>
              <a:rPr lang="en-US" dirty="0" smtClean="0"/>
              <a:t>of</a:t>
            </a:r>
            <a:r>
              <a:rPr lang="pl-PL" dirty="0" smtClean="0"/>
              <a:t> </a:t>
            </a:r>
            <a:r>
              <a:rPr lang="en-US" dirty="0" smtClean="0"/>
              <a:t>other </a:t>
            </a:r>
            <a:r>
              <a:rPr lang="en-US" dirty="0" smtClean="0"/>
              <a:t>Aggregates, and objects inside of an Aggregate can hold references to one another, but </a:t>
            </a:r>
            <a:r>
              <a:rPr lang="en-US" dirty="0" smtClean="0"/>
              <a:t>nothing</a:t>
            </a:r>
            <a:r>
              <a:rPr lang="pl-PL" dirty="0" smtClean="0"/>
              <a:t> </a:t>
            </a:r>
            <a:r>
              <a:rPr lang="en-US" dirty="0" smtClean="0"/>
              <a:t>outside </a:t>
            </a:r>
            <a:r>
              <a:rPr lang="en-US" dirty="0" smtClean="0"/>
              <a:t>of the Aggregate boundary can access the objects inside of the Aggregate without going </a:t>
            </a:r>
            <a:r>
              <a:rPr lang="en-US" dirty="0" smtClean="0"/>
              <a:t>through</a:t>
            </a:r>
            <a:r>
              <a:rPr lang="pl-PL" dirty="0" smtClean="0"/>
              <a:t> </a:t>
            </a:r>
            <a:r>
              <a:rPr lang="en-US" dirty="0" smtClean="0"/>
              <a:t>that Aggregate’s </a:t>
            </a:r>
            <a:r>
              <a:rPr lang="en-US" dirty="0" smtClean="0"/>
              <a:t>root object.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Defining the Aggregates in a domain model is one of the hardest activities to get right in Domain - Driven</a:t>
            </a:r>
          </a:p>
          <a:p>
            <a:r>
              <a:rPr lang="en-US" sz="1200" b="0" i="0" u="none" strike="noStrike" kern="1200" baseline="0" dirty="0" smtClean="0">
                <a:solidFill>
                  <a:schemeClr val="tx1"/>
                </a:solidFill>
                <a:latin typeface="+mn-lt"/>
                <a:ea typeface="+mn-ea"/>
                <a:cs typeface="+mn-cs"/>
              </a:rPr>
              <a:t>Design, and this is where you really need the help of an expert in the business domain that you are</a:t>
            </a:r>
          </a:p>
          <a:p>
            <a:r>
              <a:rPr lang="en-US" sz="1200" b="0" i="0" u="none" strike="noStrike" kern="1200" baseline="0" dirty="0" smtClean="0">
                <a:solidFill>
                  <a:schemeClr val="tx1"/>
                </a:solidFill>
                <a:latin typeface="+mn-lt"/>
                <a:ea typeface="+mn-ea"/>
                <a:cs typeface="+mn-cs"/>
              </a:rPr>
              <a:t>dealing with to determine the right boundaries and associations. It is also an area that I end up</a:t>
            </a:r>
          </a:p>
          <a:p>
            <a:r>
              <a:rPr lang="en-US" sz="1200" b="0" i="0" u="none" strike="noStrike" kern="1200" baseline="0" dirty="0" smtClean="0">
                <a:solidFill>
                  <a:schemeClr val="tx1"/>
                </a:solidFill>
                <a:latin typeface="+mn-lt"/>
                <a:ea typeface="+mn-ea"/>
                <a:cs typeface="+mn-cs"/>
              </a:rPr>
              <a:t>refactoring a lot as I begin to understand more about the business model of an application.</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C285E54-EDDB-4BD9-BDD7-70D9B9E161F0}" type="slidenum">
              <a:rPr lang="en-US" smtClean="0"/>
              <a:t>16</a:t>
            </a:fld>
            <a:endParaRPr lang="en-US"/>
          </a:p>
        </p:txBody>
      </p:sp>
    </p:spTree>
    <p:extLst>
      <p:ext uri="{BB962C8B-B14F-4D97-AF65-F5344CB8AC3E}">
        <p14:creationId xmlns:p14="http://schemas.microsoft.com/office/powerpoint/2010/main" val="2584468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According to Eric Evans, a repository “ represents all objects of a certain type as a conceptual set (usually</a:t>
            </a:r>
          </a:p>
          <a:p>
            <a:r>
              <a:rPr lang="en-US" sz="1200" b="0" i="0" u="none" strike="noStrike" kern="1200" baseline="0" dirty="0" smtClean="0">
                <a:solidFill>
                  <a:schemeClr val="tx1"/>
                </a:solidFill>
                <a:latin typeface="+mn-lt"/>
                <a:ea typeface="+mn-ea"/>
                <a:cs typeface="+mn-cs"/>
              </a:rPr>
              <a:t>emulated) ” </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He </a:t>
            </a:r>
            <a:r>
              <a:rPr lang="en-US" sz="1200" b="0" i="0" u="none" strike="noStrike" kern="1200" baseline="0" dirty="0" smtClean="0">
                <a:solidFill>
                  <a:schemeClr val="tx1"/>
                </a:solidFill>
                <a:latin typeface="+mn-lt"/>
                <a:ea typeface="+mn-ea"/>
                <a:cs typeface="+mn-cs"/>
              </a:rPr>
              <a:t>also </a:t>
            </a:r>
            <a:r>
              <a:rPr lang="en-US" sz="1200" b="0" i="0" u="none" strike="noStrike" kern="1200" baseline="0" dirty="0" smtClean="0">
                <a:solidFill>
                  <a:schemeClr val="tx1"/>
                </a:solidFill>
                <a:latin typeface="+mn-lt"/>
                <a:ea typeface="+mn-ea"/>
                <a:cs typeface="+mn-cs"/>
              </a:rPr>
              <a:t>goes</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on </a:t>
            </a:r>
            <a:r>
              <a:rPr lang="en-US" sz="1200" b="0" i="0" u="none" strike="noStrike" kern="1200" baseline="0" dirty="0" smtClean="0">
                <a:solidFill>
                  <a:schemeClr val="tx1"/>
                </a:solidFill>
                <a:latin typeface="+mn-lt"/>
                <a:ea typeface="+mn-ea"/>
                <a:cs typeface="+mn-cs"/>
              </a:rPr>
              <a:t>to say that for every object that is an Aggregate, create a repository for the object and give it the </a:t>
            </a:r>
            <a:r>
              <a:rPr lang="en-US" sz="1200" b="0" i="0" u="none" strike="noStrike" kern="1200" baseline="0" dirty="0" smtClean="0">
                <a:solidFill>
                  <a:schemeClr val="tx1"/>
                </a:solidFill>
                <a:latin typeface="+mn-lt"/>
                <a:ea typeface="+mn-ea"/>
                <a:cs typeface="+mn-cs"/>
              </a:rPr>
              <a:t>look</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a:t>
            </a:r>
            <a:r>
              <a:rPr lang="en-US" sz="1200" b="0" i="0" u="none" strike="noStrike" kern="1200" baseline="0" dirty="0" smtClean="0">
                <a:solidFill>
                  <a:schemeClr val="tx1"/>
                </a:solidFill>
                <a:latin typeface="+mn-lt"/>
                <a:ea typeface="+mn-ea"/>
                <a:cs typeface="+mn-cs"/>
              </a:rPr>
              <a:t>feel of an in - memory collection of objects of that particular type. </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smtClean="0">
                <a:solidFill>
                  <a:schemeClr val="tx1"/>
                </a:solidFill>
                <a:latin typeface="+mn-lt"/>
                <a:ea typeface="+mn-ea"/>
                <a:cs typeface="+mn-cs"/>
              </a:rPr>
              <a:t>main point of repositories is to keep the developer focused </a:t>
            </a:r>
            <a:r>
              <a:rPr lang="en-US" sz="1200" b="0" i="0" u="none" strike="noStrike" kern="1200" baseline="0" dirty="0" smtClean="0">
                <a:solidFill>
                  <a:schemeClr val="tx1"/>
                </a:solidFill>
                <a:latin typeface="+mn-lt"/>
                <a:ea typeface="+mn-ea"/>
                <a:cs typeface="+mn-cs"/>
              </a:rPr>
              <a:t>on</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a:t>
            </a:r>
            <a:r>
              <a:rPr lang="en-US" sz="1200" b="0" i="0" u="none" strike="noStrike" kern="1200" baseline="0" dirty="0" smtClean="0">
                <a:solidFill>
                  <a:schemeClr val="tx1"/>
                </a:solidFill>
                <a:latin typeface="+mn-lt"/>
                <a:ea typeface="+mn-ea"/>
                <a:cs typeface="+mn-cs"/>
              </a:rPr>
              <a:t>domain model logic, and hide the plumbing of data access behind well - known repository interfaces</a:t>
            </a:r>
            <a:r>
              <a:rPr lang="en-US" sz="1200" b="0" i="0" u="none" strike="noStrike" kern="1200" baseline="0" dirty="0" smtClean="0">
                <a:solidFill>
                  <a:schemeClr val="tx1"/>
                </a:solidFill>
                <a:latin typeface="+mn-lt"/>
                <a:ea typeface="+mn-ea"/>
                <a:cs typeface="+mn-cs"/>
              </a:rPr>
              <a:t>.</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a:t>
            </a:r>
            <a:r>
              <a:rPr lang="en-US" sz="1200" b="0" i="0" u="none" strike="noStrike" kern="1200" baseline="0" dirty="0" smtClean="0">
                <a:solidFill>
                  <a:schemeClr val="tx1"/>
                </a:solidFill>
                <a:latin typeface="+mn-lt"/>
                <a:ea typeface="+mn-ea"/>
                <a:cs typeface="+mn-cs"/>
              </a:rPr>
              <a:t>concept is also known as </a:t>
            </a:r>
            <a:r>
              <a:rPr lang="en-US" sz="1200" b="0" i="1" u="none" strike="noStrike" kern="1200" baseline="0" dirty="0" smtClean="0">
                <a:solidFill>
                  <a:schemeClr val="tx1"/>
                </a:solidFill>
                <a:latin typeface="+mn-lt"/>
                <a:ea typeface="+mn-ea"/>
                <a:cs typeface="+mn-cs"/>
              </a:rPr>
              <a:t>persistence ignorance </a:t>
            </a:r>
            <a:r>
              <a:rPr lang="en-US" sz="1200" b="0" i="0" u="none" strike="noStrike" kern="1200" baseline="0" dirty="0" smtClean="0">
                <a:solidFill>
                  <a:schemeClr val="tx1"/>
                </a:solidFill>
                <a:latin typeface="+mn-lt"/>
                <a:ea typeface="+mn-ea"/>
                <a:cs typeface="+mn-cs"/>
              </a:rPr>
              <a:t>, meaning that the domain model is ignorant of how </a:t>
            </a:r>
            <a:r>
              <a:rPr lang="en-US" sz="1200" b="0" i="0" u="none" strike="noStrike" kern="1200" baseline="0" dirty="0" smtClean="0">
                <a:solidFill>
                  <a:schemeClr val="tx1"/>
                </a:solidFill>
                <a:latin typeface="+mn-lt"/>
                <a:ea typeface="+mn-ea"/>
                <a:cs typeface="+mn-cs"/>
              </a:rPr>
              <a:t>its</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data </a:t>
            </a:r>
            <a:r>
              <a:rPr lang="en-US" sz="1200" b="0" i="0" u="none" strike="noStrike" kern="1200" baseline="0" dirty="0" smtClean="0">
                <a:solidFill>
                  <a:schemeClr val="tx1"/>
                </a:solidFill>
                <a:latin typeface="+mn-lt"/>
                <a:ea typeface="+mn-ea"/>
                <a:cs typeface="+mn-cs"/>
              </a:rPr>
              <a:t>is saved or retrieved from its underlying data store or stores.</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17</a:t>
            </a:fld>
            <a:endParaRPr lang="en-US"/>
          </a:p>
        </p:txBody>
      </p:sp>
    </p:spTree>
    <p:extLst>
      <p:ext uri="{BB962C8B-B14F-4D97-AF65-F5344CB8AC3E}">
        <p14:creationId xmlns:p14="http://schemas.microsoft.com/office/powerpoint/2010/main" val="1420945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Entities and their associated Aggregates start to grow in the domain layer, it becomes increasingly</a:t>
            </a:r>
          </a:p>
          <a:p>
            <a:r>
              <a:rPr lang="en-US" dirty="0" smtClean="0"/>
              <a:t>more difficult to build up objects consistently just using constructors. Lots of times there is intimate</a:t>
            </a:r>
          </a:p>
          <a:p>
            <a:r>
              <a:rPr lang="en-US" dirty="0" smtClean="0"/>
              <a:t>knowledge needed to construct an Aggregate and all of its relationships, constraints, rules, and the like.</a:t>
            </a:r>
          </a:p>
          <a:p>
            <a:r>
              <a:rPr lang="en-US" dirty="0" smtClean="0"/>
              <a:t>Instead of making the Entity objects themselves responsible for this creation, it is better to have a Factory</a:t>
            </a:r>
          </a:p>
          <a:p>
            <a:r>
              <a:rPr lang="en-US" dirty="0" smtClean="0"/>
              <a:t>that knows how to build these types of objects, and thus avoid clouding up the code of an Entity object.</a:t>
            </a:r>
          </a:p>
          <a:p>
            <a:endParaRPr lang="pl-PL" dirty="0" smtClean="0"/>
          </a:p>
          <a:p>
            <a:r>
              <a:rPr lang="en-US" dirty="0" smtClean="0"/>
              <a:t>In </a:t>
            </a:r>
            <a:r>
              <a:rPr lang="en-US" dirty="0" smtClean="0"/>
              <a:t>Domain - Driven Design, there are two types of Factories, those for building the root Entity of an</a:t>
            </a:r>
          </a:p>
          <a:p>
            <a:r>
              <a:rPr lang="en-US" dirty="0" smtClean="0"/>
              <a:t>Aggregate (usually from some type of </a:t>
            </a:r>
            <a:r>
              <a:rPr lang="en-US" dirty="0" err="1" smtClean="0"/>
              <a:t>resultset</a:t>
            </a:r>
            <a:r>
              <a:rPr lang="en-US" dirty="0" smtClean="0"/>
              <a:t> data) and those for building Value objects (usually from</a:t>
            </a:r>
          </a:p>
          <a:p>
            <a:r>
              <a:rPr lang="en-US" dirty="0" smtClean="0"/>
              <a:t>some type of configuration data).</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18</a:t>
            </a:fld>
            <a:endParaRPr lang="en-US"/>
          </a:p>
        </p:txBody>
      </p:sp>
    </p:spTree>
    <p:extLst>
      <p:ext uri="{BB962C8B-B14F-4D97-AF65-F5344CB8AC3E}">
        <p14:creationId xmlns:p14="http://schemas.microsoft.com/office/powerpoint/2010/main" val="3300979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domain model offers several benefits some of which are:</a:t>
            </a:r>
          </a:p>
          <a:p>
            <a:pPr marL="171450" indent="-171450">
              <a:buFontTx/>
              <a:buChar char="-"/>
            </a:pPr>
            <a:r>
              <a:rPr lang="en-US" sz="1200" b="0" i="0" kern="1200" dirty="0" smtClean="0">
                <a:solidFill>
                  <a:schemeClr val="tx1"/>
                </a:solidFill>
                <a:effectLst/>
                <a:latin typeface="+mn-lt"/>
                <a:ea typeface="+mn-ea"/>
                <a:cs typeface="+mn-cs"/>
              </a:rPr>
              <a:t>It </a:t>
            </a:r>
            <a:r>
              <a:rPr lang="en-US" sz="1200" b="0" i="0" kern="1200" dirty="0" smtClean="0">
                <a:solidFill>
                  <a:schemeClr val="tx1"/>
                </a:solidFill>
                <a:effectLst/>
                <a:latin typeface="+mn-lt"/>
                <a:ea typeface="+mn-ea"/>
                <a:cs typeface="+mn-cs"/>
              </a:rPr>
              <a:t>helps the team create a common model, between the business and IT stakeholders in the company, that the team can use to communicate about the business requirements, data entities, and process </a:t>
            </a:r>
            <a:r>
              <a:rPr lang="en-US" sz="1200" b="0" i="0" kern="1200" dirty="0" smtClean="0">
                <a:solidFill>
                  <a:schemeClr val="tx1"/>
                </a:solidFill>
                <a:effectLst/>
                <a:latin typeface="+mn-lt"/>
                <a:ea typeface="+mn-ea"/>
                <a:cs typeface="+mn-cs"/>
              </a:rPr>
              <a:t>models</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a:t>
            </a:r>
            <a:r>
              <a:rPr lang="pl-PL"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model is modular, extensible and easy to maintain as the design reflects the business </a:t>
            </a:r>
            <a:r>
              <a:rPr lang="en-US" sz="1200" b="0" i="0" kern="1200" dirty="0" smtClean="0">
                <a:solidFill>
                  <a:schemeClr val="tx1"/>
                </a:solidFill>
                <a:effectLst/>
                <a:latin typeface="+mn-lt"/>
                <a:ea typeface="+mn-ea"/>
                <a:cs typeface="+mn-cs"/>
              </a:rPr>
              <a:t>model</a:t>
            </a:r>
            <a:endParaRPr lang="en-US"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a:t>
            </a:r>
            <a:r>
              <a:rPr lang="pl-PL"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a:t>
            </a:r>
            <a:r>
              <a:rPr lang="en-US" sz="1200" b="0" i="0" kern="1200" dirty="0" smtClean="0">
                <a:solidFill>
                  <a:schemeClr val="tx1"/>
                </a:solidFill>
                <a:effectLst/>
                <a:latin typeface="+mn-lt"/>
                <a:ea typeface="+mn-ea"/>
                <a:cs typeface="+mn-cs"/>
              </a:rPr>
              <a:t>improves the reusability and testability of the business domain </a:t>
            </a:r>
            <a:r>
              <a:rPr lang="en-US" sz="1200" b="0" i="0" kern="1200" dirty="0" smtClean="0">
                <a:solidFill>
                  <a:schemeClr val="tx1"/>
                </a:solidFill>
                <a:effectLst/>
                <a:latin typeface="+mn-lt"/>
                <a:ea typeface="+mn-ea"/>
                <a:cs typeface="+mn-cs"/>
              </a:rPr>
              <a:t>objects</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principle behind DDD is to bridge the gap between domain experts and developers by using the same language to create the same understanding. Another principle is to reduce complexity by applying object oriented design and design patters to avoid reinventing the wheel. </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19</a:t>
            </a:fld>
            <a:endParaRPr lang="en-US"/>
          </a:p>
        </p:txBody>
      </p:sp>
    </p:spTree>
    <p:extLst>
      <p:ext uri="{BB962C8B-B14F-4D97-AF65-F5344CB8AC3E}">
        <p14:creationId xmlns:p14="http://schemas.microsoft.com/office/powerpoint/2010/main" val="2371107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typical </a:t>
            </a:r>
            <a:r>
              <a:rPr lang="pl-PL" sz="1200" b="0" i="0" kern="1200" dirty="0" smtClean="0">
                <a:solidFill>
                  <a:schemeClr val="tx1"/>
                </a:solidFill>
                <a:effectLst/>
                <a:latin typeface="+mn-lt"/>
                <a:ea typeface="+mn-ea"/>
                <a:cs typeface="+mn-cs"/>
              </a:rPr>
              <a:t>DDD</a:t>
            </a:r>
            <a:r>
              <a:rPr lang="pl-PL"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enterprise application architecture consists of the following four conceptual layers:</a:t>
            </a:r>
          </a:p>
          <a:p>
            <a:pPr marL="0" indent="0">
              <a:buNone/>
            </a:pPr>
            <a:r>
              <a:rPr lang="pl-PL" sz="1200" b="0" i="0" kern="12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User Interface (Presentation Layer) </a:t>
            </a:r>
            <a:endParaRPr lang="pl-PL"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pl-PL" sz="1200" b="0" i="0" kern="1200" dirty="0" smtClean="0">
                <a:solidFill>
                  <a:schemeClr val="tx1"/>
                </a:solidFill>
                <a:effectLst/>
                <a:latin typeface="+mn-lt"/>
                <a:ea typeface="+mn-ea"/>
                <a:cs typeface="+mn-cs"/>
              </a:rPr>
              <a:t>2. </a:t>
            </a:r>
            <a:r>
              <a:rPr lang="en-US" sz="1200" b="0" i="0" kern="1200" dirty="0" smtClean="0">
                <a:solidFill>
                  <a:schemeClr val="tx1"/>
                </a:solidFill>
                <a:effectLst/>
                <a:latin typeface="+mn-lt"/>
                <a:ea typeface="+mn-ea"/>
                <a:cs typeface="+mn-cs"/>
              </a:rPr>
              <a:t>Application Layer </a:t>
            </a:r>
            <a:endParaRPr lang="pl-PL"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pl-PL" sz="1200" b="0" i="0" kern="1200" dirty="0" smtClean="0">
                <a:solidFill>
                  <a:schemeClr val="tx1"/>
                </a:solidFill>
                <a:effectLst/>
                <a:latin typeface="+mn-lt"/>
                <a:ea typeface="+mn-ea"/>
                <a:cs typeface="+mn-cs"/>
              </a:rPr>
              <a:t>3. </a:t>
            </a:r>
            <a:r>
              <a:rPr lang="en-US" sz="1200" b="0" i="0" kern="1200" dirty="0" smtClean="0">
                <a:solidFill>
                  <a:schemeClr val="tx1"/>
                </a:solidFill>
                <a:effectLst/>
                <a:latin typeface="+mn-lt"/>
                <a:ea typeface="+mn-ea"/>
                <a:cs typeface="+mn-cs"/>
              </a:rPr>
              <a:t>Domain Layer </a:t>
            </a:r>
            <a:endParaRPr lang="pl-PL"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pl-PL" sz="1200" b="0" i="0" kern="1200" dirty="0" smtClean="0">
                <a:solidFill>
                  <a:schemeClr val="tx1"/>
                </a:solidFill>
                <a:effectLst/>
                <a:latin typeface="+mn-lt"/>
                <a:ea typeface="+mn-ea"/>
                <a:cs typeface="+mn-cs"/>
              </a:rPr>
              <a:t>4. </a:t>
            </a:r>
            <a:r>
              <a:rPr lang="en-US" sz="1200" b="0" i="0" kern="1200" dirty="0" smtClean="0">
                <a:solidFill>
                  <a:schemeClr val="tx1"/>
                </a:solidFill>
                <a:effectLst/>
                <a:latin typeface="+mn-lt"/>
                <a:ea typeface="+mn-ea"/>
                <a:cs typeface="+mn-cs"/>
              </a:rPr>
              <a:t>Infrastructure Layer</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typical </a:t>
            </a:r>
            <a:r>
              <a:rPr lang="pl-PL" sz="1200" b="0" i="0" kern="1200" dirty="0" smtClean="0">
                <a:solidFill>
                  <a:schemeClr val="tx1"/>
                </a:solidFill>
                <a:effectLst/>
                <a:latin typeface="+mn-lt"/>
                <a:ea typeface="+mn-ea"/>
                <a:cs typeface="+mn-cs"/>
              </a:rPr>
              <a:t>DDD</a:t>
            </a:r>
            <a:r>
              <a:rPr lang="pl-PL"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enterprise </a:t>
            </a:r>
            <a:r>
              <a:rPr lang="en-US" sz="1200" b="0" i="0" kern="1200" dirty="0" smtClean="0">
                <a:solidFill>
                  <a:schemeClr val="tx1"/>
                </a:solidFill>
                <a:effectLst/>
                <a:latin typeface="+mn-lt"/>
                <a:ea typeface="+mn-ea"/>
                <a:cs typeface="+mn-cs"/>
              </a:rPr>
              <a:t>application architecture consists of the following four conceptual layers:</a:t>
            </a:r>
          </a:p>
          <a:p>
            <a:pPr marL="0" indent="0">
              <a:buNone/>
            </a:pPr>
            <a:r>
              <a:rPr lang="pl-PL" sz="1200" b="0" i="0" kern="12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User Interface (Presentation Layer) </a:t>
            </a:r>
            <a:endParaRPr lang="pl-PL"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Responsible for presenting information to the user</a:t>
            </a:r>
            <a:endParaRPr lang="pl-PL" sz="1200" b="0" i="0" kern="1200" dirty="0" smtClean="0">
              <a:solidFill>
                <a:schemeClr val="tx1"/>
              </a:solidFill>
              <a:effectLst/>
              <a:latin typeface="+mn-lt"/>
              <a:ea typeface="+mn-ea"/>
              <a:cs typeface="+mn-cs"/>
            </a:endParaRPr>
          </a:p>
          <a:p>
            <a:pPr marL="171450" indent="-171450">
              <a:buFontTx/>
              <a:buChar char="-"/>
            </a:pPr>
            <a:r>
              <a:rPr lang="pl-PL" sz="1200" b="0" i="0" kern="1200" dirty="0" smtClean="0">
                <a:solidFill>
                  <a:schemeClr val="tx1"/>
                </a:solidFill>
                <a:effectLst/>
                <a:latin typeface="+mn-lt"/>
                <a:ea typeface="+mn-ea"/>
                <a:cs typeface="+mn-cs"/>
              </a:rPr>
              <a:t>I</a:t>
            </a:r>
            <a:r>
              <a:rPr lang="en-US" sz="1200" b="0" i="0" kern="1200" dirty="0" err="1" smtClean="0">
                <a:solidFill>
                  <a:schemeClr val="tx1"/>
                </a:solidFill>
                <a:effectLst/>
                <a:latin typeface="+mn-lt"/>
                <a:ea typeface="+mn-ea"/>
                <a:cs typeface="+mn-cs"/>
              </a:rPr>
              <a:t>nterpreting</a:t>
            </a:r>
            <a:r>
              <a:rPr lang="en-US" sz="1200" b="0" i="0" kern="1200" dirty="0" smtClean="0">
                <a:solidFill>
                  <a:schemeClr val="tx1"/>
                </a:solidFill>
                <a:effectLst/>
                <a:latin typeface="+mn-lt"/>
                <a:ea typeface="+mn-ea"/>
                <a:cs typeface="+mn-cs"/>
              </a:rPr>
              <a:t> user commands</a:t>
            </a:r>
            <a:endParaRPr lang="pl-PL"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2. </a:t>
            </a:r>
            <a:r>
              <a:rPr lang="en-US" sz="1200" b="0" i="0" kern="1200" dirty="0" smtClean="0">
                <a:solidFill>
                  <a:schemeClr val="tx1"/>
                </a:solidFill>
                <a:effectLst/>
                <a:latin typeface="+mn-lt"/>
                <a:ea typeface="+mn-ea"/>
                <a:cs typeface="+mn-cs"/>
              </a:rPr>
              <a:t>Application Layer </a:t>
            </a:r>
            <a:endParaRPr lang="pl-PL" sz="1200" b="0" i="0" kern="1200" dirty="0" smtClean="0">
              <a:solidFill>
                <a:schemeClr val="tx1"/>
              </a:solidFill>
              <a:effectLst/>
              <a:latin typeface="+mn-lt"/>
              <a:ea typeface="+mn-ea"/>
              <a:cs typeface="+mn-cs"/>
            </a:endParaRPr>
          </a:p>
          <a:p>
            <a:pPr marL="171450" indent="-171450">
              <a:buFontTx/>
              <a:buChar char="-"/>
            </a:pPr>
            <a:r>
              <a:rPr lang="pl-PL" sz="1200" b="0" i="0" kern="1200" dirty="0" smtClean="0">
                <a:solidFill>
                  <a:schemeClr val="tx1"/>
                </a:solidFill>
                <a:effectLst/>
                <a:latin typeface="+mn-lt"/>
                <a:ea typeface="+mn-ea"/>
                <a:cs typeface="+mn-cs"/>
              </a:rPr>
              <a:t>C</a:t>
            </a:r>
            <a:r>
              <a:rPr lang="en-US" sz="1200" b="0" i="0" kern="1200" dirty="0" err="1" smtClean="0">
                <a:solidFill>
                  <a:schemeClr val="tx1"/>
                </a:solidFill>
                <a:effectLst/>
                <a:latin typeface="+mn-lt"/>
                <a:ea typeface="+mn-ea"/>
                <a:cs typeface="+mn-cs"/>
              </a:rPr>
              <a:t>oordinates</a:t>
            </a:r>
            <a:r>
              <a:rPr lang="en-US" sz="1200" b="0" i="0" kern="1200" dirty="0" smtClean="0">
                <a:solidFill>
                  <a:schemeClr val="tx1"/>
                </a:solidFill>
                <a:effectLst/>
                <a:latin typeface="+mn-lt"/>
                <a:ea typeface="+mn-ea"/>
                <a:cs typeface="+mn-cs"/>
              </a:rPr>
              <a:t> the application activity</a:t>
            </a:r>
            <a:r>
              <a:rPr lang="pl-PL" sz="1200" b="0" i="0" kern="1200" dirty="0" smtClean="0">
                <a:solidFill>
                  <a:schemeClr val="tx1"/>
                </a:solidFill>
                <a:effectLst/>
                <a:latin typeface="+mn-lt"/>
                <a:ea typeface="+mn-ea"/>
                <a:cs typeface="+mn-cs"/>
              </a:rPr>
              <a:t> </a:t>
            </a:r>
          </a:p>
          <a:p>
            <a:pPr marL="171450" indent="-171450">
              <a:buFontTx/>
              <a:buChar char="-"/>
            </a:pPr>
            <a:r>
              <a:rPr lang="en-US" sz="1200" b="0" i="0" kern="1200" dirty="0" smtClean="0">
                <a:solidFill>
                  <a:schemeClr val="tx1"/>
                </a:solidFill>
                <a:effectLst/>
                <a:latin typeface="+mn-lt"/>
                <a:ea typeface="+mn-ea"/>
                <a:cs typeface="+mn-cs"/>
              </a:rPr>
              <a:t>It doesn't contain any business logic. </a:t>
            </a:r>
            <a:endParaRPr lang="pl-PL"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It does not hold the state of business objects</a:t>
            </a:r>
            <a:r>
              <a:rPr lang="pl-PL" sz="1200" b="0" i="0" kern="1200" baseline="0" dirty="0" smtClean="0">
                <a:solidFill>
                  <a:schemeClr val="tx1"/>
                </a:solidFill>
                <a:effectLst/>
                <a:latin typeface="+mn-lt"/>
                <a:ea typeface="+mn-ea"/>
                <a:cs typeface="+mn-cs"/>
              </a:rPr>
              <a:t> </a:t>
            </a:r>
          </a:p>
          <a:p>
            <a:pPr marL="171450" indent="-171450">
              <a:buFontTx/>
              <a:buChar char="-"/>
            </a:pPr>
            <a:r>
              <a:rPr lang="pl-PL" sz="1200" b="0" i="0" kern="1200" dirty="0"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t can hold the state of an application task's progress</a:t>
            </a:r>
            <a:endParaRPr lang="pl-PL"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3. </a:t>
            </a:r>
            <a:r>
              <a:rPr lang="en-US" sz="1200" b="0" i="0" kern="1200" dirty="0" smtClean="0">
                <a:solidFill>
                  <a:schemeClr val="tx1"/>
                </a:solidFill>
                <a:effectLst/>
                <a:latin typeface="+mn-lt"/>
                <a:ea typeface="+mn-ea"/>
                <a:cs typeface="+mn-cs"/>
              </a:rPr>
              <a:t>Domain Layer </a:t>
            </a:r>
            <a:endParaRPr lang="pl-PL" sz="1200" b="0" i="0" kern="1200" dirty="0" smtClean="0">
              <a:solidFill>
                <a:schemeClr val="tx1"/>
              </a:solidFill>
              <a:effectLst/>
              <a:latin typeface="+mn-lt"/>
              <a:ea typeface="+mn-ea"/>
              <a:cs typeface="+mn-cs"/>
            </a:endParaRPr>
          </a:p>
          <a:p>
            <a:pPr marL="171450" indent="-171450">
              <a:buFontTx/>
              <a:buChar char="-"/>
            </a:pPr>
            <a:r>
              <a:rPr lang="pl-PL" sz="1200" b="0" i="0" kern="1200" dirty="0" smtClean="0">
                <a:solidFill>
                  <a:schemeClr val="tx1"/>
                </a:solidFill>
                <a:effectLst/>
                <a:latin typeface="+mn-lt"/>
                <a:ea typeface="+mn-ea"/>
                <a:cs typeface="+mn-cs"/>
              </a:rPr>
              <a:t>C</a:t>
            </a:r>
            <a:r>
              <a:rPr lang="en-US" sz="1200" b="0" i="0" kern="1200" dirty="0" err="1" smtClean="0">
                <a:solidFill>
                  <a:schemeClr val="tx1"/>
                </a:solidFill>
                <a:effectLst/>
                <a:latin typeface="+mn-lt"/>
                <a:ea typeface="+mn-ea"/>
                <a:cs typeface="+mn-cs"/>
              </a:rPr>
              <a:t>ontains</a:t>
            </a:r>
            <a:r>
              <a:rPr lang="en-US" sz="1200" b="0" i="0" kern="1200" dirty="0" smtClean="0">
                <a:solidFill>
                  <a:schemeClr val="tx1"/>
                </a:solidFill>
                <a:effectLst/>
                <a:latin typeface="+mn-lt"/>
                <a:ea typeface="+mn-ea"/>
                <a:cs typeface="+mn-cs"/>
              </a:rPr>
              <a:t> information about the business domain</a:t>
            </a:r>
            <a:r>
              <a:rPr lang="pl-PL" sz="1200" b="0" i="0" kern="1200" dirty="0" smtClean="0">
                <a:solidFill>
                  <a:schemeClr val="tx1"/>
                </a:solidFill>
                <a:effectLst/>
                <a:latin typeface="+mn-lt"/>
                <a:ea typeface="+mn-ea"/>
                <a:cs typeface="+mn-cs"/>
              </a:rPr>
              <a:t> and logic</a:t>
            </a:r>
            <a:r>
              <a:rPr lang="en-US" sz="1200" b="0" i="0" kern="1200" dirty="0" smtClean="0">
                <a:solidFill>
                  <a:schemeClr val="tx1"/>
                </a:solidFill>
                <a:effectLst/>
                <a:latin typeface="+mn-lt"/>
                <a:ea typeface="+mn-ea"/>
                <a:cs typeface="+mn-cs"/>
              </a:rPr>
              <a:t> </a:t>
            </a:r>
            <a:endParaRPr lang="pl-PL"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The state of business objects is held here</a:t>
            </a:r>
            <a:endParaRPr lang="pl-PL"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Persistence of the business objects and possibly their state is delegated to the infrastructure layer</a:t>
            </a:r>
          </a:p>
          <a:p>
            <a:endParaRPr lang="pl-PL" sz="1200" b="1"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4. </a:t>
            </a:r>
            <a:r>
              <a:rPr lang="en-US" sz="1200" b="0" i="0" kern="1200" dirty="0" smtClean="0">
                <a:solidFill>
                  <a:schemeClr val="tx1"/>
                </a:solidFill>
                <a:effectLst/>
                <a:latin typeface="+mn-lt"/>
                <a:ea typeface="+mn-ea"/>
                <a:cs typeface="+mn-cs"/>
              </a:rPr>
              <a:t>Infrastructure Layer</a:t>
            </a:r>
            <a:endParaRPr lang="pl-PL" sz="1200" b="0" i="0" kern="1200" dirty="0" smtClean="0">
              <a:solidFill>
                <a:schemeClr val="tx1"/>
              </a:solidFill>
              <a:effectLst/>
              <a:latin typeface="+mn-lt"/>
              <a:ea typeface="+mn-ea"/>
              <a:cs typeface="+mn-cs"/>
            </a:endParaRPr>
          </a:p>
          <a:p>
            <a:pPr marL="171450" indent="-171450">
              <a:buFontTx/>
              <a:buChar char="-"/>
            </a:pPr>
            <a:r>
              <a:rPr lang="pl-PL" sz="1200" b="0" i="0" kern="1200" dirty="0" smtClean="0">
                <a:solidFill>
                  <a:schemeClr val="tx1"/>
                </a:solidFill>
                <a:effectLst/>
                <a:latin typeface="+mn-lt"/>
                <a:ea typeface="+mn-ea"/>
                <a:cs typeface="+mn-cs"/>
              </a:rPr>
              <a:t>A</a:t>
            </a:r>
            <a:r>
              <a:rPr lang="en-US" sz="1200" b="0" i="0" kern="1200" dirty="0" err="1" smtClean="0">
                <a:solidFill>
                  <a:schemeClr val="tx1"/>
                </a:solidFill>
                <a:effectLst/>
                <a:latin typeface="+mn-lt"/>
                <a:ea typeface="+mn-ea"/>
                <a:cs typeface="+mn-cs"/>
              </a:rPr>
              <a:t>cts</a:t>
            </a:r>
            <a:r>
              <a:rPr lang="en-US" sz="1200" b="0" i="0" kern="1200" dirty="0" smtClean="0">
                <a:solidFill>
                  <a:schemeClr val="tx1"/>
                </a:solidFill>
                <a:effectLst/>
                <a:latin typeface="+mn-lt"/>
                <a:ea typeface="+mn-ea"/>
                <a:cs typeface="+mn-cs"/>
              </a:rPr>
              <a:t> as a supporting library for all the other layers </a:t>
            </a:r>
            <a:endParaRPr lang="pl-PL" sz="1200" b="0" i="0" kern="1200" dirty="0" smtClean="0">
              <a:solidFill>
                <a:schemeClr val="tx1"/>
              </a:solidFill>
              <a:effectLst/>
              <a:latin typeface="+mn-lt"/>
              <a:ea typeface="+mn-ea"/>
              <a:cs typeface="+mn-cs"/>
            </a:endParaRPr>
          </a:p>
          <a:p>
            <a:pPr marL="171450" indent="-171450">
              <a:buFontTx/>
              <a:buChar char="-"/>
            </a:pPr>
            <a:r>
              <a:rPr lang="pl-PL" sz="1200" b="0" i="0" kern="1200" dirty="0" smtClean="0">
                <a:solidFill>
                  <a:schemeClr val="tx1"/>
                </a:solidFill>
                <a:effectLst/>
                <a:latin typeface="+mn-lt"/>
                <a:ea typeface="+mn-ea"/>
                <a:cs typeface="+mn-cs"/>
              </a:rPr>
              <a:t>P</a:t>
            </a:r>
            <a:r>
              <a:rPr lang="en-US" sz="1200" b="0" i="0" kern="1200" dirty="0" err="1" smtClean="0">
                <a:solidFill>
                  <a:schemeClr val="tx1"/>
                </a:solidFill>
                <a:effectLst/>
                <a:latin typeface="+mn-lt"/>
                <a:ea typeface="+mn-ea"/>
                <a:cs typeface="+mn-cs"/>
              </a:rPr>
              <a:t>rovides</a:t>
            </a:r>
            <a:r>
              <a:rPr lang="en-US" sz="1200" b="0" i="0" kern="1200" dirty="0" smtClean="0">
                <a:solidFill>
                  <a:schemeClr val="tx1"/>
                </a:solidFill>
                <a:effectLst/>
                <a:latin typeface="+mn-lt"/>
                <a:ea typeface="+mn-ea"/>
                <a:cs typeface="+mn-cs"/>
              </a:rPr>
              <a:t> communication between layers </a:t>
            </a:r>
            <a:endParaRPr lang="pl-PL" sz="1200" b="0" i="0" kern="1200" dirty="0" smtClean="0">
              <a:solidFill>
                <a:schemeClr val="tx1"/>
              </a:solidFill>
              <a:effectLst/>
              <a:latin typeface="+mn-lt"/>
              <a:ea typeface="+mn-ea"/>
              <a:cs typeface="+mn-cs"/>
            </a:endParaRPr>
          </a:p>
          <a:p>
            <a:pPr marL="171450" indent="-171450">
              <a:buFontTx/>
              <a:buChar char="-"/>
            </a:pPr>
            <a:r>
              <a:rPr lang="pl-PL" sz="1200" b="0" i="0" kern="1200" dirty="0" smtClean="0">
                <a:solidFill>
                  <a:schemeClr val="tx1"/>
                </a:solidFill>
                <a:effectLst/>
                <a:latin typeface="+mn-lt"/>
                <a:ea typeface="+mn-ea"/>
                <a:cs typeface="+mn-cs"/>
              </a:rPr>
              <a:t>I</a:t>
            </a:r>
            <a:r>
              <a:rPr lang="en-US" sz="1200" b="0" i="0" kern="1200" dirty="0" err="1" smtClean="0">
                <a:solidFill>
                  <a:schemeClr val="tx1"/>
                </a:solidFill>
                <a:effectLst/>
                <a:latin typeface="+mn-lt"/>
                <a:ea typeface="+mn-ea"/>
                <a:cs typeface="+mn-cs"/>
              </a:rPr>
              <a:t>mplements</a:t>
            </a:r>
            <a:r>
              <a:rPr lang="en-US" sz="1200" b="0" i="0" kern="1200" dirty="0" smtClean="0">
                <a:solidFill>
                  <a:schemeClr val="tx1"/>
                </a:solidFill>
                <a:effectLst/>
                <a:latin typeface="+mn-lt"/>
                <a:ea typeface="+mn-ea"/>
                <a:cs typeface="+mn-cs"/>
              </a:rPr>
              <a:t> persistence for business objects </a:t>
            </a:r>
            <a:endParaRPr lang="pl-PL" sz="1200" b="0" i="0" kern="1200" dirty="0" smtClean="0">
              <a:solidFill>
                <a:schemeClr val="tx1"/>
              </a:solidFill>
              <a:effectLst/>
              <a:latin typeface="+mn-lt"/>
              <a:ea typeface="+mn-ea"/>
              <a:cs typeface="+mn-cs"/>
            </a:endParaRPr>
          </a:p>
          <a:p>
            <a:pPr marL="171450" indent="-171450">
              <a:buFontTx/>
              <a:buChar char="-"/>
            </a:pPr>
            <a:r>
              <a:rPr lang="pl-PL" sz="1200" b="0" i="0" kern="1200" dirty="0" smtClean="0">
                <a:solidFill>
                  <a:schemeClr val="tx1"/>
                </a:solidFill>
                <a:effectLst/>
                <a:latin typeface="+mn-lt"/>
                <a:ea typeface="+mn-ea"/>
                <a:cs typeface="+mn-cs"/>
              </a:rPr>
              <a:t>C</a:t>
            </a:r>
            <a:r>
              <a:rPr lang="en-US" sz="1200" b="0" i="0" kern="1200" dirty="0" err="1" smtClean="0">
                <a:solidFill>
                  <a:schemeClr val="tx1"/>
                </a:solidFill>
                <a:effectLst/>
                <a:latin typeface="+mn-lt"/>
                <a:ea typeface="+mn-ea"/>
                <a:cs typeface="+mn-cs"/>
              </a:rPr>
              <a:t>ontains</a:t>
            </a:r>
            <a:r>
              <a:rPr lang="en-US" sz="1200" b="0" i="0" kern="1200" dirty="0" smtClean="0">
                <a:solidFill>
                  <a:schemeClr val="tx1"/>
                </a:solidFill>
                <a:effectLst/>
                <a:latin typeface="+mn-lt"/>
                <a:ea typeface="+mn-ea"/>
                <a:cs typeface="+mn-cs"/>
              </a:rPr>
              <a:t> supporting libraries for the user interface layer, etc.</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a design stand-point, the domain layer should have a </a:t>
            </a:r>
            <a:r>
              <a:rPr lang="en-US" sz="1200" b="1" i="0" kern="1200" dirty="0" smtClean="0">
                <a:solidFill>
                  <a:schemeClr val="tx1"/>
                </a:solidFill>
                <a:effectLst/>
                <a:latin typeface="+mn-lt"/>
                <a:ea typeface="+mn-ea"/>
                <a:cs typeface="+mn-cs"/>
              </a:rPr>
              <a:t>well defined boundary </a:t>
            </a:r>
            <a:r>
              <a:rPr lang="en-US" sz="1200" b="0" i="0" kern="1200" dirty="0" smtClean="0">
                <a:solidFill>
                  <a:schemeClr val="tx1"/>
                </a:solidFill>
                <a:effectLst/>
                <a:latin typeface="+mn-lt"/>
                <a:ea typeface="+mn-ea"/>
                <a:cs typeface="+mn-cs"/>
              </a:rPr>
              <a:t>to avoid the corruption of the layer from non-core domain layer concerns such as vendor-specific translations, data filtering, transformations, etc. Domain elements should be designed to hold the domain state and behavior correctly. </a:t>
            </a:r>
            <a:endParaRPr lang="pl-PL" dirty="0" smtClean="0"/>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20</a:t>
            </a:fld>
            <a:endParaRPr lang="en-US"/>
          </a:p>
        </p:txBody>
      </p:sp>
    </p:spTree>
    <p:extLst>
      <p:ext uri="{BB962C8B-B14F-4D97-AF65-F5344CB8AC3E}">
        <p14:creationId xmlns:p14="http://schemas.microsoft.com/office/powerpoint/2010/main" val="635597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Basically, models are one of our ways dealying with complexity. It’s one of our fundamental ways dealying with complexity. And the premise of DDD is that the critical complexity</a:t>
            </a:r>
            <a:r>
              <a:rPr lang="pl-PL" baseline="0" dirty="0" smtClean="0"/>
              <a:t> that you have to deal with is in the domain itself. Maybe you will have to deal with very complex business with a lot of business rules. Maybe you are dealying with some technical software that has to handle some complex computations, but the assumption is that where the critical complexity is. There may be technical impediments to be overcome that isn’t primary problem. This is how major of current applications works.</a:t>
            </a:r>
          </a:p>
          <a:p>
            <a:endParaRPr lang="pl-PL" baseline="0" dirty="0" smtClean="0"/>
          </a:p>
          <a:p>
            <a:r>
              <a:rPr lang="pl-PL" baseline="0" dirty="0" smtClean="0"/>
              <a:t>You can come with many examples of applications where it is not true. And that is good, because it shows that those applications are not good for DDD and are not good for modeling.</a:t>
            </a:r>
          </a:p>
          <a:p>
            <a:r>
              <a:rPr lang="pl-PL" baseline="0" dirty="0" smtClean="0"/>
              <a:t> </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3</a:t>
            </a:fld>
            <a:endParaRPr lang="en-US"/>
          </a:p>
        </p:txBody>
      </p:sp>
    </p:spTree>
    <p:extLst>
      <p:ext uri="{BB962C8B-B14F-4D97-AF65-F5344CB8AC3E}">
        <p14:creationId xmlns:p14="http://schemas.microsoft.com/office/powerpoint/2010/main" val="3928654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a project management stand-point, a real-world DDD implementation project comprises the same phases as any other software development project. </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phases include:</a:t>
            </a:r>
          </a:p>
          <a:p>
            <a:r>
              <a:rPr lang="pl-P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Model the domain</a:t>
            </a:r>
          </a:p>
          <a:p>
            <a:r>
              <a:rPr lang="pl-P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Design</a:t>
            </a:r>
          </a:p>
          <a:p>
            <a:r>
              <a:rPr lang="pl-P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Development</a:t>
            </a:r>
          </a:p>
          <a:p>
            <a:r>
              <a:rPr lang="pl-P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Unit and Integration Testing</a:t>
            </a:r>
          </a:p>
          <a:p>
            <a:pPr marL="0" indent="0">
              <a:buFontTx/>
              <a:buNone/>
            </a:pPr>
            <a:r>
              <a:rPr lang="pl-P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Refine and refactor the domain model based on the design and development (Continuous Integration (CI) of model concepts).</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agile software development methodology is a great fit here because agile methodologies focus on the delivery of business value just like DDD focuses on the alignment of software system with business model. Also, with the iterative nature of DDD, agile methodologies such as SCRUM or DSDM are better frameworks to manage the project. Using SCRUM (for project management) and XP (for software development purposes) methodologies is a good combination for managing a DDD implementation project</a:t>
            </a:r>
            <a:r>
              <a:rPr lang="en-US" sz="1200" b="0" i="0" kern="1200" dirty="0" smtClean="0">
                <a:solidFill>
                  <a:schemeClr val="tx1"/>
                </a:solidFill>
                <a:effectLst/>
                <a:latin typeface="+mn-lt"/>
                <a:ea typeface="+mn-ea"/>
                <a:cs typeface="+mn-cs"/>
              </a:rPr>
              <a:t>.</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Refactoring</a:t>
            </a:r>
          </a:p>
          <a:p>
            <a:r>
              <a:rPr lang="en-US" sz="1200" b="0" i="0" kern="1200" dirty="0" smtClean="0">
                <a:solidFill>
                  <a:schemeClr val="tx1"/>
                </a:solidFill>
                <a:effectLst/>
                <a:latin typeface="+mn-lt"/>
                <a:ea typeface="+mn-ea"/>
                <a:cs typeface="+mn-cs"/>
              </a:rPr>
              <a:t>Refactoring is changing or restructuring the application code without changing the functionality or behavior of the application. Refactoring can be either design or code related. Design refactoring is done to continually refine the model and refactor the code to improve the domain model.</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Refactoring plays an important role in the DDD project due to its iterative and evolutionary nature of domain modeling. One way to integrate refactoring tasks into the project is to add it in each iteration of the project before calling the iteration done. Ideally, refactoring should be done before and after every development task.</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Refactoring should be done with strict discipline. Use the combination of refactoring, CI, and unit testing to make sure the code changes didn't break any functionality and at the same time the changes did help with the intended code or performance improvements.</a:t>
            </a:r>
          </a:p>
          <a:p>
            <a:endParaRPr lang="pl-PL"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Unit Testing/Continuous Integration</a:t>
            </a:r>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Automated tests play a vital role in refactoring the application code. Without good automated developer tests and </a:t>
            </a:r>
            <a:r>
              <a:rPr lang="en-US" sz="1200" b="0" i="0" u="none" strike="noStrike" kern="1200" dirty="0" smtClean="0">
                <a:solidFill>
                  <a:schemeClr val="tx1"/>
                </a:solidFill>
                <a:effectLst/>
                <a:latin typeface="+mn-lt"/>
                <a:ea typeface="+mn-ea"/>
                <a:cs typeface="+mn-cs"/>
                <a:hlinkClick r:id="rId3"/>
              </a:rPr>
              <a:t>Test Driven Development</a:t>
            </a:r>
            <a:r>
              <a:rPr lang="en-US" sz="1200" b="0" i="0" kern="1200" dirty="0" smtClean="0">
                <a:solidFill>
                  <a:schemeClr val="tx1"/>
                </a:solidFill>
                <a:effectLst/>
                <a:latin typeface="+mn-lt"/>
                <a:ea typeface="+mn-ea"/>
                <a:cs typeface="+mn-cs"/>
              </a:rPr>
              <a:t> (TDD) practices, refactoring can be counter-productive since there will be no automated way to verify that the design and code changes made as part of refactoring effort didn't change the behavior or break the functionality.</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of the goals we talked about earlier is that the domain classes should be unit testable (during the initial development as well as later when refactoring the existing code) without too many dependencies on the container or other infrastructure code. TDD approach helps the team in finding any design problems early in the project as well as verifying that the code is in alignment with domain model. DDD is ideal for Test-First development because the state and behavior are contained in domain classes and it should be easy to test them in isolation. It is important to test the state and behavior of domain model and not focus too much on the implementation details of data access or persistence.</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Mock objects also help in testing the domain objects in isolation. But it's important to not go crazy with using mock objects in the domain layer. If there are other easy ways to test domain classes, you should use those options instead of using mock objects. </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unit and integration tests created during the development phase (with or without using TDD practices) will become part of the automated test suite once the development tasks are done. These tests should be maintained and executed frequently in the local and higher development environments to find if the new code changes introduced any bugs into domain classes.</a:t>
            </a:r>
          </a:p>
          <a:p>
            <a:r>
              <a:rPr lang="en-US" sz="1200" b="0" i="1" kern="1200" dirty="0" smtClean="0">
                <a:solidFill>
                  <a:schemeClr val="tx1"/>
                </a:solidFill>
                <a:effectLst/>
                <a:latin typeface="+mn-lt"/>
                <a:ea typeface="+mn-ea"/>
                <a:cs typeface="+mn-cs"/>
              </a:rPr>
              <a:t/>
            </a:r>
            <a:br>
              <a:rPr lang="en-US" sz="1200" b="0" i="1" kern="1200" dirty="0" smtClean="0">
                <a:solidFill>
                  <a:schemeClr val="tx1"/>
                </a:solidFill>
                <a:effectLst/>
                <a:latin typeface="+mn-lt"/>
                <a:ea typeface="+mn-ea"/>
                <a:cs typeface="+mn-cs"/>
              </a:rPr>
            </a:br>
            <a:r>
              <a:rPr lang="pl-PL"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21</a:t>
            </a:fld>
            <a:endParaRPr lang="en-US"/>
          </a:p>
        </p:txBody>
      </p:sp>
    </p:spTree>
    <p:extLst>
      <p:ext uri="{BB962C8B-B14F-4D97-AF65-F5344CB8AC3E}">
        <p14:creationId xmlns:p14="http://schemas.microsoft.com/office/powerpoint/2010/main" val="815448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23</a:t>
            </a:fld>
            <a:endParaRPr lang="en-US"/>
          </a:p>
        </p:txBody>
      </p:sp>
    </p:spTree>
    <p:extLst>
      <p:ext uri="{BB962C8B-B14F-4D97-AF65-F5344CB8AC3E}">
        <p14:creationId xmlns:p14="http://schemas.microsoft.com/office/powerpoint/2010/main" val="3877998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26</a:t>
            </a:fld>
            <a:endParaRPr lang="en-US"/>
          </a:p>
        </p:txBody>
      </p:sp>
    </p:spTree>
    <p:extLst>
      <p:ext uri="{BB962C8B-B14F-4D97-AF65-F5344CB8AC3E}">
        <p14:creationId xmlns:p14="http://schemas.microsoft.com/office/powerpoint/2010/main" val="2702754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Domain driven design effort begins where domain modeling ends.</a:t>
            </a:r>
            <a:r>
              <a:rPr lang="pl-PL" sz="1200" b="0" i="0" kern="1200" dirty="0" smtClean="0">
                <a:solidFill>
                  <a:schemeClr val="tx1"/>
                </a:solidFill>
                <a:effectLst/>
                <a:latin typeface="+mn-lt"/>
                <a:ea typeface="+mn-ea"/>
                <a:cs typeface="+mn-cs"/>
              </a:rPr>
              <a:t> Most people recommends the following</a:t>
            </a:r>
            <a:r>
              <a:rPr lang="pl-PL" sz="1200" b="0" i="0" kern="1200" baseline="0" dirty="0" smtClean="0">
                <a:solidFill>
                  <a:schemeClr val="tx1"/>
                </a:solidFill>
                <a:effectLst/>
                <a:latin typeface="+mn-lt"/>
                <a:ea typeface="+mn-ea"/>
                <a:cs typeface="+mn-cs"/>
              </a:rPr>
              <a:t> steps </a:t>
            </a:r>
            <a:r>
              <a:rPr lang="en-US" sz="1200" b="0" i="0" kern="1200" dirty="0" smtClean="0">
                <a:solidFill>
                  <a:schemeClr val="tx1"/>
                </a:solidFill>
                <a:effectLst/>
                <a:latin typeface="+mn-lt"/>
                <a:ea typeface="+mn-ea"/>
                <a:cs typeface="+mn-cs"/>
              </a:rPr>
              <a:t>on how to go about implementing a domain object model. </a:t>
            </a:r>
            <a:r>
              <a:rPr lang="pl-PL" sz="1200" b="0" i="0" kern="1200" dirty="0" smtClean="0">
                <a:solidFill>
                  <a:schemeClr val="tx1"/>
                </a:solidFill>
                <a:effectLst/>
                <a:latin typeface="+mn-lt"/>
                <a:ea typeface="+mn-ea"/>
                <a:cs typeface="+mn-cs"/>
              </a:rPr>
              <a:t>They</a:t>
            </a:r>
            <a:r>
              <a:rPr lang="en-US" sz="1200" b="0" i="0" kern="1200" dirty="0" smtClean="0">
                <a:solidFill>
                  <a:schemeClr val="tx1"/>
                </a:solidFill>
                <a:effectLst/>
                <a:latin typeface="+mn-lt"/>
                <a:ea typeface="+mn-ea"/>
                <a:cs typeface="+mn-cs"/>
              </a:rPr>
              <a:t> emphasizes on putting more focus on domain objects than services in the domain model.</a:t>
            </a:r>
          </a:p>
          <a:p>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Start with domain entities and domain logic</a:t>
            </a:r>
            <a:r>
              <a:rPr lang="pl-PL" sz="1200" b="0" i="0" kern="1200" dirty="0" smtClean="0">
                <a:solidFill>
                  <a:schemeClr val="tx1"/>
                </a:solidFill>
                <a:effectLst/>
                <a:latin typeface="+mn-lt"/>
                <a:ea typeface="+mn-ea"/>
                <a:cs typeface="+mn-cs"/>
              </a:rPr>
              <a:t> (without service layer initially)</a:t>
            </a:r>
            <a:r>
              <a:rPr lang="en-US" sz="1200" b="0" i="0" kern="1200" dirty="0" smtClean="0">
                <a:solidFill>
                  <a:schemeClr val="tx1"/>
                </a:solidFill>
                <a:effectLst/>
                <a:latin typeface="+mn-lt"/>
                <a:ea typeface="+mn-ea"/>
                <a:cs typeface="+mn-cs"/>
              </a:rPr>
              <a:t>.</a:t>
            </a:r>
          </a:p>
          <a:p>
            <a:r>
              <a:rPr lang="pl-PL" sz="1200" b="0" i="0" kern="1200" dirty="0" smtClean="0">
                <a:solidFill>
                  <a:schemeClr val="tx1"/>
                </a:solidFill>
                <a:effectLst/>
                <a:latin typeface="+mn-lt"/>
                <a:ea typeface="+mn-ea"/>
                <a:cs typeface="+mn-cs"/>
              </a:rPr>
              <a:t>2. A</a:t>
            </a:r>
            <a:r>
              <a:rPr lang="en-US" sz="1200" b="0" i="0" kern="1200" dirty="0" err="1" smtClean="0">
                <a:solidFill>
                  <a:schemeClr val="tx1"/>
                </a:solidFill>
                <a:effectLst/>
                <a:latin typeface="+mn-lt"/>
                <a:ea typeface="+mn-ea"/>
                <a:cs typeface="+mn-cs"/>
              </a:rPr>
              <a:t>dd</a:t>
            </a:r>
            <a:r>
              <a:rPr lang="en-US" sz="1200" b="0" i="0" kern="1200" dirty="0" smtClean="0">
                <a:solidFill>
                  <a:schemeClr val="tx1"/>
                </a:solidFill>
                <a:effectLst/>
                <a:latin typeface="+mn-lt"/>
                <a:ea typeface="+mn-ea"/>
                <a:cs typeface="+mn-cs"/>
              </a:rPr>
              <a:t> services </a:t>
            </a:r>
            <a:r>
              <a:rPr lang="pl-PL" sz="1200" b="0" i="0" kern="1200" dirty="0" smtClean="0">
                <a:solidFill>
                  <a:schemeClr val="tx1"/>
                </a:solidFill>
                <a:effectLst/>
                <a:latin typeface="+mn-lt"/>
                <a:ea typeface="+mn-ea"/>
                <a:cs typeface="+mn-cs"/>
              </a:rPr>
              <a:t>only </a:t>
            </a:r>
            <a:r>
              <a:rPr lang="en-US" sz="1200" b="0" i="0" kern="1200" dirty="0" smtClean="0">
                <a:solidFill>
                  <a:schemeClr val="tx1"/>
                </a:solidFill>
                <a:effectLst/>
                <a:latin typeface="+mn-lt"/>
                <a:ea typeface="+mn-ea"/>
                <a:cs typeface="+mn-cs"/>
              </a:rPr>
              <a:t>where the logic doesn't belong in any domain entity or value object.</a:t>
            </a:r>
          </a:p>
          <a:p>
            <a:r>
              <a:rPr lang="pl-PL" sz="1200" b="0" i="0" kern="1200" dirty="0" smtClean="0">
                <a:solidFill>
                  <a:schemeClr val="tx1"/>
                </a:solidFill>
                <a:effectLst/>
                <a:latin typeface="+mn-lt"/>
                <a:ea typeface="+mn-ea"/>
                <a:cs typeface="+mn-cs"/>
              </a:rPr>
              <a:t>3.</a:t>
            </a:r>
            <a:r>
              <a:rPr lang="pl-PL"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Ubiquitous Language,</a:t>
            </a:r>
            <a:r>
              <a:rPr lang="pl-PL" sz="1200" b="0" i="0" kern="1200" dirty="0" smtClean="0">
                <a:solidFill>
                  <a:schemeClr val="tx1"/>
                </a:solidFill>
                <a:effectLst/>
                <a:latin typeface="+mn-lt"/>
                <a:ea typeface="+mn-ea"/>
                <a:cs typeface="+mn-cs"/>
              </a:rPr>
              <a:t>  Contracts</a:t>
            </a:r>
            <a:r>
              <a:rPr lang="en-US" sz="1200" b="0" i="0" kern="1200" dirty="0" smtClean="0">
                <a:solidFill>
                  <a:schemeClr val="tx1"/>
                </a:solidFill>
                <a:effectLst/>
                <a:latin typeface="+mn-lt"/>
                <a:ea typeface="+mn-ea"/>
                <a:cs typeface="+mn-cs"/>
              </a:rPr>
              <a:t> </a:t>
            </a:r>
            <a:r>
              <a:rPr lang="pl-PL" sz="1200" b="0" i="0" kern="1200" dirty="0" smtClean="0">
                <a:solidFill>
                  <a:schemeClr val="tx1"/>
                </a:solidFill>
                <a:effectLst/>
                <a:latin typeface="+mn-lt"/>
                <a:ea typeface="+mn-ea"/>
                <a:cs typeface="+mn-cs"/>
              </a:rPr>
              <a:t>design</a:t>
            </a:r>
            <a:r>
              <a:rPr lang="en-US" sz="1200" b="0" i="0" kern="1200" dirty="0" smtClean="0">
                <a:solidFill>
                  <a:schemeClr val="tx1"/>
                </a:solidFill>
                <a:effectLst/>
                <a:latin typeface="+mn-lt"/>
                <a:ea typeface="+mn-ea"/>
                <a:cs typeface="+mn-cs"/>
              </a:rPr>
              <a:t>, Automated Tests, C</a:t>
            </a:r>
            <a:r>
              <a:rPr lang="pl-PL" sz="1200" b="0" i="0" kern="1200" dirty="0" smtClean="0">
                <a:solidFill>
                  <a:schemeClr val="tx1"/>
                </a:solidFill>
                <a:effectLst/>
                <a:latin typeface="+mn-lt"/>
                <a:ea typeface="+mn-ea"/>
                <a:cs typeface="+mn-cs"/>
              </a:rPr>
              <a:t>ontinuous </a:t>
            </a:r>
            <a:r>
              <a:rPr lang="en-US" sz="1200" b="0" i="0" kern="1200" dirty="0" smtClean="0">
                <a:solidFill>
                  <a:schemeClr val="tx1"/>
                </a:solidFill>
                <a:effectLst/>
                <a:latin typeface="+mn-lt"/>
                <a:ea typeface="+mn-ea"/>
                <a:cs typeface="+mn-cs"/>
              </a:rPr>
              <a:t>I</a:t>
            </a:r>
            <a:r>
              <a:rPr lang="pl-PL" sz="1200" b="0" i="0" kern="1200" dirty="0" smtClean="0">
                <a:solidFill>
                  <a:schemeClr val="tx1"/>
                </a:solidFill>
                <a:effectLst/>
                <a:latin typeface="+mn-lt"/>
                <a:ea typeface="+mn-ea"/>
                <a:cs typeface="+mn-cs"/>
              </a:rPr>
              <a:t>ntegration</a:t>
            </a:r>
            <a:r>
              <a:rPr lang="en-US" sz="1200" b="0" i="0" kern="1200" dirty="0" smtClean="0">
                <a:solidFill>
                  <a:schemeClr val="tx1"/>
                </a:solidFill>
                <a:effectLst/>
                <a:latin typeface="+mn-lt"/>
                <a:ea typeface="+mn-ea"/>
                <a:cs typeface="+mn-cs"/>
              </a:rPr>
              <a:t> and Refactoring to make the implementation as closely aligned as possible with the domain model.</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Lets focus a little on design. </a:t>
            </a:r>
            <a:r>
              <a:rPr lang="en-US" sz="1200" b="0" i="0" kern="1200" dirty="0" smtClean="0">
                <a:solidFill>
                  <a:schemeClr val="tx1"/>
                </a:solidFill>
                <a:effectLst/>
                <a:latin typeface="+mn-lt"/>
                <a:ea typeface="+mn-ea"/>
                <a:cs typeface="+mn-cs"/>
              </a:rPr>
              <a:t>From the design and implementation stand-point, a typical DDD framework should support the following features</a:t>
            </a:r>
            <a:r>
              <a:rPr lang="pl-PL"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It should be a POJO (or POCO if your company is a .NET shop) based framework.</a:t>
            </a:r>
          </a:p>
          <a:p>
            <a:r>
              <a:rPr lang="pl-PL" sz="1200" b="0" i="0" kern="1200" dirty="0" smtClean="0">
                <a:solidFill>
                  <a:schemeClr val="tx1"/>
                </a:solidFill>
                <a:effectLst/>
                <a:latin typeface="+mn-lt"/>
                <a:ea typeface="+mn-ea"/>
                <a:cs typeface="+mn-cs"/>
              </a:rPr>
              <a:t>2. </a:t>
            </a:r>
            <a:r>
              <a:rPr lang="en-US" sz="1200" b="0" i="0" kern="1200" dirty="0" smtClean="0">
                <a:solidFill>
                  <a:schemeClr val="tx1"/>
                </a:solidFill>
                <a:effectLst/>
                <a:latin typeface="+mn-lt"/>
                <a:ea typeface="+mn-ea"/>
                <a:cs typeface="+mn-cs"/>
              </a:rPr>
              <a:t>It should support the design and implementation of a business domain model using the DDD concepts.</a:t>
            </a:r>
          </a:p>
          <a:p>
            <a:r>
              <a:rPr lang="pl-PL" sz="1200" b="0" i="0" kern="1200" dirty="0" smtClean="0">
                <a:solidFill>
                  <a:schemeClr val="tx1"/>
                </a:solidFill>
                <a:effectLst/>
                <a:latin typeface="+mn-lt"/>
                <a:ea typeface="+mn-ea"/>
                <a:cs typeface="+mn-cs"/>
              </a:rPr>
              <a:t>3. </a:t>
            </a:r>
            <a:r>
              <a:rPr lang="en-US" sz="1200" b="0" i="0" kern="1200" dirty="0" smtClean="0">
                <a:solidFill>
                  <a:schemeClr val="tx1"/>
                </a:solidFill>
                <a:effectLst/>
                <a:latin typeface="+mn-lt"/>
                <a:ea typeface="+mn-ea"/>
                <a:cs typeface="+mn-cs"/>
              </a:rPr>
              <a:t>It should support concepts like Dependency Injection (DI) and Aspect Oriented Programming (AOP) out of the box</a:t>
            </a:r>
            <a:r>
              <a:rPr lang="pl-PL" sz="1200" b="0" i="0" kern="1200" dirty="0" smtClean="0">
                <a:solidFill>
                  <a:schemeClr val="tx1"/>
                </a:solidFill>
                <a:effectLst/>
                <a:latin typeface="+mn-lt"/>
                <a:ea typeface="+mn-ea"/>
                <a:cs typeface="+mn-cs"/>
              </a:rPr>
              <a:t>,</a:t>
            </a:r>
            <a:r>
              <a:rPr lang="pl-PL"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Integration with unit testing frameworks such as </a:t>
            </a:r>
            <a:r>
              <a:rPr lang="en-US" sz="1200" b="0" i="0" u="none" strike="noStrike" kern="1200" dirty="0" smtClean="0">
                <a:solidFill>
                  <a:schemeClr val="tx1"/>
                </a:solidFill>
                <a:effectLst/>
                <a:latin typeface="+mn-lt"/>
                <a:ea typeface="+mn-ea"/>
                <a:cs typeface="+mn-cs"/>
              </a:rPr>
              <a:t>J</a:t>
            </a:r>
            <a:r>
              <a:rPr lang="pl-PL" sz="1200" b="0" i="0" u="none" strike="noStrike"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a:t>
            </a:r>
            <a:r>
              <a:rPr lang="pl-PL" sz="1200" b="0" i="0" kern="1200" dirty="0" smtClean="0">
                <a:solidFill>
                  <a:schemeClr val="tx1"/>
                </a:solidFill>
                <a:effectLst/>
                <a:latin typeface="+mn-lt"/>
                <a:ea typeface="+mn-ea"/>
                <a:cs typeface="+mn-cs"/>
              </a:rPr>
              <a:t> NUnit, Tests integrated with VS,</a:t>
            </a:r>
            <a:r>
              <a:rPr lang="en-US" sz="1200" b="0" i="0" kern="1200" dirty="0" smtClean="0">
                <a:solidFill>
                  <a:schemeClr val="tx1"/>
                </a:solidFill>
                <a:effectLst/>
                <a:latin typeface="+mn-lt"/>
                <a:ea typeface="+mn-ea"/>
                <a:cs typeface="+mn-cs"/>
              </a:rPr>
              <a:t> etc.</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4. </a:t>
            </a:r>
            <a:r>
              <a:rPr lang="en-US" sz="1200" b="0" i="0" kern="1200" dirty="0" smtClean="0">
                <a:solidFill>
                  <a:schemeClr val="tx1"/>
                </a:solidFill>
                <a:effectLst/>
                <a:latin typeface="+mn-lt"/>
                <a:ea typeface="+mn-ea"/>
                <a:cs typeface="+mn-cs"/>
              </a:rPr>
              <a:t>Good integration with other frameworks like Hibernate, </a:t>
            </a:r>
            <a:r>
              <a:rPr lang="pl-PL" sz="1200" b="0" i="0" kern="1200" dirty="0" smtClean="0">
                <a:solidFill>
                  <a:schemeClr val="tx1"/>
                </a:solidFill>
                <a:effectLst/>
                <a:latin typeface="+mn-lt"/>
                <a:ea typeface="+mn-ea"/>
                <a:cs typeface="+mn-cs"/>
              </a:rPr>
              <a:t>Nhibernate,</a:t>
            </a:r>
            <a:r>
              <a:rPr lang="en-US" sz="1200" b="0" i="0" kern="1200" dirty="0" smtClean="0">
                <a:solidFill>
                  <a:schemeClr val="tx1"/>
                </a:solidFill>
                <a:effectLst/>
                <a:latin typeface="+mn-lt"/>
                <a:ea typeface="+mn-ea"/>
                <a:cs typeface="+mn-cs"/>
              </a:rPr>
              <a:t> etc.</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endParaRPr lang="pl-PL" sz="1200" b="1"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 domain modeling project typically includes the following steps:</a:t>
            </a:r>
          </a:p>
          <a:p>
            <a:r>
              <a:rPr lang="en-US" sz="1200" b="0" i="0" kern="1200" dirty="0" smtClean="0">
                <a:solidFill>
                  <a:schemeClr val="tx1"/>
                </a:solidFill>
                <a:effectLst/>
                <a:latin typeface="+mn-lt"/>
                <a:ea typeface="+mn-ea"/>
                <a:cs typeface="+mn-cs"/>
              </a:rPr>
              <a:t>Model and document business processes first.</a:t>
            </a:r>
          </a:p>
          <a:p>
            <a:r>
              <a:rPr lang="en-US" sz="1200" b="0" i="0" kern="1200" dirty="0" smtClean="0">
                <a:solidFill>
                  <a:schemeClr val="tx1"/>
                </a:solidFill>
                <a:effectLst/>
                <a:latin typeface="+mn-lt"/>
                <a:ea typeface="+mn-ea"/>
                <a:cs typeface="+mn-cs"/>
              </a:rPr>
              <a:t>Select a candidate business process and work with the business domain experts to document it using the Ubiquitous Language.</a:t>
            </a:r>
          </a:p>
          <a:p>
            <a:r>
              <a:rPr lang="en-US" sz="1200" b="0" i="0" kern="1200" dirty="0" smtClean="0">
                <a:solidFill>
                  <a:schemeClr val="tx1"/>
                </a:solidFill>
                <a:effectLst/>
                <a:latin typeface="+mn-lt"/>
                <a:ea typeface="+mn-ea"/>
                <a:cs typeface="+mn-cs"/>
              </a:rPr>
              <a:t>Identify all the services that are required for the candidate business process. These services can be atomic (single step) or orchestrated (multi-step with or without work-flow) in nature. They can also be business (e.g. Underwriting or Funding) or infrastructure (e.g. E-mail or Job Scheduling).</a:t>
            </a:r>
          </a:p>
          <a:p>
            <a:r>
              <a:rPr lang="en-US" sz="1200" b="0" i="0" kern="1200" dirty="0" smtClean="0">
                <a:solidFill>
                  <a:schemeClr val="tx1"/>
                </a:solidFill>
                <a:effectLst/>
                <a:latin typeface="+mn-lt"/>
                <a:ea typeface="+mn-ea"/>
                <a:cs typeface="+mn-cs"/>
              </a:rPr>
              <a:t>Identify and document the state and behavior of the objects used by services identified in the previous step.</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When Modeling the Domain, Forget About Persistence</a:t>
            </a:r>
          </a:p>
          <a:p>
            <a:r>
              <a:rPr lang="en-US" sz="1200" b="0" i="0" kern="1200" dirty="0" smtClean="0">
                <a:solidFill>
                  <a:schemeClr val="tx1"/>
                </a:solidFill>
                <a:effectLst/>
                <a:latin typeface="+mn-lt"/>
                <a:ea typeface="+mn-ea"/>
                <a:cs typeface="+mn-cs"/>
              </a:rPr>
              <a:t>Modeling the domain is all about focusing on the tasks of the business. When designing types and their properties and behaviors, I’m sorely tempted to think about how a relationship will work out in the database and how my object relational mapping (ORM) framework of choice—Entity Framework—will treat the properties, relationships and inheritance hierarchies that I’m building. Unless you’re building software for a company whose business is data storage and retrieval—something like Dropbox—data persistence only plays a supporting role in your application.</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27</a:t>
            </a:fld>
            <a:endParaRPr lang="en-US"/>
          </a:p>
        </p:txBody>
      </p:sp>
    </p:spTree>
    <p:extLst>
      <p:ext uri="{BB962C8B-B14F-4D97-AF65-F5344CB8AC3E}">
        <p14:creationId xmlns:p14="http://schemas.microsoft.com/office/powerpoint/2010/main" val="3278900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28</a:t>
            </a:fld>
            <a:endParaRPr lang="en-US"/>
          </a:p>
        </p:txBody>
      </p:sp>
    </p:spTree>
    <p:extLst>
      <p:ext uri="{BB962C8B-B14F-4D97-AF65-F5344CB8AC3E}">
        <p14:creationId xmlns:p14="http://schemas.microsoft.com/office/powerpoint/2010/main" val="2034142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solidFill>
                  <a:srgbClr val="000000"/>
                </a:solidFill>
                <a:latin typeface="Lucida Grande"/>
              </a:rPr>
              <a:t>It is a very big object graph. If they do not use Hibernate/ JPA lazy loading here, it will pretty sure run out of memory under heavy load</a:t>
            </a:r>
          </a:p>
          <a:p>
            <a:pPr>
              <a:buFont typeface="Arial" panose="020B0604020202020204" pitchFamily="34" charset="0"/>
              <a:buChar char="•"/>
            </a:pPr>
            <a:r>
              <a:rPr lang="en-US" dirty="0" smtClean="0">
                <a:solidFill>
                  <a:srgbClr val="000000"/>
                </a:solidFill>
                <a:latin typeface="Lucida Grande"/>
              </a:rPr>
              <a:t>Why is the association between User and Role bi-directional?`</a:t>
            </a:r>
          </a:p>
          <a:p>
            <a:pPr>
              <a:buFont typeface="Arial" panose="020B0604020202020204" pitchFamily="34" charset="0"/>
              <a:buChar char="•"/>
            </a:pPr>
            <a:r>
              <a:rPr lang="en-US" dirty="0" smtClean="0">
                <a:solidFill>
                  <a:srgbClr val="000000"/>
                </a:solidFill>
                <a:latin typeface="Lucida Grande"/>
              </a:rPr>
              <a:t>The </a:t>
            </a:r>
            <a:r>
              <a:rPr lang="en-US" dirty="0" err="1" smtClean="0">
                <a:solidFill>
                  <a:srgbClr val="000000"/>
                </a:solidFill>
                <a:latin typeface="Lucida Grande"/>
              </a:rPr>
              <a:t>ContactType</a:t>
            </a:r>
            <a:r>
              <a:rPr lang="en-US" dirty="0" smtClean="0">
                <a:solidFill>
                  <a:srgbClr val="000000"/>
                </a:solidFill>
                <a:latin typeface="Lucida Grande"/>
              </a:rPr>
              <a:t> has some </a:t>
            </a:r>
            <a:r>
              <a:rPr lang="en-US" dirty="0" err="1" smtClean="0">
                <a:solidFill>
                  <a:srgbClr val="000000"/>
                </a:solidFill>
                <a:latin typeface="Lucida Grande"/>
              </a:rPr>
              <a:t>boolean</a:t>
            </a:r>
            <a:r>
              <a:rPr lang="en-US" dirty="0" smtClean="0">
                <a:solidFill>
                  <a:srgbClr val="000000"/>
                </a:solidFill>
                <a:latin typeface="Lucida Grande"/>
              </a:rPr>
              <a:t> flags to show what type is it, email, phone, mobile</a:t>
            </a:r>
          </a:p>
          <a:p>
            <a:pPr>
              <a:buFont typeface="Arial" panose="020B0604020202020204" pitchFamily="34" charset="0"/>
              <a:buChar char="•"/>
            </a:pPr>
            <a:r>
              <a:rPr lang="en-US" dirty="0" smtClean="0">
                <a:solidFill>
                  <a:srgbClr val="000000"/>
                </a:solidFill>
                <a:latin typeface="Lucida Grande"/>
              </a:rPr>
              <a:t>The Freelancer class holds a list of Projects. This also means that Projects cannot be added without modifying the Freelancer object. This can cause transaction failure under heavy load, as possibly multiple users are adding Projects for the same Customer.</a:t>
            </a:r>
          </a:p>
          <a:p>
            <a:pPr>
              <a:buFont typeface="Arial" panose="020B0604020202020204" pitchFamily="34" charset="0"/>
              <a:buChar char="•"/>
            </a:pPr>
            <a:r>
              <a:rPr lang="en-US" dirty="0" smtClean="0">
                <a:solidFill>
                  <a:srgbClr val="000000"/>
                </a:solidFill>
                <a:latin typeface="Lucida Grande"/>
              </a:rPr>
              <a:t>What does </a:t>
            </a:r>
            <a:r>
              <a:rPr lang="en-US" dirty="0" err="1" smtClean="0">
                <a:solidFill>
                  <a:srgbClr val="000000"/>
                </a:solidFill>
                <a:latin typeface="Lucida Grande"/>
              </a:rPr>
              <a:t>ContactInformation</a:t>
            </a:r>
            <a:r>
              <a:rPr lang="en-US" dirty="0" smtClean="0">
                <a:solidFill>
                  <a:srgbClr val="000000"/>
                </a:solidFill>
                <a:latin typeface="Lucida Grande"/>
              </a:rPr>
              <a:t> mean? The requirements stated “Communication Channel”. </a:t>
            </a:r>
            <a:r>
              <a:rPr lang="en-US" smtClean="0">
                <a:solidFill>
                  <a:srgbClr val="000000"/>
                </a:solidFill>
                <a:latin typeface="Lucida Grande"/>
              </a:rPr>
              <a:t>Is it the same?</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29</a:t>
            </a:fld>
            <a:endParaRPr lang="en-US"/>
          </a:p>
        </p:txBody>
      </p:sp>
    </p:spTree>
    <p:extLst>
      <p:ext uri="{BB962C8B-B14F-4D97-AF65-F5344CB8AC3E}">
        <p14:creationId xmlns:p14="http://schemas.microsoft.com/office/powerpoint/2010/main" val="1262658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split the big problem into smaller ones. This can help us to design a better solution. </a:t>
            </a:r>
            <a:r>
              <a:rPr lang="en-US" dirty="0" smtClean="0"/>
              <a:t/>
            </a:r>
            <a:br>
              <a:rPr lang="en-US" dirty="0" smtClean="0"/>
            </a:br>
            <a:r>
              <a:rPr lang="en-US" sz="1200" b="0" i="0" kern="1200" dirty="0" smtClean="0">
                <a:solidFill>
                  <a:schemeClr val="tx1"/>
                </a:solidFill>
                <a:effectLst/>
                <a:latin typeface="+mn-lt"/>
                <a:ea typeface="+mn-ea"/>
                <a:cs typeface="+mn-cs"/>
              </a:rPr>
              <a:t>The separated Domain can easily be visualized. In DDD terms this is called a Context Map, and it is the starting point for any further modeling.</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30</a:t>
            </a:fld>
            <a:endParaRPr lang="en-US"/>
          </a:p>
        </p:txBody>
      </p:sp>
    </p:spTree>
    <p:extLst>
      <p:ext uri="{BB962C8B-B14F-4D97-AF65-F5344CB8AC3E}">
        <p14:creationId xmlns:p14="http://schemas.microsoft.com/office/powerpoint/2010/main" val="1658946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36</a:t>
            </a:fld>
            <a:endParaRPr lang="en-US"/>
          </a:p>
        </p:txBody>
      </p:sp>
    </p:spTree>
    <p:extLst>
      <p:ext uri="{BB962C8B-B14F-4D97-AF65-F5344CB8AC3E}">
        <p14:creationId xmlns:p14="http://schemas.microsoft.com/office/powerpoint/2010/main" val="423752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l-PL" baseline="0" dirty="0" smtClean="0"/>
              <a:t>Advantages:</a:t>
            </a:r>
          </a:p>
          <a:p>
            <a:pPr marL="171450" indent="-171450">
              <a:buFontTx/>
              <a:buChar char="-"/>
            </a:pPr>
            <a:r>
              <a:rPr lang="pl-PL" baseline="0" dirty="0" smtClean="0"/>
              <a:t>It is easy to add new functionalities by implementing a new transaction script</a:t>
            </a:r>
          </a:p>
          <a:p>
            <a:pPr marL="171450" indent="-171450">
              <a:buFontTx/>
              <a:buChar char="-"/>
            </a:pPr>
            <a:endParaRPr lang="pl-PL" baseline="0" dirty="0" smtClean="0"/>
          </a:p>
          <a:p>
            <a:pPr marL="0" indent="0">
              <a:buNone/>
            </a:pPr>
            <a:endParaRPr lang="pl-PL" baseline="0" dirty="0" smtClean="0"/>
          </a:p>
          <a:p>
            <a:pPr marL="0" indent="0">
              <a:buNone/>
            </a:pPr>
            <a:r>
              <a:rPr lang="pl-PL" baseline="0" dirty="0" smtClean="0"/>
              <a:t>Risks and disadvantages of this patterns:</a:t>
            </a:r>
          </a:p>
          <a:p>
            <a:pPr marL="171450" indent="-171450">
              <a:buFontTx/>
              <a:buChar char="-"/>
            </a:pPr>
            <a:r>
              <a:rPr lang="pl-PL" b="1" baseline="0" dirty="0" smtClean="0"/>
              <a:t>Entities could be split </a:t>
            </a:r>
            <a:r>
              <a:rPr lang="pl-PL" baseline="0" dirty="0" smtClean="0"/>
              <a:t>into several entity-releated tables in the database due to normalization requirements</a:t>
            </a:r>
          </a:p>
          <a:p>
            <a:pPr marL="171450" indent="-171450">
              <a:buFontTx/>
              <a:buChar char="-"/>
            </a:pPr>
            <a:r>
              <a:rPr lang="pl-PL" baseline="0" dirty="0" smtClean="0"/>
              <a:t>Posible </a:t>
            </a:r>
            <a:r>
              <a:rPr lang="pl-PL" b="1" baseline="0" dirty="0" smtClean="0"/>
              <a:t>redundancy</a:t>
            </a:r>
            <a:r>
              <a:rPr lang="pl-PL" baseline="0" dirty="0" smtClean="0"/>
              <a:t> in code</a:t>
            </a:r>
          </a:p>
          <a:p>
            <a:pPr marL="171450" indent="-171450">
              <a:buFontTx/>
              <a:buChar char="-"/>
            </a:pPr>
            <a:r>
              <a:rPr lang="pl-PL" baseline="0" dirty="0" smtClean="0"/>
              <a:t>Does </a:t>
            </a:r>
            <a:r>
              <a:rPr lang="pl-PL" b="1" baseline="0" dirty="0" smtClean="0"/>
              <a:t>not scale well </a:t>
            </a:r>
            <a:r>
              <a:rPr lang="pl-PL" baseline="0" dirty="0" smtClean="0"/>
              <a:t>to complex business domain (problems with maintability</a:t>
            </a:r>
            <a:r>
              <a:rPr lang="pl-PL" baseline="0" dirty="0" smtClean="0"/>
              <a:t>)</a:t>
            </a:r>
          </a:p>
          <a:p>
            <a:pPr marL="0" indent="0">
              <a:buFontTx/>
              <a:buNone/>
            </a:pPr>
            <a:endParaRPr lang="pl-PL" baseline="0" dirty="0" smtClean="0"/>
          </a:p>
          <a:p>
            <a:pPr marL="0" indent="0">
              <a:buFontTx/>
              <a:buNone/>
            </a:pPr>
            <a:r>
              <a:rPr lang="pl-PL" baseline="0" dirty="0" smtClean="0"/>
              <a:t>---------------------------------</a:t>
            </a:r>
          </a:p>
          <a:p>
            <a:pPr marL="171450" indent="-171450">
              <a:buFontTx/>
              <a:buChar char="-"/>
            </a:pPr>
            <a:endParaRPr lang="pl-PL" baseline="0" dirty="0" smtClean="0"/>
          </a:p>
          <a:p>
            <a:pPr marL="0" indent="0">
              <a:buFontTx/>
              <a:buNone/>
            </a:pPr>
            <a:r>
              <a:rPr lang="pl-PL" baseline="0" dirty="0" smtClean="0"/>
              <a:t>We usually don’t work on green field projects. Where you just come in and it is new system and you are going to design something that is great, because all brand new. When we work with the projects, there is already a system. And what is like is on this example. This is a scetch. This is fairly typical style. I see this sort of thinks a lot. And a service oriented architecture. </a:t>
            </a:r>
          </a:p>
          <a:p>
            <a:pPr marL="0" indent="0">
              <a:buFontTx/>
              <a:buNone/>
            </a:pPr>
            <a:endParaRPr lang="pl-PL" baseline="0" dirty="0" smtClean="0"/>
          </a:p>
          <a:p>
            <a:pPr marL="0" indent="0">
              <a:buFontTx/>
              <a:buNone/>
            </a:pPr>
            <a:r>
              <a:rPr lang="pl-PL" baseline="0" dirty="0" smtClean="0"/>
              <a:t>Let’s see how to change it to take advantage of domain modeling to make it more useful. I can see a couple of flaws that I can see with this design. Here is something that we call side effect. Any time we invoke the service, which does something very complicated, complex procedure, there is a banch of data that is dumped to database. And that is how you know that service is happened. This kind of side effected design is a problem. Is difficult to test, maintain beyond the certein level of complexity. This is the old principle of design to avoid such side effects. </a:t>
            </a:r>
          </a:p>
          <a:p>
            <a:pPr marL="0" indent="0">
              <a:buFontTx/>
              <a:buNone/>
            </a:pPr>
            <a:endParaRPr lang="pl-PL" baseline="0" dirty="0" smtClean="0"/>
          </a:p>
          <a:p>
            <a:pPr marL="0" indent="0">
              <a:buFontTx/>
              <a:buNone/>
            </a:pPr>
            <a:r>
              <a:rPr lang="pl-PL" baseline="0" dirty="0" smtClean="0"/>
              <a:t>And now, what is even more important. How much of this we can cover with existing domain model. If we gonna talk about this about this system with the user or a business person, a domian expert. What that conversation would be like? And recently I was in London where I had a lot of meetings. On one of them we were discusing new system. Trades got documentation before the meeting with functionalities and system architecture showing some services and database. During the conversation developer got his five minutes to elaborate a little new system. He mentioned that traders are using excels to collect some prices. The prices are evaluated prior to sending to another system. So far so good and then he has started talking about services and automated operations that will be done behind. The database where each operation of the service will be stored. In this point we have finished the metting without making any decision, traders didn’t respond to that monolog. This was really not desirable, but the fact is that we are missing vital understanding of the domain which is missing from design. they don’t care what services we have in the system and they will never come to us with requirements describing database schema. </a:t>
            </a:r>
          </a:p>
          <a:p>
            <a:pPr marL="0" indent="0">
              <a:buFontTx/>
              <a:buNone/>
            </a:pPr>
            <a:endParaRPr lang="pl-PL" baseline="0" dirty="0" smtClean="0"/>
          </a:p>
          <a:p>
            <a:pPr marL="0" indent="0">
              <a:buFontTx/>
              <a:buNone/>
            </a:pPr>
            <a:r>
              <a:rPr lang="pl-PL" baseline="0" dirty="0" smtClean="0"/>
              <a:t>In DDD it is called anti-corruption layer. When talking with business we focus in first line on modeling and business rules and we use ubiqutous language. I will talk more about this in a while. </a:t>
            </a:r>
          </a:p>
          <a:p>
            <a:pPr marL="0" indent="0">
              <a:buFontTx/>
              <a:buNone/>
            </a:pPr>
            <a:endParaRPr lang="pl-PL" baseline="0" dirty="0" smtClean="0"/>
          </a:p>
          <a:p>
            <a:pPr marL="0" indent="0">
              <a:buFontTx/>
              <a:buNone/>
            </a:pPr>
            <a:endParaRPr lang="pl-PL" baseline="0" dirty="0" smtClean="0"/>
          </a:p>
          <a:p>
            <a:pPr marL="0" indent="0">
              <a:buFontTx/>
              <a:buNone/>
            </a:pP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4</a:t>
            </a:fld>
            <a:endParaRPr lang="en-US"/>
          </a:p>
        </p:txBody>
      </p:sp>
    </p:spTree>
    <p:extLst>
      <p:ext uri="{BB962C8B-B14F-4D97-AF65-F5344CB8AC3E}">
        <p14:creationId xmlns:p14="http://schemas.microsoft.com/office/powerpoint/2010/main" val="15232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Three types of requirements:</a:t>
            </a:r>
          </a:p>
          <a:p>
            <a:pPr marL="228600" indent="-228600">
              <a:buAutoNum type="arabicPeriod"/>
            </a:pPr>
            <a:r>
              <a:rPr lang="pl-PL" baseline="0" dirty="0" smtClean="0"/>
              <a:t>Functional</a:t>
            </a:r>
          </a:p>
          <a:p>
            <a:pPr marL="228600" indent="-228600">
              <a:buAutoNum type="arabicPeriod"/>
            </a:pPr>
            <a:r>
              <a:rPr lang="pl-PL" baseline="0" dirty="0" smtClean="0"/>
              <a:t>Non-functional</a:t>
            </a:r>
          </a:p>
          <a:p>
            <a:pPr marL="228600" indent="-228600">
              <a:buAutoNum type="arabicPeriod"/>
            </a:pPr>
            <a:r>
              <a:rPr lang="pl-PL" baseline="0" dirty="0" smtClean="0"/>
              <a:t>Domain</a:t>
            </a:r>
            <a:endParaRPr lang="pl-PL" dirty="0" smtClean="0"/>
          </a:p>
          <a:p>
            <a:endParaRPr lang="pl-PL" dirty="0" smtClean="0"/>
          </a:p>
          <a:p>
            <a:r>
              <a:rPr lang="pl-PL" dirty="0" smtClean="0"/>
              <a:t>Three</a:t>
            </a:r>
            <a:r>
              <a:rPr lang="pl-PL" baseline="0" dirty="0" smtClean="0"/>
              <a:t> patterns of organizing domain logic:</a:t>
            </a:r>
          </a:p>
          <a:p>
            <a:pPr marL="228600" indent="-228600">
              <a:buAutoNum type="arabicPeriod"/>
            </a:pPr>
            <a:r>
              <a:rPr lang="pl-PL" baseline="0" dirty="0" smtClean="0"/>
              <a:t>Table-based record set (Table Module)</a:t>
            </a:r>
          </a:p>
          <a:p>
            <a:pPr marL="228600" indent="-228600">
              <a:buAutoNum type="arabicPeriod"/>
            </a:pPr>
            <a:r>
              <a:rPr lang="pl-PL" baseline="0" dirty="0" smtClean="0"/>
              <a:t>Procedural (Transaction Script)</a:t>
            </a:r>
          </a:p>
          <a:p>
            <a:pPr marL="228600" indent="-228600">
              <a:buAutoNum type="arabicPeriod"/>
            </a:pPr>
            <a:r>
              <a:rPr lang="pl-PL" baseline="0" dirty="0" smtClean="0"/>
              <a:t>Domain model-based (Domain Model)</a:t>
            </a:r>
            <a:endParaRPr lang="pl-PL" dirty="0" smtClean="0"/>
          </a:p>
          <a:p>
            <a:r>
              <a:rPr lang="pl-PL" dirty="0" smtClean="0"/>
              <a:t>-----------------------------------------------------------------------------------------------</a:t>
            </a:r>
          </a:p>
          <a:p>
            <a:endParaRPr lang="pl-PL" dirty="0" smtClean="0"/>
          </a:p>
          <a:p>
            <a:endParaRPr lang="pl-PL" dirty="0" smtClean="0"/>
          </a:p>
          <a:p>
            <a:r>
              <a:rPr lang="pl-PL" dirty="0" smtClean="0"/>
              <a:t>We can discuss three types of requirements that any application software has</a:t>
            </a:r>
            <a:r>
              <a:rPr lang="pl-PL" baseline="0" dirty="0" smtClean="0"/>
              <a:t> to fulfill:</a:t>
            </a:r>
          </a:p>
          <a:p>
            <a:pPr marL="228600" indent="-228600">
              <a:buAutoNum type="arabicPeriod"/>
            </a:pPr>
            <a:r>
              <a:rPr lang="pl-PL" baseline="0" dirty="0" smtClean="0"/>
              <a:t>Requirements originating from users, which </a:t>
            </a:r>
            <a:r>
              <a:rPr lang="pl-PL" b="1" baseline="0" dirty="0" smtClean="0"/>
              <a:t>determine system’s purpose and how the system is used</a:t>
            </a:r>
            <a:r>
              <a:rPr lang="pl-PL" baseline="0" dirty="0" smtClean="0"/>
              <a:t>. These requirements are usually captured by </a:t>
            </a:r>
            <a:r>
              <a:rPr lang="pl-PL" b="1" baseline="0" dirty="0" smtClean="0"/>
              <a:t>Use Cases</a:t>
            </a:r>
            <a:r>
              <a:rPr lang="pl-PL" baseline="0" dirty="0" smtClean="0"/>
              <a:t>.</a:t>
            </a:r>
          </a:p>
          <a:p>
            <a:pPr marL="228600" indent="-228600">
              <a:buAutoNum type="arabicPeriod"/>
            </a:pPr>
            <a:r>
              <a:rPr lang="pl-PL" baseline="0" dirty="0" smtClean="0"/>
              <a:t>Non-functional requirements that capture </a:t>
            </a:r>
            <a:r>
              <a:rPr lang="pl-PL" b="1" baseline="0" dirty="0" smtClean="0"/>
              <a:t>quality attributes of the system</a:t>
            </a:r>
            <a:r>
              <a:rPr lang="pl-PL" baseline="0" dirty="0" smtClean="0"/>
              <a:t>: reliability, performance, seurity and many others.</a:t>
            </a:r>
          </a:p>
          <a:p>
            <a:pPr marL="228600" indent="-228600">
              <a:buAutoNum type="arabicPeriod"/>
            </a:pPr>
            <a:r>
              <a:rPr lang="pl-PL" baseline="0" dirty="0" smtClean="0"/>
              <a:t>Domain requirements, which capture </a:t>
            </a:r>
            <a:r>
              <a:rPr lang="pl-PL" b="1" baseline="0" dirty="0" smtClean="0"/>
              <a:t>essential domain concepts</a:t>
            </a:r>
            <a:r>
              <a:rPr lang="pl-PL" baseline="0" dirty="0" smtClean="0"/>
              <a:t>, their relationships and important rules. Business rules for instance control the way a business operations. </a:t>
            </a:r>
          </a:p>
          <a:p>
            <a:pPr marL="228600" indent="-228600">
              <a:buAutoNum type="arabicPeriod"/>
            </a:pPr>
            <a:endParaRPr lang="pl-PL" baseline="0" dirty="0" smtClean="0"/>
          </a:p>
          <a:p>
            <a:pPr marL="0" indent="0">
              <a:buNone/>
            </a:pPr>
            <a:r>
              <a:rPr lang="pl-PL" baseline="0" dirty="0" smtClean="0"/>
              <a:t>During my presentations I will interchengeably use terms: business rules, domain logic or business logic.</a:t>
            </a:r>
          </a:p>
          <a:p>
            <a:pPr marL="0" indent="0">
              <a:buNone/>
            </a:pPr>
            <a:endParaRPr lang="pl-PL" baseline="0" dirty="0" smtClean="0"/>
          </a:p>
          <a:p>
            <a:pPr marL="0" indent="0">
              <a:buNone/>
            </a:pPr>
            <a:r>
              <a:rPr lang="pl-PL" baseline="0" dirty="0" smtClean="0"/>
              <a:t>Historically, there have been several approaches to organizing and implementing business logic in applications. We can identify three patterns of organizing domain logic in enterprise applications: </a:t>
            </a:r>
          </a:p>
          <a:p>
            <a:pPr marL="228600" indent="-228600">
              <a:buAutoNum type="arabicPeriod"/>
            </a:pPr>
            <a:r>
              <a:rPr lang="pl-PL" baseline="0" dirty="0" smtClean="0"/>
              <a:t>Table-based record set (Table Module)</a:t>
            </a:r>
          </a:p>
          <a:p>
            <a:pPr marL="228600" indent="-228600">
              <a:buAutoNum type="arabicPeriod"/>
            </a:pPr>
            <a:r>
              <a:rPr lang="pl-PL" baseline="0" dirty="0" smtClean="0"/>
              <a:t>Procedural (Transaction Script)</a:t>
            </a:r>
          </a:p>
          <a:p>
            <a:pPr marL="228600" indent="-228600">
              <a:buAutoNum type="arabicPeriod"/>
            </a:pPr>
            <a:r>
              <a:rPr lang="pl-PL" baseline="0" dirty="0" smtClean="0"/>
              <a:t>Domain model-based (Domain Model)</a:t>
            </a:r>
          </a:p>
          <a:p>
            <a:pPr marL="228600" indent="-228600">
              <a:buAutoNum type="arabicPeriod"/>
            </a:pPr>
            <a:endParaRPr lang="pl-PL" baseline="0" dirty="0" smtClean="0"/>
          </a:p>
          <a:p>
            <a:pPr marL="0" indent="0">
              <a:buNone/>
            </a:pPr>
            <a:r>
              <a:rPr lang="pl-PL" baseline="0" dirty="0" smtClean="0"/>
              <a:t>Table and procedural:</a:t>
            </a:r>
          </a:p>
          <a:p>
            <a:pPr marL="0" indent="0">
              <a:buNone/>
            </a:pPr>
            <a:r>
              <a:rPr lang="pl-PL" baseline="0" dirty="0" smtClean="0"/>
              <a:t>-   Largely database-driven in a sense that the relational model determines the structuring of domain objects and their releationships. </a:t>
            </a:r>
          </a:p>
          <a:p>
            <a:pPr marL="171450" indent="-171450">
              <a:buFontTx/>
              <a:buChar char="-"/>
            </a:pPr>
            <a:r>
              <a:rPr lang="pl-PL" baseline="0" dirty="0" smtClean="0"/>
              <a:t>All logic concentrated in a set of heavyweight application services operating on database table-like objects, instead of actual business entities where they naturally belong. </a:t>
            </a:r>
          </a:p>
          <a:p>
            <a:pPr marL="171450" indent="-171450">
              <a:buFontTx/>
              <a:buChar char="-"/>
            </a:pPr>
            <a:r>
              <a:rPr lang="pl-PL" baseline="0" dirty="0" smtClean="0"/>
              <a:t>Each method in service handles a single request from the presentation layer. </a:t>
            </a:r>
          </a:p>
          <a:p>
            <a:pPr marL="171450" indent="-171450">
              <a:buFontTx/>
              <a:buChar char="-"/>
            </a:pPr>
            <a:r>
              <a:rPr lang="pl-PL" baseline="0" dirty="0" smtClean="0"/>
              <a:t>Domain objects do not encapsulate any business logic. They are simple data containers with properties, which is in a fundamental conflict with OO paradigm of encapsulating both data and behaviour. It is called as anemic domain model.</a:t>
            </a:r>
          </a:p>
          <a:p>
            <a:pPr marL="0" indent="0">
              <a:buNone/>
            </a:pPr>
            <a:endParaRPr lang="pl-PL" baseline="0" dirty="0" smtClean="0"/>
          </a:p>
          <a:p>
            <a:pPr marL="0" indent="0">
              <a:buNone/>
            </a:pPr>
            <a:endParaRPr lang="pl-PL" baseline="0" dirty="0" smtClean="0"/>
          </a:p>
          <a:p>
            <a:pPr marL="0" indent="0">
              <a:buNone/>
            </a:pPr>
            <a:r>
              <a:rPr lang="pl-PL" baseline="0" dirty="0" smtClean="0"/>
              <a:t>Domain pattern:</a:t>
            </a:r>
          </a:p>
          <a:p>
            <a:pPr marL="171450" indent="-171450">
              <a:buFontTx/>
              <a:buChar char="-"/>
            </a:pPr>
            <a:r>
              <a:rPr lang="pl-PL" baseline="0" dirty="0" smtClean="0"/>
              <a:t>stresses the importance of decompling the object model from the database model</a:t>
            </a:r>
          </a:p>
          <a:p>
            <a:pPr marL="171450" indent="-171450">
              <a:buFontTx/>
              <a:buChar char="-"/>
            </a:pPr>
            <a:r>
              <a:rPr lang="pl-PL" baseline="0" dirty="0" smtClean="0"/>
              <a:t>encapsulating all domain logic in a set of interconnected business objects is a way to manage complexity inherent in most business. Essentially, the business logic is modeled as operations on classes and spread among a collection of domain objects</a:t>
            </a:r>
          </a:p>
          <a:p>
            <a:pPr marL="0" indent="0">
              <a:buNone/>
            </a:pPr>
            <a:r>
              <a:rPr lang="pl-PL" baseline="0" dirty="0" smtClean="0"/>
              <a:t>-   intended to be purely conceptual: classes in this model correspond to real-world objects. To ensure that data can be transparently passed between the two potentially diverging models very often Data Mapper is used (ex. Nhibernate, Entity Framework).</a:t>
            </a:r>
          </a:p>
          <a:p>
            <a:pPr marL="0" indent="0">
              <a:buNone/>
            </a:pPr>
            <a:endParaRPr lang="pl-PL" baseline="0" dirty="0" smtClean="0"/>
          </a:p>
          <a:p>
            <a:pPr marL="0" indent="0">
              <a:buNone/>
            </a:pPr>
            <a:endParaRPr lang="pl-PL" baseline="0" dirty="0" smtClean="0"/>
          </a:p>
          <a:p>
            <a:r>
              <a:rPr lang="en-US" sz="1200" b="0" i="0" u="none" strike="noStrike" kern="1200" baseline="0" dirty="0" smtClean="0">
                <a:solidFill>
                  <a:schemeClr val="tx1"/>
                </a:solidFill>
                <a:latin typeface="+mn-lt"/>
                <a:ea typeface="+mn-ea"/>
                <a:cs typeface="+mn-cs"/>
              </a:rPr>
              <a:t>Table Module</a:t>
            </a:r>
            <a:r>
              <a:rPr lang="pl-PL" sz="1200" b="0" i="0" u="none" strike="noStrike" kern="1200" baseline="0" dirty="0" smtClean="0">
                <a:solidFill>
                  <a:schemeClr val="tx1"/>
                </a:solidFill>
                <a:latin typeface="+mn-lt"/>
                <a:ea typeface="+mn-ea"/>
                <a:cs typeface="+mn-cs"/>
              </a:rPr>
              <a:t>:</a:t>
            </a:r>
          </a:p>
          <a:p>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 many ways a middle ground between a</a:t>
            </a:r>
            <a:r>
              <a:rPr lang="pl-PL" sz="1200" b="0" i="0" u="none" strike="noStrike" kern="1200" baseline="0" dirty="0" smtClean="0">
                <a:solidFill>
                  <a:schemeClr val="tx1"/>
                </a:solidFill>
                <a:latin typeface="+mn-lt"/>
                <a:ea typeface="+mn-ea"/>
                <a:cs typeface="+mn-cs"/>
              </a:rPr>
              <a:t> transript and domain</a:t>
            </a:r>
            <a:endParaRPr lang="en-US"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 doesn’t support technics </a:t>
            </a:r>
            <a:r>
              <a:rPr lang="en-US" sz="1200" b="0" i="0" u="none" strike="noStrike" kern="1200" baseline="0" dirty="0" err="1" smtClean="0">
                <a:solidFill>
                  <a:schemeClr val="tx1"/>
                </a:solidFill>
                <a:latin typeface="+mn-lt"/>
                <a:ea typeface="+mn-ea"/>
                <a:cs typeface="+mn-cs"/>
              </a:rPr>
              <a:t>structur</a:t>
            </a:r>
            <a:r>
              <a:rPr lang="pl-PL" sz="1200" b="0" i="0" u="none" strike="noStrike" kern="1200" baseline="0" dirty="0" smtClean="0">
                <a:solidFill>
                  <a:schemeClr val="tx1"/>
                </a:solidFill>
                <a:latin typeface="+mn-lt"/>
                <a:ea typeface="+mn-ea"/>
                <a:cs typeface="+mn-cs"/>
              </a:rPr>
              <a:t>ing </a:t>
            </a:r>
            <a:r>
              <a:rPr lang="en-US" sz="1200" b="0" i="0" u="none" strike="noStrike" kern="1200" baseline="0" dirty="0" smtClean="0">
                <a:solidFill>
                  <a:schemeClr val="tx1"/>
                </a:solidFill>
                <a:latin typeface="+mn-lt"/>
                <a:ea typeface="+mn-ea"/>
                <a:cs typeface="+mn-cs"/>
              </a:rPr>
              <a:t>the logic, such as inheritance </a:t>
            </a:r>
          </a:p>
          <a:p>
            <a:r>
              <a:rPr lang="pl-PL" sz="1200" b="0" i="0" u="none" strike="noStrike" kern="1200" baseline="0" dirty="0" smtClean="0">
                <a:solidFill>
                  <a:schemeClr val="tx1"/>
                </a:solidFill>
                <a:latin typeface="+mn-lt"/>
                <a:ea typeface="+mn-ea"/>
                <a:cs typeface="+mn-cs"/>
              </a:rPr>
              <a:t>- t</a:t>
            </a:r>
            <a:r>
              <a:rPr lang="en-US" sz="1200" b="0" i="0" u="none" strike="noStrike" kern="1200" baseline="0" dirty="0" smtClean="0">
                <a:solidFill>
                  <a:schemeClr val="tx1"/>
                </a:solidFill>
                <a:latin typeface="+mn-lt"/>
                <a:ea typeface="+mn-ea"/>
                <a:cs typeface="+mn-cs"/>
              </a:rPr>
              <a:t>he biggest advantage is how it fits into the rest of the architecture. Many GUI environments are built to work on the results of a SQL query. </a:t>
            </a:r>
            <a:r>
              <a:rPr lang="pl-PL" sz="1200" b="0" i="0" u="none" strike="noStrike" kern="1200" baseline="0" dirty="0" smtClean="0">
                <a:solidFill>
                  <a:schemeClr val="tx1"/>
                </a:solidFill>
                <a:latin typeface="+mn-lt"/>
                <a:ea typeface="+mn-ea"/>
                <a:cs typeface="+mn-cs"/>
              </a:rPr>
              <a:t>Y</a:t>
            </a:r>
            <a:r>
              <a:rPr lang="en-US" sz="1200" b="0" i="0" u="none" strike="noStrike" kern="1200" baseline="0" dirty="0" err="1" smtClean="0">
                <a:solidFill>
                  <a:schemeClr val="tx1"/>
                </a:solidFill>
                <a:latin typeface="+mn-lt"/>
                <a:ea typeface="+mn-ea"/>
                <a:cs typeface="+mn-cs"/>
              </a:rPr>
              <a:t>ou</a:t>
            </a:r>
            <a:r>
              <a:rPr lang="en-US" sz="1200" b="0" i="0" u="none" strike="noStrike" kern="1200" baseline="0" dirty="0" smtClean="0">
                <a:solidFill>
                  <a:schemeClr val="tx1"/>
                </a:solidFill>
                <a:latin typeface="+mn-lt"/>
                <a:ea typeface="+mn-ea"/>
                <a:cs typeface="+mn-cs"/>
              </a:rPr>
              <a:t> can easily run a query, manipulate the results in the (125), and pass the manipulated data to the GUI for display. action Script (110) and a Domain </a:t>
            </a:r>
            <a:r>
              <a:rPr lang="en-US" sz="1200" b="0" i="0" u="none" strike="noStrike" kern="1200" baseline="0" dirty="0" err="1" smtClean="0">
                <a:solidFill>
                  <a:schemeClr val="tx1"/>
                </a:solidFill>
                <a:latin typeface="+mn-lt"/>
                <a:ea typeface="+mn-ea"/>
                <a:cs typeface="+mn-cs"/>
              </a:rPr>
              <a:t>odel</a:t>
            </a:r>
            <a:r>
              <a:rPr lang="en-US" sz="1200" b="0" i="0" u="none" strike="noStrike" kern="1200" baseline="0" dirty="0" smtClean="0">
                <a:solidFill>
                  <a:schemeClr val="tx1"/>
                </a:solidFill>
                <a:latin typeface="+mn-lt"/>
                <a:ea typeface="+mn-ea"/>
                <a:cs typeface="+mn-cs"/>
              </a:rPr>
              <a:t> (116). Organizing the domain logic around tables rather than straight procedures provides more structure and makes it easier to find and remove duplication. However, you can't use a number of the t strategies, and other OO patterns. 	</a:t>
            </a:r>
          </a:p>
          <a:p>
            <a:pPr marL="0" indent="0">
              <a:buNone/>
            </a:pPr>
            <a:endParaRPr lang="pl-PL" baseline="0" dirty="0" smtClean="0"/>
          </a:p>
          <a:p>
            <a:pPr marL="0" indent="0">
              <a:buNone/>
            </a:pPr>
            <a:endParaRPr lang="pl-PL" baseline="0" dirty="0" smtClean="0"/>
          </a:p>
          <a:p>
            <a:pPr marL="0" indent="0">
              <a:buNone/>
            </a:pPr>
            <a:endParaRPr lang="pl-PL" baseline="0" dirty="0" smtClean="0"/>
          </a:p>
          <a:p>
            <a:pPr marL="228600" indent="-228600">
              <a:buAutoNum type="arabicPeriod"/>
            </a:pPr>
            <a:endParaRPr lang="pl-PL" baseline="0" dirty="0" smtClean="0"/>
          </a:p>
          <a:p>
            <a:pPr marL="228600" indent="-228600">
              <a:buAutoNum type="arabicPeriod"/>
            </a:pPr>
            <a:endParaRPr lang="pl-PL"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5</a:t>
            </a:fld>
            <a:endParaRPr lang="en-US"/>
          </a:p>
        </p:txBody>
      </p:sp>
    </p:spTree>
    <p:extLst>
      <p:ext uri="{BB962C8B-B14F-4D97-AF65-F5344CB8AC3E}">
        <p14:creationId xmlns:p14="http://schemas.microsoft.com/office/powerpoint/2010/main" val="210237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l-PL" baseline="0" dirty="0" smtClean="0"/>
              <a:t>There are a number of </a:t>
            </a:r>
            <a:r>
              <a:rPr lang="pl-PL" b="1" baseline="0" dirty="0" smtClean="0"/>
              <a:t>benefits to having a domain model </a:t>
            </a:r>
            <a:r>
              <a:rPr lang="pl-PL" baseline="0" dirty="0" smtClean="0"/>
              <a:t>at the core of the application design:</a:t>
            </a:r>
          </a:p>
          <a:p>
            <a:pPr marL="0" indent="0">
              <a:buFontTx/>
              <a:buNone/>
            </a:pPr>
            <a:r>
              <a:rPr lang="pl-PL" baseline="0" dirty="0" smtClean="0"/>
              <a:t>- Firstly, because domain model is </a:t>
            </a:r>
            <a:r>
              <a:rPr lang="pl-PL" b="1" baseline="0" dirty="0" smtClean="0"/>
              <a:t>decoupled form the relational model</a:t>
            </a:r>
            <a:r>
              <a:rPr lang="pl-PL" baseline="0" dirty="0" smtClean="0"/>
              <a:t>, such design </a:t>
            </a:r>
            <a:r>
              <a:rPr lang="pl-PL" b="1" baseline="0" dirty="0" smtClean="0"/>
              <a:t>better reflects the reality of business</a:t>
            </a:r>
            <a:r>
              <a:rPr lang="pl-PL" baseline="0" dirty="0" smtClean="0"/>
              <a:t>. </a:t>
            </a:r>
          </a:p>
          <a:p>
            <a:pPr marL="0" indent="0">
              <a:buFontTx/>
              <a:buNone/>
            </a:pPr>
            <a:r>
              <a:rPr lang="pl-PL" baseline="0" dirty="0" smtClean="0"/>
              <a:t>- Stakeholders and developers are able to </a:t>
            </a:r>
            <a:r>
              <a:rPr lang="pl-PL" b="1" baseline="0" dirty="0" smtClean="0"/>
              <a:t>operate in terms of real business concepts</a:t>
            </a:r>
            <a:r>
              <a:rPr lang="pl-PL" baseline="0" dirty="0" smtClean="0"/>
              <a:t>. These concepts rarely change and are quite stable. Therefore it becomes possible to </a:t>
            </a:r>
            <a:r>
              <a:rPr lang="pl-PL" b="1" baseline="0" dirty="0" smtClean="0"/>
              <a:t>reuse the model in a new context </a:t>
            </a:r>
            <a:r>
              <a:rPr lang="pl-PL" baseline="0" dirty="0" smtClean="0"/>
              <a:t>(for example in new applications)   </a:t>
            </a:r>
          </a:p>
          <a:p>
            <a:pPr marL="171450" indent="-171450">
              <a:buFontTx/>
              <a:buChar char="-"/>
            </a:pPr>
            <a:endParaRPr lang="pl-PL" baseline="0" dirty="0" smtClean="0"/>
          </a:p>
          <a:p>
            <a:pPr marL="0" indent="0">
              <a:buFontTx/>
              <a:buNone/>
            </a:pPr>
            <a:endParaRPr lang="pl-PL" baseline="0" dirty="0" smtClean="0"/>
          </a:p>
          <a:p>
            <a:r>
              <a:rPr lang="pl-PL" dirty="0" smtClean="0"/>
              <a:t>When </a:t>
            </a:r>
            <a:r>
              <a:rPr lang="pl-PL" b="1" dirty="0" smtClean="0"/>
              <a:t>procedural</a:t>
            </a:r>
            <a:r>
              <a:rPr lang="pl-PL" b="1" baseline="0" dirty="0" smtClean="0"/>
              <a:t> style </a:t>
            </a:r>
            <a:r>
              <a:rPr lang="pl-PL" baseline="0" dirty="0" smtClean="0"/>
              <a:t>seems to be </a:t>
            </a:r>
            <a:r>
              <a:rPr lang="pl-PL" b="1" baseline="0" dirty="0" smtClean="0"/>
              <a:t>better</a:t>
            </a:r>
            <a:r>
              <a:rPr lang="pl-PL" baseline="0" dirty="0" smtClean="0"/>
              <a:t> aproach:</a:t>
            </a:r>
          </a:p>
          <a:p>
            <a:pPr marL="171450" indent="-171450">
              <a:buFontTx/>
              <a:buChar char="-"/>
            </a:pPr>
            <a:r>
              <a:rPr lang="pl-PL" baseline="0" dirty="0" smtClean="0"/>
              <a:t>Essentially, procedural style is better for simple, small applications and applications that don’t require high scalability and maintability</a:t>
            </a:r>
          </a:p>
          <a:p>
            <a:pPr marL="171450" indent="-171450">
              <a:buFontTx/>
              <a:buChar char="-"/>
            </a:pPr>
            <a:r>
              <a:rPr lang="pl-PL" baseline="0" dirty="0" smtClean="0"/>
              <a:t>Can be better choice for applications storing and retrieving data (dropbox)</a:t>
            </a:r>
          </a:p>
          <a:p>
            <a:pPr marL="171450" indent="-171450">
              <a:buFontTx/>
              <a:buChar char="-"/>
            </a:pPr>
            <a:r>
              <a:rPr lang="pl-PL" baseline="0" dirty="0" smtClean="0"/>
              <a:t>Domain driven desing applications usually require more coding in first feaze of development, therefore are not recommended for prototyping and projects with very short deadline </a:t>
            </a:r>
          </a:p>
          <a:p>
            <a:pPr marL="171450" indent="-171450">
              <a:buFontTx/>
              <a:buChar char="-"/>
            </a:pPr>
            <a:r>
              <a:rPr lang="pl-PL" baseline="0" dirty="0" smtClean="0"/>
              <a:t>Finally, we need to have in the team at least one person with high level of modeling skills for domain modeling, otherwise you will have big mess.</a:t>
            </a:r>
            <a:endParaRPr lang="pl-PL" dirty="0" smtClean="0"/>
          </a:p>
          <a:p>
            <a:endParaRPr lang="pl-PL" dirty="0" smtClean="0"/>
          </a:p>
          <a:p>
            <a:pPr marL="171450" indent="-171450">
              <a:buFontTx/>
              <a:buChar char="-"/>
            </a:pPr>
            <a:endParaRPr lang="pl-PL"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6</a:t>
            </a:fld>
            <a:endParaRPr lang="en-US"/>
          </a:p>
        </p:txBody>
      </p:sp>
    </p:spTree>
    <p:extLst>
      <p:ext uri="{BB962C8B-B14F-4D97-AF65-F5344CB8AC3E}">
        <p14:creationId xmlns:p14="http://schemas.microsoft.com/office/powerpoint/2010/main" val="230128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Domain means a lot of things to a lot of people. </a:t>
            </a:r>
            <a:endParaRPr lang="en-US" dirty="0" smtClean="0"/>
          </a:p>
          <a:p>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Every </a:t>
            </a:r>
            <a:r>
              <a:rPr lang="en-US" sz="1200" b="0" i="0" u="none" strike="noStrike" kern="1200" baseline="0" dirty="0" smtClean="0">
                <a:solidFill>
                  <a:schemeClr val="tx1"/>
                </a:solidFill>
                <a:latin typeface="+mn-lt"/>
                <a:ea typeface="+mn-ea"/>
                <a:cs typeface="+mn-cs"/>
              </a:rPr>
              <a:t>software program relates to some activity or interest of its user. That subject area to</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which the user applies the program is the </a:t>
            </a:r>
            <a:r>
              <a:rPr lang="en-US" sz="1200" b="0" i="1" u="none" strike="noStrike" kern="1200" baseline="0" dirty="0" smtClean="0">
                <a:solidFill>
                  <a:schemeClr val="tx1"/>
                </a:solidFill>
                <a:latin typeface="+mn-lt"/>
                <a:ea typeface="+mn-ea"/>
                <a:cs typeface="+mn-cs"/>
              </a:rPr>
              <a:t>domain </a:t>
            </a:r>
            <a:r>
              <a:rPr lang="en-US" sz="1200" b="0" i="0" u="none" strike="noStrike" kern="1200" baseline="0" dirty="0" smtClean="0">
                <a:solidFill>
                  <a:schemeClr val="tx1"/>
                </a:solidFill>
                <a:latin typeface="+mn-lt"/>
                <a:ea typeface="+mn-ea"/>
                <a:cs typeface="+mn-cs"/>
              </a:rPr>
              <a:t>of the software. Some domains involve the</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physical world: The domain of an airline-booking program involves real people getting on real</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aircraft. Some domains are </a:t>
            </a:r>
            <a:r>
              <a:rPr lang="pl-PL" sz="1200" b="0" i="0" u="none" strike="noStrike" kern="1200" baseline="0" dirty="0" smtClean="0">
                <a:solidFill>
                  <a:schemeClr val="tx1"/>
                </a:solidFill>
                <a:latin typeface="+mn-lt"/>
                <a:ea typeface="+mn-ea"/>
                <a:cs typeface="+mn-cs"/>
              </a:rPr>
              <a:t>immaterial</a:t>
            </a:r>
            <a:r>
              <a:rPr lang="en-US" sz="1200" b="0" i="0" u="none" strike="noStrike" kern="1200" baseline="0" dirty="0" smtClean="0">
                <a:solidFill>
                  <a:schemeClr val="tx1"/>
                </a:solidFill>
                <a:latin typeface="+mn-lt"/>
                <a:ea typeface="+mn-ea"/>
                <a:cs typeface="+mn-cs"/>
              </a:rPr>
              <a:t>: The domain of an accounting program is money and</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finance. Software domains usually have little to do with computers, though there are</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exceptions: The domain of a source-code control system is software development itself.</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create software that is valuably involved in users' activities, a development team must</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bring to bear a body of knowledge related to those activities. The breadth of knowledge</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required can be daunting. The volume and complexity of information can be overwhelming.</a:t>
            </a:r>
          </a:p>
          <a:p>
            <a:r>
              <a:rPr lang="en-US" sz="1200" b="0" i="0" u="none" strike="noStrike" kern="1200" baseline="0" dirty="0" smtClean="0">
                <a:solidFill>
                  <a:schemeClr val="tx1"/>
                </a:solidFill>
                <a:latin typeface="+mn-lt"/>
                <a:ea typeface="+mn-ea"/>
                <a:cs typeface="+mn-cs"/>
              </a:rPr>
              <a:t>Models are tools for grappling with this overload. A model is a selectively simplified and</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consciously structured form of knowledge. An appropriate model makes sense of information</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focuses it on a problem.</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domain model is not a particular diagram; it is the idea that the diagram is intended to</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convey. It is not just the knowledge in a domain expert's head; </a:t>
            </a:r>
            <a:r>
              <a:rPr lang="en-US" sz="1200" b="0" i="1" u="none" strike="noStrike" kern="1200" baseline="0" dirty="0" smtClean="0">
                <a:solidFill>
                  <a:schemeClr val="tx1"/>
                </a:solidFill>
                <a:latin typeface="+mn-lt"/>
                <a:ea typeface="+mn-ea"/>
                <a:cs typeface="+mn-cs"/>
              </a:rPr>
              <a:t>it is a rigorously organized</a:t>
            </a:r>
            <a:r>
              <a:rPr lang="pl-PL" sz="1200" b="0" i="1"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and selective abstraction of that knowledge</a:t>
            </a:r>
            <a:r>
              <a:rPr lang="en-US" sz="1200" b="0" i="0" u="none" strike="noStrike" kern="1200" baseline="0" dirty="0" smtClean="0">
                <a:solidFill>
                  <a:schemeClr val="tx1"/>
                </a:solidFill>
                <a:latin typeface="+mn-lt"/>
                <a:ea typeface="+mn-ea"/>
                <a:cs typeface="+mn-cs"/>
              </a:rPr>
              <a:t>. A diagram can represent and communicate a</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model, as can carefully written code, as can an English sentence.</a:t>
            </a:r>
          </a:p>
          <a:p>
            <a:r>
              <a:rPr lang="en-US" sz="1200" b="0" i="0" u="none" strike="noStrike" kern="1200" baseline="0" dirty="0" smtClean="0">
                <a:solidFill>
                  <a:schemeClr val="tx1"/>
                </a:solidFill>
                <a:latin typeface="+mn-lt"/>
                <a:ea typeface="+mn-ea"/>
                <a:cs typeface="+mn-cs"/>
              </a:rPr>
              <a:t>Domain modeling is not a matter of making as "realistic" a model as possible. Even in a</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domain of tangible real-world things, our model is an artificial creation. Nor is it just the</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construction of a software mechanism that gives the necessary results. It is more like</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moviemaking, loosely representing reality to a particular purpose. Even a documentary film</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does not show unedited real life. Just as a moviemaker selects aspects of experience and</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presents them in an idiosyncratic way to tell a story or make a point, a domain modeler</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chooses a particular model for its utility.</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But what is a Domain? A Domain is a “sphere of knowledge”, for instance the business the company runs. A Domain is also called a “problem space”, so the problem for which we have to design a solution. </a:t>
            </a:r>
            <a:endParaRPr lang="pl-PL" dirty="0" smtClean="0"/>
          </a:p>
          <a:p>
            <a:endParaRPr lang="pl-PL"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7</a:t>
            </a:fld>
            <a:endParaRPr lang="en-US"/>
          </a:p>
        </p:txBody>
      </p:sp>
    </p:spTree>
    <p:extLst>
      <p:ext uri="{BB962C8B-B14F-4D97-AF65-F5344CB8AC3E}">
        <p14:creationId xmlns:p14="http://schemas.microsoft.com/office/powerpoint/2010/main" val="2085143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pl-PL" sz="1200" b="0" i="0" u="none" strike="noStrike" kern="1200" baseline="0" dirty="0" smtClean="0">
                <a:solidFill>
                  <a:schemeClr val="tx1"/>
                </a:solidFill>
                <a:latin typeface="+mn-lt"/>
                <a:ea typeface="+mn-ea"/>
                <a:cs typeface="+mn-cs"/>
              </a:rPr>
              <a:t>Ames Room</a:t>
            </a:r>
          </a:p>
          <a:p>
            <a:pPr marL="171450" indent="-171450">
              <a:buFontTx/>
              <a:buChar char="-"/>
            </a:pPr>
            <a:r>
              <a:rPr lang="pl-PL" sz="1200" b="0" i="0" u="none" strike="noStrike" kern="1200" baseline="0" dirty="0" smtClean="0">
                <a:solidFill>
                  <a:schemeClr val="tx1"/>
                </a:solidFill>
                <a:latin typeface="+mn-lt"/>
                <a:ea typeface="+mn-ea"/>
                <a:cs typeface="+mn-cs"/>
              </a:rPr>
              <a:t>World Map</a:t>
            </a:r>
          </a:p>
          <a:p>
            <a:endParaRPr lang="pl-PL"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a:t>
            </a:r>
          </a:p>
          <a:p>
            <a:endParaRPr lang="pl-PL"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For some people model is synonim of UML diagram and for some people it is certain layer of application architecture. There is lot of definitions and DDD has it’s own.</a:t>
            </a:r>
          </a:p>
          <a:p>
            <a:endParaRPr lang="pl-PL"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Ames Room</a:t>
            </a:r>
          </a:p>
          <a:p>
            <a:r>
              <a:rPr lang="pl-PL" sz="1200" b="0" i="0" u="none" strike="noStrike" kern="1200" baseline="0" dirty="0" smtClean="0">
                <a:solidFill>
                  <a:schemeClr val="tx1"/>
                </a:solidFill>
                <a:latin typeface="+mn-lt"/>
                <a:ea typeface="+mn-ea"/>
                <a:cs typeface="+mn-cs"/>
              </a:rPr>
              <a:t>Used in The Lord Of The Rings: The Fellowship of the Ring to make the hobbits apear the correct size in relation to Gandalf. We are always using mental models to understand the world around us – we do not perceive an object reality.</a:t>
            </a:r>
          </a:p>
          <a:p>
            <a:endParaRPr lang="pl-PL"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World Map</a:t>
            </a:r>
          </a:p>
          <a:p>
            <a:r>
              <a:rPr lang="en-US" sz="1200" b="0" i="0" u="none" strike="noStrike" kern="1200" baseline="0" dirty="0" smtClean="0">
                <a:solidFill>
                  <a:schemeClr val="tx1"/>
                </a:solidFill>
                <a:latin typeface="+mn-lt"/>
                <a:ea typeface="+mn-ea"/>
                <a:cs typeface="+mn-cs"/>
              </a:rPr>
              <a:t>This eighteenth-century Chinese map represents the whole world. In the center and taking</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up most of the space is China, surrounded by perfunctory representations of other countries.</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was a model of the world appropriate to that society, which had intentionally turned</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inward. The worldview that the map represents must not have been helpful in dealing with</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foreigners. Certainly it would not serve modern China at all. Maps are models, and every</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model </a:t>
            </a:r>
            <a:r>
              <a:rPr lang="en-US" sz="1200" b="1" i="0" u="none" strike="noStrike" kern="1200" baseline="0" dirty="0" smtClean="0">
                <a:solidFill>
                  <a:schemeClr val="tx1"/>
                </a:solidFill>
                <a:latin typeface="+mn-lt"/>
                <a:ea typeface="+mn-ea"/>
                <a:cs typeface="+mn-cs"/>
              </a:rPr>
              <a:t>represents some aspect of reality </a:t>
            </a:r>
            <a:r>
              <a:rPr lang="en-US" sz="1200" b="0" i="0" u="none" strike="noStrike" kern="1200" baseline="0" dirty="0" smtClean="0">
                <a:solidFill>
                  <a:schemeClr val="tx1"/>
                </a:solidFill>
                <a:latin typeface="+mn-lt"/>
                <a:ea typeface="+mn-ea"/>
                <a:cs typeface="+mn-cs"/>
              </a:rPr>
              <a:t>or an idea that is of interest. A model is a</a:t>
            </a:r>
            <a:r>
              <a:rPr lang="pl-PL"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simplification</a:t>
            </a:r>
            <a:r>
              <a:rPr lang="en-US" sz="1200" b="0" i="0" u="none" strike="noStrike" kern="1200" baseline="0" dirty="0" smtClean="0">
                <a:solidFill>
                  <a:schemeClr val="tx1"/>
                </a:solidFill>
                <a:latin typeface="+mn-lt"/>
                <a:ea typeface="+mn-ea"/>
                <a:cs typeface="+mn-cs"/>
              </a:rPr>
              <a:t>. It is an </a:t>
            </a:r>
            <a:r>
              <a:rPr lang="en-US" sz="1200" b="1" i="0" u="none" strike="noStrike" kern="1200" baseline="0" dirty="0" smtClean="0">
                <a:solidFill>
                  <a:schemeClr val="tx1"/>
                </a:solidFill>
                <a:latin typeface="+mn-lt"/>
                <a:ea typeface="+mn-ea"/>
                <a:cs typeface="+mn-cs"/>
              </a:rPr>
              <a:t>interpretation of reality</a:t>
            </a:r>
            <a:r>
              <a:rPr lang="en-US" sz="1200" b="0" i="0" u="none" strike="noStrike" kern="1200" baseline="0" dirty="0" smtClean="0">
                <a:solidFill>
                  <a:schemeClr val="tx1"/>
                </a:solidFill>
                <a:latin typeface="+mn-lt"/>
                <a:ea typeface="+mn-ea"/>
                <a:cs typeface="+mn-cs"/>
              </a:rPr>
              <a:t> that </a:t>
            </a:r>
            <a:r>
              <a:rPr lang="en-US" sz="1200" b="1" i="0" u="none" strike="noStrike" kern="1200" baseline="0" dirty="0" smtClean="0">
                <a:solidFill>
                  <a:schemeClr val="tx1"/>
                </a:solidFill>
                <a:latin typeface="+mn-lt"/>
                <a:ea typeface="+mn-ea"/>
                <a:cs typeface="+mn-cs"/>
              </a:rPr>
              <a:t>abstracts</a:t>
            </a:r>
            <a:r>
              <a:rPr lang="en-US" sz="1200" b="0" i="0" u="none" strike="noStrike" kern="1200" baseline="0" dirty="0" smtClean="0">
                <a:solidFill>
                  <a:schemeClr val="tx1"/>
                </a:solidFill>
                <a:latin typeface="+mn-lt"/>
                <a:ea typeface="+mn-ea"/>
                <a:cs typeface="+mn-cs"/>
              </a:rPr>
              <a:t> the aspects relevant to solving</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problem at hand and ignores extraneous detail.</a:t>
            </a:r>
            <a:endParaRPr lang="pl-PL"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endParaRPr lang="pl-PL" sz="1200" b="1"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8</a:t>
            </a:fld>
            <a:endParaRPr lang="en-US"/>
          </a:p>
        </p:txBody>
      </p:sp>
    </p:spTree>
    <p:extLst>
      <p:ext uri="{BB962C8B-B14F-4D97-AF65-F5344CB8AC3E}">
        <p14:creationId xmlns:p14="http://schemas.microsoft.com/office/powerpoint/2010/main" val="3940971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endParaRPr lang="pl-PL" sz="1200" b="1"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9</a:t>
            </a:fld>
            <a:endParaRPr lang="en-US"/>
          </a:p>
        </p:txBody>
      </p:sp>
    </p:spTree>
    <p:extLst>
      <p:ext uri="{BB962C8B-B14F-4D97-AF65-F5344CB8AC3E}">
        <p14:creationId xmlns:p14="http://schemas.microsoft.com/office/powerpoint/2010/main" val="3310538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u="none" strike="noStrike" kern="1200" baseline="0" dirty="0" smtClean="0">
                <a:solidFill>
                  <a:schemeClr val="tx1"/>
                </a:solidFill>
                <a:latin typeface="+mn-lt"/>
                <a:ea typeface="+mn-ea"/>
                <a:cs typeface="+mn-cs"/>
              </a:rPr>
              <a:t>/ubiques/</a:t>
            </a:r>
          </a:p>
          <a:p>
            <a:endParaRPr lang="pl-PL"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In DDD we are in the situation that we</a:t>
            </a:r>
            <a:r>
              <a:rPr lang="pl-PL" sz="1200" b="1" i="0" u="none" strike="noStrike" kern="1200" baseline="0" dirty="0" smtClean="0">
                <a:solidFill>
                  <a:schemeClr val="tx1"/>
                </a:solidFill>
                <a:latin typeface="+mn-lt"/>
                <a:ea typeface="+mn-ea"/>
                <a:cs typeface="+mn-cs"/>
              </a:rPr>
              <a:t> </a:t>
            </a:r>
            <a:r>
              <a:rPr lang="pl-PL" sz="1200" b="0" i="0" u="none" strike="noStrike" kern="1200" baseline="0" dirty="0" smtClean="0">
                <a:solidFill>
                  <a:schemeClr val="tx1"/>
                </a:solidFill>
                <a:latin typeface="+mn-lt"/>
                <a:ea typeface="+mn-ea"/>
                <a:cs typeface="+mn-cs"/>
              </a:rPr>
              <a:t>have developed our model which is based on our iteractions with domain expert which is also going to be related to our implementation as we have created something with ubiquitous language. Where ubiquitous means everywhere. There is one language that we speak throught out our whole process and throught out artefacts. We have our language in the model and speaking to business users. We use this language when programing. When we achive that we can eliminate a lot of pitfalls. Such as the software doesn’t do what be user expceted to do. User see some nice word in menu, but two layers below it means completelty different thing. </a:t>
            </a:r>
            <a:endParaRPr lang="pl-PL" sz="1200" b="1"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10</a:t>
            </a:fld>
            <a:endParaRPr lang="en-US"/>
          </a:p>
        </p:txBody>
      </p:sp>
    </p:spTree>
    <p:extLst>
      <p:ext uri="{BB962C8B-B14F-4D97-AF65-F5344CB8AC3E}">
        <p14:creationId xmlns:p14="http://schemas.microsoft.com/office/powerpoint/2010/main" val="856071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8/23/2014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8/23/2014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8/23/2014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QuickStyle" Target="../diagrams/quickStyle3.xml"/><Relationship Id="rId18" Type="http://schemas.openxmlformats.org/officeDocument/2006/relationships/diagramQuickStyle" Target="../diagrams/quickStyle4.xml"/><Relationship Id="rId3" Type="http://schemas.openxmlformats.org/officeDocument/2006/relationships/image" Target="../media/image22.png"/><Relationship Id="rId7" Type="http://schemas.openxmlformats.org/officeDocument/2006/relationships/diagramLayout" Target="../diagrams/layout2.xml"/><Relationship Id="rId12" Type="http://schemas.openxmlformats.org/officeDocument/2006/relationships/diagramLayout" Target="../diagrams/layout3.xml"/><Relationship Id="rId17" Type="http://schemas.openxmlformats.org/officeDocument/2006/relationships/diagramLayout" Target="../diagrams/layout4.xml"/><Relationship Id="rId2" Type="http://schemas.openxmlformats.org/officeDocument/2006/relationships/notesSlide" Target="../notesSlides/notesSlide21.xml"/><Relationship Id="rId16" Type="http://schemas.openxmlformats.org/officeDocument/2006/relationships/diagramData" Target="../diagrams/data4.xml"/><Relationship Id="rId20" Type="http://schemas.microsoft.com/office/2007/relationships/diagramDrawing" Target="../diagrams/drawing4.xml"/><Relationship Id="rId1" Type="http://schemas.openxmlformats.org/officeDocument/2006/relationships/slideLayout" Target="../slideLayouts/slideLayout7.xml"/><Relationship Id="rId6" Type="http://schemas.openxmlformats.org/officeDocument/2006/relationships/diagramData" Target="../diagrams/data2.xml"/><Relationship Id="rId11" Type="http://schemas.openxmlformats.org/officeDocument/2006/relationships/diagramData" Target="../diagrams/data3.xml"/><Relationship Id="rId5" Type="http://schemas.openxmlformats.org/officeDocument/2006/relationships/image" Target="../media/image24.png"/><Relationship Id="rId15" Type="http://schemas.microsoft.com/office/2007/relationships/diagramDrawing" Target="../diagrams/drawing3.xml"/><Relationship Id="rId10" Type="http://schemas.microsoft.com/office/2007/relationships/diagramDrawing" Target="../diagrams/drawing2.xml"/><Relationship Id="rId19" Type="http://schemas.openxmlformats.org/officeDocument/2006/relationships/diagramColors" Target="../diagrams/colors4.xml"/><Relationship Id="rId4" Type="http://schemas.openxmlformats.org/officeDocument/2006/relationships/image" Target="../media/image23.png"/><Relationship Id="rId9" Type="http://schemas.openxmlformats.org/officeDocument/2006/relationships/diagramColors" Target="../diagrams/colors2.xml"/><Relationship Id="rId14" Type="http://schemas.openxmlformats.org/officeDocument/2006/relationships/diagramColors" Target="../diagrams/colors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diagramQuickStyle" Target="../diagrams/quickStyle6.xml"/><Relationship Id="rId18" Type="http://schemas.openxmlformats.org/officeDocument/2006/relationships/diagramQuickStyle" Target="../diagrams/quickStyle7.xml"/><Relationship Id="rId3" Type="http://schemas.openxmlformats.org/officeDocument/2006/relationships/image" Target="../media/image22.png"/><Relationship Id="rId7" Type="http://schemas.openxmlformats.org/officeDocument/2006/relationships/diagramLayout" Target="../diagrams/layout5.xml"/><Relationship Id="rId12" Type="http://schemas.openxmlformats.org/officeDocument/2006/relationships/diagramLayout" Target="../diagrams/layout6.xml"/><Relationship Id="rId17" Type="http://schemas.openxmlformats.org/officeDocument/2006/relationships/diagramLayout" Target="../diagrams/layout7.xml"/><Relationship Id="rId2" Type="http://schemas.openxmlformats.org/officeDocument/2006/relationships/notesSlide" Target="../notesSlides/notesSlide27.xml"/><Relationship Id="rId16" Type="http://schemas.openxmlformats.org/officeDocument/2006/relationships/diagramData" Target="../diagrams/data7.xml"/><Relationship Id="rId20" Type="http://schemas.microsoft.com/office/2007/relationships/diagramDrawing" Target="../diagrams/drawing7.xml"/><Relationship Id="rId1" Type="http://schemas.openxmlformats.org/officeDocument/2006/relationships/slideLayout" Target="../slideLayouts/slideLayout7.xml"/><Relationship Id="rId6" Type="http://schemas.openxmlformats.org/officeDocument/2006/relationships/diagramData" Target="../diagrams/data5.xml"/><Relationship Id="rId11" Type="http://schemas.openxmlformats.org/officeDocument/2006/relationships/diagramData" Target="../diagrams/data6.xml"/><Relationship Id="rId5" Type="http://schemas.openxmlformats.org/officeDocument/2006/relationships/image" Target="../media/image24.png"/><Relationship Id="rId15" Type="http://schemas.microsoft.com/office/2007/relationships/diagramDrawing" Target="../diagrams/drawing6.xml"/><Relationship Id="rId10" Type="http://schemas.microsoft.com/office/2007/relationships/diagramDrawing" Target="../diagrams/drawing5.xml"/><Relationship Id="rId19" Type="http://schemas.openxmlformats.org/officeDocument/2006/relationships/diagramColors" Target="../diagrams/colors7.xml"/><Relationship Id="rId4" Type="http://schemas.openxmlformats.org/officeDocument/2006/relationships/image" Target="../media/image23.png"/><Relationship Id="rId9" Type="http://schemas.openxmlformats.org/officeDocument/2006/relationships/diagramColors" Target="../diagrams/colors5.xml"/><Relationship Id="rId14" Type="http://schemas.openxmlformats.org/officeDocument/2006/relationships/diagramColors" Target="../diagrams/colors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b="1" dirty="0" smtClean="0"/>
              <a:t>Domain Driven Design</a:t>
            </a:r>
            <a:r>
              <a:rPr lang="pl-PL" dirty="0" smtClean="0"/>
              <a:t/>
            </a:r>
            <a:br>
              <a:rPr lang="pl-PL" dirty="0" smtClean="0"/>
            </a:br>
            <a:endParaRPr lang="en-US" sz="4400" dirty="0"/>
          </a:p>
        </p:txBody>
      </p:sp>
      <p:sp>
        <p:nvSpPr>
          <p:cNvPr id="3" name="Subtitle 2"/>
          <p:cNvSpPr>
            <a:spLocks noGrp="1"/>
          </p:cNvSpPr>
          <p:nvPr>
            <p:ph type="subTitle" idx="1"/>
          </p:nvPr>
        </p:nvSpPr>
        <p:spPr/>
        <p:txBody>
          <a:bodyPr/>
          <a:lstStyle/>
          <a:p>
            <a:r>
              <a:rPr lang="pl-PL" dirty="0"/>
              <a:t>Maciej Zelwak</a:t>
            </a:r>
            <a:endParaRPr lang="en-US" dirty="0"/>
          </a:p>
          <a:p>
            <a:endParaRPr lang="en-US" dirty="0"/>
          </a:p>
        </p:txBody>
      </p:sp>
    </p:spTree>
    <p:extLst>
      <p:ext uri="{BB962C8B-B14F-4D97-AF65-F5344CB8AC3E}">
        <p14:creationId xmlns:p14="http://schemas.microsoft.com/office/powerpoint/2010/main" val="895351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8224" y="219455"/>
            <a:ext cx="10058400" cy="786385"/>
          </a:xfrm>
        </p:spPr>
        <p:txBody>
          <a:bodyPr>
            <a:normAutofit/>
          </a:bodyPr>
          <a:lstStyle/>
          <a:p>
            <a:r>
              <a:rPr lang="pl-PL" dirty="0">
                <a:solidFill>
                  <a:schemeClr val="tx1"/>
                </a:solidFill>
              </a:rPr>
              <a:t>Ubiquious </a:t>
            </a:r>
            <a:r>
              <a:rPr lang="pl-PL" dirty="0" smtClean="0">
                <a:solidFill>
                  <a:schemeClr val="tx1"/>
                </a:solidFill>
              </a:rPr>
              <a:t>language</a:t>
            </a:r>
            <a:endParaRPr lang="en-US" dirty="0">
              <a:solidFill>
                <a:schemeClr val="tx1"/>
              </a:solidFill>
            </a:endParaRPr>
          </a:p>
        </p:txBody>
      </p:sp>
      <p:graphicFrame>
        <p:nvGraphicFramePr>
          <p:cNvPr id="3" name="Diagram 2"/>
          <p:cNvGraphicFramePr/>
          <p:nvPr>
            <p:extLst>
              <p:ext uri="{D42A27DB-BD31-4B8C-83A1-F6EECF244321}">
                <p14:modId xmlns:p14="http://schemas.microsoft.com/office/powerpoint/2010/main" val="258945447"/>
              </p:ext>
            </p:extLst>
          </p:nvPr>
        </p:nvGraphicFramePr>
        <p:xfrm>
          <a:off x="507999" y="612647"/>
          <a:ext cx="10958287" cy="5369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1163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8224" y="219455"/>
            <a:ext cx="10058400" cy="78638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mtClean="0">
                <a:solidFill>
                  <a:schemeClr val="tx1"/>
                </a:solidFill>
              </a:rPr>
              <a:t>Ubiquious language</a:t>
            </a:r>
            <a:endParaRPr lang="en-US" dirty="0">
              <a:solidFill>
                <a:schemeClr val="tx1"/>
              </a:solidFill>
            </a:endParaRPr>
          </a:p>
        </p:txBody>
      </p:sp>
      <p:sp>
        <p:nvSpPr>
          <p:cNvPr id="5" name="Rectangle 4"/>
          <p:cNvSpPr/>
          <p:nvPr/>
        </p:nvSpPr>
        <p:spPr>
          <a:xfrm>
            <a:off x="556260" y="1719581"/>
            <a:ext cx="11148060" cy="1815882"/>
          </a:xfrm>
          <a:prstGeom prst="rect">
            <a:avLst/>
          </a:prstGeom>
        </p:spPr>
        <p:txBody>
          <a:bodyPr wrap="square">
            <a:spAutoFit/>
          </a:bodyPr>
          <a:lstStyle/>
          <a:p>
            <a:pPr algn="ctr"/>
            <a:r>
              <a:rPr lang="pl-PL" sz="2800" b="1" dirty="0" smtClean="0"/>
              <a:t>Ubiquitous language </a:t>
            </a:r>
            <a:r>
              <a:rPr lang="pl-PL" sz="2800" dirty="0" smtClean="0"/>
              <a:t>is a language structured around the domain model and used by all team members to connect all the activities of the team with the software.</a:t>
            </a:r>
          </a:p>
          <a:p>
            <a:pPr algn="ctr"/>
            <a:endParaRPr lang="pl-PL" sz="2800" dirty="0"/>
          </a:p>
        </p:txBody>
      </p:sp>
    </p:spTree>
    <p:extLst>
      <p:ext uri="{BB962C8B-B14F-4D97-AF65-F5344CB8AC3E}">
        <p14:creationId xmlns:p14="http://schemas.microsoft.com/office/powerpoint/2010/main" val="487441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944479" y="428015"/>
            <a:ext cx="3723750" cy="2887650"/>
          </a:xfrm>
          <a:prstGeom prst="rect">
            <a:avLst/>
          </a:prstGeom>
        </p:spPr>
      </p:pic>
      <p:sp>
        <p:nvSpPr>
          <p:cNvPr id="5"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a:t>Bounded Context</a:t>
            </a:r>
            <a:endParaRPr lang="en-US" sz="2800" dirty="0"/>
          </a:p>
        </p:txBody>
      </p:sp>
      <p:pic>
        <p:nvPicPr>
          <p:cNvPr id="7" name="Picture 2" descr="http://www.mirkosertic.de/lib/exe/fetch.php/architecturedesign/dddcontextma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348" y="1289325"/>
            <a:ext cx="6208228" cy="46311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069014" y="4051411"/>
            <a:ext cx="4353029" cy="1015663"/>
          </a:xfrm>
          <a:prstGeom prst="rect">
            <a:avLst/>
          </a:prstGeom>
        </p:spPr>
        <p:txBody>
          <a:bodyPr wrap="square">
            <a:spAutoFit/>
          </a:bodyPr>
          <a:lstStyle/>
          <a:p>
            <a:pPr algn="ctr"/>
            <a:r>
              <a:rPr lang="pl-PL" sz="2000" b="1" dirty="0"/>
              <a:t>Context</a:t>
            </a:r>
            <a:r>
              <a:rPr lang="pl-PL" sz="2000" dirty="0"/>
              <a:t> is the setting in which a word or statement apears that determines its meaning. </a:t>
            </a:r>
          </a:p>
        </p:txBody>
      </p:sp>
    </p:spTree>
    <p:extLst>
      <p:ext uri="{BB962C8B-B14F-4D97-AF65-F5344CB8AC3E}">
        <p14:creationId xmlns:p14="http://schemas.microsoft.com/office/powerpoint/2010/main" val="834960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1805" y="114300"/>
            <a:ext cx="10058400" cy="1000125"/>
          </a:xfrm>
        </p:spPr>
        <p:txBody>
          <a:bodyPr>
            <a:normAutofit/>
          </a:body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smtClean="0"/>
              <a:t>Entities  </a:t>
            </a:r>
            <a:endParaRPr lang="en-US" sz="2800" dirty="0"/>
          </a:p>
        </p:txBody>
      </p:sp>
      <p:pic>
        <p:nvPicPr>
          <p:cNvPr id="3" name="Picture 2"/>
          <p:cNvPicPr>
            <a:picLocks noChangeAspect="1"/>
          </p:cNvPicPr>
          <p:nvPr/>
        </p:nvPicPr>
        <p:blipFill>
          <a:blip r:embed="rId3"/>
          <a:stretch>
            <a:fillRect/>
          </a:stretch>
        </p:blipFill>
        <p:spPr>
          <a:xfrm>
            <a:off x="9542530" y="444500"/>
            <a:ext cx="1790950" cy="2838846"/>
          </a:xfrm>
          <a:prstGeom prst="rect">
            <a:avLst/>
          </a:prstGeom>
        </p:spPr>
      </p:pic>
      <p:sp>
        <p:nvSpPr>
          <p:cNvPr id="4" name="Rectangle 3"/>
          <p:cNvSpPr/>
          <p:nvPr/>
        </p:nvSpPr>
        <p:spPr>
          <a:xfrm>
            <a:off x="1500924" y="1435238"/>
            <a:ext cx="6742487" cy="400110"/>
          </a:xfrm>
          <a:prstGeom prst="rect">
            <a:avLst/>
          </a:prstGeom>
        </p:spPr>
        <p:txBody>
          <a:bodyPr wrap="none">
            <a:spAutoFit/>
          </a:bodyPr>
          <a:lstStyle/>
          <a:p>
            <a:r>
              <a:rPr lang="pl-PL" sz="2000" dirty="0" smtClean="0"/>
              <a:t>„</a:t>
            </a:r>
            <a:r>
              <a:rPr lang="en-US" sz="2000" dirty="0" smtClean="0"/>
              <a:t>An </a:t>
            </a:r>
            <a:r>
              <a:rPr lang="en-US" sz="2000" dirty="0"/>
              <a:t>object primarily defined by its identity is called an Entity</a:t>
            </a:r>
            <a:r>
              <a:rPr lang="en-US" sz="2000" dirty="0" smtClean="0"/>
              <a:t>.”</a:t>
            </a:r>
            <a:endParaRPr lang="en-US" sz="2000" dirty="0"/>
          </a:p>
        </p:txBody>
      </p:sp>
      <p:pic>
        <p:nvPicPr>
          <p:cNvPr id="5" name="Picture 4"/>
          <p:cNvPicPr>
            <a:picLocks noChangeAspect="1"/>
          </p:cNvPicPr>
          <p:nvPr/>
        </p:nvPicPr>
        <p:blipFill>
          <a:blip r:embed="rId4"/>
          <a:stretch>
            <a:fillRect/>
          </a:stretch>
        </p:blipFill>
        <p:spPr>
          <a:xfrm>
            <a:off x="765379" y="2156161"/>
            <a:ext cx="7795532" cy="3600982"/>
          </a:xfrm>
          <a:prstGeom prst="rect">
            <a:avLst/>
          </a:prstGeom>
        </p:spPr>
      </p:pic>
    </p:spTree>
    <p:extLst>
      <p:ext uri="{BB962C8B-B14F-4D97-AF65-F5344CB8AC3E}">
        <p14:creationId xmlns:p14="http://schemas.microsoft.com/office/powerpoint/2010/main" val="111618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smtClean="0"/>
              <a:t>Value Objects  </a:t>
            </a:r>
            <a:endParaRPr lang="en-US" sz="2800" dirty="0"/>
          </a:p>
        </p:txBody>
      </p:sp>
      <p:sp>
        <p:nvSpPr>
          <p:cNvPr id="3" name="Rectangle 2"/>
          <p:cNvSpPr/>
          <p:nvPr/>
        </p:nvSpPr>
        <p:spPr>
          <a:xfrm>
            <a:off x="1193800" y="1378635"/>
            <a:ext cx="4851400" cy="400110"/>
          </a:xfrm>
          <a:prstGeom prst="rect">
            <a:avLst/>
          </a:prstGeom>
        </p:spPr>
        <p:txBody>
          <a:bodyPr wrap="square">
            <a:spAutoFit/>
          </a:bodyPr>
          <a:lstStyle/>
          <a:p>
            <a:r>
              <a:rPr lang="pl-PL" sz="2000" dirty="0" smtClean="0"/>
              <a:t>„</a:t>
            </a:r>
            <a:r>
              <a:rPr lang="en-US" sz="2000" dirty="0" smtClean="0"/>
              <a:t>These </a:t>
            </a:r>
            <a:r>
              <a:rPr lang="en-US" sz="2000" dirty="0"/>
              <a:t>are </a:t>
            </a:r>
            <a:r>
              <a:rPr lang="en-US" sz="2000" dirty="0" smtClean="0"/>
              <a:t>the</a:t>
            </a:r>
            <a:r>
              <a:rPr lang="pl-PL" sz="2000" dirty="0" smtClean="0"/>
              <a:t> </a:t>
            </a:r>
            <a:r>
              <a:rPr lang="en-US" sz="2000" dirty="0" smtClean="0"/>
              <a:t>objects </a:t>
            </a:r>
            <a:r>
              <a:rPr lang="en-US" sz="2000" dirty="0"/>
              <a:t>that describe things</a:t>
            </a:r>
            <a:r>
              <a:rPr lang="en-US" dirty="0" smtClean="0"/>
              <a:t>.</a:t>
            </a:r>
            <a:r>
              <a:rPr lang="pl-PL" dirty="0" smtClean="0"/>
              <a:t>”</a:t>
            </a:r>
            <a:endParaRPr lang="en-US" dirty="0"/>
          </a:p>
        </p:txBody>
      </p:sp>
      <p:pic>
        <p:nvPicPr>
          <p:cNvPr id="4" name="Picture 3"/>
          <p:cNvPicPr>
            <a:picLocks noChangeAspect="1"/>
          </p:cNvPicPr>
          <p:nvPr/>
        </p:nvPicPr>
        <p:blipFill>
          <a:blip r:embed="rId3"/>
          <a:stretch>
            <a:fillRect/>
          </a:stretch>
        </p:blipFill>
        <p:spPr>
          <a:xfrm>
            <a:off x="8056825" y="381495"/>
            <a:ext cx="3723750" cy="2794500"/>
          </a:xfrm>
          <a:prstGeom prst="rect">
            <a:avLst/>
          </a:prstGeom>
          <a:ln>
            <a:noFill/>
          </a:ln>
          <a:effectLst/>
        </p:spPr>
      </p:pic>
      <p:pic>
        <p:nvPicPr>
          <p:cNvPr id="5" name="Picture 4"/>
          <p:cNvPicPr>
            <a:picLocks noChangeAspect="1"/>
          </p:cNvPicPr>
          <p:nvPr/>
        </p:nvPicPr>
        <p:blipFill>
          <a:blip r:embed="rId4">
            <a:lum contrast="20000"/>
          </a:blip>
          <a:stretch>
            <a:fillRect/>
          </a:stretch>
        </p:blipFill>
        <p:spPr>
          <a:xfrm>
            <a:off x="1030067" y="2294617"/>
            <a:ext cx="5535834" cy="3204483"/>
          </a:xfrm>
          <a:prstGeom prst="rect">
            <a:avLst/>
          </a:prstGeom>
        </p:spPr>
      </p:pic>
    </p:spTree>
    <p:extLst>
      <p:ext uri="{BB962C8B-B14F-4D97-AF65-F5344CB8AC3E}">
        <p14:creationId xmlns:p14="http://schemas.microsoft.com/office/powerpoint/2010/main" val="712570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smtClean="0"/>
              <a:t>Services </a:t>
            </a:r>
            <a:endParaRPr lang="en-US" sz="2800" dirty="0"/>
          </a:p>
        </p:txBody>
      </p:sp>
      <p:pic>
        <p:nvPicPr>
          <p:cNvPr id="5" name="Picture 4"/>
          <p:cNvPicPr>
            <a:picLocks noChangeAspect="1"/>
          </p:cNvPicPr>
          <p:nvPr/>
        </p:nvPicPr>
        <p:blipFill>
          <a:blip r:embed="rId3"/>
          <a:stretch>
            <a:fillRect/>
          </a:stretch>
        </p:blipFill>
        <p:spPr>
          <a:xfrm>
            <a:off x="7840925" y="439188"/>
            <a:ext cx="3723750" cy="2487105"/>
          </a:xfrm>
          <a:prstGeom prst="rect">
            <a:avLst/>
          </a:prstGeom>
          <a:ln>
            <a:noFill/>
          </a:ln>
          <a:effectLst/>
        </p:spPr>
      </p:pic>
      <p:sp>
        <p:nvSpPr>
          <p:cNvPr id="6" name="Rectangle 5"/>
          <p:cNvSpPr/>
          <p:nvPr/>
        </p:nvSpPr>
        <p:spPr>
          <a:xfrm>
            <a:off x="748323" y="1510891"/>
            <a:ext cx="6096000" cy="923330"/>
          </a:xfrm>
          <a:prstGeom prst="rect">
            <a:avLst/>
          </a:prstGeom>
        </p:spPr>
        <p:txBody>
          <a:bodyPr>
            <a:spAutoFit/>
          </a:bodyPr>
          <a:lstStyle/>
          <a:p>
            <a:r>
              <a:rPr lang="pl-PL" dirty="0" smtClean="0"/>
              <a:t>„</a:t>
            </a:r>
            <a:r>
              <a:rPr lang="en-US" dirty="0" smtClean="0"/>
              <a:t>A </a:t>
            </a:r>
            <a:r>
              <a:rPr lang="en-US" dirty="0"/>
              <a:t>SERVICE is an operation offered as an interface that stands alone in the model, </a:t>
            </a:r>
            <a:r>
              <a:rPr lang="en-US" dirty="0" smtClean="0"/>
              <a:t>without</a:t>
            </a:r>
            <a:r>
              <a:rPr lang="pl-PL" dirty="0" smtClean="0"/>
              <a:t> </a:t>
            </a:r>
            <a:r>
              <a:rPr lang="en-US" dirty="0" smtClean="0"/>
              <a:t>encapsulating </a:t>
            </a:r>
            <a:r>
              <a:rPr lang="en-US" dirty="0"/>
              <a:t>state, as ENTITIES and VALUE OBJECTS do</a:t>
            </a:r>
            <a:r>
              <a:rPr lang="en-US" dirty="0" smtClean="0"/>
              <a:t>.</a:t>
            </a:r>
            <a:r>
              <a:rPr lang="pl-PL" dirty="0" smtClean="0"/>
              <a:t>”</a:t>
            </a:r>
            <a:endParaRPr lang="en-US" dirty="0"/>
          </a:p>
        </p:txBody>
      </p:sp>
      <p:sp>
        <p:nvSpPr>
          <p:cNvPr id="7" name="Rectangle 6"/>
          <p:cNvSpPr/>
          <p:nvPr/>
        </p:nvSpPr>
        <p:spPr>
          <a:xfrm>
            <a:off x="748323" y="3288104"/>
            <a:ext cx="10904275" cy="923330"/>
          </a:xfrm>
          <a:prstGeom prst="rect">
            <a:avLst/>
          </a:prstGeom>
        </p:spPr>
        <p:txBody>
          <a:bodyPr wrap="square">
            <a:spAutoFit/>
          </a:bodyPr>
          <a:lstStyle/>
          <a:p>
            <a:r>
              <a:rPr lang="pl-PL" dirty="0" smtClean="0"/>
              <a:t>1.</a:t>
            </a:r>
            <a:r>
              <a:rPr lang="en-US" dirty="0" smtClean="0"/>
              <a:t>The </a:t>
            </a:r>
            <a:r>
              <a:rPr lang="en-US" dirty="0"/>
              <a:t>operation relates to a domain concept that is not a natural part of an ENTITY or </a:t>
            </a:r>
            <a:r>
              <a:rPr lang="en-US" dirty="0" smtClean="0"/>
              <a:t>VALUE</a:t>
            </a:r>
            <a:r>
              <a:rPr lang="pl-PL" dirty="0" smtClean="0"/>
              <a:t> </a:t>
            </a:r>
            <a:r>
              <a:rPr lang="en-US" dirty="0" smtClean="0"/>
              <a:t>OBJECT.</a:t>
            </a:r>
            <a:endParaRPr lang="en-US" dirty="0"/>
          </a:p>
          <a:p>
            <a:r>
              <a:rPr lang="en-US" dirty="0"/>
              <a:t>2. The interface is defined in terms of other elements of the domain model.</a:t>
            </a:r>
          </a:p>
          <a:p>
            <a:r>
              <a:rPr lang="en-US" dirty="0"/>
              <a:t>3. The operation is stateless.</a:t>
            </a:r>
          </a:p>
        </p:txBody>
      </p:sp>
      <p:sp>
        <p:nvSpPr>
          <p:cNvPr id="8" name="Rectangle 7"/>
          <p:cNvSpPr/>
          <p:nvPr/>
        </p:nvSpPr>
        <p:spPr>
          <a:xfrm>
            <a:off x="537307" y="2541916"/>
            <a:ext cx="5640006" cy="400110"/>
          </a:xfrm>
          <a:prstGeom prst="rect">
            <a:avLst/>
          </a:prstGeom>
        </p:spPr>
        <p:txBody>
          <a:bodyPr wrap="none">
            <a:spAutoFit/>
          </a:bodyPr>
          <a:lstStyle/>
          <a:p>
            <a:r>
              <a:rPr lang="en-US" sz="2000" dirty="0">
                <a:latin typeface="Verdana" panose="020B0604030504040204" pitchFamily="34" charset="0"/>
              </a:rPr>
              <a:t>A good SERVICE has three characteristics.</a:t>
            </a:r>
            <a:endParaRPr lang="en-US" sz="2000" dirty="0"/>
          </a:p>
        </p:txBody>
      </p:sp>
      <p:sp>
        <p:nvSpPr>
          <p:cNvPr id="9" name="Rectangle 8"/>
          <p:cNvSpPr/>
          <p:nvPr/>
        </p:nvSpPr>
        <p:spPr>
          <a:xfrm>
            <a:off x="537307" y="4407783"/>
            <a:ext cx="3122521" cy="1231106"/>
          </a:xfrm>
          <a:prstGeom prst="rect">
            <a:avLst/>
          </a:prstGeom>
        </p:spPr>
        <p:txBody>
          <a:bodyPr wrap="none">
            <a:spAutoFit/>
          </a:bodyPr>
          <a:lstStyle/>
          <a:p>
            <a:r>
              <a:rPr lang="pl-PL" sz="2000" dirty="0" smtClean="0"/>
              <a:t>Where are services located?</a:t>
            </a:r>
          </a:p>
          <a:p>
            <a:pPr marL="342900" indent="-342900">
              <a:buAutoNum type="arabicPeriod"/>
            </a:pPr>
            <a:r>
              <a:rPr lang="pl-PL" dirty="0" smtClean="0"/>
              <a:t>Application layer</a:t>
            </a:r>
          </a:p>
          <a:p>
            <a:pPr marL="342900" indent="-342900">
              <a:buAutoNum type="arabicPeriod"/>
            </a:pPr>
            <a:r>
              <a:rPr lang="pl-PL" dirty="0" smtClean="0"/>
              <a:t>Domain layer</a:t>
            </a:r>
          </a:p>
          <a:p>
            <a:pPr marL="342900" indent="-342900">
              <a:buAutoNum type="arabicPeriod"/>
            </a:pPr>
            <a:r>
              <a:rPr lang="pl-PL" dirty="0" smtClean="0"/>
              <a:t>Infrastructure layer</a:t>
            </a:r>
          </a:p>
        </p:txBody>
      </p:sp>
    </p:spTree>
    <p:extLst>
      <p:ext uri="{BB962C8B-B14F-4D97-AF65-F5344CB8AC3E}">
        <p14:creationId xmlns:p14="http://schemas.microsoft.com/office/powerpoint/2010/main" val="243134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762999" y="393700"/>
            <a:ext cx="3004875" cy="3157025"/>
          </a:xfrm>
          <a:prstGeom prst="rect">
            <a:avLst/>
          </a:prstGeom>
          <a:ln>
            <a:noFill/>
          </a:ln>
          <a:effectLst/>
        </p:spPr>
      </p:pic>
      <p:sp>
        <p:nvSpPr>
          <p:cNvPr id="6" name="Rectangle 5"/>
          <p:cNvSpPr/>
          <p:nvPr/>
        </p:nvSpPr>
        <p:spPr>
          <a:xfrm>
            <a:off x="796809" y="1270746"/>
            <a:ext cx="7064444" cy="707886"/>
          </a:xfrm>
          <a:prstGeom prst="rect">
            <a:avLst/>
          </a:prstGeom>
        </p:spPr>
        <p:txBody>
          <a:bodyPr wrap="square">
            <a:spAutoFit/>
          </a:bodyPr>
          <a:lstStyle/>
          <a:p>
            <a:r>
              <a:rPr lang="pl-PL" sz="2000" dirty="0" smtClean="0"/>
              <a:t>„A</a:t>
            </a:r>
            <a:r>
              <a:rPr lang="en-US" sz="2000" dirty="0" smtClean="0"/>
              <a:t>n </a:t>
            </a:r>
            <a:r>
              <a:rPr lang="en-US" sz="2000" dirty="0"/>
              <a:t>Aggregate is a term used to define object ownership and </a:t>
            </a:r>
            <a:r>
              <a:rPr lang="en-US" sz="2000" dirty="0" smtClean="0"/>
              <a:t>the</a:t>
            </a:r>
            <a:r>
              <a:rPr lang="pl-PL" sz="2000" dirty="0" smtClean="0"/>
              <a:t> </a:t>
            </a:r>
            <a:r>
              <a:rPr lang="en-US" sz="2000" dirty="0" smtClean="0"/>
              <a:t>boundaries </a:t>
            </a:r>
            <a:r>
              <a:rPr lang="en-US" sz="2000" dirty="0"/>
              <a:t>between objects and their </a:t>
            </a:r>
            <a:r>
              <a:rPr lang="en-US" sz="2000" dirty="0" smtClean="0"/>
              <a:t>relationships</a:t>
            </a:r>
            <a:r>
              <a:rPr lang="pl-PL" sz="2000" dirty="0" smtClean="0"/>
              <a:t>.”</a:t>
            </a:r>
            <a:endParaRPr lang="en-US" sz="2000" dirty="0"/>
          </a:p>
        </p:txBody>
      </p:sp>
      <p:sp>
        <p:nvSpPr>
          <p:cNvPr id="9"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smtClean="0"/>
              <a:t>Aggregates </a:t>
            </a:r>
            <a:endParaRPr lang="en-US" sz="2800" dirty="0"/>
          </a:p>
        </p:txBody>
      </p:sp>
      <p:grpSp>
        <p:nvGrpSpPr>
          <p:cNvPr id="10" name="Group 4"/>
          <p:cNvGrpSpPr>
            <a:grpSpLocks noChangeAspect="1"/>
          </p:cNvGrpSpPr>
          <p:nvPr/>
        </p:nvGrpSpPr>
        <p:grpSpPr bwMode="auto">
          <a:xfrm>
            <a:off x="542925" y="2268538"/>
            <a:ext cx="7572375" cy="3319462"/>
            <a:chOff x="342" y="1429"/>
            <a:chExt cx="4770" cy="2091"/>
          </a:xfrm>
        </p:grpSpPr>
        <p:sp>
          <p:nvSpPr>
            <p:cNvPr id="11" name="AutoShape 3"/>
            <p:cNvSpPr>
              <a:spLocks noChangeAspect="1" noChangeArrowheads="1" noTextEdit="1"/>
            </p:cNvSpPr>
            <p:nvPr/>
          </p:nvSpPr>
          <p:spPr bwMode="auto">
            <a:xfrm>
              <a:off x="342" y="1429"/>
              <a:ext cx="4770" cy="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 y="1429"/>
              <a:ext cx="4779" cy="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96019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a:t>Repositories</a:t>
            </a:r>
            <a:endParaRPr lang="en-US" sz="2800" dirty="0"/>
          </a:p>
        </p:txBody>
      </p:sp>
      <p:sp>
        <p:nvSpPr>
          <p:cNvPr id="5" name="Rectangle 4"/>
          <p:cNvSpPr/>
          <p:nvPr/>
        </p:nvSpPr>
        <p:spPr>
          <a:xfrm>
            <a:off x="1518137" y="1862716"/>
            <a:ext cx="6992818" cy="646331"/>
          </a:xfrm>
          <a:prstGeom prst="rect">
            <a:avLst/>
          </a:prstGeom>
        </p:spPr>
        <p:txBody>
          <a:bodyPr wrap="square">
            <a:spAutoFit/>
          </a:bodyPr>
          <a:lstStyle/>
          <a:p>
            <a:r>
              <a:rPr lang="pl-PL" dirty="0" smtClean="0"/>
              <a:t>„</a:t>
            </a:r>
            <a:r>
              <a:rPr lang="en-US" dirty="0" smtClean="0"/>
              <a:t>represents </a:t>
            </a:r>
            <a:r>
              <a:rPr lang="en-US" dirty="0"/>
              <a:t>all objects of a certain type as a conceptual </a:t>
            </a:r>
            <a:endParaRPr lang="pl-PL" dirty="0" smtClean="0"/>
          </a:p>
          <a:p>
            <a:r>
              <a:rPr lang="en-US" dirty="0" smtClean="0"/>
              <a:t>set </a:t>
            </a:r>
            <a:r>
              <a:rPr lang="en-US" dirty="0"/>
              <a:t>(</a:t>
            </a:r>
            <a:r>
              <a:rPr lang="en-US" dirty="0" smtClean="0"/>
              <a:t>usually</a:t>
            </a:r>
            <a:r>
              <a:rPr lang="pl-PL" dirty="0" smtClean="0"/>
              <a:t> </a:t>
            </a:r>
            <a:r>
              <a:rPr lang="en-US" dirty="0" smtClean="0"/>
              <a:t>emulated)” </a:t>
            </a:r>
            <a:endParaRPr lang="en-US" dirty="0"/>
          </a:p>
        </p:txBody>
      </p:sp>
      <p:pic>
        <p:nvPicPr>
          <p:cNvPr id="6" name="Picture 5"/>
          <p:cNvPicPr>
            <a:picLocks noChangeAspect="1"/>
          </p:cNvPicPr>
          <p:nvPr/>
        </p:nvPicPr>
        <p:blipFill>
          <a:blip r:embed="rId3"/>
          <a:stretch>
            <a:fillRect/>
          </a:stretch>
        </p:blipFill>
        <p:spPr>
          <a:xfrm>
            <a:off x="9033075" y="465870"/>
            <a:ext cx="2652738" cy="2793693"/>
          </a:xfrm>
          <a:prstGeom prst="rect">
            <a:avLst/>
          </a:prstGeom>
          <a:ln>
            <a:noFill/>
          </a:ln>
          <a:effectLst/>
        </p:spPr>
      </p:pic>
      <p:pic>
        <p:nvPicPr>
          <p:cNvPr id="7" name="Picture 6"/>
          <p:cNvPicPr>
            <a:picLocks noChangeAspect="1"/>
          </p:cNvPicPr>
          <p:nvPr/>
        </p:nvPicPr>
        <p:blipFill>
          <a:blip r:embed="rId4">
            <a:lum contrast="20000"/>
          </a:blip>
          <a:stretch>
            <a:fillRect/>
          </a:stretch>
        </p:blipFill>
        <p:spPr>
          <a:xfrm>
            <a:off x="1705634" y="3611133"/>
            <a:ext cx="8176186" cy="2437975"/>
          </a:xfrm>
          <a:prstGeom prst="rect">
            <a:avLst/>
          </a:prstGeom>
        </p:spPr>
      </p:pic>
    </p:spTree>
    <p:extLst>
      <p:ext uri="{BB962C8B-B14F-4D97-AF65-F5344CB8AC3E}">
        <p14:creationId xmlns:p14="http://schemas.microsoft.com/office/powerpoint/2010/main" val="2638945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a:t>Factories</a:t>
            </a:r>
            <a:endParaRPr lang="en-US" sz="2800" dirty="0"/>
          </a:p>
        </p:txBody>
      </p:sp>
      <p:pic>
        <p:nvPicPr>
          <p:cNvPr id="6" name="Picture 5"/>
          <p:cNvPicPr>
            <a:picLocks noChangeAspect="1"/>
          </p:cNvPicPr>
          <p:nvPr/>
        </p:nvPicPr>
        <p:blipFill>
          <a:blip r:embed="rId3">
            <a:lum contrast="20000"/>
          </a:blip>
          <a:stretch>
            <a:fillRect/>
          </a:stretch>
        </p:blipFill>
        <p:spPr>
          <a:xfrm>
            <a:off x="1705706" y="3524819"/>
            <a:ext cx="8822083" cy="2436366"/>
          </a:xfrm>
          <a:prstGeom prst="rect">
            <a:avLst/>
          </a:prstGeom>
        </p:spPr>
      </p:pic>
      <p:pic>
        <p:nvPicPr>
          <p:cNvPr id="7" name="Picture 6"/>
          <p:cNvPicPr>
            <a:picLocks noChangeAspect="1"/>
          </p:cNvPicPr>
          <p:nvPr/>
        </p:nvPicPr>
        <p:blipFill>
          <a:blip r:embed="rId4"/>
          <a:stretch>
            <a:fillRect/>
          </a:stretch>
        </p:blipFill>
        <p:spPr>
          <a:xfrm>
            <a:off x="8739554" y="336122"/>
            <a:ext cx="2999014" cy="2970818"/>
          </a:xfrm>
          <a:prstGeom prst="rect">
            <a:avLst/>
          </a:prstGeom>
          <a:ln>
            <a:noFill/>
          </a:ln>
          <a:effectLst/>
        </p:spPr>
      </p:pic>
      <p:sp>
        <p:nvSpPr>
          <p:cNvPr id="8" name="Rectangle 7"/>
          <p:cNvSpPr/>
          <p:nvPr/>
        </p:nvSpPr>
        <p:spPr>
          <a:xfrm>
            <a:off x="1008186" y="1455396"/>
            <a:ext cx="7414846" cy="1200329"/>
          </a:xfrm>
          <a:prstGeom prst="rect">
            <a:avLst/>
          </a:prstGeom>
        </p:spPr>
        <p:txBody>
          <a:bodyPr wrap="square">
            <a:spAutoFit/>
          </a:bodyPr>
          <a:lstStyle/>
          <a:p>
            <a:r>
              <a:rPr lang="pl-PL" dirty="0" smtClean="0"/>
              <a:t>T</a:t>
            </a:r>
            <a:r>
              <a:rPr lang="en-US" dirty="0" smtClean="0"/>
              <a:t>here </a:t>
            </a:r>
            <a:r>
              <a:rPr lang="en-US" dirty="0"/>
              <a:t>are two types of </a:t>
            </a:r>
            <a:r>
              <a:rPr lang="en-US" dirty="0" smtClean="0"/>
              <a:t>Factories</a:t>
            </a:r>
            <a:r>
              <a:rPr lang="pl-PL" dirty="0" smtClean="0"/>
              <a:t>:</a:t>
            </a:r>
            <a:r>
              <a:rPr lang="en-US" dirty="0" smtClean="0"/>
              <a:t> </a:t>
            </a:r>
            <a:endParaRPr lang="pl-PL" dirty="0" smtClean="0"/>
          </a:p>
          <a:p>
            <a:pPr marL="285750" indent="-285750">
              <a:buFontTx/>
              <a:buChar char="-"/>
            </a:pPr>
            <a:r>
              <a:rPr lang="en-US" dirty="0" smtClean="0"/>
              <a:t>building </a:t>
            </a:r>
            <a:r>
              <a:rPr lang="en-US" dirty="0"/>
              <a:t>the root Entity of </a:t>
            </a:r>
            <a:r>
              <a:rPr lang="en-US" dirty="0" smtClean="0"/>
              <a:t>an</a:t>
            </a:r>
            <a:r>
              <a:rPr lang="pl-PL" dirty="0" smtClean="0"/>
              <a:t> </a:t>
            </a:r>
            <a:r>
              <a:rPr lang="en-US" dirty="0" smtClean="0"/>
              <a:t>Aggregate </a:t>
            </a:r>
            <a:r>
              <a:rPr lang="en-US" dirty="0"/>
              <a:t>(usually from some type of </a:t>
            </a:r>
            <a:r>
              <a:rPr lang="en-US" dirty="0" err="1"/>
              <a:t>resultset</a:t>
            </a:r>
            <a:r>
              <a:rPr lang="en-US" dirty="0"/>
              <a:t> data) </a:t>
            </a:r>
            <a:endParaRPr lang="pl-PL" dirty="0" smtClean="0"/>
          </a:p>
          <a:p>
            <a:pPr marL="285750" indent="-285750">
              <a:buFontTx/>
              <a:buChar char="-"/>
            </a:pPr>
            <a:r>
              <a:rPr lang="en-US" dirty="0" smtClean="0"/>
              <a:t>building </a:t>
            </a:r>
            <a:r>
              <a:rPr lang="en-US" dirty="0"/>
              <a:t>Value objects (usually </a:t>
            </a:r>
            <a:r>
              <a:rPr lang="en-US" dirty="0" smtClean="0"/>
              <a:t>from</a:t>
            </a:r>
            <a:r>
              <a:rPr lang="pl-PL" dirty="0" smtClean="0"/>
              <a:t> </a:t>
            </a:r>
            <a:r>
              <a:rPr lang="en-US" dirty="0" smtClean="0"/>
              <a:t>some </a:t>
            </a:r>
            <a:r>
              <a:rPr lang="en-US" dirty="0"/>
              <a:t>type of configuration data)</a:t>
            </a:r>
          </a:p>
        </p:txBody>
      </p:sp>
    </p:spTree>
    <p:extLst>
      <p:ext uri="{BB962C8B-B14F-4D97-AF65-F5344CB8AC3E}">
        <p14:creationId xmlns:p14="http://schemas.microsoft.com/office/powerpoint/2010/main" val="3337033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058400" cy="1449387"/>
          </a:xfrm>
        </p:spPr>
        <p:txBody>
          <a:bodyPr/>
          <a:lstStyle/>
          <a:p>
            <a:r>
              <a:rPr lang="pl-PL" dirty="0" smtClean="0"/>
              <a:t>Summary</a:t>
            </a:r>
            <a:r>
              <a:rPr lang="pl-PL" dirty="0" smtClean="0"/>
              <a:t/>
            </a:r>
            <a:br>
              <a:rPr lang="pl-PL" dirty="0" smtClean="0"/>
            </a:br>
            <a:endParaRPr lang="en-US" dirty="0"/>
          </a:p>
        </p:txBody>
      </p:sp>
      <p:pic>
        <p:nvPicPr>
          <p:cNvPr id="3" name="Picture 2"/>
          <p:cNvPicPr>
            <a:picLocks noChangeAspect="1"/>
          </p:cNvPicPr>
          <p:nvPr/>
        </p:nvPicPr>
        <p:blipFill>
          <a:blip r:embed="rId3"/>
          <a:stretch>
            <a:fillRect/>
          </a:stretch>
        </p:blipFill>
        <p:spPr>
          <a:xfrm>
            <a:off x="2344053" y="724693"/>
            <a:ext cx="6785436" cy="5249111"/>
          </a:xfrm>
          <a:prstGeom prst="rect">
            <a:avLst/>
          </a:prstGeom>
        </p:spPr>
      </p:pic>
    </p:spTree>
    <p:extLst>
      <p:ext uri="{BB962C8B-B14F-4D97-AF65-F5344CB8AC3E}">
        <p14:creationId xmlns:p14="http://schemas.microsoft.com/office/powerpoint/2010/main" val="1248876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Agenda</a:t>
            </a:r>
            <a:endParaRPr lang="en-US" dirty="0"/>
          </a:p>
        </p:txBody>
      </p:sp>
      <p:sp>
        <p:nvSpPr>
          <p:cNvPr id="3" name="Content Placeholder 2"/>
          <p:cNvSpPr>
            <a:spLocks noGrp="1"/>
          </p:cNvSpPr>
          <p:nvPr>
            <p:ph idx="1"/>
          </p:nvPr>
        </p:nvSpPr>
        <p:spPr>
          <a:xfrm>
            <a:off x="1097280" y="1845734"/>
            <a:ext cx="10058400" cy="4276770"/>
          </a:xfrm>
        </p:spPr>
        <p:txBody>
          <a:bodyPr>
            <a:normAutofit fontScale="85000" lnSpcReduction="20000"/>
          </a:bodyPr>
          <a:lstStyle/>
          <a:p>
            <a:r>
              <a:rPr lang="pl-PL" sz="2400" dirty="0" smtClean="0"/>
              <a:t>1. Structuring domain logic</a:t>
            </a:r>
          </a:p>
          <a:p>
            <a:r>
              <a:rPr lang="pl-PL" sz="2400" dirty="0" smtClean="0"/>
              <a:t>3. DDD main principles</a:t>
            </a:r>
          </a:p>
          <a:p>
            <a:r>
              <a:rPr lang="pl-PL" sz="2400" dirty="0" smtClean="0"/>
              <a:t>- Layers </a:t>
            </a:r>
          </a:p>
          <a:p>
            <a:r>
              <a:rPr lang="pl-PL" sz="2400" dirty="0" smtClean="0"/>
              <a:t>- Services</a:t>
            </a:r>
          </a:p>
          <a:p>
            <a:r>
              <a:rPr lang="pl-PL" sz="2400" dirty="0" smtClean="0"/>
              <a:t>- Entities and Value Objects</a:t>
            </a:r>
          </a:p>
          <a:p>
            <a:r>
              <a:rPr lang="pl-PL" sz="2400" dirty="0" smtClean="0"/>
              <a:t>- Aggregates</a:t>
            </a:r>
          </a:p>
          <a:p>
            <a:r>
              <a:rPr lang="pl-PL" sz="2400" dirty="0" smtClean="0"/>
              <a:t>- Bounded Context</a:t>
            </a:r>
          </a:p>
          <a:p>
            <a:r>
              <a:rPr lang="pl-PL" sz="2400" dirty="0" smtClean="0"/>
              <a:t>- Q Language </a:t>
            </a:r>
          </a:p>
          <a:p>
            <a:r>
              <a:rPr lang="pl-PL" sz="2400" dirty="0" smtClean="0"/>
              <a:t>- Repositories</a:t>
            </a:r>
          </a:p>
          <a:p>
            <a:r>
              <a:rPr lang="pl-PL" sz="2400" dirty="0" smtClean="0"/>
              <a:t>4. DDD Life cycle</a:t>
            </a:r>
          </a:p>
          <a:p>
            <a:r>
              <a:rPr lang="pl-PL" sz="2400" dirty="0"/>
              <a:t>5</a:t>
            </a:r>
            <a:r>
              <a:rPr lang="pl-PL" sz="2400" dirty="0" smtClean="0"/>
              <a:t>. Unit testing and refactoring</a:t>
            </a:r>
          </a:p>
          <a:p>
            <a:endParaRPr lang="pl-PL" sz="2400" dirty="0" smtClean="0"/>
          </a:p>
        </p:txBody>
      </p:sp>
    </p:spTree>
    <p:extLst>
      <p:ext uri="{BB962C8B-B14F-4D97-AF65-F5344CB8AC3E}">
        <p14:creationId xmlns:p14="http://schemas.microsoft.com/office/powerpoint/2010/main" val="756323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0409" y="61748"/>
            <a:ext cx="10058400" cy="777328"/>
          </a:xfrm>
        </p:spPr>
        <p:txBody>
          <a:bodyPr/>
          <a:lstStyle/>
          <a:p>
            <a:r>
              <a:rPr lang="pl-PL" dirty="0" smtClean="0"/>
              <a:t>Application design</a:t>
            </a:r>
            <a:endParaRPr lang="en-US" dirty="0"/>
          </a:p>
        </p:txBody>
      </p:sp>
      <p:sp>
        <p:nvSpPr>
          <p:cNvPr id="6" name="Flowchart: Process 5"/>
          <p:cNvSpPr/>
          <p:nvPr/>
        </p:nvSpPr>
        <p:spPr>
          <a:xfrm>
            <a:off x="877682" y="1299213"/>
            <a:ext cx="2038986" cy="440554"/>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Flowchart: Process 6"/>
          <p:cNvSpPr/>
          <p:nvPr/>
        </p:nvSpPr>
        <p:spPr>
          <a:xfrm>
            <a:off x="1716215" y="1466070"/>
            <a:ext cx="2038986" cy="440554"/>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Flowchart: Process 7"/>
          <p:cNvSpPr/>
          <p:nvPr/>
        </p:nvSpPr>
        <p:spPr>
          <a:xfrm>
            <a:off x="982943" y="2384763"/>
            <a:ext cx="2038985" cy="387247"/>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Flowchart: Process 8"/>
          <p:cNvSpPr/>
          <p:nvPr/>
        </p:nvSpPr>
        <p:spPr>
          <a:xfrm>
            <a:off x="1303996" y="2661992"/>
            <a:ext cx="2038985" cy="431632"/>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Flowchart: Process 9"/>
          <p:cNvSpPr/>
          <p:nvPr/>
        </p:nvSpPr>
        <p:spPr>
          <a:xfrm>
            <a:off x="1277555" y="3547278"/>
            <a:ext cx="2038985" cy="417076"/>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Flowchart: Process 10"/>
          <p:cNvSpPr/>
          <p:nvPr/>
        </p:nvSpPr>
        <p:spPr>
          <a:xfrm>
            <a:off x="1791605" y="3725283"/>
            <a:ext cx="2038985" cy="414527"/>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Flowchart: Process 11"/>
          <p:cNvSpPr/>
          <p:nvPr/>
        </p:nvSpPr>
        <p:spPr>
          <a:xfrm>
            <a:off x="633928" y="4647387"/>
            <a:ext cx="1019493" cy="412876"/>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Flowchart: Process 12"/>
          <p:cNvSpPr/>
          <p:nvPr/>
        </p:nvSpPr>
        <p:spPr>
          <a:xfrm>
            <a:off x="1059684" y="4841410"/>
            <a:ext cx="950294" cy="427966"/>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4" name="Flowchart: Process 13"/>
          <p:cNvSpPr/>
          <p:nvPr/>
        </p:nvSpPr>
        <p:spPr>
          <a:xfrm>
            <a:off x="2666292" y="4686587"/>
            <a:ext cx="944860" cy="427966"/>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5" name="Flowchart: Process 14"/>
          <p:cNvSpPr/>
          <p:nvPr/>
        </p:nvSpPr>
        <p:spPr>
          <a:xfrm>
            <a:off x="3317709" y="4864592"/>
            <a:ext cx="944860" cy="427966"/>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4" name="Straight Connector 3"/>
          <p:cNvCxnSpPr/>
          <p:nvPr/>
        </p:nvCxnSpPr>
        <p:spPr>
          <a:xfrm>
            <a:off x="663327" y="2185259"/>
            <a:ext cx="595444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3326" y="3360547"/>
            <a:ext cx="595444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3928" y="4427349"/>
            <a:ext cx="595444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flipH="1">
            <a:off x="4725656" y="1344271"/>
            <a:ext cx="2034847" cy="461665"/>
          </a:xfrm>
          <a:prstGeom prst="rect">
            <a:avLst/>
          </a:prstGeom>
          <a:noFill/>
        </p:spPr>
        <p:txBody>
          <a:bodyPr wrap="square" rtlCol="0">
            <a:spAutoFit/>
          </a:bodyPr>
          <a:lstStyle/>
          <a:p>
            <a:r>
              <a:rPr lang="pl-PL" sz="2400" dirty="0" smtClean="0"/>
              <a:t>User Interface</a:t>
            </a:r>
            <a:endParaRPr lang="en-US" sz="2400" dirty="0"/>
          </a:p>
        </p:txBody>
      </p:sp>
      <p:sp>
        <p:nvSpPr>
          <p:cNvPr id="20" name="TextBox 19"/>
          <p:cNvSpPr txBox="1"/>
          <p:nvPr/>
        </p:nvSpPr>
        <p:spPr>
          <a:xfrm flipH="1">
            <a:off x="4725656" y="2582231"/>
            <a:ext cx="2034847" cy="461665"/>
          </a:xfrm>
          <a:prstGeom prst="rect">
            <a:avLst/>
          </a:prstGeom>
          <a:noFill/>
        </p:spPr>
        <p:txBody>
          <a:bodyPr wrap="square" rtlCol="0">
            <a:spAutoFit/>
          </a:bodyPr>
          <a:lstStyle/>
          <a:p>
            <a:r>
              <a:rPr lang="pl-PL" sz="2400" dirty="0" smtClean="0"/>
              <a:t>Application</a:t>
            </a:r>
            <a:endParaRPr lang="en-US" sz="2400" dirty="0"/>
          </a:p>
        </p:txBody>
      </p:sp>
      <p:sp>
        <p:nvSpPr>
          <p:cNvPr id="21" name="TextBox 20"/>
          <p:cNvSpPr txBox="1"/>
          <p:nvPr/>
        </p:nvSpPr>
        <p:spPr>
          <a:xfrm flipH="1">
            <a:off x="4725656" y="3678918"/>
            <a:ext cx="2034847" cy="461665"/>
          </a:xfrm>
          <a:prstGeom prst="rect">
            <a:avLst/>
          </a:prstGeom>
          <a:noFill/>
        </p:spPr>
        <p:txBody>
          <a:bodyPr wrap="square" rtlCol="0">
            <a:spAutoFit/>
          </a:bodyPr>
          <a:lstStyle/>
          <a:p>
            <a:r>
              <a:rPr lang="pl-PL" sz="2400" dirty="0" smtClean="0"/>
              <a:t>Domain</a:t>
            </a:r>
            <a:endParaRPr lang="en-US" sz="2400" dirty="0"/>
          </a:p>
        </p:txBody>
      </p:sp>
      <p:sp>
        <p:nvSpPr>
          <p:cNvPr id="22" name="TextBox 21"/>
          <p:cNvSpPr txBox="1"/>
          <p:nvPr/>
        </p:nvSpPr>
        <p:spPr>
          <a:xfrm flipH="1">
            <a:off x="4727888" y="4764672"/>
            <a:ext cx="2034847" cy="461665"/>
          </a:xfrm>
          <a:prstGeom prst="rect">
            <a:avLst/>
          </a:prstGeom>
          <a:noFill/>
        </p:spPr>
        <p:txBody>
          <a:bodyPr wrap="square" rtlCol="0">
            <a:spAutoFit/>
          </a:bodyPr>
          <a:lstStyle/>
          <a:p>
            <a:r>
              <a:rPr lang="pl-PL" sz="2400" dirty="0" smtClean="0"/>
              <a:t>Infrastructure</a:t>
            </a:r>
            <a:endParaRPr lang="en-US" sz="2400" dirty="0"/>
          </a:p>
        </p:txBody>
      </p:sp>
      <p:cxnSp>
        <p:nvCxnSpPr>
          <p:cNvPr id="23" name="Straight Arrow Connector 22"/>
          <p:cNvCxnSpPr/>
          <p:nvPr/>
        </p:nvCxnSpPr>
        <p:spPr>
          <a:xfrm>
            <a:off x="1048215" y="1739767"/>
            <a:ext cx="486616" cy="922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0"/>
          </p:cNvCxnSpPr>
          <p:nvPr/>
        </p:nvCxnSpPr>
        <p:spPr>
          <a:xfrm flipH="1">
            <a:off x="2002436" y="1920957"/>
            <a:ext cx="336232" cy="463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1"/>
          </p:cNvCxnSpPr>
          <p:nvPr/>
        </p:nvCxnSpPr>
        <p:spPr>
          <a:xfrm rot="10800000" flipV="1">
            <a:off x="729882" y="1519489"/>
            <a:ext cx="147800" cy="31278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49" name="Straight Arrow Connector 6148"/>
          <p:cNvCxnSpPr/>
          <p:nvPr/>
        </p:nvCxnSpPr>
        <p:spPr>
          <a:xfrm>
            <a:off x="3611152" y="1920957"/>
            <a:ext cx="0" cy="1804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51" name="Straight Arrow Connector 6150"/>
          <p:cNvCxnSpPr/>
          <p:nvPr/>
        </p:nvCxnSpPr>
        <p:spPr>
          <a:xfrm flipH="1">
            <a:off x="3079438" y="3112340"/>
            <a:ext cx="168" cy="612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55" name="Straight Arrow Connector 6154"/>
          <p:cNvCxnSpPr/>
          <p:nvPr/>
        </p:nvCxnSpPr>
        <p:spPr>
          <a:xfrm>
            <a:off x="1172295" y="2806568"/>
            <a:ext cx="131701" cy="74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61" name="Straight Arrow Connector 6160"/>
          <p:cNvCxnSpPr/>
          <p:nvPr/>
        </p:nvCxnSpPr>
        <p:spPr>
          <a:xfrm flipH="1">
            <a:off x="1048216" y="2806568"/>
            <a:ext cx="9902" cy="1840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63" name="Straight Arrow Connector 6162"/>
          <p:cNvCxnSpPr>
            <a:endCxn id="15" idx="0"/>
          </p:cNvCxnSpPr>
          <p:nvPr/>
        </p:nvCxnSpPr>
        <p:spPr>
          <a:xfrm>
            <a:off x="3640550" y="4139810"/>
            <a:ext cx="149589" cy="724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65" name="Straight Arrow Connector 6164"/>
          <p:cNvCxnSpPr>
            <a:endCxn id="14" idx="0"/>
          </p:cNvCxnSpPr>
          <p:nvPr/>
        </p:nvCxnSpPr>
        <p:spPr>
          <a:xfrm>
            <a:off x="2852223" y="4139810"/>
            <a:ext cx="286499" cy="546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70" name="Rectangle 6169"/>
          <p:cNvSpPr/>
          <p:nvPr/>
        </p:nvSpPr>
        <p:spPr>
          <a:xfrm>
            <a:off x="7730958" y="1251937"/>
            <a:ext cx="3665736" cy="646331"/>
          </a:xfrm>
          <a:prstGeom prst="rect">
            <a:avLst/>
          </a:prstGeom>
        </p:spPr>
        <p:txBody>
          <a:bodyPr wrap="square">
            <a:spAutoFit/>
          </a:bodyPr>
          <a:lstStyle/>
          <a:p>
            <a:r>
              <a:rPr lang="pl-PL" dirty="0" smtClean="0"/>
              <a:t>- P</a:t>
            </a:r>
            <a:r>
              <a:rPr lang="en-US" dirty="0" smtClean="0"/>
              <a:t>resenting </a:t>
            </a:r>
            <a:r>
              <a:rPr lang="en-US" dirty="0"/>
              <a:t>information to the user </a:t>
            </a:r>
            <a:r>
              <a:rPr lang="pl-PL" dirty="0" smtClean="0"/>
              <a:t> - </a:t>
            </a:r>
            <a:r>
              <a:rPr lang="pl-PL" dirty="0"/>
              <a:t>I</a:t>
            </a:r>
            <a:r>
              <a:rPr lang="en-US" dirty="0" err="1" smtClean="0"/>
              <a:t>nterpreting</a:t>
            </a:r>
            <a:r>
              <a:rPr lang="en-US" dirty="0" smtClean="0"/>
              <a:t> </a:t>
            </a:r>
            <a:r>
              <a:rPr lang="en-US" dirty="0"/>
              <a:t>user </a:t>
            </a:r>
            <a:r>
              <a:rPr lang="en-US" dirty="0" smtClean="0"/>
              <a:t>commands</a:t>
            </a:r>
            <a:endParaRPr lang="en-US" dirty="0"/>
          </a:p>
        </p:txBody>
      </p:sp>
      <p:grpSp>
        <p:nvGrpSpPr>
          <p:cNvPr id="6172" name="Group 6171"/>
          <p:cNvGrpSpPr/>
          <p:nvPr/>
        </p:nvGrpSpPr>
        <p:grpSpPr>
          <a:xfrm>
            <a:off x="7707479" y="2311129"/>
            <a:ext cx="3689215" cy="923009"/>
            <a:chOff x="7730958" y="2416464"/>
            <a:chExt cx="3689215" cy="923009"/>
          </a:xfrm>
        </p:grpSpPr>
        <p:sp>
          <p:nvSpPr>
            <p:cNvPr id="6171" name="Rectangle 6170"/>
            <p:cNvSpPr/>
            <p:nvPr/>
          </p:nvSpPr>
          <p:spPr>
            <a:xfrm>
              <a:off x="7730958" y="2416464"/>
              <a:ext cx="3596562" cy="369332"/>
            </a:xfrm>
            <a:prstGeom prst="rect">
              <a:avLst/>
            </a:prstGeom>
          </p:spPr>
          <p:txBody>
            <a:bodyPr wrap="none">
              <a:spAutoFit/>
            </a:bodyPr>
            <a:lstStyle/>
            <a:p>
              <a:r>
                <a:rPr lang="pl-PL" dirty="0" smtClean="0"/>
                <a:t>- </a:t>
              </a:r>
              <a:r>
                <a:rPr lang="pl-PL" dirty="0"/>
                <a:t>C</a:t>
              </a:r>
              <a:r>
                <a:rPr lang="en-US" dirty="0" err="1" smtClean="0"/>
                <a:t>oordinates</a:t>
              </a:r>
              <a:r>
                <a:rPr lang="en-US" dirty="0" smtClean="0"/>
                <a:t> </a:t>
              </a:r>
              <a:r>
                <a:rPr lang="en-US" dirty="0"/>
                <a:t>the application activity</a:t>
              </a:r>
            </a:p>
          </p:txBody>
        </p:sp>
        <p:sp>
          <p:nvSpPr>
            <p:cNvPr id="60" name="Rectangle 59"/>
            <p:cNvSpPr/>
            <p:nvPr/>
          </p:nvSpPr>
          <p:spPr>
            <a:xfrm>
              <a:off x="7730958" y="2693142"/>
              <a:ext cx="3689215" cy="646331"/>
            </a:xfrm>
            <a:prstGeom prst="rect">
              <a:avLst/>
            </a:prstGeom>
          </p:spPr>
          <p:txBody>
            <a:bodyPr wrap="none">
              <a:spAutoFit/>
            </a:bodyPr>
            <a:lstStyle/>
            <a:p>
              <a:r>
                <a:rPr lang="pl-PL" dirty="0" smtClean="0"/>
                <a:t>- Can hold the state of an application </a:t>
              </a:r>
            </a:p>
            <a:p>
              <a:r>
                <a:rPr lang="pl-PL" dirty="0"/>
                <a:t> </a:t>
              </a:r>
              <a:r>
                <a:rPr lang="pl-PL" dirty="0" smtClean="0"/>
                <a:t>  task’s progress </a:t>
              </a:r>
              <a:endParaRPr lang="en-US" dirty="0"/>
            </a:p>
          </p:txBody>
        </p:sp>
      </p:grpSp>
      <p:sp>
        <p:nvSpPr>
          <p:cNvPr id="6173" name="Rectangle 6172"/>
          <p:cNvSpPr/>
          <p:nvPr/>
        </p:nvSpPr>
        <p:spPr>
          <a:xfrm>
            <a:off x="7730958" y="3520552"/>
            <a:ext cx="3550587" cy="646331"/>
          </a:xfrm>
          <a:prstGeom prst="rect">
            <a:avLst/>
          </a:prstGeom>
        </p:spPr>
        <p:txBody>
          <a:bodyPr wrap="none">
            <a:spAutoFit/>
          </a:bodyPr>
          <a:lstStyle/>
          <a:p>
            <a:r>
              <a:rPr lang="pl-PL" dirty="0" smtClean="0"/>
              <a:t>- Holds </a:t>
            </a:r>
            <a:r>
              <a:rPr lang="pl-PL" dirty="0"/>
              <a:t>the state </a:t>
            </a:r>
            <a:r>
              <a:rPr lang="pl-PL" dirty="0" smtClean="0"/>
              <a:t>of business objects</a:t>
            </a:r>
          </a:p>
          <a:p>
            <a:r>
              <a:rPr lang="pl-PL" dirty="0" smtClean="0"/>
              <a:t>- Encapsulates business logic</a:t>
            </a:r>
            <a:endParaRPr lang="en-US" dirty="0"/>
          </a:p>
        </p:txBody>
      </p:sp>
      <p:sp>
        <p:nvSpPr>
          <p:cNvPr id="63" name="Rectangle 62"/>
          <p:cNvSpPr/>
          <p:nvPr/>
        </p:nvSpPr>
        <p:spPr>
          <a:xfrm>
            <a:off x="7730958" y="4533839"/>
            <a:ext cx="3245953" cy="923330"/>
          </a:xfrm>
          <a:prstGeom prst="rect">
            <a:avLst/>
          </a:prstGeom>
        </p:spPr>
        <p:txBody>
          <a:bodyPr wrap="none">
            <a:spAutoFit/>
          </a:bodyPr>
          <a:lstStyle/>
          <a:p>
            <a:r>
              <a:rPr lang="pl-PL" dirty="0" smtClean="0"/>
              <a:t>- Supporting role for other layers</a:t>
            </a:r>
          </a:p>
          <a:p>
            <a:r>
              <a:rPr lang="pl-PL" dirty="0" smtClean="0"/>
              <a:t>- Implements persistance for </a:t>
            </a:r>
          </a:p>
          <a:p>
            <a:r>
              <a:rPr lang="pl-PL" dirty="0" smtClean="0"/>
              <a:t>  business objects</a:t>
            </a:r>
            <a:endParaRPr lang="en-US" dirty="0"/>
          </a:p>
        </p:txBody>
      </p:sp>
    </p:spTree>
    <p:extLst>
      <p:ext uri="{BB962C8B-B14F-4D97-AF65-F5344CB8AC3E}">
        <p14:creationId xmlns:p14="http://schemas.microsoft.com/office/powerpoint/2010/main" val="24952179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0721" y="207954"/>
            <a:ext cx="10281870" cy="896678"/>
          </a:xfrm>
        </p:spPr>
        <p:txBody>
          <a:bodyPr/>
          <a:lstStyle/>
          <a:p>
            <a:r>
              <a:rPr lang="pl-PL" i="1" dirty="0">
                <a:solidFill>
                  <a:schemeClr val="tx1"/>
                </a:solidFill>
              </a:rPr>
              <a:t>I</a:t>
            </a:r>
            <a:r>
              <a:rPr lang="en-US" i="1" dirty="0" err="1" smtClean="0">
                <a:solidFill>
                  <a:schemeClr val="tx1"/>
                </a:solidFill>
              </a:rPr>
              <a:t>teration</a:t>
            </a:r>
            <a:r>
              <a:rPr lang="en-US" i="1" dirty="0" smtClean="0">
                <a:solidFill>
                  <a:schemeClr val="tx1"/>
                </a:solidFill>
              </a:rPr>
              <a:t> </a:t>
            </a:r>
            <a:r>
              <a:rPr lang="en-US" i="1" dirty="0">
                <a:solidFill>
                  <a:schemeClr val="tx1"/>
                </a:solidFill>
              </a:rPr>
              <a:t>cycle diagram </a:t>
            </a:r>
            <a:endParaRPr lang="en-US" dirty="0"/>
          </a:p>
        </p:txBody>
      </p:sp>
      <p:sp>
        <p:nvSpPr>
          <p:cNvPr id="3" name="Rectangle 2"/>
          <p:cNvSpPr/>
          <p:nvPr/>
        </p:nvSpPr>
        <p:spPr>
          <a:xfrm>
            <a:off x="5065085" y="1492332"/>
            <a:ext cx="2425146" cy="8248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mtClean="0"/>
              <a:t>Model The Domain</a:t>
            </a:r>
            <a:endParaRPr lang="en-US" dirty="0"/>
          </a:p>
        </p:txBody>
      </p:sp>
      <p:sp>
        <p:nvSpPr>
          <p:cNvPr id="5" name="Rectangle 4"/>
          <p:cNvSpPr/>
          <p:nvPr/>
        </p:nvSpPr>
        <p:spPr>
          <a:xfrm>
            <a:off x="1382744" y="2154143"/>
            <a:ext cx="2425146" cy="8248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Design / Architecture</a:t>
            </a:r>
            <a:endParaRPr lang="en-US" dirty="0"/>
          </a:p>
        </p:txBody>
      </p:sp>
      <p:sp>
        <p:nvSpPr>
          <p:cNvPr id="6" name="Rectangle 5"/>
          <p:cNvSpPr/>
          <p:nvPr/>
        </p:nvSpPr>
        <p:spPr>
          <a:xfrm>
            <a:off x="8869661" y="2921145"/>
            <a:ext cx="2425146" cy="8248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Implementation</a:t>
            </a:r>
            <a:endParaRPr lang="en-US" dirty="0"/>
          </a:p>
        </p:txBody>
      </p:sp>
      <p:sp>
        <p:nvSpPr>
          <p:cNvPr id="7" name="Rounded Rectangle 6"/>
          <p:cNvSpPr/>
          <p:nvPr/>
        </p:nvSpPr>
        <p:spPr>
          <a:xfrm>
            <a:off x="5065085" y="2921145"/>
            <a:ext cx="2425146" cy="82482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Agile Project Management</a:t>
            </a:r>
            <a:endParaRPr lang="en-US" dirty="0"/>
          </a:p>
        </p:txBody>
      </p:sp>
      <p:sp>
        <p:nvSpPr>
          <p:cNvPr id="8" name="Rectangle 7"/>
          <p:cNvSpPr/>
          <p:nvPr/>
        </p:nvSpPr>
        <p:spPr>
          <a:xfrm>
            <a:off x="1382744" y="3735174"/>
            <a:ext cx="2425146" cy="8248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Development / Refactoring</a:t>
            </a:r>
            <a:endParaRPr lang="en-US" dirty="0"/>
          </a:p>
        </p:txBody>
      </p:sp>
      <p:sp>
        <p:nvSpPr>
          <p:cNvPr id="9" name="Rectangle 8"/>
          <p:cNvSpPr/>
          <p:nvPr/>
        </p:nvSpPr>
        <p:spPr>
          <a:xfrm>
            <a:off x="5065085" y="4400816"/>
            <a:ext cx="2425146" cy="8248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Unit / Integration testing</a:t>
            </a:r>
            <a:endParaRPr lang="en-US" dirty="0"/>
          </a:p>
        </p:txBody>
      </p:sp>
      <p:sp>
        <p:nvSpPr>
          <p:cNvPr id="4" name="TextBox 3"/>
          <p:cNvSpPr txBox="1"/>
          <p:nvPr/>
        </p:nvSpPr>
        <p:spPr>
          <a:xfrm>
            <a:off x="466980" y="3015096"/>
            <a:ext cx="1482906" cy="584775"/>
          </a:xfrm>
          <a:prstGeom prst="rect">
            <a:avLst/>
          </a:prstGeom>
          <a:noFill/>
        </p:spPr>
        <p:txBody>
          <a:bodyPr wrap="none" rtlCol="0">
            <a:spAutoFit/>
          </a:bodyPr>
          <a:lstStyle/>
          <a:p>
            <a:r>
              <a:rPr lang="pl-PL" sz="1600" dirty="0" smtClean="0"/>
              <a:t>DDD, </a:t>
            </a:r>
          </a:p>
          <a:p>
            <a:r>
              <a:rPr lang="pl-PL" sz="1600" dirty="0" smtClean="0"/>
              <a:t>Design Patterns</a:t>
            </a:r>
            <a:endParaRPr lang="en-US" sz="1600" dirty="0"/>
          </a:p>
        </p:txBody>
      </p:sp>
      <p:sp>
        <p:nvSpPr>
          <p:cNvPr id="10" name="TextBox 9"/>
          <p:cNvSpPr txBox="1"/>
          <p:nvPr/>
        </p:nvSpPr>
        <p:spPr>
          <a:xfrm>
            <a:off x="4857173" y="5368155"/>
            <a:ext cx="2930739" cy="338554"/>
          </a:xfrm>
          <a:prstGeom prst="rect">
            <a:avLst/>
          </a:prstGeom>
          <a:noFill/>
        </p:spPr>
        <p:txBody>
          <a:bodyPr wrap="none" rtlCol="0">
            <a:spAutoFit/>
          </a:bodyPr>
          <a:lstStyle/>
          <a:p>
            <a:r>
              <a:rPr lang="pl-PL" sz="1600" dirty="0" smtClean="0"/>
              <a:t>TDD, Automated Developer Tests</a:t>
            </a:r>
            <a:endParaRPr lang="en-US" sz="1600" dirty="0"/>
          </a:p>
        </p:txBody>
      </p:sp>
      <p:sp>
        <p:nvSpPr>
          <p:cNvPr id="11" name="TextBox 10"/>
          <p:cNvSpPr txBox="1"/>
          <p:nvPr/>
        </p:nvSpPr>
        <p:spPr>
          <a:xfrm>
            <a:off x="8166610" y="4943094"/>
            <a:ext cx="2099293" cy="338554"/>
          </a:xfrm>
          <a:prstGeom prst="rect">
            <a:avLst/>
          </a:prstGeom>
          <a:noFill/>
        </p:spPr>
        <p:txBody>
          <a:bodyPr wrap="none" rtlCol="0">
            <a:spAutoFit/>
          </a:bodyPr>
          <a:lstStyle/>
          <a:p>
            <a:r>
              <a:rPr lang="pl-PL" sz="1600" dirty="0" smtClean="0"/>
              <a:t>Continuous Integration</a:t>
            </a:r>
            <a:endParaRPr lang="en-US" sz="1600" dirty="0"/>
          </a:p>
        </p:txBody>
      </p:sp>
      <p:sp>
        <p:nvSpPr>
          <p:cNvPr id="13" name="TextBox 12"/>
          <p:cNvSpPr txBox="1"/>
          <p:nvPr/>
        </p:nvSpPr>
        <p:spPr>
          <a:xfrm>
            <a:off x="2505239" y="4968967"/>
            <a:ext cx="1597169" cy="338554"/>
          </a:xfrm>
          <a:prstGeom prst="rect">
            <a:avLst/>
          </a:prstGeom>
          <a:noFill/>
        </p:spPr>
        <p:txBody>
          <a:bodyPr wrap="none" rtlCol="0">
            <a:spAutoFit/>
          </a:bodyPr>
          <a:lstStyle/>
          <a:p>
            <a:r>
              <a:rPr lang="pl-PL" sz="1600" dirty="0" smtClean="0"/>
              <a:t>Code Generation</a:t>
            </a:r>
            <a:endParaRPr lang="en-US" sz="1600" dirty="0"/>
          </a:p>
        </p:txBody>
      </p:sp>
      <p:sp>
        <p:nvSpPr>
          <p:cNvPr id="14" name="TextBox 13"/>
          <p:cNvSpPr txBox="1"/>
          <p:nvPr/>
        </p:nvSpPr>
        <p:spPr>
          <a:xfrm>
            <a:off x="8568983" y="1358310"/>
            <a:ext cx="1625188" cy="338554"/>
          </a:xfrm>
          <a:prstGeom prst="rect">
            <a:avLst/>
          </a:prstGeom>
          <a:noFill/>
        </p:spPr>
        <p:txBody>
          <a:bodyPr wrap="none" rtlCol="0">
            <a:spAutoFit/>
          </a:bodyPr>
          <a:lstStyle/>
          <a:p>
            <a:r>
              <a:rPr lang="pl-PL" sz="1600" dirty="0" smtClean="0"/>
              <a:t>Refine the Model</a:t>
            </a:r>
            <a:endParaRPr lang="en-US" sz="1600" dirty="0"/>
          </a:p>
        </p:txBody>
      </p:sp>
      <p:sp>
        <p:nvSpPr>
          <p:cNvPr id="16" name="TextBox 15"/>
          <p:cNvSpPr txBox="1"/>
          <p:nvPr/>
        </p:nvSpPr>
        <p:spPr>
          <a:xfrm>
            <a:off x="5719652" y="3758621"/>
            <a:ext cx="1116011" cy="338554"/>
          </a:xfrm>
          <a:prstGeom prst="rect">
            <a:avLst/>
          </a:prstGeom>
          <a:noFill/>
        </p:spPr>
        <p:txBody>
          <a:bodyPr wrap="none" rtlCol="0">
            <a:spAutoFit/>
          </a:bodyPr>
          <a:lstStyle/>
          <a:p>
            <a:r>
              <a:rPr lang="pl-PL" sz="1600" dirty="0" smtClean="0"/>
              <a:t>SCRUM, XP</a:t>
            </a:r>
            <a:endParaRPr lang="en-US" sz="1600" dirty="0"/>
          </a:p>
        </p:txBody>
      </p:sp>
      <p:cxnSp>
        <p:nvCxnSpPr>
          <p:cNvPr id="26" name="Elbow Connector 25"/>
          <p:cNvCxnSpPr/>
          <p:nvPr/>
        </p:nvCxnSpPr>
        <p:spPr>
          <a:xfrm rot="16200000" flipH="1">
            <a:off x="3703587" y="3451732"/>
            <a:ext cx="253228" cy="24697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flipV="1">
            <a:off x="7534853" y="3758621"/>
            <a:ext cx="2612824" cy="1054609"/>
          </a:xfrm>
          <a:prstGeom prst="bentConnector3">
            <a:avLst>
              <a:gd name="adj1" fmla="val 1002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6200000" flipV="1">
            <a:off x="8251583" y="1090493"/>
            <a:ext cx="1069300" cy="259200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10800000" flipV="1">
            <a:off x="2595317" y="1871781"/>
            <a:ext cx="2469768" cy="28236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5400000">
            <a:off x="2226870" y="3366726"/>
            <a:ext cx="736896" cy="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619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22239"/>
            <a:ext cx="10058400" cy="728662"/>
          </a:xfrm>
        </p:spPr>
        <p:txBody>
          <a:bodyPr/>
          <a:lstStyle/>
          <a:p>
            <a:r>
              <a:rPr lang="pl-PL" dirty="0" smtClean="0"/>
              <a:t>Example in VS </a:t>
            </a:r>
            <a:endParaRPr lang="en-US" dirty="0"/>
          </a:p>
        </p:txBody>
      </p:sp>
      <p:pic>
        <p:nvPicPr>
          <p:cNvPr id="3" name="Picture 2"/>
          <p:cNvPicPr>
            <a:picLocks noChangeAspect="1"/>
          </p:cNvPicPr>
          <p:nvPr/>
        </p:nvPicPr>
        <p:blipFill>
          <a:blip r:embed="rId2"/>
          <a:stretch>
            <a:fillRect/>
          </a:stretch>
        </p:blipFill>
        <p:spPr>
          <a:xfrm>
            <a:off x="545265" y="977901"/>
            <a:ext cx="5271335" cy="4444999"/>
          </a:xfrm>
          <a:prstGeom prst="rect">
            <a:avLst/>
          </a:prstGeom>
          <a:ln>
            <a:noFill/>
          </a:ln>
          <a:effectLst>
            <a:outerShdw blurRad="190500" algn="tl" rotWithShape="0">
              <a:srgbClr val="000000">
                <a:alpha val="70000"/>
              </a:srgbClr>
            </a:outerShdw>
          </a:effectLst>
        </p:spPr>
      </p:pic>
      <p:sp>
        <p:nvSpPr>
          <p:cNvPr id="4" name="TextBox 3"/>
          <p:cNvSpPr txBox="1"/>
          <p:nvPr/>
        </p:nvSpPr>
        <p:spPr>
          <a:xfrm>
            <a:off x="545265" y="5549900"/>
            <a:ext cx="5385635" cy="338554"/>
          </a:xfrm>
          <a:prstGeom prst="rect">
            <a:avLst/>
          </a:prstGeom>
          <a:noFill/>
        </p:spPr>
        <p:txBody>
          <a:bodyPr wrap="square" rtlCol="0">
            <a:spAutoFit/>
          </a:bodyPr>
          <a:lstStyle/>
          <a:p>
            <a:r>
              <a:rPr lang="en-US" sz="1600" dirty="0"/>
              <a:t>http://dddsample.sourceforge.net/</a:t>
            </a:r>
          </a:p>
        </p:txBody>
      </p:sp>
      <p:pic>
        <p:nvPicPr>
          <p:cNvPr id="6" name="Picture 5"/>
          <p:cNvPicPr>
            <a:picLocks noChangeAspect="1"/>
          </p:cNvPicPr>
          <p:nvPr/>
        </p:nvPicPr>
        <p:blipFill>
          <a:blip r:embed="rId3"/>
          <a:stretch>
            <a:fillRect/>
          </a:stretch>
        </p:blipFill>
        <p:spPr>
          <a:xfrm>
            <a:off x="6425365" y="977901"/>
            <a:ext cx="5271335" cy="4444999"/>
          </a:xfrm>
          <a:prstGeom prst="rect">
            <a:avLst/>
          </a:prstGeom>
          <a:ln>
            <a:noFill/>
          </a:ln>
          <a:effectLst>
            <a:outerShdw blurRad="190500" algn="tl" rotWithShape="0">
              <a:srgbClr val="000000">
                <a:alpha val="70000"/>
              </a:srgbClr>
            </a:outerShdw>
          </a:effectLst>
        </p:spPr>
      </p:pic>
      <p:sp>
        <p:nvSpPr>
          <p:cNvPr id="7" name="Rectangle 6"/>
          <p:cNvSpPr/>
          <p:nvPr/>
        </p:nvSpPr>
        <p:spPr>
          <a:xfrm>
            <a:off x="6425365" y="5472955"/>
            <a:ext cx="6096000" cy="830997"/>
          </a:xfrm>
          <a:prstGeom prst="rect">
            <a:avLst/>
          </a:prstGeom>
        </p:spPr>
        <p:txBody>
          <a:bodyPr>
            <a:spAutoFit/>
          </a:bodyPr>
          <a:lstStyle/>
          <a:p>
            <a:r>
              <a:rPr lang="en-US" sz="1600" dirty="0"/>
              <a:t>http://www.wrox.com/WileyCDA/WroxTitle/-NET-Domain-Driven-Design-with-C-Problem-Design-Solution.productCd-0470147563,descCd-DOWNLOAD.html</a:t>
            </a:r>
          </a:p>
        </p:txBody>
      </p:sp>
    </p:spTree>
    <p:extLst>
      <p:ext uri="{BB962C8B-B14F-4D97-AF65-F5344CB8AC3E}">
        <p14:creationId xmlns:p14="http://schemas.microsoft.com/office/powerpoint/2010/main" val="1572712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269" y="220717"/>
            <a:ext cx="10058400" cy="727732"/>
          </a:xfrm>
        </p:spPr>
        <p:txBody>
          <a:bodyPr/>
          <a:lstStyle/>
          <a:p>
            <a:r>
              <a:rPr lang="pl-PL" dirty="0" smtClean="0"/>
              <a:t>References</a:t>
            </a:r>
            <a:endParaRPr lang="en-US" dirty="0"/>
          </a:p>
        </p:txBody>
      </p:sp>
      <p:pic>
        <p:nvPicPr>
          <p:cNvPr id="4" name="Picture 3"/>
          <p:cNvPicPr>
            <a:picLocks noChangeAspect="1"/>
          </p:cNvPicPr>
          <p:nvPr/>
        </p:nvPicPr>
        <p:blipFill>
          <a:blip r:embed="rId3"/>
          <a:stretch>
            <a:fillRect/>
          </a:stretch>
        </p:blipFill>
        <p:spPr>
          <a:xfrm>
            <a:off x="670795" y="1326821"/>
            <a:ext cx="3219899" cy="4039164"/>
          </a:xfrm>
          <a:prstGeom prst="rect">
            <a:avLst/>
          </a:prstGeom>
        </p:spPr>
      </p:pic>
      <p:pic>
        <p:nvPicPr>
          <p:cNvPr id="5" name="Picture 4"/>
          <p:cNvPicPr>
            <a:picLocks noChangeAspect="1"/>
          </p:cNvPicPr>
          <p:nvPr/>
        </p:nvPicPr>
        <p:blipFill>
          <a:blip r:embed="rId4"/>
          <a:stretch>
            <a:fillRect/>
          </a:stretch>
        </p:blipFill>
        <p:spPr>
          <a:xfrm>
            <a:off x="4533345" y="1326821"/>
            <a:ext cx="3219899" cy="4039164"/>
          </a:xfrm>
          <a:prstGeom prst="rect">
            <a:avLst/>
          </a:prstGeom>
        </p:spPr>
      </p:pic>
      <p:pic>
        <p:nvPicPr>
          <p:cNvPr id="6" name="Picture 5"/>
          <p:cNvPicPr>
            <a:picLocks noChangeAspect="1"/>
          </p:cNvPicPr>
          <p:nvPr/>
        </p:nvPicPr>
        <p:blipFill>
          <a:blip r:embed="rId5"/>
          <a:stretch>
            <a:fillRect/>
          </a:stretch>
        </p:blipFill>
        <p:spPr>
          <a:xfrm>
            <a:off x="8395896" y="1326821"/>
            <a:ext cx="3219899" cy="4049642"/>
          </a:xfrm>
          <a:prstGeom prst="rect">
            <a:avLst/>
          </a:prstGeom>
        </p:spPr>
      </p:pic>
      <p:graphicFrame>
        <p:nvGraphicFramePr>
          <p:cNvPr id="7" name="Diagram 6"/>
          <p:cNvGraphicFramePr/>
          <p:nvPr>
            <p:extLst>
              <p:ext uri="{D42A27DB-BD31-4B8C-83A1-F6EECF244321}">
                <p14:modId xmlns:p14="http://schemas.microsoft.com/office/powerpoint/2010/main" val="3539150039"/>
              </p:ext>
            </p:extLst>
          </p:nvPr>
        </p:nvGraphicFramePr>
        <p:xfrm>
          <a:off x="670795" y="5549900"/>
          <a:ext cx="3219899" cy="355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9" name="Diagram 8"/>
          <p:cNvGraphicFramePr/>
          <p:nvPr>
            <p:extLst>
              <p:ext uri="{D42A27DB-BD31-4B8C-83A1-F6EECF244321}">
                <p14:modId xmlns:p14="http://schemas.microsoft.com/office/powerpoint/2010/main" val="3790663442"/>
              </p:ext>
            </p:extLst>
          </p:nvPr>
        </p:nvGraphicFramePr>
        <p:xfrm>
          <a:off x="4533345" y="5524500"/>
          <a:ext cx="3219899" cy="3937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0" name="Diagram 9"/>
          <p:cNvGraphicFramePr/>
          <p:nvPr>
            <p:extLst>
              <p:ext uri="{D42A27DB-BD31-4B8C-83A1-F6EECF244321}">
                <p14:modId xmlns:p14="http://schemas.microsoft.com/office/powerpoint/2010/main" val="3546650736"/>
              </p:ext>
            </p:extLst>
          </p:nvPr>
        </p:nvGraphicFramePr>
        <p:xfrm>
          <a:off x="8395896" y="5556485"/>
          <a:ext cx="3219899" cy="399815"/>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2152764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269" y="220717"/>
            <a:ext cx="10058400" cy="72773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mtClean="0"/>
              <a:t>References</a:t>
            </a:r>
            <a:endParaRPr lang="en-US" dirty="0"/>
          </a:p>
        </p:txBody>
      </p:sp>
      <p:sp>
        <p:nvSpPr>
          <p:cNvPr id="3" name="Rectangle 2"/>
          <p:cNvSpPr/>
          <p:nvPr/>
        </p:nvSpPr>
        <p:spPr>
          <a:xfrm>
            <a:off x="519453" y="1169349"/>
            <a:ext cx="3485698" cy="369332"/>
          </a:xfrm>
          <a:prstGeom prst="rect">
            <a:avLst/>
          </a:prstGeom>
        </p:spPr>
        <p:txBody>
          <a:bodyPr wrap="none">
            <a:spAutoFit/>
          </a:bodyPr>
          <a:lstStyle/>
          <a:p>
            <a:r>
              <a:rPr lang="en-US" dirty="0"/>
              <a:t>http://dddsample.sourceforge.net/</a:t>
            </a:r>
          </a:p>
        </p:txBody>
      </p:sp>
      <p:sp>
        <p:nvSpPr>
          <p:cNvPr id="4" name="Rectangle 3"/>
          <p:cNvSpPr/>
          <p:nvPr/>
        </p:nvSpPr>
        <p:spPr>
          <a:xfrm>
            <a:off x="519452" y="1538681"/>
            <a:ext cx="11314993" cy="646331"/>
          </a:xfrm>
          <a:prstGeom prst="rect">
            <a:avLst/>
          </a:prstGeom>
        </p:spPr>
        <p:txBody>
          <a:bodyPr wrap="square">
            <a:spAutoFit/>
          </a:bodyPr>
          <a:lstStyle/>
          <a:p>
            <a:r>
              <a:rPr lang="en-US" dirty="0"/>
              <a:t>http://www.wrox.com/WileyCDA/WroxTitle/-NET-Domain-Driven-Design-with-C-Problem-Design-Solution.productCd-0470147563,descCd-DOWNLOAD.html</a:t>
            </a:r>
          </a:p>
        </p:txBody>
      </p:sp>
      <p:sp>
        <p:nvSpPr>
          <p:cNvPr id="5" name="Rectangle 4"/>
          <p:cNvSpPr/>
          <p:nvPr/>
        </p:nvSpPr>
        <p:spPr>
          <a:xfrm>
            <a:off x="519451" y="2231178"/>
            <a:ext cx="11314993" cy="369332"/>
          </a:xfrm>
          <a:prstGeom prst="rect">
            <a:avLst/>
          </a:prstGeom>
        </p:spPr>
        <p:txBody>
          <a:bodyPr wrap="square">
            <a:spAutoFit/>
          </a:bodyPr>
          <a:lstStyle/>
          <a:p>
            <a:r>
              <a:rPr lang="en-US" dirty="0"/>
              <a:t>http://www.mirkosertic.de/doku.php/architecturedesign/dddexample</a:t>
            </a:r>
          </a:p>
        </p:txBody>
      </p:sp>
      <p:sp>
        <p:nvSpPr>
          <p:cNvPr id="6" name="Rectangle 5"/>
          <p:cNvSpPr/>
          <p:nvPr/>
        </p:nvSpPr>
        <p:spPr>
          <a:xfrm>
            <a:off x="519451" y="2646676"/>
            <a:ext cx="5848332" cy="369332"/>
          </a:xfrm>
          <a:prstGeom prst="rect">
            <a:avLst/>
          </a:prstGeom>
        </p:spPr>
        <p:txBody>
          <a:bodyPr wrap="none">
            <a:spAutoFit/>
          </a:bodyPr>
          <a:lstStyle/>
          <a:p>
            <a:r>
              <a:rPr lang="en-US" dirty="0"/>
              <a:t>http://www.infoq.com/presentations/strategic-design-evans</a:t>
            </a:r>
          </a:p>
        </p:txBody>
      </p:sp>
      <p:sp>
        <p:nvSpPr>
          <p:cNvPr id="7" name="Rectangle 6"/>
          <p:cNvSpPr/>
          <p:nvPr/>
        </p:nvSpPr>
        <p:spPr>
          <a:xfrm>
            <a:off x="519451" y="3062174"/>
            <a:ext cx="5776966" cy="369332"/>
          </a:xfrm>
          <a:prstGeom prst="rect">
            <a:avLst/>
          </a:prstGeom>
        </p:spPr>
        <p:txBody>
          <a:bodyPr wrap="none">
            <a:spAutoFit/>
          </a:bodyPr>
          <a:lstStyle/>
          <a:p>
            <a:r>
              <a:rPr lang="en-US" dirty="0"/>
              <a:t>http://www.infoq.com/presentations/model-to-work-evans</a:t>
            </a:r>
          </a:p>
        </p:txBody>
      </p:sp>
      <p:sp>
        <p:nvSpPr>
          <p:cNvPr id="8" name="Rectangle 7"/>
          <p:cNvSpPr/>
          <p:nvPr/>
        </p:nvSpPr>
        <p:spPr>
          <a:xfrm>
            <a:off x="519450" y="3477672"/>
            <a:ext cx="11314993" cy="369332"/>
          </a:xfrm>
          <a:prstGeom prst="rect">
            <a:avLst/>
          </a:prstGeom>
        </p:spPr>
        <p:txBody>
          <a:bodyPr wrap="square">
            <a:spAutoFit/>
          </a:bodyPr>
          <a:lstStyle/>
          <a:p>
            <a:r>
              <a:rPr lang="en-US" dirty="0"/>
              <a:t>http://msdn.microsoft.com/pl-pl/magazine/dn342868(en-us).aspx</a:t>
            </a:r>
          </a:p>
        </p:txBody>
      </p:sp>
      <p:sp>
        <p:nvSpPr>
          <p:cNvPr id="9" name="Rectangle 8"/>
          <p:cNvSpPr/>
          <p:nvPr/>
        </p:nvSpPr>
        <p:spPr>
          <a:xfrm>
            <a:off x="519450" y="3893170"/>
            <a:ext cx="7340872" cy="369332"/>
          </a:xfrm>
          <a:prstGeom prst="rect">
            <a:avLst/>
          </a:prstGeom>
        </p:spPr>
        <p:txBody>
          <a:bodyPr wrap="square">
            <a:spAutoFit/>
          </a:bodyPr>
          <a:lstStyle/>
          <a:p>
            <a:r>
              <a:rPr lang="en-US" dirty="0"/>
              <a:t>http://www.infoq.com/articles/ddd-in-practice</a:t>
            </a:r>
          </a:p>
        </p:txBody>
      </p:sp>
    </p:spTree>
    <p:extLst>
      <p:ext uri="{BB962C8B-B14F-4D97-AF65-F5344CB8AC3E}">
        <p14:creationId xmlns:p14="http://schemas.microsoft.com/office/powerpoint/2010/main" val="2057800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Questions?</a:t>
            </a:r>
            <a:endParaRPr lang="en-US" dirty="0"/>
          </a:p>
        </p:txBody>
      </p:sp>
      <p:sp>
        <p:nvSpPr>
          <p:cNvPr id="3" name="Content Placeholder 2"/>
          <p:cNvSpPr>
            <a:spLocks noGrp="1"/>
          </p:cNvSpPr>
          <p:nvPr>
            <p:ph idx="1"/>
          </p:nvPr>
        </p:nvSpPr>
        <p:spPr>
          <a:xfrm>
            <a:off x="4978400" y="3670300"/>
            <a:ext cx="2870200" cy="609600"/>
          </a:xfrm>
        </p:spPr>
        <p:txBody>
          <a:bodyPr>
            <a:noAutofit/>
          </a:bodyPr>
          <a:lstStyle/>
          <a:p>
            <a:r>
              <a:rPr lang="pl-PL" sz="2800" dirty="0" smtClean="0"/>
              <a:t>Thank you!</a:t>
            </a:r>
            <a:endParaRPr lang="en-US" sz="2800" dirty="0"/>
          </a:p>
        </p:txBody>
      </p:sp>
    </p:spTree>
    <p:extLst>
      <p:ext uri="{BB962C8B-B14F-4D97-AF65-F5344CB8AC3E}">
        <p14:creationId xmlns:p14="http://schemas.microsoft.com/office/powerpoint/2010/main" val="3906732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127000"/>
            <a:ext cx="10058400" cy="771525"/>
          </a:xfrm>
        </p:spPr>
        <p:txBody>
          <a:bodyPr/>
          <a:lstStyle/>
          <a:p>
            <a:r>
              <a:rPr lang="pl-PL" dirty="0"/>
              <a:t>D</a:t>
            </a:r>
            <a:r>
              <a:rPr lang="pl-PL" dirty="0" smtClean="0"/>
              <a:t>esign </a:t>
            </a:r>
            <a:r>
              <a:rPr lang="pl-PL" dirty="0"/>
              <a:t>p</a:t>
            </a:r>
            <a:r>
              <a:rPr lang="pl-PL" dirty="0" smtClean="0"/>
              <a:t>atterns working group</a:t>
            </a:r>
            <a:endParaRPr lang="en-US" dirty="0"/>
          </a:p>
        </p:txBody>
      </p:sp>
      <p:sp>
        <p:nvSpPr>
          <p:cNvPr id="3" name="Content Placeholder 2"/>
          <p:cNvSpPr>
            <a:spLocks noGrp="1"/>
          </p:cNvSpPr>
          <p:nvPr>
            <p:ph idx="4294967295"/>
          </p:nvPr>
        </p:nvSpPr>
        <p:spPr>
          <a:xfrm>
            <a:off x="439616" y="1124927"/>
            <a:ext cx="5222631" cy="4486275"/>
          </a:xfrm>
        </p:spPr>
        <p:txBody>
          <a:bodyPr>
            <a:normAutofit fontScale="85000" lnSpcReduction="20000"/>
          </a:bodyPr>
          <a:lstStyle/>
          <a:p>
            <a:r>
              <a:rPr lang="pl-PL" sz="2800" b="1" dirty="0" smtClean="0"/>
              <a:t>Main activities:</a:t>
            </a:r>
          </a:p>
          <a:p>
            <a:r>
              <a:rPr lang="pl-PL" dirty="0" smtClean="0"/>
              <a:t>- Review of current architectures and frameworks in EDIT</a:t>
            </a:r>
          </a:p>
          <a:p>
            <a:pPr marL="0" indent="0">
              <a:buNone/>
            </a:pPr>
            <a:r>
              <a:rPr lang="pl-PL" dirty="0"/>
              <a:t> </a:t>
            </a:r>
            <a:r>
              <a:rPr lang="pl-PL" dirty="0" smtClean="0"/>
              <a:t> - Patterns analyze and learning on real examples</a:t>
            </a:r>
          </a:p>
          <a:p>
            <a:endParaRPr lang="pl-PL" dirty="0"/>
          </a:p>
          <a:p>
            <a:r>
              <a:rPr lang="pl-PL" sz="2400" dirty="0" smtClean="0"/>
              <a:t>To be considered:</a:t>
            </a:r>
          </a:p>
          <a:p>
            <a:r>
              <a:rPr lang="pl-PL" dirty="0" smtClean="0"/>
              <a:t>- </a:t>
            </a:r>
            <a:r>
              <a:rPr lang="pl-PL" dirty="0"/>
              <a:t>C</a:t>
            </a:r>
            <a:r>
              <a:rPr lang="pl-PL" dirty="0" smtClean="0"/>
              <a:t>ollaboration with other working groups</a:t>
            </a:r>
          </a:p>
          <a:p>
            <a:r>
              <a:rPr lang="pl-PL" dirty="0"/>
              <a:t>- </a:t>
            </a:r>
            <a:r>
              <a:rPr lang="pl-PL" dirty="0" smtClean="0"/>
              <a:t>Recommendations</a:t>
            </a:r>
          </a:p>
          <a:p>
            <a:r>
              <a:rPr lang="pl-PL" dirty="0" smtClean="0"/>
              <a:t>- Audits</a:t>
            </a:r>
          </a:p>
          <a:p>
            <a:endParaRPr lang="pl-PL" dirty="0" smtClean="0"/>
          </a:p>
          <a:p>
            <a:r>
              <a:rPr lang="pl-PL" sz="2400" dirty="0" smtClean="0"/>
              <a:t>To be considered in future:</a:t>
            </a:r>
          </a:p>
          <a:p>
            <a:r>
              <a:rPr lang="pl-PL" dirty="0" smtClean="0"/>
              <a:t>- Ready to use components</a:t>
            </a:r>
          </a:p>
          <a:p>
            <a:r>
              <a:rPr lang="pl-PL" dirty="0" smtClean="0"/>
              <a:t>- Credit Suisse Application Design Framework</a:t>
            </a:r>
          </a:p>
          <a:p>
            <a:pPr marL="0" indent="0">
              <a:buNone/>
            </a:pPr>
            <a:endParaRPr lang="en-US" dirty="0"/>
          </a:p>
        </p:txBody>
      </p:sp>
      <p:sp>
        <p:nvSpPr>
          <p:cNvPr id="5" name="Content Placeholder 2"/>
          <p:cNvSpPr txBox="1">
            <a:spLocks/>
          </p:cNvSpPr>
          <p:nvPr/>
        </p:nvSpPr>
        <p:spPr>
          <a:xfrm>
            <a:off x="6711461" y="1001831"/>
            <a:ext cx="5222631" cy="44862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l-PL" sz="2400" b="1" dirty="0" smtClean="0"/>
              <a:t>Goals:</a:t>
            </a:r>
          </a:p>
          <a:p>
            <a:r>
              <a:rPr lang="pl-PL" sz="1700" dirty="0" smtClean="0"/>
              <a:t>- Broaden knowledge in area of design patterns</a:t>
            </a:r>
          </a:p>
          <a:p>
            <a:r>
              <a:rPr lang="pl-PL" sz="1700" dirty="0" smtClean="0"/>
              <a:t>- Increase quality of delivered products</a:t>
            </a:r>
          </a:p>
          <a:p>
            <a:r>
              <a:rPr lang="pl-PL" sz="1700" dirty="0" smtClean="0"/>
              <a:t>- Improve communication with stakeholders</a:t>
            </a:r>
          </a:p>
          <a:p>
            <a:endParaRPr lang="pl-PL" sz="1700" dirty="0"/>
          </a:p>
          <a:p>
            <a:r>
              <a:rPr lang="pl-PL" dirty="0" smtClean="0"/>
              <a:t>In wider perspective:</a:t>
            </a:r>
          </a:p>
          <a:p>
            <a:r>
              <a:rPr lang="pl-PL" sz="1700" dirty="0" smtClean="0"/>
              <a:t>- Increase maturity of Polish site</a:t>
            </a:r>
          </a:p>
          <a:p>
            <a:r>
              <a:rPr lang="pl-PL" sz="1700" dirty="0" smtClean="0"/>
              <a:t>- </a:t>
            </a:r>
          </a:p>
          <a:p>
            <a:r>
              <a:rPr lang="pl-PL" sz="1700" dirty="0" smtClean="0"/>
              <a:t>- </a:t>
            </a:r>
          </a:p>
          <a:p>
            <a:r>
              <a:rPr lang="pl-PL" dirty="0" smtClean="0"/>
              <a:t> </a:t>
            </a:r>
            <a:endParaRPr lang="en-US" dirty="0"/>
          </a:p>
        </p:txBody>
      </p:sp>
    </p:spTree>
    <p:extLst>
      <p:ext uri="{BB962C8B-B14F-4D97-AF65-F5344CB8AC3E}">
        <p14:creationId xmlns:p14="http://schemas.microsoft.com/office/powerpoint/2010/main" val="1948425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b="1" dirty="0" smtClean="0"/>
              <a:t>Domain Driven Design</a:t>
            </a:r>
            <a:r>
              <a:rPr lang="pl-PL" dirty="0" smtClean="0"/>
              <a:t/>
            </a:r>
            <a:br>
              <a:rPr lang="pl-PL" dirty="0" smtClean="0"/>
            </a:br>
            <a:r>
              <a:rPr lang="en-US" sz="4400" dirty="0"/>
              <a:t>Modeling example</a:t>
            </a:r>
            <a:endParaRPr lang="en-US" sz="4400" dirty="0"/>
          </a:p>
        </p:txBody>
      </p:sp>
      <p:sp>
        <p:nvSpPr>
          <p:cNvPr id="3" name="Subtitle 2"/>
          <p:cNvSpPr>
            <a:spLocks noGrp="1"/>
          </p:cNvSpPr>
          <p:nvPr>
            <p:ph type="subTitle" idx="1"/>
          </p:nvPr>
        </p:nvSpPr>
        <p:spPr/>
        <p:txBody>
          <a:bodyPr/>
          <a:lstStyle/>
          <a:p>
            <a:r>
              <a:rPr lang="pl-PL" dirty="0"/>
              <a:t>Maciej Zelwak</a:t>
            </a:r>
            <a:endParaRPr lang="en-US" dirty="0"/>
          </a:p>
          <a:p>
            <a:endParaRPr lang="en-US" dirty="0"/>
          </a:p>
        </p:txBody>
      </p:sp>
    </p:spTree>
    <p:extLst>
      <p:ext uri="{BB962C8B-B14F-4D97-AF65-F5344CB8AC3E}">
        <p14:creationId xmlns:p14="http://schemas.microsoft.com/office/powerpoint/2010/main" val="2052410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1323" y="1516524"/>
            <a:ext cx="11230707" cy="1323439"/>
          </a:xfrm>
          <a:prstGeom prst="rect">
            <a:avLst/>
          </a:prstGeom>
        </p:spPr>
        <p:txBody>
          <a:bodyPr wrap="square">
            <a:spAutoFit/>
          </a:bodyPr>
          <a:lstStyle/>
          <a:p>
            <a:r>
              <a:rPr lang="en-US" sz="2000" dirty="0"/>
              <a:t>A company provides IT Body Leasing. They have some Employees, and also a lot of Freelancers as Subcontractors. Currently, they use Excel sheets to manage their Customers, Freelancers, Timesheets and so on. The Excel solution does not scale well. It is not multi-user ready and also does not provide security and audit logs. So they decided to build a new web based solution.</a:t>
            </a:r>
          </a:p>
        </p:txBody>
      </p:sp>
      <p:sp>
        <p:nvSpPr>
          <p:cNvPr id="4" name="Title 1"/>
          <p:cNvSpPr txBox="1">
            <a:spLocks/>
          </p:cNvSpPr>
          <p:nvPr/>
        </p:nvSpPr>
        <p:spPr>
          <a:xfrm>
            <a:off x="201805" y="114300"/>
            <a:ext cx="10058400" cy="1000125"/>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a:t>Background and functional requirements</a:t>
            </a:r>
            <a:endParaRPr lang="en-US" sz="3600" dirty="0"/>
          </a:p>
          <a:p>
            <a:r>
              <a:rPr lang="pl-PL" sz="2400" dirty="0" smtClean="0">
                <a:solidFill>
                  <a:schemeClr val="tx1"/>
                </a:solidFill>
              </a:rPr>
              <a:t/>
            </a:r>
            <a:br>
              <a:rPr lang="pl-PL" sz="2400" dirty="0" smtClean="0">
                <a:solidFill>
                  <a:schemeClr val="tx1"/>
                </a:solidFill>
              </a:rPr>
            </a:br>
            <a:endParaRPr lang="en-US" sz="2800" dirty="0"/>
          </a:p>
        </p:txBody>
      </p:sp>
      <p:sp>
        <p:nvSpPr>
          <p:cNvPr id="5" name="Rectangle 4"/>
          <p:cNvSpPr/>
          <p:nvPr/>
        </p:nvSpPr>
        <p:spPr>
          <a:xfrm>
            <a:off x="621323" y="3048631"/>
            <a:ext cx="11230707" cy="1754326"/>
          </a:xfrm>
          <a:prstGeom prst="rect">
            <a:avLst/>
          </a:prstGeom>
        </p:spPr>
        <p:txBody>
          <a:bodyPr wrap="square">
            <a:spAutoFit/>
          </a:bodyPr>
          <a:lstStyle/>
          <a:p>
            <a:r>
              <a:rPr lang="pl-PL" dirty="0" smtClean="0"/>
              <a:t>Other requirements:</a:t>
            </a:r>
          </a:p>
          <a:p>
            <a:r>
              <a:rPr lang="pl-PL" dirty="0" smtClean="0"/>
              <a:t>- </a:t>
            </a:r>
            <a:r>
              <a:rPr lang="en-US" dirty="0" smtClean="0"/>
              <a:t>A </a:t>
            </a:r>
            <a:r>
              <a:rPr lang="en-US" dirty="0"/>
              <a:t>searchable catalog of Freelancer must be provided</a:t>
            </a:r>
          </a:p>
          <a:p>
            <a:r>
              <a:rPr lang="pl-PL" dirty="0" smtClean="0"/>
              <a:t>- </a:t>
            </a:r>
            <a:r>
              <a:rPr lang="en-US" dirty="0" smtClean="0"/>
              <a:t>The </a:t>
            </a:r>
            <a:r>
              <a:rPr lang="en-US" dirty="0"/>
              <a:t>new solution must allow do store the different Communication Channels available to contact a Freelancer</a:t>
            </a:r>
          </a:p>
          <a:p>
            <a:r>
              <a:rPr lang="pl-PL" dirty="0" smtClean="0"/>
              <a:t>- </a:t>
            </a:r>
            <a:r>
              <a:rPr lang="en-US" dirty="0" smtClean="0"/>
              <a:t>A </a:t>
            </a:r>
            <a:r>
              <a:rPr lang="en-US" dirty="0"/>
              <a:t>searchable catalog of Projects must be provided</a:t>
            </a:r>
          </a:p>
          <a:p>
            <a:r>
              <a:rPr lang="pl-PL" dirty="0" smtClean="0"/>
              <a:t>- </a:t>
            </a:r>
            <a:r>
              <a:rPr lang="en-US" dirty="0" smtClean="0"/>
              <a:t>A </a:t>
            </a:r>
            <a:r>
              <a:rPr lang="en-US" dirty="0"/>
              <a:t>searchable catalog of Customers must be provided</a:t>
            </a:r>
          </a:p>
          <a:p>
            <a:r>
              <a:rPr lang="pl-PL" dirty="0" smtClean="0"/>
              <a:t>- </a:t>
            </a:r>
            <a:r>
              <a:rPr lang="en-US" dirty="0" smtClean="0"/>
              <a:t>The </a:t>
            </a:r>
            <a:r>
              <a:rPr lang="en-US" dirty="0"/>
              <a:t>Timesheets for the Freelancers under contract must be maintained</a:t>
            </a:r>
          </a:p>
        </p:txBody>
      </p:sp>
    </p:spTree>
    <p:extLst>
      <p:ext uri="{BB962C8B-B14F-4D97-AF65-F5344CB8AC3E}">
        <p14:creationId xmlns:p14="http://schemas.microsoft.com/office/powerpoint/2010/main" val="1046179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201805" y="114300"/>
            <a:ext cx="10058400" cy="1000125"/>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a:t>The big picture</a:t>
            </a:r>
            <a:endParaRPr lang="en-US" sz="3600" dirty="0"/>
          </a:p>
          <a:p>
            <a:r>
              <a:rPr lang="pl-PL" sz="2400" dirty="0" smtClean="0">
                <a:solidFill>
                  <a:schemeClr val="tx1"/>
                </a:solidFill>
              </a:rPr>
              <a:t/>
            </a:r>
            <a:br>
              <a:rPr lang="pl-PL" sz="2400" dirty="0" smtClean="0">
                <a:solidFill>
                  <a:schemeClr val="tx1"/>
                </a:solidFill>
              </a:rPr>
            </a:br>
            <a:endParaRPr lang="en-US" sz="2800" dirty="0"/>
          </a:p>
        </p:txBody>
      </p:sp>
      <p:pic>
        <p:nvPicPr>
          <p:cNvPr id="4" name="Picture 3"/>
          <p:cNvPicPr>
            <a:picLocks noChangeAspect="1"/>
          </p:cNvPicPr>
          <p:nvPr/>
        </p:nvPicPr>
        <p:blipFill>
          <a:blip r:embed="rId3"/>
          <a:stretch>
            <a:fillRect/>
          </a:stretch>
        </p:blipFill>
        <p:spPr>
          <a:xfrm>
            <a:off x="5029201" y="114300"/>
            <a:ext cx="7033846" cy="5826281"/>
          </a:xfrm>
          <a:prstGeom prst="rect">
            <a:avLst/>
          </a:prstGeom>
        </p:spPr>
      </p:pic>
      <p:sp>
        <p:nvSpPr>
          <p:cNvPr id="2" name="Rectangle 1"/>
          <p:cNvSpPr/>
          <p:nvPr/>
        </p:nvSpPr>
        <p:spPr>
          <a:xfrm>
            <a:off x="414528" y="1284838"/>
            <a:ext cx="4194048" cy="400110"/>
          </a:xfrm>
          <a:prstGeom prst="rect">
            <a:avLst/>
          </a:prstGeom>
        </p:spPr>
        <p:txBody>
          <a:bodyPr wrap="square">
            <a:spAutoFit/>
          </a:bodyPr>
          <a:lstStyle/>
          <a:p>
            <a:r>
              <a:rPr lang="pl-PL" sz="2000" dirty="0" smtClean="0"/>
              <a:t>- Very big object graph</a:t>
            </a:r>
            <a:endParaRPr lang="en-US" sz="2000" dirty="0"/>
          </a:p>
        </p:txBody>
      </p:sp>
      <p:sp>
        <p:nvSpPr>
          <p:cNvPr id="5" name="Rectangle 4"/>
          <p:cNvSpPr/>
          <p:nvPr/>
        </p:nvSpPr>
        <p:spPr>
          <a:xfrm>
            <a:off x="414528" y="1684948"/>
            <a:ext cx="4194048" cy="707886"/>
          </a:xfrm>
          <a:prstGeom prst="rect">
            <a:avLst/>
          </a:prstGeom>
        </p:spPr>
        <p:txBody>
          <a:bodyPr wrap="square">
            <a:spAutoFit/>
          </a:bodyPr>
          <a:lstStyle/>
          <a:p>
            <a:r>
              <a:rPr lang="pl-PL" sz="2000" dirty="0" smtClean="0"/>
              <a:t>- Association between User and Role bi-directional</a:t>
            </a:r>
            <a:endParaRPr lang="en-US" sz="2000" dirty="0"/>
          </a:p>
        </p:txBody>
      </p:sp>
      <p:sp>
        <p:nvSpPr>
          <p:cNvPr id="7" name="Rectangle 6"/>
          <p:cNvSpPr/>
          <p:nvPr/>
        </p:nvSpPr>
        <p:spPr>
          <a:xfrm>
            <a:off x="414528" y="2392834"/>
            <a:ext cx="4194048" cy="400110"/>
          </a:xfrm>
          <a:prstGeom prst="rect">
            <a:avLst/>
          </a:prstGeom>
        </p:spPr>
        <p:txBody>
          <a:bodyPr wrap="square">
            <a:spAutoFit/>
          </a:bodyPr>
          <a:lstStyle/>
          <a:p>
            <a:r>
              <a:rPr lang="pl-PL" sz="2000" dirty="0" smtClean="0"/>
              <a:t>- ContractType has some boolean flags</a:t>
            </a:r>
            <a:endParaRPr lang="en-US" sz="2000" dirty="0"/>
          </a:p>
        </p:txBody>
      </p:sp>
      <p:sp>
        <p:nvSpPr>
          <p:cNvPr id="8" name="Rectangle 7"/>
          <p:cNvSpPr/>
          <p:nvPr/>
        </p:nvSpPr>
        <p:spPr>
          <a:xfrm>
            <a:off x="414528" y="2827385"/>
            <a:ext cx="4194048" cy="707886"/>
          </a:xfrm>
          <a:prstGeom prst="rect">
            <a:avLst/>
          </a:prstGeom>
        </p:spPr>
        <p:txBody>
          <a:bodyPr wrap="square">
            <a:spAutoFit/>
          </a:bodyPr>
          <a:lstStyle/>
          <a:p>
            <a:r>
              <a:rPr lang="pl-PL" sz="2000" dirty="0" smtClean="0"/>
              <a:t>- The Freelancer class holds a list of Projects</a:t>
            </a:r>
            <a:endParaRPr lang="en-US" sz="2000" dirty="0"/>
          </a:p>
        </p:txBody>
      </p:sp>
      <p:sp>
        <p:nvSpPr>
          <p:cNvPr id="9" name="Rectangle 8"/>
          <p:cNvSpPr/>
          <p:nvPr/>
        </p:nvSpPr>
        <p:spPr>
          <a:xfrm>
            <a:off x="414528" y="3569712"/>
            <a:ext cx="4194048" cy="707886"/>
          </a:xfrm>
          <a:prstGeom prst="rect">
            <a:avLst/>
          </a:prstGeom>
        </p:spPr>
        <p:txBody>
          <a:bodyPr wrap="square">
            <a:spAutoFit/>
          </a:bodyPr>
          <a:lstStyle/>
          <a:p>
            <a:r>
              <a:rPr lang="pl-PL" sz="2000" dirty="0" smtClean="0"/>
              <a:t>- What does ContactInformation mean?</a:t>
            </a:r>
            <a:endParaRPr lang="en-US" sz="2000" dirty="0"/>
          </a:p>
        </p:txBody>
      </p:sp>
    </p:spTree>
    <p:extLst>
      <p:ext uri="{BB962C8B-B14F-4D97-AF65-F5344CB8AC3E}">
        <p14:creationId xmlns:p14="http://schemas.microsoft.com/office/powerpoint/2010/main" val="204468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0500" y="127001"/>
            <a:ext cx="10058400" cy="7239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dirty="0" smtClean="0"/>
              <a:t>Why bother with models?</a:t>
            </a:r>
            <a:endParaRPr lang="en-US" sz="8800" dirty="0"/>
          </a:p>
        </p:txBody>
      </p:sp>
      <p:sp>
        <p:nvSpPr>
          <p:cNvPr id="5" name="Rectangle 4"/>
          <p:cNvSpPr/>
          <p:nvPr/>
        </p:nvSpPr>
        <p:spPr>
          <a:xfrm>
            <a:off x="1002432" y="1311019"/>
            <a:ext cx="10455965" cy="954107"/>
          </a:xfrm>
          <a:prstGeom prst="rect">
            <a:avLst/>
          </a:prstGeom>
        </p:spPr>
        <p:txBody>
          <a:bodyPr wrap="square">
            <a:spAutoFit/>
          </a:bodyPr>
          <a:lstStyle/>
          <a:p>
            <a:r>
              <a:rPr lang="pl-PL" sz="2800" dirty="0" smtClean="0"/>
              <a:t>The </a:t>
            </a:r>
            <a:r>
              <a:rPr lang="pl-PL" sz="2800" dirty="0"/>
              <a:t>critical complexity of most software projects is in understanding the business domain itself. </a:t>
            </a:r>
            <a:endParaRPr lang="en-US" sz="2800" dirty="0"/>
          </a:p>
        </p:txBody>
      </p:sp>
    </p:spTree>
    <p:extLst>
      <p:ext uri="{BB962C8B-B14F-4D97-AF65-F5344CB8AC3E}">
        <p14:creationId xmlns:p14="http://schemas.microsoft.com/office/powerpoint/2010/main" val="3989460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1805" y="114300"/>
            <a:ext cx="10058400" cy="1000125"/>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a:t>Indentifying domains</a:t>
            </a:r>
            <a:endParaRPr lang="en-US" sz="3600" dirty="0"/>
          </a:p>
          <a:p>
            <a:r>
              <a:rPr lang="pl-PL" sz="2400" dirty="0" smtClean="0">
                <a:solidFill>
                  <a:schemeClr val="tx1"/>
                </a:solidFill>
              </a:rPr>
              <a:t/>
            </a:r>
            <a:br>
              <a:rPr lang="pl-PL" sz="2400" dirty="0" smtClean="0">
                <a:solidFill>
                  <a:schemeClr val="tx1"/>
                </a:solidFill>
              </a:rPr>
            </a:br>
            <a:endParaRPr lang="en-US" sz="2800" dirty="0"/>
          </a:p>
        </p:txBody>
      </p:sp>
      <p:pic>
        <p:nvPicPr>
          <p:cNvPr id="1026" name="Picture 2" descr="http://www.mirkosertic.de/lib/exe/fetch.php/architecturedesign/dddcontext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640" y="888682"/>
            <a:ext cx="7199120" cy="53702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7565" y="1364987"/>
            <a:ext cx="6096000" cy="1323439"/>
          </a:xfrm>
          <a:prstGeom prst="rect">
            <a:avLst/>
          </a:prstGeom>
        </p:spPr>
        <p:txBody>
          <a:bodyPr>
            <a:spAutoFit/>
          </a:bodyPr>
          <a:lstStyle/>
          <a:p>
            <a:r>
              <a:rPr lang="pl-PL" sz="2000" dirty="0" smtClean="0">
                <a:solidFill>
                  <a:srgbClr val="000000"/>
                </a:solidFill>
              </a:rPr>
              <a:t>- </a:t>
            </a:r>
            <a:r>
              <a:rPr lang="en-US" sz="2000" dirty="0" smtClean="0">
                <a:solidFill>
                  <a:srgbClr val="000000"/>
                </a:solidFill>
              </a:rPr>
              <a:t>Identity </a:t>
            </a:r>
            <a:r>
              <a:rPr lang="en-US" sz="2000" dirty="0">
                <a:solidFill>
                  <a:srgbClr val="000000"/>
                </a:solidFill>
              </a:rPr>
              <a:t>and Access Management </a:t>
            </a:r>
            <a:r>
              <a:rPr lang="en-US" sz="2000" dirty="0" smtClean="0">
                <a:solidFill>
                  <a:srgbClr val="000000"/>
                </a:solidFill>
              </a:rPr>
              <a:t>Subdomain</a:t>
            </a:r>
            <a:r>
              <a:rPr lang="pl-PL" sz="2000" dirty="0" smtClean="0">
                <a:solidFill>
                  <a:srgbClr val="000000"/>
                </a:solidFill>
              </a:rPr>
              <a:t> </a:t>
            </a:r>
            <a:endParaRPr lang="en-US" sz="2000" dirty="0">
              <a:solidFill>
                <a:srgbClr val="000000"/>
              </a:solidFill>
            </a:endParaRPr>
          </a:p>
          <a:p>
            <a:r>
              <a:rPr lang="pl-PL" sz="2000" dirty="0" smtClean="0">
                <a:solidFill>
                  <a:srgbClr val="000000"/>
                </a:solidFill>
              </a:rPr>
              <a:t>- </a:t>
            </a:r>
            <a:r>
              <a:rPr lang="en-US" sz="2000" dirty="0" smtClean="0">
                <a:solidFill>
                  <a:srgbClr val="000000"/>
                </a:solidFill>
              </a:rPr>
              <a:t>Freelancer </a:t>
            </a:r>
            <a:r>
              <a:rPr lang="en-US" sz="2000" dirty="0">
                <a:solidFill>
                  <a:srgbClr val="000000"/>
                </a:solidFill>
              </a:rPr>
              <a:t>Management Subdomain</a:t>
            </a:r>
          </a:p>
          <a:p>
            <a:r>
              <a:rPr lang="pl-PL" sz="2000" dirty="0" smtClean="0">
                <a:solidFill>
                  <a:srgbClr val="000000"/>
                </a:solidFill>
              </a:rPr>
              <a:t>- </a:t>
            </a:r>
            <a:r>
              <a:rPr lang="en-US" sz="2000" dirty="0" smtClean="0">
                <a:solidFill>
                  <a:srgbClr val="000000"/>
                </a:solidFill>
              </a:rPr>
              <a:t>Customer </a:t>
            </a:r>
            <a:r>
              <a:rPr lang="en-US" sz="2000" dirty="0">
                <a:solidFill>
                  <a:srgbClr val="000000"/>
                </a:solidFill>
              </a:rPr>
              <a:t>Management Subdomain</a:t>
            </a:r>
          </a:p>
          <a:p>
            <a:r>
              <a:rPr lang="pl-PL" sz="2000" dirty="0" smtClean="0">
                <a:solidFill>
                  <a:srgbClr val="000000"/>
                </a:solidFill>
              </a:rPr>
              <a:t>- </a:t>
            </a:r>
            <a:r>
              <a:rPr lang="en-US" sz="2000" dirty="0" smtClean="0">
                <a:solidFill>
                  <a:srgbClr val="000000"/>
                </a:solidFill>
              </a:rPr>
              <a:t>Project </a:t>
            </a:r>
            <a:r>
              <a:rPr lang="en-US" sz="2000" dirty="0">
                <a:solidFill>
                  <a:srgbClr val="000000"/>
                </a:solidFill>
              </a:rPr>
              <a:t>Management Subdomain</a:t>
            </a:r>
          </a:p>
        </p:txBody>
      </p:sp>
      <p:sp>
        <p:nvSpPr>
          <p:cNvPr id="4" name="Rectangle 3"/>
          <p:cNvSpPr/>
          <p:nvPr/>
        </p:nvSpPr>
        <p:spPr>
          <a:xfrm>
            <a:off x="567565" y="4145740"/>
            <a:ext cx="4114163" cy="1323439"/>
          </a:xfrm>
          <a:prstGeom prst="rect">
            <a:avLst/>
          </a:prstGeom>
        </p:spPr>
        <p:txBody>
          <a:bodyPr wrap="square">
            <a:spAutoFit/>
          </a:bodyPr>
          <a:lstStyle/>
          <a:p>
            <a:r>
              <a:rPr lang="en-US" sz="2000" dirty="0"/>
              <a:t>The separated Domain can easily be visualized. In DDD terms this is called a Context Map, and it is the starting point for any further modeling.</a:t>
            </a:r>
          </a:p>
        </p:txBody>
      </p:sp>
    </p:spTree>
    <p:extLst>
      <p:ext uri="{BB962C8B-B14F-4D97-AF65-F5344CB8AC3E}">
        <p14:creationId xmlns:p14="http://schemas.microsoft.com/office/powerpoint/2010/main" val="23478870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1805" y="114300"/>
            <a:ext cx="10058400" cy="1000125"/>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a:solidFill>
                  <a:schemeClr val="tx1"/>
                </a:solidFill>
              </a:rPr>
              <a:t>The new big picture</a:t>
            </a:r>
            <a:endParaRPr lang="en-US" sz="4000" dirty="0"/>
          </a:p>
          <a:p>
            <a:r>
              <a:rPr lang="pl-PL" sz="2400" dirty="0" smtClean="0">
                <a:solidFill>
                  <a:schemeClr val="tx1"/>
                </a:solidFill>
              </a:rPr>
              <a:t/>
            </a:r>
            <a:br>
              <a:rPr lang="pl-PL" sz="2400" dirty="0" smtClean="0">
                <a:solidFill>
                  <a:schemeClr val="tx1"/>
                </a:solidFill>
              </a:rPr>
            </a:br>
            <a:endParaRPr lang="en-US" sz="3200" dirty="0"/>
          </a:p>
        </p:txBody>
      </p:sp>
      <p:pic>
        <p:nvPicPr>
          <p:cNvPr id="3" name="Picture 2"/>
          <p:cNvPicPr>
            <a:picLocks noChangeAspect="1"/>
          </p:cNvPicPr>
          <p:nvPr/>
        </p:nvPicPr>
        <p:blipFill>
          <a:blip r:embed="rId2"/>
          <a:stretch>
            <a:fillRect/>
          </a:stretch>
        </p:blipFill>
        <p:spPr>
          <a:xfrm>
            <a:off x="3794590" y="614362"/>
            <a:ext cx="8232818" cy="5361623"/>
          </a:xfrm>
          <a:prstGeom prst="rect">
            <a:avLst/>
          </a:prstGeom>
        </p:spPr>
      </p:pic>
    </p:spTree>
    <p:extLst>
      <p:ext uri="{BB962C8B-B14F-4D97-AF65-F5344CB8AC3E}">
        <p14:creationId xmlns:p14="http://schemas.microsoft.com/office/powerpoint/2010/main" val="274793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1805" y="114300"/>
            <a:ext cx="10058400" cy="1000125"/>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t>Designing behavior</a:t>
            </a:r>
          </a:p>
          <a:p>
            <a:r>
              <a:rPr lang="pl-PL" sz="2400" dirty="0" smtClean="0">
                <a:solidFill>
                  <a:schemeClr val="tx1"/>
                </a:solidFill>
              </a:rPr>
              <a:t/>
            </a:r>
            <a:br>
              <a:rPr lang="pl-PL" sz="2400" dirty="0" smtClean="0">
                <a:solidFill>
                  <a:schemeClr val="tx1"/>
                </a:solidFill>
              </a:rPr>
            </a:br>
            <a:endParaRPr lang="en-US" sz="2800" dirty="0"/>
          </a:p>
        </p:txBody>
      </p:sp>
      <p:pic>
        <p:nvPicPr>
          <p:cNvPr id="4" name="Picture 3"/>
          <p:cNvPicPr>
            <a:picLocks noChangeAspect="1"/>
          </p:cNvPicPr>
          <p:nvPr/>
        </p:nvPicPr>
        <p:blipFill>
          <a:blip r:embed="rId2"/>
          <a:stretch>
            <a:fillRect/>
          </a:stretch>
        </p:blipFill>
        <p:spPr>
          <a:xfrm>
            <a:off x="1785621" y="1114425"/>
            <a:ext cx="9632445" cy="5121783"/>
          </a:xfrm>
          <a:prstGeom prst="rect">
            <a:avLst/>
          </a:prstGeom>
        </p:spPr>
      </p:pic>
    </p:spTree>
    <p:extLst>
      <p:ext uri="{BB962C8B-B14F-4D97-AF65-F5344CB8AC3E}">
        <p14:creationId xmlns:p14="http://schemas.microsoft.com/office/powerpoint/2010/main" val="4150582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1805" y="114300"/>
            <a:ext cx="10058400" cy="1000125"/>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a:t>Freelancer subdomain</a:t>
            </a:r>
            <a:endParaRPr lang="en-US" sz="3600" dirty="0"/>
          </a:p>
          <a:p>
            <a:r>
              <a:rPr lang="pl-PL" sz="2400" dirty="0" smtClean="0">
                <a:solidFill>
                  <a:schemeClr val="tx1"/>
                </a:solidFill>
              </a:rPr>
              <a:t/>
            </a:r>
            <a:br>
              <a:rPr lang="pl-PL" sz="2400" dirty="0" smtClean="0">
                <a:solidFill>
                  <a:schemeClr val="tx1"/>
                </a:solidFill>
              </a:rPr>
            </a:br>
            <a:endParaRPr lang="en-US" sz="2800" dirty="0"/>
          </a:p>
        </p:txBody>
      </p:sp>
      <p:pic>
        <p:nvPicPr>
          <p:cNvPr id="1026" name="Picture 2" descr="http://www.mirkosertic.de/lib/exe/fetch.php/architecturedesign/dddlayered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528" y="114300"/>
            <a:ext cx="6035677" cy="599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868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27769" y="1114425"/>
            <a:ext cx="7045131" cy="5085207"/>
          </a:xfrm>
          <a:prstGeom prst="rect">
            <a:avLst/>
          </a:prstGeom>
        </p:spPr>
      </p:pic>
      <p:sp>
        <p:nvSpPr>
          <p:cNvPr id="3" name="Title 1"/>
          <p:cNvSpPr txBox="1">
            <a:spLocks/>
          </p:cNvSpPr>
          <p:nvPr/>
        </p:nvSpPr>
        <p:spPr>
          <a:xfrm>
            <a:off x="201805" y="114300"/>
            <a:ext cx="10058400" cy="1000125"/>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a:t>Adapters, Generic Domains, Events</a:t>
            </a:r>
            <a:endParaRPr lang="en-US" sz="3600" dirty="0"/>
          </a:p>
          <a:p>
            <a:r>
              <a:rPr lang="pl-PL" sz="2400" dirty="0" smtClean="0">
                <a:solidFill>
                  <a:schemeClr val="tx1"/>
                </a:solidFill>
              </a:rPr>
              <a:t/>
            </a:r>
            <a:br>
              <a:rPr lang="pl-PL" sz="2400" dirty="0" smtClean="0">
                <a:solidFill>
                  <a:schemeClr val="tx1"/>
                </a:solidFill>
              </a:rPr>
            </a:br>
            <a:endParaRPr lang="en-US" sz="2800" dirty="0"/>
          </a:p>
        </p:txBody>
      </p:sp>
    </p:spTree>
    <p:extLst>
      <p:ext uri="{BB962C8B-B14F-4D97-AF65-F5344CB8AC3E}">
        <p14:creationId xmlns:p14="http://schemas.microsoft.com/office/powerpoint/2010/main" val="2916369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22239"/>
            <a:ext cx="10058400" cy="728662"/>
          </a:xfrm>
        </p:spPr>
        <p:txBody>
          <a:bodyPr/>
          <a:lstStyle/>
          <a:p>
            <a:r>
              <a:rPr lang="pl-PL" dirty="0" smtClean="0"/>
              <a:t>Example in VS </a:t>
            </a:r>
            <a:endParaRPr lang="en-US" dirty="0"/>
          </a:p>
        </p:txBody>
      </p:sp>
      <p:pic>
        <p:nvPicPr>
          <p:cNvPr id="3" name="Picture 2"/>
          <p:cNvPicPr>
            <a:picLocks noChangeAspect="1"/>
          </p:cNvPicPr>
          <p:nvPr/>
        </p:nvPicPr>
        <p:blipFill>
          <a:blip r:embed="rId2"/>
          <a:stretch>
            <a:fillRect/>
          </a:stretch>
        </p:blipFill>
        <p:spPr>
          <a:xfrm>
            <a:off x="545265" y="977901"/>
            <a:ext cx="5271335" cy="4444999"/>
          </a:xfrm>
          <a:prstGeom prst="rect">
            <a:avLst/>
          </a:prstGeom>
          <a:ln>
            <a:noFill/>
          </a:ln>
          <a:effectLst>
            <a:outerShdw blurRad="190500" algn="tl" rotWithShape="0">
              <a:srgbClr val="000000">
                <a:alpha val="70000"/>
              </a:srgbClr>
            </a:outerShdw>
          </a:effectLst>
        </p:spPr>
      </p:pic>
      <p:sp>
        <p:nvSpPr>
          <p:cNvPr id="4" name="TextBox 3"/>
          <p:cNvSpPr txBox="1"/>
          <p:nvPr/>
        </p:nvSpPr>
        <p:spPr>
          <a:xfrm>
            <a:off x="545265" y="5549900"/>
            <a:ext cx="5385635" cy="338554"/>
          </a:xfrm>
          <a:prstGeom prst="rect">
            <a:avLst/>
          </a:prstGeom>
          <a:noFill/>
        </p:spPr>
        <p:txBody>
          <a:bodyPr wrap="square" rtlCol="0">
            <a:spAutoFit/>
          </a:bodyPr>
          <a:lstStyle/>
          <a:p>
            <a:r>
              <a:rPr lang="en-US" sz="1600" dirty="0"/>
              <a:t>http://dddsample.sourceforge.net/</a:t>
            </a:r>
          </a:p>
        </p:txBody>
      </p:sp>
      <p:pic>
        <p:nvPicPr>
          <p:cNvPr id="6" name="Picture 5"/>
          <p:cNvPicPr>
            <a:picLocks noChangeAspect="1"/>
          </p:cNvPicPr>
          <p:nvPr/>
        </p:nvPicPr>
        <p:blipFill>
          <a:blip r:embed="rId3"/>
          <a:stretch>
            <a:fillRect/>
          </a:stretch>
        </p:blipFill>
        <p:spPr>
          <a:xfrm>
            <a:off x="6425365" y="977901"/>
            <a:ext cx="5271335" cy="4444999"/>
          </a:xfrm>
          <a:prstGeom prst="rect">
            <a:avLst/>
          </a:prstGeom>
          <a:ln>
            <a:noFill/>
          </a:ln>
          <a:effectLst>
            <a:outerShdw blurRad="190500" algn="tl" rotWithShape="0">
              <a:srgbClr val="000000">
                <a:alpha val="70000"/>
              </a:srgbClr>
            </a:outerShdw>
          </a:effectLst>
        </p:spPr>
      </p:pic>
      <p:sp>
        <p:nvSpPr>
          <p:cNvPr id="7" name="Rectangle 6"/>
          <p:cNvSpPr/>
          <p:nvPr/>
        </p:nvSpPr>
        <p:spPr>
          <a:xfrm>
            <a:off x="6425365" y="5472955"/>
            <a:ext cx="6096000" cy="830997"/>
          </a:xfrm>
          <a:prstGeom prst="rect">
            <a:avLst/>
          </a:prstGeom>
        </p:spPr>
        <p:txBody>
          <a:bodyPr>
            <a:spAutoFit/>
          </a:bodyPr>
          <a:lstStyle/>
          <a:p>
            <a:r>
              <a:rPr lang="en-US" sz="1600" dirty="0"/>
              <a:t>http://www.wrox.com/WileyCDA/WroxTitle/-NET-Domain-Driven-Design-with-C-Problem-Design-Solution.productCd-0470147563,descCd-DOWNLOAD.html</a:t>
            </a:r>
          </a:p>
        </p:txBody>
      </p:sp>
    </p:spTree>
    <p:extLst>
      <p:ext uri="{BB962C8B-B14F-4D97-AF65-F5344CB8AC3E}">
        <p14:creationId xmlns:p14="http://schemas.microsoft.com/office/powerpoint/2010/main" val="2552341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269" y="220717"/>
            <a:ext cx="10058400" cy="727732"/>
          </a:xfrm>
        </p:spPr>
        <p:txBody>
          <a:bodyPr/>
          <a:lstStyle/>
          <a:p>
            <a:r>
              <a:rPr lang="pl-PL" dirty="0" smtClean="0"/>
              <a:t>References</a:t>
            </a:r>
            <a:endParaRPr lang="en-US" dirty="0"/>
          </a:p>
        </p:txBody>
      </p:sp>
      <p:pic>
        <p:nvPicPr>
          <p:cNvPr id="4" name="Picture 3"/>
          <p:cNvPicPr>
            <a:picLocks noChangeAspect="1"/>
          </p:cNvPicPr>
          <p:nvPr/>
        </p:nvPicPr>
        <p:blipFill>
          <a:blip r:embed="rId3"/>
          <a:stretch>
            <a:fillRect/>
          </a:stretch>
        </p:blipFill>
        <p:spPr>
          <a:xfrm>
            <a:off x="670795" y="1326821"/>
            <a:ext cx="3219899" cy="4039164"/>
          </a:xfrm>
          <a:prstGeom prst="rect">
            <a:avLst/>
          </a:prstGeom>
        </p:spPr>
      </p:pic>
      <p:pic>
        <p:nvPicPr>
          <p:cNvPr id="5" name="Picture 4"/>
          <p:cNvPicPr>
            <a:picLocks noChangeAspect="1"/>
          </p:cNvPicPr>
          <p:nvPr/>
        </p:nvPicPr>
        <p:blipFill>
          <a:blip r:embed="rId4"/>
          <a:stretch>
            <a:fillRect/>
          </a:stretch>
        </p:blipFill>
        <p:spPr>
          <a:xfrm>
            <a:off x="4533345" y="1326821"/>
            <a:ext cx="3219899" cy="4039164"/>
          </a:xfrm>
          <a:prstGeom prst="rect">
            <a:avLst/>
          </a:prstGeom>
        </p:spPr>
      </p:pic>
      <p:pic>
        <p:nvPicPr>
          <p:cNvPr id="6" name="Picture 5"/>
          <p:cNvPicPr>
            <a:picLocks noChangeAspect="1"/>
          </p:cNvPicPr>
          <p:nvPr/>
        </p:nvPicPr>
        <p:blipFill>
          <a:blip r:embed="rId5"/>
          <a:stretch>
            <a:fillRect/>
          </a:stretch>
        </p:blipFill>
        <p:spPr>
          <a:xfrm>
            <a:off x="8395896" y="1326821"/>
            <a:ext cx="3219899" cy="4049642"/>
          </a:xfrm>
          <a:prstGeom prst="rect">
            <a:avLst/>
          </a:prstGeom>
        </p:spPr>
      </p:pic>
      <p:graphicFrame>
        <p:nvGraphicFramePr>
          <p:cNvPr id="7" name="Diagram 6"/>
          <p:cNvGraphicFramePr/>
          <p:nvPr>
            <p:extLst/>
          </p:nvPr>
        </p:nvGraphicFramePr>
        <p:xfrm>
          <a:off x="670795" y="5549900"/>
          <a:ext cx="3219899" cy="355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9" name="Diagram 8"/>
          <p:cNvGraphicFramePr/>
          <p:nvPr>
            <p:extLst/>
          </p:nvPr>
        </p:nvGraphicFramePr>
        <p:xfrm>
          <a:off x="4533345" y="5524500"/>
          <a:ext cx="3219899" cy="3937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0" name="Diagram 9"/>
          <p:cNvGraphicFramePr/>
          <p:nvPr>
            <p:extLst/>
          </p:nvPr>
        </p:nvGraphicFramePr>
        <p:xfrm>
          <a:off x="8395896" y="5556485"/>
          <a:ext cx="3219899" cy="399815"/>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29829334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269" y="220717"/>
            <a:ext cx="10058400" cy="72773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mtClean="0"/>
              <a:t>References</a:t>
            </a:r>
            <a:endParaRPr lang="en-US" dirty="0"/>
          </a:p>
        </p:txBody>
      </p:sp>
      <p:sp>
        <p:nvSpPr>
          <p:cNvPr id="3" name="Rectangle 2"/>
          <p:cNvSpPr/>
          <p:nvPr/>
        </p:nvSpPr>
        <p:spPr>
          <a:xfrm>
            <a:off x="519453" y="1169349"/>
            <a:ext cx="3485698" cy="369332"/>
          </a:xfrm>
          <a:prstGeom prst="rect">
            <a:avLst/>
          </a:prstGeom>
        </p:spPr>
        <p:txBody>
          <a:bodyPr wrap="none">
            <a:spAutoFit/>
          </a:bodyPr>
          <a:lstStyle/>
          <a:p>
            <a:r>
              <a:rPr lang="en-US" dirty="0"/>
              <a:t>http://dddsample.sourceforge.net/</a:t>
            </a:r>
          </a:p>
        </p:txBody>
      </p:sp>
      <p:sp>
        <p:nvSpPr>
          <p:cNvPr id="4" name="Rectangle 3"/>
          <p:cNvSpPr/>
          <p:nvPr/>
        </p:nvSpPr>
        <p:spPr>
          <a:xfrm>
            <a:off x="519452" y="1538681"/>
            <a:ext cx="11314993" cy="646331"/>
          </a:xfrm>
          <a:prstGeom prst="rect">
            <a:avLst/>
          </a:prstGeom>
        </p:spPr>
        <p:txBody>
          <a:bodyPr wrap="square">
            <a:spAutoFit/>
          </a:bodyPr>
          <a:lstStyle/>
          <a:p>
            <a:r>
              <a:rPr lang="en-US" dirty="0"/>
              <a:t>http://www.wrox.com/WileyCDA/WroxTitle/-NET-Domain-Driven-Design-with-C-Problem-Design-Solution.productCd-0470147563,descCd-DOWNLOAD.html</a:t>
            </a:r>
          </a:p>
        </p:txBody>
      </p:sp>
      <p:sp>
        <p:nvSpPr>
          <p:cNvPr id="5" name="Rectangle 4"/>
          <p:cNvSpPr/>
          <p:nvPr/>
        </p:nvSpPr>
        <p:spPr>
          <a:xfrm>
            <a:off x="519451" y="2231178"/>
            <a:ext cx="11314993" cy="369332"/>
          </a:xfrm>
          <a:prstGeom prst="rect">
            <a:avLst/>
          </a:prstGeom>
        </p:spPr>
        <p:txBody>
          <a:bodyPr wrap="square">
            <a:spAutoFit/>
          </a:bodyPr>
          <a:lstStyle/>
          <a:p>
            <a:r>
              <a:rPr lang="en-US" dirty="0"/>
              <a:t>http://www.mirkosertic.de/doku.php/architecturedesign/dddexample</a:t>
            </a:r>
          </a:p>
        </p:txBody>
      </p:sp>
      <p:sp>
        <p:nvSpPr>
          <p:cNvPr id="6" name="Rectangle 5"/>
          <p:cNvSpPr/>
          <p:nvPr/>
        </p:nvSpPr>
        <p:spPr>
          <a:xfrm>
            <a:off x="519451" y="2646676"/>
            <a:ext cx="5848332" cy="369332"/>
          </a:xfrm>
          <a:prstGeom prst="rect">
            <a:avLst/>
          </a:prstGeom>
        </p:spPr>
        <p:txBody>
          <a:bodyPr wrap="none">
            <a:spAutoFit/>
          </a:bodyPr>
          <a:lstStyle/>
          <a:p>
            <a:r>
              <a:rPr lang="en-US" dirty="0"/>
              <a:t>http://www.infoq.com/presentations/strategic-design-evans</a:t>
            </a:r>
          </a:p>
        </p:txBody>
      </p:sp>
      <p:sp>
        <p:nvSpPr>
          <p:cNvPr id="7" name="Rectangle 6"/>
          <p:cNvSpPr/>
          <p:nvPr/>
        </p:nvSpPr>
        <p:spPr>
          <a:xfrm>
            <a:off x="519451" y="3062174"/>
            <a:ext cx="5776966" cy="369332"/>
          </a:xfrm>
          <a:prstGeom prst="rect">
            <a:avLst/>
          </a:prstGeom>
        </p:spPr>
        <p:txBody>
          <a:bodyPr wrap="none">
            <a:spAutoFit/>
          </a:bodyPr>
          <a:lstStyle/>
          <a:p>
            <a:r>
              <a:rPr lang="en-US" dirty="0"/>
              <a:t>http://www.infoq.com/presentations/model-to-work-evans</a:t>
            </a:r>
          </a:p>
        </p:txBody>
      </p:sp>
      <p:sp>
        <p:nvSpPr>
          <p:cNvPr id="8" name="Rectangle 7"/>
          <p:cNvSpPr/>
          <p:nvPr/>
        </p:nvSpPr>
        <p:spPr>
          <a:xfrm>
            <a:off x="519450" y="3477672"/>
            <a:ext cx="11314993" cy="369332"/>
          </a:xfrm>
          <a:prstGeom prst="rect">
            <a:avLst/>
          </a:prstGeom>
        </p:spPr>
        <p:txBody>
          <a:bodyPr wrap="square">
            <a:spAutoFit/>
          </a:bodyPr>
          <a:lstStyle/>
          <a:p>
            <a:r>
              <a:rPr lang="en-US" dirty="0"/>
              <a:t>http://msdn.microsoft.com/pl-pl/magazine/dn342868(en-us).aspx</a:t>
            </a:r>
          </a:p>
        </p:txBody>
      </p:sp>
      <p:sp>
        <p:nvSpPr>
          <p:cNvPr id="9" name="Rectangle 8"/>
          <p:cNvSpPr/>
          <p:nvPr/>
        </p:nvSpPr>
        <p:spPr>
          <a:xfrm>
            <a:off x="519450" y="3893170"/>
            <a:ext cx="7340872" cy="369332"/>
          </a:xfrm>
          <a:prstGeom prst="rect">
            <a:avLst/>
          </a:prstGeom>
        </p:spPr>
        <p:txBody>
          <a:bodyPr wrap="square">
            <a:spAutoFit/>
          </a:bodyPr>
          <a:lstStyle/>
          <a:p>
            <a:r>
              <a:rPr lang="en-US" dirty="0"/>
              <a:t>http://www.infoq.com/articles/ddd-in-practice</a:t>
            </a:r>
          </a:p>
        </p:txBody>
      </p:sp>
    </p:spTree>
    <p:extLst>
      <p:ext uri="{BB962C8B-B14F-4D97-AF65-F5344CB8AC3E}">
        <p14:creationId xmlns:p14="http://schemas.microsoft.com/office/powerpoint/2010/main" val="752125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Questions?</a:t>
            </a:r>
            <a:endParaRPr lang="en-US" dirty="0"/>
          </a:p>
        </p:txBody>
      </p:sp>
      <p:sp>
        <p:nvSpPr>
          <p:cNvPr id="3" name="Content Placeholder 2"/>
          <p:cNvSpPr>
            <a:spLocks noGrp="1"/>
          </p:cNvSpPr>
          <p:nvPr>
            <p:ph idx="1"/>
          </p:nvPr>
        </p:nvSpPr>
        <p:spPr>
          <a:xfrm>
            <a:off x="4978400" y="3670300"/>
            <a:ext cx="2870200" cy="609600"/>
          </a:xfrm>
        </p:spPr>
        <p:txBody>
          <a:bodyPr>
            <a:noAutofit/>
          </a:bodyPr>
          <a:lstStyle/>
          <a:p>
            <a:r>
              <a:rPr lang="pl-PL" sz="2800" dirty="0" smtClean="0"/>
              <a:t>Thank you!</a:t>
            </a:r>
            <a:endParaRPr lang="en-US" sz="2800" dirty="0"/>
          </a:p>
        </p:txBody>
      </p:sp>
    </p:spTree>
    <p:extLst>
      <p:ext uri="{BB962C8B-B14F-4D97-AF65-F5344CB8AC3E}">
        <p14:creationId xmlns:p14="http://schemas.microsoft.com/office/powerpoint/2010/main" val="3073337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0631" y="0"/>
            <a:ext cx="10058400" cy="97856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dirty="0" smtClean="0"/>
              <a:t>Structuring domain logic</a:t>
            </a:r>
            <a:endParaRPr lang="en-US" dirty="0"/>
          </a:p>
        </p:txBody>
      </p:sp>
      <p:sp>
        <p:nvSpPr>
          <p:cNvPr id="5" name="TextBox 4"/>
          <p:cNvSpPr txBox="1"/>
          <p:nvPr/>
        </p:nvSpPr>
        <p:spPr>
          <a:xfrm>
            <a:off x="602974" y="847769"/>
            <a:ext cx="7076661" cy="461665"/>
          </a:xfrm>
          <a:prstGeom prst="rect">
            <a:avLst/>
          </a:prstGeom>
          <a:noFill/>
        </p:spPr>
        <p:txBody>
          <a:bodyPr wrap="square" rtlCol="0">
            <a:spAutoFit/>
          </a:bodyPr>
          <a:lstStyle/>
          <a:p>
            <a:r>
              <a:rPr lang="pl-PL" sz="2400" dirty="0" smtClean="0"/>
              <a:t>Procedural database–driven design example</a:t>
            </a:r>
            <a:endParaRPr lang="en-US" sz="2400" dirty="0"/>
          </a:p>
        </p:txBody>
      </p:sp>
      <p:sp>
        <p:nvSpPr>
          <p:cNvPr id="6" name="Rectangle 5"/>
          <p:cNvSpPr/>
          <p:nvPr/>
        </p:nvSpPr>
        <p:spPr>
          <a:xfrm>
            <a:off x="240631" y="1452790"/>
            <a:ext cx="6160170" cy="8265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 </a:t>
            </a:r>
            <a:endParaRPr lang="en-US" dirty="0"/>
          </a:p>
        </p:txBody>
      </p:sp>
      <p:sp>
        <p:nvSpPr>
          <p:cNvPr id="8" name="TextBox 7"/>
          <p:cNvSpPr txBox="1"/>
          <p:nvPr/>
        </p:nvSpPr>
        <p:spPr>
          <a:xfrm>
            <a:off x="240631" y="1510749"/>
            <a:ext cx="1032206" cy="369332"/>
          </a:xfrm>
          <a:prstGeom prst="rect">
            <a:avLst/>
          </a:prstGeom>
          <a:noFill/>
        </p:spPr>
        <p:txBody>
          <a:bodyPr wrap="none" rtlCol="0">
            <a:spAutoFit/>
          </a:bodyPr>
          <a:lstStyle/>
          <a:p>
            <a:r>
              <a:rPr lang="pl-PL" dirty="0" smtClean="0"/>
              <a:t>Web Tier</a:t>
            </a:r>
            <a:endParaRPr lang="en-US" dirty="0"/>
          </a:p>
        </p:txBody>
      </p:sp>
      <p:sp>
        <p:nvSpPr>
          <p:cNvPr id="13" name="Rectangle 12"/>
          <p:cNvSpPr/>
          <p:nvPr/>
        </p:nvSpPr>
        <p:spPr>
          <a:xfrm>
            <a:off x="240629" y="2369631"/>
            <a:ext cx="6160172" cy="110451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dirty="0" smtClean="0"/>
              <a:t> </a:t>
            </a:r>
            <a:endParaRPr lang="en-US" dirty="0"/>
          </a:p>
        </p:txBody>
      </p:sp>
      <p:pic>
        <p:nvPicPr>
          <p:cNvPr id="10" name="Picture 9"/>
          <p:cNvPicPr>
            <a:picLocks noChangeAspect="1"/>
          </p:cNvPicPr>
          <p:nvPr/>
        </p:nvPicPr>
        <p:blipFill>
          <a:blip r:embed="rId3"/>
          <a:stretch>
            <a:fillRect/>
          </a:stretch>
        </p:blipFill>
        <p:spPr>
          <a:xfrm>
            <a:off x="7321826" y="1309434"/>
            <a:ext cx="3912675" cy="3248258"/>
          </a:xfrm>
          <a:prstGeom prst="rect">
            <a:avLst/>
          </a:prstGeom>
        </p:spPr>
      </p:pic>
      <p:sp>
        <p:nvSpPr>
          <p:cNvPr id="15" name="Rectangle 14"/>
          <p:cNvSpPr/>
          <p:nvPr/>
        </p:nvSpPr>
        <p:spPr>
          <a:xfrm>
            <a:off x="240630" y="3564338"/>
            <a:ext cx="6160172" cy="259792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pl-PL" dirty="0" smtClean="0"/>
              <a:t> </a:t>
            </a:r>
            <a:endParaRPr lang="en-US" dirty="0"/>
          </a:p>
        </p:txBody>
      </p:sp>
      <p:cxnSp>
        <p:nvCxnSpPr>
          <p:cNvPr id="14" name="Elbow Connector 13"/>
          <p:cNvCxnSpPr>
            <a:endCxn id="10" idx="2"/>
          </p:cNvCxnSpPr>
          <p:nvPr/>
        </p:nvCxnSpPr>
        <p:spPr>
          <a:xfrm flipV="1">
            <a:off x="6619461" y="4557692"/>
            <a:ext cx="2658703" cy="112749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459158" y="4798271"/>
            <a:ext cx="2206487" cy="646331"/>
          </a:xfrm>
          <a:prstGeom prst="rect">
            <a:avLst/>
          </a:prstGeom>
          <a:noFill/>
        </p:spPr>
        <p:txBody>
          <a:bodyPr wrap="square" rtlCol="0">
            <a:spAutoFit/>
          </a:bodyPr>
          <a:lstStyle/>
          <a:p>
            <a:r>
              <a:rPr lang="pl-PL" dirty="0" smtClean="0"/>
              <a:t>Maps</a:t>
            </a:r>
          </a:p>
          <a:p>
            <a:r>
              <a:rPr lang="pl-PL" dirty="0" smtClean="0"/>
              <a:t>one – to – one  </a:t>
            </a:r>
            <a:endParaRPr lang="en-US" dirty="0"/>
          </a:p>
        </p:txBody>
      </p:sp>
      <p:sp>
        <p:nvSpPr>
          <p:cNvPr id="20" name="TextBox 19"/>
          <p:cNvSpPr txBox="1"/>
          <p:nvPr/>
        </p:nvSpPr>
        <p:spPr>
          <a:xfrm>
            <a:off x="240629" y="2391496"/>
            <a:ext cx="1404552" cy="369332"/>
          </a:xfrm>
          <a:prstGeom prst="rect">
            <a:avLst/>
          </a:prstGeom>
          <a:noFill/>
        </p:spPr>
        <p:txBody>
          <a:bodyPr wrap="none" rtlCol="0">
            <a:spAutoFit/>
          </a:bodyPr>
          <a:lstStyle/>
          <a:p>
            <a:r>
              <a:rPr lang="pl-PL" dirty="0" smtClean="0"/>
              <a:t>Business Tier</a:t>
            </a:r>
            <a:endParaRPr lang="en-US" dirty="0"/>
          </a:p>
        </p:txBody>
      </p:sp>
      <p:sp>
        <p:nvSpPr>
          <p:cNvPr id="21" name="TextBox 20"/>
          <p:cNvSpPr txBox="1"/>
          <p:nvPr/>
        </p:nvSpPr>
        <p:spPr>
          <a:xfrm>
            <a:off x="234572" y="3594362"/>
            <a:ext cx="1034129" cy="369332"/>
          </a:xfrm>
          <a:prstGeom prst="rect">
            <a:avLst/>
          </a:prstGeom>
          <a:noFill/>
        </p:spPr>
        <p:txBody>
          <a:bodyPr wrap="none" rtlCol="0">
            <a:spAutoFit/>
          </a:bodyPr>
          <a:lstStyle/>
          <a:p>
            <a:r>
              <a:rPr lang="pl-PL" dirty="0" smtClean="0"/>
              <a:t>Data Tier</a:t>
            </a:r>
            <a:endParaRPr lang="en-US" dirty="0"/>
          </a:p>
        </p:txBody>
      </p:sp>
      <p:grpSp>
        <p:nvGrpSpPr>
          <p:cNvPr id="22" name="Group 21"/>
          <p:cNvGrpSpPr/>
          <p:nvPr/>
        </p:nvGrpSpPr>
        <p:grpSpPr>
          <a:xfrm>
            <a:off x="2626543" y="1562737"/>
            <a:ext cx="2504662" cy="594466"/>
            <a:chOff x="2584487" y="1522274"/>
            <a:chExt cx="2504662" cy="800426"/>
          </a:xfrm>
        </p:grpSpPr>
        <p:sp>
          <p:nvSpPr>
            <p:cNvPr id="18" name="Flowchart: Process 17"/>
            <p:cNvSpPr/>
            <p:nvPr/>
          </p:nvSpPr>
          <p:spPr>
            <a:xfrm>
              <a:off x="2584488" y="1522274"/>
              <a:ext cx="2504661" cy="30406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ASPX Controller</a:t>
              </a:r>
              <a:endParaRPr lang="en-US" dirty="0">
                <a:solidFill>
                  <a:schemeClr val="tx1"/>
                </a:solidFill>
              </a:endParaRPr>
            </a:p>
          </p:txBody>
        </p:sp>
        <p:sp>
          <p:nvSpPr>
            <p:cNvPr id="23" name="Flowchart: Process 22"/>
            <p:cNvSpPr/>
            <p:nvPr/>
          </p:nvSpPr>
          <p:spPr>
            <a:xfrm>
              <a:off x="2584488" y="1834632"/>
              <a:ext cx="2504661" cy="24306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Process 23"/>
            <p:cNvSpPr/>
            <p:nvPr/>
          </p:nvSpPr>
          <p:spPr>
            <a:xfrm>
              <a:off x="2584487" y="2079640"/>
              <a:ext cx="2504661" cy="24306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645181" y="2609190"/>
            <a:ext cx="4467383" cy="658015"/>
            <a:chOff x="1645183" y="2946494"/>
            <a:chExt cx="2504662" cy="841650"/>
          </a:xfrm>
        </p:grpSpPr>
        <p:sp>
          <p:nvSpPr>
            <p:cNvPr id="25" name="Flowchart: Process 24"/>
            <p:cNvSpPr/>
            <p:nvPr/>
          </p:nvSpPr>
          <p:spPr>
            <a:xfrm>
              <a:off x="1645184" y="2946494"/>
              <a:ext cx="2504661" cy="30406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MoneyTransferService</a:t>
              </a:r>
              <a:endParaRPr lang="en-US" dirty="0">
                <a:solidFill>
                  <a:schemeClr val="tx1"/>
                </a:solidFill>
              </a:endParaRPr>
            </a:p>
          </p:txBody>
        </p:sp>
        <p:sp>
          <p:nvSpPr>
            <p:cNvPr id="26" name="Flowchart: Process 25"/>
            <p:cNvSpPr/>
            <p:nvPr/>
          </p:nvSpPr>
          <p:spPr>
            <a:xfrm>
              <a:off x="1645184" y="3233426"/>
              <a:ext cx="2504661" cy="24306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Process 26"/>
            <p:cNvSpPr/>
            <p:nvPr/>
          </p:nvSpPr>
          <p:spPr>
            <a:xfrm>
              <a:off x="1645183" y="3478434"/>
              <a:ext cx="2504662" cy="30971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TransferMoney(int from, int to, int amount)</a:t>
              </a:r>
              <a:endParaRPr lang="en-US" dirty="0">
                <a:solidFill>
                  <a:schemeClr val="tx1"/>
                </a:solidFill>
              </a:endParaRPr>
            </a:p>
          </p:txBody>
        </p:sp>
      </p:grpSp>
      <p:cxnSp>
        <p:nvCxnSpPr>
          <p:cNvPr id="29" name="Straight Arrow Connector 28"/>
          <p:cNvCxnSpPr>
            <a:stCxn id="24" idx="2"/>
            <a:endCxn id="25" idx="0"/>
          </p:cNvCxnSpPr>
          <p:nvPr/>
        </p:nvCxnSpPr>
        <p:spPr>
          <a:xfrm>
            <a:off x="3878874" y="2157203"/>
            <a:ext cx="0" cy="45198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390551" y="4299226"/>
            <a:ext cx="1418371" cy="1763641"/>
            <a:chOff x="1645183" y="2946493"/>
            <a:chExt cx="2504662" cy="867076"/>
          </a:xfrm>
        </p:grpSpPr>
        <p:sp>
          <p:nvSpPr>
            <p:cNvPr id="33" name="Flowchart: Process 32"/>
            <p:cNvSpPr/>
            <p:nvPr/>
          </p:nvSpPr>
          <p:spPr>
            <a:xfrm>
              <a:off x="1645184" y="2946493"/>
              <a:ext cx="2504661" cy="13402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Customer</a:t>
              </a:r>
              <a:endParaRPr lang="en-US" dirty="0">
                <a:solidFill>
                  <a:schemeClr val="tx1"/>
                </a:solidFill>
              </a:endParaRPr>
            </a:p>
          </p:txBody>
        </p:sp>
        <p:sp>
          <p:nvSpPr>
            <p:cNvPr id="34" name="Flowchart: Process 33"/>
            <p:cNvSpPr/>
            <p:nvPr/>
          </p:nvSpPr>
          <p:spPr>
            <a:xfrm>
              <a:off x="1645184" y="3080513"/>
              <a:ext cx="2504661" cy="62241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dirty="0" smtClean="0">
                  <a:solidFill>
                    <a:schemeClr val="tx1"/>
                  </a:solidFill>
                </a:rPr>
                <a:t>CustomerID</a:t>
              </a:r>
              <a:endParaRPr lang="pl-PL" dirty="0">
                <a:solidFill>
                  <a:schemeClr val="tx1"/>
                </a:solidFill>
              </a:endParaRPr>
            </a:p>
            <a:p>
              <a:r>
                <a:rPr lang="pl-PL" dirty="0" smtClean="0">
                  <a:solidFill>
                    <a:schemeClr val="tx1"/>
                  </a:solidFill>
                </a:rPr>
                <a:t>FirstName</a:t>
              </a:r>
            </a:p>
            <a:p>
              <a:r>
                <a:rPr lang="pl-PL" dirty="0" smtClean="0">
                  <a:solidFill>
                    <a:schemeClr val="tx1"/>
                  </a:solidFill>
                </a:rPr>
                <a:t>Address1</a:t>
              </a:r>
            </a:p>
            <a:p>
              <a:r>
                <a:rPr lang="pl-PL" dirty="0" smtClean="0">
                  <a:solidFill>
                    <a:schemeClr val="tx1"/>
                  </a:solidFill>
                </a:rPr>
                <a:t>Address2</a:t>
              </a:r>
              <a:endParaRPr lang="en-US" dirty="0">
                <a:solidFill>
                  <a:schemeClr val="tx1"/>
                </a:solidFill>
              </a:endParaRPr>
            </a:p>
          </p:txBody>
        </p:sp>
        <p:sp>
          <p:nvSpPr>
            <p:cNvPr id="35" name="Flowchart: Process 34"/>
            <p:cNvSpPr/>
            <p:nvPr/>
          </p:nvSpPr>
          <p:spPr>
            <a:xfrm>
              <a:off x="1645183" y="3702930"/>
              <a:ext cx="2504662" cy="110639"/>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7" name="Group 36"/>
          <p:cNvGrpSpPr/>
          <p:nvPr/>
        </p:nvGrpSpPr>
        <p:grpSpPr>
          <a:xfrm>
            <a:off x="2458278" y="3857565"/>
            <a:ext cx="1418371" cy="1587037"/>
            <a:chOff x="1645183" y="2946493"/>
            <a:chExt cx="2504662" cy="867076"/>
          </a:xfrm>
        </p:grpSpPr>
        <p:sp>
          <p:nvSpPr>
            <p:cNvPr id="38" name="Flowchart: Process 37"/>
            <p:cNvSpPr/>
            <p:nvPr/>
          </p:nvSpPr>
          <p:spPr>
            <a:xfrm>
              <a:off x="1645184" y="2946493"/>
              <a:ext cx="2504661" cy="13402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Account</a:t>
              </a:r>
              <a:endParaRPr lang="en-US" dirty="0">
                <a:solidFill>
                  <a:schemeClr val="tx1"/>
                </a:solidFill>
              </a:endParaRPr>
            </a:p>
          </p:txBody>
        </p:sp>
        <p:sp>
          <p:nvSpPr>
            <p:cNvPr id="39" name="Flowchart: Process 38"/>
            <p:cNvSpPr/>
            <p:nvPr/>
          </p:nvSpPr>
          <p:spPr>
            <a:xfrm>
              <a:off x="1645184" y="3080513"/>
              <a:ext cx="2504661" cy="62241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dirty="0" smtClean="0">
                  <a:solidFill>
                    <a:schemeClr val="tx1"/>
                  </a:solidFill>
                </a:rPr>
                <a:t>AccountID</a:t>
              </a:r>
              <a:endParaRPr lang="pl-PL" dirty="0">
                <a:solidFill>
                  <a:schemeClr val="tx1"/>
                </a:solidFill>
              </a:endParaRPr>
            </a:p>
            <a:p>
              <a:r>
                <a:rPr lang="pl-PL" dirty="0" smtClean="0">
                  <a:solidFill>
                    <a:schemeClr val="tx1"/>
                  </a:solidFill>
                </a:rPr>
                <a:t>AccountType</a:t>
              </a:r>
            </a:p>
            <a:p>
              <a:r>
                <a:rPr lang="pl-PL" dirty="0" smtClean="0">
                  <a:solidFill>
                    <a:schemeClr val="tx1"/>
                  </a:solidFill>
                </a:rPr>
                <a:t>Balance</a:t>
              </a:r>
              <a:endParaRPr lang="en-US" dirty="0">
                <a:solidFill>
                  <a:schemeClr val="tx1"/>
                </a:solidFill>
              </a:endParaRPr>
            </a:p>
          </p:txBody>
        </p:sp>
        <p:sp>
          <p:nvSpPr>
            <p:cNvPr id="40" name="Flowchart: Process 39"/>
            <p:cNvSpPr/>
            <p:nvPr/>
          </p:nvSpPr>
          <p:spPr>
            <a:xfrm>
              <a:off x="1645183" y="3702930"/>
              <a:ext cx="2504662" cy="110639"/>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45" name="Straight Arrow Connector 44"/>
          <p:cNvCxnSpPr>
            <a:endCxn id="38" idx="0"/>
          </p:cNvCxnSpPr>
          <p:nvPr/>
        </p:nvCxnSpPr>
        <p:spPr>
          <a:xfrm>
            <a:off x="3167463" y="3296433"/>
            <a:ext cx="1" cy="56113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3" idx="0"/>
          </p:cNvCxnSpPr>
          <p:nvPr/>
        </p:nvCxnSpPr>
        <p:spPr>
          <a:xfrm flipH="1">
            <a:off x="1099737" y="3287084"/>
            <a:ext cx="841199" cy="101214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4195184" y="4137903"/>
            <a:ext cx="2066468" cy="1523060"/>
            <a:chOff x="1645183" y="2946493"/>
            <a:chExt cx="2504662" cy="867076"/>
          </a:xfrm>
        </p:grpSpPr>
        <p:sp>
          <p:nvSpPr>
            <p:cNvPr id="49" name="Flowchart: Process 48"/>
            <p:cNvSpPr/>
            <p:nvPr/>
          </p:nvSpPr>
          <p:spPr>
            <a:xfrm>
              <a:off x="1645184" y="2946493"/>
              <a:ext cx="2504661" cy="13402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BankingTransaction</a:t>
              </a:r>
              <a:endParaRPr lang="en-US" dirty="0">
                <a:solidFill>
                  <a:schemeClr val="tx1"/>
                </a:solidFill>
              </a:endParaRPr>
            </a:p>
          </p:txBody>
        </p:sp>
        <p:sp>
          <p:nvSpPr>
            <p:cNvPr id="50" name="Flowchart: Process 49"/>
            <p:cNvSpPr/>
            <p:nvPr/>
          </p:nvSpPr>
          <p:spPr>
            <a:xfrm>
              <a:off x="1645184" y="3080513"/>
              <a:ext cx="2504661" cy="62241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dirty="0" smtClean="0">
                  <a:solidFill>
                    <a:schemeClr val="tx1"/>
                  </a:solidFill>
                </a:rPr>
                <a:t>TransactionID</a:t>
              </a:r>
              <a:endParaRPr lang="pl-PL" dirty="0">
                <a:solidFill>
                  <a:schemeClr val="tx1"/>
                </a:solidFill>
              </a:endParaRPr>
            </a:p>
            <a:p>
              <a:r>
                <a:rPr lang="pl-PL" dirty="0" smtClean="0">
                  <a:solidFill>
                    <a:schemeClr val="tx1"/>
                  </a:solidFill>
                </a:rPr>
                <a:t>Amount</a:t>
              </a:r>
            </a:p>
            <a:p>
              <a:r>
                <a:rPr lang="pl-PL" dirty="0" smtClean="0">
                  <a:solidFill>
                    <a:schemeClr val="tx1"/>
                  </a:solidFill>
                </a:rPr>
                <a:t>Date</a:t>
              </a:r>
              <a:endParaRPr lang="en-US" dirty="0">
                <a:solidFill>
                  <a:schemeClr val="tx1"/>
                </a:solidFill>
              </a:endParaRPr>
            </a:p>
          </p:txBody>
        </p:sp>
        <p:sp>
          <p:nvSpPr>
            <p:cNvPr id="51" name="Flowchart: Process 50"/>
            <p:cNvSpPr/>
            <p:nvPr/>
          </p:nvSpPr>
          <p:spPr>
            <a:xfrm>
              <a:off x="1645183" y="3702930"/>
              <a:ext cx="2504662" cy="110639"/>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52" name="Straight Arrow Connector 51"/>
          <p:cNvCxnSpPr>
            <a:endCxn id="49" idx="0"/>
          </p:cNvCxnSpPr>
          <p:nvPr/>
        </p:nvCxnSpPr>
        <p:spPr>
          <a:xfrm>
            <a:off x="5131204" y="3296433"/>
            <a:ext cx="97215" cy="84147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0" idx="2"/>
            <a:endCxn id="51" idx="2"/>
          </p:cNvCxnSpPr>
          <p:nvPr/>
        </p:nvCxnSpPr>
        <p:spPr>
          <a:xfrm rot="16200000" flipH="1">
            <a:off x="4089761" y="4522305"/>
            <a:ext cx="216361" cy="2060954"/>
          </a:xfrm>
          <a:prstGeom prst="bentConnector3">
            <a:avLst>
              <a:gd name="adj1" fmla="val 18728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35" idx="3"/>
          </p:cNvCxnSpPr>
          <p:nvPr/>
        </p:nvCxnSpPr>
        <p:spPr>
          <a:xfrm flipV="1">
            <a:off x="1808922" y="5685183"/>
            <a:ext cx="4134678" cy="265164"/>
          </a:xfrm>
          <a:prstGeom prst="bentConnector3">
            <a:avLst>
              <a:gd name="adj1" fmla="val 1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274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0631" y="0"/>
            <a:ext cx="10058400" cy="978568"/>
          </a:xfrm>
        </p:spPr>
        <p:txBody>
          <a:bodyPr/>
          <a:lstStyle/>
          <a:p>
            <a:r>
              <a:rPr lang="pl-PL" dirty="0" smtClean="0"/>
              <a:t>Structuring domain logic</a:t>
            </a:r>
            <a:endParaRPr lang="en-US" dirty="0"/>
          </a:p>
        </p:txBody>
      </p:sp>
      <p:sp>
        <p:nvSpPr>
          <p:cNvPr id="4" name="Rectangle 3"/>
          <p:cNvSpPr/>
          <p:nvPr/>
        </p:nvSpPr>
        <p:spPr>
          <a:xfrm>
            <a:off x="230633" y="1019541"/>
            <a:ext cx="8550442" cy="5139869"/>
          </a:xfrm>
          <a:prstGeom prst="rect">
            <a:avLst/>
          </a:prstGeom>
        </p:spPr>
        <p:txBody>
          <a:bodyPr wrap="square">
            <a:spAutoFit/>
          </a:bodyPr>
          <a:lstStyle/>
          <a:p>
            <a:r>
              <a:rPr lang="pl-PL" sz="2800" dirty="0"/>
              <a:t>1</a:t>
            </a:r>
            <a:r>
              <a:rPr lang="pl-PL" sz="2800" dirty="0" smtClean="0"/>
              <a:t>. Procedural </a:t>
            </a:r>
            <a:r>
              <a:rPr lang="pl-PL" sz="2800" dirty="0"/>
              <a:t>(Transaction Script</a:t>
            </a:r>
            <a:r>
              <a:rPr lang="pl-PL" sz="2800" dirty="0" smtClean="0"/>
              <a:t>)</a:t>
            </a:r>
          </a:p>
          <a:p>
            <a:r>
              <a:rPr lang="pl-PL" sz="2400" dirty="0" smtClean="0"/>
              <a:t>	- database driven</a:t>
            </a:r>
          </a:p>
          <a:p>
            <a:r>
              <a:rPr lang="pl-PL" sz="2400" dirty="0"/>
              <a:t>	</a:t>
            </a:r>
            <a:r>
              <a:rPr lang="pl-PL" sz="2400" dirty="0" smtClean="0"/>
              <a:t>- logic concentrated in a set of </a:t>
            </a:r>
          </a:p>
          <a:p>
            <a:r>
              <a:rPr lang="pl-PL" sz="2400" dirty="0" smtClean="0"/>
              <a:t>         application services</a:t>
            </a:r>
          </a:p>
          <a:p>
            <a:r>
              <a:rPr lang="pl-PL" sz="2400" dirty="0"/>
              <a:t>	</a:t>
            </a:r>
            <a:r>
              <a:rPr lang="pl-PL" sz="2400" dirty="0" smtClean="0"/>
              <a:t>- entities encapsulate only data without </a:t>
            </a:r>
          </a:p>
          <a:p>
            <a:r>
              <a:rPr lang="pl-PL" sz="2400" dirty="0" smtClean="0"/>
              <a:t>         behaviour</a:t>
            </a:r>
          </a:p>
          <a:p>
            <a:r>
              <a:rPr lang="pl-PL" sz="2800" dirty="0"/>
              <a:t>2</a:t>
            </a:r>
            <a:r>
              <a:rPr lang="pl-PL" sz="2800" dirty="0" smtClean="0"/>
              <a:t>. Domain </a:t>
            </a:r>
            <a:r>
              <a:rPr lang="pl-PL" sz="2800" dirty="0"/>
              <a:t>model-based (Domain Model</a:t>
            </a:r>
            <a:r>
              <a:rPr lang="pl-PL" sz="2800" dirty="0" smtClean="0"/>
              <a:t>)</a:t>
            </a:r>
          </a:p>
          <a:p>
            <a:r>
              <a:rPr lang="pl-PL" sz="2800" dirty="0"/>
              <a:t>	</a:t>
            </a:r>
            <a:r>
              <a:rPr lang="pl-PL" sz="2400" dirty="0" smtClean="0"/>
              <a:t>- logic </a:t>
            </a:r>
            <a:r>
              <a:rPr lang="pl-PL" sz="2400" dirty="0"/>
              <a:t>concentrated</a:t>
            </a:r>
            <a:r>
              <a:rPr lang="pl-PL" sz="2400" dirty="0" smtClean="0"/>
              <a:t> in a set of business objects</a:t>
            </a:r>
          </a:p>
          <a:p>
            <a:r>
              <a:rPr lang="pl-PL" sz="2400" dirty="0"/>
              <a:t> </a:t>
            </a:r>
            <a:r>
              <a:rPr lang="pl-PL" sz="2400" dirty="0" smtClean="0"/>
              <a:t>      - entities corespond to real-world objects</a:t>
            </a:r>
          </a:p>
          <a:p>
            <a:r>
              <a:rPr lang="pl-PL" sz="2400" dirty="0" smtClean="0"/>
              <a:t>       - Data Mappers are used to keep data independet</a:t>
            </a:r>
          </a:p>
          <a:p>
            <a:r>
              <a:rPr lang="pl-PL" sz="2400" dirty="0"/>
              <a:t> </a:t>
            </a:r>
            <a:r>
              <a:rPr lang="pl-PL" sz="2400" dirty="0" smtClean="0"/>
              <a:t>        between domain model and database</a:t>
            </a:r>
          </a:p>
          <a:p>
            <a:r>
              <a:rPr lang="pl-PL" sz="2800" dirty="0" smtClean="0"/>
              <a:t>3. </a:t>
            </a:r>
            <a:r>
              <a:rPr lang="pl-PL" sz="2800" dirty="0"/>
              <a:t>Table-based record set (Table Module)</a:t>
            </a:r>
          </a:p>
          <a:p>
            <a:endParaRPr lang="pl-PL" sz="2400" dirty="0"/>
          </a:p>
        </p:txBody>
      </p:sp>
      <p:grpSp>
        <p:nvGrpSpPr>
          <p:cNvPr id="16" name="Group 15"/>
          <p:cNvGrpSpPr/>
          <p:nvPr/>
        </p:nvGrpSpPr>
        <p:grpSpPr>
          <a:xfrm>
            <a:off x="7292504" y="1271792"/>
            <a:ext cx="2030693" cy="3034366"/>
            <a:chOff x="9153388" y="293293"/>
            <a:chExt cx="2030693" cy="3034366"/>
          </a:xfrm>
        </p:grpSpPr>
        <p:sp>
          <p:nvSpPr>
            <p:cNvPr id="6" name="Flowchart: Process 5"/>
            <p:cNvSpPr/>
            <p:nvPr/>
          </p:nvSpPr>
          <p:spPr>
            <a:xfrm>
              <a:off x="9160042" y="293293"/>
              <a:ext cx="2024039"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Presentation</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7" name="Flowchart: Process 6"/>
            <p:cNvSpPr/>
            <p:nvPr/>
          </p:nvSpPr>
          <p:spPr>
            <a:xfrm>
              <a:off x="9160041" y="870080"/>
              <a:ext cx="2024039" cy="1857078"/>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8" name="TextBox 7"/>
            <p:cNvSpPr txBox="1"/>
            <p:nvPr/>
          </p:nvSpPr>
          <p:spPr>
            <a:xfrm>
              <a:off x="9153388" y="861513"/>
              <a:ext cx="1434401" cy="369332"/>
            </a:xfrm>
            <a:prstGeom prst="rect">
              <a:avLst/>
            </a:prstGeom>
            <a:noFill/>
          </p:spPr>
          <p:txBody>
            <a:bodyPr wrap="square" rtlCol="0">
              <a:spAutoFit/>
            </a:bodyPr>
            <a:lstStyle/>
            <a:p>
              <a:pPr algn="ctr"/>
              <a:r>
                <a:rPr lang="pl-PL" dirty="0" smtClean="0">
                  <a:ln w="0"/>
                  <a:solidFill>
                    <a:schemeClr val="bg1"/>
                  </a:solidFill>
                  <a:effectLst>
                    <a:outerShdw blurRad="38100" dist="19050" dir="2700000" algn="tl" rotWithShape="0">
                      <a:schemeClr val="dk1">
                        <a:alpha val="40000"/>
                      </a:schemeClr>
                    </a:outerShdw>
                  </a:effectLst>
                </a:rPr>
                <a:t>Business Tier</a:t>
              </a:r>
            </a:p>
          </p:txBody>
        </p:sp>
        <p:sp>
          <p:nvSpPr>
            <p:cNvPr id="9" name="Rounded Rectangle 8"/>
            <p:cNvSpPr/>
            <p:nvPr/>
          </p:nvSpPr>
          <p:spPr>
            <a:xfrm>
              <a:off x="9214821" y="1302807"/>
              <a:ext cx="1902358" cy="46531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l-PL" dirty="0" smtClean="0"/>
                <a:t>Transaction script</a:t>
              </a:r>
              <a:endParaRPr lang="en-US" dirty="0"/>
            </a:p>
          </p:txBody>
        </p:sp>
        <p:sp>
          <p:nvSpPr>
            <p:cNvPr id="10" name="Rounded Rectangle 9"/>
            <p:cNvSpPr/>
            <p:nvPr/>
          </p:nvSpPr>
          <p:spPr>
            <a:xfrm>
              <a:off x="9214821" y="2157891"/>
              <a:ext cx="1902358" cy="465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smtClean="0"/>
                <a:t>Data Object</a:t>
              </a:r>
              <a:endParaRPr lang="en-US" dirty="0"/>
            </a:p>
          </p:txBody>
        </p:sp>
        <p:cxnSp>
          <p:nvCxnSpPr>
            <p:cNvPr id="12" name="Straight Arrow Connector 11"/>
            <p:cNvCxnSpPr>
              <a:stCxn id="9" idx="2"/>
              <a:endCxn id="10" idx="0"/>
            </p:cNvCxnSpPr>
            <p:nvPr/>
          </p:nvCxnSpPr>
          <p:spPr>
            <a:xfrm>
              <a:off x="10166000" y="1768118"/>
              <a:ext cx="0" cy="389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9153388" y="2822834"/>
              <a:ext cx="2024039"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Data Access Tier</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grpSp>
      <p:grpSp>
        <p:nvGrpSpPr>
          <p:cNvPr id="17" name="Group 16"/>
          <p:cNvGrpSpPr/>
          <p:nvPr/>
        </p:nvGrpSpPr>
        <p:grpSpPr>
          <a:xfrm>
            <a:off x="9809747" y="1271792"/>
            <a:ext cx="2030693" cy="3034366"/>
            <a:chOff x="9153388" y="293293"/>
            <a:chExt cx="2030693" cy="3034366"/>
          </a:xfrm>
        </p:grpSpPr>
        <p:sp>
          <p:nvSpPr>
            <p:cNvPr id="18" name="Flowchart: Process 17"/>
            <p:cNvSpPr/>
            <p:nvPr/>
          </p:nvSpPr>
          <p:spPr>
            <a:xfrm>
              <a:off x="9160042" y="293293"/>
              <a:ext cx="2024039"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Presentation</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19" name="Flowchart: Process 18"/>
            <p:cNvSpPr/>
            <p:nvPr/>
          </p:nvSpPr>
          <p:spPr>
            <a:xfrm>
              <a:off x="9160041" y="870080"/>
              <a:ext cx="2024039" cy="1857078"/>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20" name="TextBox 19"/>
            <p:cNvSpPr txBox="1"/>
            <p:nvPr/>
          </p:nvSpPr>
          <p:spPr>
            <a:xfrm>
              <a:off x="9153388" y="861513"/>
              <a:ext cx="1434401" cy="369332"/>
            </a:xfrm>
            <a:prstGeom prst="rect">
              <a:avLst/>
            </a:prstGeom>
            <a:noFill/>
          </p:spPr>
          <p:txBody>
            <a:bodyPr wrap="square" rtlCol="0">
              <a:spAutoFit/>
            </a:bodyPr>
            <a:lstStyle/>
            <a:p>
              <a:pPr algn="ctr"/>
              <a:r>
                <a:rPr lang="pl-PL" dirty="0" smtClean="0">
                  <a:ln w="0"/>
                  <a:solidFill>
                    <a:schemeClr val="bg1"/>
                  </a:solidFill>
                  <a:effectLst>
                    <a:outerShdw blurRad="38100" dist="19050" dir="2700000" algn="tl" rotWithShape="0">
                      <a:schemeClr val="dk1">
                        <a:alpha val="40000"/>
                      </a:schemeClr>
                    </a:outerShdw>
                  </a:effectLst>
                </a:rPr>
                <a:t>Business Tier</a:t>
              </a:r>
            </a:p>
          </p:txBody>
        </p:sp>
        <p:sp>
          <p:nvSpPr>
            <p:cNvPr id="21" name="Rounded Rectangle 20"/>
            <p:cNvSpPr/>
            <p:nvPr/>
          </p:nvSpPr>
          <p:spPr>
            <a:xfrm>
              <a:off x="9214821" y="1302807"/>
              <a:ext cx="1902358" cy="46531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l-PL" dirty="0" smtClean="0"/>
                <a:t>Transaction script</a:t>
              </a:r>
              <a:endParaRPr lang="en-US" dirty="0"/>
            </a:p>
          </p:txBody>
        </p:sp>
        <p:sp>
          <p:nvSpPr>
            <p:cNvPr id="22" name="Rounded Rectangle 21"/>
            <p:cNvSpPr/>
            <p:nvPr/>
          </p:nvSpPr>
          <p:spPr>
            <a:xfrm>
              <a:off x="9214821" y="2157891"/>
              <a:ext cx="1902358" cy="465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smtClean="0"/>
                <a:t>Data Object</a:t>
              </a:r>
              <a:endParaRPr lang="en-US" dirty="0"/>
            </a:p>
          </p:txBody>
        </p:sp>
        <p:cxnSp>
          <p:nvCxnSpPr>
            <p:cNvPr id="23" name="Straight Arrow Connector 22"/>
            <p:cNvCxnSpPr>
              <a:stCxn id="21" idx="2"/>
              <a:endCxn id="22" idx="0"/>
            </p:cNvCxnSpPr>
            <p:nvPr/>
          </p:nvCxnSpPr>
          <p:spPr>
            <a:xfrm>
              <a:off x="10166000" y="1768118"/>
              <a:ext cx="0" cy="389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Process 23"/>
            <p:cNvSpPr/>
            <p:nvPr/>
          </p:nvSpPr>
          <p:spPr>
            <a:xfrm>
              <a:off x="9153388" y="2822834"/>
              <a:ext cx="2024039"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Data Access Tier</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grpSp>
      <p:sp>
        <p:nvSpPr>
          <p:cNvPr id="25" name="Rounded Rectangle 24"/>
          <p:cNvSpPr/>
          <p:nvPr/>
        </p:nvSpPr>
        <p:spPr>
          <a:xfrm>
            <a:off x="9895567" y="3158631"/>
            <a:ext cx="842646" cy="420706"/>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pl-PL" dirty="0" smtClean="0"/>
              <a:t>Data</a:t>
            </a:r>
            <a:endParaRPr lang="en-US" dirty="0"/>
          </a:p>
        </p:txBody>
      </p:sp>
      <p:sp>
        <p:nvSpPr>
          <p:cNvPr id="26" name="TextBox 25"/>
          <p:cNvSpPr txBox="1"/>
          <p:nvPr/>
        </p:nvSpPr>
        <p:spPr>
          <a:xfrm>
            <a:off x="7292505" y="745067"/>
            <a:ext cx="2030692" cy="377426"/>
          </a:xfrm>
          <a:prstGeom prst="rect">
            <a:avLst/>
          </a:prstGeom>
          <a:noFill/>
        </p:spPr>
        <p:txBody>
          <a:bodyPr wrap="square" rtlCol="0">
            <a:spAutoFit/>
          </a:bodyPr>
          <a:lstStyle/>
          <a:p>
            <a:pPr algn="ctr"/>
            <a:r>
              <a:rPr lang="pl-PL" dirty="0" smtClean="0"/>
              <a:t>Procedural</a:t>
            </a:r>
            <a:endParaRPr lang="en-US" dirty="0"/>
          </a:p>
        </p:txBody>
      </p:sp>
      <p:sp>
        <p:nvSpPr>
          <p:cNvPr id="27" name="TextBox 26"/>
          <p:cNvSpPr txBox="1"/>
          <p:nvPr/>
        </p:nvSpPr>
        <p:spPr>
          <a:xfrm>
            <a:off x="9691138" y="745067"/>
            <a:ext cx="2297661" cy="369332"/>
          </a:xfrm>
          <a:prstGeom prst="rect">
            <a:avLst/>
          </a:prstGeom>
          <a:noFill/>
        </p:spPr>
        <p:txBody>
          <a:bodyPr wrap="square" rtlCol="0">
            <a:spAutoFit/>
          </a:bodyPr>
          <a:lstStyle/>
          <a:p>
            <a:pPr algn="ctr"/>
            <a:r>
              <a:rPr lang="pl-PL" dirty="0" smtClean="0"/>
              <a:t>Domain driven design</a:t>
            </a:r>
            <a:endParaRPr lang="en-US" dirty="0"/>
          </a:p>
        </p:txBody>
      </p:sp>
      <p:sp>
        <p:nvSpPr>
          <p:cNvPr id="28" name="Rounded Rectangle 27"/>
          <p:cNvSpPr/>
          <p:nvPr/>
        </p:nvSpPr>
        <p:spPr>
          <a:xfrm>
            <a:off x="7292504" y="4514609"/>
            <a:ext cx="442826" cy="46531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0" name="Rounded Rectangle 29"/>
          <p:cNvSpPr/>
          <p:nvPr/>
        </p:nvSpPr>
        <p:spPr>
          <a:xfrm>
            <a:off x="7299157" y="5171173"/>
            <a:ext cx="436173" cy="465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smtClean="0"/>
              <a:t> </a:t>
            </a:r>
            <a:endParaRPr lang="en-US" dirty="0"/>
          </a:p>
        </p:txBody>
      </p:sp>
      <p:sp>
        <p:nvSpPr>
          <p:cNvPr id="31" name="TextBox 30"/>
          <p:cNvSpPr txBox="1"/>
          <p:nvPr/>
        </p:nvSpPr>
        <p:spPr>
          <a:xfrm>
            <a:off x="7735329" y="4556426"/>
            <a:ext cx="1649299" cy="377426"/>
          </a:xfrm>
          <a:prstGeom prst="rect">
            <a:avLst/>
          </a:prstGeom>
          <a:noFill/>
        </p:spPr>
        <p:txBody>
          <a:bodyPr wrap="square" rtlCol="0">
            <a:spAutoFit/>
          </a:bodyPr>
          <a:lstStyle/>
          <a:p>
            <a:r>
              <a:rPr lang="pl-PL" dirty="0" smtClean="0"/>
              <a:t>- behaviour</a:t>
            </a:r>
            <a:endParaRPr lang="en-US" dirty="0"/>
          </a:p>
        </p:txBody>
      </p:sp>
      <p:sp>
        <p:nvSpPr>
          <p:cNvPr id="32" name="TextBox 31"/>
          <p:cNvSpPr txBox="1"/>
          <p:nvPr/>
        </p:nvSpPr>
        <p:spPr>
          <a:xfrm>
            <a:off x="7735329" y="5208438"/>
            <a:ext cx="1661950" cy="377426"/>
          </a:xfrm>
          <a:prstGeom prst="rect">
            <a:avLst/>
          </a:prstGeom>
          <a:noFill/>
        </p:spPr>
        <p:txBody>
          <a:bodyPr wrap="square" rtlCol="0">
            <a:spAutoFit/>
          </a:bodyPr>
          <a:lstStyle/>
          <a:p>
            <a:r>
              <a:rPr lang="pl-PL" dirty="0" smtClean="0"/>
              <a:t>- state</a:t>
            </a:r>
            <a:endParaRPr lang="en-US" dirty="0"/>
          </a:p>
        </p:txBody>
      </p:sp>
    </p:spTree>
    <p:extLst>
      <p:ext uri="{BB962C8B-B14F-4D97-AF65-F5344CB8AC3E}">
        <p14:creationId xmlns:p14="http://schemas.microsoft.com/office/powerpoint/2010/main" val="3687599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0799" y="1042048"/>
            <a:ext cx="6441037" cy="4896491"/>
          </a:xfrm>
          <a:prstGeom prst="rect">
            <a:avLst/>
          </a:prstGeom>
        </p:spPr>
      </p:pic>
      <p:sp>
        <p:nvSpPr>
          <p:cNvPr id="4" name="Title 1"/>
          <p:cNvSpPr txBox="1">
            <a:spLocks/>
          </p:cNvSpPr>
          <p:nvPr/>
        </p:nvSpPr>
        <p:spPr>
          <a:xfrm>
            <a:off x="240631" y="0"/>
            <a:ext cx="10058400" cy="97856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dirty="0" smtClean="0"/>
              <a:t>Structuring domain logic</a:t>
            </a:r>
            <a:endParaRPr lang="en-US" dirty="0"/>
          </a:p>
        </p:txBody>
      </p:sp>
      <p:sp>
        <p:nvSpPr>
          <p:cNvPr id="5" name="TextBox 4"/>
          <p:cNvSpPr txBox="1"/>
          <p:nvPr/>
        </p:nvSpPr>
        <p:spPr>
          <a:xfrm>
            <a:off x="602974" y="829230"/>
            <a:ext cx="7076661" cy="461665"/>
          </a:xfrm>
          <a:prstGeom prst="rect">
            <a:avLst/>
          </a:prstGeom>
          <a:noFill/>
        </p:spPr>
        <p:txBody>
          <a:bodyPr wrap="square" rtlCol="0">
            <a:spAutoFit/>
          </a:bodyPr>
          <a:lstStyle/>
          <a:p>
            <a:r>
              <a:rPr lang="pl-PL" sz="2400" dirty="0" smtClean="0"/>
              <a:t>Table vs Procedural vs Domain</a:t>
            </a:r>
            <a:endParaRPr lang="en-US" sz="2400" dirty="0"/>
          </a:p>
        </p:txBody>
      </p:sp>
      <p:sp>
        <p:nvSpPr>
          <p:cNvPr id="6" name="TextBox 5"/>
          <p:cNvSpPr txBox="1"/>
          <p:nvPr/>
        </p:nvSpPr>
        <p:spPr>
          <a:xfrm>
            <a:off x="602974" y="1489746"/>
            <a:ext cx="4731026" cy="2000548"/>
          </a:xfrm>
          <a:prstGeom prst="rect">
            <a:avLst/>
          </a:prstGeom>
          <a:noFill/>
        </p:spPr>
        <p:txBody>
          <a:bodyPr wrap="square" rtlCol="0">
            <a:spAutoFit/>
          </a:bodyPr>
          <a:lstStyle/>
          <a:p>
            <a:r>
              <a:rPr lang="pl-PL" sz="2400" dirty="0"/>
              <a:t>When procedural style is better:</a:t>
            </a:r>
          </a:p>
          <a:p>
            <a:pPr marL="171450" indent="-171450">
              <a:buFontTx/>
              <a:buChar char="-"/>
            </a:pPr>
            <a:r>
              <a:rPr lang="pl-PL" sz="2000" dirty="0"/>
              <a:t>Very little domain logic</a:t>
            </a:r>
          </a:p>
          <a:p>
            <a:pPr marL="171450" indent="-171450">
              <a:buFontTx/>
              <a:buChar char="-"/>
            </a:pPr>
            <a:r>
              <a:rPr lang="pl-PL" sz="2000" dirty="0"/>
              <a:t>Mostly data entry and retrieval</a:t>
            </a:r>
          </a:p>
          <a:p>
            <a:pPr marL="171450" indent="-171450">
              <a:buFontTx/>
              <a:buChar char="-"/>
            </a:pPr>
            <a:r>
              <a:rPr lang="pl-PL" sz="2000" dirty="0"/>
              <a:t>Short deadlines</a:t>
            </a:r>
          </a:p>
          <a:p>
            <a:pPr marL="171450" indent="-171450">
              <a:buFontTx/>
              <a:buChar char="-"/>
            </a:pPr>
            <a:r>
              <a:rPr lang="pl-PL" sz="2000" dirty="0" smtClean="0"/>
              <a:t>Prototypes</a:t>
            </a:r>
            <a:endParaRPr lang="pl-PL" sz="2000" dirty="0"/>
          </a:p>
          <a:p>
            <a:pPr marL="171450" indent="-171450">
              <a:buFontTx/>
              <a:buChar char="-"/>
            </a:pPr>
            <a:r>
              <a:rPr lang="pl-PL" sz="2000" dirty="0"/>
              <a:t>Low level of modeling skills</a:t>
            </a:r>
          </a:p>
        </p:txBody>
      </p:sp>
      <p:sp>
        <p:nvSpPr>
          <p:cNvPr id="3" name="Rectangle 2"/>
          <p:cNvSpPr/>
          <p:nvPr/>
        </p:nvSpPr>
        <p:spPr>
          <a:xfrm>
            <a:off x="602974" y="3573325"/>
            <a:ext cx="6096000" cy="1692771"/>
          </a:xfrm>
          <a:prstGeom prst="rect">
            <a:avLst/>
          </a:prstGeom>
        </p:spPr>
        <p:txBody>
          <a:bodyPr>
            <a:spAutoFit/>
          </a:bodyPr>
          <a:lstStyle/>
          <a:p>
            <a:r>
              <a:rPr lang="pl-PL" sz="2400" dirty="0" smtClean="0"/>
              <a:t>When domain model style </a:t>
            </a:r>
            <a:r>
              <a:rPr lang="pl-PL" sz="2400" dirty="0"/>
              <a:t>is better:</a:t>
            </a:r>
          </a:p>
          <a:p>
            <a:pPr marL="171450" indent="-171450">
              <a:buFontTx/>
              <a:buChar char="-"/>
            </a:pPr>
            <a:r>
              <a:rPr lang="pl-PL" sz="2000" dirty="0" smtClean="0"/>
              <a:t>Lots and lots of compliceted business logic</a:t>
            </a:r>
          </a:p>
          <a:p>
            <a:pPr marL="171450" indent="-171450">
              <a:buFontTx/>
              <a:buChar char="-"/>
            </a:pPr>
            <a:r>
              <a:rPr lang="pl-PL" sz="2000" dirty="0" smtClean="0"/>
              <a:t>Long-lived project lifetime</a:t>
            </a:r>
          </a:p>
          <a:p>
            <a:pPr marL="171450" indent="-171450">
              <a:buFontTx/>
              <a:buChar char="-"/>
            </a:pPr>
            <a:r>
              <a:rPr lang="pl-PL" sz="2000" dirty="0" smtClean="0"/>
              <a:t>Ambitious goals</a:t>
            </a:r>
          </a:p>
          <a:p>
            <a:pPr marL="171450" indent="-171450">
              <a:buFontTx/>
              <a:buChar char="-"/>
            </a:pPr>
            <a:r>
              <a:rPr lang="pl-PL" sz="2000" dirty="0" smtClean="0"/>
              <a:t>High level of modeling skillks</a:t>
            </a:r>
            <a:endParaRPr lang="pl-PL" sz="2000" dirty="0"/>
          </a:p>
        </p:txBody>
      </p:sp>
      <p:sp>
        <p:nvSpPr>
          <p:cNvPr id="8" name="Rectangle 7"/>
          <p:cNvSpPr/>
          <p:nvPr/>
        </p:nvSpPr>
        <p:spPr>
          <a:xfrm>
            <a:off x="598322" y="5349127"/>
            <a:ext cx="3812197" cy="461665"/>
          </a:xfrm>
          <a:prstGeom prst="rect">
            <a:avLst/>
          </a:prstGeom>
        </p:spPr>
        <p:txBody>
          <a:bodyPr wrap="none">
            <a:spAutoFit/>
          </a:bodyPr>
          <a:lstStyle/>
          <a:p>
            <a:r>
              <a:rPr lang="pl-PL" sz="2400" dirty="0" smtClean="0"/>
              <a:t>Where is table module style?</a:t>
            </a:r>
            <a:endParaRPr lang="en-US" sz="2400" dirty="0"/>
          </a:p>
        </p:txBody>
      </p:sp>
    </p:spTree>
    <p:extLst>
      <p:ext uri="{BB962C8B-B14F-4D97-AF65-F5344CB8AC3E}">
        <p14:creationId xmlns:p14="http://schemas.microsoft.com/office/powerpoint/2010/main" val="1277292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0500" y="127001"/>
            <a:ext cx="10058400" cy="7239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dirty="0" smtClean="0"/>
              <a:t>What is domain?</a:t>
            </a:r>
            <a:endParaRPr lang="en-US" sz="8800" dirty="0"/>
          </a:p>
        </p:txBody>
      </p:sp>
      <p:sp>
        <p:nvSpPr>
          <p:cNvPr id="3" name="Rectangle 2"/>
          <p:cNvSpPr/>
          <p:nvPr/>
        </p:nvSpPr>
        <p:spPr>
          <a:xfrm>
            <a:off x="518388" y="1575893"/>
            <a:ext cx="10613438" cy="1200329"/>
          </a:xfrm>
          <a:prstGeom prst="rect">
            <a:avLst/>
          </a:prstGeom>
        </p:spPr>
        <p:txBody>
          <a:bodyPr wrap="square">
            <a:spAutoFit/>
          </a:bodyPr>
          <a:lstStyle/>
          <a:p>
            <a:pPr algn="ctr"/>
            <a:r>
              <a:rPr lang="pl-PL" sz="3600" dirty="0" smtClean="0">
                <a:solidFill>
                  <a:srgbClr val="000000"/>
                </a:solidFill>
              </a:rPr>
              <a:t>Domain is </a:t>
            </a:r>
            <a:r>
              <a:rPr lang="en-US" sz="3600" dirty="0" smtClean="0">
                <a:solidFill>
                  <a:srgbClr val="000000"/>
                </a:solidFill>
              </a:rPr>
              <a:t>sphere </a:t>
            </a:r>
            <a:r>
              <a:rPr lang="en-US" sz="3600" dirty="0">
                <a:solidFill>
                  <a:srgbClr val="000000"/>
                </a:solidFill>
              </a:rPr>
              <a:t>of </a:t>
            </a:r>
            <a:r>
              <a:rPr lang="en-US" sz="3600" dirty="0" smtClean="0">
                <a:solidFill>
                  <a:srgbClr val="000000"/>
                </a:solidFill>
              </a:rPr>
              <a:t>knowledge</a:t>
            </a:r>
            <a:r>
              <a:rPr lang="pl-PL" sz="3600" dirty="0" smtClean="0">
                <a:solidFill>
                  <a:srgbClr val="000000"/>
                </a:solidFill>
              </a:rPr>
              <a:t> </a:t>
            </a:r>
            <a:r>
              <a:rPr lang="pl-PL" sz="3600" dirty="0" smtClean="0">
                <a:solidFill>
                  <a:srgbClr val="000000"/>
                </a:solidFill>
              </a:rPr>
              <a:t>or </a:t>
            </a:r>
            <a:r>
              <a:rPr lang="pl-PL" sz="3600" dirty="0" smtClean="0">
                <a:solidFill>
                  <a:srgbClr val="000000"/>
                </a:solidFill>
              </a:rPr>
              <a:t>problem space, influence or activity.</a:t>
            </a:r>
            <a:endParaRPr lang="en-US" sz="3600" dirty="0"/>
          </a:p>
        </p:txBody>
      </p:sp>
    </p:spTree>
    <p:extLst>
      <p:ext uri="{BB962C8B-B14F-4D97-AF65-F5344CB8AC3E}">
        <p14:creationId xmlns:p14="http://schemas.microsoft.com/office/powerpoint/2010/main" val="174114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00" y="127001"/>
            <a:ext cx="10058400" cy="723900"/>
          </a:xfrm>
        </p:spPr>
        <p:txBody>
          <a:bodyPr>
            <a:normAutofit/>
          </a:bodyPr>
          <a:lstStyle/>
          <a:p>
            <a:r>
              <a:rPr lang="pl-PL" dirty="0" smtClean="0"/>
              <a:t>What is model?</a:t>
            </a:r>
            <a:endParaRPr lang="en-US" sz="8800" dirty="0"/>
          </a:p>
        </p:txBody>
      </p:sp>
      <p:pic>
        <p:nvPicPr>
          <p:cNvPr id="5" name="Picture 4"/>
          <p:cNvPicPr>
            <a:picLocks noChangeAspect="1"/>
          </p:cNvPicPr>
          <p:nvPr/>
        </p:nvPicPr>
        <p:blipFill>
          <a:blip r:embed="rId3"/>
          <a:stretch>
            <a:fillRect/>
          </a:stretch>
        </p:blipFill>
        <p:spPr>
          <a:xfrm>
            <a:off x="2186587" y="1701783"/>
            <a:ext cx="3454324" cy="3439794"/>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4"/>
          <a:stretch>
            <a:fillRect/>
          </a:stretch>
        </p:blipFill>
        <p:spPr>
          <a:xfrm>
            <a:off x="7214499" y="1704118"/>
            <a:ext cx="3070497" cy="34374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45248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00" y="127001"/>
            <a:ext cx="10058400" cy="723900"/>
          </a:xfrm>
        </p:spPr>
        <p:txBody>
          <a:bodyPr>
            <a:normAutofit/>
          </a:bodyPr>
          <a:lstStyle/>
          <a:p>
            <a:r>
              <a:rPr lang="pl-PL" dirty="0" smtClean="0"/>
              <a:t>What is model?</a:t>
            </a:r>
            <a:endParaRPr lang="en-US" sz="8800" dirty="0"/>
          </a:p>
        </p:txBody>
      </p:sp>
      <p:sp>
        <p:nvSpPr>
          <p:cNvPr id="8" name="Rectangle 7"/>
          <p:cNvSpPr/>
          <p:nvPr/>
        </p:nvSpPr>
        <p:spPr>
          <a:xfrm>
            <a:off x="556260" y="1719581"/>
            <a:ext cx="11148060" cy="954107"/>
          </a:xfrm>
          <a:prstGeom prst="rect">
            <a:avLst/>
          </a:prstGeom>
        </p:spPr>
        <p:txBody>
          <a:bodyPr wrap="square">
            <a:spAutoFit/>
          </a:bodyPr>
          <a:lstStyle/>
          <a:p>
            <a:pPr algn="ctr"/>
            <a:r>
              <a:rPr lang="pl-PL" sz="2800" dirty="0" smtClean="0"/>
              <a:t>Model is </a:t>
            </a:r>
            <a:r>
              <a:rPr lang="pl-PL" sz="2800" dirty="0" smtClean="0"/>
              <a:t>a </a:t>
            </a:r>
            <a:r>
              <a:rPr lang="pl-PL" sz="2800" b="1" dirty="0" smtClean="0"/>
              <a:t>system of abstractions </a:t>
            </a:r>
            <a:r>
              <a:rPr lang="pl-PL" sz="2800" dirty="0" smtClean="0"/>
              <a:t>that describes </a:t>
            </a:r>
            <a:r>
              <a:rPr lang="pl-PL" sz="2800" b="1" dirty="0" smtClean="0"/>
              <a:t>selected</a:t>
            </a:r>
            <a:r>
              <a:rPr lang="pl-PL" sz="2800" dirty="0" smtClean="0"/>
              <a:t> aspects of a domain and can be </a:t>
            </a:r>
            <a:r>
              <a:rPr lang="pl-PL" sz="2800" b="1" dirty="0" smtClean="0"/>
              <a:t>used</a:t>
            </a:r>
            <a:r>
              <a:rPr lang="pl-PL" sz="2800" dirty="0" smtClean="0"/>
              <a:t> to solve problems related to that domain.</a:t>
            </a:r>
          </a:p>
        </p:txBody>
      </p:sp>
      <p:sp>
        <p:nvSpPr>
          <p:cNvPr id="3" name="TextBox 2"/>
          <p:cNvSpPr txBox="1"/>
          <p:nvPr/>
        </p:nvSpPr>
        <p:spPr>
          <a:xfrm flipH="1">
            <a:off x="556260" y="3542368"/>
            <a:ext cx="8405554" cy="923330"/>
          </a:xfrm>
          <a:prstGeom prst="rect">
            <a:avLst/>
          </a:prstGeom>
          <a:noFill/>
        </p:spPr>
        <p:txBody>
          <a:bodyPr wrap="square" rtlCol="0">
            <a:spAutoFit/>
          </a:bodyPr>
          <a:lstStyle/>
          <a:p>
            <a:pPr marL="285750" indent="-285750">
              <a:buFontTx/>
              <a:buChar char="-"/>
            </a:pPr>
            <a:r>
              <a:rPr lang="pl-PL" dirty="0" smtClean="0"/>
              <a:t>Not „as realistic as possible”</a:t>
            </a:r>
          </a:p>
          <a:p>
            <a:pPr marL="285750" indent="-285750">
              <a:buFontTx/>
              <a:buChar char="-"/>
            </a:pPr>
            <a:r>
              <a:rPr lang="pl-PL" dirty="0" smtClean="0"/>
              <a:t>Allows software to enter the domain</a:t>
            </a:r>
          </a:p>
          <a:p>
            <a:pPr marL="285750" indent="-285750">
              <a:buFontTx/>
              <a:buChar char="-"/>
            </a:pPr>
            <a:r>
              <a:rPr lang="pl-PL" dirty="0" smtClean="0"/>
              <a:t>There are always multiple models</a:t>
            </a:r>
            <a:endParaRPr lang="en-US" dirty="0"/>
          </a:p>
        </p:txBody>
      </p:sp>
    </p:spTree>
    <p:extLst>
      <p:ext uri="{BB962C8B-B14F-4D97-AF65-F5344CB8AC3E}">
        <p14:creationId xmlns:p14="http://schemas.microsoft.com/office/powerpoint/2010/main" val="961277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6069</TotalTime>
  <Words>5903</Words>
  <Application>Microsoft Office PowerPoint</Application>
  <PresentationFormat>Widescreen</PresentationFormat>
  <Paragraphs>625</Paragraphs>
  <Slides>38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Lucida Grande</vt:lpstr>
      <vt:lpstr>Verdana</vt:lpstr>
      <vt:lpstr>Retrospect</vt:lpstr>
      <vt:lpstr>Domain Driven Design </vt:lpstr>
      <vt:lpstr>Agenda</vt:lpstr>
      <vt:lpstr>PowerPoint Presentation</vt:lpstr>
      <vt:lpstr>PowerPoint Presentation</vt:lpstr>
      <vt:lpstr>Structuring domain logic</vt:lpstr>
      <vt:lpstr>PowerPoint Presentation</vt:lpstr>
      <vt:lpstr>PowerPoint Presentation</vt:lpstr>
      <vt:lpstr>What is model?</vt:lpstr>
      <vt:lpstr>What is model?</vt:lpstr>
      <vt:lpstr>Ubiquious language</vt:lpstr>
      <vt:lpstr>PowerPoint Presentation</vt:lpstr>
      <vt:lpstr>PowerPoint Presentation</vt:lpstr>
      <vt:lpstr>A Model expressed in software  Entities  </vt:lpstr>
      <vt:lpstr>PowerPoint Presentation</vt:lpstr>
      <vt:lpstr>PowerPoint Presentation</vt:lpstr>
      <vt:lpstr>PowerPoint Presentation</vt:lpstr>
      <vt:lpstr>PowerPoint Presentation</vt:lpstr>
      <vt:lpstr>PowerPoint Presentation</vt:lpstr>
      <vt:lpstr>Summary </vt:lpstr>
      <vt:lpstr>Application design</vt:lpstr>
      <vt:lpstr>Iteration cycle diagram </vt:lpstr>
      <vt:lpstr>Example in VS </vt:lpstr>
      <vt:lpstr>References</vt:lpstr>
      <vt:lpstr>PowerPoint Presentation</vt:lpstr>
      <vt:lpstr>Questions?</vt:lpstr>
      <vt:lpstr>Design patterns working group</vt:lpstr>
      <vt:lpstr>Domain Driven Design Modeling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in VS </vt:lpstr>
      <vt:lpstr>References</vt:lpstr>
      <vt:lpstr>PowerPoint Presentation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Driven Design Maciej Zelwak</dc:title>
  <dc:creator>Microsoft account</dc:creator>
  <cp:lastModifiedBy>Microsoft account</cp:lastModifiedBy>
  <cp:revision>187</cp:revision>
  <dcterms:created xsi:type="dcterms:W3CDTF">2014-08-03T10:52:33Z</dcterms:created>
  <dcterms:modified xsi:type="dcterms:W3CDTF">2014-08-23T13:57:04Z</dcterms:modified>
</cp:coreProperties>
</file>