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70" r:id="rId4"/>
    <p:sldId id="259" r:id="rId5"/>
    <p:sldId id="258" r:id="rId6"/>
    <p:sldId id="260" r:id="rId7"/>
    <p:sldId id="261" r:id="rId8"/>
    <p:sldId id="262" r:id="rId9"/>
    <p:sldId id="268" r:id="rId10"/>
    <p:sldId id="267" r:id="rId11"/>
    <p:sldId id="269" r:id="rId12"/>
    <p:sldId id="265" r:id="rId13"/>
    <p:sldId id="263"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90" autoAdjust="0"/>
    <p:restoredTop sz="42295" autoAdjust="0"/>
  </p:normalViewPr>
  <p:slideViewPr>
    <p:cSldViewPr snapToGrid="0">
      <p:cViewPr>
        <p:scale>
          <a:sx n="86" d="100"/>
          <a:sy n="86" d="100"/>
        </p:scale>
        <p:origin x="-10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236C5-AC03-4F28-9669-9A6F42883B65}" type="datetimeFigureOut">
              <a:rPr lang="en-US" smtClean="0"/>
              <a:t>8/5/2014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85E54-EDDB-4BD9-BDD7-70D9B9E161F0}" type="slidenum">
              <a:rPr lang="en-US" smtClean="0"/>
              <a:t>‹#›</a:t>
            </a:fld>
            <a:endParaRPr lang="en-US"/>
          </a:p>
        </p:txBody>
      </p:sp>
    </p:spTree>
    <p:extLst>
      <p:ext uri="{BB962C8B-B14F-4D97-AF65-F5344CB8AC3E}">
        <p14:creationId xmlns:p14="http://schemas.microsoft.com/office/powerpoint/2010/main" val="319308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Event-driven_architecture"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martinfowler.com/bliki/AggregateOrientedDatabase.html" TargetMode="External"/><Relationship Id="rId4" Type="http://schemas.openxmlformats.org/officeDocument/2006/relationships/hyperlink" Target="http://de.wikipedia.org/wiki/Hibernate_(Framework)"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chrisrichardson.net/sdforumjavasig0208.html" TargetMode="External"/><Relationship Id="rId13" Type="http://schemas.openxmlformats.org/officeDocument/2006/relationships/hyperlink" Target="http://ant.apache.org/" TargetMode="External"/><Relationship Id="rId3" Type="http://schemas.openxmlformats.org/officeDocument/2006/relationships/hyperlink" Target="http://c2.com/cgi/wiki?TestDrivenDevelopment" TargetMode="External"/><Relationship Id="rId7" Type="http://schemas.openxmlformats.org/officeDocument/2006/relationships/hyperlink" Target="http://metrics.sourceforge.net/" TargetMode="External"/><Relationship Id="rId12" Type="http://schemas.openxmlformats.org/officeDocument/2006/relationships/hyperlink" Target="https://hudson.dev.java.ne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classycle.sourceforge.net/" TargetMode="External"/><Relationship Id="rId11" Type="http://schemas.openxmlformats.org/officeDocument/2006/relationships/hyperlink" Target="http://cruisecontrol.sourceforge.net/" TargetMode="External"/><Relationship Id="rId5" Type="http://schemas.openxmlformats.org/officeDocument/2006/relationships/hyperlink" Target="http://clarkware.com/software/JDepend.html" TargetMode="External"/><Relationship Id="rId15" Type="http://schemas.openxmlformats.org/officeDocument/2006/relationships/hyperlink" Target="http://subversion.tigris.org/" TargetMode="External"/><Relationship Id="rId10" Type="http://schemas.openxmlformats.org/officeDocument/2006/relationships/hyperlink" Target="http://domaindrivendesign.org/books/index.html#DDD" TargetMode="External"/><Relationship Id="rId4" Type="http://schemas.openxmlformats.org/officeDocument/2006/relationships/hyperlink" Target="http://www.eclipse.org/" TargetMode="External"/><Relationship Id="rId9" Type="http://schemas.openxmlformats.org/officeDocument/2006/relationships/hyperlink" Target="http://www.dbunit.org/" TargetMode="External"/><Relationship Id="rId14" Type="http://schemas.openxmlformats.org/officeDocument/2006/relationships/hyperlink" Target="http://www.nongnu.org/cv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thespringexperience.com/show_session_view.jsp?presentationId=9239&amp;showId=147"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martinfowler.com/eaaDev/DomainEvent.html" TargetMode="External"/><Relationship Id="rId5" Type="http://schemas.openxmlformats.org/officeDocument/2006/relationships/hyperlink" Target="http://en.wikipedia.org/wiki/Event_Driven_Architecture" TargetMode="External"/><Relationship Id="rId4" Type="http://schemas.openxmlformats.org/officeDocument/2006/relationships/hyperlink" Target="http://behaviour-driven.or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pringone.com/display/SpringOne06/Domain+Driven+Design+with+AOP+and+DI" TargetMode="External"/><Relationship Id="rId7" Type="http://schemas.openxmlformats.org/officeDocument/2006/relationships/hyperlink" Target="http://www.unitils.or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testng.org/" TargetMode="External"/><Relationship Id="rId5" Type="http://schemas.openxmlformats.org/officeDocument/2006/relationships/hyperlink" Target="http://www.junit.org/" TargetMode="External"/><Relationship Id="rId4" Type="http://schemas.openxmlformats.org/officeDocument/2006/relationships/hyperlink" Target="http://en.wikipedia.org/wiki/Design_by_contrac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www.gigaspaces.com/" TargetMode="External"/><Relationship Id="rId3" Type="http://schemas.openxmlformats.org/officeDocument/2006/relationships/hyperlink" Target="https://svn.ervacon.com/public/projects/bitemporal/" TargetMode="External"/><Relationship Id="rId7" Type="http://schemas.openxmlformats.org/officeDocument/2006/relationships/hyperlink" Target="http://www.oracle.com/products/middleware/coherence/index.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www.martinfowler.com/books.html#refactoring" TargetMode="External"/><Relationship Id="rId11" Type="http://schemas.openxmlformats.org/officeDocument/2006/relationships/hyperlink" Target="http://dozer.sourceforge.net/" TargetMode="External"/><Relationship Id="rId5" Type="http://schemas.openxmlformats.org/officeDocument/2006/relationships/hyperlink" Target="http://www.jnsk.se/adddp/" TargetMode="External"/><Relationship Id="rId10" Type="http://schemas.openxmlformats.org/officeDocument/2006/relationships/hyperlink" Target="http://www.hibernate.org/" TargetMode="External"/><Relationship Id="rId4" Type="http://schemas.openxmlformats.org/officeDocument/2006/relationships/hyperlink" Target="http://www.martinfowler.com/eaaDev/timeNarrative.html" TargetMode="External"/><Relationship Id="rId9" Type="http://schemas.openxmlformats.org/officeDocument/2006/relationships/hyperlink" Target="http://www.oracle.com/technology/products/ias/toplink/index.html"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eclipse.org/aspectj/" TargetMode="External"/><Relationship Id="rId13" Type="http://schemas.openxmlformats.org/officeDocument/2006/relationships/hyperlink" Target="http://www.springone.com/display/SpringOne06/Domain+Driven+Design+with+AOP+and+DI" TargetMode="External"/><Relationship Id="rId3" Type="http://schemas.openxmlformats.org/officeDocument/2006/relationships/hyperlink" Target="http://struts.apache.org/" TargetMode="External"/><Relationship Id="rId7" Type="http://schemas.openxmlformats.org/officeDocument/2006/relationships/hyperlink" Target="http://www.martinfowler.com/articles/injection.html" TargetMode="External"/><Relationship Id="rId12" Type="http://schemas.openxmlformats.org/officeDocument/2006/relationships/hyperlink" Target="http://www.jboss.org/jbosscach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Object_oriented" TargetMode="External"/><Relationship Id="rId11" Type="http://schemas.openxmlformats.org/officeDocument/2006/relationships/hyperlink" Target="http://java.sun.com/javaee/5/docs/api/javax/transaction/TransactionManager.html" TargetMode="External"/><Relationship Id="rId5" Type="http://schemas.openxmlformats.org/officeDocument/2006/relationships/hyperlink" Target="http://xmlbeans.apache.org/" TargetMode="External"/><Relationship Id="rId10" Type="http://schemas.openxmlformats.org/officeDocument/2006/relationships/hyperlink" Target="http://www.hibernate.org/hib_docs/v3/api/org/hibernate/SessionFactory.html" TargetMode="External"/><Relationship Id="rId4" Type="http://schemas.openxmlformats.org/officeDocument/2006/relationships/hyperlink" Target="http://www.hibernate.org/" TargetMode="External"/><Relationship Id="rId9" Type="http://schemas.openxmlformats.org/officeDocument/2006/relationships/hyperlink" Target="http://java.sun.com/javase/6/docs/api/javax/sql/DataSource.html" TargetMode="External"/><Relationship Id="rId14" Type="http://schemas.openxmlformats.org/officeDocument/2006/relationships/hyperlink" Target="http://chris-richardson.blog-city.com/cleaning_up_your_code_with_real_objects_dependency_injectio.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pl-PL" dirty="0" smtClean="0"/>
          </a:p>
          <a:p>
            <a:endParaRPr lang="pl-PL" dirty="0" smtClean="0"/>
          </a:p>
          <a:p>
            <a:endParaRPr lang="pl-PL" dirty="0" smtClean="0"/>
          </a:p>
          <a:p>
            <a:r>
              <a:rPr lang="pl-PL" dirty="0" smtClean="0"/>
              <a:t>Glossary:</a:t>
            </a:r>
          </a:p>
          <a:p>
            <a:r>
              <a:rPr lang="en-US" sz="1200" b="1" i="0" u="none" strike="noStrike" kern="1200" baseline="0" dirty="0" smtClean="0">
                <a:solidFill>
                  <a:schemeClr val="tx1"/>
                </a:solidFill>
                <a:latin typeface="+mn-lt"/>
                <a:ea typeface="+mn-ea"/>
                <a:cs typeface="+mn-cs"/>
              </a:rPr>
              <a:t>AGGREGATE</a:t>
            </a:r>
          </a:p>
          <a:p>
            <a:r>
              <a:rPr lang="en-US" sz="1200" b="0" i="0" u="none" strike="noStrike" kern="1200" baseline="0" dirty="0" smtClean="0">
                <a:solidFill>
                  <a:schemeClr val="tx1"/>
                </a:solidFill>
                <a:latin typeface="+mn-lt"/>
                <a:ea typeface="+mn-ea"/>
                <a:cs typeface="+mn-cs"/>
              </a:rPr>
              <a:t>A cluster of associated objects that are treated as a unit for the purpose of data changes.</a:t>
            </a:r>
          </a:p>
          <a:p>
            <a:r>
              <a:rPr lang="en-US" sz="1200" b="0" i="0" u="none" strike="noStrike" kern="1200" baseline="0" dirty="0" smtClean="0">
                <a:solidFill>
                  <a:schemeClr val="tx1"/>
                </a:solidFill>
                <a:latin typeface="+mn-lt"/>
                <a:ea typeface="+mn-ea"/>
                <a:cs typeface="+mn-cs"/>
              </a:rPr>
              <a:t>External references are restricted to one member of the AGGREGATE, designated as the </a:t>
            </a:r>
            <a:r>
              <a:rPr lang="en-US" sz="1200" b="0" i="1" u="none" strike="noStrike" kern="1200" baseline="0" dirty="0" smtClean="0">
                <a:solidFill>
                  <a:schemeClr val="tx1"/>
                </a:solidFill>
                <a:latin typeface="+mn-lt"/>
                <a:ea typeface="+mn-ea"/>
                <a:cs typeface="+mn-cs"/>
              </a:rPr>
              <a:t>root.</a:t>
            </a:r>
          </a:p>
          <a:p>
            <a:r>
              <a:rPr lang="en-US" sz="1200" b="0" i="0" u="none" strike="noStrike" kern="1200" baseline="0" dirty="0" smtClean="0">
                <a:solidFill>
                  <a:schemeClr val="tx1"/>
                </a:solidFill>
                <a:latin typeface="+mn-lt"/>
                <a:ea typeface="+mn-ea"/>
                <a:cs typeface="+mn-cs"/>
              </a:rPr>
              <a:t>A set of consistency rules applies within the AGGREGATE'S boundaries.</a:t>
            </a:r>
          </a:p>
          <a:p>
            <a:r>
              <a:rPr lang="en-US" sz="1200" b="1" i="0" u="none" strike="noStrike" kern="1200" baseline="0" dirty="0" smtClean="0">
                <a:solidFill>
                  <a:schemeClr val="tx1"/>
                </a:solidFill>
                <a:latin typeface="+mn-lt"/>
                <a:ea typeface="+mn-ea"/>
                <a:cs typeface="+mn-cs"/>
              </a:rPr>
              <a:t>analysis pattern</a:t>
            </a:r>
          </a:p>
          <a:p>
            <a:r>
              <a:rPr lang="en-US" sz="1200" b="0" i="0" u="none" strike="noStrike" kern="1200" baseline="0" dirty="0" smtClean="0">
                <a:solidFill>
                  <a:schemeClr val="tx1"/>
                </a:solidFill>
                <a:latin typeface="+mn-lt"/>
                <a:ea typeface="+mn-ea"/>
                <a:cs typeface="+mn-cs"/>
              </a:rPr>
              <a:t>A group of concepts that represents a common construction in business modeling. It may be</a:t>
            </a:r>
          </a:p>
          <a:p>
            <a:r>
              <a:rPr lang="en-US" sz="1200" b="0" i="0" u="none" strike="noStrike" kern="1200" baseline="0" dirty="0" smtClean="0">
                <a:solidFill>
                  <a:schemeClr val="tx1"/>
                </a:solidFill>
                <a:latin typeface="+mn-lt"/>
                <a:ea typeface="+mn-ea"/>
                <a:cs typeface="+mn-cs"/>
              </a:rPr>
              <a:t>relevant to only one domain or may span many domains (Fowler 1997, p. 8).</a:t>
            </a:r>
          </a:p>
          <a:p>
            <a:r>
              <a:rPr lang="en-US" sz="1200" b="1" i="0" u="none" strike="noStrike" kern="1200" baseline="0" dirty="0" smtClean="0">
                <a:solidFill>
                  <a:schemeClr val="tx1"/>
                </a:solidFill>
                <a:latin typeface="+mn-lt"/>
                <a:ea typeface="+mn-ea"/>
                <a:cs typeface="+mn-cs"/>
              </a:rPr>
              <a:t>ASSERTION</a:t>
            </a:r>
          </a:p>
          <a:p>
            <a:r>
              <a:rPr lang="en-US" sz="1200" b="0" i="0" u="none" strike="noStrike" kern="1200" baseline="0" dirty="0" smtClean="0">
                <a:solidFill>
                  <a:schemeClr val="tx1"/>
                </a:solidFill>
                <a:latin typeface="+mn-lt"/>
                <a:ea typeface="+mn-ea"/>
                <a:cs typeface="+mn-cs"/>
              </a:rPr>
              <a:t>A statement of the correct state of a program at some point, independent of how it does it.</a:t>
            </a:r>
          </a:p>
          <a:p>
            <a:r>
              <a:rPr lang="en-US" sz="1200" b="0" i="0" u="none" strike="noStrike" kern="1200" baseline="0" dirty="0" smtClean="0">
                <a:solidFill>
                  <a:schemeClr val="tx1"/>
                </a:solidFill>
                <a:latin typeface="+mn-lt"/>
                <a:ea typeface="+mn-ea"/>
                <a:cs typeface="+mn-cs"/>
              </a:rPr>
              <a:t>Typically, an ASSERTION specifies the result of an operation or an invariant of a design</a:t>
            </a:r>
          </a:p>
          <a:p>
            <a:r>
              <a:rPr lang="en-US" sz="1200" b="0" i="0" u="none" strike="noStrike" kern="1200" baseline="0" dirty="0" smtClean="0">
                <a:solidFill>
                  <a:schemeClr val="tx1"/>
                </a:solidFill>
                <a:latin typeface="+mn-lt"/>
                <a:ea typeface="+mn-ea"/>
                <a:cs typeface="+mn-cs"/>
              </a:rPr>
              <a:t>element.</a:t>
            </a:r>
          </a:p>
          <a:p>
            <a:r>
              <a:rPr lang="en-US" sz="1200" b="1" i="0" u="none" strike="noStrike" kern="1200" baseline="0" dirty="0" smtClean="0">
                <a:solidFill>
                  <a:schemeClr val="tx1"/>
                </a:solidFill>
                <a:latin typeface="+mn-lt"/>
                <a:ea typeface="+mn-ea"/>
                <a:cs typeface="+mn-cs"/>
              </a:rPr>
              <a:t>BOUNDED CONTEXT</a:t>
            </a:r>
          </a:p>
          <a:p>
            <a:r>
              <a:rPr lang="en-US" sz="1200" b="0" i="0" u="none" strike="noStrike" kern="1200" baseline="0" dirty="0" smtClean="0">
                <a:solidFill>
                  <a:schemeClr val="tx1"/>
                </a:solidFill>
                <a:latin typeface="+mn-lt"/>
                <a:ea typeface="+mn-ea"/>
                <a:cs typeface="+mn-cs"/>
              </a:rPr>
              <a:t>The delimited applicability of a particular model. BOUNDING CONTEXTS gives team members a</a:t>
            </a:r>
          </a:p>
          <a:p>
            <a:r>
              <a:rPr lang="en-US" sz="1200" b="0" i="0" u="none" strike="noStrike" kern="1200" baseline="0" dirty="0" smtClean="0">
                <a:solidFill>
                  <a:schemeClr val="tx1"/>
                </a:solidFill>
                <a:latin typeface="+mn-lt"/>
                <a:ea typeface="+mn-ea"/>
                <a:cs typeface="+mn-cs"/>
              </a:rPr>
              <a:t>clear and shared understanding of what has to be consistent and what can develop</a:t>
            </a:r>
          </a:p>
          <a:p>
            <a:r>
              <a:rPr lang="en-US" sz="1200" b="0" i="0" u="none" strike="noStrike" kern="1200" baseline="0" dirty="0" smtClean="0">
                <a:solidFill>
                  <a:schemeClr val="tx1"/>
                </a:solidFill>
                <a:latin typeface="+mn-lt"/>
                <a:ea typeface="+mn-ea"/>
                <a:cs typeface="+mn-cs"/>
              </a:rPr>
              <a:t>independently.</a:t>
            </a:r>
          </a:p>
          <a:p>
            <a:r>
              <a:rPr lang="en-US" sz="1200" b="1" i="0" u="none" strike="noStrike" kern="1200" baseline="0" dirty="0" smtClean="0">
                <a:solidFill>
                  <a:schemeClr val="tx1"/>
                </a:solidFill>
                <a:latin typeface="+mn-lt"/>
                <a:ea typeface="+mn-ea"/>
                <a:cs typeface="+mn-cs"/>
              </a:rPr>
              <a:t>client</a:t>
            </a:r>
          </a:p>
          <a:p>
            <a:r>
              <a:rPr lang="en-US" sz="1200" b="0" i="0" u="none" strike="noStrike" kern="1200" baseline="0" dirty="0" smtClean="0">
                <a:solidFill>
                  <a:schemeClr val="tx1"/>
                </a:solidFill>
                <a:latin typeface="+mn-lt"/>
                <a:ea typeface="+mn-ea"/>
                <a:cs typeface="+mn-cs"/>
              </a:rPr>
              <a:t>A program element that is calling the element under design, using its capabilities.</a:t>
            </a:r>
          </a:p>
          <a:p>
            <a:r>
              <a:rPr lang="en-US" sz="1200" b="1" i="0" u="none" strike="noStrike" kern="1200" baseline="0" dirty="0" smtClean="0">
                <a:solidFill>
                  <a:schemeClr val="tx1"/>
                </a:solidFill>
                <a:latin typeface="+mn-lt"/>
                <a:ea typeface="+mn-ea"/>
                <a:cs typeface="+mn-cs"/>
              </a:rPr>
              <a:t>cohesion</a:t>
            </a:r>
          </a:p>
          <a:p>
            <a:r>
              <a:rPr lang="en-US" sz="1200" b="0" i="0" u="none" strike="noStrike" kern="1200" baseline="0" dirty="0" smtClean="0">
                <a:solidFill>
                  <a:schemeClr val="tx1"/>
                </a:solidFill>
                <a:latin typeface="+mn-lt"/>
                <a:ea typeface="+mn-ea"/>
                <a:cs typeface="+mn-cs"/>
              </a:rPr>
              <a:t>Logical agreement and dependence.</a:t>
            </a:r>
          </a:p>
          <a:p>
            <a:r>
              <a:rPr lang="en-US" sz="1200" b="1" i="0" u="none" strike="noStrike" kern="1200" baseline="0" dirty="0" smtClean="0">
                <a:solidFill>
                  <a:schemeClr val="tx1"/>
                </a:solidFill>
                <a:latin typeface="+mn-lt"/>
                <a:ea typeface="+mn-ea"/>
                <a:cs typeface="+mn-cs"/>
              </a:rPr>
              <a:t>command (a.k.a. </a:t>
            </a:r>
            <a:r>
              <a:rPr lang="en-US" sz="1200" b="1" i="1" u="none" strike="noStrike" kern="1200" baseline="0" dirty="0" smtClean="0">
                <a:solidFill>
                  <a:schemeClr val="tx1"/>
                </a:solidFill>
                <a:latin typeface="+mn-lt"/>
                <a:ea typeface="+mn-ea"/>
                <a:cs typeface="+mn-cs"/>
              </a:rPr>
              <a:t>modifier</a:t>
            </a:r>
            <a:r>
              <a:rPr lang="en-US" sz="1200" b="1"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An operation that effects some change to the system (for example, setting a variable). An</a:t>
            </a:r>
          </a:p>
          <a:p>
            <a:r>
              <a:rPr lang="en-US" sz="1200" b="0" i="0" u="none" strike="noStrike" kern="1200" baseline="0" dirty="0" smtClean="0">
                <a:solidFill>
                  <a:schemeClr val="tx1"/>
                </a:solidFill>
                <a:latin typeface="+mn-lt"/>
                <a:ea typeface="+mn-ea"/>
                <a:cs typeface="+mn-cs"/>
              </a:rPr>
              <a:t>operation that intentionally creates a side effect.</a:t>
            </a:r>
          </a:p>
          <a:p>
            <a:r>
              <a:rPr lang="en-US" sz="1200" b="1" i="0" u="none" strike="noStrike" kern="1200" baseline="0" dirty="0" smtClean="0">
                <a:solidFill>
                  <a:schemeClr val="tx1"/>
                </a:solidFill>
                <a:latin typeface="+mn-lt"/>
                <a:ea typeface="+mn-ea"/>
                <a:cs typeface="+mn-cs"/>
              </a:rPr>
              <a:t>CONCEPTUAL CONTOUR</a:t>
            </a:r>
          </a:p>
          <a:p>
            <a:r>
              <a:rPr lang="en-US" sz="1200" b="0" i="0" u="none" strike="noStrike" kern="1200" baseline="0" dirty="0" smtClean="0">
                <a:solidFill>
                  <a:schemeClr val="tx1"/>
                </a:solidFill>
                <a:latin typeface="+mn-lt"/>
                <a:ea typeface="+mn-ea"/>
                <a:cs typeface="+mn-cs"/>
              </a:rPr>
              <a:t>An underlying consistency of the domain itself, which, if reflected in a model, can help the</a:t>
            </a:r>
          </a:p>
          <a:p>
            <a:r>
              <a:rPr lang="en-US" sz="1200" b="0" i="0" u="none" strike="noStrike" kern="1200" baseline="0" dirty="0" smtClean="0">
                <a:solidFill>
                  <a:schemeClr val="tx1"/>
                </a:solidFill>
                <a:latin typeface="+mn-lt"/>
                <a:ea typeface="+mn-ea"/>
                <a:cs typeface="+mn-cs"/>
              </a:rPr>
              <a:t>design accommodate change more naturally.</a:t>
            </a:r>
          </a:p>
          <a:p>
            <a:r>
              <a:rPr lang="en-US" sz="1200" b="1" i="0" u="none" strike="noStrike" kern="1200" baseline="0" dirty="0" smtClean="0">
                <a:solidFill>
                  <a:schemeClr val="tx1"/>
                </a:solidFill>
                <a:latin typeface="+mn-lt"/>
                <a:ea typeface="+mn-ea"/>
                <a:cs typeface="+mn-cs"/>
              </a:rPr>
              <a:t>context</a:t>
            </a:r>
          </a:p>
          <a:p>
            <a:r>
              <a:rPr lang="en-US" sz="1200" b="0" i="0" u="none" strike="noStrike" kern="1200" baseline="0" dirty="0" smtClean="0">
                <a:solidFill>
                  <a:schemeClr val="tx1"/>
                </a:solidFill>
                <a:latin typeface="+mn-lt"/>
                <a:ea typeface="+mn-ea"/>
                <a:cs typeface="+mn-cs"/>
              </a:rPr>
              <a:t>The setting in which a word or statement appears that determines its meaning.</a:t>
            </a:r>
          </a:p>
          <a:p>
            <a:r>
              <a:rPr lang="en-US" sz="1200" b="0" i="0" u="none" strike="noStrike" kern="1200" baseline="0" dirty="0" smtClean="0">
                <a:solidFill>
                  <a:schemeClr val="tx1"/>
                </a:solidFill>
                <a:latin typeface="+mn-lt"/>
                <a:ea typeface="+mn-ea"/>
                <a:cs typeface="+mn-cs"/>
              </a:rPr>
              <a:t>See also </a:t>
            </a:r>
            <a:r>
              <a:rPr lang="en-US" sz="1200" b="1" i="0" u="none" strike="noStrike" kern="1200" baseline="0" dirty="0" smtClean="0">
                <a:solidFill>
                  <a:schemeClr val="tx1"/>
                </a:solidFill>
                <a:latin typeface="+mn-lt"/>
                <a:ea typeface="+mn-ea"/>
                <a:cs typeface="+mn-cs"/>
              </a:rPr>
              <a:t>[BOUNDED CONTEXT]</a:t>
            </a:r>
          </a:p>
          <a:p>
            <a:r>
              <a:rPr lang="en-US" sz="1200" b="1" i="0" u="none" strike="noStrike" kern="1200" baseline="0" dirty="0" smtClean="0">
                <a:solidFill>
                  <a:schemeClr val="tx1"/>
                </a:solidFill>
                <a:latin typeface="+mn-lt"/>
                <a:ea typeface="+mn-ea"/>
                <a:cs typeface="+mn-cs"/>
              </a:rPr>
              <a:t>CONTEXT MAP</a:t>
            </a:r>
          </a:p>
          <a:p>
            <a:r>
              <a:rPr lang="en-US" sz="1200" b="0" i="0" u="none" strike="noStrike" kern="1200" baseline="0" dirty="0" smtClean="0">
                <a:solidFill>
                  <a:schemeClr val="tx1"/>
                </a:solidFill>
                <a:latin typeface="+mn-lt"/>
                <a:ea typeface="+mn-ea"/>
                <a:cs typeface="+mn-cs"/>
              </a:rPr>
              <a:t>A representation of the BOUNDED CONTEXTS involved in a project and the actual relationships</a:t>
            </a:r>
          </a:p>
          <a:p>
            <a:r>
              <a:rPr lang="en-US" sz="1200" b="0" i="0" u="none" strike="noStrike" kern="1200" baseline="0" dirty="0" smtClean="0">
                <a:solidFill>
                  <a:schemeClr val="tx1"/>
                </a:solidFill>
                <a:latin typeface="+mn-lt"/>
                <a:ea typeface="+mn-ea"/>
                <a:cs typeface="+mn-cs"/>
              </a:rPr>
              <a:t>between them and their models.</a:t>
            </a:r>
          </a:p>
          <a:p>
            <a:r>
              <a:rPr lang="en-US" sz="1200" b="1" i="0" u="none" strike="noStrike" kern="1200" baseline="0" dirty="0" smtClean="0">
                <a:solidFill>
                  <a:schemeClr val="tx1"/>
                </a:solidFill>
                <a:latin typeface="+mn-lt"/>
                <a:ea typeface="+mn-ea"/>
                <a:cs typeface="+mn-cs"/>
              </a:rPr>
              <a:t>CORE DOMAIN</a:t>
            </a:r>
          </a:p>
          <a:p>
            <a:r>
              <a:rPr lang="en-US" sz="1200" b="0" i="0" u="none" strike="noStrike" kern="1200" baseline="0" dirty="0" smtClean="0">
                <a:solidFill>
                  <a:schemeClr val="tx1"/>
                </a:solidFill>
                <a:latin typeface="+mn-lt"/>
                <a:ea typeface="+mn-ea"/>
                <a:cs typeface="+mn-cs"/>
              </a:rPr>
              <a:t>The distinctive part of the model, central to the user's goals, that differentiates the</a:t>
            </a:r>
          </a:p>
          <a:p>
            <a:r>
              <a:rPr lang="en-US" sz="1200" b="0" i="0" u="none" strike="noStrike" kern="1200" baseline="0" dirty="0" smtClean="0">
                <a:solidFill>
                  <a:schemeClr val="tx1"/>
                </a:solidFill>
                <a:latin typeface="+mn-lt"/>
                <a:ea typeface="+mn-ea"/>
                <a:cs typeface="+mn-cs"/>
              </a:rPr>
              <a:t>application and makes it valuable.</a:t>
            </a:r>
          </a:p>
          <a:p>
            <a:r>
              <a:rPr lang="en-US" sz="1200" b="1" i="0" u="none" strike="noStrike" kern="1200" baseline="0" dirty="0" smtClean="0">
                <a:solidFill>
                  <a:schemeClr val="tx1"/>
                </a:solidFill>
                <a:latin typeface="+mn-lt"/>
                <a:ea typeface="+mn-ea"/>
                <a:cs typeface="+mn-cs"/>
              </a:rPr>
              <a:t>declarative design</a:t>
            </a:r>
          </a:p>
          <a:p>
            <a:r>
              <a:rPr lang="en-US" sz="1200" b="0" i="0" u="none" strike="noStrike" kern="1200" baseline="0" dirty="0" smtClean="0">
                <a:solidFill>
                  <a:schemeClr val="tx1"/>
                </a:solidFill>
                <a:latin typeface="+mn-lt"/>
                <a:ea typeface="+mn-ea"/>
                <a:cs typeface="+mn-cs"/>
              </a:rPr>
              <a:t>A form of programming in which a precise description of properties actually controls the</a:t>
            </a:r>
          </a:p>
          <a:p>
            <a:r>
              <a:rPr lang="en-US" sz="1200" b="0" i="0" u="none" strike="noStrike" kern="1200" baseline="0" dirty="0" smtClean="0">
                <a:solidFill>
                  <a:schemeClr val="tx1"/>
                </a:solidFill>
                <a:latin typeface="+mn-lt"/>
                <a:ea typeface="+mn-ea"/>
                <a:cs typeface="+mn-cs"/>
              </a:rPr>
              <a:t>software. An executable specification.</a:t>
            </a:r>
          </a:p>
          <a:p>
            <a:r>
              <a:rPr lang="en-US" sz="1200" b="1" i="0" u="none" strike="noStrike" kern="1200" baseline="0" dirty="0" smtClean="0">
                <a:solidFill>
                  <a:schemeClr val="tx1"/>
                </a:solidFill>
                <a:latin typeface="+mn-lt"/>
                <a:ea typeface="+mn-ea"/>
                <a:cs typeface="+mn-cs"/>
              </a:rPr>
              <a:t>deep model</a:t>
            </a:r>
          </a:p>
          <a:p>
            <a:r>
              <a:rPr lang="en-US" sz="1200" b="0" i="0" u="none" strike="noStrike" kern="1200" baseline="0" dirty="0" smtClean="0">
                <a:solidFill>
                  <a:schemeClr val="tx1"/>
                </a:solidFill>
                <a:latin typeface="+mn-lt"/>
                <a:ea typeface="+mn-ea"/>
                <a:cs typeface="+mn-cs"/>
              </a:rPr>
              <a:t>An incisive expression of the primary concerns of the domain experts and their most</a:t>
            </a:r>
          </a:p>
          <a:p>
            <a:r>
              <a:rPr lang="en-US" sz="1200" b="0" i="0" u="none" strike="noStrike" kern="1200" baseline="0" dirty="0" smtClean="0">
                <a:solidFill>
                  <a:schemeClr val="tx1"/>
                </a:solidFill>
                <a:latin typeface="+mn-lt"/>
                <a:ea typeface="+mn-ea"/>
                <a:cs typeface="+mn-cs"/>
              </a:rPr>
              <a:t>relevant knowledge. A deep model sloughs off superficial aspects of the domain and naive</a:t>
            </a:r>
          </a:p>
          <a:p>
            <a:r>
              <a:rPr lang="en-US" sz="1200" b="0" i="0" u="none" strike="noStrike" kern="1200" baseline="0" dirty="0" smtClean="0">
                <a:solidFill>
                  <a:schemeClr val="tx1"/>
                </a:solidFill>
                <a:latin typeface="+mn-lt"/>
                <a:ea typeface="+mn-ea"/>
                <a:cs typeface="+mn-cs"/>
              </a:rPr>
              <a:t>interpretations.</a:t>
            </a:r>
          </a:p>
          <a:p>
            <a:r>
              <a:rPr lang="en-US" sz="1200" b="1" i="0" u="none" strike="noStrike" kern="1200" baseline="0" dirty="0" smtClean="0">
                <a:solidFill>
                  <a:schemeClr val="tx1"/>
                </a:solidFill>
                <a:latin typeface="+mn-lt"/>
                <a:ea typeface="+mn-ea"/>
                <a:cs typeface="+mn-cs"/>
              </a:rPr>
              <a:t>design pattern</a:t>
            </a:r>
          </a:p>
          <a:p>
            <a:r>
              <a:rPr lang="en-US" sz="1200" b="0" i="0" u="none" strike="noStrike" kern="1200" baseline="0" dirty="0" smtClean="0">
                <a:solidFill>
                  <a:schemeClr val="tx1"/>
                </a:solidFill>
                <a:latin typeface="+mn-lt"/>
                <a:ea typeface="+mn-ea"/>
                <a:cs typeface="+mn-cs"/>
              </a:rPr>
              <a:t>A description of communicating objects and classes that are customized to solve a general</a:t>
            </a:r>
          </a:p>
          <a:p>
            <a:r>
              <a:rPr lang="en-US" sz="1200" b="0" i="0" u="none" strike="noStrike" kern="1200" baseline="0" dirty="0" smtClean="0">
                <a:solidFill>
                  <a:schemeClr val="tx1"/>
                </a:solidFill>
                <a:latin typeface="+mn-lt"/>
                <a:ea typeface="+mn-ea"/>
                <a:cs typeface="+mn-cs"/>
              </a:rPr>
              <a:t>design problem in a particular context. (Gamma et al. 1995, p. 3)</a:t>
            </a:r>
          </a:p>
          <a:p>
            <a:r>
              <a:rPr lang="en-US" sz="1200" b="1" i="0" u="none" strike="noStrike" kern="1200" baseline="0" dirty="0" smtClean="0">
                <a:solidFill>
                  <a:schemeClr val="tx1"/>
                </a:solidFill>
                <a:latin typeface="+mn-lt"/>
                <a:ea typeface="+mn-ea"/>
                <a:cs typeface="+mn-cs"/>
              </a:rPr>
              <a:t>distillation</a:t>
            </a:r>
          </a:p>
          <a:p>
            <a:r>
              <a:rPr lang="en-US" sz="1200" b="0" i="0" u="none" strike="noStrike" kern="1200" baseline="0" dirty="0" smtClean="0">
                <a:solidFill>
                  <a:schemeClr val="tx1"/>
                </a:solidFill>
                <a:latin typeface="+mn-lt"/>
                <a:ea typeface="+mn-ea"/>
                <a:cs typeface="+mn-cs"/>
              </a:rPr>
              <a:t>A process of separating the components of a mixture to extract the essence in a form that</a:t>
            </a:r>
          </a:p>
          <a:p>
            <a:r>
              <a:rPr lang="en-US" sz="1200" b="0" i="0" u="none" strike="noStrike" kern="1200" baseline="0" dirty="0" smtClean="0">
                <a:solidFill>
                  <a:schemeClr val="tx1"/>
                </a:solidFill>
                <a:latin typeface="+mn-lt"/>
                <a:ea typeface="+mn-ea"/>
                <a:cs typeface="+mn-cs"/>
              </a:rPr>
              <a:t>makes it more valuable and useful. In software design, the abstraction of key aspects in a</a:t>
            </a:r>
          </a:p>
          <a:p>
            <a:r>
              <a:rPr lang="en-US" sz="1200" b="0" i="0" u="none" strike="noStrike" kern="1200" baseline="0" dirty="0" smtClean="0">
                <a:solidFill>
                  <a:schemeClr val="tx1"/>
                </a:solidFill>
                <a:latin typeface="+mn-lt"/>
                <a:ea typeface="+mn-ea"/>
                <a:cs typeface="+mn-cs"/>
              </a:rPr>
              <a:t>model, or the partitioning of a larger system to bring the CORE DOMAIN to the fore.</a:t>
            </a:r>
          </a:p>
          <a:p>
            <a:r>
              <a:rPr lang="en-US" sz="1200" b="1" i="0" u="none" strike="noStrike" kern="1200" baseline="0" dirty="0" smtClean="0">
                <a:solidFill>
                  <a:schemeClr val="tx1"/>
                </a:solidFill>
                <a:latin typeface="+mn-lt"/>
                <a:ea typeface="+mn-ea"/>
                <a:cs typeface="+mn-cs"/>
              </a:rPr>
              <a:t>domain</a:t>
            </a:r>
          </a:p>
          <a:p>
            <a:r>
              <a:rPr lang="en-US" sz="1200" b="0" i="0" u="none" strike="noStrike" kern="1200" baseline="0" dirty="0" smtClean="0">
                <a:solidFill>
                  <a:schemeClr val="tx1"/>
                </a:solidFill>
                <a:latin typeface="+mn-lt"/>
                <a:ea typeface="+mn-ea"/>
                <a:cs typeface="+mn-cs"/>
              </a:rPr>
              <a:t>A sphere of knowledge, influence, or activity.</a:t>
            </a:r>
          </a:p>
          <a:p>
            <a:r>
              <a:rPr lang="en-US" sz="1200" b="1" i="0" u="none" strike="noStrike" kern="1200" baseline="0" dirty="0" smtClean="0">
                <a:solidFill>
                  <a:schemeClr val="tx1"/>
                </a:solidFill>
                <a:latin typeface="+mn-lt"/>
                <a:ea typeface="+mn-ea"/>
                <a:cs typeface="+mn-cs"/>
              </a:rPr>
              <a:t>domain expert</a:t>
            </a:r>
          </a:p>
          <a:p>
            <a:r>
              <a:rPr lang="en-US" sz="1200" b="0" i="0" u="none" strike="noStrike" kern="1200" baseline="0" dirty="0" smtClean="0">
                <a:solidFill>
                  <a:schemeClr val="tx1"/>
                </a:solidFill>
                <a:latin typeface="+mn-lt"/>
                <a:ea typeface="+mn-ea"/>
                <a:cs typeface="+mn-cs"/>
              </a:rPr>
              <a:t>A member of a software project whose field is the domain of the application, rather than</a:t>
            </a:r>
          </a:p>
          <a:p>
            <a:r>
              <a:rPr lang="en-US" sz="1200" b="0" i="0" u="none" strike="noStrike" kern="1200" baseline="0" dirty="0" smtClean="0">
                <a:solidFill>
                  <a:schemeClr val="tx1"/>
                </a:solidFill>
                <a:latin typeface="+mn-lt"/>
                <a:ea typeface="+mn-ea"/>
                <a:cs typeface="+mn-cs"/>
              </a:rPr>
              <a:t>software development. Not just any user of the software, the domain expert has deep</a:t>
            </a:r>
          </a:p>
          <a:p>
            <a:r>
              <a:rPr lang="en-US" sz="1200" b="0" i="0" u="none" strike="noStrike" kern="1200" baseline="0" dirty="0" smtClean="0">
                <a:solidFill>
                  <a:schemeClr val="tx1"/>
                </a:solidFill>
                <a:latin typeface="+mn-lt"/>
                <a:ea typeface="+mn-ea"/>
                <a:cs typeface="+mn-cs"/>
              </a:rPr>
              <a:t>knowledge of the subject.</a:t>
            </a:r>
          </a:p>
          <a:p>
            <a:r>
              <a:rPr lang="en-US" sz="1200" b="1" i="0" u="none" strike="noStrike" kern="1200" baseline="0" dirty="0" smtClean="0">
                <a:solidFill>
                  <a:schemeClr val="tx1"/>
                </a:solidFill>
                <a:latin typeface="+mn-lt"/>
                <a:ea typeface="+mn-ea"/>
                <a:cs typeface="+mn-cs"/>
              </a:rPr>
              <a:t>domain layer</a:t>
            </a:r>
          </a:p>
          <a:p>
            <a:r>
              <a:rPr lang="en-US" sz="1200" b="0" i="0" u="none" strike="noStrike" kern="1200" baseline="0" dirty="0" smtClean="0">
                <a:solidFill>
                  <a:schemeClr val="tx1"/>
                </a:solidFill>
                <a:latin typeface="+mn-lt"/>
                <a:ea typeface="+mn-ea"/>
                <a:cs typeface="+mn-cs"/>
              </a:rPr>
              <a:t>That portion of the design and implementation responsible for domain logic within a LAYERED</a:t>
            </a:r>
          </a:p>
          <a:p>
            <a:r>
              <a:rPr lang="en-US" sz="1200" b="0" i="0" u="none" strike="noStrike" kern="1200" baseline="0" dirty="0" smtClean="0">
                <a:solidFill>
                  <a:schemeClr val="tx1"/>
                </a:solidFill>
                <a:latin typeface="+mn-lt"/>
                <a:ea typeface="+mn-ea"/>
                <a:cs typeface="+mn-cs"/>
              </a:rPr>
              <a:t>ARCHITECTURE. The domain layer is where the software expression of the domain model lives.</a:t>
            </a:r>
          </a:p>
          <a:p>
            <a:r>
              <a:rPr lang="en-US" sz="1200" b="1" i="0" u="none" strike="noStrike" kern="1200" baseline="0" dirty="0" smtClean="0">
                <a:solidFill>
                  <a:schemeClr val="tx1"/>
                </a:solidFill>
                <a:latin typeface="+mn-lt"/>
                <a:ea typeface="+mn-ea"/>
                <a:cs typeface="+mn-cs"/>
              </a:rPr>
              <a:t>ENTITY</a:t>
            </a:r>
          </a:p>
          <a:p>
            <a:r>
              <a:rPr lang="en-US" sz="1200" b="0" i="0" u="none" strike="noStrike" kern="1200" baseline="0" dirty="0" smtClean="0">
                <a:solidFill>
                  <a:schemeClr val="tx1"/>
                </a:solidFill>
                <a:latin typeface="+mn-lt"/>
                <a:ea typeface="+mn-ea"/>
                <a:cs typeface="+mn-cs"/>
              </a:rPr>
              <a:t>An object fundamentally defined not by its attributes, but by a thread of continuity and</a:t>
            </a:r>
          </a:p>
          <a:p>
            <a:r>
              <a:rPr lang="en-US" sz="1200" b="0" i="0" u="none" strike="noStrike" kern="1200" baseline="0" dirty="0" smtClean="0">
                <a:solidFill>
                  <a:schemeClr val="tx1"/>
                </a:solidFill>
                <a:latin typeface="+mn-lt"/>
                <a:ea typeface="+mn-ea"/>
                <a:cs typeface="+mn-cs"/>
              </a:rPr>
              <a:t>identity.</a:t>
            </a:r>
          </a:p>
          <a:p>
            <a:r>
              <a:rPr lang="en-US" sz="1200" b="1" i="0" u="none" strike="noStrike" kern="1200" baseline="0" dirty="0" smtClean="0">
                <a:solidFill>
                  <a:schemeClr val="tx1"/>
                </a:solidFill>
                <a:latin typeface="+mn-lt"/>
                <a:ea typeface="+mn-ea"/>
                <a:cs typeface="+mn-cs"/>
              </a:rPr>
              <a:t>FACTORY</a:t>
            </a:r>
          </a:p>
          <a:p>
            <a:r>
              <a:rPr lang="en-US" sz="1200" b="0" i="0" u="none" strike="noStrike" kern="1200" baseline="0" dirty="0" smtClean="0">
                <a:solidFill>
                  <a:schemeClr val="tx1"/>
                </a:solidFill>
                <a:latin typeface="+mn-lt"/>
                <a:ea typeface="+mn-ea"/>
                <a:cs typeface="+mn-cs"/>
              </a:rPr>
              <a:t>A mechanism for encapsulating complex creation logic and abstracting the type of a created</a:t>
            </a:r>
          </a:p>
          <a:p>
            <a:r>
              <a:rPr lang="en-US" sz="1200" b="0" i="0" u="none" strike="noStrike" kern="1200" baseline="0" dirty="0" smtClean="0">
                <a:solidFill>
                  <a:schemeClr val="tx1"/>
                </a:solidFill>
                <a:latin typeface="+mn-lt"/>
                <a:ea typeface="+mn-ea"/>
                <a:cs typeface="+mn-cs"/>
              </a:rPr>
              <a:t>object for the sake of a client.</a:t>
            </a:r>
          </a:p>
          <a:p>
            <a:r>
              <a:rPr lang="en-US" sz="1200" b="1" i="0" u="none" strike="noStrike" kern="1200" baseline="0" dirty="0" smtClean="0">
                <a:solidFill>
                  <a:schemeClr val="tx1"/>
                </a:solidFill>
                <a:latin typeface="+mn-lt"/>
                <a:ea typeface="+mn-ea"/>
                <a:cs typeface="+mn-cs"/>
              </a:rPr>
              <a:t>function</a:t>
            </a:r>
          </a:p>
          <a:p>
            <a:r>
              <a:rPr lang="en-US" sz="1200" b="0" i="0" u="none" strike="noStrike" kern="1200" baseline="0" dirty="0" smtClean="0">
                <a:solidFill>
                  <a:schemeClr val="tx1"/>
                </a:solidFill>
                <a:latin typeface="+mn-lt"/>
                <a:ea typeface="+mn-ea"/>
                <a:cs typeface="+mn-cs"/>
              </a:rPr>
              <a:t>An operation that computes and returns a result without observable side effects.</a:t>
            </a:r>
          </a:p>
          <a:p>
            <a:r>
              <a:rPr lang="en-US" sz="1200" b="1" i="0" u="none" strike="noStrike" kern="1200" baseline="0" dirty="0" smtClean="0">
                <a:solidFill>
                  <a:schemeClr val="tx1"/>
                </a:solidFill>
                <a:latin typeface="+mn-lt"/>
                <a:ea typeface="+mn-ea"/>
                <a:cs typeface="+mn-cs"/>
              </a:rPr>
              <a:t>immutable</a:t>
            </a:r>
          </a:p>
          <a:p>
            <a:r>
              <a:rPr lang="en-US" sz="1200" b="0" i="0" u="none" strike="noStrike" kern="1200" baseline="0" dirty="0" smtClean="0">
                <a:solidFill>
                  <a:schemeClr val="tx1"/>
                </a:solidFill>
                <a:latin typeface="+mn-lt"/>
                <a:ea typeface="+mn-ea"/>
                <a:cs typeface="+mn-cs"/>
              </a:rPr>
              <a:t>The property of never changing observable state after creation.</a:t>
            </a:r>
          </a:p>
          <a:p>
            <a:r>
              <a:rPr lang="en-US" sz="1200" b="1" i="0" u="none" strike="noStrike" kern="1200" baseline="0" dirty="0" smtClean="0">
                <a:solidFill>
                  <a:schemeClr val="tx1"/>
                </a:solidFill>
                <a:latin typeface="+mn-lt"/>
                <a:ea typeface="+mn-ea"/>
                <a:cs typeface="+mn-cs"/>
              </a:rPr>
              <a:t>implicit concept</a:t>
            </a:r>
          </a:p>
          <a:p>
            <a:r>
              <a:rPr lang="en-US" sz="1200" b="0" i="0" u="none" strike="noStrike" kern="1200" baseline="0" dirty="0" smtClean="0">
                <a:solidFill>
                  <a:schemeClr val="tx1"/>
                </a:solidFill>
                <a:latin typeface="+mn-lt"/>
                <a:ea typeface="+mn-ea"/>
                <a:cs typeface="+mn-cs"/>
              </a:rPr>
              <a:t>A concept that is necessary to understand the meaning of a model or design but is never</a:t>
            </a:r>
          </a:p>
          <a:p>
            <a:r>
              <a:rPr lang="en-US" sz="1200" b="0" i="0" u="none" strike="noStrike" kern="1200" baseline="0" dirty="0" smtClean="0">
                <a:solidFill>
                  <a:schemeClr val="tx1"/>
                </a:solidFill>
                <a:latin typeface="+mn-lt"/>
                <a:ea typeface="+mn-ea"/>
                <a:cs typeface="+mn-cs"/>
              </a:rPr>
              <a:t>mentioned.</a:t>
            </a:r>
          </a:p>
          <a:p>
            <a:r>
              <a:rPr lang="en-US" sz="1200" b="1" i="0" u="none" strike="noStrike" kern="1200" baseline="0" dirty="0" smtClean="0">
                <a:solidFill>
                  <a:schemeClr val="tx1"/>
                </a:solidFill>
                <a:latin typeface="+mn-lt"/>
                <a:ea typeface="+mn-ea"/>
                <a:cs typeface="+mn-cs"/>
              </a:rPr>
              <a:t>INTENTION-REVEALING INTERFACE</a:t>
            </a:r>
          </a:p>
          <a:p>
            <a:r>
              <a:rPr lang="en-US" sz="1200" b="0" i="0" u="none" strike="noStrike" kern="1200" baseline="0" dirty="0" smtClean="0">
                <a:solidFill>
                  <a:schemeClr val="tx1"/>
                </a:solidFill>
                <a:latin typeface="+mn-lt"/>
                <a:ea typeface="+mn-ea"/>
                <a:cs typeface="+mn-cs"/>
              </a:rPr>
              <a:t>A design in which the names of classes, methods, and other elements convey both the</a:t>
            </a:r>
          </a:p>
          <a:p>
            <a:r>
              <a:rPr lang="en-US" sz="1200" b="0" i="0" u="none" strike="noStrike" kern="1200" baseline="0" dirty="0" smtClean="0">
                <a:solidFill>
                  <a:schemeClr val="tx1"/>
                </a:solidFill>
                <a:latin typeface="+mn-lt"/>
                <a:ea typeface="+mn-ea"/>
                <a:cs typeface="+mn-cs"/>
              </a:rPr>
              <a:t>original developer's purpose in creating them and their value to a client developer.</a:t>
            </a:r>
          </a:p>
          <a:p>
            <a:r>
              <a:rPr lang="en-US" sz="1200" b="1" i="0" u="none" strike="noStrike" kern="1200" baseline="0" dirty="0" smtClean="0">
                <a:solidFill>
                  <a:schemeClr val="tx1"/>
                </a:solidFill>
                <a:latin typeface="+mn-lt"/>
                <a:ea typeface="+mn-ea"/>
                <a:cs typeface="+mn-cs"/>
              </a:rPr>
              <a:t>invariant</a:t>
            </a:r>
          </a:p>
          <a:p>
            <a:r>
              <a:rPr lang="en-US" sz="1200" b="0" i="0" u="none" strike="noStrike" kern="1200" baseline="0" dirty="0" smtClean="0">
                <a:solidFill>
                  <a:schemeClr val="tx1"/>
                </a:solidFill>
                <a:latin typeface="+mn-lt"/>
                <a:ea typeface="+mn-ea"/>
                <a:cs typeface="+mn-cs"/>
              </a:rPr>
              <a:t>An ASSERTION about some design element that must be true at all times, except during</a:t>
            </a:r>
          </a:p>
          <a:p>
            <a:r>
              <a:rPr lang="en-US" sz="1200" b="0" i="0" u="none" strike="noStrike" kern="1200" baseline="0" dirty="0" smtClean="0">
                <a:solidFill>
                  <a:schemeClr val="tx1"/>
                </a:solidFill>
                <a:latin typeface="+mn-lt"/>
                <a:ea typeface="+mn-ea"/>
                <a:cs typeface="+mn-cs"/>
              </a:rPr>
              <a:t>specifically transient situations such as the middle of the execution of a method, or the</a:t>
            </a:r>
          </a:p>
          <a:p>
            <a:r>
              <a:rPr lang="en-US" sz="1200" b="0" i="0" u="none" strike="noStrike" kern="1200" baseline="0" dirty="0" smtClean="0">
                <a:solidFill>
                  <a:schemeClr val="tx1"/>
                </a:solidFill>
                <a:latin typeface="+mn-lt"/>
                <a:ea typeface="+mn-ea"/>
                <a:cs typeface="+mn-cs"/>
              </a:rPr>
              <a:t>middle of an uncommitted database transaction.</a:t>
            </a:r>
          </a:p>
          <a:p>
            <a:r>
              <a:rPr lang="en-US" sz="1200" b="1" i="0" u="none" strike="noStrike" kern="1200" baseline="0" dirty="0" smtClean="0">
                <a:solidFill>
                  <a:schemeClr val="tx1"/>
                </a:solidFill>
                <a:latin typeface="+mn-lt"/>
                <a:ea typeface="+mn-ea"/>
                <a:cs typeface="+mn-cs"/>
              </a:rPr>
              <a:t>iteration</a:t>
            </a:r>
          </a:p>
          <a:p>
            <a:r>
              <a:rPr lang="en-US" sz="1200" b="0" i="0" u="none" strike="noStrike" kern="1200" baseline="0" dirty="0" smtClean="0">
                <a:solidFill>
                  <a:schemeClr val="tx1"/>
                </a:solidFill>
                <a:latin typeface="+mn-lt"/>
                <a:ea typeface="+mn-ea"/>
                <a:cs typeface="+mn-cs"/>
              </a:rPr>
              <a:t>A process in which a program is repeatedly improved in small steps. </a:t>
            </a:r>
            <a:r>
              <a:rPr lang="en-US" sz="1200" b="0" i="1" u="none" strike="noStrike" kern="1200" baseline="0" dirty="0" smtClean="0">
                <a:solidFill>
                  <a:schemeClr val="tx1"/>
                </a:solidFill>
                <a:latin typeface="+mn-lt"/>
                <a:ea typeface="+mn-ea"/>
                <a:cs typeface="+mn-cs"/>
              </a:rPr>
              <a:t>Also</a:t>
            </a:r>
            <a:r>
              <a:rPr lang="en-US" sz="1200" b="0" i="0" u="none" strike="noStrike" kern="1200" baseline="0" dirty="0" smtClean="0">
                <a:solidFill>
                  <a:schemeClr val="tx1"/>
                </a:solidFill>
                <a:latin typeface="+mn-lt"/>
                <a:ea typeface="+mn-ea"/>
                <a:cs typeface="+mn-cs"/>
              </a:rPr>
              <a:t>, one of those</a:t>
            </a:r>
          </a:p>
          <a:p>
            <a:r>
              <a:rPr lang="en-US" sz="1200" b="0" i="0" u="none" strike="noStrike" kern="1200" baseline="0" dirty="0" smtClean="0">
                <a:solidFill>
                  <a:schemeClr val="tx1"/>
                </a:solidFill>
                <a:latin typeface="+mn-lt"/>
                <a:ea typeface="+mn-ea"/>
                <a:cs typeface="+mn-cs"/>
              </a:rPr>
              <a:t>steps.</a:t>
            </a:r>
          </a:p>
          <a:p>
            <a:r>
              <a:rPr lang="en-US" sz="1200" b="1" i="0" u="none" strike="noStrike" kern="1200" baseline="0" dirty="0" smtClean="0">
                <a:solidFill>
                  <a:schemeClr val="tx1"/>
                </a:solidFill>
                <a:latin typeface="+mn-lt"/>
                <a:ea typeface="+mn-ea"/>
                <a:cs typeface="+mn-cs"/>
              </a:rPr>
              <a:t>large-scale structure</a:t>
            </a:r>
          </a:p>
          <a:p>
            <a:r>
              <a:rPr lang="en-US" sz="1200" b="0" i="0" u="none" strike="noStrike" kern="1200" baseline="0" dirty="0" smtClean="0">
                <a:solidFill>
                  <a:schemeClr val="tx1"/>
                </a:solidFill>
                <a:latin typeface="+mn-lt"/>
                <a:ea typeface="+mn-ea"/>
                <a:cs typeface="+mn-cs"/>
              </a:rPr>
              <a:t>A set of high-level concepts, rules, or both that establishes a pattern of design for an entire</a:t>
            </a:r>
          </a:p>
          <a:p>
            <a:r>
              <a:rPr lang="en-US" sz="1200" b="0" i="0" u="none" strike="noStrike" kern="1200" baseline="0" dirty="0" smtClean="0">
                <a:solidFill>
                  <a:schemeClr val="tx1"/>
                </a:solidFill>
                <a:latin typeface="+mn-lt"/>
                <a:ea typeface="+mn-ea"/>
                <a:cs typeface="+mn-cs"/>
              </a:rPr>
              <a:t>system. A language that allows the system to be discussed and understood in broad strokes.</a:t>
            </a:r>
          </a:p>
          <a:p>
            <a:r>
              <a:rPr lang="en-US" sz="1200" b="1" i="0" u="none" strike="noStrike" kern="1200" baseline="0" dirty="0" smtClean="0">
                <a:solidFill>
                  <a:schemeClr val="tx1"/>
                </a:solidFill>
                <a:latin typeface="+mn-lt"/>
                <a:ea typeface="+mn-ea"/>
                <a:cs typeface="+mn-cs"/>
              </a:rPr>
              <a:t>LAYERED ARCHITECTURE</a:t>
            </a:r>
          </a:p>
          <a:p>
            <a:r>
              <a:rPr lang="en-US" sz="1200" b="0" i="0" u="none" strike="noStrike" kern="1200" baseline="0" dirty="0" smtClean="0">
                <a:solidFill>
                  <a:schemeClr val="tx1"/>
                </a:solidFill>
                <a:latin typeface="+mn-lt"/>
                <a:ea typeface="+mn-ea"/>
                <a:cs typeface="+mn-cs"/>
              </a:rPr>
              <a:t>A technique for separating the concerns of a software system, isolating a domain layer,</a:t>
            </a:r>
          </a:p>
          <a:p>
            <a:r>
              <a:rPr lang="en-US" sz="1200" b="0" i="0" u="none" strike="noStrike" kern="1200" baseline="0" dirty="0" smtClean="0">
                <a:solidFill>
                  <a:schemeClr val="tx1"/>
                </a:solidFill>
                <a:latin typeface="+mn-lt"/>
                <a:ea typeface="+mn-ea"/>
                <a:cs typeface="+mn-cs"/>
              </a:rPr>
              <a:t>among other things.</a:t>
            </a:r>
          </a:p>
          <a:p>
            <a:r>
              <a:rPr lang="en-US" sz="1200" b="1" i="0" u="none" strike="noStrike" kern="1200" baseline="0" dirty="0" smtClean="0">
                <a:solidFill>
                  <a:schemeClr val="tx1"/>
                </a:solidFill>
                <a:latin typeface="+mn-lt"/>
                <a:ea typeface="+mn-ea"/>
                <a:cs typeface="+mn-cs"/>
              </a:rPr>
              <a:t>life cycle</a:t>
            </a:r>
          </a:p>
          <a:p>
            <a:r>
              <a:rPr lang="en-US" sz="1200" b="0" i="0" u="none" strike="noStrike" kern="1200" baseline="0" dirty="0" smtClean="0">
                <a:solidFill>
                  <a:schemeClr val="tx1"/>
                </a:solidFill>
                <a:latin typeface="+mn-lt"/>
                <a:ea typeface="+mn-ea"/>
                <a:cs typeface="+mn-cs"/>
              </a:rPr>
              <a:t>A sequence of states an object can take on between creation and deletion, typically with</a:t>
            </a:r>
          </a:p>
          <a:p>
            <a:r>
              <a:rPr lang="en-US" sz="1200" b="0" i="0" u="none" strike="noStrike" kern="1200" baseline="0" dirty="0" smtClean="0">
                <a:solidFill>
                  <a:schemeClr val="tx1"/>
                </a:solidFill>
                <a:latin typeface="+mn-lt"/>
                <a:ea typeface="+mn-ea"/>
                <a:cs typeface="+mn-cs"/>
              </a:rPr>
              <a:t>constraints to ensure integrity when changing from one state to another. May include</a:t>
            </a:r>
          </a:p>
          <a:p>
            <a:r>
              <a:rPr lang="en-US" sz="1200" b="0" i="0" u="none" strike="noStrike" kern="1200" baseline="0" dirty="0" smtClean="0">
                <a:solidFill>
                  <a:schemeClr val="tx1"/>
                </a:solidFill>
                <a:latin typeface="+mn-lt"/>
                <a:ea typeface="+mn-ea"/>
                <a:cs typeface="+mn-cs"/>
              </a:rPr>
              <a:t>migration of an ENTITY between systems and different BOUNDED CONTEXTS.</a:t>
            </a:r>
          </a:p>
          <a:p>
            <a:r>
              <a:rPr lang="en-US" sz="1200" b="1" i="0" u="none" strike="noStrike" kern="1200" baseline="0" dirty="0" smtClean="0">
                <a:solidFill>
                  <a:schemeClr val="tx1"/>
                </a:solidFill>
                <a:latin typeface="+mn-lt"/>
                <a:ea typeface="+mn-ea"/>
                <a:cs typeface="+mn-cs"/>
              </a:rPr>
              <a:t>model</a:t>
            </a:r>
          </a:p>
          <a:p>
            <a:r>
              <a:rPr lang="en-US" sz="1200" b="0" i="0" u="none" strike="noStrike" kern="1200" baseline="0" dirty="0" smtClean="0">
                <a:solidFill>
                  <a:schemeClr val="tx1"/>
                </a:solidFill>
                <a:latin typeface="+mn-lt"/>
                <a:ea typeface="+mn-ea"/>
                <a:cs typeface="+mn-cs"/>
              </a:rPr>
              <a:t>A system of abstractions that describes selected aspects of a domain and can be used to</a:t>
            </a:r>
          </a:p>
          <a:p>
            <a:r>
              <a:rPr lang="en-US" sz="1200" b="0" i="0" u="none" strike="noStrike" kern="1200" baseline="0" dirty="0" smtClean="0">
                <a:solidFill>
                  <a:schemeClr val="tx1"/>
                </a:solidFill>
                <a:latin typeface="+mn-lt"/>
                <a:ea typeface="+mn-ea"/>
                <a:cs typeface="+mn-cs"/>
              </a:rPr>
              <a:t>solve problems related to that domain.</a:t>
            </a:r>
          </a:p>
          <a:p>
            <a:r>
              <a:rPr lang="en-US" sz="1200" b="1" i="0" u="none" strike="noStrike" kern="1200" baseline="0" dirty="0" smtClean="0">
                <a:solidFill>
                  <a:schemeClr val="tx1"/>
                </a:solidFill>
                <a:latin typeface="+mn-lt"/>
                <a:ea typeface="+mn-ea"/>
                <a:cs typeface="+mn-cs"/>
              </a:rPr>
              <a:t>MODEL-DRIVEN DESIGN</a:t>
            </a:r>
          </a:p>
          <a:p>
            <a:r>
              <a:rPr lang="en-US" sz="1200" b="0" i="0" u="none" strike="noStrike" kern="1200" baseline="0" dirty="0" smtClean="0">
                <a:solidFill>
                  <a:schemeClr val="tx1"/>
                </a:solidFill>
                <a:latin typeface="+mn-lt"/>
                <a:ea typeface="+mn-ea"/>
                <a:cs typeface="+mn-cs"/>
              </a:rPr>
              <a:t>A design in which some subset of software elements corresponds closely to elements of a</a:t>
            </a:r>
          </a:p>
          <a:p>
            <a:r>
              <a:rPr lang="en-US" sz="1200" b="0" i="0" u="none" strike="noStrike" kern="1200" baseline="0" dirty="0" smtClean="0">
                <a:solidFill>
                  <a:schemeClr val="tx1"/>
                </a:solidFill>
                <a:latin typeface="+mn-lt"/>
                <a:ea typeface="+mn-ea"/>
                <a:cs typeface="+mn-cs"/>
              </a:rPr>
              <a:t>model. </a:t>
            </a:r>
            <a:r>
              <a:rPr lang="en-US" sz="1200" b="0" i="1" u="none" strike="noStrike" kern="1200" baseline="0" dirty="0" smtClean="0">
                <a:solidFill>
                  <a:schemeClr val="tx1"/>
                </a:solidFill>
                <a:latin typeface="+mn-lt"/>
                <a:ea typeface="+mn-ea"/>
                <a:cs typeface="+mn-cs"/>
              </a:rPr>
              <a:t>Also, </a:t>
            </a:r>
            <a:r>
              <a:rPr lang="en-US" sz="1200" b="0" i="0" u="none" strike="noStrike" kern="1200" baseline="0" dirty="0" smtClean="0">
                <a:solidFill>
                  <a:schemeClr val="tx1"/>
                </a:solidFill>
                <a:latin typeface="+mn-lt"/>
                <a:ea typeface="+mn-ea"/>
                <a:cs typeface="+mn-cs"/>
              </a:rPr>
              <a:t>a process of </a:t>
            </a:r>
            <a:r>
              <a:rPr lang="en-US" sz="1200" b="0" i="0" u="none" strike="noStrike" kern="1200" baseline="0" dirty="0" err="1" smtClean="0">
                <a:solidFill>
                  <a:schemeClr val="tx1"/>
                </a:solidFill>
                <a:latin typeface="+mn-lt"/>
                <a:ea typeface="+mn-ea"/>
                <a:cs typeface="+mn-cs"/>
              </a:rPr>
              <a:t>codeveloping</a:t>
            </a:r>
            <a:r>
              <a:rPr lang="en-US" sz="1200" b="0" i="0" u="none" strike="noStrike" kern="1200" baseline="0" dirty="0" smtClean="0">
                <a:solidFill>
                  <a:schemeClr val="tx1"/>
                </a:solidFill>
                <a:latin typeface="+mn-lt"/>
                <a:ea typeface="+mn-ea"/>
                <a:cs typeface="+mn-cs"/>
              </a:rPr>
              <a:t> a model and an implementation that stay aligned</a:t>
            </a:r>
          </a:p>
          <a:p>
            <a:r>
              <a:rPr lang="en-US" sz="1200" b="0" i="0" u="none" strike="noStrike" kern="1200" baseline="0" dirty="0" smtClean="0">
                <a:solidFill>
                  <a:schemeClr val="tx1"/>
                </a:solidFill>
                <a:latin typeface="+mn-lt"/>
                <a:ea typeface="+mn-ea"/>
                <a:cs typeface="+mn-cs"/>
              </a:rPr>
              <a:t>with each other.</a:t>
            </a:r>
          </a:p>
          <a:p>
            <a:r>
              <a:rPr lang="en-US" sz="1200" b="1" i="0" u="none" strike="noStrike" kern="1200" baseline="0" dirty="0" smtClean="0">
                <a:solidFill>
                  <a:schemeClr val="tx1"/>
                </a:solidFill>
                <a:latin typeface="+mn-lt"/>
                <a:ea typeface="+mn-ea"/>
                <a:cs typeface="+mn-cs"/>
              </a:rPr>
              <a:t>modeling paradigm</a:t>
            </a:r>
          </a:p>
          <a:p>
            <a:r>
              <a:rPr lang="en-US" sz="1200" b="0" i="0" u="none" strike="noStrike" kern="1200" baseline="0" dirty="0" smtClean="0">
                <a:solidFill>
                  <a:schemeClr val="tx1"/>
                </a:solidFill>
                <a:latin typeface="+mn-lt"/>
                <a:ea typeface="+mn-ea"/>
                <a:cs typeface="+mn-cs"/>
              </a:rPr>
              <a:t>A particular style of carving out concepts in a domain, combined with tools to create</a:t>
            </a:r>
          </a:p>
          <a:p>
            <a:r>
              <a:rPr lang="en-US" sz="1200" b="0" i="0" u="none" strike="noStrike" kern="1200" baseline="0" dirty="0" smtClean="0">
                <a:solidFill>
                  <a:schemeClr val="tx1"/>
                </a:solidFill>
                <a:latin typeface="+mn-lt"/>
                <a:ea typeface="+mn-ea"/>
                <a:cs typeface="+mn-cs"/>
              </a:rPr>
              <a:t>software analogs of those concepts (for example, object-oriented programming and logic</a:t>
            </a:r>
          </a:p>
          <a:p>
            <a:r>
              <a:rPr lang="en-US" sz="1200" b="0" i="0" u="none" strike="noStrike" kern="1200" baseline="0" dirty="0" smtClean="0">
                <a:solidFill>
                  <a:schemeClr val="tx1"/>
                </a:solidFill>
                <a:latin typeface="+mn-lt"/>
                <a:ea typeface="+mn-ea"/>
                <a:cs typeface="+mn-cs"/>
              </a:rPr>
              <a:t>programming).</a:t>
            </a:r>
          </a:p>
          <a:p>
            <a:r>
              <a:rPr lang="en-US" sz="1200" b="1" i="0" u="none" strike="noStrike" kern="1200" baseline="0" dirty="0" smtClean="0">
                <a:solidFill>
                  <a:schemeClr val="tx1"/>
                </a:solidFill>
                <a:latin typeface="+mn-lt"/>
                <a:ea typeface="+mn-ea"/>
                <a:cs typeface="+mn-cs"/>
              </a:rPr>
              <a:t>REPOSITORY</a:t>
            </a:r>
          </a:p>
          <a:p>
            <a:r>
              <a:rPr lang="en-US" sz="1200" b="0" i="0" u="none" strike="noStrike" kern="1200" baseline="0" dirty="0" smtClean="0">
                <a:solidFill>
                  <a:schemeClr val="tx1"/>
                </a:solidFill>
                <a:latin typeface="+mn-lt"/>
                <a:ea typeface="+mn-ea"/>
                <a:cs typeface="+mn-cs"/>
              </a:rPr>
              <a:t>A mechanism for encapsulating storage, retrieval, and search behavior which emulates a</a:t>
            </a:r>
          </a:p>
          <a:p>
            <a:r>
              <a:rPr lang="en-US" sz="1200" b="0" i="0" u="none" strike="noStrike" kern="1200" baseline="0" dirty="0" smtClean="0">
                <a:solidFill>
                  <a:schemeClr val="tx1"/>
                </a:solidFill>
                <a:latin typeface="+mn-lt"/>
                <a:ea typeface="+mn-ea"/>
                <a:cs typeface="+mn-cs"/>
              </a:rPr>
              <a:t>collection of objects.</a:t>
            </a:r>
          </a:p>
          <a:p>
            <a:r>
              <a:rPr lang="en-US" sz="1200" b="1" i="0" u="none" strike="noStrike" kern="1200" baseline="0" dirty="0" smtClean="0">
                <a:solidFill>
                  <a:schemeClr val="tx1"/>
                </a:solidFill>
                <a:latin typeface="+mn-lt"/>
                <a:ea typeface="+mn-ea"/>
                <a:cs typeface="+mn-cs"/>
              </a:rPr>
              <a:t>responsibility</a:t>
            </a:r>
          </a:p>
          <a:p>
            <a:r>
              <a:rPr lang="en-US" sz="1200" b="0" i="0" u="none" strike="noStrike" kern="1200" baseline="0" dirty="0" smtClean="0">
                <a:solidFill>
                  <a:schemeClr val="tx1"/>
                </a:solidFill>
                <a:latin typeface="+mn-lt"/>
                <a:ea typeface="+mn-ea"/>
                <a:cs typeface="+mn-cs"/>
              </a:rPr>
              <a:t>An obligation to perform a task or know information (</a:t>
            </a:r>
            <a:r>
              <a:rPr lang="en-US" sz="1200" b="0" i="0" u="none" strike="noStrike" kern="1200" baseline="0" dirty="0" err="1" smtClean="0">
                <a:solidFill>
                  <a:schemeClr val="tx1"/>
                </a:solidFill>
                <a:latin typeface="+mn-lt"/>
                <a:ea typeface="+mn-ea"/>
                <a:cs typeface="+mn-cs"/>
              </a:rPr>
              <a:t>Wirfs</a:t>
            </a:r>
            <a:r>
              <a:rPr lang="en-US" sz="1200" b="0" i="0" u="none" strike="noStrike" kern="1200" baseline="0" dirty="0" smtClean="0">
                <a:solidFill>
                  <a:schemeClr val="tx1"/>
                </a:solidFill>
                <a:latin typeface="+mn-lt"/>
                <a:ea typeface="+mn-ea"/>
                <a:cs typeface="+mn-cs"/>
              </a:rPr>
              <a:t>-Brock et al. 2003, p. 3).</a:t>
            </a:r>
          </a:p>
          <a:p>
            <a:r>
              <a:rPr lang="en-US" sz="1200" b="1" i="0" u="none" strike="noStrike" kern="1200" baseline="0" dirty="0" smtClean="0">
                <a:solidFill>
                  <a:schemeClr val="tx1"/>
                </a:solidFill>
                <a:latin typeface="+mn-lt"/>
                <a:ea typeface="+mn-ea"/>
                <a:cs typeface="+mn-cs"/>
              </a:rPr>
              <a:t>SERVICE</a:t>
            </a:r>
          </a:p>
          <a:p>
            <a:r>
              <a:rPr lang="en-US" sz="1200" b="0" i="0" u="none" strike="noStrike" kern="1200" baseline="0" dirty="0" smtClean="0">
                <a:solidFill>
                  <a:schemeClr val="tx1"/>
                </a:solidFill>
                <a:latin typeface="+mn-lt"/>
                <a:ea typeface="+mn-ea"/>
                <a:cs typeface="+mn-cs"/>
              </a:rPr>
              <a:t>An operation offered as an interface that stands alone in the model, with no encapsulated</a:t>
            </a:r>
          </a:p>
          <a:p>
            <a:r>
              <a:rPr lang="en-US" sz="1200" b="0" i="0" u="none" strike="noStrike" kern="1200" baseline="0" dirty="0" smtClean="0">
                <a:solidFill>
                  <a:schemeClr val="tx1"/>
                </a:solidFill>
                <a:latin typeface="+mn-lt"/>
                <a:ea typeface="+mn-ea"/>
                <a:cs typeface="+mn-cs"/>
              </a:rPr>
              <a:t>state.</a:t>
            </a:r>
          </a:p>
          <a:p>
            <a:r>
              <a:rPr lang="en-US" sz="1200" b="1" i="0" u="none" strike="noStrike" kern="1200" baseline="0" dirty="0" smtClean="0">
                <a:solidFill>
                  <a:schemeClr val="tx1"/>
                </a:solidFill>
                <a:latin typeface="+mn-lt"/>
                <a:ea typeface="+mn-ea"/>
                <a:cs typeface="+mn-cs"/>
              </a:rPr>
              <a:t>side effect</a:t>
            </a:r>
          </a:p>
          <a:p>
            <a:r>
              <a:rPr lang="en-US" sz="1200" b="0" i="0" u="none" strike="noStrike" kern="1200" baseline="0" dirty="0" smtClean="0">
                <a:solidFill>
                  <a:schemeClr val="tx1"/>
                </a:solidFill>
                <a:latin typeface="+mn-lt"/>
                <a:ea typeface="+mn-ea"/>
                <a:cs typeface="+mn-cs"/>
              </a:rPr>
              <a:t>Any observable change of state resulting from an operation, whether intentional or not, even</a:t>
            </a:r>
          </a:p>
          <a:p>
            <a:r>
              <a:rPr lang="en-US" sz="1200" b="0" i="0" u="none" strike="noStrike" kern="1200" baseline="0" dirty="0" smtClean="0">
                <a:solidFill>
                  <a:schemeClr val="tx1"/>
                </a:solidFill>
                <a:latin typeface="+mn-lt"/>
                <a:ea typeface="+mn-ea"/>
                <a:cs typeface="+mn-cs"/>
              </a:rPr>
              <a:t>a deliberate update.</a:t>
            </a:r>
          </a:p>
          <a:p>
            <a:r>
              <a:rPr lang="en-US" sz="1200" b="1" i="0" u="none" strike="noStrike" kern="1200" baseline="0" dirty="0" smtClean="0">
                <a:solidFill>
                  <a:schemeClr val="tx1"/>
                </a:solidFill>
                <a:latin typeface="+mn-lt"/>
                <a:ea typeface="+mn-ea"/>
                <a:cs typeface="+mn-cs"/>
              </a:rPr>
              <a:t>SIDE-EFFECT-FREE FUNCTION</a:t>
            </a:r>
          </a:p>
          <a:p>
            <a:r>
              <a:rPr lang="en-US" sz="1200" b="0" i="0" u="none" strike="noStrike" kern="1200" baseline="0" dirty="0" smtClean="0">
                <a:solidFill>
                  <a:schemeClr val="tx1"/>
                </a:solidFill>
                <a:latin typeface="+mn-lt"/>
                <a:ea typeface="+mn-ea"/>
                <a:cs typeface="+mn-cs"/>
              </a:rPr>
              <a:t>See </a:t>
            </a:r>
            <a:r>
              <a:rPr lang="en-US" sz="1200" b="1" i="0" u="none" strike="noStrike" kern="1200" baseline="0" dirty="0" smtClean="0">
                <a:solidFill>
                  <a:schemeClr val="tx1"/>
                </a:solidFill>
                <a:latin typeface="+mn-lt"/>
                <a:ea typeface="+mn-ea"/>
                <a:cs typeface="+mn-cs"/>
              </a:rPr>
              <a:t>[function]</a:t>
            </a:r>
          </a:p>
          <a:p>
            <a:r>
              <a:rPr lang="en-US" sz="1200" b="1" i="0" u="none" strike="noStrike" kern="1200" baseline="0" dirty="0" smtClean="0">
                <a:solidFill>
                  <a:schemeClr val="tx1"/>
                </a:solidFill>
                <a:latin typeface="+mn-lt"/>
                <a:ea typeface="+mn-ea"/>
                <a:cs typeface="+mn-cs"/>
              </a:rPr>
              <a:t>STANDALONE CLASS</a:t>
            </a:r>
          </a:p>
          <a:p>
            <a:r>
              <a:rPr lang="en-US" sz="1200" b="0" i="0" u="none" strike="noStrike" kern="1200" baseline="0" dirty="0" smtClean="0">
                <a:solidFill>
                  <a:schemeClr val="tx1"/>
                </a:solidFill>
                <a:latin typeface="+mn-lt"/>
                <a:ea typeface="+mn-ea"/>
                <a:cs typeface="+mn-cs"/>
              </a:rPr>
              <a:t>A class that can be understood and tested without reference to any others, except system</a:t>
            </a:r>
          </a:p>
          <a:p>
            <a:r>
              <a:rPr lang="en-US" sz="1200" b="0" i="0" u="none" strike="noStrike" kern="1200" baseline="0" dirty="0" smtClean="0">
                <a:solidFill>
                  <a:schemeClr val="tx1"/>
                </a:solidFill>
                <a:latin typeface="+mn-lt"/>
                <a:ea typeface="+mn-ea"/>
                <a:cs typeface="+mn-cs"/>
              </a:rPr>
              <a:t>primitives and basic libraries.</a:t>
            </a:r>
          </a:p>
          <a:p>
            <a:r>
              <a:rPr lang="en-US" sz="1200" b="1" i="0" u="none" strike="noStrike" kern="1200" baseline="0" dirty="0" smtClean="0">
                <a:solidFill>
                  <a:schemeClr val="tx1"/>
                </a:solidFill>
                <a:latin typeface="+mn-lt"/>
                <a:ea typeface="+mn-ea"/>
                <a:cs typeface="+mn-cs"/>
              </a:rPr>
              <a:t>stateless</a:t>
            </a:r>
          </a:p>
          <a:p>
            <a:r>
              <a:rPr lang="en-US" sz="1200" b="0" i="0" u="none" strike="noStrike" kern="1200" baseline="0" dirty="0" smtClean="0">
                <a:solidFill>
                  <a:schemeClr val="tx1"/>
                </a:solidFill>
                <a:latin typeface="+mn-lt"/>
                <a:ea typeface="+mn-ea"/>
                <a:cs typeface="+mn-cs"/>
              </a:rPr>
              <a:t>The property of a design element that allows a client to use any of its operations without</a:t>
            </a:r>
          </a:p>
          <a:p>
            <a:r>
              <a:rPr lang="en-US" sz="1200" b="0" i="0" u="none" strike="noStrike" kern="1200" baseline="0" dirty="0" smtClean="0">
                <a:solidFill>
                  <a:schemeClr val="tx1"/>
                </a:solidFill>
                <a:latin typeface="+mn-lt"/>
                <a:ea typeface="+mn-ea"/>
                <a:cs typeface="+mn-cs"/>
              </a:rPr>
              <a:t>regard to the element's history. A stateless element may use information that is accessible</a:t>
            </a:r>
          </a:p>
          <a:p>
            <a:r>
              <a:rPr lang="en-US" sz="1200" b="0" i="0" u="none" strike="noStrike" kern="1200" baseline="0" dirty="0" smtClean="0">
                <a:solidFill>
                  <a:schemeClr val="tx1"/>
                </a:solidFill>
                <a:latin typeface="+mn-lt"/>
                <a:ea typeface="+mn-ea"/>
                <a:cs typeface="+mn-cs"/>
              </a:rPr>
              <a:t>globally and may even change that global information (that is, it may have side effects) but</a:t>
            </a:r>
          </a:p>
          <a:p>
            <a:r>
              <a:rPr lang="en-US" sz="1200" b="0" i="0" u="none" strike="noStrike" kern="1200" baseline="0" dirty="0" smtClean="0">
                <a:solidFill>
                  <a:schemeClr val="tx1"/>
                </a:solidFill>
                <a:latin typeface="+mn-lt"/>
                <a:ea typeface="+mn-ea"/>
                <a:cs typeface="+mn-cs"/>
              </a:rPr>
              <a:t>holds no private state that affects its behavior.</a:t>
            </a:r>
          </a:p>
          <a:p>
            <a:r>
              <a:rPr lang="en-US" sz="1200" b="1" i="0" u="none" strike="noStrike" kern="1200" baseline="0" dirty="0" smtClean="0">
                <a:solidFill>
                  <a:schemeClr val="tx1"/>
                </a:solidFill>
                <a:latin typeface="+mn-lt"/>
                <a:ea typeface="+mn-ea"/>
                <a:cs typeface="+mn-cs"/>
              </a:rPr>
              <a:t>strategic design</a:t>
            </a:r>
          </a:p>
          <a:p>
            <a:r>
              <a:rPr lang="en-US" sz="1200" b="0" i="0" u="none" strike="noStrike" kern="1200" baseline="0" dirty="0" smtClean="0">
                <a:solidFill>
                  <a:schemeClr val="tx1"/>
                </a:solidFill>
                <a:latin typeface="+mn-lt"/>
                <a:ea typeface="+mn-ea"/>
                <a:cs typeface="+mn-cs"/>
              </a:rPr>
              <a:t>Modeling and design decisions that apply to large parts of the system. Such decisions affect</a:t>
            </a:r>
          </a:p>
          <a:p>
            <a:r>
              <a:rPr lang="en-US" sz="1200" b="0" i="0" u="none" strike="noStrike" kern="1200" baseline="0" dirty="0" smtClean="0">
                <a:solidFill>
                  <a:schemeClr val="tx1"/>
                </a:solidFill>
                <a:latin typeface="+mn-lt"/>
                <a:ea typeface="+mn-ea"/>
                <a:cs typeface="+mn-cs"/>
              </a:rPr>
              <a:t>the entire project and have to be decided at team level.</a:t>
            </a:r>
          </a:p>
          <a:p>
            <a:r>
              <a:rPr lang="en-US" sz="1200" b="1" i="0" u="none" strike="noStrike" kern="1200" baseline="0" dirty="0" smtClean="0">
                <a:solidFill>
                  <a:schemeClr val="tx1"/>
                </a:solidFill>
                <a:latin typeface="+mn-lt"/>
                <a:ea typeface="+mn-ea"/>
                <a:cs typeface="+mn-cs"/>
              </a:rPr>
              <a:t>supple design</a:t>
            </a:r>
          </a:p>
          <a:p>
            <a:r>
              <a:rPr lang="en-US" sz="1200" b="0" i="0" u="none" strike="noStrike" kern="1200" baseline="0" dirty="0" smtClean="0">
                <a:solidFill>
                  <a:schemeClr val="tx1"/>
                </a:solidFill>
                <a:latin typeface="+mn-lt"/>
                <a:ea typeface="+mn-ea"/>
                <a:cs typeface="+mn-cs"/>
              </a:rPr>
              <a:t>A design that puts the power inherent in a deep model into the hands of a client developer</a:t>
            </a:r>
          </a:p>
          <a:p>
            <a:r>
              <a:rPr lang="en-US" sz="1200" b="0" i="0" u="none" strike="noStrike" kern="1200" baseline="0" dirty="0" smtClean="0">
                <a:solidFill>
                  <a:schemeClr val="tx1"/>
                </a:solidFill>
                <a:latin typeface="+mn-lt"/>
                <a:ea typeface="+mn-ea"/>
                <a:cs typeface="+mn-cs"/>
              </a:rPr>
              <a:t>to make clear, flexible expressions that give expected results robustly. Equally important, it</a:t>
            </a:r>
          </a:p>
          <a:p>
            <a:r>
              <a:rPr lang="en-US" sz="1200" b="0" i="0" u="none" strike="noStrike" kern="1200" baseline="0" dirty="0" smtClean="0">
                <a:solidFill>
                  <a:schemeClr val="tx1"/>
                </a:solidFill>
                <a:latin typeface="+mn-lt"/>
                <a:ea typeface="+mn-ea"/>
                <a:cs typeface="+mn-cs"/>
              </a:rPr>
              <a:t>leverages that </a:t>
            </a:r>
            <a:r>
              <a:rPr lang="en-US" sz="1200" b="0" i="1" u="none" strike="noStrike" kern="1200" baseline="0" dirty="0" smtClean="0">
                <a:solidFill>
                  <a:schemeClr val="tx1"/>
                </a:solidFill>
                <a:latin typeface="+mn-lt"/>
                <a:ea typeface="+mn-ea"/>
                <a:cs typeface="+mn-cs"/>
              </a:rPr>
              <a:t>same </a:t>
            </a:r>
            <a:r>
              <a:rPr lang="en-US" sz="1200" b="0" i="0" u="none" strike="noStrike" kern="1200" baseline="0" dirty="0" smtClean="0">
                <a:solidFill>
                  <a:schemeClr val="tx1"/>
                </a:solidFill>
                <a:latin typeface="+mn-lt"/>
                <a:ea typeface="+mn-ea"/>
                <a:cs typeface="+mn-cs"/>
              </a:rPr>
              <a:t>deep model to make the design itself easy for the implementer to mold</a:t>
            </a:r>
          </a:p>
          <a:p>
            <a:r>
              <a:rPr lang="en-US" sz="1200" b="0" i="0" u="none" strike="noStrike" kern="1200" baseline="0" dirty="0" smtClean="0">
                <a:solidFill>
                  <a:schemeClr val="tx1"/>
                </a:solidFill>
                <a:latin typeface="+mn-lt"/>
                <a:ea typeface="+mn-ea"/>
                <a:cs typeface="+mn-cs"/>
              </a:rPr>
              <a:t>and reshape to accommodate new insight.</a:t>
            </a:r>
          </a:p>
          <a:p>
            <a:r>
              <a:rPr lang="en-US" sz="1200" b="1" i="0" u="none" strike="noStrike" kern="1200" baseline="0" dirty="0" smtClean="0">
                <a:solidFill>
                  <a:schemeClr val="tx1"/>
                </a:solidFill>
                <a:latin typeface="+mn-lt"/>
                <a:ea typeface="+mn-ea"/>
                <a:cs typeface="+mn-cs"/>
              </a:rPr>
              <a:t>UBIQUITOUS LANGUAGE</a:t>
            </a:r>
          </a:p>
          <a:p>
            <a:r>
              <a:rPr lang="en-US" sz="1200" b="0" i="0" u="none" strike="noStrike" kern="1200" baseline="0" dirty="0" smtClean="0">
                <a:solidFill>
                  <a:schemeClr val="tx1"/>
                </a:solidFill>
                <a:latin typeface="+mn-lt"/>
                <a:ea typeface="+mn-ea"/>
                <a:cs typeface="+mn-cs"/>
              </a:rPr>
              <a:t>A language structured around the domain model and used by all team members to connect</a:t>
            </a:r>
          </a:p>
          <a:p>
            <a:r>
              <a:rPr lang="en-US" sz="1200" b="0" i="0" u="none" strike="noStrike" kern="1200" baseline="0" dirty="0" smtClean="0">
                <a:solidFill>
                  <a:schemeClr val="tx1"/>
                </a:solidFill>
                <a:latin typeface="+mn-lt"/>
                <a:ea typeface="+mn-ea"/>
                <a:cs typeface="+mn-cs"/>
              </a:rPr>
              <a:t>all the activities of the team with the software.</a:t>
            </a:r>
          </a:p>
          <a:p>
            <a:r>
              <a:rPr lang="en-US" sz="1200" b="1" i="0" u="none" strike="noStrike" kern="1200" baseline="0" dirty="0" smtClean="0">
                <a:solidFill>
                  <a:schemeClr val="tx1"/>
                </a:solidFill>
                <a:latin typeface="+mn-lt"/>
                <a:ea typeface="+mn-ea"/>
                <a:cs typeface="+mn-cs"/>
              </a:rPr>
              <a:t>unification</a:t>
            </a:r>
          </a:p>
          <a:p>
            <a:r>
              <a:rPr lang="en-US" sz="1200" b="0" i="0" u="none" strike="noStrike" kern="1200" baseline="0" dirty="0" smtClean="0">
                <a:solidFill>
                  <a:schemeClr val="tx1"/>
                </a:solidFill>
                <a:latin typeface="+mn-lt"/>
                <a:ea typeface="+mn-ea"/>
                <a:cs typeface="+mn-cs"/>
              </a:rPr>
              <a:t>The internal consistency of a model such that each term is </a:t>
            </a:r>
            <a:r>
              <a:rPr lang="en-US" sz="1200" b="0" i="0" u="none" strike="noStrike" kern="1200" baseline="0" dirty="0" err="1" smtClean="0">
                <a:solidFill>
                  <a:schemeClr val="tx1"/>
                </a:solidFill>
                <a:latin typeface="+mn-lt"/>
                <a:ea typeface="+mn-ea"/>
                <a:cs typeface="+mn-cs"/>
              </a:rPr>
              <a:t>unam-biguous</a:t>
            </a:r>
            <a:r>
              <a:rPr lang="en-US" sz="1200" b="0" i="0" u="none" strike="noStrike" kern="1200" baseline="0" dirty="0" smtClean="0">
                <a:solidFill>
                  <a:schemeClr val="tx1"/>
                </a:solidFill>
                <a:latin typeface="+mn-lt"/>
                <a:ea typeface="+mn-ea"/>
                <a:cs typeface="+mn-cs"/>
              </a:rPr>
              <a:t> and no rules</a:t>
            </a:r>
          </a:p>
          <a:p>
            <a:r>
              <a:rPr lang="en-US" sz="1200" b="0" i="0" u="none" strike="noStrike" kern="1200" baseline="0" dirty="0" smtClean="0">
                <a:solidFill>
                  <a:schemeClr val="tx1"/>
                </a:solidFill>
                <a:latin typeface="+mn-lt"/>
                <a:ea typeface="+mn-ea"/>
                <a:cs typeface="+mn-cs"/>
              </a:rPr>
              <a:t>contradict.</a:t>
            </a:r>
          </a:p>
          <a:p>
            <a:r>
              <a:rPr lang="en-US" sz="1200" b="1" i="0" u="none" strike="noStrike" kern="1200" baseline="0" dirty="0" smtClean="0">
                <a:solidFill>
                  <a:schemeClr val="tx1"/>
                </a:solidFill>
                <a:latin typeface="+mn-lt"/>
                <a:ea typeface="+mn-ea"/>
                <a:cs typeface="+mn-cs"/>
              </a:rPr>
              <a:t>VALUE OBJECT</a:t>
            </a:r>
          </a:p>
          <a:p>
            <a:r>
              <a:rPr lang="en-US" sz="1200" b="0" i="0" u="none" strike="noStrike" kern="1200" baseline="0" dirty="0" smtClean="0">
                <a:solidFill>
                  <a:schemeClr val="tx1"/>
                </a:solidFill>
                <a:latin typeface="+mn-lt"/>
                <a:ea typeface="+mn-ea"/>
                <a:cs typeface="+mn-cs"/>
              </a:rPr>
              <a:t>An object that describes some characteristic or attribute but carries no concept of identity.</a:t>
            </a:r>
          </a:p>
          <a:p>
            <a:r>
              <a:rPr lang="en-US" sz="1200" b="1" i="0" u="none" strike="noStrike" kern="1200" baseline="0" dirty="0" smtClean="0">
                <a:solidFill>
                  <a:schemeClr val="tx1"/>
                </a:solidFill>
                <a:latin typeface="+mn-lt"/>
                <a:ea typeface="+mn-ea"/>
                <a:cs typeface="+mn-cs"/>
              </a:rPr>
              <a:t>WHOLE VALUE</a:t>
            </a:r>
          </a:p>
          <a:p>
            <a:r>
              <a:rPr lang="en-US" sz="1200" b="0" i="0" u="none" strike="noStrike" kern="1200" baseline="0" dirty="0" smtClean="0">
                <a:solidFill>
                  <a:schemeClr val="tx1"/>
                </a:solidFill>
                <a:latin typeface="+mn-lt"/>
                <a:ea typeface="+mn-ea"/>
                <a:cs typeface="+mn-cs"/>
              </a:rPr>
              <a:t>An object that models a single, complete concept</a:t>
            </a:r>
            <a:r>
              <a:rPr lang="en-US" sz="1200" b="0" i="0" u="none" strike="noStrike" kern="1200" baseline="0" dirty="0" smtClean="0">
                <a:solidFill>
                  <a:schemeClr val="tx1"/>
                </a:solidFill>
                <a:latin typeface="+mn-lt"/>
                <a:ea typeface="+mn-ea"/>
                <a:cs typeface="+mn-cs"/>
              </a:rPr>
              <a:t>.</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Core definitions</a:t>
            </a:r>
          </a:p>
          <a:p>
            <a:r>
              <a:rPr lang="en-US" sz="1200" b="0" i="0" kern="1200" dirty="0" smtClean="0">
                <a:solidFill>
                  <a:schemeClr val="tx1"/>
                </a:solidFill>
                <a:effectLst/>
                <a:latin typeface="+mn-lt"/>
                <a:ea typeface="+mn-ea"/>
                <a:cs typeface="+mn-cs"/>
              </a:rPr>
              <a:t>Domain: A sphere of knowledge (ontology), influence, or activity. The subject area to which the user applies a program is the domain of the software.</a:t>
            </a:r>
          </a:p>
          <a:p>
            <a:r>
              <a:rPr lang="en-US" sz="1200" b="0" i="0" kern="1200" dirty="0" smtClean="0">
                <a:solidFill>
                  <a:schemeClr val="tx1"/>
                </a:solidFill>
                <a:effectLst/>
                <a:latin typeface="+mn-lt"/>
                <a:ea typeface="+mn-ea"/>
                <a:cs typeface="+mn-cs"/>
              </a:rPr>
              <a:t>Model: A system of abstractions that describes selected aspects of a domain and can be used to solve problems related to that domain.</a:t>
            </a:r>
          </a:p>
          <a:p>
            <a:r>
              <a:rPr lang="en-US" sz="1200" b="0" i="0" kern="1200" dirty="0" smtClean="0">
                <a:solidFill>
                  <a:schemeClr val="tx1"/>
                </a:solidFill>
                <a:effectLst/>
                <a:latin typeface="+mn-lt"/>
                <a:ea typeface="+mn-ea"/>
                <a:cs typeface="+mn-cs"/>
              </a:rPr>
              <a:t>Ubiquitous Language: A language structured around the domain model and used by all team members to connect all the activities of the team with the software.</a:t>
            </a:r>
          </a:p>
          <a:p>
            <a:r>
              <a:rPr lang="en-US" sz="1200" b="0" i="0" kern="1200" dirty="0" smtClean="0">
                <a:solidFill>
                  <a:schemeClr val="tx1"/>
                </a:solidFill>
                <a:effectLst/>
                <a:latin typeface="+mn-lt"/>
                <a:ea typeface="+mn-ea"/>
                <a:cs typeface="+mn-cs"/>
              </a:rPr>
              <a:t>Context: The setting in which a word or statement appears that determines its meaning.</a:t>
            </a:r>
          </a:p>
          <a:p>
            <a:r>
              <a:rPr lang="en-US" sz="1200" b="0" i="0" kern="1200" dirty="0" smtClean="0">
                <a:solidFill>
                  <a:schemeClr val="tx1"/>
                </a:solidFill>
                <a:effectLst/>
                <a:latin typeface="+mn-lt"/>
                <a:ea typeface="+mn-ea"/>
                <a:cs typeface="+mn-cs"/>
              </a:rPr>
              <a:t>Prerequisites for the successful application of DDD</a:t>
            </a:r>
          </a:p>
          <a:p>
            <a:r>
              <a:rPr lang="en-US" sz="1200" b="0" i="0" kern="1200" dirty="0" smtClean="0">
                <a:solidFill>
                  <a:schemeClr val="tx1"/>
                </a:solidFill>
                <a:effectLst/>
                <a:latin typeface="+mn-lt"/>
                <a:ea typeface="+mn-ea"/>
                <a:cs typeface="+mn-cs"/>
              </a:rPr>
              <a:t>Your domain is not trivial</a:t>
            </a:r>
          </a:p>
          <a:p>
            <a:r>
              <a:rPr lang="en-US" sz="1200" b="0" i="0" kern="1200" dirty="0" smtClean="0">
                <a:solidFill>
                  <a:schemeClr val="tx1"/>
                </a:solidFill>
                <a:effectLst/>
                <a:latin typeface="+mn-lt"/>
                <a:ea typeface="+mn-ea"/>
                <a:cs typeface="+mn-cs"/>
              </a:rPr>
              <a:t>The project team has experience and interest in Object Oriented Programming/Design</a:t>
            </a:r>
          </a:p>
          <a:p>
            <a:r>
              <a:rPr lang="en-US" sz="1200" b="0" i="0" kern="1200" dirty="0" smtClean="0">
                <a:solidFill>
                  <a:schemeClr val="tx1"/>
                </a:solidFill>
                <a:effectLst/>
                <a:latin typeface="+mn-lt"/>
                <a:ea typeface="+mn-ea"/>
                <a:cs typeface="+mn-cs"/>
              </a:rPr>
              <a:t>You have access to domain experts</a:t>
            </a:r>
          </a:p>
          <a:p>
            <a:r>
              <a:rPr lang="en-US" sz="1200" b="0" i="0" kern="1200" dirty="0" smtClean="0">
                <a:solidFill>
                  <a:schemeClr val="tx1"/>
                </a:solidFill>
                <a:effectLst/>
                <a:latin typeface="+mn-lt"/>
                <a:ea typeface="+mn-ea"/>
                <a:cs typeface="+mn-cs"/>
              </a:rPr>
              <a:t>You have an iterative process</a:t>
            </a:r>
          </a:p>
          <a:p>
            <a:r>
              <a:rPr lang="en-US" sz="1200" b="0" i="0" kern="1200" dirty="0" smtClean="0">
                <a:solidFill>
                  <a:schemeClr val="tx1"/>
                </a:solidFill>
                <a:effectLst/>
                <a:latin typeface="+mn-lt"/>
                <a:ea typeface="+mn-ea"/>
                <a:cs typeface="+mn-cs"/>
              </a:rPr>
              <a:t>Building blocks</a:t>
            </a:r>
          </a:p>
          <a:p>
            <a:r>
              <a:rPr lang="en-US" sz="1200" b="0" i="0" kern="1200" dirty="0" smtClean="0">
                <a:solidFill>
                  <a:schemeClr val="tx1"/>
                </a:solidFill>
                <a:effectLst/>
                <a:latin typeface="+mn-lt"/>
                <a:ea typeface="+mn-ea"/>
                <a:cs typeface="+mn-cs"/>
              </a:rPr>
              <a:t>Strategic patterns</a:t>
            </a:r>
          </a:p>
          <a:p>
            <a:r>
              <a:rPr lang="en-US" sz="1200" b="1" i="0" kern="1200" dirty="0" smtClean="0">
                <a:solidFill>
                  <a:schemeClr val="tx1"/>
                </a:solidFill>
                <a:effectLst/>
                <a:latin typeface="+mn-lt"/>
                <a:ea typeface="+mn-ea"/>
                <a:cs typeface="+mn-cs"/>
              </a:rPr>
              <a:t>Domain, and Subdomains:</a:t>
            </a:r>
            <a:r>
              <a:rPr lang="en-US" sz="1200" b="0" i="0" kern="1200" dirty="0" smtClean="0">
                <a:solidFill>
                  <a:schemeClr val="tx1"/>
                </a:solidFill>
                <a:effectLst/>
                <a:latin typeface="+mn-lt"/>
                <a:ea typeface="+mn-ea"/>
                <a:cs typeface="+mn-cs"/>
              </a:rPr>
              <a:t> As mentioned above, a Domain is a sphere of knowledge. A Domain can be split into Subdomains if it is too large. The Domain is usually known as the problem space.</a:t>
            </a:r>
          </a:p>
          <a:p>
            <a:r>
              <a:rPr lang="en-US" sz="1200" b="1" i="0" kern="1200" dirty="0" smtClean="0">
                <a:solidFill>
                  <a:schemeClr val="tx1"/>
                </a:solidFill>
                <a:effectLst/>
                <a:latin typeface="+mn-lt"/>
                <a:ea typeface="+mn-ea"/>
                <a:cs typeface="+mn-cs"/>
              </a:rPr>
              <a:t>Bounded Context:</a:t>
            </a:r>
            <a:r>
              <a:rPr lang="en-US" sz="1200" b="0" i="0" kern="1200" dirty="0" smtClean="0">
                <a:solidFill>
                  <a:schemeClr val="tx1"/>
                </a:solidFill>
                <a:effectLst/>
                <a:latin typeface="+mn-lt"/>
                <a:ea typeface="+mn-ea"/>
                <a:cs typeface="+mn-cs"/>
              </a:rPr>
              <a:t> A Bounded context should be aligned with a Domain or a Subdomain. There is one Ubiquitous Language applied within a Bounded Context. A Bounded Context is usually the solution space, where we design our software or business solution.</a:t>
            </a:r>
          </a:p>
          <a:p>
            <a:r>
              <a:rPr lang="en-US" sz="1200" b="1" i="0" kern="1200" dirty="0" smtClean="0">
                <a:solidFill>
                  <a:schemeClr val="tx1"/>
                </a:solidFill>
                <a:effectLst/>
                <a:latin typeface="+mn-lt"/>
                <a:ea typeface="+mn-ea"/>
                <a:cs typeface="+mn-cs"/>
              </a:rPr>
              <a:t>Context Map:</a:t>
            </a:r>
            <a:r>
              <a:rPr lang="en-US" sz="1200" b="0" i="0" kern="1200" dirty="0" smtClean="0">
                <a:solidFill>
                  <a:schemeClr val="tx1"/>
                </a:solidFill>
                <a:effectLst/>
                <a:latin typeface="+mn-lt"/>
                <a:ea typeface="+mn-ea"/>
                <a:cs typeface="+mn-cs"/>
              </a:rPr>
              <a:t> A Context Map displays the alignment of Domains, Subdomains and their Bounded Contexts. A Context Map also shows dependencies between Bounded Contexts. Such dependencies can be upstream or downstream. Dependencies show where integration patterns should or must be applied.</a:t>
            </a:r>
          </a:p>
          <a:p>
            <a:r>
              <a:rPr lang="en-US" sz="1200" b="0" i="0" kern="1200" dirty="0" smtClean="0">
                <a:solidFill>
                  <a:schemeClr val="tx1"/>
                </a:solidFill>
                <a:effectLst/>
                <a:latin typeface="+mn-lt"/>
                <a:ea typeface="+mn-ea"/>
                <a:cs typeface="+mn-cs"/>
              </a:rPr>
              <a:t>Tactical patterns</a:t>
            </a:r>
          </a:p>
          <a:p>
            <a:r>
              <a:rPr lang="en-US" sz="1200" b="1" i="0" kern="1200" dirty="0" smtClean="0">
                <a:solidFill>
                  <a:schemeClr val="tx1"/>
                </a:solidFill>
                <a:effectLst/>
                <a:latin typeface="+mn-lt"/>
                <a:ea typeface="+mn-ea"/>
                <a:cs typeface="+mn-cs"/>
              </a:rPr>
              <a:t>Entity</a:t>
            </a:r>
            <a:r>
              <a:rPr lang="en-US" sz="1200" b="0" i="0" kern="1200" dirty="0" smtClean="0">
                <a:solidFill>
                  <a:schemeClr val="tx1"/>
                </a:solidFill>
                <a:effectLst/>
                <a:latin typeface="+mn-lt"/>
                <a:ea typeface="+mn-ea"/>
                <a:cs typeface="+mn-cs"/>
              </a:rPr>
              <a:t>: An object that is not defined by its attributes, but rather by a thread of continuity and its identity.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Most airlines distinguish each seat uniquely on every flight. Each seat is an entity in this context. However, Southwest Airlines (or EasyJet/</a:t>
            </a:r>
            <a:r>
              <a:rPr lang="en-US" sz="1200" b="0" i="0" kern="1200" dirty="0" err="1" smtClean="0">
                <a:solidFill>
                  <a:schemeClr val="tx1"/>
                </a:solidFill>
                <a:effectLst/>
                <a:latin typeface="+mn-lt"/>
                <a:ea typeface="+mn-ea"/>
                <a:cs typeface="+mn-cs"/>
              </a:rPr>
              <a:t>RyanAir</a:t>
            </a:r>
            <a:r>
              <a:rPr lang="en-US" sz="1200" b="0" i="0" kern="1200" dirty="0" smtClean="0">
                <a:solidFill>
                  <a:schemeClr val="tx1"/>
                </a:solidFill>
                <a:effectLst/>
                <a:latin typeface="+mn-lt"/>
                <a:ea typeface="+mn-ea"/>
                <a:cs typeface="+mn-cs"/>
              </a:rPr>
              <a:t> for Europeans) does not distinguish between every seat; all seats are the same. In this context, a seat is actually a value object.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Value Object</a:t>
            </a:r>
            <a:r>
              <a:rPr lang="en-US" sz="1200" b="0" i="0" kern="1200" dirty="0" smtClean="0">
                <a:solidFill>
                  <a:schemeClr val="tx1"/>
                </a:solidFill>
                <a:effectLst/>
                <a:latin typeface="+mn-lt"/>
                <a:ea typeface="+mn-ea"/>
                <a:cs typeface="+mn-cs"/>
              </a:rPr>
              <a:t>: An object that contains attributes but has no conceptual identity. They should be treated as immutable.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people exchange dollar bills, they generally do not distinguish between each unique bill; they only are concerned about the face value of the dollar bill. In this context, dollar bills are value objects. However, the Federal Reserve may be concerned about each unique bill; in this context each bill would be an entity.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Aggregate</a:t>
            </a:r>
            <a:r>
              <a:rPr lang="en-US" sz="1200" b="0" i="0" kern="1200" dirty="0" smtClean="0">
                <a:solidFill>
                  <a:schemeClr val="tx1"/>
                </a:solidFill>
                <a:effectLst/>
                <a:latin typeface="+mn-lt"/>
                <a:ea typeface="+mn-ea"/>
                <a:cs typeface="+mn-cs"/>
              </a:rPr>
              <a:t>: A collection of objects that are bound together by a root entity, otherwise known as an aggregate root. The aggregate root guarantees the consistency of changes being made within the aggregate by forbidding external objects from holding references to its members. Aggregates can also be seen as a kind of bounded context, giving the root entity and the whole object graph a context in which they are used.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 When you drive a car, you do not have to worry about moving the wheels forward, making the engine combust with spark and fuel, etc.; you are simply driving the car. In this context, the car is an aggregate of several other objects and serves as the aggregate root to all of the other systems. A steering wheel can be rotated, this is it's context within the car aggregate. It can also be produced or recycled. This usually happens not within the driving car context, so this would be another aggregate, probably referencing the car as well.</a:t>
            </a:r>
          </a:p>
          <a:p>
            <a:r>
              <a:rPr lang="en-US" sz="1200" b="1" i="0" kern="1200" dirty="0" smtClean="0">
                <a:solidFill>
                  <a:schemeClr val="tx1"/>
                </a:solidFill>
                <a:effectLst/>
                <a:latin typeface="+mn-lt"/>
                <a:ea typeface="+mn-ea"/>
                <a:cs typeface="+mn-cs"/>
              </a:rPr>
              <a:t>Domain Events:</a:t>
            </a:r>
            <a:r>
              <a:rPr lang="en-US" sz="1200" b="0" i="0" kern="1200" dirty="0" smtClean="0">
                <a:solidFill>
                  <a:schemeClr val="tx1"/>
                </a:solidFill>
                <a:effectLst/>
                <a:latin typeface="+mn-lt"/>
                <a:ea typeface="+mn-ea"/>
                <a:cs typeface="+mn-cs"/>
              </a:rPr>
              <a:t> Domain events can be used to model distributed systems. The model will become more complex, but it can by more scalable. Domain Events are often used in an </a:t>
            </a:r>
            <a:r>
              <a:rPr lang="en-US" sz="1200" b="0" i="0" u="none" strike="noStrike" kern="1200" dirty="0" smtClean="0">
                <a:solidFill>
                  <a:schemeClr val="tx1"/>
                </a:solidFill>
                <a:effectLst/>
                <a:latin typeface="+mn-lt"/>
                <a:ea typeface="+mn-ea"/>
                <a:cs typeface="+mn-cs"/>
                <a:hlinkClick r:id="rId3" tooltip="http://en.wikipedia.org/wiki/Event-driven_architecture"/>
              </a:rPr>
              <a:t>Event Driven Architecture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When an operation does not conceptually belong to any object. Following the natural contours of the problem, you can implement these operations in services.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Repository</a:t>
            </a:r>
            <a:r>
              <a:rPr lang="en-US" sz="1200" b="0" i="0" kern="1200" dirty="0" smtClean="0">
                <a:solidFill>
                  <a:schemeClr val="tx1"/>
                </a:solidFill>
                <a:effectLst/>
                <a:latin typeface="+mn-lt"/>
                <a:ea typeface="+mn-ea"/>
                <a:cs typeface="+mn-cs"/>
              </a:rPr>
              <a:t>: Repositories save and retrieve Entities or Aggregates to or from the underlying storage mechanism. Repositories are part of the domain model, so they should be database vendor independent. Repositories can use DAO's(Data Access Objects) for retrieving data and to encapsulate database specific logic from the domain. Note: </a:t>
            </a:r>
            <a:r>
              <a:rPr lang="en-US" sz="1200" b="0" i="0" u="none" strike="noStrike" kern="1200" dirty="0" smtClean="0">
                <a:solidFill>
                  <a:schemeClr val="tx1"/>
                </a:solidFill>
                <a:effectLst/>
                <a:latin typeface="+mn-lt"/>
                <a:ea typeface="+mn-ea"/>
                <a:cs typeface="+mn-cs"/>
                <a:hlinkClick r:id="rId4" tooltip="http://de.wikipedia.org/wiki/Hibernate_(Framework)"/>
              </a:rPr>
              <a:t>Hibernate</a:t>
            </a:r>
            <a:r>
              <a:rPr lang="en-US" sz="1200" b="0" i="0" kern="1200" dirty="0" smtClean="0">
                <a:solidFill>
                  <a:schemeClr val="tx1"/>
                </a:solidFill>
                <a:effectLst/>
                <a:latin typeface="+mn-lt"/>
                <a:ea typeface="+mn-ea"/>
                <a:cs typeface="+mn-cs"/>
              </a:rPr>
              <a:t> is also a Data Access Object! Wrapping Hibernate inside a DAO can be an overkill. Repositories can use an </a:t>
            </a:r>
            <a:r>
              <a:rPr lang="en-US" sz="1200" b="0" i="0" u="none" strike="noStrike" kern="1200" dirty="0" smtClean="0">
                <a:solidFill>
                  <a:schemeClr val="tx1"/>
                </a:solidFill>
                <a:effectLst/>
                <a:latin typeface="+mn-lt"/>
                <a:ea typeface="+mn-ea"/>
                <a:cs typeface="+mn-cs"/>
                <a:hlinkClick r:id="rId5" tooltip="http://martinfowler.com/bliki/AggregateOrientedDatabase.html"/>
              </a:rPr>
              <a:t>Aggregate Oriented Database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Modules, also known as Packages:</a:t>
            </a:r>
            <a:r>
              <a:rPr lang="en-US" sz="1200" b="0" i="0" kern="1200" dirty="0" smtClean="0">
                <a:solidFill>
                  <a:schemeClr val="tx1"/>
                </a:solidFill>
                <a:effectLst/>
                <a:latin typeface="+mn-lt"/>
                <a:ea typeface="+mn-ea"/>
                <a:cs typeface="+mn-cs"/>
              </a:rPr>
              <a:t> Components with high cohesion should be packaged together. Modules are defined by business dependencies, not by the technical architecture.</a:t>
            </a:r>
          </a:p>
          <a:p>
            <a:r>
              <a:rPr lang="en-US" sz="1200" b="0" i="0" kern="1200" dirty="0" smtClean="0">
                <a:solidFill>
                  <a:schemeClr val="tx1"/>
                </a:solidFill>
                <a:effectLst/>
                <a:latin typeface="+mn-lt"/>
                <a:ea typeface="+mn-ea"/>
                <a:cs typeface="+mn-cs"/>
              </a:rPr>
              <a:t>Example: The Bill Aggregate and the Bill Repository should be put into the same module, as they are very tightly coupled.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Factory</a:t>
            </a:r>
            <a:r>
              <a:rPr lang="en-US" sz="1200" b="0" i="0" kern="1200" dirty="0" smtClean="0">
                <a:solidFill>
                  <a:schemeClr val="tx1"/>
                </a:solidFill>
                <a:effectLst/>
                <a:latin typeface="+mn-lt"/>
                <a:ea typeface="+mn-ea"/>
                <a:cs typeface="+mn-cs"/>
              </a:rPr>
              <a:t>: methods for creating domain objects should delegate to a specialized Factory object such that alternative implementations may be easily interchanged.</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a:t>
            </a:fld>
            <a:endParaRPr lang="en-US"/>
          </a:p>
        </p:txBody>
      </p:sp>
    </p:spTree>
    <p:extLst>
      <p:ext uri="{BB962C8B-B14F-4D97-AF65-F5344CB8AC3E}">
        <p14:creationId xmlns:p14="http://schemas.microsoft.com/office/powerpoint/2010/main" val="2613844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a:t>
            </a:r>
          </a:p>
          <a:p>
            <a:r>
              <a:rPr lang="en-US" sz="1200" b="0" i="0" kern="1200" dirty="0" smtClean="0">
                <a:solidFill>
                  <a:schemeClr val="tx1"/>
                </a:solidFill>
                <a:effectLst/>
                <a:latin typeface="+mn-lt"/>
                <a:ea typeface="+mn-ea"/>
                <a:cs typeface="+mn-cs"/>
              </a:rPr>
              <a:t>Refactoring is changing or restructuring the application code without changing the functionality or behavior of the application. Refactoring can be either design or code related. Design refactoring is done to continually refine the model and refactor the code to improve the domain model.</a:t>
            </a:r>
          </a:p>
          <a:p>
            <a:r>
              <a:rPr lang="en-US" sz="1200" b="0" i="0" kern="1200" dirty="0" smtClean="0">
                <a:solidFill>
                  <a:schemeClr val="tx1"/>
                </a:solidFill>
                <a:effectLst/>
                <a:latin typeface="+mn-lt"/>
                <a:ea typeface="+mn-ea"/>
                <a:cs typeface="+mn-cs"/>
              </a:rPr>
              <a:t>Refactoring plays an important role in the DDD project due to its iterative and evolutionary nature of domain modeling. One way to integrate refactoring tasks into the project is to add it in each iteration of the project before calling the iteration done. Ideally, refactoring should be done before and after every development task.</a:t>
            </a:r>
          </a:p>
          <a:p>
            <a:r>
              <a:rPr lang="en-US" sz="1200" b="0" i="0" kern="1200" dirty="0" smtClean="0">
                <a:solidFill>
                  <a:schemeClr val="tx1"/>
                </a:solidFill>
                <a:effectLst/>
                <a:latin typeface="+mn-lt"/>
                <a:ea typeface="+mn-ea"/>
                <a:cs typeface="+mn-cs"/>
              </a:rPr>
              <a:t>Refactoring should be done with strict discipline. Use the combination of refactoring, CI, and unit testing to make sure the code changes didn't break any functionality and at the same time the changes did help with the intended code or performance improvements.</a:t>
            </a:r>
          </a:p>
          <a:p>
            <a:r>
              <a:rPr lang="en-US" sz="1200" b="0" i="0" kern="1200" dirty="0" smtClean="0">
                <a:solidFill>
                  <a:schemeClr val="tx1"/>
                </a:solidFill>
                <a:effectLst/>
                <a:latin typeface="+mn-lt"/>
                <a:ea typeface="+mn-ea"/>
                <a:cs typeface="+mn-cs"/>
              </a:rPr>
              <a:t>Automated tests play a vital role in refactoring the application code. Without good automated developer tests and </a:t>
            </a:r>
            <a:r>
              <a:rPr lang="en-US" sz="1200" b="0" i="0" u="none" strike="noStrike" kern="1200" dirty="0" smtClean="0">
                <a:solidFill>
                  <a:schemeClr val="tx1"/>
                </a:solidFill>
                <a:effectLst/>
                <a:latin typeface="+mn-lt"/>
                <a:ea typeface="+mn-ea"/>
                <a:cs typeface="+mn-cs"/>
                <a:hlinkClick r:id="rId3"/>
              </a:rPr>
              <a:t>Test Driven Development</a:t>
            </a:r>
            <a:r>
              <a:rPr lang="en-US" sz="1200" b="0" i="0" kern="1200" dirty="0" smtClean="0">
                <a:solidFill>
                  <a:schemeClr val="tx1"/>
                </a:solidFill>
                <a:effectLst/>
                <a:latin typeface="+mn-lt"/>
                <a:ea typeface="+mn-ea"/>
                <a:cs typeface="+mn-cs"/>
              </a:rPr>
              <a:t> (TDD) practices, refactoring can be counter-productive since there will be no automated way to verify that the design and code changes made as part of refactoring effort didn't change the behavior or break the functionality.</a:t>
            </a:r>
          </a:p>
          <a:p>
            <a:r>
              <a:rPr lang="en-US" sz="1200" b="0" i="0" kern="1200" dirty="0" smtClean="0">
                <a:solidFill>
                  <a:schemeClr val="tx1"/>
                </a:solidFill>
                <a:effectLst/>
                <a:latin typeface="+mn-lt"/>
                <a:ea typeface="+mn-ea"/>
                <a:cs typeface="+mn-cs"/>
              </a:rPr>
              <a:t>Tools like </a:t>
            </a:r>
            <a:r>
              <a:rPr lang="en-US" sz="1200" b="0" i="0" u="none" strike="noStrike" kern="1200" dirty="0" smtClean="0">
                <a:solidFill>
                  <a:schemeClr val="tx1"/>
                </a:solidFill>
                <a:effectLst/>
                <a:latin typeface="+mn-lt"/>
                <a:ea typeface="+mn-ea"/>
                <a:cs typeface="+mn-cs"/>
                <a:hlinkClick r:id="rId4"/>
              </a:rPr>
              <a:t>Eclipse</a:t>
            </a:r>
            <a:r>
              <a:rPr lang="en-US" sz="1200" b="0" i="0" kern="1200" dirty="0" smtClean="0">
                <a:solidFill>
                  <a:schemeClr val="tx1"/>
                </a:solidFill>
                <a:effectLst/>
                <a:latin typeface="+mn-lt"/>
                <a:ea typeface="+mn-ea"/>
                <a:cs typeface="+mn-cs"/>
              </a:rPr>
              <a:t> help in implementing the domain model in an iterative way with refactoring as part of the development effort. Eclipse has features like extracting or moving a method to a different class or pushing down a method to a subclass. There are also several code analysis plugins for Eclipse that can help in managing the code dependencies and identifying the DDD anti-patterns. I rely on plugins like </a:t>
            </a:r>
            <a:r>
              <a:rPr lang="en-US" sz="1200" b="0" i="0" u="none" strike="noStrike" kern="1200" dirty="0" err="1" smtClean="0">
                <a:solidFill>
                  <a:schemeClr val="tx1"/>
                </a:solidFill>
                <a:effectLst/>
                <a:latin typeface="+mn-lt"/>
                <a:ea typeface="+mn-ea"/>
                <a:cs typeface="+mn-cs"/>
                <a:hlinkClick r:id="rId5"/>
              </a:rPr>
              <a:t>JDepend</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Classycle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7"/>
              </a:rPr>
              <a:t>Metrics</a:t>
            </a:r>
            <a:r>
              <a:rPr lang="en-US" sz="1200" b="0" i="0" kern="1200" dirty="0" smtClean="0">
                <a:solidFill>
                  <a:schemeClr val="tx1"/>
                </a:solidFill>
                <a:effectLst/>
                <a:latin typeface="+mn-lt"/>
                <a:ea typeface="+mn-ea"/>
                <a:cs typeface="+mn-cs"/>
              </a:rPr>
              <a:t> when I do the design and code review of projects, to assess the quality of domain and other modules in the application.</a:t>
            </a:r>
          </a:p>
          <a:p>
            <a:r>
              <a:rPr lang="en-US" sz="1200" b="0" i="0" kern="1200" dirty="0" smtClean="0">
                <a:solidFill>
                  <a:schemeClr val="tx1"/>
                </a:solidFill>
                <a:effectLst/>
                <a:latin typeface="+mn-lt"/>
                <a:ea typeface="+mn-ea"/>
                <a:cs typeface="+mn-cs"/>
              </a:rPr>
              <a:t>Chris Richardson talked about </a:t>
            </a:r>
            <a:r>
              <a:rPr lang="en-US" sz="1200" b="0" i="0" u="none" strike="noStrike" kern="1200" dirty="0" smtClean="0">
                <a:solidFill>
                  <a:schemeClr val="tx1"/>
                </a:solidFill>
                <a:effectLst/>
                <a:latin typeface="+mn-lt"/>
                <a:ea typeface="+mn-ea"/>
                <a:cs typeface="+mn-cs"/>
                <a:hlinkClick r:id="rId8"/>
              </a:rPr>
              <a:t>applying code refactoring</a:t>
            </a:r>
            <a:r>
              <a:rPr lang="en-US" sz="1200" b="0" i="0" kern="1200" dirty="0" smtClean="0">
                <a:solidFill>
                  <a:schemeClr val="tx1"/>
                </a:solidFill>
                <a:effectLst/>
                <a:latin typeface="+mn-lt"/>
                <a:ea typeface="+mn-ea"/>
                <a:cs typeface="+mn-cs"/>
              </a:rPr>
              <a:t> to transform a procedural design into an OO design using refactoring features provided by Eclipse.</a:t>
            </a:r>
          </a:p>
          <a:p>
            <a:r>
              <a:rPr lang="en-US" sz="1200" b="0" i="0" kern="1200" dirty="0" smtClean="0">
                <a:solidFill>
                  <a:schemeClr val="tx1"/>
                </a:solidFill>
                <a:effectLst/>
                <a:latin typeface="+mn-lt"/>
                <a:ea typeface="+mn-ea"/>
                <a:cs typeface="+mn-cs"/>
              </a:rPr>
              <a:t>Unit Testing/Continuous Integration</a:t>
            </a:r>
          </a:p>
          <a:p>
            <a:r>
              <a:rPr lang="en-US" sz="1200" b="0" i="0" kern="1200" dirty="0" smtClean="0">
                <a:solidFill>
                  <a:schemeClr val="tx1"/>
                </a:solidFill>
                <a:effectLst/>
                <a:latin typeface="+mn-lt"/>
                <a:ea typeface="+mn-ea"/>
                <a:cs typeface="+mn-cs"/>
              </a:rPr>
              <a:t>One of the goals we talked about earlier is that the domain classes should be unit testable (during the initial development as well as later when refactoring the existing code) without too many dependencies on the container or other infrastructure code. TDD approach helps the team in finding any design problems early in the project as well as verifying that the code is in alignment with domain model. DDD is ideal for Test-First development because the state and behavior are contained in domain classes and it should be easy to test them in isolation. It is important to test the state and behavior of domain model and not focus too much on the implementation details of data access or persistence.</a:t>
            </a:r>
          </a:p>
          <a:p>
            <a:r>
              <a:rPr lang="en-US" sz="1200" b="0" i="0" kern="1200" dirty="0" smtClean="0">
                <a:solidFill>
                  <a:schemeClr val="tx1"/>
                </a:solidFill>
                <a:effectLst/>
                <a:latin typeface="+mn-lt"/>
                <a:ea typeface="+mn-ea"/>
                <a:cs typeface="+mn-cs"/>
              </a:rPr>
              <a:t>Unit testing frameworks like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TestNG</a:t>
            </a:r>
            <a:r>
              <a:rPr lang="en-US" sz="1200" b="0" i="0" kern="1200" dirty="0" smtClean="0">
                <a:solidFill>
                  <a:schemeClr val="tx1"/>
                </a:solidFill>
                <a:effectLst/>
                <a:latin typeface="+mn-lt"/>
                <a:ea typeface="+mn-ea"/>
                <a:cs typeface="+mn-cs"/>
              </a:rPr>
              <a:t> are great tools to implement and manage the domain model. Other testing frameworks like </a:t>
            </a:r>
            <a:r>
              <a:rPr lang="en-US" sz="1200" b="0" i="0" u="none" strike="noStrike" kern="1200" dirty="0" err="1" smtClean="0">
                <a:solidFill>
                  <a:schemeClr val="tx1"/>
                </a:solidFill>
                <a:effectLst/>
                <a:latin typeface="+mn-lt"/>
                <a:ea typeface="+mn-ea"/>
                <a:cs typeface="+mn-cs"/>
                <a:hlinkClick r:id="rId9"/>
              </a:rPr>
              <a:t>DBUnit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Unitils</a:t>
            </a:r>
            <a:r>
              <a:rPr lang="en-US" sz="1200" b="0" i="0" kern="1200" dirty="0" smtClean="0">
                <a:solidFill>
                  <a:schemeClr val="tx1"/>
                </a:solidFill>
                <a:effectLst/>
                <a:latin typeface="+mn-lt"/>
                <a:ea typeface="+mn-ea"/>
                <a:cs typeface="+mn-cs"/>
              </a:rPr>
              <a:t> can also be used to test domain layer especially to inject test data into DAO classes. This will minimize writing extra code for populating test data in unit test classes.</a:t>
            </a:r>
          </a:p>
          <a:p>
            <a:r>
              <a:rPr lang="en-US" sz="1200" b="0" i="0" kern="1200" dirty="0" smtClean="0">
                <a:solidFill>
                  <a:schemeClr val="tx1"/>
                </a:solidFill>
                <a:effectLst/>
                <a:latin typeface="+mn-lt"/>
                <a:ea typeface="+mn-ea"/>
                <a:cs typeface="+mn-cs"/>
              </a:rPr>
              <a:t>Mock objects also help in testing the domain objects in isolation. But it's important to not go crazy with using mock objects in the domain layer. If there are other easy ways to test domain classes, you should use those options instead of using mock objects. For example, if you can test an Entity class using a real DAO class in the back-end (instead of a mock DAO implementation) with an in-memory HSQL database instead of the real database; it will make the domain layer unit tests run quicker which is the main idea behind using mock objects any way. This way, you will be testing the collaboration (interaction) between domain objects as well as the state (data) exchanged between them. With mock objects, we will only be testing the interaction between the domain objects.</a:t>
            </a:r>
          </a:p>
          <a:p>
            <a:r>
              <a:rPr lang="en-US" sz="1200" b="0" i="0" kern="1200" dirty="0" smtClean="0">
                <a:solidFill>
                  <a:schemeClr val="tx1"/>
                </a:solidFill>
                <a:effectLst/>
                <a:latin typeface="+mn-lt"/>
                <a:ea typeface="+mn-ea"/>
                <a:cs typeface="+mn-cs"/>
              </a:rPr>
              <a:t>All unit and integration tests created during the development phase (with or without using TDD practices) will become part of the automated test suite once the development tasks are done. These tests should be maintained and executed frequently in the local and higher development environments to find if the new code changes introduced any bugs into domain classes.</a:t>
            </a:r>
          </a:p>
          <a:p>
            <a:r>
              <a:rPr lang="en-US" sz="1200" b="0" i="0" kern="1200" dirty="0" smtClean="0">
                <a:solidFill>
                  <a:schemeClr val="tx1"/>
                </a:solidFill>
                <a:effectLst/>
                <a:latin typeface="+mn-lt"/>
                <a:ea typeface="+mn-ea"/>
                <a:cs typeface="+mn-cs"/>
              </a:rPr>
              <a:t>Eric Evans covers CI in his </a:t>
            </a:r>
            <a:r>
              <a:rPr lang="en-US" sz="1200" b="0" i="0" u="none" strike="noStrike" kern="1200" dirty="0" smtClean="0">
                <a:solidFill>
                  <a:schemeClr val="tx1"/>
                </a:solidFill>
                <a:effectLst/>
                <a:latin typeface="+mn-lt"/>
                <a:ea typeface="+mn-ea"/>
                <a:cs typeface="+mn-cs"/>
                <a:hlinkClick r:id="rId10"/>
              </a:rPr>
              <a:t>book</a:t>
            </a:r>
            <a:r>
              <a:rPr lang="en-US" sz="1200" b="0" i="0" kern="1200" dirty="0" smtClean="0">
                <a:solidFill>
                  <a:schemeClr val="tx1"/>
                </a:solidFill>
                <a:effectLst/>
                <a:latin typeface="+mn-lt"/>
                <a:ea typeface="+mn-ea"/>
                <a:cs typeface="+mn-cs"/>
              </a:rPr>
              <a:t> saying that CI effort should always be applied within a Bounded Context and it should include the synchronization of people as well as code. CI tools </a:t>
            </a:r>
            <a:r>
              <a:rPr lang="en-US" sz="1200" b="0" i="0" kern="1200" dirty="0" err="1" smtClean="0">
                <a:solidFill>
                  <a:schemeClr val="tx1"/>
                </a:solidFill>
                <a:effectLst/>
                <a:latin typeface="+mn-lt"/>
                <a:ea typeface="+mn-ea"/>
                <a:cs typeface="+mn-cs"/>
              </a:rPr>
              <a:t>like</a:t>
            </a:r>
            <a:r>
              <a:rPr lang="en-US" sz="1200" b="0" i="0" u="none" strike="noStrike" kern="1200" dirty="0" err="1" smtClean="0">
                <a:solidFill>
                  <a:schemeClr val="tx1"/>
                </a:solidFill>
                <a:effectLst/>
                <a:latin typeface="+mn-lt"/>
                <a:ea typeface="+mn-ea"/>
                <a:cs typeface="+mn-cs"/>
                <a:hlinkClick r:id="rId11"/>
              </a:rPr>
              <a:t>CruiseControl</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2"/>
              </a:rPr>
              <a:t>Hudson</a:t>
            </a:r>
            <a:r>
              <a:rPr lang="en-US" sz="1200" b="0" i="0" kern="1200" dirty="0" smtClean="0">
                <a:solidFill>
                  <a:schemeClr val="tx1"/>
                </a:solidFill>
                <a:effectLst/>
                <a:latin typeface="+mn-lt"/>
                <a:ea typeface="+mn-ea"/>
                <a:cs typeface="+mn-cs"/>
              </a:rPr>
              <a:t> can be used to set up an automatic build and test environment to run the application build script (created using a build tool such as </a:t>
            </a:r>
            <a:r>
              <a:rPr lang="en-US" sz="1200" b="0" i="0" u="none" strike="noStrike" kern="1200" dirty="0" smtClean="0">
                <a:solidFill>
                  <a:schemeClr val="tx1"/>
                </a:solidFill>
                <a:effectLst/>
                <a:latin typeface="+mn-lt"/>
                <a:ea typeface="+mn-ea"/>
                <a:cs typeface="+mn-cs"/>
                <a:hlinkClick r:id="rId13"/>
              </a:rPr>
              <a:t>Ant</a:t>
            </a:r>
            <a:r>
              <a:rPr lang="en-US" sz="1200" b="0" i="0" kern="1200" dirty="0" smtClean="0">
                <a:solidFill>
                  <a:schemeClr val="tx1"/>
                </a:solidFill>
                <a:effectLst/>
                <a:latin typeface="+mn-lt"/>
                <a:ea typeface="+mn-ea"/>
                <a:cs typeface="+mn-cs"/>
              </a:rPr>
              <a:t> or Maven) to checkout the code from a SCM repository (like </a:t>
            </a:r>
            <a:r>
              <a:rPr lang="en-US" sz="1200" b="0" i="0" u="none" strike="noStrike" kern="1200" dirty="0" smtClean="0">
                <a:solidFill>
                  <a:schemeClr val="tx1"/>
                </a:solidFill>
                <a:effectLst/>
                <a:latin typeface="+mn-lt"/>
                <a:ea typeface="+mn-ea"/>
                <a:cs typeface="+mn-cs"/>
                <a:hlinkClick r:id="rId14"/>
              </a:rPr>
              <a:t>CVS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a:rPr>
              <a:t>Subversion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compile the domain classes (as well as the other classes in the application) and if there are no build errors, then automatically run all the tests (unit and integration). CI tools can also be setup to notify the project teams (via e-mail or RSS feeds) if there are any build or test errors.</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11</a:t>
            </a:fld>
            <a:endParaRPr lang="en-US"/>
          </a:p>
        </p:txBody>
      </p:sp>
    </p:spTree>
    <p:extLst>
      <p:ext uri="{BB962C8B-B14F-4D97-AF65-F5344CB8AC3E}">
        <p14:creationId xmlns:p14="http://schemas.microsoft.com/office/powerpoint/2010/main" val="173700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Conclusion</a:t>
            </a:r>
          </a:p>
          <a:p>
            <a:r>
              <a:rPr lang="en-US" sz="1200" b="0" i="0" kern="1200" dirty="0" smtClean="0">
                <a:solidFill>
                  <a:schemeClr val="tx1"/>
                </a:solidFill>
                <a:effectLst/>
                <a:latin typeface="+mn-lt"/>
                <a:ea typeface="+mn-ea"/>
                <a:cs typeface="+mn-cs"/>
              </a:rPr>
              <a:t>DDD is a powerful concept that will change the way modelers, architects, developers, and testers will look at the software once the team is trained in DDD and start to apply "domain first and infrastructure second" philosophy. As different stakeholders (from IT and business units) with different backgrounds and areas of expertise are involved in the domain modeling, design and implementation effort, to quote Eric Evans, "it's important not to blur the lines between the philosophy of design (DDD) and the technical tool box that helps us fulfill it (OOP, DI, and AOP)".</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Advancing Frontiers</a:t>
            </a:r>
          </a:p>
          <a:p>
            <a:r>
              <a:rPr lang="en-US" sz="1200" b="0" i="0" kern="1200" dirty="0" smtClean="0">
                <a:solidFill>
                  <a:schemeClr val="tx1"/>
                </a:solidFill>
                <a:effectLst/>
                <a:latin typeface="+mn-lt"/>
                <a:ea typeface="+mn-ea"/>
                <a:cs typeface="+mn-cs"/>
              </a:rPr>
              <a:t>This section covers some of the emerging approaches that impact the DDD design and development. Some of these concepts are still evolving and it will be interesting to see how they will affect DDD.</a:t>
            </a:r>
          </a:p>
          <a:p>
            <a:r>
              <a:rPr lang="en-US" sz="1200" b="0" i="0" kern="1200" dirty="0" smtClean="0">
                <a:solidFill>
                  <a:schemeClr val="tx1"/>
                </a:solidFill>
                <a:effectLst/>
                <a:latin typeface="+mn-lt"/>
                <a:ea typeface="+mn-ea"/>
                <a:cs typeface="+mn-cs"/>
              </a:rPr>
              <a:t>Architecture rules and Design by Contract enforcement plays an important role in the governance and policy enforcement of domain model standards and implementation best practices.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talked</a:t>
            </a:r>
            <a:r>
              <a:rPr lang="en-US" sz="1200" b="0" i="0" kern="1200" dirty="0" smtClean="0">
                <a:solidFill>
                  <a:schemeClr val="tx1"/>
                </a:solidFill>
                <a:effectLst/>
                <a:latin typeface="+mn-lt"/>
                <a:ea typeface="+mn-ea"/>
                <a:cs typeface="+mn-cs"/>
              </a:rPr>
              <a:t> about using the Aspects to enforce the rule of creating a Repository object only through Factories; this is an easy to violate design rule in domain layer.</a:t>
            </a:r>
          </a:p>
          <a:p>
            <a:r>
              <a:rPr lang="en-US" sz="1200" b="0" i="0" kern="1200" dirty="0" smtClean="0">
                <a:solidFill>
                  <a:schemeClr val="tx1"/>
                </a:solidFill>
                <a:effectLst/>
                <a:latin typeface="+mn-lt"/>
                <a:ea typeface="+mn-ea"/>
                <a:cs typeface="+mn-cs"/>
              </a:rPr>
              <a:t>Domain Specific Languages (DSL) and Business Natural Languages (BNL) are gaining more attention in the recent years. One can use these languages to represent business logic in the domain classes. BNL's are powerful in the sense that they can be used to capture business specifications, documenting the business rules, and as executable code as well. They can also be used to create test cases to verify the system works as expected.</a:t>
            </a:r>
          </a:p>
          <a:p>
            <a:r>
              <a:rPr lang="en-US" sz="1200" b="0" i="0" u="none" strike="noStrike" kern="1200" dirty="0" smtClean="0">
                <a:solidFill>
                  <a:schemeClr val="tx1"/>
                </a:solidFill>
                <a:effectLst/>
                <a:latin typeface="+mn-lt"/>
                <a:ea typeface="+mn-ea"/>
                <a:cs typeface="+mn-cs"/>
                <a:hlinkClick r:id="rId4"/>
              </a:rPr>
              <a:t>Behavior Driven Development</a:t>
            </a:r>
            <a:r>
              <a:rPr lang="en-US" sz="1200" b="0" i="0" kern="1200" dirty="0" smtClean="0">
                <a:solidFill>
                  <a:schemeClr val="tx1"/>
                </a:solidFill>
                <a:effectLst/>
                <a:latin typeface="+mn-lt"/>
                <a:ea typeface="+mn-ea"/>
                <a:cs typeface="+mn-cs"/>
              </a:rPr>
              <a:t> (BDD) is another interesting concept that has been discussed lately. BDD helps focus development on the delivery of prioritized, verifiable business value by providing a common vocabulary (Ubiquitous Language) that spans the divide between Business and Technology. By using terminology focused on the behavioral aspects of the system rather than testing, BDD attempts to help direct developers towards a focus on the real value to be found in TDD at its most successful. If practiced correctly, BDD can be a great complement to DDD where the development of domain objects is positively influenced by BDD concepts; after all domain objects are supposed to encapsulate state and behavior.</a:t>
            </a:r>
          </a:p>
          <a:p>
            <a:r>
              <a:rPr lang="en-US" sz="1200" b="0" i="0" u="none" strike="noStrike" kern="1200" dirty="0" smtClean="0">
                <a:solidFill>
                  <a:schemeClr val="tx1"/>
                </a:solidFill>
                <a:effectLst/>
                <a:latin typeface="+mn-lt"/>
                <a:ea typeface="+mn-ea"/>
                <a:cs typeface="+mn-cs"/>
                <a:hlinkClick r:id="rId5"/>
              </a:rPr>
              <a:t>Event Driven Architecture</a:t>
            </a:r>
            <a:r>
              <a:rPr lang="en-US" sz="1200" b="0" i="0" kern="1200" dirty="0" smtClean="0">
                <a:solidFill>
                  <a:schemeClr val="tx1"/>
                </a:solidFill>
                <a:effectLst/>
                <a:latin typeface="+mn-lt"/>
                <a:ea typeface="+mn-ea"/>
                <a:cs typeface="+mn-cs"/>
              </a:rPr>
              <a:t> (EDA) is another area that could play a role in domain driven design. For example, an event model to notify of any state change in the domain object instance would help in handling the post-event processing tasks that need to be triggered when the state of a domain object changes. EDA helps in encapsulating the event based logic from getting embedded in core domain logic. Martin Fowler documented about </a:t>
            </a:r>
            <a:r>
              <a:rPr lang="en-US" sz="1200" b="0" i="0" u="none" strike="noStrike" kern="1200" dirty="0" smtClean="0">
                <a:solidFill>
                  <a:schemeClr val="tx1"/>
                </a:solidFill>
                <a:effectLst/>
                <a:latin typeface="+mn-lt"/>
                <a:ea typeface="+mn-ea"/>
                <a:cs typeface="+mn-cs"/>
                <a:hlinkClick r:id="rId6"/>
              </a:rPr>
              <a:t>Domain Event</a:t>
            </a:r>
            <a:r>
              <a:rPr lang="en-US" sz="1200" b="0" i="0" kern="1200" dirty="0" smtClean="0">
                <a:solidFill>
                  <a:schemeClr val="tx1"/>
                </a:solidFill>
                <a:effectLst/>
                <a:latin typeface="+mn-lt"/>
                <a:ea typeface="+mn-ea"/>
                <a:cs typeface="+mn-cs"/>
              </a:rPr>
              <a:t> design pattern.</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13</a:t>
            </a:fld>
            <a:endParaRPr lang="en-US"/>
          </a:p>
        </p:txBody>
      </p:sp>
    </p:spTree>
    <p:extLst>
      <p:ext uri="{BB962C8B-B14F-4D97-AF65-F5344CB8AC3E}">
        <p14:creationId xmlns:p14="http://schemas.microsoft.com/office/powerpoint/2010/main" val="3877998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14</a:t>
            </a:fld>
            <a:endParaRPr lang="en-US"/>
          </a:p>
        </p:txBody>
      </p:sp>
    </p:spTree>
    <p:extLst>
      <p:ext uri="{BB962C8B-B14F-4D97-AF65-F5344CB8AC3E}">
        <p14:creationId xmlns:p14="http://schemas.microsoft.com/office/powerpoint/2010/main" val="270275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1 Layer</a:t>
            </a:r>
          </a:p>
          <a:p>
            <a:r>
              <a:rPr lang="pl-PL" dirty="0" smtClean="0"/>
              <a:t>2</a:t>
            </a:r>
            <a:r>
              <a:rPr lang="pl-PL" baseline="0" dirty="0" smtClean="0"/>
              <a:t> Layer</a:t>
            </a:r>
          </a:p>
          <a:p>
            <a:endParaRPr lang="pl-PL" baseline="0" dirty="0" smtClean="0"/>
          </a:p>
          <a:p>
            <a:r>
              <a:rPr lang="pl-PL" baseline="0" dirty="0" smtClean="0"/>
              <a:t>3 Layer</a:t>
            </a:r>
          </a:p>
          <a:p>
            <a:r>
              <a:rPr lang="en-US" sz="1200" b="0" i="0" kern="1200" dirty="0" smtClean="0">
                <a:solidFill>
                  <a:schemeClr val="tx1"/>
                </a:solidFill>
                <a:effectLst/>
                <a:latin typeface="+mn-lt"/>
                <a:ea typeface="+mn-ea"/>
                <a:cs typeface="+mn-cs"/>
              </a:rPr>
              <a:t>Not investing in a domain model and development effort leads to an application architecture with a "Fat Service Layer" and an "Anemic Domain Model" where facade classes (usually Stateless Session Beans) start accumulating more and more business logic and domain objects become mere data carriers with getters and setters. This approach also leads to domain specific business logic and rules being scattered (and duplicated in some cases) in several different facade classes.</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Anemic domain models, in most cases, are not cost-effective; they don't give the company a competitive advantage over other companies because implementing business requirement changes in this architecture take too long to develop and deploy to production environment.</a:t>
            </a:r>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2</a:t>
            </a:fld>
            <a:endParaRPr lang="en-US"/>
          </a:p>
        </p:txBody>
      </p:sp>
    </p:spTree>
    <p:extLst>
      <p:ext uri="{BB962C8B-B14F-4D97-AF65-F5344CB8AC3E}">
        <p14:creationId xmlns:p14="http://schemas.microsoft.com/office/powerpoint/2010/main" val="15232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Financial analysts crunch numbers.</a:t>
            </a:r>
            <a:r>
              <a:rPr lang="pl-PL"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Effective domain modelers are knowledge crunchers. They take a torrent of information and probe</a:t>
            </a:r>
          </a:p>
          <a:p>
            <a:r>
              <a:rPr lang="en-US" sz="1200" b="0" i="0" u="none" strike="noStrike" kern="1200" baseline="0" dirty="0" smtClean="0">
                <a:solidFill>
                  <a:schemeClr val="tx1"/>
                </a:solidFill>
                <a:latin typeface="+mn-lt"/>
                <a:ea typeface="+mn-ea"/>
                <a:cs typeface="+mn-cs"/>
              </a:rPr>
              <a:t>for the relevant trickle. They try one organizing idea after another, searching for the simple view</a:t>
            </a:r>
          </a:p>
          <a:p>
            <a:r>
              <a:rPr lang="en-US" sz="1200" b="0" i="0" u="none" strike="noStrike" kern="1200" baseline="0" dirty="0" smtClean="0">
                <a:solidFill>
                  <a:schemeClr val="tx1"/>
                </a:solidFill>
                <a:latin typeface="+mn-lt"/>
                <a:ea typeface="+mn-ea"/>
                <a:cs typeface="+mn-cs"/>
              </a:rPr>
              <a:t>that makes sense of the mass.</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pl-PL" sz="1200" b="0" i="0" kern="1200" dirty="0" smtClean="0">
                <a:solidFill>
                  <a:schemeClr val="tx1"/>
                </a:solidFill>
                <a:effectLst/>
                <a:latin typeface="+mn-lt"/>
                <a:ea typeface="+mn-ea"/>
                <a:cs typeface="+mn-cs"/>
              </a:rPr>
              <a:t>R</a:t>
            </a:r>
            <a:r>
              <a:rPr lang="en-US" sz="1200" b="0" i="0" kern="1200" dirty="0" err="1" smtClean="0">
                <a:solidFill>
                  <a:schemeClr val="tx1"/>
                </a:solidFill>
                <a:effectLst/>
                <a:latin typeface="+mn-lt"/>
                <a:ea typeface="+mn-ea"/>
                <a:cs typeface="+mn-cs"/>
              </a:rPr>
              <a:t>ich</a:t>
            </a:r>
            <a:r>
              <a:rPr lang="en-US" sz="1200" b="0" i="0" kern="1200" dirty="0" smtClean="0">
                <a:solidFill>
                  <a:schemeClr val="tx1"/>
                </a:solidFill>
                <a:effectLst/>
                <a:latin typeface="+mn-lt"/>
                <a:ea typeface="+mn-ea"/>
                <a:cs typeface="+mn-cs"/>
              </a:rPr>
              <a:t> domain model</a:t>
            </a:r>
          </a:p>
          <a:p>
            <a:r>
              <a:rPr lang="en-US" sz="1200" b="0" i="0" kern="1200" dirty="0" smtClean="0">
                <a:solidFill>
                  <a:schemeClr val="tx1"/>
                </a:solidFill>
                <a:effectLst/>
                <a:latin typeface="+mn-lt"/>
                <a:ea typeface="+mn-ea"/>
                <a:cs typeface="+mn-cs"/>
              </a:rPr>
              <a:t>The domain model should focus on a specific business operational domain. It should align with the business model, strategies and business processes.</a:t>
            </a:r>
          </a:p>
          <a:p>
            <a:r>
              <a:rPr lang="en-US" sz="1200" b="0" i="0" kern="1200" dirty="0" smtClean="0">
                <a:solidFill>
                  <a:schemeClr val="tx1"/>
                </a:solidFill>
                <a:effectLst/>
                <a:latin typeface="+mn-lt"/>
                <a:ea typeface="+mn-ea"/>
                <a:cs typeface="+mn-cs"/>
              </a:rPr>
              <a:t>It should be isolated from other domains in the business as well as other layers in the application architecture.</a:t>
            </a:r>
          </a:p>
          <a:p>
            <a:r>
              <a:rPr lang="en-US" sz="1200" b="0" i="0" kern="1200" dirty="0" smtClean="0">
                <a:solidFill>
                  <a:schemeClr val="tx1"/>
                </a:solidFill>
                <a:effectLst/>
                <a:latin typeface="+mn-lt"/>
                <a:ea typeface="+mn-ea"/>
                <a:cs typeface="+mn-cs"/>
              </a:rPr>
              <a:t>It should be reusable to avoid any duplicate models and implementations of the same core business domain elements.</a:t>
            </a:r>
          </a:p>
          <a:p>
            <a:r>
              <a:rPr lang="en-US" sz="1200" b="0" i="0" kern="1200" dirty="0" smtClean="0">
                <a:solidFill>
                  <a:schemeClr val="tx1"/>
                </a:solidFill>
                <a:effectLst/>
                <a:latin typeface="+mn-lt"/>
                <a:ea typeface="+mn-ea"/>
                <a:cs typeface="+mn-cs"/>
              </a:rPr>
              <a:t>The model should be designed loosely coupled with other layers in the application, meaning no dependencies on the layers on either side of domain layer (i.e. database and facade layers).</a:t>
            </a:r>
          </a:p>
          <a:p>
            <a:r>
              <a:rPr lang="en-US" sz="1200" b="0" i="0" kern="1200" dirty="0" smtClean="0">
                <a:solidFill>
                  <a:schemeClr val="tx1"/>
                </a:solidFill>
                <a:effectLst/>
                <a:latin typeface="+mn-lt"/>
                <a:ea typeface="+mn-ea"/>
                <a:cs typeface="+mn-cs"/>
              </a:rPr>
              <a:t>It should be an abstract and cleanly separated layer enabling easier maintenance, testing, and versioning. The domain classes should be unit testable outside the container (and from inside the IDE).</a:t>
            </a:r>
          </a:p>
          <a:p>
            <a:r>
              <a:rPr lang="en-US" sz="1200" b="0" i="0" kern="1200" dirty="0" smtClean="0">
                <a:solidFill>
                  <a:schemeClr val="tx1"/>
                </a:solidFill>
                <a:effectLst/>
                <a:latin typeface="+mn-lt"/>
                <a:ea typeface="+mn-ea"/>
                <a:cs typeface="+mn-cs"/>
              </a:rPr>
              <a:t>It should be designed using a POJO programming model without any technology or framework dependencies (I always tell the project teams I work with in my company, that the technology we use for software development is Java).</a:t>
            </a:r>
          </a:p>
          <a:p>
            <a:r>
              <a:rPr lang="en-US" sz="1200" b="0" i="0" kern="1200" dirty="0" smtClean="0">
                <a:solidFill>
                  <a:schemeClr val="tx1"/>
                </a:solidFill>
                <a:effectLst/>
                <a:latin typeface="+mn-lt"/>
                <a:ea typeface="+mn-ea"/>
                <a:cs typeface="+mn-cs"/>
              </a:rPr>
              <a:t>The domain model should be independent of persistence implementation details (although the technology does place some constraints on the model).</a:t>
            </a:r>
          </a:p>
          <a:p>
            <a:r>
              <a:rPr lang="en-US" sz="1200" b="0" i="0" kern="1200" dirty="0" smtClean="0">
                <a:solidFill>
                  <a:schemeClr val="tx1"/>
                </a:solidFill>
                <a:effectLst/>
                <a:latin typeface="+mn-lt"/>
                <a:ea typeface="+mn-ea"/>
                <a:cs typeface="+mn-cs"/>
              </a:rPr>
              <a:t>It should have minimum dependencies on any infrastructure frameworks because it will outlive these frameworks and we don't want any tight coupling on any external framework.</a:t>
            </a:r>
          </a:p>
          <a:p>
            <a:endParaRPr lang="pl-PL" sz="1200" b="1" i="0" u="none" strike="noStrike" kern="1200" baseline="0" dirty="0" smtClean="0">
              <a:solidFill>
                <a:schemeClr val="tx1"/>
              </a:solidFill>
              <a:latin typeface="+mn-lt"/>
              <a:ea typeface="+mn-ea"/>
              <a:cs typeface="+mn-cs"/>
            </a:endParaRPr>
          </a:p>
          <a:p>
            <a:r>
              <a:rPr lang="pl-PL" sz="1200" b="1" i="0" u="none" strike="noStrike" kern="1200" baseline="0" dirty="0" smtClean="0">
                <a:solidFill>
                  <a:schemeClr val="tx1"/>
                </a:solidFill>
                <a:latin typeface="+mn-lt"/>
                <a:ea typeface="+mn-ea"/>
                <a:cs typeface="+mn-cs"/>
              </a:rPr>
              <a:t>DDD </a:t>
            </a:r>
            <a:r>
              <a:rPr lang="pl-PL" sz="1200" b="0" i="0" u="none" strike="noStrike" kern="1200" baseline="0" dirty="0" smtClean="0">
                <a:solidFill>
                  <a:schemeClr val="tx1"/>
                </a:solidFill>
                <a:latin typeface="+mn-lt"/>
                <a:ea typeface="+mn-ea"/>
                <a:cs typeface="+mn-cs"/>
              </a:rPr>
              <a:t>is not a technology or methodology. DDD provides a structure of practices and terminology for making design deisions that focus and accelerate software projects complicated domains.</a:t>
            </a:r>
            <a:endParaRPr lang="pl-PL" sz="1200" b="1" i="0" u="none" strike="noStrike" kern="1200" baseline="0" dirty="0" smtClean="0">
              <a:solidFill>
                <a:schemeClr val="tx1"/>
              </a:solidFill>
              <a:latin typeface="+mn-lt"/>
              <a:ea typeface="+mn-ea"/>
              <a:cs typeface="+mn-cs"/>
            </a:endParaRPr>
          </a:p>
          <a:p>
            <a:endParaRPr lang="pl-PL"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4</a:t>
            </a:fld>
            <a:endParaRPr lang="en-US"/>
          </a:p>
        </p:txBody>
      </p:sp>
    </p:spTree>
    <p:extLst>
      <p:ext uri="{BB962C8B-B14F-4D97-AF65-F5344CB8AC3E}">
        <p14:creationId xmlns:p14="http://schemas.microsoft.com/office/powerpoint/2010/main" val="394097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domain model offers several benefits some of which are:</a:t>
            </a:r>
          </a:p>
          <a:p>
            <a:r>
              <a:rPr lang="en-US" sz="1200" b="0" i="0" kern="1200" dirty="0" smtClean="0">
                <a:solidFill>
                  <a:schemeClr val="tx1"/>
                </a:solidFill>
                <a:effectLst/>
                <a:latin typeface="+mn-lt"/>
                <a:ea typeface="+mn-ea"/>
                <a:cs typeface="+mn-cs"/>
              </a:rPr>
              <a:t>It helps the team create a common model, between the business and IT stakeholders in the company, that the team can use to communicate about the business requirements, data entities, and process models.</a:t>
            </a:r>
          </a:p>
          <a:p>
            <a:r>
              <a:rPr lang="en-US" sz="1200" b="0" i="0" kern="1200" dirty="0" smtClean="0">
                <a:solidFill>
                  <a:schemeClr val="tx1"/>
                </a:solidFill>
                <a:effectLst/>
                <a:latin typeface="+mn-lt"/>
                <a:ea typeface="+mn-ea"/>
                <a:cs typeface="+mn-cs"/>
              </a:rPr>
              <a:t>The model is modular, extensible and easy to maintain as the design reflects the business model.</a:t>
            </a:r>
          </a:p>
          <a:p>
            <a:r>
              <a:rPr lang="en-US" sz="1200" b="0" i="0" kern="1200" dirty="0" smtClean="0">
                <a:solidFill>
                  <a:schemeClr val="tx1"/>
                </a:solidFill>
                <a:effectLst/>
                <a:latin typeface="+mn-lt"/>
                <a:ea typeface="+mn-ea"/>
                <a:cs typeface="+mn-cs"/>
              </a:rPr>
              <a:t>It improves the reusability and testability of the business domain objects</a:t>
            </a:r>
            <a:r>
              <a:rPr lang="en-US" sz="1200" b="0" i="0" kern="1200" dirty="0" smtClean="0">
                <a:solidFill>
                  <a:schemeClr val="tx1"/>
                </a:solidFill>
                <a:effectLst/>
                <a:latin typeface="+mn-lt"/>
                <a:ea typeface="+mn-ea"/>
                <a:cs typeface="+mn-cs"/>
              </a:rPr>
              <a:t>.</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principle behind DDD is to bridge the gap between domain experts and developers by using the same language to create the same understanding. Another principle is to reduce complexity by applying object oriented design and design patters to avoid reinventing the wheel.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5</a:t>
            </a:fld>
            <a:endParaRPr lang="en-US"/>
          </a:p>
        </p:txBody>
      </p:sp>
    </p:spTree>
    <p:extLst>
      <p:ext uri="{BB962C8B-B14F-4D97-AF65-F5344CB8AC3E}">
        <p14:creationId xmlns:p14="http://schemas.microsoft.com/office/powerpoint/2010/main" val="237110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Ingredients of Effective Modeling</a:t>
            </a:r>
          </a:p>
          <a:p>
            <a:r>
              <a:rPr lang="en-US" sz="1200" b="0" i="0" u="none" strike="noStrike" kern="1200" baseline="0" dirty="0" smtClean="0">
                <a:solidFill>
                  <a:schemeClr val="tx1"/>
                </a:solidFill>
                <a:latin typeface="+mn-lt"/>
                <a:ea typeface="+mn-ea"/>
                <a:cs typeface="+mn-cs"/>
              </a:rPr>
              <a:t>Certain things we did led to the success I just described.</a:t>
            </a:r>
          </a:p>
          <a:p>
            <a:r>
              <a:rPr lang="en-US" sz="1200" b="0" i="1" u="none" strike="noStrike" kern="1200" baseline="0" dirty="0" smtClean="0">
                <a:solidFill>
                  <a:schemeClr val="tx1"/>
                </a:solidFill>
                <a:latin typeface="+mn-lt"/>
                <a:ea typeface="+mn-ea"/>
                <a:cs typeface="+mn-cs"/>
              </a:rPr>
              <a:t>Binding the model and the implementation</a:t>
            </a:r>
            <a:r>
              <a:rPr lang="en-US" sz="1200" b="0" i="0" u="none" strike="noStrike" kern="1200" baseline="0" dirty="0" smtClean="0">
                <a:solidFill>
                  <a:schemeClr val="tx1"/>
                </a:solidFill>
                <a:latin typeface="+mn-lt"/>
                <a:ea typeface="+mn-ea"/>
                <a:cs typeface="+mn-cs"/>
              </a:rPr>
              <a:t>. That crude prototype forged the essential link</a:t>
            </a:r>
          </a:p>
          <a:p>
            <a:r>
              <a:rPr lang="en-US" sz="1200" b="0" i="0" u="none" strike="noStrike" kern="1200" baseline="0" dirty="0" smtClean="0">
                <a:solidFill>
                  <a:schemeClr val="tx1"/>
                </a:solidFill>
                <a:latin typeface="+mn-lt"/>
                <a:ea typeface="+mn-ea"/>
                <a:cs typeface="+mn-cs"/>
              </a:rPr>
              <a:t>early, and it was maintained through all subsequent iterations.</a:t>
            </a:r>
          </a:p>
          <a:p>
            <a:r>
              <a:rPr lang="en-US" sz="1200" b="1" i="0" u="none" strike="noStrike" kern="1200" baseline="0" dirty="0" smtClean="0">
                <a:solidFill>
                  <a:schemeClr val="tx1"/>
                </a:solidFill>
                <a:latin typeface="+mn-lt"/>
                <a:ea typeface="+mn-ea"/>
                <a:cs typeface="+mn-cs"/>
              </a:rPr>
              <a:t>1.</a:t>
            </a:r>
          </a:p>
          <a:p>
            <a:r>
              <a:rPr lang="en-US" sz="1200" b="0" i="1" u="none" strike="noStrike" kern="1200" baseline="0" dirty="0" smtClean="0">
                <a:solidFill>
                  <a:schemeClr val="tx1"/>
                </a:solidFill>
                <a:latin typeface="+mn-lt"/>
                <a:ea typeface="+mn-ea"/>
                <a:cs typeface="+mn-cs"/>
              </a:rPr>
              <a:t>Cultivating a language based on the model</a:t>
            </a:r>
            <a:r>
              <a:rPr lang="en-US" sz="1200" b="0" i="0" u="none" strike="noStrike" kern="1200" baseline="0" dirty="0" smtClean="0">
                <a:solidFill>
                  <a:schemeClr val="tx1"/>
                </a:solidFill>
                <a:latin typeface="+mn-lt"/>
                <a:ea typeface="+mn-ea"/>
                <a:cs typeface="+mn-cs"/>
              </a:rPr>
              <a:t>. At first, the engineers had to explain elementary</a:t>
            </a:r>
          </a:p>
          <a:p>
            <a:r>
              <a:rPr lang="en-US" sz="1200" b="0" i="0" u="none" strike="noStrike" kern="1200" baseline="0" dirty="0" smtClean="0">
                <a:solidFill>
                  <a:schemeClr val="tx1"/>
                </a:solidFill>
                <a:latin typeface="+mn-lt"/>
                <a:ea typeface="+mn-ea"/>
                <a:cs typeface="+mn-cs"/>
              </a:rPr>
              <a:t>PCB issues to me, and I had to explain what a class diagram meant. But as the project</a:t>
            </a:r>
          </a:p>
          <a:p>
            <a:r>
              <a:rPr lang="en-US" sz="1200" b="0" i="0" u="none" strike="noStrike" kern="1200" baseline="0" dirty="0" smtClean="0">
                <a:solidFill>
                  <a:schemeClr val="tx1"/>
                </a:solidFill>
                <a:latin typeface="+mn-lt"/>
                <a:ea typeface="+mn-ea"/>
                <a:cs typeface="+mn-cs"/>
              </a:rPr>
              <a:t>proceeded, any of us could take terms straight out of the model, organize them into</a:t>
            </a:r>
          </a:p>
          <a:p>
            <a:r>
              <a:rPr lang="en-US" sz="1200" b="0" i="0" u="none" strike="noStrike" kern="1200" baseline="0" dirty="0" smtClean="0">
                <a:solidFill>
                  <a:schemeClr val="tx1"/>
                </a:solidFill>
                <a:latin typeface="+mn-lt"/>
                <a:ea typeface="+mn-ea"/>
                <a:cs typeface="+mn-cs"/>
              </a:rPr>
              <a:t>sentences consistent with the structure of the model, and be un-ambiguously understood</a:t>
            </a:r>
          </a:p>
          <a:p>
            <a:r>
              <a:rPr lang="en-US" sz="1200" b="0" i="0" u="none" strike="noStrike" kern="1200" baseline="0" dirty="0" smtClean="0">
                <a:solidFill>
                  <a:schemeClr val="tx1"/>
                </a:solidFill>
                <a:latin typeface="+mn-lt"/>
                <a:ea typeface="+mn-ea"/>
                <a:cs typeface="+mn-cs"/>
              </a:rPr>
              <a:t>without translation.</a:t>
            </a:r>
          </a:p>
          <a:p>
            <a:r>
              <a:rPr lang="en-US" sz="1200" b="1" i="0" u="none" strike="noStrike" kern="1200" baseline="0" dirty="0" smtClean="0">
                <a:solidFill>
                  <a:schemeClr val="tx1"/>
                </a:solidFill>
                <a:latin typeface="+mn-lt"/>
                <a:ea typeface="+mn-ea"/>
                <a:cs typeface="+mn-cs"/>
              </a:rPr>
              <a:t>2.</a:t>
            </a:r>
          </a:p>
          <a:p>
            <a:r>
              <a:rPr lang="en-US" sz="1200" b="0" i="1" u="none" strike="noStrike" kern="1200" baseline="0" dirty="0" smtClean="0">
                <a:solidFill>
                  <a:schemeClr val="tx1"/>
                </a:solidFill>
                <a:latin typeface="+mn-lt"/>
                <a:ea typeface="+mn-ea"/>
                <a:cs typeface="+mn-cs"/>
              </a:rPr>
              <a:t>Developing a knowledge-rich model</a:t>
            </a:r>
            <a:r>
              <a:rPr lang="en-US" sz="1200" b="0" i="0" u="none" strike="noStrike" kern="1200" baseline="0" dirty="0" smtClean="0">
                <a:solidFill>
                  <a:schemeClr val="tx1"/>
                </a:solidFill>
                <a:latin typeface="+mn-lt"/>
                <a:ea typeface="+mn-ea"/>
                <a:cs typeface="+mn-cs"/>
              </a:rPr>
              <a:t>. The objects had behavior and enforced rules. The model</a:t>
            </a:r>
          </a:p>
          <a:p>
            <a:r>
              <a:rPr lang="en-US" sz="1200" b="0" i="0" u="none" strike="noStrike" kern="1200" baseline="0" dirty="0" smtClean="0">
                <a:solidFill>
                  <a:schemeClr val="tx1"/>
                </a:solidFill>
                <a:latin typeface="+mn-lt"/>
                <a:ea typeface="+mn-ea"/>
                <a:cs typeface="+mn-cs"/>
              </a:rPr>
              <a:t>wasn't just a data schema; it was integral to solving a complex problem. It captured</a:t>
            </a:r>
          </a:p>
          <a:p>
            <a:r>
              <a:rPr lang="en-US" sz="1200" b="0" i="0" u="none" strike="noStrike" kern="1200" baseline="0" dirty="0" smtClean="0">
                <a:solidFill>
                  <a:schemeClr val="tx1"/>
                </a:solidFill>
                <a:latin typeface="+mn-lt"/>
                <a:ea typeface="+mn-ea"/>
                <a:cs typeface="+mn-cs"/>
              </a:rPr>
              <a:t>knowledge of various kinds.</a:t>
            </a:r>
          </a:p>
          <a:p>
            <a:r>
              <a:rPr lang="en-US" sz="1200" b="1" i="0" u="none" strike="noStrike" kern="1200" baseline="0" dirty="0" smtClean="0">
                <a:solidFill>
                  <a:schemeClr val="tx1"/>
                </a:solidFill>
                <a:latin typeface="+mn-lt"/>
                <a:ea typeface="+mn-ea"/>
                <a:cs typeface="+mn-cs"/>
              </a:rPr>
              <a:t>3.</a:t>
            </a:r>
          </a:p>
          <a:p>
            <a:r>
              <a:rPr lang="en-US" sz="1200" b="0" i="1" u="none" strike="noStrike" kern="1200" baseline="0" dirty="0" smtClean="0">
                <a:solidFill>
                  <a:schemeClr val="tx1"/>
                </a:solidFill>
                <a:latin typeface="+mn-lt"/>
                <a:ea typeface="+mn-ea"/>
                <a:cs typeface="+mn-cs"/>
              </a:rPr>
              <a:t>Distilling the model</a:t>
            </a:r>
            <a:r>
              <a:rPr lang="en-US" sz="1200" b="0" i="0" u="none" strike="noStrike" kern="1200" baseline="0" dirty="0" smtClean="0">
                <a:solidFill>
                  <a:schemeClr val="tx1"/>
                </a:solidFill>
                <a:latin typeface="+mn-lt"/>
                <a:ea typeface="+mn-ea"/>
                <a:cs typeface="+mn-cs"/>
              </a:rPr>
              <a:t>. Important concepts were added to the model as it became more</a:t>
            </a:r>
          </a:p>
          <a:p>
            <a:r>
              <a:rPr lang="en-US" sz="1200" b="0" i="0" u="none" strike="noStrike" kern="1200" baseline="0" dirty="0" smtClean="0">
                <a:solidFill>
                  <a:schemeClr val="tx1"/>
                </a:solidFill>
                <a:latin typeface="+mn-lt"/>
                <a:ea typeface="+mn-ea"/>
                <a:cs typeface="+mn-cs"/>
              </a:rPr>
              <a:t>complete, but equally important, concepts were dropped when they didn't prove useful or</a:t>
            </a:r>
          </a:p>
          <a:p>
            <a:r>
              <a:rPr lang="en-US" sz="1200" b="0" i="0" u="none" strike="noStrike" kern="1200" baseline="0" dirty="0" smtClean="0">
                <a:solidFill>
                  <a:schemeClr val="tx1"/>
                </a:solidFill>
                <a:latin typeface="+mn-lt"/>
                <a:ea typeface="+mn-ea"/>
                <a:cs typeface="+mn-cs"/>
              </a:rPr>
              <a:t>central. When an unneeded concept was tied to one that was needed, a new model was</a:t>
            </a:r>
          </a:p>
          <a:p>
            <a:r>
              <a:rPr lang="en-US" sz="1200" b="0" i="0" u="none" strike="noStrike" kern="1200" baseline="0" dirty="0" smtClean="0">
                <a:solidFill>
                  <a:schemeClr val="tx1"/>
                </a:solidFill>
                <a:latin typeface="+mn-lt"/>
                <a:ea typeface="+mn-ea"/>
                <a:cs typeface="+mn-cs"/>
              </a:rPr>
              <a:t>found that distinguished the essential concept so that the other could be dropped.</a:t>
            </a:r>
          </a:p>
          <a:p>
            <a:r>
              <a:rPr lang="en-US" sz="1200" b="1" i="0" u="none" strike="noStrike" kern="1200" baseline="0" dirty="0" smtClean="0">
                <a:solidFill>
                  <a:schemeClr val="tx1"/>
                </a:solidFill>
                <a:latin typeface="+mn-lt"/>
                <a:ea typeface="+mn-ea"/>
                <a:cs typeface="+mn-cs"/>
              </a:rPr>
              <a:t>4.</a:t>
            </a:r>
          </a:p>
          <a:p>
            <a:r>
              <a:rPr lang="en-US" sz="1200" b="0" i="1" u="none" strike="noStrike" kern="1200" baseline="0" dirty="0" smtClean="0">
                <a:solidFill>
                  <a:schemeClr val="tx1"/>
                </a:solidFill>
                <a:latin typeface="+mn-lt"/>
                <a:ea typeface="+mn-ea"/>
                <a:cs typeface="+mn-cs"/>
              </a:rPr>
              <a:t>Brainstorming and experimenting</a:t>
            </a:r>
            <a:r>
              <a:rPr lang="en-US" sz="1200" b="0" i="0" u="none" strike="noStrike" kern="1200" baseline="0" dirty="0" smtClean="0">
                <a:solidFill>
                  <a:schemeClr val="tx1"/>
                </a:solidFill>
                <a:latin typeface="+mn-lt"/>
                <a:ea typeface="+mn-ea"/>
                <a:cs typeface="+mn-cs"/>
              </a:rPr>
              <a:t>. The language, combined with sketches and a</a:t>
            </a:r>
          </a:p>
          <a:p>
            <a:r>
              <a:rPr lang="en-US" sz="1200" b="0" i="0" u="none" strike="noStrike" kern="1200" baseline="0" dirty="0" smtClean="0">
                <a:solidFill>
                  <a:schemeClr val="tx1"/>
                </a:solidFill>
                <a:latin typeface="+mn-lt"/>
                <a:ea typeface="+mn-ea"/>
                <a:cs typeface="+mn-cs"/>
              </a:rPr>
              <a:t>brainstorming attitude, turned our discussions into laboratories of the model, in which</a:t>
            </a:r>
          </a:p>
          <a:p>
            <a:r>
              <a:rPr lang="en-US" sz="1200" b="0" i="0" u="none" strike="noStrike" kern="1200" baseline="0" dirty="0" smtClean="0">
                <a:solidFill>
                  <a:schemeClr val="tx1"/>
                </a:solidFill>
                <a:latin typeface="+mn-lt"/>
                <a:ea typeface="+mn-ea"/>
                <a:cs typeface="+mn-cs"/>
              </a:rPr>
              <a:t>hundreds of experimental variations could be exercised, tried, and judged. As the team went</a:t>
            </a:r>
          </a:p>
          <a:p>
            <a:r>
              <a:rPr lang="en-US" sz="1200" b="0" i="0" u="none" strike="noStrike" kern="1200" baseline="0" dirty="0" smtClean="0">
                <a:solidFill>
                  <a:schemeClr val="tx1"/>
                </a:solidFill>
                <a:latin typeface="+mn-lt"/>
                <a:ea typeface="+mn-ea"/>
                <a:cs typeface="+mn-cs"/>
              </a:rPr>
              <a:t>through scenarios, the spoken expressions themselves provided a quick viability test of a</a:t>
            </a:r>
          </a:p>
          <a:p>
            <a:r>
              <a:rPr lang="en-US" sz="1200" b="0" i="0" u="none" strike="noStrike" kern="1200" baseline="0" dirty="0" smtClean="0">
                <a:solidFill>
                  <a:schemeClr val="tx1"/>
                </a:solidFill>
                <a:latin typeface="+mn-lt"/>
                <a:ea typeface="+mn-ea"/>
                <a:cs typeface="+mn-cs"/>
              </a:rPr>
              <a:t>proposed model, as the ear could quickly detect either the clarity and ease or the</a:t>
            </a:r>
          </a:p>
          <a:p>
            <a:r>
              <a:rPr lang="en-US" sz="1200" b="0" i="0" u="none" strike="noStrike" kern="1200" baseline="0" dirty="0" smtClean="0">
                <a:solidFill>
                  <a:schemeClr val="tx1"/>
                </a:solidFill>
                <a:latin typeface="+mn-lt"/>
                <a:ea typeface="+mn-ea"/>
                <a:cs typeface="+mn-cs"/>
              </a:rPr>
              <a:t>awkwardness of expression</a:t>
            </a:r>
            <a:r>
              <a:rPr lang="en-US" sz="1200" b="0" i="0" u="none" strike="noStrike" kern="1200" baseline="0" dirty="0" smtClean="0">
                <a:solidFill>
                  <a:schemeClr val="tx1"/>
                </a:solidFill>
                <a:latin typeface="+mn-lt"/>
                <a:ea typeface="+mn-ea"/>
                <a:cs typeface="+mn-cs"/>
              </a:rPr>
              <a:t>.</a:t>
            </a:r>
            <a:endParaRPr lang="pl-PL" sz="1200" b="0" i="0" u="none" strike="noStrike" kern="1200" baseline="0" dirty="0" smtClean="0">
              <a:solidFill>
                <a:schemeClr val="tx1"/>
              </a:solidFill>
              <a:latin typeface="+mn-lt"/>
              <a:ea typeface="+mn-ea"/>
              <a:cs typeface="+mn-cs"/>
            </a:endParaRPr>
          </a:p>
          <a:p>
            <a:endParaRPr lang="pl-PL"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But what is a Domain? A Domain is a “sphere of knowledge”, for instance the business the company runs. A Domain is also called a “problem space”, so the problem for which we have to design a solution. </a:t>
            </a:r>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6</a:t>
            </a:fld>
            <a:endParaRPr lang="en-US"/>
          </a:p>
        </p:txBody>
      </p:sp>
    </p:spTree>
    <p:extLst>
      <p:ext uri="{BB962C8B-B14F-4D97-AF65-F5344CB8AC3E}">
        <p14:creationId xmlns:p14="http://schemas.microsoft.com/office/powerpoint/2010/main" val="856071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http://www.mirkosertic.de/doku.php/architecturedesign/dddexample</a:t>
            </a:r>
            <a:endParaRPr lang="pl-PL" dirty="0" smtClean="0"/>
          </a:p>
          <a:p>
            <a:endParaRPr lang="pl-PL" dirty="0" smtClean="0"/>
          </a:p>
          <a:p>
            <a:r>
              <a:rPr lang="en-US" sz="1200" b="0" i="0" kern="1200" dirty="0" smtClean="0">
                <a:solidFill>
                  <a:schemeClr val="tx1"/>
                </a:solidFill>
                <a:effectLst/>
                <a:latin typeface="+mn-lt"/>
                <a:ea typeface="+mn-ea"/>
                <a:cs typeface="+mn-cs"/>
              </a:rPr>
              <a:t>A domain modeling project typically includes the following steps:</a:t>
            </a:r>
          </a:p>
          <a:p>
            <a:r>
              <a:rPr lang="en-US" sz="1200" b="0" i="0" kern="1200" dirty="0" smtClean="0">
                <a:solidFill>
                  <a:schemeClr val="tx1"/>
                </a:solidFill>
                <a:effectLst/>
                <a:latin typeface="+mn-lt"/>
                <a:ea typeface="+mn-ea"/>
                <a:cs typeface="+mn-cs"/>
              </a:rPr>
              <a:t>Model and document business processes first.</a:t>
            </a:r>
          </a:p>
          <a:p>
            <a:r>
              <a:rPr lang="en-US" sz="1200" b="0" i="0" kern="1200" dirty="0" smtClean="0">
                <a:solidFill>
                  <a:schemeClr val="tx1"/>
                </a:solidFill>
                <a:effectLst/>
                <a:latin typeface="+mn-lt"/>
                <a:ea typeface="+mn-ea"/>
                <a:cs typeface="+mn-cs"/>
              </a:rPr>
              <a:t>Select a candidate business process and work with the business domain experts to document it using the Ubiquitous Language.</a:t>
            </a:r>
          </a:p>
          <a:p>
            <a:r>
              <a:rPr lang="en-US" sz="1200" b="0" i="0" kern="1200" dirty="0" smtClean="0">
                <a:solidFill>
                  <a:schemeClr val="tx1"/>
                </a:solidFill>
                <a:effectLst/>
                <a:latin typeface="+mn-lt"/>
                <a:ea typeface="+mn-ea"/>
                <a:cs typeface="+mn-cs"/>
              </a:rPr>
              <a:t>Identify all the services that are required for the candidate business process. These services can be atomic (single step) or orchestrated (multi-step with or without work-flow) in nature. They can also be business (e.g. Underwriting or Funding) or infrastructure (e.g. E-mail or Job Scheduling).</a:t>
            </a:r>
          </a:p>
          <a:p>
            <a:r>
              <a:rPr lang="en-US" sz="1200" b="0" i="0" kern="1200" dirty="0" smtClean="0">
                <a:solidFill>
                  <a:schemeClr val="tx1"/>
                </a:solidFill>
                <a:effectLst/>
                <a:latin typeface="+mn-lt"/>
                <a:ea typeface="+mn-ea"/>
                <a:cs typeface="+mn-cs"/>
              </a:rPr>
              <a:t>Identify and document the state and behavior of the objects used by services identified in the previous step</a:t>
            </a:r>
            <a:r>
              <a:rPr lang="en-US" sz="1200" b="0" i="0" kern="1200" dirty="0" smtClean="0">
                <a:solidFill>
                  <a:schemeClr val="tx1"/>
                </a:solidFill>
                <a:effectLst/>
                <a:latin typeface="+mn-lt"/>
                <a:ea typeface="+mn-ea"/>
                <a:cs typeface="+mn-cs"/>
              </a:rPr>
              <a:t>.</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When Modeling the Domain, Forget About Persistence</a:t>
            </a:r>
          </a:p>
          <a:p>
            <a:r>
              <a:rPr lang="en-US" sz="1200" b="0" i="0" kern="1200" dirty="0" smtClean="0">
                <a:solidFill>
                  <a:schemeClr val="tx1"/>
                </a:solidFill>
                <a:effectLst/>
                <a:latin typeface="+mn-lt"/>
                <a:ea typeface="+mn-ea"/>
                <a:cs typeface="+mn-cs"/>
              </a:rPr>
              <a:t>Modeling the domain is all about focusing on the tasks of the business. When designing types and their properties and behaviors, I’m sorely tempted to think about how a relationship will work out in the database and how my object relational mapping (ORM) framework of choice—Entity Framework—will treat the properties, relationships and inheritance hierarchies that I’m building. Unless you’re building software for a company whose business is data storage and retrieval—something like Dropbox—data persistence only plays a supporting role in your application.</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7</a:t>
            </a:fld>
            <a:endParaRPr lang="en-US"/>
          </a:p>
        </p:txBody>
      </p:sp>
    </p:spTree>
    <p:extLst>
      <p:ext uri="{BB962C8B-B14F-4D97-AF65-F5344CB8AC3E}">
        <p14:creationId xmlns:p14="http://schemas.microsoft.com/office/powerpoint/2010/main" val="2340738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a project management stand-point, a real-world DDD implementation project comprises the same phases as any other software development project. These phases include:</a:t>
            </a:r>
          </a:p>
          <a:p>
            <a:r>
              <a:rPr lang="en-US" sz="1200" b="0" i="0" kern="1200" dirty="0" smtClean="0">
                <a:solidFill>
                  <a:schemeClr val="tx1"/>
                </a:solidFill>
                <a:effectLst/>
                <a:latin typeface="+mn-lt"/>
                <a:ea typeface="+mn-ea"/>
                <a:cs typeface="+mn-cs"/>
              </a:rPr>
              <a:t>Model the domain</a:t>
            </a:r>
          </a:p>
          <a:p>
            <a:r>
              <a:rPr lang="en-US" sz="1200" b="0"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Development</a:t>
            </a:r>
          </a:p>
          <a:p>
            <a:r>
              <a:rPr lang="en-US" sz="1200" b="0" i="0" kern="1200" dirty="0" smtClean="0">
                <a:solidFill>
                  <a:schemeClr val="tx1"/>
                </a:solidFill>
                <a:effectLst/>
                <a:latin typeface="+mn-lt"/>
                <a:ea typeface="+mn-ea"/>
                <a:cs typeface="+mn-cs"/>
              </a:rPr>
              <a:t>Unit and Integration Testing</a:t>
            </a:r>
          </a:p>
          <a:p>
            <a:r>
              <a:rPr lang="en-US" sz="1200" b="0" i="0" kern="1200" dirty="0" smtClean="0">
                <a:solidFill>
                  <a:schemeClr val="tx1"/>
                </a:solidFill>
                <a:effectLst/>
                <a:latin typeface="+mn-lt"/>
                <a:ea typeface="+mn-ea"/>
                <a:cs typeface="+mn-cs"/>
              </a:rPr>
              <a:t>Refine and refactor the domain model based on the design and development (Continuous Integration (CI) of model concepts).</a:t>
            </a:r>
          </a:p>
          <a:p>
            <a:r>
              <a:rPr lang="en-US" sz="1200" b="0" i="0" kern="1200" dirty="0" smtClean="0">
                <a:solidFill>
                  <a:schemeClr val="tx1"/>
                </a:solidFill>
                <a:effectLst/>
                <a:latin typeface="+mn-lt"/>
                <a:ea typeface="+mn-ea"/>
                <a:cs typeface="+mn-cs"/>
              </a:rPr>
              <a:t>Repeat the above steps using the updated domain model (CI of domain implementation).</a:t>
            </a:r>
          </a:p>
          <a:p>
            <a:r>
              <a:rPr lang="en-US" sz="1200" b="0" i="0" kern="1200" dirty="0" smtClean="0">
                <a:solidFill>
                  <a:schemeClr val="tx1"/>
                </a:solidFill>
                <a:effectLst/>
                <a:latin typeface="+mn-lt"/>
                <a:ea typeface="+mn-ea"/>
                <a:cs typeface="+mn-cs"/>
              </a:rPr>
              <a:t>An agile software development methodology is a great fit here because agile methodologies focus on the delivery of business value just like DDD focuses on the alignment of software system with business model. Also, with the iterative nature of DDD, agile methodologies such as SCRUM or DSDM are better frameworks to manage the project. Using SCRUM (for project management) and XP (for software development purposes) methodologies is a good combination for managing a DDD implementation project.</a:t>
            </a:r>
          </a:p>
          <a:p>
            <a:r>
              <a:rPr lang="en-US" sz="1200" b="0" i="0" kern="1200" dirty="0" smtClean="0">
                <a:solidFill>
                  <a:schemeClr val="tx1"/>
                </a:solidFill>
                <a:effectLst/>
                <a:latin typeface="+mn-lt"/>
                <a:ea typeface="+mn-ea"/>
                <a:cs typeface="+mn-cs"/>
              </a:rPr>
              <a:t>This project management model of DDD iteration cycle is shown in Figure 1 below.</a:t>
            </a:r>
          </a:p>
          <a:p>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r>
              <a:rPr lang="pl-PL"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Domain driven design effort begins where domain modeling ends.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Laddad</a:t>
            </a:r>
            <a:r>
              <a:rPr lang="en-US" sz="1200" b="0" i="0" u="none" strike="noStrike" kern="1200" dirty="0" err="1" smtClean="0">
                <a:solidFill>
                  <a:schemeClr val="tx1"/>
                </a:solidFill>
                <a:effectLst/>
                <a:latin typeface="+mn-lt"/>
                <a:ea typeface="+mn-ea"/>
                <a:cs typeface="+mn-cs"/>
                <a:hlinkClick r:id="rId3"/>
              </a:rPr>
              <a:t>recommends</a:t>
            </a:r>
            <a:r>
              <a:rPr lang="en-US" sz="1200" b="0" i="0" u="none" strike="noStrike" kern="1200" dirty="0" smtClean="0">
                <a:solidFill>
                  <a:schemeClr val="tx1"/>
                </a:solidFill>
                <a:effectLst/>
                <a:latin typeface="+mn-lt"/>
                <a:ea typeface="+mn-ea"/>
                <a:cs typeface="+mn-cs"/>
                <a:hlinkClick r:id="rId3"/>
              </a:rPr>
              <a:t> the following steps</a:t>
            </a:r>
            <a:r>
              <a:rPr lang="en-US" sz="1200" b="0" i="0" kern="1200" dirty="0" smtClean="0">
                <a:solidFill>
                  <a:schemeClr val="tx1"/>
                </a:solidFill>
                <a:effectLst/>
                <a:latin typeface="+mn-lt"/>
                <a:ea typeface="+mn-ea"/>
                <a:cs typeface="+mn-cs"/>
              </a:rPr>
              <a:t> on how to go about implementing a domain object model. He emphasizes on putting more focus on domain objects than services in the domain model.</a:t>
            </a:r>
          </a:p>
          <a:p>
            <a:r>
              <a:rPr lang="en-US" sz="1200" b="0" i="0" kern="1200" dirty="0" smtClean="0">
                <a:solidFill>
                  <a:schemeClr val="tx1"/>
                </a:solidFill>
                <a:effectLst/>
                <a:latin typeface="+mn-lt"/>
                <a:ea typeface="+mn-ea"/>
                <a:cs typeface="+mn-cs"/>
              </a:rPr>
              <a:t>Start with domain entities and domain logic.</a:t>
            </a:r>
          </a:p>
          <a:p>
            <a:r>
              <a:rPr lang="en-US" sz="1200" b="0" i="0" kern="1200" dirty="0" smtClean="0">
                <a:solidFill>
                  <a:schemeClr val="tx1"/>
                </a:solidFill>
                <a:effectLst/>
                <a:latin typeface="+mn-lt"/>
                <a:ea typeface="+mn-ea"/>
                <a:cs typeface="+mn-cs"/>
              </a:rPr>
              <a:t>Start without a service layer initially and only add services where the logic doesn't belong in any domain entity or value object.</a:t>
            </a:r>
          </a:p>
          <a:p>
            <a:r>
              <a:rPr lang="en-US" sz="1200" b="0" i="0" kern="1200" dirty="0" smtClean="0">
                <a:solidFill>
                  <a:schemeClr val="tx1"/>
                </a:solidFill>
                <a:effectLst/>
                <a:latin typeface="+mn-lt"/>
                <a:ea typeface="+mn-ea"/>
                <a:cs typeface="+mn-cs"/>
              </a:rPr>
              <a:t>Use Ubiquitous Language, </a:t>
            </a:r>
            <a:r>
              <a:rPr lang="en-US" sz="1200" b="0" i="0" u="none" strike="noStrike" kern="1200" dirty="0" smtClean="0">
                <a:solidFill>
                  <a:schemeClr val="tx1"/>
                </a:solidFill>
                <a:effectLst/>
                <a:latin typeface="+mn-lt"/>
                <a:ea typeface="+mn-ea"/>
                <a:cs typeface="+mn-cs"/>
                <a:hlinkClick r:id="rId4"/>
              </a:rPr>
              <a:t>Design by Contract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DbC</a:t>
            </a:r>
            <a:r>
              <a:rPr lang="en-US" sz="1200" b="0" i="0" kern="1200" dirty="0" smtClean="0">
                <a:solidFill>
                  <a:schemeClr val="tx1"/>
                </a:solidFill>
                <a:effectLst/>
                <a:latin typeface="+mn-lt"/>
                <a:ea typeface="+mn-ea"/>
                <a:cs typeface="+mn-cs"/>
              </a:rPr>
              <a:t>), Automated Tests, CI and Refactoring to make the implementation as closely aligned as possible with the domain model.</a:t>
            </a:r>
          </a:p>
          <a:p>
            <a:r>
              <a:rPr lang="en-US" sz="1200" b="0" i="0" kern="1200" dirty="0" smtClean="0">
                <a:solidFill>
                  <a:schemeClr val="tx1"/>
                </a:solidFill>
                <a:effectLst/>
                <a:latin typeface="+mn-lt"/>
                <a:ea typeface="+mn-ea"/>
                <a:cs typeface="+mn-cs"/>
              </a:rPr>
              <a:t>From the design and implementation stand-point, a typical DDD framework should support the following features.</a:t>
            </a:r>
          </a:p>
          <a:p>
            <a:r>
              <a:rPr lang="en-US" sz="1200" b="0" i="0" kern="1200" dirty="0" smtClean="0">
                <a:solidFill>
                  <a:schemeClr val="tx1"/>
                </a:solidFill>
                <a:effectLst/>
                <a:latin typeface="+mn-lt"/>
                <a:ea typeface="+mn-ea"/>
                <a:cs typeface="+mn-cs"/>
              </a:rPr>
              <a:t>It should be a POJO (or POCO if your company is a .NET shop) based framework.</a:t>
            </a:r>
          </a:p>
          <a:p>
            <a:r>
              <a:rPr lang="en-US" sz="1200" b="0" i="0" kern="1200" dirty="0" smtClean="0">
                <a:solidFill>
                  <a:schemeClr val="tx1"/>
                </a:solidFill>
                <a:effectLst/>
                <a:latin typeface="+mn-lt"/>
                <a:ea typeface="+mn-ea"/>
                <a:cs typeface="+mn-cs"/>
              </a:rPr>
              <a:t>It should support the design and implementation of a business domain model using the DDD concepts.</a:t>
            </a:r>
          </a:p>
          <a:p>
            <a:r>
              <a:rPr lang="en-US" sz="1200" b="0" i="0" kern="1200" dirty="0" smtClean="0">
                <a:solidFill>
                  <a:schemeClr val="tx1"/>
                </a:solidFill>
                <a:effectLst/>
                <a:latin typeface="+mn-lt"/>
                <a:ea typeface="+mn-ea"/>
                <a:cs typeface="+mn-cs"/>
              </a:rPr>
              <a:t>It should support concepts like Dependency Injection (DI) and Aspect Oriented Programming (AOP) out of the box. (Note: These concepts are explained in more detail later in the article).</a:t>
            </a:r>
          </a:p>
          <a:p>
            <a:r>
              <a:rPr lang="en-US" sz="1200" b="0" i="0" kern="1200" dirty="0" smtClean="0">
                <a:solidFill>
                  <a:schemeClr val="tx1"/>
                </a:solidFill>
                <a:effectLst/>
                <a:latin typeface="+mn-lt"/>
                <a:ea typeface="+mn-ea"/>
                <a:cs typeface="+mn-cs"/>
              </a:rPr>
              <a:t>Integration with unit testing frameworks such as </a:t>
            </a:r>
            <a:r>
              <a:rPr lang="en-US" sz="1200" b="0" i="0" u="none" strike="noStrike" kern="1200" dirty="0" err="1" smtClean="0">
                <a:solidFill>
                  <a:schemeClr val="tx1"/>
                </a:solidFill>
                <a:effectLst/>
                <a:latin typeface="+mn-lt"/>
                <a:ea typeface="+mn-ea"/>
                <a:cs typeface="+mn-cs"/>
                <a:hlinkClick r:id="rId5"/>
              </a:rPr>
              <a:t>JUnit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TestNG</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Unitils</a:t>
            </a:r>
            <a:r>
              <a:rPr lang="en-US" sz="1200" b="0" i="0" kern="1200" dirty="0" smtClean="0">
                <a:solidFill>
                  <a:schemeClr val="tx1"/>
                </a:solidFill>
                <a:effectLst/>
                <a:latin typeface="+mn-lt"/>
                <a:ea typeface="+mn-ea"/>
                <a:cs typeface="+mn-cs"/>
              </a:rPr>
              <a:t> etc.</a:t>
            </a:r>
          </a:p>
          <a:p>
            <a:r>
              <a:rPr lang="en-US" sz="1200" b="0" i="0" kern="1200" dirty="0" smtClean="0">
                <a:solidFill>
                  <a:schemeClr val="tx1"/>
                </a:solidFill>
                <a:effectLst/>
                <a:latin typeface="+mn-lt"/>
                <a:ea typeface="+mn-ea"/>
                <a:cs typeface="+mn-cs"/>
              </a:rPr>
              <a:t>Good integration with other Java/Java EE frameworks like JPA, Hibernate, </a:t>
            </a:r>
            <a:r>
              <a:rPr lang="en-US" sz="1200" b="0" i="0" kern="1200" dirty="0" err="1" smtClean="0">
                <a:solidFill>
                  <a:schemeClr val="tx1"/>
                </a:solidFill>
                <a:effectLst/>
                <a:latin typeface="+mn-lt"/>
                <a:ea typeface="+mn-ea"/>
                <a:cs typeface="+mn-cs"/>
              </a:rPr>
              <a:t>TopLink</a:t>
            </a:r>
            <a:r>
              <a:rPr lang="en-US" sz="1200" b="0" i="0" kern="1200" dirty="0" smtClean="0">
                <a:solidFill>
                  <a:schemeClr val="tx1"/>
                </a:solidFill>
                <a:effectLst/>
                <a:latin typeface="+mn-lt"/>
                <a:ea typeface="+mn-ea"/>
                <a:cs typeface="+mn-cs"/>
              </a:rPr>
              <a:t> etc.</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8</a:t>
            </a:fld>
            <a:endParaRPr lang="en-US"/>
          </a:p>
        </p:txBody>
      </p:sp>
    </p:spTree>
    <p:extLst>
      <p:ext uri="{BB962C8B-B14F-4D97-AF65-F5344CB8AC3E}">
        <p14:creationId xmlns:p14="http://schemas.microsoft.com/office/powerpoint/2010/main" val="81544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a design stand-point, the domain layer should have a well defined boundary to avoid the corruption of the layer from non-core domain layer concerns such as vendor-specific translations, data filtering, transformations, etc. Domain elements should be designed to hold the domain state and behavior correctly. Different domain elements are structured differently based on state and behavior. Table 2 below shows the domain elements and what they contain.</a:t>
            </a:r>
          </a:p>
          <a:p>
            <a:r>
              <a:rPr lang="en-US" sz="1200" b="0" i="0" kern="1200" dirty="0" smtClean="0">
                <a:solidFill>
                  <a:schemeClr val="tx1"/>
                </a:solidFill>
                <a:effectLst/>
                <a:latin typeface="+mn-lt"/>
                <a:ea typeface="+mn-ea"/>
                <a:cs typeface="+mn-cs"/>
              </a:rPr>
              <a:t>Table 2. Domain elements with state and behavior</a:t>
            </a:r>
          </a:p>
          <a:p>
            <a:r>
              <a:rPr lang="en-US" dirty="0" smtClean="0"/>
              <a:t>Domain </a:t>
            </a:r>
            <a:r>
              <a:rPr lang="en-US" dirty="0" err="1" smtClean="0"/>
              <a:t>ElementState</a:t>
            </a:r>
            <a:r>
              <a:rPr lang="en-US" dirty="0" smtClean="0"/>
              <a:t>/</a:t>
            </a:r>
            <a:r>
              <a:rPr lang="en-US" dirty="0" err="1" smtClean="0"/>
              <a:t>Behavior</a:t>
            </a:r>
            <a:r>
              <a:rPr lang="en-US" dirty="0" err="1" smtClean="0">
                <a:effectLst/>
              </a:rPr>
              <a:t>Entity</a:t>
            </a:r>
            <a:r>
              <a:rPr lang="en-US" dirty="0" smtClean="0">
                <a:effectLst/>
              </a:rPr>
              <a:t>, Value Object, </a:t>
            </a:r>
            <a:r>
              <a:rPr lang="en-US" dirty="0" err="1" smtClean="0">
                <a:effectLst/>
              </a:rPr>
              <a:t>AggregateState</a:t>
            </a:r>
            <a:r>
              <a:rPr lang="en-US" dirty="0" smtClean="0">
                <a:effectLst/>
              </a:rPr>
              <a:t> and </a:t>
            </a:r>
            <a:r>
              <a:rPr lang="en-US" dirty="0" err="1" smtClean="0">
                <a:effectLst/>
              </a:rPr>
              <a:t>BehaviorData</a:t>
            </a:r>
            <a:r>
              <a:rPr lang="en-US" dirty="0" smtClean="0">
                <a:effectLst/>
              </a:rPr>
              <a:t> Transfer </a:t>
            </a:r>
            <a:r>
              <a:rPr lang="en-US" dirty="0" err="1" smtClean="0">
                <a:effectLst/>
              </a:rPr>
              <a:t>ObjectState</a:t>
            </a:r>
            <a:r>
              <a:rPr lang="en-US" dirty="0" smtClean="0">
                <a:effectLst/>
              </a:rPr>
              <a:t> </a:t>
            </a:r>
            <a:r>
              <a:rPr lang="en-US" dirty="0" err="1" smtClean="0">
                <a:effectLst/>
              </a:rPr>
              <a:t>onlyService</a:t>
            </a:r>
            <a:r>
              <a:rPr lang="en-US" dirty="0" smtClean="0">
                <a:effectLst/>
              </a:rPr>
              <a:t>, </a:t>
            </a:r>
            <a:r>
              <a:rPr lang="en-US" dirty="0" err="1" smtClean="0">
                <a:effectLst/>
              </a:rPr>
              <a:t>RepositoryBehavior</a:t>
            </a:r>
            <a:r>
              <a:rPr lang="en-US" dirty="0" smtClean="0">
                <a:effectLst/>
              </a:rPr>
              <a:t> </a:t>
            </a:r>
            <a:r>
              <a:rPr lang="en-US" dirty="0" err="1" smtClean="0">
                <a:effectLst/>
              </a:rPr>
              <a:t>only</a:t>
            </a:r>
            <a:r>
              <a:rPr lang="en-US" sz="1200" b="0" i="0" kern="1200" dirty="0" err="1" smtClean="0">
                <a:solidFill>
                  <a:schemeClr val="tx1"/>
                </a:solidFill>
                <a:effectLst/>
                <a:latin typeface="+mn-lt"/>
                <a:ea typeface="+mn-ea"/>
                <a:cs typeface="+mn-cs"/>
              </a:rPr>
              <a:t>Entities</a:t>
            </a:r>
            <a:r>
              <a:rPr lang="en-US" sz="1200" b="0" i="0" kern="1200" dirty="0" smtClean="0">
                <a:solidFill>
                  <a:schemeClr val="tx1"/>
                </a:solidFill>
                <a:effectLst/>
                <a:latin typeface="+mn-lt"/>
                <a:ea typeface="+mn-ea"/>
                <a:cs typeface="+mn-cs"/>
              </a:rPr>
              <a:t>, Value Objects, and Aggregates which contain both state (data) and behavior (operations), should have clearly defined state and behavior. At the same time, this behavior should not extend beyond the limits of the object's boundaries. Entities should do most of the work in the use case acting on their local state. But they shouldn't know about too many unrelated concepts.</a:t>
            </a:r>
          </a:p>
          <a:p>
            <a:r>
              <a:rPr lang="en-US" sz="1200" b="0" i="0" kern="1200" dirty="0" smtClean="0">
                <a:solidFill>
                  <a:schemeClr val="tx1"/>
                </a:solidFill>
                <a:effectLst/>
                <a:latin typeface="+mn-lt"/>
                <a:ea typeface="+mn-ea"/>
                <a:cs typeface="+mn-cs"/>
              </a:rPr>
              <a:t>Good design practice is to only include the getters/setters for the attributes that are required to encapsulate the state of domain objects. When designing the domain objects, only provide setter methods for those fields that can change. Also, the public constructors should contain only the required fields instead of a constructor with all the fields in the domain class.</a:t>
            </a:r>
          </a:p>
          <a:p>
            <a:r>
              <a:rPr lang="en-US" sz="1200" b="0" i="0" kern="1200" dirty="0" smtClean="0">
                <a:solidFill>
                  <a:schemeClr val="tx1"/>
                </a:solidFill>
                <a:effectLst/>
                <a:latin typeface="+mn-lt"/>
                <a:ea typeface="+mn-ea"/>
                <a:cs typeface="+mn-cs"/>
              </a:rPr>
              <a:t>In most of the use cases, we don't really have to be able to change the state of an object directly. So, instead of changing the internal state, create a new object with the changed state and return the new object. This is sufficient in these use cases and it also reduces design complexity.</a:t>
            </a:r>
          </a:p>
          <a:p>
            <a:r>
              <a:rPr lang="en-US" sz="1200" b="0" i="0" kern="1200" dirty="0" smtClean="0">
                <a:solidFill>
                  <a:schemeClr val="tx1"/>
                </a:solidFill>
                <a:effectLst/>
                <a:latin typeface="+mn-lt"/>
                <a:ea typeface="+mn-ea"/>
                <a:cs typeface="+mn-cs"/>
              </a:rPr>
              <a:t>Aggregate classes hide the usage of collaborating classes from callers. They can be used for encapsulating complex, intrusive, and state-dependent requirements in the domain classes</a:t>
            </a:r>
            <a:r>
              <a:rPr lang="en-US" sz="1200" b="0" i="0" kern="1200" dirty="0" smtClean="0">
                <a:solidFill>
                  <a:schemeClr val="tx1"/>
                </a:solidFill>
                <a:effectLst/>
                <a:latin typeface="+mn-lt"/>
                <a:ea typeface="+mn-ea"/>
                <a:cs typeface="+mn-cs"/>
              </a:rPr>
              <a:t>.</a:t>
            </a:r>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Within each Bounded Context there are Aggregates and Value Objects. Aggregates are object hierarchies, but only the root of the hierarchy is accessible from outside of the Aggregate. Aggregates take care of business invariants. Every access to the object tree must go thru the Aggregate and not over one element within. This greatly increases encapsulation. </a:t>
            </a:r>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Aggregates and </a:t>
            </a:r>
            <a:r>
              <a:rPr lang="en-US" sz="1200" b="0" i="0" kern="1200" dirty="0" err="1" smtClean="0">
                <a:solidFill>
                  <a:schemeClr val="tx1"/>
                </a:solidFill>
                <a:effectLst/>
                <a:latin typeface="+mn-lt"/>
                <a:ea typeface="+mn-ea"/>
                <a:cs typeface="+mn-cs"/>
              </a:rPr>
              <a:t>Entites</a:t>
            </a:r>
            <a:r>
              <a:rPr lang="en-US" sz="1200" b="0" i="0" kern="1200" dirty="0" smtClean="0">
                <a:solidFill>
                  <a:schemeClr val="tx1"/>
                </a:solidFill>
                <a:effectLst/>
                <a:latin typeface="+mn-lt"/>
                <a:ea typeface="+mn-ea"/>
                <a:cs typeface="+mn-cs"/>
              </a:rPr>
              <a:t> are things with an unique id in our model. Value Objects are not things, they are values or measures, like a </a:t>
            </a:r>
            <a:r>
              <a:rPr lang="en-US" sz="1200" b="0" i="0" kern="1200" dirty="0" err="1" smtClean="0">
                <a:solidFill>
                  <a:schemeClr val="tx1"/>
                </a:solidFill>
                <a:effectLst/>
                <a:latin typeface="+mn-lt"/>
                <a:ea typeface="+mn-ea"/>
                <a:cs typeface="+mn-cs"/>
              </a:rPr>
              <a:t>UserId</a:t>
            </a:r>
            <a:r>
              <a:rPr lang="en-US" sz="1200" b="0" i="0" kern="1200" dirty="0" smtClean="0">
                <a:solidFill>
                  <a:schemeClr val="tx1"/>
                </a:solidFill>
                <a:effectLst/>
                <a:latin typeface="+mn-lt"/>
                <a:ea typeface="+mn-ea"/>
                <a:cs typeface="+mn-cs"/>
              </a:rPr>
              <a:t>. Value Objects are designed to be immutable, they cannot change their state. Every state changing method returns a new instance of the value Object. This helps us to eliminate unwanted side effects.</a:t>
            </a:r>
            <a:endParaRPr lang="pl-PL"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Design Patterns that Support DDD</a:t>
            </a:r>
          </a:p>
          <a:p>
            <a:r>
              <a:rPr lang="en-US" sz="1200" b="0" i="0" kern="1200" dirty="0" smtClean="0">
                <a:solidFill>
                  <a:schemeClr val="tx1"/>
                </a:solidFill>
                <a:effectLst/>
                <a:latin typeface="+mn-lt"/>
                <a:ea typeface="+mn-ea"/>
                <a:cs typeface="+mn-cs"/>
              </a:rPr>
              <a:t>There are several design patterns that help in domain driven design and development. Following is a list of these design patterns:</a:t>
            </a:r>
          </a:p>
          <a:p>
            <a:r>
              <a:rPr lang="en-US" sz="1200" b="0" i="0" kern="1200" dirty="0" smtClean="0">
                <a:solidFill>
                  <a:schemeClr val="tx1"/>
                </a:solidFill>
                <a:effectLst/>
                <a:latin typeface="+mn-lt"/>
                <a:ea typeface="+mn-ea"/>
                <a:cs typeface="+mn-cs"/>
              </a:rPr>
              <a:t>Domain Object (DO)</a:t>
            </a:r>
          </a:p>
          <a:p>
            <a:r>
              <a:rPr lang="en-US" sz="1200" b="0" i="0" kern="1200" dirty="0" smtClean="0">
                <a:solidFill>
                  <a:schemeClr val="tx1"/>
                </a:solidFill>
                <a:effectLst/>
                <a:latin typeface="+mn-lt"/>
                <a:ea typeface="+mn-ea"/>
                <a:cs typeface="+mn-cs"/>
              </a:rPr>
              <a:t>Data Transfer Object (DTO)</a:t>
            </a:r>
          </a:p>
          <a:p>
            <a:r>
              <a:rPr lang="en-US" sz="1200" b="0" i="0" kern="1200" dirty="0" smtClean="0">
                <a:solidFill>
                  <a:schemeClr val="tx1"/>
                </a:solidFill>
                <a:effectLst/>
                <a:latin typeface="+mn-lt"/>
                <a:ea typeface="+mn-ea"/>
                <a:cs typeface="+mn-cs"/>
              </a:rPr>
              <a:t>DTO Assembler</a:t>
            </a:r>
          </a:p>
          <a:p>
            <a:r>
              <a:rPr lang="en-US" sz="1200" b="0" i="0" kern="1200" dirty="0" smtClean="0">
                <a:solidFill>
                  <a:schemeClr val="tx1"/>
                </a:solidFill>
                <a:effectLst/>
                <a:latin typeface="+mn-lt"/>
                <a:ea typeface="+mn-ea"/>
                <a:cs typeface="+mn-cs"/>
              </a:rPr>
              <a:t>Repository: The Repository contains domain-centric methods and uses the DAO to interact with the database.</a:t>
            </a:r>
          </a:p>
          <a:p>
            <a:r>
              <a:rPr lang="en-US" sz="1200" b="0" i="0" kern="1200" dirty="0" smtClean="0">
                <a:solidFill>
                  <a:schemeClr val="tx1"/>
                </a:solidFill>
                <a:effectLst/>
                <a:latin typeface="+mn-lt"/>
                <a:ea typeface="+mn-ea"/>
                <a:cs typeface="+mn-cs"/>
              </a:rPr>
              <a:t>Generic DAO's</a:t>
            </a:r>
          </a:p>
          <a:p>
            <a:r>
              <a:rPr lang="en-US" sz="1200" b="0" i="0" kern="1200" dirty="0" smtClean="0">
                <a:solidFill>
                  <a:schemeClr val="tx1"/>
                </a:solidFill>
                <a:effectLst/>
                <a:latin typeface="+mn-lt"/>
                <a:ea typeface="+mn-ea"/>
                <a:cs typeface="+mn-cs"/>
              </a:rPr>
              <a:t>Temporal Patterns: These patterns add time dimension to rich domain models. </a:t>
            </a:r>
            <a:r>
              <a:rPr lang="en-US" sz="1200" b="0" i="0" u="none" strike="noStrike" kern="1200" dirty="0" err="1" smtClean="0">
                <a:solidFill>
                  <a:schemeClr val="tx1"/>
                </a:solidFill>
                <a:effectLst/>
                <a:latin typeface="+mn-lt"/>
                <a:ea typeface="+mn-ea"/>
                <a:cs typeface="+mn-cs"/>
                <a:hlinkClick r:id="rId3"/>
              </a:rPr>
              <a:t>Bitemporal</a:t>
            </a:r>
            <a:r>
              <a:rPr lang="en-US" sz="1200" b="0" i="0" u="none" strike="noStrike" kern="1200" dirty="0" smtClean="0">
                <a:solidFill>
                  <a:schemeClr val="tx1"/>
                </a:solidFill>
                <a:effectLst/>
                <a:latin typeface="+mn-lt"/>
                <a:ea typeface="+mn-ea"/>
                <a:cs typeface="+mn-cs"/>
                <a:hlinkClick r:id="rId3"/>
              </a:rPr>
              <a:t> framework</a:t>
            </a:r>
            <a:r>
              <a:rPr lang="en-US" sz="1200" b="0" i="0" kern="1200" dirty="0" smtClean="0">
                <a:solidFill>
                  <a:schemeClr val="tx1"/>
                </a:solidFill>
                <a:effectLst/>
                <a:latin typeface="+mn-lt"/>
                <a:ea typeface="+mn-ea"/>
                <a:cs typeface="+mn-cs"/>
              </a:rPr>
              <a:t>, which is based on Martin Fowler's </a:t>
            </a:r>
            <a:r>
              <a:rPr lang="en-US" sz="1200" b="0" i="0" u="none" strike="noStrike" kern="1200" dirty="0" smtClean="0">
                <a:solidFill>
                  <a:schemeClr val="tx1"/>
                </a:solidFill>
                <a:effectLst/>
                <a:latin typeface="+mn-lt"/>
                <a:ea typeface="+mn-ea"/>
                <a:cs typeface="+mn-cs"/>
                <a:hlinkClick r:id="rId4"/>
              </a:rPr>
              <a:t>Temporal Patterns</a:t>
            </a:r>
            <a:r>
              <a:rPr lang="en-US" sz="1200" b="0" i="0" kern="1200" dirty="0" smtClean="0">
                <a:solidFill>
                  <a:schemeClr val="tx1"/>
                </a:solidFill>
                <a:effectLst/>
                <a:latin typeface="+mn-lt"/>
                <a:ea typeface="+mn-ea"/>
                <a:cs typeface="+mn-cs"/>
              </a:rPr>
              <a:t>, provides a design approach to dealing with </a:t>
            </a:r>
            <a:r>
              <a:rPr lang="en-US" sz="1200" b="0" i="0" kern="1200" dirty="0" err="1" smtClean="0">
                <a:solidFill>
                  <a:schemeClr val="tx1"/>
                </a:solidFill>
                <a:effectLst/>
                <a:latin typeface="+mn-lt"/>
                <a:ea typeface="+mn-ea"/>
                <a:cs typeface="+mn-cs"/>
              </a:rPr>
              <a:t>bitemporal</a:t>
            </a:r>
            <a:r>
              <a:rPr lang="en-US" sz="1200" b="0" i="0" kern="1200" dirty="0" smtClean="0">
                <a:solidFill>
                  <a:schemeClr val="tx1"/>
                </a:solidFill>
                <a:effectLst/>
                <a:latin typeface="+mn-lt"/>
                <a:ea typeface="+mn-ea"/>
                <a:cs typeface="+mn-cs"/>
              </a:rPr>
              <a:t> issues in the domain models. The core domain objects and their </a:t>
            </a:r>
            <a:r>
              <a:rPr lang="en-US" sz="1200" b="0" i="0" kern="1200" dirty="0" err="1" smtClean="0">
                <a:solidFill>
                  <a:schemeClr val="tx1"/>
                </a:solidFill>
                <a:effectLst/>
                <a:latin typeface="+mn-lt"/>
                <a:ea typeface="+mn-ea"/>
                <a:cs typeface="+mn-cs"/>
              </a:rPr>
              <a:t>bitemporal</a:t>
            </a:r>
            <a:r>
              <a:rPr lang="en-US" sz="1200" b="0" i="0" kern="1200" dirty="0" smtClean="0">
                <a:solidFill>
                  <a:schemeClr val="tx1"/>
                </a:solidFill>
                <a:effectLst/>
                <a:latin typeface="+mn-lt"/>
                <a:ea typeface="+mn-ea"/>
                <a:cs typeface="+mn-cs"/>
              </a:rPr>
              <a:t> properties can be persisted using an ORM product such as Hibernate.</a:t>
            </a:r>
          </a:p>
          <a:p>
            <a:r>
              <a:rPr lang="en-US" sz="1200" b="0" i="0" kern="1200" dirty="0" smtClean="0">
                <a:solidFill>
                  <a:schemeClr val="tx1"/>
                </a:solidFill>
                <a:effectLst/>
                <a:latin typeface="+mn-lt"/>
                <a:ea typeface="+mn-ea"/>
                <a:cs typeface="+mn-cs"/>
              </a:rPr>
              <a:t>Other design patterns that are used in DDD include Strategy, Facade, and Factory. Jimmy Nilsson discussed Factory as one of the domain patterns in his </a:t>
            </a:r>
            <a:r>
              <a:rPr lang="en-US" sz="1200" b="0" i="0" u="none" strike="noStrike" kern="1200" dirty="0" smtClean="0">
                <a:solidFill>
                  <a:schemeClr val="tx1"/>
                </a:solidFill>
                <a:effectLst/>
                <a:latin typeface="+mn-lt"/>
                <a:ea typeface="+mn-ea"/>
                <a:cs typeface="+mn-cs"/>
                <a:hlinkClick r:id="rId5"/>
              </a:rPr>
              <a:t>book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DDD Anti-Patterns</a:t>
            </a:r>
          </a:p>
          <a:p>
            <a:r>
              <a:rPr lang="en-US" sz="1200" b="0" i="0" kern="1200" dirty="0" smtClean="0">
                <a:solidFill>
                  <a:schemeClr val="tx1"/>
                </a:solidFill>
                <a:effectLst/>
                <a:latin typeface="+mn-lt"/>
                <a:ea typeface="+mn-ea"/>
                <a:cs typeface="+mn-cs"/>
              </a:rPr>
              <a:t>On the flip side of the best practices and design patterns, there are some DDD smells that architects and developers should watch out for when implementing the domain model. As a result of these anti-patterns, domain layer becomes the least important part in application architecture and facade classes assume a more important role in the model. Following are some of these anti-patterns:</a:t>
            </a:r>
          </a:p>
          <a:p>
            <a:r>
              <a:rPr lang="en-US" sz="1200" b="0" i="0" kern="1200" dirty="0" smtClean="0">
                <a:solidFill>
                  <a:schemeClr val="tx1"/>
                </a:solidFill>
                <a:effectLst/>
                <a:latin typeface="+mn-lt"/>
                <a:ea typeface="+mn-ea"/>
                <a:cs typeface="+mn-cs"/>
              </a:rPr>
              <a:t>Anemic domain objects</a:t>
            </a:r>
          </a:p>
          <a:p>
            <a:r>
              <a:rPr lang="en-US" sz="1200" b="0" i="0" kern="1200" dirty="0" smtClean="0">
                <a:solidFill>
                  <a:schemeClr val="tx1"/>
                </a:solidFill>
                <a:effectLst/>
                <a:latin typeface="+mn-lt"/>
                <a:ea typeface="+mn-ea"/>
                <a:cs typeface="+mn-cs"/>
              </a:rPr>
              <a:t>Repetitive DAO's</a:t>
            </a:r>
          </a:p>
          <a:p>
            <a:r>
              <a:rPr lang="en-US" sz="1200" b="0" i="0" kern="1200" dirty="0" smtClean="0">
                <a:solidFill>
                  <a:schemeClr val="tx1"/>
                </a:solidFill>
                <a:effectLst/>
                <a:latin typeface="+mn-lt"/>
                <a:ea typeface="+mn-ea"/>
                <a:cs typeface="+mn-cs"/>
              </a:rPr>
              <a:t>Fat Service Layer: This is where service classes will end up having all the business logic.</a:t>
            </a:r>
          </a:p>
          <a:p>
            <a:r>
              <a:rPr lang="en-US" sz="1200" b="0" i="0" kern="1200" dirty="0" smtClean="0">
                <a:solidFill>
                  <a:schemeClr val="tx1"/>
                </a:solidFill>
                <a:effectLst/>
                <a:latin typeface="+mn-lt"/>
                <a:ea typeface="+mn-ea"/>
                <a:cs typeface="+mn-cs"/>
              </a:rPr>
              <a:t>Feature Envy: This is one of the classic smells mentioned in Martin Fowler's </a:t>
            </a:r>
            <a:r>
              <a:rPr lang="en-US" sz="1200" b="0" i="0" u="none" strike="noStrike" kern="1200" dirty="0" smtClean="0">
                <a:solidFill>
                  <a:schemeClr val="tx1"/>
                </a:solidFill>
                <a:effectLst/>
                <a:latin typeface="+mn-lt"/>
                <a:ea typeface="+mn-ea"/>
                <a:cs typeface="+mn-cs"/>
                <a:hlinkClick r:id="rId6"/>
              </a:rPr>
              <a:t>book</a:t>
            </a:r>
            <a:r>
              <a:rPr lang="en-US" sz="1200" b="0" i="0" kern="1200" dirty="0" smtClean="0">
                <a:solidFill>
                  <a:schemeClr val="tx1"/>
                </a:solidFill>
                <a:effectLst/>
                <a:latin typeface="+mn-lt"/>
                <a:ea typeface="+mn-ea"/>
                <a:cs typeface="+mn-cs"/>
              </a:rPr>
              <a:t> on Refactoring where the methods in a class are far too interested in data belonging to other classes.</a:t>
            </a:r>
          </a:p>
          <a:p>
            <a:r>
              <a:rPr lang="en-US" sz="1200" b="0" i="0" kern="1200" dirty="0" smtClean="0">
                <a:solidFill>
                  <a:schemeClr val="tx1"/>
                </a:solidFill>
                <a:effectLst/>
                <a:latin typeface="+mn-lt"/>
                <a:ea typeface="+mn-ea"/>
                <a:cs typeface="+mn-cs"/>
              </a:rPr>
              <a:t>Data Access Objects</a:t>
            </a:r>
          </a:p>
          <a:p>
            <a:r>
              <a:rPr lang="en-US" sz="1200" b="0" i="0" kern="1200" dirty="0" smtClean="0">
                <a:solidFill>
                  <a:schemeClr val="tx1"/>
                </a:solidFill>
                <a:effectLst/>
                <a:latin typeface="+mn-lt"/>
                <a:ea typeface="+mn-ea"/>
                <a:cs typeface="+mn-cs"/>
              </a:rPr>
              <a:t>DAO's and Repositories are also important in domain driven design. DAO is the contract between relational database and the application. It encapsulates the details of database CRUD operations from the web application. On the other hand, a Repository is a separate abstraction that interacts with the DAOs and provides "business interfaces" to the domain model.</a:t>
            </a:r>
          </a:p>
          <a:p>
            <a:r>
              <a:rPr lang="en-US" sz="1200" b="0" i="0" kern="1200" dirty="0" smtClean="0">
                <a:solidFill>
                  <a:schemeClr val="tx1"/>
                </a:solidFill>
                <a:effectLst/>
                <a:latin typeface="+mn-lt"/>
                <a:ea typeface="+mn-ea"/>
                <a:cs typeface="+mn-cs"/>
              </a:rPr>
              <a:t>Repositories speak the Ubiquitous Language of the domain, work with all necessary DAOs and provide data access services to the domain model in a language the domain understands.</a:t>
            </a:r>
          </a:p>
          <a:p>
            <a:r>
              <a:rPr lang="en-US" sz="1200" b="0" i="0" kern="1200" dirty="0" smtClean="0">
                <a:solidFill>
                  <a:schemeClr val="tx1"/>
                </a:solidFill>
                <a:effectLst/>
                <a:latin typeface="+mn-lt"/>
                <a:ea typeface="+mn-ea"/>
                <a:cs typeface="+mn-cs"/>
              </a:rPr>
              <a:t>DAO methods are fine-grained and closer to the database while the Repository methods are more coarse-grained and closer to the domain. Also one Repository class may have multiple DAO's injected. Repositories and DAO's keep the domain model decoupled from dealing with the data access and persistence details.</a:t>
            </a:r>
          </a:p>
          <a:p>
            <a:r>
              <a:rPr lang="en-US" sz="1200" b="0" i="0" kern="1200" dirty="0" smtClean="0">
                <a:solidFill>
                  <a:schemeClr val="tx1"/>
                </a:solidFill>
                <a:effectLst/>
                <a:latin typeface="+mn-lt"/>
                <a:ea typeface="+mn-ea"/>
                <a:cs typeface="+mn-cs"/>
              </a:rPr>
              <a:t>The domain objects should depend only on Repository interfaces. This is the reason why injecting the Repository instead of a DAO results in a much cleaner domain model. DAO classes should never be called directly from the client (Services and other consumer classes). The clients should always call the domain objects which in turn should call the DAO's for persisting the data to the data store.</a:t>
            </a:r>
          </a:p>
          <a:p>
            <a:r>
              <a:rPr lang="en-US" sz="1200" b="0" i="0" kern="1200" dirty="0" smtClean="0">
                <a:solidFill>
                  <a:schemeClr val="tx1"/>
                </a:solidFill>
                <a:effectLst/>
                <a:latin typeface="+mn-lt"/>
                <a:ea typeface="+mn-ea"/>
                <a:cs typeface="+mn-cs"/>
              </a:rPr>
              <a:t>Managing the dependencies between domain objects (for example, the dependency between an Entity and its Repository) is a classic problem that developers often run into. The usual design solution to this problem is to have the Service or Facade class call a Repository directly and when invoked the Repository would return the Entity object to the client. This design eventually leads to the afore-mentioned Anemic Domain Model where facade classes start accumulating more business logic and domain objects become mere data carriers. A good design is to inject Repositories and Services into domain objects using DI &amp; AOP techniques.</a:t>
            </a:r>
          </a:p>
          <a:p>
            <a:r>
              <a:rPr lang="en-US" sz="1200" b="0" i="0" kern="1200" dirty="0" smtClean="0">
                <a:solidFill>
                  <a:schemeClr val="tx1"/>
                </a:solidFill>
                <a:effectLst/>
                <a:latin typeface="+mn-lt"/>
                <a:ea typeface="+mn-ea"/>
                <a:cs typeface="+mn-cs"/>
              </a:rPr>
              <a:t>Sample application follows these design principles in implementing the loan processing domain model.</a:t>
            </a:r>
          </a:p>
          <a:p>
            <a:r>
              <a:rPr lang="en-US" sz="1200" b="0" i="0" kern="1200" dirty="0" smtClean="0">
                <a:solidFill>
                  <a:schemeClr val="tx1"/>
                </a:solidFill>
                <a:effectLst/>
                <a:latin typeface="+mn-lt"/>
                <a:ea typeface="+mn-ea"/>
                <a:cs typeface="+mn-cs"/>
              </a:rPr>
              <a:t>Persistence</a:t>
            </a:r>
          </a:p>
          <a:p>
            <a:r>
              <a:rPr lang="en-US" sz="1200" b="0" i="0" kern="1200" dirty="0" smtClean="0">
                <a:solidFill>
                  <a:schemeClr val="tx1"/>
                </a:solidFill>
                <a:effectLst/>
                <a:latin typeface="+mn-lt"/>
                <a:ea typeface="+mn-ea"/>
                <a:cs typeface="+mn-cs"/>
              </a:rPr>
              <a:t>Persistence is an infrastructural aspect from which the domain layer should be decoupled. JPA provides this abstraction by hiding the details of the persistence implementation from the classes. It is annotation driven so no XML mapping files are required. But at the same time, the table and column names are embedded in the code which may not be a flexible solution in some cases.</a:t>
            </a:r>
          </a:p>
          <a:p>
            <a:r>
              <a:rPr lang="en-US" sz="1200" b="0" i="0" kern="1200" dirty="0" smtClean="0">
                <a:solidFill>
                  <a:schemeClr val="tx1"/>
                </a:solidFill>
                <a:effectLst/>
                <a:latin typeface="+mn-lt"/>
                <a:ea typeface="+mn-ea"/>
                <a:cs typeface="+mn-cs"/>
              </a:rPr>
              <a:t>With grid computing products such as Oracle </a:t>
            </a:r>
            <a:r>
              <a:rPr lang="en-US" sz="1200" b="0" i="0" u="none" strike="noStrike" kern="1200" dirty="0" smtClean="0">
                <a:solidFill>
                  <a:schemeClr val="tx1"/>
                </a:solidFill>
                <a:effectLst/>
                <a:latin typeface="+mn-lt"/>
                <a:ea typeface="+mn-ea"/>
                <a:cs typeface="+mn-cs"/>
                <a:hlinkClick r:id="rId7"/>
              </a:rPr>
              <a:t>Coherence</a:t>
            </a:r>
            <a:r>
              <a:rPr lang="en-US" sz="1200" b="0" i="0" kern="1200" dirty="0" smtClean="0">
                <a:solidFill>
                  <a:schemeClr val="tx1"/>
                </a:solidFill>
                <a:effectLst/>
                <a:latin typeface="+mn-lt"/>
                <a:ea typeface="+mn-ea"/>
                <a:cs typeface="+mn-cs"/>
              </a:rPr>
              <a:t>, WebSphere Object Grid, </a:t>
            </a:r>
            <a:r>
              <a:rPr lang="en-US" sz="1200" b="0" i="0" kern="1200" dirty="0" err="1" smtClean="0">
                <a:solidFill>
                  <a:schemeClr val="tx1"/>
                </a:solidFill>
                <a:effectLst/>
                <a:latin typeface="+mn-lt"/>
                <a:ea typeface="+mn-ea"/>
                <a:cs typeface="+mn-cs"/>
              </a:rPr>
              <a:t>and</a:t>
            </a:r>
            <a:r>
              <a:rPr lang="en-US" sz="1200" b="0" i="0" u="none" strike="noStrike" kern="1200" dirty="0" err="1" smtClean="0">
                <a:solidFill>
                  <a:schemeClr val="tx1"/>
                </a:solidFill>
                <a:effectLst/>
                <a:latin typeface="+mn-lt"/>
                <a:ea typeface="+mn-ea"/>
                <a:cs typeface="+mn-cs"/>
                <a:hlinkClick r:id="rId8"/>
              </a:rPr>
              <a:t>GigaSpaces</a:t>
            </a:r>
            <a:r>
              <a:rPr lang="en-US" sz="1200" b="0" i="0" kern="1200" dirty="0" smtClean="0">
                <a:solidFill>
                  <a:schemeClr val="tx1"/>
                </a:solidFill>
                <a:effectLst/>
                <a:latin typeface="+mn-lt"/>
                <a:ea typeface="+mn-ea"/>
                <a:cs typeface="+mn-cs"/>
              </a:rPr>
              <a:t> that offer data grid solutions, the developers don't even need to think about a RDBMS when they model and design the business domain. The database layer is abstracted from domain layer in the form of an in-memory Object/Data Grid.</a:t>
            </a:r>
          </a:p>
          <a:p>
            <a:r>
              <a:rPr lang="en-US" sz="1200" b="0" i="0" kern="1200" dirty="0" smtClean="0">
                <a:solidFill>
                  <a:schemeClr val="tx1"/>
                </a:solidFill>
                <a:effectLst/>
                <a:latin typeface="+mn-lt"/>
                <a:ea typeface="+mn-ea"/>
                <a:cs typeface="+mn-cs"/>
              </a:rPr>
              <a:t>Caching</a:t>
            </a:r>
          </a:p>
          <a:p>
            <a:r>
              <a:rPr lang="en-US" sz="1200" b="0" i="0" kern="1200" dirty="0" smtClean="0">
                <a:solidFill>
                  <a:schemeClr val="tx1"/>
                </a:solidFill>
                <a:effectLst/>
                <a:latin typeface="+mn-lt"/>
                <a:ea typeface="+mn-ea"/>
                <a:cs typeface="+mn-cs"/>
              </a:rPr>
              <a:t>When we talk about the state (data) of the domain layer, we have to talk about the aspect of caching. Frequently accessed domain data (such as products and rates in a mortgage loan processing application) are good candidates for caching. Caching speeds up the performance and reduces the load on the database server. Service layer is ideal for caching the domain state. ORM frameworks like </a:t>
            </a:r>
            <a:r>
              <a:rPr lang="en-US" sz="1200" b="0" i="0" u="none" strike="noStrike" kern="1200" dirty="0" err="1" smtClean="0">
                <a:solidFill>
                  <a:schemeClr val="tx1"/>
                </a:solidFill>
                <a:effectLst/>
                <a:latin typeface="+mn-lt"/>
                <a:ea typeface="+mn-ea"/>
                <a:cs typeface="+mn-cs"/>
                <a:hlinkClick r:id="rId9"/>
              </a:rPr>
              <a:t>TopLink</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0"/>
              </a:rPr>
              <a:t>Hibernate</a:t>
            </a:r>
            <a:r>
              <a:rPr lang="en-US" sz="1200" b="0" i="0" kern="1200" dirty="0" smtClean="0">
                <a:solidFill>
                  <a:schemeClr val="tx1"/>
                </a:solidFill>
                <a:effectLst/>
                <a:latin typeface="+mn-lt"/>
                <a:ea typeface="+mn-ea"/>
                <a:cs typeface="+mn-cs"/>
              </a:rPr>
              <a:t> also provide data caching.</a:t>
            </a:r>
          </a:p>
          <a:p>
            <a:r>
              <a:rPr lang="en-US" sz="1200" b="0" i="0" kern="1200" dirty="0" smtClean="0">
                <a:solidFill>
                  <a:schemeClr val="tx1"/>
                </a:solidFill>
                <a:effectLst/>
                <a:latin typeface="+mn-lt"/>
                <a:ea typeface="+mn-ea"/>
                <a:cs typeface="+mn-cs"/>
              </a:rPr>
              <a:t>Loan processing sample application uses </a:t>
            </a:r>
            <a:r>
              <a:rPr lang="en-US" sz="1200" b="0" i="0" kern="1200" dirty="0" err="1" smtClean="0">
                <a:solidFill>
                  <a:schemeClr val="tx1"/>
                </a:solidFill>
                <a:effectLst/>
                <a:latin typeface="+mn-lt"/>
                <a:ea typeface="+mn-ea"/>
                <a:cs typeface="+mn-cs"/>
              </a:rPr>
              <a:t>JBossCache</a:t>
            </a:r>
            <a:r>
              <a:rPr lang="en-US" sz="1200" b="0" i="0" kern="1200" dirty="0" smtClean="0">
                <a:solidFill>
                  <a:schemeClr val="tx1"/>
                </a:solidFill>
                <a:effectLst/>
                <a:latin typeface="+mn-lt"/>
                <a:ea typeface="+mn-ea"/>
                <a:cs typeface="+mn-cs"/>
              </a:rPr>
              <a:t> framework to cache product and rate details to minimize the database calls and improve application performance.</a:t>
            </a:r>
          </a:p>
          <a:p>
            <a:r>
              <a:rPr lang="en-US" sz="1200" b="0" i="0" kern="1200" dirty="0" smtClean="0">
                <a:solidFill>
                  <a:schemeClr val="tx1"/>
                </a:solidFill>
                <a:effectLst/>
                <a:latin typeface="+mn-lt"/>
                <a:ea typeface="+mn-ea"/>
                <a:cs typeface="+mn-cs"/>
              </a:rPr>
              <a:t>Transaction Management</a:t>
            </a:r>
          </a:p>
          <a:p>
            <a:r>
              <a:rPr lang="en-US" sz="1200" b="0" i="0" kern="1200" dirty="0" smtClean="0">
                <a:solidFill>
                  <a:schemeClr val="tx1"/>
                </a:solidFill>
                <a:effectLst/>
                <a:latin typeface="+mn-lt"/>
                <a:ea typeface="+mn-ea"/>
                <a:cs typeface="+mn-cs"/>
              </a:rPr>
              <a:t>Transaction management is important to keep the data integrity and to commit or rollback the UOW as a whole. There has always been a debate about where the transactions should be managed in the application architecture layers. There are also the cross-entity transactions (that span multiple domain objects in the same UOW) that affect the design decision of where the transactions should be managed.</a:t>
            </a:r>
          </a:p>
          <a:p>
            <a:r>
              <a:rPr lang="en-US" sz="1200" b="0" i="0" kern="1200" dirty="0" smtClean="0">
                <a:solidFill>
                  <a:schemeClr val="tx1"/>
                </a:solidFill>
                <a:effectLst/>
                <a:latin typeface="+mn-lt"/>
                <a:ea typeface="+mn-ea"/>
                <a:cs typeface="+mn-cs"/>
              </a:rPr>
              <a:t>Some developers prefer managing the transactions in the DAO classes which is a poor design. This results in too fine-grained transaction control which doesn't give the flexibility of managing the use cases where the transactions span multiple domain objects. Service classes should handle transactions; this way even if the transaction spans multiple domain objects, the service class can manage the transaction since in most of the use cases the Service class handles the control flow.</a:t>
            </a:r>
          </a:p>
          <a:p>
            <a:r>
              <a:rPr lang="en-US" sz="1200" b="0" i="0" kern="1200" dirty="0" err="1" smtClean="0">
                <a:solidFill>
                  <a:schemeClr val="tx1"/>
                </a:solidFill>
                <a:effectLst/>
                <a:latin typeface="+mn-lt"/>
                <a:ea typeface="+mn-ea"/>
                <a:cs typeface="+mn-cs"/>
              </a:rPr>
              <a:t>FundingServiceImpl</a:t>
            </a:r>
            <a:r>
              <a:rPr lang="en-US" sz="1200" b="0" i="0" kern="1200" dirty="0" smtClean="0">
                <a:solidFill>
                  <a:schemeClr val="tx1"/>
                </a:solidFill>
                <a:effectLst/>
                <a:latin typeface="+mn-lt"/>
                <a:ea typeface="+mn-ea"/>
                <a:cs typeface="+mn-cs"/>
              </a:rPr>
              <a:t> class in the sample application manages transactions for the funding request and executes multiple database operations by calling the Repositories and commits or rolls back all database changes in a single transactions.</a:t>
            </a:r>
          </a:p>
          <a:p>
            <a:r>
              <a:rPr lang="en-US" sz="1200" b="0" i="0" kern="1200" dirty="0" smtClean="0">
                <a:solidFill>
                  <a:schemeClr val="tx1"/>
                </a:solidFill>
                <a:effectLst/>
                <a:latin typeface="+mn-lt"/>
                <a:ea typeface="+mn-ea"/>
                <a:cs typeface="+mn-cs"/>
              </a:rPr>
              <a:t>Data Transfer Objects</a:t>
            </a:r>
          </a:p>
          <a:p>
            <a:r>
              <a:rPr lang="en-US" sz="1200" b="0" i="0" kern="1200" dirty="0" smtClean="0">
                <a:solidFill>
                  <a:schemeClr val="tx1"/>
                </a:solidFill>
                <a:effectLst/>
                <a:latin typeface="+mn-lt"/>
                <a:ea typeface="+mn-ea"/>
                <a:cs typeface="+mn-cs"/>
              </a:rPr>
              <a:t>DTO's are also an important part of the design in an SOA environment where the Domain object model structurally is not compatible with the messages that are received and sent from a business service. The messages are typically defined and maintained in as XML Schema Definition documents (XSD's) and it's a common practice to write (or code generate) DTO objects from the XSD's and use them for data (message) transfer purposes between domain and SOA service layers. Mapping the data from one or more domain objects to a DTO will become a necessary evil in distributed applications where sending the domain objects across the wire may not be practical from a performance and a security stand-point.</a:t>
            </a:r>
          </a:p>
          <a:p>
            <a:r>
              <a:rPr lang="en-US" sz="1200" b="0" i="0" kern="1200" dirty="0" smtClean="0">
                <a:solidFill>
                  <a:schemeClr val="tx1"/>
                </a:solidFill>
                <a:effectLst/>
                <a:latin typeface="+mn-lt"/>
                <a:ea typeface="+mn-ea"/>
                <a:cs typeface="+mn-cs"/>
              </a:rPr>
              <a:t>From a DDD perspective, DTO's also help maintain the separation between Service and UI layers where DO's are used in the domain and service layers and DTO's are used in the presentation layer.</a:t>
            </a:r>
          </a:p>
          <a:p>
            <a:r>
              <a:rPr lang="en-US" sz="1200" b="0" i="0" u="none" strike="noStrike" kern="1200" dirty="0" smtClean="0">
                <a:solidFill>
                  <a:schemeClr val="tx1"/>
                </a:solidFill>
                <a:effectLst/>
                <a:latin typeface="+mn-lt"/>
                <a:ea typeface="+mn-ea"/>
                <a:cs typeface="+mn-cs"/>
                <a:hlinkClick r:id="rId11"/>
              </a:rPr>
              <a:t>Dozer</a:t>
            </a:r>
            <a:r>
              <a:rPr lang="en-US" sz="1200" b="0" i="0" kern="1200" dirty="0" smtClean="0">
                <a:solidFill>
                  <a:schemeClr val="tx1"/>
                </a:solidFill>
                <a:effectLst/>
                <a:latin typeface="+mn-lt"/>
                <a:ea typeface="+mn-ea"/>
                <a:cs typeface="+mn-cs"/>
              </a:rPr>
              <a:t> framework is used for the assembly of one or more domain objects into a DTO object. It is bi-directional which saves a lot of extra code and time when converting domain objects into DTO's and vice-versa. The 2-way mapping between DO and DTO objects helps eliminate the separate DO -&gt; DTO and DTO -&gt; DO translation logic. The framework also correctly handles the type and array conversion.</a:t>
            </a:r>
          </a:p>
          <a:p>
            <a:r>
              <a:rPr lang="en-US" sz="1200" b="0" i="0" kern="1200" dirty="0" smtClean="0">
                <a:solidFill>
                  <a:schemeClr val="tx1"/>
                </a:solidFill>
                <a:effectLst/>
                <a:latin typeface="+mn-lt"/>
                <a:ea typeface="+mn-ea"/>
                <a:cs typeface="+mn-cs"/>
              </a:rPr>
              <a:t>The sample application uses Dozer mapping files (XML) to split the </a:t>
            </a:r>
            <a:r>
              <a:rPr lang="en-US" sz="1200" b="0" i="0" kern="1200" dirty="0" err="1" smtClean="0">
                <a:solidFill>
                  <a:schemeClr val="tx1"/>
                </a:solidFill>
                <a:effectLst/>
                <a:latin typeface="+mn-lt"/>
                <a:ea typeface="+mn-ea"/>
                <a:cs typeface="+mn-cs"/>
              </a:rPr>
              <a:t>FundingRequestDTO</a:t>
            </a:r>
            <a:r>
              <a:rPr lang="en-US" sz="1200" b="0" i="0" kern="1200" dirty="0" smtClean="0">
                <a:solidFill>
                  <a:schemeClr val="tx1"/>
                </a:solidFill>
                <a:effectLst/>
                <a:latin typeface="+mn-lt"/>
                <a:ea typeface="+mn-ea"/>
                <a:cs typeface="+mn-cs"/>
              </a:rPr>
              <a:t> object into Loan, Borrower, and </a:t>
            </a:r>
            <a:r>
              <a:rPr lang="en-US" sz="1200" b="0" i="0" kern="1200" dirty="0" err="1" smtClean="0">
                <a:solidFill>
                  <a:schemeClr val="tx1"/>
                </a:solidFill>
                <a:effectLst/>
                <a:latin typeface="+mn-lt"/>
                <a:ea typeface="+mn-ea"/>
                <a:cs typeface="+mn-cs"/>
              </a:rPr>
              <a:t>FundingRequest</a:t>
            </a:r>
            <a:r>
              <a:rPr lang="en-US" sz="1200" b="0" i="0" kern="1200" dirty="0" smtClean="0">
                <a:solidFill>
                  <a:schemeClr val="tx1"/>
                </a:solidFill>
                <a:effectLst/>
                <a:latin typeface="+mn-lt"/>
                <a:ea typeface="+mn-ea"/>
                <a:cs typeface="+mn-cs"/>
              </a:rPr>
              <a:t> Entity objects when the request comes in for fund processing. The mapping also takes care of the aggregation of the funding response data from the Entities into a single DTO object on the way back to the client.</a:t>
            </a:r>
          </a:p>
          <a:p>
            <a:endParaRPr lang="pl-PL" dirty="0" smtClean="0"/>
          </a:p>
          <a:p>
            <a:r>
              <a:rPr lang="pl-PL" dirty="0" smtClean="0"/>
              <a:t>Gathering</a:t>
            </a:r>
            <a:r>
              <a:rPr lang="pl-PL" baseline="0" dirty="0" smtClean="0"/>
              <a:t> data from more than one domain:</a:t>
            </a:r>
          </a:p>
          <a:p>
            <a:pPr marL="228600" indent="-228600">
              <a:buAutoNum type="arabicPeriod"/>
            </a:pPr>
            <a:r>
              <a:rPr lang="pl-PL" baseline="0" dirty="0" smtClean="0"/>
              <a:t>Proxy component in application domain – simpe cases (delete object if not used by other objects in other domains)</a:t>
            </a:r>
          </a:p>
          <a:p>
            <a:pPr marL="228600" indent="-228600">
              <a:buAutoNum type="arabicPeriod"/>
            </a:pPr>
            <a:r>
              <a:rPr lang="pl-PL" baseline="0" dirty="0" smtClean="0"/>
              <a:t>Events for asyc requests</a:t>
            </a:r>
          </a:p>
          <a:p>
            <a:pPr marL="228600" indent="-228600">
              <a:buAutoNum type="arabicPeriod"/>
            </a:pPr>
            <a:r>
              <a:rPr lang="pl-PL" baseline="0" dirty="0" smtClean="0"/>
              <a:t>???</a:t>
            </a:r>
            <a:endParaRPr lang="pl-PL" dirty="0" smtClean="0"/>
          </a:p>
          <a:p>
            <a:endParaRPr lang="pl-PL" dirty="0" smtClean="0"/>
          </a:p>
          <a:p>
            <a:endParaRPr lang="pl-PL" dirty="0" smtClean="0"/>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9</a:t>
            </a:fld>
            <a:endParaRPr lang="en-US"/>
          </a:p>
        </p:txBody>
      </p:sp>
    </p:spTree>
    <p:extLst>
      <p:ext uri="{BB962C8B-B14F-4D97-AF65-F5344CB8AC3E}">
        <p14:creationId xmlns:p14="http://schemas.microsoft.com/office/powerpoint/2010/main" val="63559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typical enterprise application architecture consists of the following four conceptual layers:</a:t>
            </a:r>
          </a:p>
          <a:p>
            <a:r>
              <a:rPr lang="en-US" sz="1200" b="1" i="0" kern="1200" dirty="0" smtClean="0">
                <a:solidFill>
                  <a:schemeClr val="tx1"/>
                </a:solidFill>
                <a:effectLst/>
                <a:latin typeface="+mn-lt"/>
                <a:ea typeface="+mn-ea"/>
                <a:cs typeface="+mn-cs"/>
              </a:rPr>
              <a:t>User Interface</a:t>
            </a:r>
            <a:r>
              <a:rPr lang="en-US" sz="1200" b="0" i="0" kern="1200" dirty="0" smtClean="0">
                <a:solidFill>
                  <a:schemeClr val="tx1"/>
                </a:solidFill>
                <a:effectLst/>
                <a:latin typeface="+mn-lt"/>
                <a:ea typeface="+mn-ea"/>
                <a:cs typeface="+mn-cs"/>
              </a:rPr>
              <a:t> (Presentation Layer): Responsible for presenting information to the user and interpreting user commands.</a:t>
            </a:r>
          </a:p>
          <a:p>
            <a:r>
              <a:rPr lang="en-US" sz="1200" b="1" i="0" kern="1200" dirty="0" smtClean="0">
                <a:solidFill>
                  <a:schemeClr val="tx1"/>
                </a:solidFill>
                <a:effectLst/>
                <a:latin typeface="+mn-lt"/>
                <a:ea typeface="+mn-ea"/>
                <a:cs typeface="+mn-cs"/>
              </a:rPr>
              <a:t>Application Layer:</a:t>
            </a:r>
            <a:r>
              <a:rPr lang="en-US" sz="1200" b="0" i="0" kern="1200" dirty="0" smtClean="0">
                <a:solidFill>
                  <a:schemeClr val="tx1"/>
                </a:solidFill>
                <a:effectLst/>
                <a:latin typeface="+mn-lt"/>
                <a:ea typeface="+mn-ea"/>
                <a:cs typeface="+mn-cs"/>
              </a:rPr>
              <a:t> This layer coordinates the application activity. It doesn't contain any business logic. It does not hold the state of business objects, but it can hold the state of an application task's progress.</a:t>
            </a:r>
          </a:p>
          <a:p>
            <a:r>
              <a:rPr lang="en-US" sz="1200" b="1" i="0" kern="1200" dirty="0" smtClean="0">
                <a:solidFill>
                  <a:schemeClr val="tx1"/>
                </a:solidFill>
                <a:effectLst/>
                <a:latin typeface="+mn-lt"/>
                <a:ea typeface="+mn-ea"/>
                <a:cs typeface="+mn-cs"/>
              </a:rPr>
              <a:t>Domain Layer:</a:t>
            </a:r>
            <a:r>
              <a:rPr lang="en-US" sz="1200" b="0" i="0" kern="1200" dirty="0" smtClean="0">
                <a:solidFill>
                  <a:schemeClr val="tx1"/>
                </a:solidFill>
                <a:effectLst/>
                <a:latin typeface="+mn-lt"/>
                <a:ea typeface="+mn-ea"/>
                <a:cs typeface="+mn-cs"/>
              </a:rPr>
              <a:t> This layer contains information about the business domain. The state of business objects is held here. Persistence of the business objects and possibly their state is delegated to the infrastructure layer.</a:t>
            </a:r>
          </a:p>
          <a:p>
            <a:r>
              <a:rPr lang="en-US" sz="1200" b="1" i="0" kern="1200" dirty="0" smtClean="0">
                <a:solidFill>
                  <a:schemeClr val="tx1"/>
                </a:solidFill>
                <a:effectLst/>
                <a:latin typeface="+mn-lt"/>
                <a:ea typeface="+mn-ea"/>
                <a:cs typeface="+mn-cs"/>
              </a:rPr>
              <a:t>Infrastructure Layer:</a:t>
            </a:r>
            <a:r>
              <a:rPr lang="en-US" sz="1200" b="0" i="0" kern="1200" dirty="0" smtClean="0">
                <a:solidFill>
                  <a:schemeClr val="tx1"/>
                </a:solidFill>
                <a:effectLst/>
                <a:latin typeface="+mn-lt"/>
                <a:ea typeface="+mn-ea"/>
                <a:cs typeface="+mn-cs"/>
              </a:rPr>
              <a:t> This layer acts as a supporting library for all the other layers. It provides communication between layers, implements persistence for business objects, contains supporting libraries for the user interface layer, etc.</a:t>
            </a:r>
          </a:p>
          <a:p>
            <a:endParaRPr lang="pl-PL"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Every Deployment Unit contains the following parts:</a:t>
            </a:r>
          </a:p>
          <a:p>
            <a:r>
              <a:rPr lang="en-US" sz="1200" b="0" i="0" kern="1200" dirty="0" smtClean="0">
                <a:solidFill>
                  <a:schemeClr val="tx1"/>
                </a:solidFill>
                <a:effectLst/>
                <a:latin typeface="+mn-lt"/>
                <a:ea typeface="+mn-ea"/>
                <a:cs typeface="+mn-cs"/>
              </a:rPr>
              <a:t>A Domain Layer</a:t>
            </a:r>
          </a:p>
          <a:p>
            <a:r>
              <a:rPr lang="en-US" sz="1200" b="0" i="0" kern="1200" dirty="0" smtClean="0">
                <a:solidFill>
                  <a:schemeClr val="tx1"/>
                </a:solidFill>
                <a:effectLst/>
                <a:latin typeface="+mn-lt"/>
                <a:ea typeface="+mn-ea"/>
                <a:cs typeface="+mn-cs"/>
              </a:rPr>
              <a:t>An Infrastructure Layer</a:t>
            </a:r>
          </a:p>
          <a:p>
            <a:r>
              <a:rPr lang="en-US" sz="1200" b="0" i="0" kern="1200" dirty="0" smtClean="0">
                <a:solidFill>
                  <a:schemeClr val="tx1"/>
                </a:solidFill>
                <a:effectLst/>
                <a:latin typeface="+mn-lt"/>
                <a:ea typeface="+mn-ea"/>
                <a:cs typeface="+mn-cs"/>
              </a:rPr>
              <a:t>and an Application Layer</a:t>
            </a:r>
          </a:p>
          <a:p>
            <a:r>
              <a:rPr lang="en-US" sz="1200" b="0" i="0" kern="1200" dirty="0" smtClean="0">
                <a:solidFill>
                  <a:schemeClr val="tx1"/>
                </a:solidFill>
                <a:effectLst/>
                <a:latin typeface="+mn-lt"/>
                <a:ea typeface="+mn-ea"/>
                <a:cs typeface="+mn-cs"/>
              </a:rPr>
              <a:t>The Domain Layer contains the infrastructure independent domain logic as we modeled before in this example. The Infrastructure Layer provides the technology dependent artifacts, like the Hibernate based </a:t>
            </a:r>
            <a:r>
              <a:rPr lang="en-US" sz="1200" b="0" i="0" kern="1200" dirty="0" err="1" smtClean="0">
                <a:solidFill>
                  <a:schemeClr val="tx1"/>
                </a:solidFill>
                <a:effectLst/>
                <a:latin typeface="+mn-lt"/>
                <a:ea typeface="+mn-ea"/>
                <a:cs typeface="+mn-cs"/>
              </a:rPr>
              <a:t>FreelancerRepository</a:t>
            </a:r>
            <a:r>
              <a:rPr lang="en-US" sz="1200" b="0" i="0" kern="1200" dirty="0" smtClean="0">
                <a:solidFill>
                  <a:schemeClr val="tx1"/>
                </a:solidFill>
                <a:effectLst/>
                <a:latin typeface="+mn-lt"/>
                <a:ea typeface="+mn-ea"/>
                <a:cs typeface="+mn-cs"/>
              </a:rPr>
              <a:t> implementation. The Application Layer acts as a gateway to business logic with integrated transaction control.</a:t>
            </a:r>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Domain Layer</a:t>
            </a:r>
          </a:p>
          <a:p>
            <a:r>
              <a:rPr lang="en-US" sz="1200" b="0" i="0" kern="1200" dirty="0" smtClean="0">
                <a:solidFill>
                  <a:schemeClr val="tx1"/>
                </a:solidFill>
                <a:effectLst/>
                <a:latin typeface="+mn-lt"/>
                <a:ea typeface="+mn-ea"/>
                <a:cs typeface="+mn-cs"/>
              </a:rPr>
              <a:t>The Domain Layer contains the real business logic, but does not contain any infrastructure specific code. The infrastructure specific implementation is provided by the Infrastructure Layer. The Domain Model should be designed as described by the CQS(Command-Query-Separation) principle. There can be query methods which do just return data without affecting state, and there are command methods, which affect state but do not return anything.</a:t>
            </a:r>
          </a:p>
          <a:p>
            <a:r>
              <a:rPr lang="en-US" sz="1200" b="0" i="0" kern="1200" dirty="0" smtClean="0">
                <a:solidFill>
                  <a:schemeClr val="tx1"/>
                </a:solidFill>
                <a:effectLst/>
                <a:latin typeface="+mn-lt"/>
                <a:ea typeface="+mn-ea"/>
                <a:cs typeface="+mn-cs"/>
              </a:rPr>
              <a:t>Application Layer</a:t>
            </a:r>
          </a:p>
          <a:p>
            <a:r>
              <a:rPr lang="en-US" sz="1200" b="0" i="0" kern="1200" dirty="0" smtClean="0">
                <a:solidFill>
                  <a:schemeClr val="tx1"/>
                </a:solidFill>
                <a:effectLst/>
                <a:latin typeface="+mn-lt"/>
                <a:ea typeface="+mn-ea"/>
                <a:cs typeface="+mn-cs"/>
              </a:rPr>
              <a:t>The Application Layer takes commands from the User Interface Layer and translates these commands to use case invocations on the domain layer. The Application Layer also provides transaction control for business operations. The application layer is responsible to translate Aggregate data into the client specific presentation model by a Mediator or Data Transformer pattern.</a:t>
            </a:r>
          </a:p>
          <a:p>
            <a:r>
              <a:rPr lang="en-US" sz="1200" b="0" i="0" kern="1200" dirty="0" smtClean="0">
                <a:solidFill>
                  <a:schemeClr val="tx1"/>
                </a:solidFill>
                <a:effectLst/>
                <a:latin typeface="+mn-lt"/>
                <a:ea typeface="+mn-ea"/>
                <a:cs typeface="+mn-cs"/>
              </a:rPr>
              <a:t>Infrastructure Layer</a:t>
            </a:r>
          </a:p>
          <a:p>
            <a:r>
              <a:rPr lang="en-US" sz="1200" b="0" i="0" kern="1200" dirty="0" smtClean="0">
                <a:solidFill>
                  <a:schemeClr val="tx1"/>
                </a:solidFill>
                <a:effectLst/>
                <a:latin typeface="+mn-lt"/>
                <a:ea typeface="+mn-ea"/>
                <a:cs typeface="+mn-cs"/>
              </a:rPr>
              <a:t>The Infrastructure Layer provides the infrastructure dependent parts for all other layers, like a Hibernate or JPA backed implementation. Aggregate data can be stored in an RDMBS like Oracle or MySQL, or it can be stored as XML/JSON or even Google </a:t>
            </a:r>
            <a:r>
              <a:rPr lang="en-US" sz="1200" b="0" i="0" kern="1200" dirty="0" err="1" smtClean="0">
                <a:solidFill>
                  <a:schemeClr val="tx1"/>
                </a:solidFill>
                <a:effectLst/>
                <a:latin typeface="+mn-lt"/>
                <a:ea typeface="+mn-ea"/>
                <a:cs typeface="+mn-cs"/>
              </a:rPr>
              <a:t>ProtocolBuffers</a:t>
            </a:r>
            <a:r>
              <a:rPr lang="en-US" sz="1200" b="0" i="0" kern="1200" dirty="0" smtClean="0">
                <a:solidFill>
                  <a:schemeClr val="tx1"/>
                </a:solidFill>
                <a:effectLst/>
                <a:latin typeface="+mn-lt"/>
                <a:ea typeface="+mn-ea"/>
                <a:cs typeface="+mn-cs"/>
              </a:rPr>
              <a:t> serialized objects in a key-value or document based NoSQL engine. This is up to you, as long the storage provides transaction control and guarantees consistency. Infrastructure can be best described as “Everything around the domain model”, so databases, file system resources or even </a:t>
            </a:r>
            <a:r>
              <a:rPr lang="en-US" sz="1200" b="0" i="0" kern="1200" dirty="0" err="1" smtClean="0">
                <a:solidFill>
                  <a:schemeClr val="tx1"/>
                </a:solidFill>
                <a:effectLst/>
                <a:latin typeface="+mn-lt"/>
                <a:ea typeface="+mn-ea"/>
                <a:cs typeface="+mn-cs"/>
              </a:rPr>
              <a:t>WebService</a:t>
            </a:r>
            <a:r>
              <a:rPr lang="en-US" sz="1200" b="0" i="0" kern="1200" dirty="0" smtClean="0">
                <a:solidFill>
                  <a:schemeClr val="tx1"/>
                </a:solidFill>
                <a:effectLst/>
                <a:latin typeface="+mn-lt"/>
                <a:ea typeface="+mn-ea"/>
                <a:cs typeface="+mn-cs"/>
              </a:rPr>
              <a:t> consumers if we interact with other systems.</a:t>
            </a:r>
          </a:p>
          <a:p>
            <a:endParaRPr lang="en-US" sz="1200" b="0" i="0" kern="1200" dirty="0" smtClean="0">
              <a:solidFill>
                <a:schemeClr val="tx1"/>
              </a:solidFill>
              <a:effectLst/>
              <a:latin typeface="+mn-lt"/>
              <a:ea typeface="+mn-ea"/>
              <a:cs typeface="+mn-cs"/>
            </a:endParaRPr>
          </a:p>
          <a:p>
            <a:r>
              <a:rPr lang="pl-PL" sz="1200" b="0" i="0" kern="1200" dirty="0" smtClean="0">
                <a:solidFill>
                  <a:schemeClr val="tx1"/>
                </a:solidFill>
                <a:effectLst/>
                <a:latin typeface="+mn-lt"/>
                <a:ea typeface="+mn-ea"/>
                <a:cs typeface="+mn-cs"/>
              </a:rPr>
              <a:t>---------------------</a:t>
            </a:r>
          </a:p>
          <a:p>
            <a:endParaRPr lang="pl-PL"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look at the application and domain layers in more detail. The Application layer:</a:t>
            </a:r>
          </a:p>
          <a:p>
            <a:r>
              <a:rPr lang="en-US" sz="1200" b="0" i="0" kern="1200" dirty="0" smtClean="0">
                <a:solidFill>
                  <a:schemeClr val="tx1"/>
                </a:solidFill>
                <a:effectLst/>
                <a:latin typeface="+mn-lt"/>
                <a:ea typeface="+mn-ea"/>
                <a:cs typeface="+mn-cs"/>
              </a:rPr>
              <a:t>is responsible for the navigation between the UI screens in the application as well as the interaction with the application layers of other systems.</a:t>
            </a:r>
          </a:p>
          <a:p>
            <a:r>
              <a:rPr lang="en-US" sz="1200" b="0" i="0" kern="1200" dirty="0" smtClean="0">
                <a:solidFill>
                  <a:schemeClr val="tx1"/>
                </a:solidFill>
                <a:effectLst/>
                <a:latin typeface="+mn-lt"/>
                <a:ea typeface="+mn-ea"/>
                <a:cs typeface="+mn-cs"/>
              </a:rPr>
              <a:t>can also perform the basic (non-business related) validation on the user input data before transmitting it to the other (lower) layers of the application.</a:t>
            </a:r>
          </a:p>
          <a:p>
            <a:r>
              <a:rPr lang="en-US" sz="1200" b="0" i="0" kern="1200" dirty="0" smtClean="0">
                <a:solidFill>
                  <a:schemeClr val="tx1"/>
                </a:solidFill>
                <a:effectLst/>
                <a:latin typeface="+mn-lt"/>
                <a:ea typeface="+mn-ea"/>
                <a:cs typeface="+mn-cs"/>
              </a:rPr>
              <a:t>doesn't contain any business or domain related logic or data access logic.</a:t>
            </a:r>
          </a:p>
          <a:p>
            <a:r>
              <a:rPr lang="en-US" sz="1200" b="0" i="0" kern="1200" dirty="0" smtClean="0">
                <a:solidFill>
                  <a:schemeClr val="tx1"/>
                </a:solidFill>
                <a:effectLst/>
                <a:latin typeface="+mn-lt"/>
                <a:ea typeface="+mn-ea"/>
                <a:cs typeface="+mn-cs"/>
              </a:rPr>
              <a:t>doesn't have any state reflecting a business use case but it can manage the state of the user session or the progress of a task.</a:t>
            </a:r>
          </a:p>
          <a:p>
            <a:r>
              <a:rPr lang="en-US" sz="1200" b="0" i="0" kern="1200" dirty="0" smtClean="0">
                <a:solidFill>
                  <a:schemeClr val="tx1"/>
                </a:solidFill>
                <a:effectLst/>
                <a:latin typeface="+mn-lt"/>
                <a:ea typeface="+mn-ea"/>
                <a:cs typeface="+mn-cs"/>
              </a:rPr>
              <a:t>The domain layer:</a:t>
            </a:r>
          </a:p>
          <a:p>
            <a:r>
              <a:rPr lang="en-US" sz="1200" b="0" i="0" kern="1200" dirty="0" smtClean="0">
                <a:solidFill>
                  <a:schemeClr val="tx1"/>
                </a:solidFill>
                <a:effectLst/>
                <a:latin typeface="+mn-lt"/>
                <a:ea typeface="+mn-ea"/>
                <a:cs typeface="+mn-cs"/>
              </a:rPr>
              <a:t>is responsible for the concepts of business domain, information about the business use case and the business rules. Domain objects encapsulate the state and behavior of business entities. Examples of business entities in a loan processing application are Mortgage, Property, and Borrower.</a:t>
            </a:r>
          </a:p>
          <a:p>
            <a:r>
              <a:rPr lang="en-US" sz="1200" b="0" i="0" kern="1200" dirty="0" smtClean="0">
                <a:solidFill>
                  <a:schemeClr val="tx1"/>
                </a:solidFill>
                <a:effectLst/>
                <a:latin typeface="+mn-lt"/>
                <a:ea typeface="+mn-ea"/>
                <a:cs typeface="+mn-cs"/>
              </a:rPr>
              <a:t>can also manage the state (session) of a business use case if the use case spans multiple user requests (e.g. loan registration process which consists of multiple steps: user entering the loan details, system returning the products and rates based on the loan parameters, user selecting a specific product/rate combination, and finally the system locking the loan for that rate).</a:t>
            </a:r>
          </a:p>
          <a:p>
            <a:r>
              <a:rPr lang="en-US" sz="1200" b="0" i="0" kern="1200" dirty="0" smtClean="0">
                <a:solidFill>
                  <a:schemeClr val="tx1"/>
                </a:solidFill>
                <a:effectLst/>
                <a:latin typeface="+mn-lt"/>
                <a:ea typeface="+mn-ea"/>
                <a:cs typeface="+mn-cs"/>
              </a:rPr>
              <a:t>contains service objects that only have a defined operational behavior which is not part of any domain object. Services encapsulate behavior of the business domain that doesn't fit in the domain objects themselves.</a:t>
            </a:r>
          </a:p>
          <a:p>
            <a:r>
              <a:rPr lang="en-US" sz="1200" b="0" i="0" kern="1200" dirty="0" smtClean="0">
                <a:solidFill>
                  <a:schemeClr val="tx1"/>
                </a:solidFill>
                <a:effectLst/>
                <a:latin typeface="+mn-lt"/>
                <a:ea typeface="+mn-ea"/>
                <a:cs typeface="+mn-cs"/>
              </a:rPr>
              <a:t>is the heart of the business application and should be well isolated from the other layers of the application. Also, it should not be dependent on the application frameworks used in the other layers (JSP/JSF, </a:t>
            </a:r>
            <a:r>
              <a:rPr lang="en-US" sz="1200" b="0" i="0" u="none" strike="noStrike" kern="1200" dirty="0" smtClean="0">
                <a:solidFill>
                  <a:schemeClr val="tx1"/>
                </a:solidFill>
                <a:effectLst/>
                <a:latin typeface="+mn-lt"/>
                <a:ea typeface="+mn-ea"/>
                <a:cs typeface="+mn-cs"/>
                <a:hlinkClick r:id="rId3"/>
              </a:rPr>
              <a:t>Struts</a:t>
            </a:r>
            <a:r>
              <a:rPr lang="en-US" sz="1200" b="0" i="0" kern="1200" dirty="0" smtClean="0">
                <a:solidFill>
                  <a:schemeClr val="tx1"/>
                </a:solidFill>
                <a:effectLst/>
                <a:latin typeface="+mn-lt"/>
                <a:ea typeface="+mn-ea"/>
                <a:cs typeface="+mn-cs"/>
              </a:rPr>
              <a:t>, EJB, </a:t>
            </a:r>
            <a:r>
              <a:rPr lang="en-US" sz="1200" b="0" i="0" u="none" strike="noStrike" kern="1200" dirty="0" smtClean="0">
                <a:solidFill>
                  <a:schemeClr val="tx1"/>
                </a:solidFill>
                <a:effectLst/>
                <a:latin typeface="+mn-lt"/>
                <a:ea typeface="+mn-ea"/>
                <a:cs typeface="+mn-cs"/>
                <a:hlinkClick r:id="rId4"/>
              </a:rPr>
              <a:t>Hibernate</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XMLBeans</a:t>
            </a:r>
            <a:r>
              <a:rPr lang="en-US" sz="1200" b="0" i="0" kern="1200" dirty="0" smtClean="0">
                <a:solidFill>
                  <a:schemeClr val="tx1"/>
                </a:solidFill>
                <a:effectLst/>
                <a:latin typeface="+mn-lt"/>
                <a:ea typeface="+mn-ea"/>
                <a:cs typeface="+mn-cs"/>
              </a:rPr>
              <a:t> and so-on).</a:t>
            </a:r>
          </a:p>
          <a:p>
            <a:r>
              <a:rPr lang="en-US" sz="1200" b="0" i="0" kern="1200" dirty="0" smtClean="0">
                <a:solidFill>
                  <a:schemeClr val="tx1"/>
                </a:solidFill>
                <a:effectLst/>
                <a:latin typeface="+mn-lt"/>
                <a:ea typeface="+mn-ea"/>
                <a:cs typeface="+mn-cs"/>
              </a:rPr>
              <a:t>Figure 2 below shows the different architecture layers used in the application and how they relate to DDD.</a:t>
            </a:r>
          </a:p>
          <a:p>
            <a:r>
              <a:rPr lang="en-US" sz="1200" b="0" i="1" kern="1200" dirty="0" smtClean="0">
                <a:solidFill>
                  <a:schemeClr val="tx1"/>
                </a:solidFill>
                <a:effectLst/>
                <a:latin typeface="+mn-lt"/>
                <a:ea typeface="+mn-ea"/>
                <a:cs typeface="+mn-cs"/>
              </a:rPr>
              <a:t/>
            </a:r>
            <a:br>
              <a:rPr lang="en-US" sz="1200" b="0" i="1"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Figure 2. Layered Application Architecture diagram (Click on the screen shot to open a full-size view.)</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Following design aspects are considered as the main ingredients of the current DDD implementation recipe:</a:t>
            </a:r>
          </a:p>
          <a:p>
            <a:r>
              <a:rPr lang="en-US" sz="1200" b="0" i="0" kern="1200" dirty="0" smtClean="0">
                <a:solidFill>
                  <a:schemeClr val="tx1"/>
                </a:solidFill>
                <a:effectLst/>
                <a:latin typeface="+mn-lt"/>
                <a:ea typeface="+mn-ea"/>
                <a:cs typeface="+mn-cs"/>
              </a:rPr>
              <a:t>Object Oriented Programming (</a:t>
            </a:r>
            <a:r>
              <a:rPr lang="en-US" sz="1200" b="0" i="0" u="none" strike="noStrike" kern="1200" dirty="0" smtClean="0">
                <a:solidFill>
                  <a:schemeClr val="tx1"/>
                </a:solidFill>
                <a:effectLst/>
                <a:latin typeface="+mn-lt"/>
                <a:ea typeface="+mn-ea"/>
                <a:cs typeface="+mn-cs"/>
                <a:hlinkClick r:id="rId6"/>
              </a:rPr>
              <a:t>OOP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Dependency Injection (</a:t>
            </a:r>
            <a:r>
              <a:rPr lang="en-US" sz="1200" b="0" i="0" u="none" strike="noStrike" kern="1200" dirty="0" smtClean="0">
                <a:solidFill>
                  <a:schemeClr val="tx1"/>
                </a:solidFill>
                <a:effectLst/>
                <a:latin typeface="+mn-lt"/>
                <a:ea typeface="+mn-ea"/>
                <a:cs typeface="+mn-cs"/>
                <a:hlinkClick r:id="rId7"/>
              </a:rPr>
              <a:t>DI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Aspect Oriented Programming (</a:t>
            </a:r>
            <a:r>
              <a:rPr lang="en-US" sz="1200" b="0" i="0" u="none" strike="noStrike" kern="1200" dirty="0" smtClean="0">
                <a:solidFill>
                  <a:schemeClr val="tx1"/>
                </a:solidFill>
                <a:effectLst/>
                <a:latin typeface="+mn-lt"/>
                <a:ea typeface="+mn-ea"/>
                <a:cs typeface="+mn-cs"/>
                <a:hlinkClick r:id="rId8"/>
              </a:rPr>
              <a:t>AOP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OOP is the most important element in the domain implementation. Domain objects should be designed using Plain Java Classes and Interfaces by taking advantage of OOP concepts like inheritance, encapsulation, and polymorphism. Most of the domain elements are true objects with both State (attributes) and Behavior (methods or operations that act on the state). They also correspond to real world concepts and can fit right in with OOP concepts. Entities and Value Objects in DDD are classic examples of OOP concepts since they have both state and behavior.</a:t>
            </a:r>
          </a:p>
          <a:p>
            <a:r>
              <a:rPr lang="en-US" sz="1200" b="0" i="0" kern="1200" dirty="0" smtClean="0">
                <a:solidFill>
                  <a:schemeClr val="tx1"/>
                </a:solidFill>
                <a:effectLst/>
                <a:latin typeface="+mn-lt"/>
                <a:ea typeface="+mn-ea"/>
                <a:cs typeface="+mn-cs"/>
              </a:rPr>
              <a:t>In a typical Unit of Work (UOW), domain objects need to collaborate with other objects whether they are Services, Repositories or Factories. Domain objects also need to manage other concerns such as domain state change tracking, auditing, caching, transaction management (including transaction retry) which are cross-cutting in nature. These are reusable non-domain related concerns that typically tend to be scattered and duplicated all over the code including the domain layer. Embedding this logic in the domain objects leads to tangling and cluttering of the domain layer with non-domain related code.</a:t>
            </a:r>
          </a:p>
          <a:p>
            <a:r>
              <a:rPr lang="en-US" sz="1200" b="0" i="0" kern="1200" dirty="0" smtClean="0">
                <a:solidFill>
                  <a:schemeClr val="tx1"/>
                </a:solidFill>
                <a:effectLst/>
                <a:latin typeface="+mn-lt"/>
                <a:ea typeface="+mn-ea"/>
                <a:cs typeface="+mn-cs"/>
              </a:rPr>
              <a:t>When it comes to managing the code dependencies without tight-coupling between objects and isolating cross-cutting concerns, OOP alone cannot provide an elegant design solution for domain driven design and development. This is where design concepts like DI and AOP can be used to complement OOP to minimize tight coupling, enhance modularity and better manage the cross-cutting concerns.</a:t>
            </a:r>
          </a:p>
          <a:p>
            <a:r>
              <a:rPr lang="en-US" sz="1200" b="0" i="0" kern="1200" dirty="0" smtClean="0">
                <a:solidFill>
                  <a:schemeClr val="tx1"/>
                </a:solidFill>
                <a:effectLst/>
                <a:latin typeface="+mn-lt"/>
                <a:ea typeface="+mn-ea"/>
                <a:cs typeface="+mn-cs"/>
              </a:rPr>
              <a:t>Dependency Injection</a:t>
            </a:r>
          </a:p>
          <a:p>
            <a:r>
              <a:rPr lang="en-US" sz="1200" b="0" i="0" kern="1200" dirty="0" smtClean="0">
                <a:solidFill>
                  <a:schemeClr val="tx1"/>
                </a:solidFill>
                <a:effectLst/>
                <a:latin typeface="+mn-lt"/>
                <a:ea typeface="+mn-ea"/>
                <a:cs typeface="+mn-cs"/>
              </a:rPr>
              <a:t>DI is a great way to move the configuration and dependency code out of the domain objects. Also, the design dependency of domain classes on Data Access Object (DAO) classes and service classes on domain classes makes DI a "must have" in DDD implementation. DI facilitates a cleaner and loosely coupled design by injecting the other objects such as Repositories and Services into Domain Objects.</a:t>
            </a:r>
          </a:p>
          <a:p>
            <a:r>
              <a:rPr lang="en-US" sz="1200" b="0" i="0" kern="1200" dirty="0" smtClean="0">
                <a:solidFill>
                  <a:schemeClr val="tx1"/>
                </a:solidFill>
                <a:effectLst/>
                <a:latin typeface="+mn-lt"/>
                <a:ea typeface="+mn-ea"/>
                <a:cs typeface="+mn-cs"/>
              </a:rPr>
              <a:t>In the sample application, the service object (</a:t>
            </a:r>
            <a:r>
              <a:rPr lang="en-US" sz="1200" b="0" i="0" kern="1200" dirty="0" err="1" smtClean="0">
                <a:solidFill>
                  <a:schemeClr val="tx1"/>
                </a:solidFill>
                <a:effectLst/>
                <a:latin typeface="+mn-lt"/>
                <a:ea typeface="+mn-ea"/>
                <a:cs typeface="+mn-cs"/>
              </a:rPr>
              <a:t>FundingServiceImpl</a:t>
            </a:r>
            <a:r>
              <a:rPr lang="en-US" sz="1200" b="0" i="0" kern="1200" dirty="0" smtClean="0">
                <a:solidFill>
                  <a:schemeClr val="tx1"/>
                </a:solidFill>
                <a:effectLst/>
                <a:latin typeface="+mn-lt"/>
                <a:ea typeface="+mn-ea"/>
                <a:cs typeface="+mn-cs"/>
              </a:rPr>
              <a:t>) uses DI to inject the Entity objects (Loan, Borrower and </a:t>
            </a:r>
            <a:r>
              <a:rPr lang="en-US" sz="1200" b="0" i="0" kern="1200" dirty="0" err="1" smtClean="0">
                <a:solidFill>
                  <a:schemeClr val="tx1"/>
                </a:solidFill>
                <a:effectLst/>
                <a:latin typeface="+mn-lt"/>
                <a:ea typeface="+mn-ea"/>
                <a:cs typeface="+mn-cs"/>
              </a:rPr>
              <a:t>FundingRequest</a:t>
            </a:r>
            <a:r>
              <a:rPr lang="en-US" sz="1200" b="0" i="0" kern="1200" dirty="0" smtClean="0">
                <a:solidFill>
                  <a:schemeClr val="tx1"/>
                </a:solidFill>
                <a:effectLst/>
                <a:latin typeface="+mn-lt"/>
                <a:ea typeface="+mn-ea"/>
                <a:cs typeface="+mn-cs"/>
              </a:rPr>
              <a:t>). Also, Entities reference Repositories via DI. Similarly, other Java EE resources like </a:t>
            </a:r>
            <a:r>
              <a:rPr lang="en-US" sz="1200" b="0" i="0" u="none" strike="noStrike" kern="1200" dirty="0" err="1" smtClean="0">
                <a:solidFill>
                  <a:schemeClr val="tx1"/>
                </a:solidFill>
                <a:effectLst/>
                <a:latin typeface="+mn-lt"/>
                <a:ea typeface="+mn-ea"/>
                <a:cs typeface="+mn-cs"/>
                <a:hlinkClick r:id="rId9"/>
              </a:rPr>
              <a:t>DataSource</a:t>
            </a:r>
            <a:r>
              <a:rPr lang="en-US" sz="1200" b="0" i="0" kern="1200" dirty="0" smtClean="0">
                <a:solidFill>
                  <a:schemeClr val="tx1"/>
                </a:solidFill>
                <a:effectLst/>
                <a:latin typeface="+mn-lt"/>
                <a:ea typeface="+mn-ea"/>
                <a:cs typeface="+mn-cs"/>
              </a:rPr>
              <a:t>, Hibernate </a:t>
            </a:r>
            <a:r>
              <a:rPr lang="en-US" sz="1200" b="0" i="0" u="none" strike="noStrike" kern="1200" dirty="0" smtClean="0">
                <a:solidFill>
                  <a:schemeClr val="tx1"/>
                </a:solidFill>
                <a:effectLst/>
                <a:latin typeface="+mn-lt"/>
                <a:ea typeface="+mn-ea"/>
                <a:cs typeface="+mn-cs"/>
                <a:hlinkClick r:id="rId10"/>
              </a:rPr>
              <a:t>Session Factory</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1"/>
              </a:rPr>
              <a:t>Transaction Manager</a:t>
            </a:r>
            <a:r>
              <a:rPr lang="en-US" sz="1200" b="0" i="0" kern="1200" dirty="0" smtClean="0">
                <a:solidFill>
                  <a:schemeClr val="tx1"/>
                </a:solidFill>
                <a:effectLst/>
                <a:latin typeface="+mn-lt"/>
                <a:ea typeface="+mn-ea"/>
                <a:cs typeface="+mn-cs"/>
              </a:rPr>
              <a:t> are injected into Service and Repository objects.</a:t>
            </a:r>
          </a:p>
          <a:p>
            <a:r>
              <a:rPr lang="en-US" sz="1200" b="0" i="0" kern="1200" dirty="0" smtClean="0">
                <a:solidFill>
                  <a:schemeClr val="tx1"/>
                </a:solidFill>
                <a:effectLst/>
                <a:latin typeface="+mn-lt"/>
                <a:ea typeface="+mn-ea"/>
                <a:cs typeface="+mn-cs"/>
              </a:rPr>
              <a:t>Aspect Oriented Programming</a:t>
            </a:r>
          </a:p>
          <a:p>
            <a:r>
              <a:rPr lang="en-US" sz="1200" b="0" i="0" kern="1200" dirty="0" smtClean="0">
                <a:solidFill>
                  <a:schemeClr val="tx1"/>
                </a:solidFill>
                <a:effectLst/>
                <a:latin typeface="+mn-lt"/>
                <a:ea typeface="+mn-ea"/>
                <a:cs typeface="+mn-cs"/>
              </a:rPr>
              <a:t>AOP helps in an even better design (i.e. less cluttering in the domain model) by removing the cross-cutting concerns code like auditing, domain state change tracking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from the domain objects. It can be used to inject collaborating objects and services into domain objects especially the objects that are not instantiated by the container (such as the persistence objects). Other aspects in the domain layer that could use AOP are caching, transaction management and role based security (authorization).</a:t>
            </a:r>
          </a:p>
          <a:p>
            <a:r>
              <a:rPr lang="en-US" sz="1200" b="0" i="0" kern="1200" dirty="0" smtClean="0">
                <a:solidFill>
                  <a:schemeClr val="tx1"/>
                </a:solidFill>
                <a:effectLst/>
                <a:latin typeface="+mn-lt"/>
                <a:ea typeface="+mn-ea"/>
                <a:cs typeface="+mn-cs"/>
              </a:rPr>
              <a:t>Loan processing application uses custom Aspects to introduce data caching into the Service objects. Loan product and interest rate information is loaded from the database table once (the first this information is requested by the client) and is then stored in an object cache (</a:t>
            </a:r>
            <a:r>
              <a:rPr lang="en-US" sz="1200" b="0" i="0" u="none" strike="noStrike" kern="1200" dirty="0" err="1" smtClean="0">
                <a:solidFill>
                  <a:schemeClr val="tx1"/>
                </a:solidFill>
                <a:effectLst/>
                <a:latin typeface="+mn-lt"/>
                <a:ea typeface="+mn-ea"/>
                <a:cs typeface="+mn-cs"/>
                <a:hlinkClick r:id="rId12"/>
              </a:rPr>
              <a:t>JBossCache</a:t>
            </a:r>
            <a:r>
              <a:rPr lang="en-US" sz="1200" b="0" i="0" kern="1200" dirty="0" smtClean="0">
                <a:solidFill>
                  <a:schemeClr val="tx1"/>
                </a:solidFill>
                <a:effectLst/>
                <a:latin typeface="+mn-lt"/>
                <a:ea typeface="+mn-ea"/>
                <a:cs typeface="+mn-cs"/>
              </a:rPr>
              <a:t>) for subsequent product and rate lookups. Product and rate data is frequently accessed but it's not updated that regularly, so it's a good candidate for caching the data instead of hitting the back-end database every time.</a:t>
            </a:r>
          </a:p>
          <a:p>
            <a:r>
              <a:rPr lang="en-US" sz="1200" b="0" i="0" kern="1200" dirty="0" smtClean="0">
                <a:solidFill>
                  <a:schemeClr val="tx1"/>
                </a:solidFill>
                <a:effectLst/>
                <a:latin typeface="+mn-lt"/>
                <a:ea typeface="+mn-ea"/>
                <a:cs typeface="+mn-cs"/>
              </a:rPr>
              <a:t>The role of DI and AOP concepts in DDD was the main topic in a recent discussion thread. The discussion was based on a presentation by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Laddad</a:t>
            </a:r>
            <a:r>
              <a:rPr lang="en-US" sz="1200" b="0" i="0" kern="1200" dirty="0" smtClean="0">
                <a:solidFill>
                  <a:schemeClr val="tx1"/>
                </a:solidFill>
                <a:effectLst/>
                <a:latin typeface="+mn-lt"/>
                <a:ea typeface="+mn-ea"/>
                <a:cs typeface="+mn-cs"/>
              </a:rPr>
              <a:t> where he made the assertion </a:t>
            </a:r>
            <a:r>
              <a:rPr lang="en-US" sz="1200" b="0" i="0" kern="1200" dirty="0" err="1" smtClean="0">
                <a:solidFill>
                  <a:schemeClr val="tx1"/>
                </a:solidFill>
                <a:effectLst/>
                <a:latin typeface="+mn-lt"/>
                <a:ea typeface="+mn-ea"/>
                <a:cs typeface="+mn-cs"/>
              </a:rPr>
              <a:t>that</a:t>
            </a:r>
            <a:r>
              <a:rPr lang="en-US" sz="1200" b="0" i="0" u="none" strike="noStrike" kern="1200" dirty="0" err="1" smtClean="0">
                <a:solidFill>
                  <a:schemeClr val="tx1"/>
                </a:solidFill>
                <a:effectLst/>
                <a:latin typeface="+mn-lt"/>
                <a:ea typeface="+mn-ea"/>
                <a:cs typeface="+mn-cs"/>
                <a:hlinkClick r:id="rId13"/>
              </a:rPr>
              <a:t>DDD</a:t>
            </a:r>
            <a:r>
              <a:rPr lang="en-US" sz="1200" b="0" i="0" u="none" strike="noStrike" kern="1200" dirty="0" smtClean="0">
                <a:solidFill>
                  <a:schemeClr val="tx1"/>
                </a:solidFill>
                <a:effectLst/>
                <a:latin typeface="+mn-lt"/>
                <a:ea typeface="+mn-ea"/>
                <a:cs typeface="+mn-cs"/>
                <a:hlinkClick r:id="rId13"/>
              </a:rPr>
              <a:t> cannot be implemented without help of AOP and DI</a:t>
            </a:r>
            <a:r>
              <a:rPr lang="en-US" sz="1200" b="0" i="0" kern="1200" dirty="0" smtClean="0">
                <a:solidFill>
                  <a:schemeClr val="tx1"/>
                </a:solidFill>
                <a:effectLst/>
                <a:latin typeface="+mn-lt"/>
                <a:ea typeface="+mn-ea"/>
                <a:cs typeface="+mn-cs"/>
              </a:rPr>
              <a:t>. In the presentation, </a:t>
            </a:r>
            <a:r>
              <a:rPr lang="en-US" sz="1200" b="0" i="0" kern="1200" dirty="0" err="1" smtClean="0">
                <a:solidFill>
                  <a:schemeClr val="tx1"/>
                </a:solidFill>
                <a:effectLst/>
                <a:latin typeface="+mn-lt"/>
                <a:ea typeface="+mn-ea"/>
                <a:cs typeface="+mn-cs"/>
              </a:rPr>
              <a:t>Ramnivas</a:t>
            </a:r>
            <a:r>
              <a:rPr lang="en-US" sz="1200" b="0" i="0" kern="1200" dirty="0" smtClean="0">
                <a:solidFill>
                  <a:schemeClr val="tx1"/>
                </a:solidFill>
                <a:effectLst/>
                <a:latin typeface="+mn-lt"/>
                <a:ea typeface="+mn-ea"/>
                <a:cs typeface="+mn-cs"/>
              </a:rPr>
              <a:t> talked about the concept of "fine grained DI" using AOP to make domain objects regain smart behavior. He mentioned that domain objects need access to other fine grained objects to provide rich behavior and a solution to this is to inject Services, Factories, or Repositories into Domain Objects (by using Aspects to inject dependency at constructor or setter invocation time).</a:t>
            </a:r>
          </a:p>
          <a:p>
            <a:r>
              <a:rPr lang="en-US" sz="1200" b="0" i="0" kern="1200" dirty="0" smtClean="0">
                <a:solidFill>
                  <a:schemeClr val="tx1"/>
                </a:solidFill>
                <a:effectLst/>
                <a:latin typeface="+mn-lt"/>
                <a:ea typeface="+mn-ea"/>
                <a:cs typeface="+mn-cs"/>
              </a:rPr>
              <a:t>Chris Richardson also discussed about </a:t>
            </a:r>
            <a:r>
              <a:rPr lang="en-US" sz="1200" b="0" i="0" u="none" strike="noStrike" kern="1200" dirty="0" smtClean="0">
                <a:solidFill>
                  <a:schemeClr val="tx1"/>
                </a:solidFill>
                <a:effectLst/>
                <a:latin typeface="+mn-lt"/>
                <a:ea typeface="+mn-ea"/>
                <a:cs typeface="+mn-cs"/>
                <a:hlinkClick r:id="rId14"/>
              </a:rPr>
              <a:t>using DI, objects, and Aspects</a:t>
            </a:r>
            <a:r>
              <a:rPr lang="en-US" sz="1200" b="0" i="0" kern="1200" dirty="0" smtClean="0">
                <a:solidFill>
                  <a:schemeClr val="tx1"/>
                </a:solidFill>
                <a:effectLst/>
                <a:latin typeface="+mn-lt"/>
                <a:ea typeface="+mn-ea"/>
                <a:cs typeface="+mn-cs"/>
              </a:rPr>
              <a:t> to improve the application design by reducing coupling and increasing modularity. Chris talked about "Big Fat Service" anti-pattern which is the result of coupling, tangling and scattering of the application code and how to avoid it using DI and AOP concepts.</a:t>
            </a:r>
          </a:p>
          <a:p>
            <a:endParaRPr lang="en-US" dirty="0"/>
          </a:p>
        </p:txBody>
      </p:sp>
      <p:sp>
        <p:nvSpPr>
          <p:cNvPr id="4" name="Slide Number Placeholder 3"/>
          <p:cNvSpPr>
            <a:spLocks noGrp="1"/>
          </p:cNvSpPr>
          <p:nvPr>
            <p:ph type="sldNum" sz="quarter" idx="10"/>
          </p:nvPr>
        </p:nvSpPr>
        <p:spPr/>
        <p:txBody>
          <a:bodyPr/>
          <a:lstStyle/>
          <a:p>
            <a:fld id="{3C285E54-EDDB-4BD9-BDD7-70D9B9E161F0}" type="slidenum">
              <a:rPr lang="en-US" smtClean="0"/>
              <a:t>10</a:t>
            </a:fld>
            <a:endParaRPr lang="en-US"/>
          </a:p>
        </p:txBody>
      </p:sp>
    </p:spTree>
    <p:extLst>
      <p:ext uri="{BB962C8B-B14F-4D97-AF65-F5344CB8AC3E}">
        <p14:creationId xmlns:p14="http://schemas.microsoft.com/office/powerpoint/2010/main" val="34323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8/5/2014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8/5/2014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8/5/2014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b="1" dirty="0" smtClean="0"/>
              <a:t>Domain Driven Design</a:t>
            </a:r>
            <a:r>
              <a:rPr lang="pl-PL" dirty="0" smtClean="0"/>
              <a:t/>
            </a:r>
            <a:br>
              <a:rPr lang="pl-PL" dirty="0" smtClean="0"/>
            </a:br>
            <a:endParaRPr lang="en-US" sz="4400" dirty="0"/>
          </a:p>
        </p:txBody>
      </p:sp>
      <p:sp>
        <p:nvSpPr>
          <p:cNvPr id="3" name="Subtitle 2"/>
          <p:cNvSpPr>
            <a:spLocks noGrp="1"/>
          </p:cNvSpPr>
          <p:nvPr>
            <p:ph type="subTitle" idx="1"/>
          </p:nvPr>
        </p:nvSpPr>
        <p:spPr/>
        <p:txBody>
          <a:bodyPr/>
          <a:lstStyle/>
          <a:p>
            <a:r>
              <a:rPr lang="pl-PL" dirty="0"/>
              <a:t>Maciej Zelwak</a:t>
            </a:r>
            <a:endParaRPr lang="en-US" dirty="0"/>
          </a:p>
          <a:p>
            <a:endParaRPr lang="en-US" dirty="0"/>
          </a:p>
        </p:txBody>
      </p:sp>
    </p:spTree>
    <p:extLst>
      <p:ext uri="{BB962C8B-B14F-4D97-AF65-F5344CB8AC3E}">
        <p14:creationId xmlns:p14="http://schemas.microsoft.com/office/powerpoint/2010/main" val="89535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Application architecture</a:t>
            </a:r>
            <a:endParaRPr lang="en-US" dirty="0"/>
          </a:p>
        </p:txBody>
      </p:sp>
      <p:pic>
        <p:nvPicPr>
          <p:cNvPr id="2050" name="Picture 2" descr="http://www.infoq.com/resource/articles/ddd-in-practice/en/resources/ArchitectureDiagram_lg.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5288" y="1846263"/>
            <a:ext cx="498175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8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Unit tests and Refactoring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725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Example in VS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271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5276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design </a:t>
            </a:r>
            <a:r>
              <a:rPr lang="pl-PL" dirty="0"/>
              <a:t>p</a:t>
            </a:r>
            <a:r>
              <a:rPr lang="pl-PL" dirty="0" smtClean="0"/>
              <a:t>atterns working group</a:t>
            </a:r>
            <a:endParaRPr lang="en-US" dirty="0"/>
          </a:p>
        </p:txBody>
      </p:sp>
      <p:sp>
        <p:nvSpPr>
          <p:cNvPr id="3" name="Content Placeholder 2"/>
          <p:cNvSpPr>
            <a:spLocks noGrp="1"/>
          </p:cNvSpPr>
          <p:nvPr>
            <p:ph idx="1"/>
          </p:nvPr>
        </p:nvSpPr>
        <p:spPr>
          <a:xfrm>
            <a:off x="1097280" y="1845733"/>
            <a:ext cx="10058400" cy="4487333"/>
          </a:xfrm>
        </p:spPr>
        <p:txBody>
          <a:bodyPr>
            <a:normAutofit fontScale="85000" lnSpcReduction="20000"/>
          </a:bodyPr>
          <a:lstStyle/>
          <a:p>
            <a:r>
              <a:rPr lang="pl-PL" dirty="0" smtClean="0"/>
              <a:t>Main ativities:</a:t>
            </a:r>
          </a:p>
          <a:p>
            <a:r>
              <a:rPr lang="pl-PL" dirty="0" smtClean="0"/>
              <a:t>1. Review of current archtetual solutions and framwerkos im EDIT</a:t>
            </a:r>
          </a:p>
          <a:p>
            <a:r>
              <a:rPr lang="pl-PL" dirty="0" smtClean="0"/>
              <a:t>2. Analyse patterns and learning on real examples</a:t>
            </a:r>
          </a:p>
          <a:p>
            <a:endParaRPr lang="pl-PL" dirty="0"/>
          </a:p>
          <a:p>
            <a:r>
              <a:rPr lang="pl-PL" dirty="0" smtClean="0"/>
              <a:t>2. To be onsidered</a:t>
            </a:r>
          </a:p>
          <a:p>
            <a:r>
              <a:rPr lang="pl-PL" dirty="0" smtClean="0"/>
              <a:t>- collaboration with other working groups</a:t>
            </a:r>
          </a:p>
          <a:p>
            <a:r>
              <a:rPr lang="pl-PL" dirty="0" smtClean="0"/>
              <a:t>Projects’ audits</a:t>
            </a:r>
          </a:p>
          <a:p>
            <a:r>
              <a:rPr lang="pl-PL" dirty="0" smtClean="0"/>
              <a:t>Recommnendations</a:t>
            </a:r>
          </a:p>
          <a:p>
            <a:endParaRPr lang="pl-PL" dirty="0" smtClean="0"/>
          </a:p>
          <a:p>
            <a:r>
              <a:rPr lang="pl-PL" dirty="0" smtClean="0"/>
              <a:t>3. To be considered in future</a:t>
            </a:r>
          </a:p>
          <a:p>
            <a:r>
              <a:rPr lang="pl-PL" dirty="0" smtClean="0"/>
              <a:t>Ready to use appliacation components</a:t>
            </a:r>
          </a:p>
          <a:p>
            <a:r>
              <a:rPr lang="pl-PL" dirty="0" smtClean="0"/>
              <a:t>Credit Suisse Application Design Framework</a:t>
            </a:r>
          </a:p>
          <a:p>
            <a:pPr marL="0" indent="0">
              <a:buNone/>
            </a:pPr>
            <a:endParaRPr lang="en-US" dirty="0"/>
          </a:p>
        </p:txBody>
      </p:sp>
    </p:spTree>
    <p:extLst>
      <p:ext uri="{BB962C8B-B14F-4D97-AF65-F5344CB8AC3E}">
        <p14:creationId xmlns:p14="http://schemas.microsoft.com/office/powerpoint/2010/main" val="194842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Other questions?</a:t>
            </a:r>
            <a:endParaRPr lang="en-US" dirty="0"/>
          </a:p>
        </p:txBody>
      </p:sp>
      <p:sp>
        <p:nvSpPr>
          <p:cNvPr id="3" name="Content Placeholder 2"/>
          <p:cNvSpPr>
            <a:spLocks noGrp="1"/>
          </p:cNvSpPr>
          <p:nvPr>
            <p:ph idx="1"/>
          </p:nvPr>
        </p:nvSpPr>
        <p:spPr/>
        <p:txBody>
          <a:bodyPr/>
          <a:lstStyle/>
          <a:p>
            <a:r>
              <a:rPr lang="pl-PL" dirty="0" smtClean="0"/>
              <a:t>Thnka you!</a:t>
            </a:r>
            <a:endParaRPr lang="en-US" dirty="0"/>
          </a:p>
        </p:txBody>
      </p:sp>
    </p:spTree>
    <p:extLst>
      <p:ext uri="{BB962C8B-B14F-4D97-AF65-F5344CB8AC3E}">
        <p14:creationId xmlns:p14="http://schemas.microsoft.com/office/powerpoint/2010/main" val="390673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Other development patterns</a:t>
            </a:r>
            <a:endParaRPr lang="en-US" dirty="0"/>
          </a:p>
        </p:txBody>
      </p:sp>
      <p:sp>
        <p:nvSpPr>
          <p:cNvPr id="3" name="Content Placeholder 2"/>
          <p:cNvSpPr>
            <a:spLocks noGrp="1"/>
          </p:cNvSpPr>
          <p:nvPr>
            <p:ph idx="1"/>
          </p:nvPr>
        </p:nvSpPr>
        <p:spPr>
          <a:xfrm>
            <a:off x="7382933" y="2435332"/>
            <a:ext cx="6203748" cy="2261912"/>
          </a:xfrm>
        </p:spPr>
        <p:txBody>
          <a:bodyPr/>
          <a:lstStyle/>
          <a:p>
            <a:r>
              <a:rPr lang="pl-PL" dirty="0" smtClean="0"/>
              <a:t>When other are better, example:</a:t>
            </a:r>
          </a:p>
          <a:p>
            <a:endParaRPr lang="en-US" dirty="0"/>
          </a:p>
        </p:txBody>
      </p:sp>
      <p:pic>
        <p:nvPicPr>
          <p:cNvPr id="3076" name="Picture 4" descr="http://image.slidesharecdn.com/domaindriven-designpart-i-1227356517757969-9/95/domain-driven-design-21-728.jpg?cb=12273492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908" y="1737360"/>
            <a:ext cx="5534025" cy="42768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slidesharecdn.com/gupea207710462-111226013119-phpapp01/95/using-adonet-entity-framework-in-domain-driven-design-a-pattern-approach-14-728.jpg?cb=13248857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708525"/>
            <a:ext cx="6943725" cy="981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27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ttp://image.slidesharecdn.com/domaindrivendesign-090923173741-phpapp02/95/domain-driven-design-101-40-728.jpg?cb=125376990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4346" y="1846263"/>
            <a:ext cx="536363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mage.slidesharecdn.com/domaindrivendesign-090923173741-phpapp02/95/domain-driven-design-101-41-728.jpg?cb=12537699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490788"/>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10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DDD Introduction</a:t>
            </a:r>
            <a:br>
              <a:rPr lang="pl-PL" dirty="0" smtClean="0"/>
            </a:br>
            <a:endParaRPr lang="en-US" dirty="0"/>
          </a:p>
        </p:txBody>
      </p:sp>
      <p:pic>
        <p:nvPicPr>
          <p:cNvPr id="4098" name="Picture 2" descr="http://image.slidesharecdn.com/domaindriven-designpart-i-1227356517757969-9/95/domain-driven-design-23-728.jpg?cb=12273492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3548" y="1846263"/>
            <a:ext cx="5205229" cy="4022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mage.slidesharecdn.com/vtcc-2012-ddd-120927163916-phpapp01/95/domaindriven-design-12-728.jpg?cb=13487827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490788"/>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24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Benefits of DDD</a:t>
            </a:r>
            <a:br>
              <a:rPr lang="pl-PL"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88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Ingredients of Effective Modeling</a:t>
            </a:r>
          </a:p>
        </p:txBody>
      </p:sp>
      <p:pic>
        <p:nvPicPr>
          <p:cNvPr id="1026" name="Picture 2" descr="http://image.slidesharecdn.com/domaindriven-designpart-i-1227356517757969-9/95/domain-driven-design-17-728.jpg?cb=12273492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3548" y="1846263"/>
            <a:ext cx="520522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16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Modeling example</a:t>
            </a:r>
            <a:endParaRPr lang="en-US" dirty="0"/>
          </a:p>
        </p:txBody>
      </p:sp>
      <p:pic>
        <p:nvPicPr>
          <p:cNvPr id="2050" name="Picture 2" descr="http://image.slidesharecdn.com/domaindriven-designpart-i-1227356517757969-9/95/domain-driven-design-19-728.jpg?cb=12273492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3548" y="1846263"/>
            <a:ext cx="520522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44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tx1"/>
                </a:solidFill>
              </a:rPr>
              <a:t>DDD Iteration cycle diagram </a:t>
            </a:r>
            <a:endParaRPr lang="en-US" dirty="0"/>
          </a:p>
        </p:txBody>
      </p:sp>
      <p:pic>
        <p:nvPicPr>
          <p:cNvPr id="1026" name="Picture 2" descr="http://www.infoq.com/resource/articles/ddd-in-practice/en/resources/DDDImplementationCycleDiagram_lg.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23684" y="1846263"/>
            <a:ext cx="56049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61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Design</a:t>
            </a:r>
            <a:endParaRPr lang="en-US" dirty="0"/>
          </a:p>
        </p:txBody>
      </p:sp>
      <p:pic>
        <p:nvPicPr>
          <p:cNvPr id="6146" name="Picture 2" descr="http://image.slidesharecdn.com/domaindriven-designpart-i-1227356517757969-9/95/domain-driven-design-27-728.jpg?cb=122734922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3548" y="1846263"/>
            <a:ext cx="5205229" cy="4022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age.slidesharecdn.com/domaindriven-designpart-i-1227356517757969-9/95/domain-driven-design-26-728.jpg?cb=1227349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268" y="2546350"/>
            <a:ext cx="4299347" cy="33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179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2129</TotalTime>
  <Words>3529</Words>
  <Application>Microsoft Office PowerPoint</Application>
  <PresentationFormat>Widescreen</PresentationFormat>
  <Paragraphs>421</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Domain Driven Design </vt:lpstr>
      <vt:lpstr>Other development patterns</vt:lpstr>
      <vt:lpstr>PowerPoint Presentation</vt:lpstr>
      <vt:lpstr>DDD Introduction </vt:lpstr>
      <vt:lpstr>Benefits of DDD </vt:lpstr>
      <vt:lpstr>Ingredients of Effective Modeling</vt:lpstr>
      <vt:lpstr>Modeling example</vt:lpstr>
      <vt:lpstr>DDD Iteration cycle diagram </vt:lpstr>
      <vt:lpstr>Design</vt:lpstr>
      <vt:lpstr>Application architecture</vt:lpstr>
      <vt:lpstr>Unit tests and Refactoring</vt:lpstr>
      <vt:lpstr>Example in VS </vt:lpstr>
      <vt:lpstr>References</vt:lpstr>
      <vt:lpstr>design patterns working group</vt:lpstr>
      <vt:lpstr>Other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Maciej Zelwak</dc:title>
  <dc:creator>Microsoft account</dc:creator>
  <cp:lastModifiedBy>Microsoft account</cp:lastModifiedBy>
  <cp:revision>21</cp:revision>
  <dcterms:created xsi:type="dcterms:W3CDTF">2014-08-03T10:52:33Z</dcterms:created>
  <dcterms:modified xsi:type="dcterms:W3CDTF">2014-08-06T20:23:17Z</dcterms:modified>
</cp:coreProperties>
</file>