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8288000" cy="10287000"/>
  <p:notesSz cx="6858000" cy="9144000"/>
  <p:embeddedFontLst>
    <p:embeddedFont>
      <p:font typeface="Alata" panose="020B0604020202020204" charset="0"/>
      <p:regular r:id="rId49"/>
    </p:embeddedFont>
    <p:embeddedFont>
      <p:font typeface="Arimo Bold" panose="020B0604020202020204" charset="0"/>
      <p:regular r:id="rId50"/>
    </p:embeddedFont>
    <p:embeddedFont>
      <p:font typeface="Athiti" panose="00000500000000000000" pitchFamily="2" charset="-34"/>
      <p:regular r:id="rId51"/>
      <p:bold r:id="rId52"/>
    </p:embeddedFont>
    <p:embeddedFont>
      <p:font typeface="Athiti Bold" panose="00000800000000000000" charset="-34"/>
      <p:regular r:id="rId53"/>
    </p:embeddedFont>
    <p:embeddedFont>
      <p:font typeface="Athiti Medium" panose="00000600000000000000" pitchFamily="2" charset="-34"/>
      <p:regular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Poppins" panose="00000500000000000000" pitchFamily="2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36.svg"/><Relationship Id="rId4" Type="http://schemas.openxmlformats.org/officeDocument/2006/relationships/image" Target="../media/image2.sv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51.svg"/><Relationship Id="rId4" Type="http://schemas.openxmlformats.org/officeDocument/2006/relationships/image" Target="../media/image2.sv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51.svg"/><Relationship Id="rId4" Type="http://schemas.openxmlformats.org/officeDocument/2006/relationships/image" Target="../media/image2.sv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55.svg"/><Relationship Id="rId4" Type="http://schemas.openxmlformats.org/officeDocument/2006/relationships/image" Target="../media/image2.sv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60.png"/><Relationship Id="rId4" Type="http://schemas.openxmlformats.org/officeDocument/2006/relationships/image" Target="../media/image2.sv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62.png"/><Relationship Id="rId4" Type="http://schemas.openxmlformats.org/officeDocument/2006/relationships/image" Target="../media/image2.sv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64.png"/><Relationship Id="rId4" Type="http://schemas.openxmlformats.org/officeDocument/2006/relationships/image" Target="../media/image2.sv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51.svg"/><Relationship Id="rId4" Type="http://schemas.openxmlformats.org/officeDocument/2006/relationships/image" Target="../media/image2.sv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4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4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4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4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4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51.svg"/><Relationship Id="rId4" Type="http://schemas.openxmlformats.org/officeDocument/2006/relationships/image" Target="../media/image2.sv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7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5" Type="http://schemas.openxmlformats.org/officeDocument/2006/relationships/image" Target="../media/image69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7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5" Type="http://schemas.openxmlformats.org/officeDocument/2006/relationships/image" Target="../media/image69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7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5" Type="http://schemas.openxmlformats.org/officeDocument/2006/relationships/image" Target="../media/image69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65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68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10" Type="http://schemas.openxmlformats.org/officeDocument/2006/relationships/image" Target="../media/image74.svg"/><Relationship Id="rId4" Type="http://schemas.openxmlformats.org/officeDocument/2006/relationships/image" Target="../media/image2.svg"/><Relationship Id="rId9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2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2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76.svg"/><Relationship Id="rId18" Type="http://schemas.openxmlformats.org/officeDocument/2006/relationships/image" Target="../media/image81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12" Type="http://schemas.openxmlformats.org/officeDocument/2006/relationships/image" Target="../media/image75.png"/><Relationship Id="rId17" Type="http://schemas.openxmlformats.org/officeDocument/2006/relationships/image" Target="../media/image80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hyperlink" Target="mailto:crmchs.montellano.marco@gmail.com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78.svg"/><Relationship Id="rId10" Type="http://schemas.openxmlformats.org/officeDocument/2006/relationships/image" Target="../media/image36.svg"/><Relationship Id="rId19" Type="http://schemas.openxmlformats.org/officeDocument/2006/relationships/image" Target="../media/image82.svg"/><Relationship Id="rId4" Type="http://schemas.openxmlformats.org/officeDocument/2006/relationships/image" Target="../media/image2.svg"/><Relationship Id="rId9" Type="http://schemas.openxmlformats.org/officeDocument/2006/relationships/image" Target="../media/image35.png"/><Relationship Id="rId1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16.svg"/><Relationship Id="rId19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38.png"/><Relationship Id="rId14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400" y="41814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88350" y="961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65750" y="3882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57500" y="-369174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90400" y="83724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4838" y="-145036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2" y="0"/>
                </a:lnTo>
                <a:lnTo>
                  <a:pt x="2483232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736245" y="5691206"/>
            <a:ext cx="3563275" cy="4510429"/>
          </a:xfrm>
          <a:custGeom>
            <a:avLst/>
            <a:gdLst/>
            <a:ahLst/>
            <a:cxnLst/>
            <a:rect l="l" t="t" r="r" b="b"/>
            <a:pathLst>
              <a:path w="3563275" h="4510429">
                <a:moveTo>
                  <a:pt x="0" y="0"/>
                </a:moveTo>
                <a:lnTo>
                  <a:pt x="3563276" y="0"/>
                </a:lnTo>
                <a:lnTo>
                  <a:pt x="3563276" y="4510428"/>
                </a:lnTo>
                <a:lnTo>
                  <a:pt x="0" y="4510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364501" y="-244623"/>
            <a:ext cx="3254266" cy="3025460"/>
          </a:xfrm>
          <a:custGeom>
            <a:avLst/>
            <a:gdLst/>
            <a:ahLst/>
            <a:cxnLst/>
            <a:rect l="l" t="t" r="r" b="b"/>
            <a:pathLst>
              <a:path w="3254266" h="3025460">
                <a:moveTo>
                  <a:pt x="0" y="0"/>
                </a:moveTo>
                <a:lnTo>
                  <a:pt x="3254266" y="0"/>
                </a:lnTo>
                <a:lnTo>
                  <a:pt x="3254266" y="3025460"/>
                </a:lnTo>
                <a:lnTo>
                  <a:pt x="0" y="3025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846940" y="7016402"/>
            <a:ext cx="4210070" cy="3899495"/>
          </a:xfrm>
          <a:custGeom>
            <a:avLst/>
            <a:gdLst/>
            <a:ahLst/>
            <a:cxnLst/>
            <a:rect l="l" t="t" r="r" b="b"/>
            <a:pathLst>
              <a:path w="4210070" h="3899495">
                <a:moveTo>
                  <a:pt x="0" y="0"/>
                </a:moveTo>
                <a:lnTo>
                  <a:pt x="4210070" y="0"/>
                </a:lnTo>
                <a:lnTo>
                  <a:pt x="4210070" y="3899494"/>
                </a:lnTo>
                <a:lnTo>
                  <a:pt x="0" y="38994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08325" y="3307878"/>
            <a:ext cx="15271350" cy="4381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“CANDY COMPANY SCHEME MANAGEMENT SYSTEM”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7600" y="37005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83850" y="97121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942050" y="-384374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199600" y="37926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03150" y="90214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26988" y="-26636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2" y="0"/>
                </a:lnTo>
                <a:lnTo>
                  <a:pt x="2483232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083409" y="6434301"/>
            <a:ext cx="3775245" cy="4611710"/>
          </a:xfrm>
          <a:custGeom>
            <a:avLst/>
            <a:gdLst/>
            <a:ahLst/>
            <a:cxnLst/>
            <a:rect l="l" t="t" r="r" b="b"/>
            <a:pathLst>
              <a:path w="3775245" h="4611710">
                <a:moveTo>
                  <a:pt x="0" y="0"/>
                </a:moveTo>
                <a:lnTo>
                  <a:pt x="3775244" y="0"/>
                </a:lnTo>
                <a:lnTo>
                  <a:pt x="3775244" y="4611710"/>
                </a:lnTo>
                <a:lnTo>
                  <a:pt x="0" y="4611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7189" y="790326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17925" y="846575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TECHNOLOGIES USED</a:t>
            </a:r>
          </a:p>
        </p:txBody>
      </p: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3352800" y="2494400"/>
          <a:ext cx="11582400" cy="5965423"/>
        </p:xfrm>
        <a:graphic>
          <a:graphicData uri="http://schemas.openxmlformats.org/drawingml/2006/table">
            <a:tbl>
              <a:tblPr/>
              <a:tblGrid>
                <a:gridCol w="242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5160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FF5173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Programming</a:t>
                      </a:r>
                      <a:endParaRPr lang="en-US" sz="1100"/>
                    </a:p>
                    <a:p>
                      <a:pPr algn="ctr">
                        <a:lnSpc>
                          <a:spcPts val="3639"/>
                        </a:lnSpc>
                      </a:pPr>
                      <a:r>
                        <a:rPr lang="en-US" sz="2599" b="1">
                          <a:solidFill>
                            <a:srgbClr val="FF5173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Language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D38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38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47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 b="1">
                          <a:solidFill>
                            <a:srgbClr val="FF5173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Frameworks/</a:t>
                      </a:r>
                      <a:endParaRPr lang="en-US" sz="1100"/>
                    </a:p>
                    <a:p>
                      <a:pPr algn="ctr">
                        <a:lnSpc>
                          <a:spcPts val="3500"/>
                        </a:lnSpc>
                      </a:pPr>
                      <a:r>
                        <a:rPr lang="en-US" sz="2500" b="1">
                          <a:solidFill>
                            <a:srgbClr val="FF5173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Libraries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38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47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  <a:defRPr/>
                      </a:pPr>
                      <a:r>
                        <a:rPr lang="en-US" sz="4300">
                          <a:solidFill>
                            <a:srgbClr val="FF5173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Tools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38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47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4200">
                          <a:solidFill>
                            <a:srgbClr val="FF5173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Database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38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47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691"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sz="32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C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D38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047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sz="32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stdio.h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047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sz="32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VS Code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047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sz="32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Notepad/TextFile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047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143"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Programming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D38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sz="32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stdlib.h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80"/>
                        </a:lnSpc>
                        <a:defRPr/>
                      </a:pPr>
                      <a:r>
                        <a:rPr lang="en-US" sz="24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Other Text Editors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143"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sz="32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Language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D38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sz="32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string.h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sz="32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Git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143"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D38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sz="32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unistd.h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20"/>
                        </a:lnSpc>
                        <a:defRPr/>
                      </a:pPr>
                      <a:r>
                        <a:rPr lang="en-US" sz="3100" b="1">
                          <a:solidFill>
                            <a:srgbClr val="504746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GCC COMPILER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6143"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D38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D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20230" y="0"/>
            <a:ext cx="3244749" cy="2435427"/>
          </a:xfrm>
          <a:custGeom>
            <a:avLst/>
            <a:gdLst/>
            <a:ahLst/>
            <a:cxnLst/>
            <a:rect l="l" t="t" r="r" b="b"/>
            <a:pathLst>
              <a:path w="3244749" h="2435427">
                <a:moveTo>
                  <a:pt x="0" y="0"/>
                </a:moveTo>
                <a:lnTo>
                  <a:pt x="3244749" y="0"/>
                </a:lnTo>
                <a:lnTo>
                  <a:pt x="3244749" y="2435427"/>
                </a:lnTo>
                <a:lnTo>
                  <a:pt x="0" y="2435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68050" y="51434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62050" y="86267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259367" y="-2932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46400" y="96660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6761" y="6237924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1" y="0"/>
                </a:lnTo>
                <a:lnTo>
                  <a:pt x="2483231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043251" y="7775003"/>
            <a:ext cx="3254266" cy="3025460"/>
          </a:xfrm>
          <a:custGeom>
            <a:avLst/>
            <a:gdLst/>
            <a:ahLst/>
            <a:cxnLst/>
            <a:rect l="l" t="t" r="r" b="b"/>
            <a:pathLst>
              <a:path w="3254266" h="3025460">
                <a:moveTo>
                  <a:pt x="0" y="0"/>
                </a:moveTo>
                <a:lnTo>
                  <a:pt x="3254266" y="0"/>
                </a:lnTo>
                <a:lnTo>
                  <a:pt x="3254266" y="3025460"/>
                </a:lnTo>
                <a:lnTo>
                  <a:pt x="0" y="30254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011876" y="-368097"/>
            <a:ext cx="4151868" cy="4012854"/>
          </a:xfrm>
          <a:custGeom>
            <a:avLst/>
            <a:gdLst/>
            <a:ahLst/>
            <a:cxnLst/>
            <a:rect l="l" t="t" r="r" b="b"/>
            <a:pathLst>
              <a:path w="4151868" h="4012854">
                <a:moveTo>
                  <a:pt x="0" y="0"/>
                </a:moveTo>
                <a:lnTo>
                  <a:pt x="4151868" y="0"/>
                </a:lnTo>
                <a:lnTo>
                  <a:pt x="4151868" y="4012854"/>
                </a:lnTo>
                <a:lnTo>
                  <a:pt x="0" y="40128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259926" y="7888748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543387" y="2805620"/>
            <a:ext cx="14023904" cy="4079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447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CC214L/</a:t>
            </a:r>
          </a:p>
          <a:p>
            <a:pPr algn="l">
              <a:lnSpc>
                <a:spcPts val="5336"/>
              </a:lnSpc>
            </a:pPr>
            <a:r>
              <a:rPr lang="en-US" sz="4447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 ├── </a:t>
            </a:r>
            <a:r>
              <a:rPr lang="en-US" sz="4447" b="1" dirty="0" err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Main.c</a:t>
            </a:r>
            <a:r>
              <a:rPr lang="en-US" sz="4447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                     # Main Program</a:t>
            </a:r>
          </a:p>
          <a:p>
            <a:pPr algn="l">
              <a:lnSpc>
                <a:spcPts val="5336"/>
              </a:lnSpc>
            </a:pPr>
            <a:r>
              <a:rPr lang="en-US" sz="4447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 ├── Main.exe                  # Executable file of main</a:t>
            </a:r>
          </a:p>
          <a:p>
            <a:pPr algn="l">
              <a:lnSpc>
                <a:spcPts val="5336"/>
              </a:lnSpc>
            </a:pPr>
            <a:r>
              <a:rPr lang="en-US" sz="4447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 ├── candyDatabase.txt    # </a:t>
            </a:r>
            <a:r>
              <a:rPr lang="en-US" sz="4447" b="1" dirty="0" err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TextFile</a:t>
            </a:r>
            <a:r>
              <a:rPr lang="en-US" sz="4447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 to store data</a:t>
            </a:r>
          </a:p>
          <a:p>
            <a:pPr algn="l">
              <a:lnSpc>
                <a:spcPts val="5336"/>
              </a:lnSpc>
            </a:pPr>
            <a:r>
              <a:rPr lang="en-US" sz="4447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└── README.md              # Project description</a:t>
            </a:r>
          </a:p>
          <a:p>
            <a:pPr algn="l">
              <a:lnSpc>
                <a:spcPts val="5336"/>
              </a:lnSpc>
            </a:pPr>
            <a:endParaRPr lang="en-US" sz="4447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67427" y="358200"/>
            <a:ext cx="8975824" cy="1466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Project 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62450" y="9773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962700" y="42428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68050" y="51434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762050" y="86267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08800" y="1851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46400" y="96660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4688" y="-955536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2" y="0"/>
                </a:lnTo>
                <a:lnTo>
                  <a:pt x="2483232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043251" y="7775003"/>
            <a:ext cx="3254266" cy="3025460"/>
          </a:xfrm>
          <a:custGeom>
            <a:avLst/>
            <a:gdLst/>
            <a:ahLst/>
            <a:cxnLst/>
            <a:rect l="l" t="t" r="r" b="b"/>
            <a:pathLst>
              <a:path w="3254266" h="3025460">
                <a:moveTo>
                  <a:pt x="0" y="0"/>
                </a:moveTo>
                <a:lnTo>
                  <a:pt x="3254266" y="0"/>
                </a:lnTo>
                <a:lnTo>
                  <a:pt x="3254266" y="3025460"/>
                </a:lnTo>
                <a:lnTo>
                  <a:pt x="0" y="30254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011876" y="-368097"/>
            <a:ext cx="4151868" cy="4012854"/>
          </a:xfrm>
          <a:custGeom>
            <a:avLst/>
            <a:gdLst/>
            <a:ahLst/>
            <a:cxnLst/>
            <a:rect l="l" t="t" r="r" b="b"/>
            <a:pathLst>
              <a:path w="4151868" h="4012854">
                <a:moveTo>
                  <a:pt x="0" y="0"/>
                </a:moveTo>
                <a:lnTo>
                  <a:pt x="4151868" y="0"/>
                </a:lnTo>
                <a:lnTo>
                  <a:pt x="4151868" y="4012854"/>
                </a:lnTo>
                <a:lnTo>
                  <a:pt x="0" y="40128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606825" y="8155478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075040" y="3681567"/>
            <a:ext cx="8137921" cy="293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63"/>
              </a:lnSpc>
            </a:pPr>
            <a:r>
              <a:rPr lang="en-US" sz="19386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USAGE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03300" y="8537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994300" y="95204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70000" y="26565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99350" y="-486724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156750" y="27708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294710" y="4850302"/>
            <a:ext cx="4571920" cy="4670174"/>
          </a:xfrm>
          <a:custGeom>
            <a:avLst/>
            <a:gdLst/>
            <a:ahLst/>
            <a:cxnLst/>
            <a:rect l="l" t="t" r="r" b="b"/>
            <a:pathLst>
              <a:path w="4571920" h="4670174">
                <a:moveTo>
                  <a:pt x="0" y="0"/>
                </a:moveTo>
                <a:lnTo>
                  <a:pt x="4571920" y="0"/>
                </a:lnTo>
                <a:lnTo>
                  <a:pt x="4571920" y="4670174"/>
                </a:lnTo>
                <a:lnTo>
                  <a:pt x="0" y="467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871164" y="7415490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2" y="0"/>
                </a:lnTo>
                <a:lnTo>
                  <a:pt x="2483232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565" y="-1754079"/>
            <a:ext cx="4748026" cy="4847316"/>
          </a:xfrm>
          <a:custGeom>
            <a:avLst/>
            <a:gdLst/>
            <a:ahLst/>
            <a:cxnLst/>
            <a:rect l="l" t="t" r="r" b="b"/>
            <a:pathLst>
              <a:path w="4748026" h="4847316">
                <a:moveTo>
                  <a:pt x="0" y="0"/>
                </a:moveTo>
                <a:lnTo>
                  <a:pt x="4748026" y="0"/>
                </a:lnTo>
                <a:lnTo>
                  <a:pt x="4748026" y="4847316"/>
                </a:lnTo>
                <a:lnTo>
                  <a:pt x="0" y="484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726497" y="835226"/>
            <a:ext cx="8695224" cy="2051682"/>
          </a:xfrm>
          <a:custGeom>
            <a:avLst/>
            <a:gdLst/>
            <a:ahLst/>
            <a:cxnLst/>
            <a:rect l="l" t="t" r="r" b="b"/>
            <a:pathLst>
              <a:path w="8695224" h="2051682">
                <a:moveTo>
                  <a:pt x="0" y="0"/>
                </a:moveTo>
                <a:lnTo>
                  <a:pt x="8695224" y="0"/>
                </a:lnTo>
                <a:lnTo>
                  <a:pt x="8695224" y="2051682"/>
                </a:lnTo>
                <a:lnTo>
                  <a:pt x="0" y="205168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726497" y="3431801"/>
            <a:ext cx="8695224" cy="2930618"/>
          </a:xfrm>
          <a:custGeom>
            <a:avLst/>
            <a:gdLst/>
            <a:ahLst/>
            <a:cxnLst/>
            <a:rect l="l" t="t" r="r" b="b"/>
            <a:pathLst>
              <a:path w="8695224" h="2930618">
                <a:moveTo>
                  <a:pt x="0" y="0"/>
                </a:moveTo>
                <a:lnTo>
                  <a:pt x="8695224" y="0"/>
                </a:lnTo>
                <a:lnTo>
                  <a:pt x="8695224" y="2930618"/>
                </a:lnTo>
                <a:lnTo>
                  <a:pt x="0" y="293061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t="-3285" b="-3285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726497" y="6857119"/>
            <a:ext cx="8695224" cy="3578747"/>
          </a:xfrm>
          <a:custGeom>
            <a:avLst/>
            <a:gdLst/>
            <a:ahLst/>
            <a:cxnLst/>
            <a:rect l="l" t="t" r="r" b="b"/>
            <a:pathLst>
              <a:path w="8695224" h="3578747">
                <a:moveTo>
                  <a:pt x="0" y="0"/>
                </a:moveTo>
                <a:lnTo>
                  <a:pt x="8695224" y="0"/>
                </a:lnTo>
                <a:lnTo>
                  <a:pt x="8695224" y="3578747"/>
                </a:lnTo>
                <a:lnTo>
                  <a:pt x="0" y="35787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14867" r="-4879" b="-13970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51639" y="1397736"/>
            <a:ext cx="4347612" cy="926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If the database is empty, the user will hire a CEO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51639" y="3978476"/>
            <a:ext cx="5097644" cy="2333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After hiring a CEO, the user will press enter and will proceed to the menu.</a:t>
            </a:r>
          </a:p>
          <a:p>
            <a:pPr algn="just">
              <a:lnSpc>
                <a:spcPts val="3686"/>
              </a:lnSpc>
            </a:pPr>
            <a:endParaRPr lang="en-US" sz="3072" b="1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  <a:p>
            <a:pPr algn="just">
              <a:lnSpc>
                <a:spcPts val="3686"/>
              </a:lnSpc>
            </a:pPr>
            <a:endParaRPr lang="en-US" sz="3072" b="1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26448" y="7611214"/>
            <a:ext cx="4922835" cy="2333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6"/>
              </a:lnSpc>
            </a:pPr>
            <a:endParaRPr/>
          </a:p>
          <a:p>
            <a:pPr algn="just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If the database is not empty, it will automatically display the menu.</a:t>
            </a:r>
          </a:p>
          <a:p>
            <a:pPr algn="just">
              <a:lnSpc>
                <a:spcPts val="3686"/>
              </a:lnSpc>
            </a:pPr>
            <a:endParaRPr lang="en-US" sz="3072" b="1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03300" y="8537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994300" y="95204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35335" y="4482525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99350" y="-486724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156750" y="27708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70000" y="7221580"/>
            <a:ext cx="4571920" cy="4670174"/>
          </a:xfrm>
          <a:custGeom>
            <a:avLst/>
            <a:gdLst/>
            <a:ahLst/>
            <a:cxnLst/>
            <a:rect l="l" t="t" r="r" b="b"/>
            <a:pathLst>
              <a:path w="4571920" h="4670174">
                <a:moveTo>
                  <a:pt x="0" y="0"/>
                </a:moveTo>
                <a:lnTo>
                  <a:pt x="4571920" y="0"/>
                </a:lnTo>
                <a:lnTo>
                  <a:pt x="4571920" y="4670174"/>
                </a:lnTo>
                <a:lnTo>
                  <a:pt x="0" y="467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871164" y="7415490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2" y="0"/>
                </a:lnTo>
                <a:lnTo>
                  <a:pt x="2483232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497884" y="1131601"/>
            <a:ext cx="8614896" cy="2813826"/>
          </a:xfrm>
          <a:custGeom>
            <a:avLst/>
            <a:gdLst/>
            <a:ahLst/>
            <a:cxnLst/>
            <a:rect l="l" t="t" r="r" b="b"/>
            <a:pathLst>
              <a:path w="8614896" h="2813826">
                <a:moveTo>
                  <a:pt x="0" y="0"/>
                </a:moveTo>
                <a:lnTo>
                  <a:pt x="8614896" y="0"/>
                </a:lnTo>
                <a:lnTo>
                  <a:pt x="8614896" y="2813826"/>
                </a:lnTo>
                <a:lnTo>
                  <a:pt x="0" y="28138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7558" r="-913" b="-9279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497884" y="4482525"/>
            <a:ext cx="8614896" cy="5698926"/>
          </a:xfrm>
          <a:custGeom>
            <a:avLst/>
            <a:gdLst/>
            <a:ahLst/>
            <a:cxnLst/>
            <a:rect l="l" t="t" r="r" b="b"/>
            <a:pathLst>
              <a:path w="8614896" h="5698926">
                <a:moveTo>
                  <a:pt x="0" y="0"/>
                </a:moveTo>
                <a:lnTo>
                  <a:pt x="8614896" y="0"/>
                </a:lnTo>
                <a:lnTo>
                  <a:pt x="8614896" y="5698926"/>
                </a:lnTo>
                <a:lnTo>
                  <a:pt x="0" y="5698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046" t="-5488" r="-1046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20694" y="1404402"/>
            <a:ext cx="7054231" cy="1867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Selecting 1 will display the data inside the database. If an employee or CEO does not </a:t>
            </a:r>
          </a:p>
          <a:p>
            <a:pPr algn="just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have any employee working under them, it will be labeled as VACANT.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0694" y="6526583"/>
            <a:ext cx="7242887" cy="1389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By selecting 2, the program asks the user about hiring employees under them. Of course, the user can say no if satisfied.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03300" y="8537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994300" y="95204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35335" y="4482525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99350" y="-486724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156750" y="27708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65534" y="7524739"/>
            <a:ext cx="4571920" cy="4670174"/>
          </a:xfrm>
          <a:custGeom>
            <a:avLst/>
            <a:gdLst/>
            <a:ahLst/>
            <a:cxnLst/>
            <a:rect l="l" t="t" r="r" b="b"/>
            <a:pathLst>
              <a:path w="4571920" h="4670174">
                <a:moveTo>
                  <a:pt x="0" y="0"/>
                </a:moveTo>
                <a:lnTo>
                  <a:pt x="4571920" y="0"/>
                </a:lnTo>
                <a:lnTo>
                  <a:pt x="4571920" y="4670174"/>
                </a:lnTo>
                <a:lnTo>
                  <a:pt x="0" y="467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871164" y="7415490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2" y="0"/>
                </a:lnTo>
                <a:lnTo>
                  <a:pt x="2483232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478998" y="387499"/>
            <a:ext cx="8670648" cy="3471550"/>
          </a:xfrm>
          <a:custGeom>
            <a:avLst/>
            <a:gdLst/>
            <a:ahLst/>
            <a:cxnLst/>
            <a:rect l="l" t="t" r="r" b="b"/>
            <a:pathLst>
              <a:path w="8670648" h="3471550">
                <a:moveTo>
                  <a:pt x="0" y="0"/>
                </a:moveTo>
                <a:lnTo>
                  <a:pt x="8670647" y="0"/>
                </a:lnTo>
                <a:lnTo>
                  <a:pt x="8670647" y="3471550"/>
                </a:lnTo>
                <a:lnTo>
                  <a:pt x="0" y="34715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478998" y="4868439"/>
            <a:ext cx="8617735" cy="4243828"/>
          </a:xfrm>
          <a:custGeom>
            <a:avLst/>
            <a:gdLst/>
            <a:ahLst/>
            <a:cxnLst/>
            <a:rect l="l" t="t" r="r" b="b"/>
            <a:pathLst>
              <a:path w="8617735" h="4243828">
                <a:moveTo>
                  <a:pt x="0" y="0"/>
                </a:moveTo>
                <a:lnTo>
                  <a:pt x="8617735" y="0"/>
                </a:lnTo>
                <a:lnTo>
                  <a:pt x="8617735" y="4243828"/>
                </a:lnTo>
                <a:lnTo>
                  <a:pt x="0" y="42438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20694" y="1404402"/>
            <a:ext cx="7054231" cy="1867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By selecting 3, the program will ask the user a name to search and the program then navigates the name and displays it along with its total gold and candies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0694" y="6134745"/>
            <a:ext cx="7242887" cy="2779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By selecting 4, the program will ask the user a name to remove, the program then navigates the name and remove the node along with its subordinates or employees working under them. </a:t>
            </a:r>
          </a:p>
          <a:p>
            <a:pPr algn="l">
              <a:lnSpc>
                <a:spcPts val="3686"/>
              </a:lnSpc>
            </a:pPr>
            <a:endParaRPr lang="en-US" sz="3072" b="1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03300" y="8537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994300" y="95204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35335" y="4482525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99350" y="-486724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156750" y="27708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65534" y="7524739"/>
            <a:ext cx="4571920" cy="4670174"/>
          </a:xfrm>
          <a:custGeom>
            <a:avLst/>
            <a:gdLst/>
            <a:ahLst/>
            <a:cxnLst/>
            <a:rect l="l" t="t" r="r" b="b"/>
            <a:pathLst>
              <a:path w="4571920" h="4670174">
                <a:moveTo>
                  <a:pt x="0" y="0"/>
                </a:moveTo>
                <a:lnTo>
                  <a:pt x="4571920" y="0"/>
                </a:lnTo>
                <a:lnTo>
                  <a:pt x="4571920" y="4670174"/>
                </a:lnTo>
                <a:lnTo>
                  <a:pt x="0" y="467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871164" y="7415490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2" y="0"/>
                </a:lnTo>
                <a:lnTo>
                  <a:pt x="2483232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478998" y="717979"/>
            <a:ext cx="8689895" cy="2734465"/>
          </a:xfrm>
          <a:custGeom>
            <a:avLst/>
            <a:gdLst/>
            <a:ahLst/>
            <a:cxnLst/>
            <a:rect l="l" t="t" r="r" b="b"/>
            <a:pathLst>
              <a:path w="8689895" h="2734465">
                <a:moveTo>
                  <a:pt x="0" y="0"/>
                </a:moveTo>
                <a:lnTo>
                  <a:pt x="8689894" y="0"/>
                </a:lnTo>
                <a:lnTo>
                  <a:pt x="8689894" y="2734465"/>
                </a:lnTo>
                <a:lnTo>
                  <a:pt x="0" y="27344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478998" y="4511456"/>
            <a:ext cx="8717067" cy="4240735"/>
          </a:xfrm>
          <a:custGeom>
            <a:avLst/>
            <a:gdLst/>
            <a:ahLst/>
            <a:cxnLst/>
            <a:rect l="l" t="t" r="r" b="b"/>
            <a:pathLst>
              <a:path w="8717067" h="4240735">
                <a:moveTo>
                  <a:pt x="0" y="0"/>
                </a:moveTo>
                <a:lnTo>
                  <a:pt x="8717066" y="0"/>
                </a:lnTo>
                <a:lnTo>
                  <a:pt x="8717066" y="4240735"/>
                </a:lnTo>
                <a:lnTo>
                  <a:pt x="0" y="42407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20694" y="835226"/>
            <a:ext cx="5767055" cy="280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However, if the CEO is about to be removed and still have employees, it will be not removed. </a:t>
            </a:r>
          </a:p>
          <a:p>
            <a:pPr algn="l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subordinates must be removed first.</a:t>
            </a:r>
          </a:p>
          <a:p>
            <a:pPr algn="l">
              <a:lnSpc>
                <a:spcPts val="3686"/>
              </a:lnSpc>
            </a:pPr>
            <a:endParaRPr lang="en-US" sz="3072" b="1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20694" y="6134745"/>
            <a:ext cx="7242887" cy="926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sz="30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By selecting 5, the program just simply terminates.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62450" y="9773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962700" y="42428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68050" y="51434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762050" y="86267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08800" y="1851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46400" y="96660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4688" y="-955536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2" y="0"/>
                </a:lnTo>
                <a:lnTo>
                  <a:pt x="2483232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043251" y="7775003"/>
            <a:ext cx="3254266" cy="3025460"/>
          </a:xfrm>
          <a:custGeom>
            <a:avLst/>
            <a:gdLst/>
            <a:ahLst/>
            <a:cxnLst/>
            <a:rect l="l" t="t" r="r" b="b"/>
            <a:pathLst>
              <a:path w="3254266" h="3025460">
                <a:moveTo>
                  <a:pt x="0" y="0"/>
                </a:moveTo>
                <a:lnTo>
                  <a:pt x="3254266" y="0"/>
                </a:lnTo>
                <a:lnTo>
                  <a:pt x="3254266" y="3025460"/>
                </a:lnTo>
                <a:lnTo>
                  <a:pt x="0" y="30254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011876" y="-368097"/>
            <a:ext cx="4151868" cy="4012854"/>
          </a:xfrm>
          <a:custGeom>
            <a:avLst/>
            <a:gdLst/>
            <a:ahLst/>
            <a:cxnLst/>
            <a:rect l="l" t="t" r="r" b="b"/>
            <a:pathLst>
              <a:path w="4151868" h="4012854">
                <a:moveTo>
                  <a:pt x="0" y="0"/>
                </a:moveTo>
                <a:lnTo>
                  <a:pt x="4151868" y="0"/>
                </a:lnTo>
                <a:lnTo>
                  <a:pt x="4151868" y="4012854"/>
                </a:lnTo>
                <a:lnTo>
                  <a:pt x="0" y="40128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606825" y="8155478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60846" y="2200275"/>
            <a:ext cx="15966308" cy="589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63"/>
              </a:lnSpc>
            </a:pPr>
            <a:r>
              <a:rPr lang="en-US" sz="19386" dirty="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Time &amp; Space</a:t>
            </a:r>
          </a:p>
          <a:p>
            <a:pPr algn="ctr">
              <a:lnSpc>
                <a:spcPts val="23263"/>
              </a:lnSpc>
            </a:pPr>
            <a:r>
              <a:rPr lang="en-US" sz="19386" dirty="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Complexity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1300" y="918689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17925" y="654534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 err="1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removeEmployee</a:t>
            </a:r>
            <a:r>
              <a:rPr lang="en-US" sz="7200" dirty="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()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9325" y="5206178"/>
            <a:ext cx="8009272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function may visit every node in the tree in the worst case.</a:t>
            </a:r>
          </a:p>
          <a:p>
            <a:pPr algn="just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5076" y="3948932"/>
            <a:ext cx="76961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dirty="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Time Complexity O (n)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60038" y="3550692"/>
            <a:ext cx="326250" cy="326250"/>
            <a:chOff x="0" y="0"/>
            <a:chExt cx="435000" cy="435000"/>
          </a:xfrm>
        </p:grpSpPr>
        <p:sp>
          <p:nvSpPr>
            <p:cNvPr id="12" name="Freeform 12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05554" y="4010292"/>
            <a:ext cx="87030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dirty="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Space Complexity O (h)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993948" y="3550692"/>
            <a:ext cx="326250" cy="326250"/>
            <a:chOff x="0" y="0"/>
            <a:chExt cx="435000" cy="435000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61451" y="5244333"/>
            <a:ext cx="8009272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space complexity is proportional to the height of the tree due to the recursion stack.</a:t>
            </a:r>
          </a:p>
        </p:txBody>
      </p:sp>
      <p:sp>
        <p:nvSpPr>
          <p:cNvPr id="19" name="Freeform 19"/>
          <p:cNvSpPr/>
          <p:nvPr/>
        </p:nvSpPr>
        <p:spPr>
          <a:xfrm>
            <a:off x="13538691" y="2226077"/>
            <a:ext cx="1236764" cy="1237162"/>
          </a:xfrm>
          <a:custGeom>
            <a:avLst/>
            <a:gdLst/>
            <a:ahLst/>
            <a:cxnLst/>
            <a:rect l="l" t="t" r="r" b="b"/>
            <a:pathLst>
              <a:path w="1236764" h="1237162">
                <a:moveTo>
                  <a:pt x="0" y="0"/>
                </a:moveTo>
                <a:lnTo>
                  <a:pt x="1236764" y="0"/>
                </a:lnTo>
                <a:lnTo>
                  <a:pt x="1236764" y="1237162"/>
                </a:lnTo>
                <a:lnTo>
                  <a:pt x="0" y="12371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000724" y="2292932"/>
            <a:ext cx="1244878" cy="1219660"/>
          </a:xfrm>
          <a:custGeom>
            <a:avLst/>
            <a:gdLst/>
            <a:ahLst/>
            <a:cxnLst/>
            <a:rect l="l" t="t" r="r" b="b"/>
            <a:pathLst>
              <a:path w="1244878" h="1219660">
                <a:moveTo>
                  <a:pt x="0" y="0"/>
                </a:moveTo>
                <a:lnTo>
                  <a:pt x="1244878" y="0"/>
                </a:lnTo>
                <a:lnTo>
                  <a:pt x="1244878" y="1219660"/>
                </a:lnTo>
                <a:lnTo>
                  <a:pt x="0" y="12196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1300" y="918689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17925" y="654534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 err="1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distributeCandy</a:t>
            </a:r>
            <a:r>
              <a:rPr lang="en-US" sz="7200" dirty="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 ()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9325" y="5206178"/>
            <a:ext cx="7593636" cy="382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function calls </a:t>
            </a:r>
            <a:r>
              <a:rPr lang="en-US" sz="4199" b="1" dirty="0" err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distributeCandyUpward</a:t>
            </a: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, so the time complexity is proportional to the height of the tree.</a:t>
            </a:r>
          </a:p>
          <a:p>
            <a:pPr algn="l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5076" y="3948932"/>
            <a:ext cx="76961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Time Complexity O (h)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60038" y="3550692"/>
            <a:ext cx="326250" cy="326250"/>
            <a:chOff x="0" y="0"/>
            <a:chExt cx="435000" cy="435000"/>
          </a:xfrm>
        </p:grpSpPr>
        <p:sp>
          <p:nvSpPr>
            <p:cNvPr id="12" name="Freeform 12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05554" y="4010292"/>
            <a:ext cx="87030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Space Complexity O (1)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993948" y="3550692"/>
            <a:ext cx="326250" cy="326250"/>
            <a:chOff x="0" y="0"/>
            <a:chExt cx="435000" cy="435000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61451" y="5244333"/>
            <a:ext cx="8009272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No additional space is used beyond the recursion stack in </a:t>
            </a:r>
            <a:r>
              <a:rPr lang="en-US" sz="4199" b="1" dirty="0" err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distributeCandyUpward</a:t>
            </a: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.</a:t>
            </a:r>
          </a:p>
          <a:p>
            <a:pPr algn="just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3538691" y="2226077"/>
            <a:ext cx="1236764" cy="1237162"/>
          </a:xfrm>
          <a:custGeom>
            <a:avLst/>
            <a:gdLst/>
            <a:ahLst/>
            <a:cxnLst/>
            <a:rect l="l" t="t" r="r" b="b"/>
            <a:pathLst>
              <a:path w="1236764" h="1237162">
                <a:moveTo>
                  <a:pt x="0" y="0"/>
                </a:moveTo>
                <a:lnTo>
                  <a:pt x="1236764" y="0"/>
                </a:lnTo>
                <a:lnTo>
                  <a:pt x="1236764" y="1237162"/>
                </a:lnTo>
                <a:lnTo>
                  <a:pt x="0" y="12371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000724" y="2292932"/>
            <a:ext cx="1244878" cy="1219660"/>
          </a:xfrm>
          <a:custGeom>
            <a:avLst/>
            <a:gdLst/>
            <a:ahLst/>
            <a:cxnLst/>
            <a:rect l="l" t="t" r="r" b="b"/>
            <a:pathLst>
              <a:path w="1244878" h="1219660">
                <a:moveTo>
                  <a:pt x="0" y="0"/>
                </a:moveTo>
                <a:lnTo>
                  <a:pt x="1244878" y="0"/>
                </a:lnTo>
                <a:lnTo>
                  <a:pt x="1244878" y="1219660"/>
                </a:lnTo>
                <a:lnTo>
                  <a:pt x="0" y="12196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1742" y="254438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74050" y="57435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83600" y="97841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71563" y="6119718"/>
            <a:ext cx="4941224" cy="5216031"/>
          </a:xfrm>
          <a:custGeom>
            <a:avLst/>
            <a:gdLst/>
            <a:ahLst/>
            <a:cxnLst/>
            <a:rect l="l" t="t" r="r" b="b"/>
            <a:pathLst>
              <a:path w="4941224" h="5216031">
                <a:moveTo>
                  <a:pt x="0" y="0"/>
                </a:moveTo>
                <a:lnTo>
                  <a:pt x="4941224" y="0"/>
                </a:lnTo>
                <a:lnTo>
                  <a:pt x="4941224" y="5216031"/>
                </a:lnTo>
                <a:lnTo>
                  <a:pt x="0" y="52160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937494" y="-297295"/>
            <a:ext cx="3945827" cy="2752582"/>
          </a:xfrm>
          <a:custGeom>
            <a:avLst/>
            <a:gdLst/>
            <a:ahLst/>
            <a:cxnLst/>
            <a:rect l="l" t="t" r="r" b="b"/>
            <a:pathLst>
              <a:path w="3945827" h="2752582">
                <a:moveTo>
                  <a:pt x="0" y="0"/>
                </a:moveTo>
                <a:lnTo>
                  <a:pt x="3945828" y="0"/>
                </a:lnTo>
                <a:lnTo>
                  <a:pt x="3945828" y="2752582"/>
                </a:lnTo>
                <a:lnTo>
                  <a:pt x="0" y="27525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135937" y="1038225"/>
            <a:ext cx="4522663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PROBLEM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15846" y="3574741"/>
            <a:ext cx="14656308" cy="409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24"/>
              </a:lnSpc>
            </a:pPr>
            <a:r>
              <a:rPr lang="en-US" sz="3874" dirty="0">
                <a:solidFill>
                  <a:srgbClr val="374957"/>
                </a:solidFill>
                <a:latin typeface="Poppins"/>
                <a:ea typeface="Poppins"/>
                <a:cs typeface="Poppins"/>
                <a:sym typeface="Poppins"/>
              </a:rPr>
              <a:t>Managing employee data in a growing organization can be difficult, especially when it comes to adding, removing, or finding employees. Manual methods are often slow and error-prone, and keeping data consistent between sessions is hard. </a:t>
            </a:r>
          </a:p>
          <a:p>
            <a:pPr algn="just">
              <a:lnSpc>
                <a:spcPts val="5424"/>
              </a:lnSpc>
              <a:spcBef>
                <a:spcPct val="0"/>
              </a:spcBef>
            </a:pPr>
            <a:endParaRPr lang="en-US" sz="3874" dirty="0">
              <a:solidFill>
                <a:srgbClr val="37495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Freeform 9"/>
          <p:cNvSpPr/>
          <p:nvPr/>
        </p:nvSpPr>
        <p:spPr>
          <a:xfrm rot="3539460">
            <a:off x="-1788306" y="7314995"/>
            <a:ext cx="4551011" cy="3114630"/>
          </a:xfrm>
          <a:custGeom>
            <a:avLst/>
            <a:gdLst/>
            <a:ahLst/>
            <a:cxnLst/>
            <a:rect l="l" t="t" r="r" b="b"/>
            <a:pathLst>
              <a:path w="4551011" h="3114630">
                <a:moveTo>
                  <a:pt x="0" y="0"/>
                </a:moveTo>
                <a:lnTo>
                  <a:pt x="4551012" y="0"/>
                </a:lnTo>
                <a:lnTo>
                  <a:pt x="4551012" y="3114629"/>
                </a:lnTo>
                <a:lnTo>
                  <a:pt x="0" y="31146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1300" y="918689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17925" y="654534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displayTree()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9325" y="5206178"/>
            <a:ext cx="7593636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function recursively visits each node in the tree once.</a:t>
            </a:r>
          </a:p>
          <a:p>
            <a:pPr algn="l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5076" y="3948932"/>
            <a:ext cx="76961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Time Complexity O (n)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60038" y="3550692"/>
            <a:ext cx="326250" cy="326250"/>
            <a:chOff x="0" y="0"/>
            <a:chExt cx="435000" cy="435000"/>
          </a:xfrm>
        </p:grpSpPr>
        <p:sp>
          <p:nvSpPr>
            <p:cNvPr id="12" name="Freeform 12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05554" y="4010292"/>
            <a:ext cx="87030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Space Complexity O (h)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993948" y="3550692"/>
            <a:ext cx="326250" cy="326250"/>
            <a:chOff x="0" y="0"/>
            <a:chExt cx="435000" cy="435000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61451" y="5244333"/>
            <a:ext cx="8009272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space complexity is proportional to the height of the tree due to the recursion stack.</a:t>
            </a:r>
          </a:p>
          <a:p>
            <a:pPr algn="just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3538691" y="2226077"/>
            <a:ext cx="1236764" cy="1237162"/>
          </a:xfrm>
          <a:custGeom>
            <a:avLst/>
            <a:gdLst/>
            <a:ahLst/>
            <a:cxnLst/>
            <a:rect l="l" t="t" r="r" b="b"/>
            <a:pathLst>
              <a:path w="1236764" h="1237162">
                <a:moveTo>
                  <a:pt x="0" y="0"/>
                </a:moveTo>
                <a:lnTo>
                  <a:pt x="1236764" y="0"/>
                </a:lnTo>
                <a:lnTo>
                  <a:pt x="1236764" y="1237162"/>
                </a:lnTo>
                <a:lnTo>
                  <a:pt x="0" y="12371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000724" y="2292932"/>
            <a:ext cx="1244878" cy="1219660"/>
          </a:xfrm>
          <a:custGeom>
            <a:avLst/>
            <a:gdLst/>
            <a:ahLst/>
            <a:cxnLst/>
            <a:rect l="l" t="t" r="r" b="b"/>
            <a:pathLst>
              <a:path w="1244878" h="1219660">
                <a:moveTo>
                  <a:pt x="0" y="0"/>
                </a:moveTo>
                <a:lnTo>
                  <a:pt x="1244878" y="0"/>
                </a:lnTo>
                <a:lnTo>
                  <a:pt x="1244878" y="1219660"/>
                </a:lnTo>
                <a:lnTo>
                  <a:pt x="0" y="12196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1300" y="918689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17925" y="654534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searchNode ()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9325" y="5206178"/>
            <a:ext cx="7593636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function may visit every node in the tree in the worst case.</a:t>
            </a:r>
          </a:p>
          <a:p>
            <a:pPr algn="l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5076" y="3948932"/>
            <a:ext cx="76961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Time Complexity O (n)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60038" y="3550692"/>
            <a:ext cx="326250" cy="326250"/>
            <a:chOff x="0" y="0"/>
            <a:chExt cx="435000" cy="435000"/>
          </a:xfrm>
        </p:grpSpPr>
        <p:sp>
          <p:nvSpPr>
            <p:cNvPr id="12" name="Freeform 12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05554" y="4010292"/>
            <a:ext cx="87030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Space Complexity O (h)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993948" y="3550692"/>
            <a:ext cx="326250" cy="326250"/>
            <a:chOff x="0" y="0"/>
            <a:chExt cx="435000" cy="435000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61451" y="5244333"/>
            <a:ext cx="8009272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space complexity is proportional to the height of the tree due to the recursion stack.</a:t>
            </a:r>
          </a:p>
          <a:p>
            <a:pPr algn="just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3538691" y="2226077"/>
            <a:ext cx="1236764" cy="1237162"/>
          </a:xfrm>
          <a:custGeom>
            <a:avLst/>
            <a:gdLst/>
            <a:ahLst/>
            <a:cxnLst/>
            <a:rect l="l" t="t" r="r" b="b"/>
            <a:pathLst>
              <a:path w="1236764" h="1237162">
                <a:moveTo>
                  <a:pt x="0" y="0"/>
                </a:moveTo>
                <a:lnTo>
                  <a:pt x="1236764" y="0"/>
                </a:lnTo>
                <a:lnTo>
                  <a:pt x="1236764" y="1237162"/>
                </a:lnTo>
                <a:lnTo>
                  <a:pt x="0" y="12371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000724" y="2292932"/>
            <a:ext cx="1244878" cy="1219660"/>
          </a:xfrm>
          <a:custGeom>
            <a:avLst/>
            <a:gdLst/>
            <a:ahLst/>
            <a:cxnLst/>
            <a:rect l="l" t="t" r="r" b="b"/>
            <a:pathLst>
              <a:path w="1244878" h="1219660">
                <a:moveTo>
                  <a:pt x="0" y="0"/>
                </a:moveTo>
                <a:lnTo>
                  <a:pt x="1244878" y="0"/>
                </a:lnTo>
                <a:lnTo>
                  <a:pt x="1244878" y="1219660"/>
                </a:lnTo>
                <a:lnTo>
                  <a:pt x="0" y="12196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1300" y="918689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17925" y="654534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 err="1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addChildren</a:t>
            </a:r>
            <a:r>
              <a:rPr lang="en-US" sz="7200" dirty="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 ()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9325" y="5206178"/>
            <a:ext cx="7593636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function may visit every node in the tree in the worst case.</a:t>
            </a:r>
          </a:p>
          <a:p>
            <a:pPr algn="l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5076" y="3948932"/>
            <a:ext cx="76961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Time Complexity O (n)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60038" y="3550692"/>
            <a:ext cx="326250" cy="326250"/>
            <a:chOff x="0" y="0"/>
            <a:chExt cx="435000" cy="435000"/>
          </a:xfrm>
        </p:grpSpPr>
        <p:sp>
          <p:nvSpPr>
            <p:cNvPr id="12" name="Freeform 12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05554" y="4010292"/>
            <a:ext cx="87030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Space Complexity O (h)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993948" y="3550692"/>
            <a:ext cx="326250" cy="326250"/>
            <a:chOff x="0" y="0"/>
            <a:chExt cx="435000" cy="435000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61451" y="5244333"/>
            <a:ext cx="8009272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space complexity is proportional to the height of the tree due to the recursion stack.</a:t>
            </a:r>
          </a:p>
          <a:p>
            <a:pPr algn="just">
              <a:lnSpc>
                <a:spcPts val="5039"/>
              </a:lnSpc>
            </a:pPr>
            <a:endParaRPr lang="en-US" sz="4199" b="1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3538691" y="2226077"/>
            <a:ext cx="1236764" cy="1237162"/>
          </a:xfrm>
          <a:custGeom>
            <a:avLst/>
            <a:gdLst/>
            <a:ahLst/>
            <a:cxnLst/>
            <a:rect l="l" t="t" r="r" b="b"/>
            <a:pathLst>
              <a:path w="1236764" h="1237162">
                <a:moveTo>
                  <a:pt x="0" y="0"/>
                </a:moveTo>
                <a:lnTo>
                  <a:pt x="1236764" y="0"/>
                </a:lnTo>
                <a:lnTo>
                  <a:pt x="1236764" y="1237162"/>
                </a:lnTo>
                <a:lnTo>
                  <a:pt x="0" y="12371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000724" y="2292932"/>
            <a:ext cx="1244878" cy="1219660"/>
          </a:xfrm>
          <a:custGeom>
            <a:avLst/>
            <a:gdLst/>
            <a:ahLst/>
            <a:cxnLst/>
            <a:rect l="l" t="t" r="r" b="b"/>
            <a:pathLst>
              <a:path w="1244878" h="1219660">
                <a:moveTo>
                  <a:pt x="0" y="0"/>
                </a:moveTo>
                <a:lnTo>
                  <a:pt x="1244878" y="0"/>
                </a:lnTo>
                <a:lnTo>
                  <a:pt x="1244878" y="1219660"/>
                </a:lnTo>
                <a:lnTo>
                  <a:pt x="0" y="12196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1300" y="918689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17925" y="654534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displayMenu ()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9325" y="5206178"/>
            <a:ext cx="7593636" cy="191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The function performs a constant time operation.</a:t>
            </a:r>
          </a:p>
          <a:p>
            <a:pPr algn="l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5076" y="3948932"/>
            <a:ext cx="76961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Time Complexity O (1)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60038" y="3550692"/>
            <a:ext cx="326250" cy="326250"/>
            <a:chOff x="0" y="0"/>
            <a:chExt cx="435000" cy="435000"/>
          </a:xfrm>
        </p:grpSpPr>
        <p:sp>
          <p:nvSpPr>
            <p:cNvPr id="12" name="Freeform 12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05554" y="4010292"/>
            <a:ext cx="87030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Space Complexity O (1)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993948" y="3550692"/>
            <a:ext cx="326250" cy="326250"/>
            <a:chOff x="0" y="0"/>
            <a:chExt cx="435000" cy="435000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0152437" y="5525265"/>
            <a:ext cx="800927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No additional space is used.</a:t>
            </a:r>
          </a:p>
          <a:p>
            <a:pPr algn="just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3538691" y="2226077"/>
            <a:ext cx="1236764" cy="1237162"/>
          </a:xfrm>
          <a:custGeom>
            <a:avLst/>
            <a:gdLst/>
            <a:ahLst/>
            <a:cxnLst/>
            <a:rect l="l" t="t" r="r" b="b"/>
            <a:pathLst>
              <a:path w="1236764" h="1237162">
                <a:moveTo>
                  <a:pt x="0" y="0"/>
                </a:moveTo>
                <a:lnTo>
                  <a:pt x="1236764" y="0"/>
                </a:lnTo>
                <a:lnTo>
                  <a:pt x="1236764" y="1237162"/>
                </a:lnTo>
                <a:lnTo>
                  <a:pt x="0" y="12371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000724" y="2292932"/>
            <a:ext cx="1244878" cy="1219660"/>
          </a:xfrm>
          <a:custGeom>
            <a:avLst/>
            <a:gdLst/>
            <a:ahLst/>
            <a:cxnLst/>
            <a:rect l="l" t="t" r="r" b="b"/>
            <a:pathLst>
              <a:path w="1244878" h="1219660">
                <a:moveTo>
                  <a:pt x="0" y="0"/>
                </a:moveTo>
                <a:lnTo>
                  <a:pt x="1244878" y="0"/>
                </a:lnTo>
                <a:lnTo>
                  <a:pt x="1244878" y="1219660"/>
                </a:lnTo>
                <a:lnTo>
                  <a:pt x="0" y="12196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62450" y="9773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962700" y="42428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68050" y="51434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762050" y="86267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08800" y="1851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46400" y="96660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4688" y="-955536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2" y="0"/>
                </a:lnTo>
                <a:lnTo>
                  <a:pt x="2483232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043251" y="7775003"/>
            <a:ext cx="3254266" cy="3025460"/>
          </a:xfrm>
          <a:custGeom>
            <a:avLst/>
            <a:gdLst/>
            <a:ahLst/>
            <a:cxnLst/>
            <a:rect l="l" t="t" r="r" b="b"/>
            <a:pathLst>
              <a:path w="3254266" h="3025460">
                <a:moveTo>
                  <a:pt x="0" y="0"/>
                </a:moveTo>
                <a:lnTo>
                  <a:pt x="3254266" y="0"/>
                </a:lnTo>
                <a:lnTo>
                  <a:pt x="3254266" y="3025460"/>
                </a:lnTo>
                <a:lnTo>
                  <a:pt x="0" y="30254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011876" y="-368097"/>
            <a:ext cx="4151868" cy="4012854"/>
          </a:xfrm>
          <a:custGeom>
            <a:avLst/>
            <a:gdLst/>
            <a:ahLst/>
            <a:cxnLst/>
            <a:rect l="l" t="t" r="r" b="b"/>
            <a:pathLst>
              <a:path w="4151868" h="4012854">
                <a:moveTo>
                  <a:pt x="0" y="0"/>
                </a:moveTo>
                <a:lnTo>
                  <a:pt x="4151868" y="0"/>
                </a:lnTo>
                <a:lnTo>
                  <a:pt x="4151868" y="4012854"/>
                </a:lnTo>
                <a:lnTo>
                  <a:pt x="0" y="40128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606825" y="8155478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60846" y="2200275"/>
            <a:ext cx="15966308" cy="589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63"/>
              </a:lnSpc>
            </a:pPr>
            <a:r>
              <a:rPr lang="en-US" sz="19386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Gold &amp; Candy Flow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- 100</a:t>
            </a: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- 100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- 90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70363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- 100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- 90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70363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- 100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- 90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70363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2614029" y="1368356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+ 40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614029" y="185413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- 140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- 90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70363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1742" y="254438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74050" y="57435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83600" y="97841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71563" y="6119718"/>
            <a:ext cx="4941224" cy="5216031"/>
          </a:xfrm>
          <a:custGeom>
            <a:avLst/>
            <a:gdLst/>
            <a:ahLst/>
            <a:cxnLst/>
            <a:rect l="l" t="t" r="r" b="b"/>
            <a:pathLst>
              <a:path w="4941224" h="5216031">
                <a:moveTo>
                  <a:pt x="0" y="0"/>
                </a:moveTo>
                <a:lnTo>
                  <a:pt x="4941224" y="0"/>
                </a:lnTo>
                <a:lnTo>
                  <a:pt x="4941224" y="5216031"/>
                </a:lnTo>
                <a:lnTo>
                  <a:pt x="0" y="52160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937494" y="-297295"/>
            <a:ext cx="3945827" cy="2752582"/>
          </a:xfrm>
          <a:custGeom>
            <a:avLst/>
            <a:gdLst/>
            <a:ahLst/>
            <a:cxnLst/>
            <a:rect l="l" t="t" r="r" b="b"/>
            <a:pathLst>
              <a:path w="3945827" h="2752582">
                <a:moveTo>
                  <a:pt x="0" y="0"/>
                </a:moveTo>
                <a:lnTo>
                  <a:pt x="3945828" y="0"/>
                </a:lnTo>
                <a:lnTo>
                  <a:pt x="3945828" y="2752582"/>
                </a:lnTo>
                <a:lnTo>
                  <a:pt x="0" y="27525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34096" y="2733823"/>
            <a:ext cx="16019808" cy="468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00"/>
              </a:lnSpc>
              <a:spcBef>
                <a:spcPct val="0"/>
              </a:spcBef>
            </a:pPr>
            <a:r>
              <a:rPr lang="en-US" sz="4429" dirty="0">
                <a:solidFill>
                  <a:srgbClr val="374957"/>
                </a:solidFill>
                <a:latin typeface="Poppins"/>
                <a:ea typeface="Poppins"/>
                <a:cs typeface="Poppins"/>
                <a:sym typeface="Poppins"/>
              </a:rPr>
              <a:t>The Candy Company Scheme Management System solves these problems by providing an easy-to-use program that helps manage employees, shows the company structure, and keeps data saved for future use. This makes administration faster, more accurate, and clearer.</a:t>
            </a:r>
          </a:p>
        </p:txBody>
      </p:sp>
      <p:sp>
        <p:nvSpPr>
          <p:cNvPr id="8" name="Freeform 8"/>
          <p:cNvSpPr/>
          <p:nvPr/>
        </p:nvSpPr>
        <p:spPr>
          <a:xfrm rot="3539460">
            <a:off x="-1788306" y="7314995"/>
            <a:ext cx="4551011" cy="3114630"/>
          </a:xfrm>
          <a:custGeom>
            <a:avLst/>
            <a:gdLst/>
            <a:ahLst/>
            <a:cxnLst/>
            <a:rect l="l" t="t" r="r" b="b"/>
            <a:pathLst>
              <a:path w="4551011" h="3114630">
                <a:moveTo>
                  <a:pt x="0" y="0"/>
                </a:moveTo>
                <a:lnTo>
                  <a:pt x="4551012" y="0"/>
                </a:lnTo>
                <a:lnTo>
                  <a:pt x="4551012" y="3114629"/>
                </a:lnTo>
                <a:lnTo>
                  <a:pt x="0" y="31146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- 140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- 90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3" name="Freeform 53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 rot="2249150" flipH="1">
            <a:off x="7534947" y="4722130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7" y="0"/>
                </a:moveTo>
                <a:lnTo>
                  <a:pt x="0" y="0"/>
                </a:lnTo>
                <a:lnTo>
                  <a:pt x="0" y="447022"/>
                </a:lnTo>
                <a:lnTo>
                  <a:pt x="147517" y="447022"/>
                </a:lnTo>
                <a:lnTo>
                  <a:pt x="1475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-2416943">
            <a:off x="7851229" y="4717931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2249150" flipH="1">
            <a:off x="10414851" y="4678421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8" y="0"/>
                </a:moveTo>
                <a:lnTo>
                  <a:pt x="0" y="0"/>
                </a:lnTo>
                <a:lnTo>
                  <a:pt x="0" y="447022"/>
                </a:lnTo>
                <a:lnTo>
                  <a:pt x="147518" y="447022"/>
                </a:lnTo>
                <a:lnTo>
                  <a:pt x="1475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416943">
            <a:off x="10731134" y="4674222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61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- 80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- 140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- 90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3" name="Freeform 53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 rot="2249150" flipH="1">
            <a:off x="7534947" y="4722130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7" y="0"/>
                </a:moveTo>
                <a:lnTo>
                  <a:pt x="0" y="0"/>
                </a:lnTo>
                <a:lnTo>
                  <a:pt x="0" y="447022"/>
                </a:lnTo>
                <a:lnTo>
                  <a:pt x="147517" y="447022"/>
                </a:lnTo>
                <a:lnTo>
                  <a:pt x="1475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-2416943">
            <a:off x="7851229" y="4717931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2249150" flipH="1">
            <a:off x="10414851" y="4678421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8" y="0"/>
                </a:moveTo>
                <a:lnTo>
                  <a:pt x="0" y="0"/>
                </a:lnTo>
                <a:lnTo>
                  <a:pt x="0" y="447022"/>
                </a:lnTo>
                <a:lnTo>
                  <a:pt x="147518" y="447022"/>
                </a:lnTo>
                <a:lnTo>
                  <a:pt x="1475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416943">
            <a:off x="10731134" y="4674222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61"/>
          <p:cNvSpPr txBox="1"/>
          <p:nvPr/>
        </p:nvSpPr>
        <p:spPr>
          <a:xfrm>
            <a:off x="13647257" y="335960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+ 40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3647257" y="3845375"/>
            <a:ext cx="72937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- 80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- 140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- 130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3" name="Freeform 53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 rot="2249150" flipH="1">
            <a:off x="7534947" y="4722130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7" y="0"/>
                </a:moveTo>
                <a:lnTo>
                  <a:pt x="0" y="0"/>
                </a:lnTo>
                <a:lnTo>
                  <a:pt x="0" y="447022"/>
                </a:lnTo>
                <a:lnTo>
                  <a:pt x="147517" y="447022"/>
                </a:lnTo>
                <a:lnTo>
                  <a:pt x="1475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-2416943">
            <a:off x="7851229" y="4717931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2249150" flipH="1">
            <a:off x="10414851" y="4678421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8" y="0"/>
                </a:moveTo>
                <a:lnTo>
                  <a:pt x="0" y="0"/>
                </a:lnTo>
                <a:lnTo>
                  <a:pt x="0" y="447022"/>
                </a:lnTo>
                <a:lnTo>
                  <a:pt x="147518" y="447022"/>
                </a:lnTo>
                <a:lnTo>
                  <a:pt x="1475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416943">
            <a:off x="10731134" y="4674222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61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- 80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- 140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- 130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3" name="Freeform 53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 rot="2249150" flipH="1">
            <a:off x="7534947" y="4722130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7" y="0"/>
                </a:moveTo>
                <a:lnTo>
                  <a:pt x="0" y="0"/>
                </a:lnTo>
                <a:lnTo>
                  <a:pt x="0" y="447022"/>
                </a:lnTo>
                <a:lnTo>
                  <a:pt x="147517" y="447022"/>
                </a:lnTo>
                <a:lnTo>
                  <a:pt x="1475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-2416943">
            <a:off x="7851229" y="4717931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2249150" flipH="1">
            <a:off x="10414851" y="4678421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8" y="0"/>
                </a:moveTo>
                <a:lnTo>
                  <a:pt x="0" y="0"/>
                </a:lnTo>
                <a:lnTo>
                  <a:pt x="0" y="447022"/>
                </a:lnTo>
                <a:lnTo>
                  <a:pt x="147518" y="447022"/>
                </a:lnTo>
                <a:lnTo>
                  <a:pt x="1475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416943">
            <a:off x="10731134" y="4674222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Freeform 61"/>
          <p:cNvSpPr/>
          <p:nvPr/>
        </p:nvSpPr>
        <p:spPr>
          <a:xfrm rot="-2085663" flipH="1">
            <a:off x="10050878" y="1860702"/>
            <a:ext cx="447635" cy="1356469"/>
          </a:xfrm>
          <a:custGeom>
            <a:avLst/>
            <a:gdLst/>
            <a:ahLst/>
            <a:cxnLst/>
            <a:rect l="l" t="t" r="r" b="b"/>
            <a:pathLst>
              <a:path w="447635" h="1356469">
                <a:moveTo>
                  <a:pt x="447635" y="0"/>
                </a:moveTo>
                <a:lnTo>
                  <a:pt x="0" y="0"/>
                </a:lnTo>
                <a:lnTo>
                  <a:pt x="0" y="1356468"/>
                </a:lnTo>
                <a:lnTo>
                  <a:pt x="447635" y="1356468"/>
                </a:lnTo>
                <a:lnTo>
                  <a:pt x="447635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62" name="Freeform 62"/>
          <p:cNvSpPr/>
          <p:nvPr/>
        </p:nvSpPr>
        <p:spPr>
          <a:xfrm rot="1309958">
            <a:off x="7866619" y="1878190"/>
            <a:ext cx="447635" cy="1356469"/>
          </a:xfrm>
          <a:custGeom>
            <a:avLst/>
            <a:gdLst/>
            <a:ahLst/>
            <a:cxnLst/>
            <a:rect l="l" t="t" r="r" b="b"/>
            <a:pathLst>
              <a:path w="447635" h="1356469">
                <a:moveTo>
                  <a:pt x="0" y="0"/>
                </a:moveTo>
                <a:lnTo>
                  <a:pt x="447634" y="0"/>
                </a:lnTo>
                <a:lnTo>
                  <a:pt x="447634" y="1356468"/>
                </a:lnTo>
                <a:lnTo>
                  <a:pt x="0" y="135646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10577561" y="2556424"/>
            <a:ext cx="308135" cy="20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22"/>
              </a:lnSpc>
            </a:pPr>
            <a:r>
              <a:rPr lang="en-US" sz="1351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7566468" y="2556424"/>
            <a:ext cx="308135" cy="20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22"/>
              </a:lnSpc>
            </a:pPr>
            <a:r>
              <a:rPr lang="en-US" sz="1351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- 80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426776" y="1854131"/>
            <a:ext cx="72937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97834" y="1854131"/>
            <a:ext cx="72937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2649026" y="2361177"/>
            <a:ext cx="50712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(B)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3920084" y="2339906"/>
            <a:ext cx="50712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(C)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426776" y="1368356"/>
            <a:ext cx="97278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+ 40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97834" y="1368356"/>
            <a:ext cx="97278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+ 40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- 220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- 6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- 130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5" name="TextBox 45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9" name="Freeform 49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0" name="TextBox 50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1" name="Freeform 51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52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53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TextBox 55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- 80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- 220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- 130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3" name="Freeform 53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 rot="2249150" flipH="1">
            <a:off x="7534947" y="4722130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7" y="0"/>
                </a:moveTo>
                <a:lnTo>
                  <a:pt x="0" y="0"/>
                </a:lnTo>
                <a:lnTo>
                  <a:pt x="0" y="447022"/>
                </a:lnTo>
                <a:lnTo>
                  <a:pt x="147517" y="447022"/>
                </a:lnTo>
                <a:lnTo>
                  <a:pt x="1475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-2416943">
            <a:off x="7851229" y="4717931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2249150" flipH="1">
            <a:off x="10414851" y="4678421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8" y="0"/>
                </a:moveTo>
                <a:lnTo>
                  <a:pt x="0" y="0"/>
                </a:lnTo>
                <a:lnTo>
                  <a:pt x="0" y="447022"/>
                </a:lnTo>
                <a:lnTo>
                  <a:pt x="147518" y="447022"/>
                </a:lnTo>
                <a:lnTo>
                  <a:pt x="1475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416943">
            <a:off x="10731134" y="4674222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61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- 80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6256759" y="6364737"/>
            <a:ext cx="627178" cy="647566"/>
            <a:chOff x="0" y="0"/>
            <a:chExt cx="836237" cy="863422"/>
          </a:xfrm>
        </p:grpSpPr>
        <p:grpSp>
          <p:nvGrpSpPr>
            <p:cNvPr id="64" name="Group 6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6" name="Freeform 6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67" name="TextBox 6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H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7063941" y="6364737"/>
            <a:ext cx="627178" cy="647566"/>
            <a:chOff x="0" y="0"/>
            <a:chExt cx="836237" cy="863422"/>
          </a:xfrm>
        </p:grpSpPr>
        <p:grpSp>
          <p:nvGrpSpPr>
            <p:cNvPr id="69" name="Group 6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1" name="Freeform 7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2" name="TextBox 7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I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7833253" y="6364737"/>
            <a:ext cx="627178" cy="647566"/>
            <a:chOff x="0" y="0"/>
            <a:chExt cx="836237" cy="863422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6" name="Freeform 7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7" name="TextBox 7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J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8640435" y="6364737"/>
            <a:ext cx="627178" cy="647566"/>
            <a:chOff x="0" y="0"/>
            <a:chExt cx="836237" cy="863422"/>
          </a:xfrm>
        </p:grpSpPr>
        <p:grpSp>
          <p:nvGrpSpPr>
            <p:cNvPr id="79" name="Group 7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1" name="Freeform 8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2" name="TextBox 8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K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9339841" y="6336162"/>
            <a:ext cx="627178" cy="647566"/>
            <a:chOff x="0" y="0"/>
            <a:chExt cx="836237" cy="863422"/>
          </a:xfrm>
        </p:grpSpPr>
        <p:grpSp>
          <p:nvGrpSpPr>
            <p:cNvPr id="84" name="Group 8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6" name="Freeform 8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7" name="TextBox 8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L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10147024" y="6336162"/>
            <a:ext cx="627178" cy="647566"/>
            <a:chOff x="0" y="0"/>
            <a:chExt cx="836237" cy="863422"/>
          </a:xfrm>
        </p:grpSpPr>
        <p:grpSp>
          <p:nvGrpSpPr>
            <p:cNvPr id="89" name="Group 8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1" name="Freeform 9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2" name="TextBox 9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M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10916335" y="6336162"/>
            <a:ext cx="627178" cy="647566"/>
            <a:chOff x="0" y="0"/>
            <a:chExt cx="836237" cy="863422"/>
          </a:xfrm>
        </p:grpSpPr>
        <p:grpSp>
          <p:nvGrpSpPr>
            <p:cNvPr id="94" name="Group 9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6" name="Freeform 9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7" name="TextBox 9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N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11723518" y="6336162"/>
            <a:ext cx="627178" cy="647566"/>
            <a:chOff x="0" y="0"/>
            <a:chExt cx="836237" cy="863422"/>
          </a:xfrm>
        </p:grpSpPr>
        <p:grpSp>
          <p:nvGrpSpPr>
            <p:cNvPr id="99" name="Group 9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1" name="Freeform 10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02" name="TextBox 10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O</a:t>
              </a: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6698396" y="6126612"/>
            <a:ext cx="551086" cy="343888"/>
            <a:chOff x="0" y="0"/>
            <a:chExt cx="734781" cy="458518"/>
          </a:xfrm>
        </p:grpSpPr>
        <p:sp>
          <p:nvSpPr>
            <p:cNvPr id="104" name="Freeform 104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6" name="Group 106"/>
          <p:cNvGrpSpPr/>
          <p:nvPr/>
        </p:nvGrpSpPr>
        <p:grpSpPr>
          <a:xfrm>
            <a:off x="8274890" y="6136137"/>
            <a:ext cx="551086" cy="343888"/>
            <a:chOff x="0" y="0"/>
            <a:chExt cx="734781" cy="458518"/>
          </a:xfrm>
        </p:grpSpPr>
        <p:sp>
          <p:nvSpPr>
            <p:cNvPr id="107" name="Freeform 107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9" name="Group 109"/>
          <p:cNvGrpSpPr/>
          <p:nvPr/>
        </p:nvGrpSpPr>
        <p:grpSpPr>
          <a:xfrm>
            <a:off x="9787412" y="6107562"/>
            <a:ext cx="551086" cy="343888"/>
            <a:chOff x="0" y="0"/>
            <a:chExt cx="734781" cy="458518"/>
          </a:xfrm>
        </p:grpSpPr>
        <p:sp>
          <p:nvSpPr>
            <p:cNvPr id="110" name="Freeform 110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2" name="Group 112"/>
          <p:cNvGrpSpPr/>
          <p:nvPr/>
        </p:nvGrpSpPr>
        <p:grpSpPr>
          <a:xfrm>
            <a:off x="11355227" y="6107562"/>
            <a:ext cx="551086" cy="343888"/>
            <a:chOff x="0" y="0"/>
            <a:chExt cx="734781" cy="458518"/>
          </a:xfrm>
        </p:grpSpPr>
        <p:sp>
          <p:nvSpPr>
            <p:cNvPr id="113" name="Freeform 113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5" name="TextBox 115"/>
          <p:cNvSpPr txBox="1"/>
          <p:nvPr/>
        </p:nvSpPr>
        <p:spPr>
          <a:xfrm rot="2982982">
            <a:off x="11646293" y="4506334"/>
            <a:ext cx="214149" cy="14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27"/>
              </a:lnSpc>
            </a:pPr>
            <a:r>
              <a:rPr lang="en-US" sz="93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12780986" y="6372902"/>
            <a:ext cx="1237143" cy="63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- 70</a:t>
            </a:r>
          </a:p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3579689" y="6445632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- 220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- 130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3" name="Freeform 53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 rot="2249150" flipH="1">
            <a:off x="7534947" y="4722130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7" y="0"/>
                </a:moveTo>
                <a:lnTo>
                  <a:pt x="0" y="0"/>
                </a:lnTo>
                <a:lnTo>
                  <a:pt x="0" y="447022"/>
                </a:lnTo>
                <a:lnTo>
                  <a:pt x="147517" y="447022"/>
                </a:lnTo>
                <a:lnTo>
                  <a:pt x="1475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-2416943">
            <a:off x="7851229" y="4717931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2249150" flipH="1">
            <a:off x="10414851" y="4678421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8" y="0"/>
                </a:moveTo>
                <a:lnTo>
                  <a:pt x="0" y="0"/>
                </a:lnTo>
                <a:lnTo>
                  <a:pt x="0" y="447022"/>
                </a:lnTo>
                <a:lnTo>
                  <a:pt x="147518" y="447022"/>
                </a:lnTo>
                <a:lnTo>
                  <a:pt x="1475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416943">
            <a:off x="10731134" y="4674222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61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- 80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6256759" y="6364737"/>
            <a:ext cx="627178" cy="647566"/>
            <a:chOff x="0" y="0"/>
            <a:chExt cx="836237" cy="863422"/>
          </a:xfrm>
        </p:grpSpPr>
        <p:grpSp>
          <p:nvGrpSpPr>
            <p:cNvPr id="64" name="Group 6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6" name="Freeform 6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67" name="TextBox 6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H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7063941" y="6364737"/>
            <a:ext cx="627178" cy="647566"/>
            <a:chOff x="0" y="0"/>
            <a:chExt cx="836237" cy="863422"/>
          </a:xfrm>
        </p:grpSpPr>
        <p:grpSp>
          <p:nvGrpSpPr>
            <p:cNvPr id="69" name="Group 6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1" name="Freeform 7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2" name="TextBox 7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I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7833253" y="6364737"/>
            <a:ext cx="627178" cy="647566"/>
            <a:chOff x="0" y="0"/>
            <a:chExt cx="836237" cy="863422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6" name="Freeform 7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7" name="TextBox 7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J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8640435" y="6364737"/>
            <a:ext cx="627178" cy="647566"/>
            <a:chOff x="0" y="0"/>
            <a:chExt cx="836237" cy="863422"/>
          </a:xfrm>
        </p:grpSpPr>
        <p:grpSp>
          <p:nvGrpSpPr>
            <p:cNvPr id="79" name="Group 7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1" name="Freeform 8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2" name="TextBox 8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K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9339841" y="6336162"/>
            <a:ext cx="627178" cy="647566"/>
            <a:chOff x="0" y="0"/>
            <a:chExt cx="836237" cy="863422"/>
          </a:xfrm>
        </p:grpSpPr>
        <p:grpSp>
          <p:nvGrpSpPr>
            <p:cNvPr id="84" name="Group 8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6" name="Freeform 8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7" name="TextBox 8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L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10147024" y="6336162"/>
            <a:ext cx="627178" cy="647566"/>
            <a:chOff x="0" y="0"/>
            <a:chExt cx="836237" cy="863422"/>
          </a:xfrm>
        </p:grpSpPr>
        <p:grpSp>
          <p:nvGrpSpPr>
            <p:cNvPr id="89" name="Group 8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1" name="Freeform 9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2" name="TextBox 9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M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10916335" y="6336162"/>
            <a:ext cx="627178" cy="647566"/>
            <a:chOff x="0" y="0"/>
            <a:chExt cx="836237" cy="863422"/>
          </a:xfrm>
        </p:grpSpPr>
        <p:grpSp>
          <p:nvGrpSpPr>
            <p:cNvPr id="94" name="Group 9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6" name="Freeform 9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7" name="TextBox 9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N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11723518" y="6336162"/>
            <a:ext cx="627178" cy="647566"/>
            <a:chOff x="0" y="0"/>
            <a:chExt cx="836237" cy="863422"/>
          </a:xfrm>
        </p:grpSpPr>
        <p:grpSp>
          <p:nvGrpSpPr>
            <p:cNvPr id="99" name="Group 9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1" name="Freeform 10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02" name="TextBox 10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O</a:t>
              </a: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6698396" y="6126612"/>
            <a:ext cx="551086" cy="343888"/>
            <a:chOff x="0" y="0"/>
            <a:chExt cx="734781" cy="458518"/>
          </a:xfrm>
        </p:grpSpPr>
        <p:sp>
          <p:nvSpPr>
            <p:cNvPr id="104" name="Freeform 104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6" name="Group 106"/>
          <p:cNvGrpSpPr/>
          <p:nvPr/>
        </p:nvGrpSpPr>
        <p:grpSpPr>
          <a:xfrm>
            <a:off x="8274890" y="6136137"/>
            <a:ext cx="551086" cy="343888"/>
            <a:chOff x="0" y="0"/>
            <a:chExt cx="734781" cy="458518"/>
          </a:xfrm>
        </p:grpSpPr>
        <p:sp>
          <p:nvSpPr>
            <p:cNvPr id="107" name="Freeform 107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9" name="Group 109"/>
          <p:cNvGrpSpPr/>
          <p:nvPr/>
        </p:nvGrpSpPr>
        <p:grpSpPr>
          <a:xfrm>
            <a:off x="9787412" y="6107562"/>
            <a:ext cx="551086" cy="343888"/>
            <a:chOff x="0" y="0"/>
            <a:chExt cx="734781" cy="458518"/>
          </a:xfrm>
        </p:grpSpPr>
        <p:sp>
          <p:nvSpPr>
            <p:cNvPr id="110" name="Freeform 110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2" name="Group 112"/>
          <p:cNvGrpSpPr/>
          <p:nvPr/>
        </p:nvGrpSpPr>
        <p:grpSpPr>
          <a:xfrm>
            <a:off x="11355227" y="6107562"/>
            <a:ext cx="551086" cy="343888"/>
            <a:chOff x="0" y="0"/>
            <a:chExt cx="734781" cy="458518"/>
          </a:xfrm>
        </p:grpSpPr>
        <p:sp>
          <p:nvSpPr>
            <p:cNvPr id="113" name="Freeform 113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5" name="TextBox 115"/>
          <p:cNvSpPr txBox="1"/>
          <p:nvPr/>
        </p:nvSpPr>
        <p:spPr>
          <a:xfrm>
            <a:off x="14689594" y="5016993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+ 40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14689594" y="5502768"/>
            <a:ext cx="72937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sp>
        <p:nvSpPr>
          <p:cNvPr id="117" name="TextBox 117"/>
          <p:cNvSpPr txBox="1"/>
          <p:nvPr/>
        </p:nvSpPr>
        <p:spPr>
          <a:xfrm rot="2982982">
            <a:off x="11646293" y="4506334"/>
            <a:ext cx="214149" cy="14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27"/>
              </a:lnSpc>
            </a:pPr>
            <a:r>
              <a:rPr lang="en-US" sz="93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12780986" y="6372902"/>
            <a:ext cx="1237143" cy="63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- 70</a:t>
            </a:r>
          </a:p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3579689" y="6445632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- 220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- 130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3" name="Freeform 53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 rot="2249150" flipH="1">
            <a:off x="7534947" y="4722130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7" y="0"/>
                </a:moveTo>
                <a:lnTo>
                  <a:pt x="0" y="0"/>
                </a:lnTo>
                <a:lnTo>
                  <a:pt x="0" y="447022"/>
                </a:lnTo>
                <a:lnTo>
                  <a:pt x="147517" y="447022"/>
                </a:lnTo>
                <a:lnTo>
                  <a:pt x="1475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-2416943">
            <a:off x="7851229" y="4717931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2249150" flipH="1">
            <a:off x="10414851" y="4678421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8" y="0"/>
                </a:moveTo>
                <a:lnTo>
                  <a:pt x="0" y="0"/>
                </a:lnTo>
                <a:lnTo>
                  <a:pt x="0" y="447022"/>
                </a:lnTo>
                <a:lnTo>
                  <a:pt x="147518" y="447022"/>
                </a:lnTo>
                <a:lnTo>
                  <a:pt x="1475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416943">
            <a:off x="10731134" y="4674222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61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6256759" y="6364737"/>
            <a:ext cx="627178" cy="647566"/>
            <a:chOff x="0" y="0"/>
            <a:chExt cx="836237" cy="863422"/>
          </a:xfrm>
        </p:grpSpPr>
        <p:grpSp>
          <p:nvGrpSpPr>
            <p:cNvPr id="64" name="Group 6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6" name="Freeform 6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67" name="TextBox 6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H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7063941" y="6364737"/>
            <a:ext cx="627178" cy="647566"/>
            <a:chOff x="0" y="0"/>
            <a:chExt cx="836237" cy="863422"/>
          </a:xfrm>
        </p:grpSpPr>
        <p:grpSp>
          <p:nvGrpSpPr>
            <p:cNvPr id="69" name="Group 6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1" name="Freeform 7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2" name="TextBox 7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I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7833253" y="6364737"/>
            <a:ext cx="627178" cy="647566"/>
            <a:chOff x="0" y="0"/>
            <a:chExt cx="836237" cy="863422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6" name="Freeform 7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7" name="TextBox 7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J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8640435" y="6364737"/>
            <a:ext cx="627178" cy="647566"/>
            <a:chOff x="0" y="0"/>
            <a:chExt cx="836237" cy="863422"/>
          </a:xfrm>
        </p:grpSpPr>
        <p:grpSp>
          <p:nvGrpSpPr>
            <p:cNvPr id="79" name="Group 7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1" name="Freeform 8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2" name="TextBox 8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K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9339841" y="6336162"/>
            <a:ext cx="627178" cy="647566"/>
            <a:chOff x="0" y="0"/>
            <a:chExt cx="836237" cy="863422"/>
          </a:xfrm>
        </p:grpSpPr>
        <p:grpSp>
          <p:nvGrpSpPr>
            <p:cNvPr id="84" name="Group 8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6" name="Freeform 8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7" name="TextBox 8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L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10147024" y="6336162"/>
            <a:ext cx="627178" cy="647566"/>
            <a:chOff x="0" y="0"/>
            <a:chExt cx="836237" cy="863422"/>
          </a:xfrm>
        </p:grpSpPr>
        <p:grpSp>
          <p:nvGrpSpPr>
            <p:cNvPr id="89" name="Group 8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1" name="Freeform 9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2" name="TextBox 9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M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10916335" y="6336162"/>
            <a:ext cx="627178" cy="647566"/>
            <a:chOff x="0" y="0"/>
            <a:chExt cx="836237" cy="863422"/>
          </a:xfrm>
        </p:grpSpPr>
        <p:grpSp>
          <p:nvGrpSpPr>
            <p:cNvPr id="94" name="Group 9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6" name="Freeform 9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7" name="TextBox 9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N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11723518" y="6336162"/>
            <a:ext cx="627178" cy="647566"/>
            <a:chOff x="0" y="0"/>
            <a:chExt cx="836237" cy="863422"/>
          </a:xfrm>
        </p:grpSpPr>
        <p:grpSp>
          <p:nvGrpSpPr>
            <p:cNvPr id="99" name="Group 9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1" name="Freeform 10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02" name="TextBox 10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O</a:t>
              </a: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6698396" y="6126612"/>
            <a:ext cx="551086" cy="343888"/>
            <a:chOff x="0" y="0"/>
            <a:chExt cx="734781" cy="458518"/>
          </a:xfrm>
        </p:grpSpPr>
        <p:sp>
          <p:nvSpPr>
            <p:cNvPr id="104" name="Freeform 104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6" name="Group 106"/>
          <p:cNvGrpSpPr/>
          <p:nvPr/>
        </p:nvGrpSpPr>
        <p:grpSpPr>
          <a:xfrm>
            <a:off x="8274890" y="6136137"/>
            <a:ext cx="551086" cy="343888"/>
            <a:chOff x="0" y="0"/>
            <a:chExt cx="734781" cy="458518"/>
          </a:xfrm>
        </p:grpSpPr>
        <p:sp>
          <p:nvSpPr>
            <p:cNvPr id="107" name="Freeform 107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9" name="Group 109"/>
          <p:cNvGrpSpPr/>
          <p:nvPr/>
        </p:nvGrpSpPr>
        <p:grpSpPr>
          <a:xfrm>
            <a:off x="9787412" y="6107562"/>
            <a:ext cx="551086" cy="343888"/>
            <a:chOff x="0" y="0"/>
            <a:chExt cx="734781" cy="458518"/>
          </a:xfrm>
        </p:grpSpPr>
        <p:sp>
          <p:nvSpPr>
            <p:cNvPr id="110" name="Freeform 110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2" name="Group 112"/>
          <p:cNvGrpSpPr/>
          <p:nvPr/>
        </p:nvGrpSpPr>
        <p:grpSpPr>
          <a:xfrm>
            <a:off x="11355227" y="6107562"/>
            <a:ext cx="551086" cy="343888"/>
            <a:chOff x="0" y="0"/>
            <a:chExt cx="734781" cy="458518"/>
          </a:xfrm>
        </p:grpSpPr>
        <p:sp>
          <p:nvSpPr>
            <p:cNvPr id="113" name="Freeform 113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5" name="TextBox 115"/>
          <p:cNvSpPr txBox="1"/>
          <p:nvPr/>
        </p:nvSpPr>
        <p:spPr>
          <a:xfrm rot="2982982">
            <a:off x="11646293" y="4506334"/>
            <a:ext cx="214149" cy="14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27"/>
              </a:lnSpc>
            </a:pPr>
            <a:r>
              <a:rPr lang="en-US" sz="93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12780986" y="6372902"/>
            <a:ext cx="1237143" cy="63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- 70</a:t>
            </a:r>
          </a:p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3579689" y="6445632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- 220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- 130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3" name="Freeform 53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 rot="2249150" flipH="1">
            <a:off x="7534947" y="4722130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7" y="0"/>
                </a:moveTo>
                <a:lnTo>
                  <a:pt x="0" y="0"/>
                </a:lnTo>
                <a:lnTo>
                  <a:pt x="0" y="447022"/>
                </a:lnTo>
                <a:lnTo>
                  <a:pt x="147517" y="447022"/>
                </a:lnTo>
                <a:lnTo>
                  <a:pt x="1475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-2416943">
            <a:off x="7851229" y="4717931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2249150" flipH="1">
            <a:off x="10414851" y="4678421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8" y="0"/>
                </a:moveTo>
                <a:lnTo>
                  <a:pt x="0" y="0"/>
                </a:lnTo>
                <a:lnTo>
                  <a:pt x="0" y="447022"/>
                </a:lnTo>
                <a:lnTo>
                  <a:pt x="147518" y="447022"/>
                </a:lnTo>
                <a:lnTo>
                  <a:pt x="1475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416943">
            <a:off x="10731134" y="4674222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61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6256759" y="6364737"/>
            <a:ext cx="627178" cy="647566"/>
            <a:chOff x="0" y="0"/>
            <a:chExt cx="836237" cy="863422"/>
          </a:xfrm>
        </p:grpSpPr>
        <p:grpSp>
          <p:nvGrpSpPr>
            <p:cNvPr id="64" name="Group 6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6" name="Freeform 6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67" name="TextBox 6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H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7063941" y="6364737"/>
            <a:ext cx="627178" cy="647566"/>
            <a:chOff x="0" y="0"/>
            <a:chExt cx="836237" cy="863422"/>
          </a:xfrm>
        </p:grpSpPr>
        <p:grpSp>
          <p:nvGrpSpPr>
            <p:cNvPr id="69" name="Group 6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1" name="Freeform 7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2" name="TextBox 7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I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7833253" y="6364737"/>
            <a:ext cx="627178" cy="647566"/>
            <a:chOff x="0" y="0"/>
            <a:chExt cx="836237" cy="863422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6" name="Freeform 7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7" name="TextBox 7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J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8640435" y="6364737"/>
            <a:ext cx="627178" cy="647566"/>
            <a:chOff x="0" y="0"/>
            <a:chExt cx="836237" cy="863422"/>
          </a:xfrm>
        </p:grpSpPr>
        <p:grpSp>
          <p:nvGrpSpPr>
            <p:cNvPr id="79" name="Group 7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1" name="Freeform 8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2" name="TextBox 8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K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9339841" y="6336162"/>
            <a:ext cx="627178" cy="647566"/>
            <a:chOff x="0" y="0"/>
            <a:chExt cx="836237" cy="863422"/>
          </a:xfrm>
        </p:grpSpPr>
        <p:grpSp>
          <p:nvGrpSpPr>
            <p:cNvPr id="84" name="Group 8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6" name="Freeform 8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7" name="TextBox 8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L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10147024" y="6336162"/>
            <a:ext cx="627178" cy="647566"/>
            <a:chOff x="0" y="0"/>
            <a:chExt cx="836237" cy="863422"/>
          </a:xfrm>
        </p:grpSpPr>
        <p:grpSp>
          <p:nvGrpSpPr>
            <p:cNvPr id="89" name="Group 8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1" name="Freeform 9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2" name="TextBox 9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M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10916335" y="6336162"/>
            <a:ext cx="627178" cy="647566"/>
            <a:chOff x="0" y="0"/>
            <a:chExt cx="836237" cy="863422"/>
          </a:xfrm>
        </p:grpSpPr>
        <p:grpSp>
          <p:nvGrpSpPr>
            <p:cNvPr id="94" name="Group 9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6" name="Freeform 9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7" name="TextBox 9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N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11723518" y="6336162"/>
            <a:ext cx="627178" cy="647566"/>
            <a:chOff x="0" y="0"/>
            <a:chExt cx="836237" cy="863422"/>
          </a:xfrm>
        </p:grpSpPr>
        <p:grpSp>
          <p:nvGrpSpPr>
            <p:cNvPr id="99" name="Group 9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1" name="Freeform 10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02" name="TextBox 10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O</a:t>
              </a: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6698396" y="6126612"/>
            <a:ext cx="551086" cy="343888"/>
            <a:chOff x="0" y="0"/>
            <a:chExt cx="734781" cy="458518"/>
          </a:xfrm>
        </p:grpSpPr>
        <p:sp>
          <p:nvSpPr>
            <p:cNvPr id="104" name="Freeform 104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6" name="Group 106"/>
          <p:cNvGrpSpPr/>
          <p:nvPr/>
        </p:nvGrpSpPr>
        <p:grpSpPr>
          <a:xfrm>
            <a:off x="8274890" y="6136137"/>
            <a:ext cx="551086" cy="343888"/>
            <a:chOff x="0" y="0"/>
            <a:chExt cx="734781" cy="458518"/>
          </a:xfrm>
        </p:grpSpPr>
        <p:sp>
          <p:nvSpPr>
            <p:cNvPr id="107" name="Freeform 107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9" name="Group 109"/>
          <p:cNvGrpSpPr/>
          <p:nvPr/>
        </p:nvGrpSpPr>
        <p:grpSpPr>
          <a:xfrm>
            <a:off x="9787412" y="6107562"/>
            <a:ext cx="551086" cy="343888"/>
            <a:chOff x="0" y="0"/>
            <a:chExt cx="734781" cy="458518"/>
          </a:xfrm>
        </p:grpSpPr>
        <p:sp>
          <p:nvSpPr>
            <p:cNvPr id="110" name="Freeform 110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2" name="Group 112"/>
          <p:cNvGrpSpPr/>
          <p:nvPr/>
        </p:nvGrpSpPr>
        <p:grpSpPr>
          <a:xfrm>
            <a:off x="11355227" y="6107562"/>
            <a:ext cx="551086" cy="343888"/>
            <a:chOff x="0" y="0"/>
            <a:chExt cx="734781" cy="458518"/>
          </a:xfrm>
        </p:grpSpPr>
        <p:sp>
          <p:nvSpPr>
            <p:cNvPr id="113" name="Freeform 113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5" name="Group 115"/>
          <p:cNvGrpSpPr/>
          <p:nvPr/>
        </p:nvGrpSpPr>
        <p:grpSpPr>
          <a:xfrm>
            <a:off x="6530291" y="3888121"/>
            <a:ext cx="683841" cy="990804"/>
            <a:chOff x="0" y="0"/>
            <a:chExt cx="911787" cy="1321072"/>
          </a:xfrm>
        </p:grpSpPr>
        <p:sp>
          <p:nvSpPr>
            <p:cNvPr id="116" name="Freeform 116"/>
            <p:cNvSpPr/>
            <p:nvPr/>
          </p:nvSpPr>
          <p:spPr>
            <a:xfrm rot="1309958">
              <a:off x="278133" y="32053"/>
              <a:ext cx="414799" cy="1256967"/>
            </a:xfrm>
            <a:custGeom>
              <a:avLst/>
              <a:gdLst/>
              <a:ahLst/>
              <a:cxnLst/>
              <a:rect l="l" t="t" r="r" b="b"/>
              <a:pathLst>
                <a:path w="414799" h="1256967">
                  <a:moveTo>
                    <a:pt x="0" y="0"/>
                  </a:moveTo>
                  <a:lnTo>
                    <a:pt x="414799" y="0"/>
                  </a:lnTo>
                  <a:lnTo>
                    <a:pt x="414799" y="1256966"/>
                  </a:lnTo>
                  <a:lnTo>
                    <a:pt x="0" y="1256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TextBox 117"/>
            <p:cNvSpPr txBox="1"/>
            <p:nvPr/>
          </p:nvSpPr>
          <p:spPr>
            <a:xfrm>
              <a:off x="0" y="660536"/>
              <a:ext cx="285532" cy="190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127"/>
                </a:lnSpc>
              </a:pPr>
              <a:r>
                <a:rPr lang="en-US" sz="939" b="1">
                  <a:solidFill>
                    <a:srgbClr val="504746"/>
                  </a:solidFill>
                  <a:latin typeface="Athiti Medium"/>
                  <a:ea typeface="Athiti Medium"/>
                  <a:cs typeface="Athiti Medium"/>
                  <a:sym typeface="Athiti Medium"/>
                </a:rPr>
                <a:t>+ 2</a:t>
              </a:r>
            </a:p>
          </p:txBody>
        </p:sp>
      </p:grpSp>
      <p:sp>
        <p:nvSpPr>
          <p:cNvPr id="118" name="Freeform 118"/>
          <p:cNvSpPr/>
          <p:nvPr/>
        </p:nvSpPr>
        <p:spPr>
          <a:xfrm rot="-1263981" flipH="1">
            <a:off x="8493127" y="3921762"/>
            <a:ext cx="311099" cy="942725"/>
          </a:xfrm>
          <a:custGeom>
            <a:avLst/>
            <a:gdLst/>
            <a:ahLst/>
            <a:cxnLst/>
            <a:rect l="l" t="t" r="r" b="b"/>
            <a:pathLst>
              <a:path w="311099" h="942725">
                <a:moveTo>
                  <a:pt x="311099" y="0"/>
                </a:moveTo>
                <a:lnTo>
                  <a:pt x="0" y="0"/>
                </a:lnTo>
                <a:lnTo>
                  <a:pt x="0" y="942725"/>
                </a:lnTo>
                <a:lnTo>
                  <a:pt x="311099" y="942725"/>
                </a:lnTo>
                <a:lnTo>
                  <a:pt x="311099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19" name="TextBox 119"/>
          <p:cNvSpPr txBox="1"/>
          <p:nvPr/>
        </p:nvSpPr>
        <p:spPr>
          <a:xfrm rot="2982982">
            <a:off x="8866639" y="4464197"/>
            <a:ext cx="214149" cy="14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27"/>
              </a:lnSpc>
            </a:pPr>
            <a:r>
              <a:rPr lang="en-US" sz="93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grpSp>
        <p:nvGrpSpPr>
          <p:cNvPr id="120" name="Group 120"/>
          <p:cNvGrpSpPr/>
          <p:nvPr/>
        </p:nvGrpSpPr>
        <p:grpSpPr>
          <a:xfrm rot="-301854">
            <a:off x="9318366" y="3959848"/>
            <a:ext cx="683841" cy="990804"/>
            <a:chOff x="0" y="0"/>
            <a:chExt cx="911787" cy="1321072"/>
          </a:xfrm>
        </p:grpSpPr>
        <p:sp>
          <p:nvSpPr>
            <p:cNvPr id="121" name="Freeform 121"/>
            <p:cNvSpPr/>
            <p:nvPr/>
          </p:nvSpPr>
          <p:spPr>
            <a:xfrm rot="1309958">
              <a:off x="278133" y="32053"/>
              <a:ext cx="414799" cy="1256967"/>
            </a:xfrm>
            <a:custGeom>
              <a:avLst/>
              <a:gdLst/>
              <a:ahLst/>
              <a:cxnLst/>
              <a:rect l="l" t="t" r="r" b="b"/>
              <a:pathLst>
                <a:path w="414799" h="1256967">
                  <a:moveTo>
                    <a:pt x="0" y="0"/>
                  </a:moveTo>
                  <a:lnTo>
                    <a:pt x="414799" y="0"/>
                  </a:lnTo>
                  <a:lnTo>
                    <a:pt x="414799" y="1256966"/>
                  </a:lnTo>
                  <a:lnTo>
                    <a:pt x="0" y="1256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TextBox 122"/>
            <p:cNvSpPr txBox="1"/>
            <p:nvPr/>
          </p:nvSpPr>
          <p:spPr>
            <a:xfrm>
              <a:off x="0" y="660536"/>
              <a:ext cx="285532" cy="190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127"/>
                </a:lnSpc>
              </a:pPr>
              <a:r>
                <a:rPr lang="en-US" sz="939" b="1">
                  <a:solidFill>
                    <a:srgbClr val="504746"/>
                  </a:solidFill>
                  <a:latin typeface="Athiti Medium"/>
                  <a:ea typeface="Athiti Medium"/>
                  <a:cs typeface="Athiti Medium"/>
                  <a:sym typeface="Athiti Medium"/>
                </a:rPr>
                <a:t>+ 2</a:t>
              </a:r>
            </a:p>
          </p:txBody>
        </p:sp>
      </p:grpSp>
      <p:sp>
        <p:nvSpPr>
          <p:cNvPr id="123" name="Freeform 123"/>
          <p:cNvSpPr/>
          <p:nvPr/>
        </p:nvSpPr>
        <p:spPr>
          <a:xfrm rot="-1565836" flipH="1">
            <a:off x="11275200" y="3837669"/>
            <a:ext cx="311099" cy="942725"/>
          </a:xfrm>
          <a:custGeom>
            <a:avLst/>
            <a:gdLst/>
            <a:ahLst/>
            <a:cxnLst/>
            <a:rect l="l" t="t" r="r" b="b"/>
            <a:pathLst>
              <a:path w="311099" h="942725">
                <a:moveTo>
                  <a:pt x="311100" y="0"/>
                </a:moveTo>
                <a:lnTo>
                  <a:pt x="0" y="0"/>
                </a:lnTo>
                <a:lnTo>
                  <a:pt x="0" y="942725"/>
                </a:lnTo>
                <a:lnTo>
                  <a:pt x="311100" y="942725"/>
                </a:lnTo>
                <a:lnTo>
                  <a:pt x="31110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24" name="TextBox 124"/>
          <p:cNvSpPr txBox="1"/>
          <p:nvPr/>
        </p:nvSpPr>
        <p:spPr>
          <a:xfrm rot="2982982">
            <a:off x="11646293" y="4506334"/>
            <a:ext cx="214149" cy="14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27"/>
              </a:lnSpc>
            </a:pPr>
            <a:r>
              <a:rPr lang="en-US" sz="93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+ 2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13966137" y="3834871"/>
            <a:ext cx="2000434" cy="992821"/>
            <a:chOff x="0" y="0"/>
            <a:chExt cx="2667245" cy="1323762"/>
          </a:xfrm>
        </p:grpSpPr>
        <p:sp>
          <p:nvSpPr>
            <p:cNvPr id="126" name="TextBox 126"/>
            <p:cNvSpPr txBox="1"/>
            <p:nvPr/>
          </p:nvSpPr>
          <p:spPr>
            <a:xfrm>
              <a:off x="0" y="0"/>
              <a:ext cx="972501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 b="1">
                  <a:solidFill>
                    <a:srgbClr val="504746"/>
                  </a:solidFill>
                  <a:latin typeface="Athiti Medium"/>
                  <a:ea typeface="Athiti Medium"/>
                  <a:cs typeface="Athiti Medium"/>
                  <a:sym typeface="Athiti Medium"/>
                </a:rPr>
                <a:t>+ 2</a:t>
              </a:r>
            </a:p>
          </p:txBody>
        </p:sp>
        <p:sp>
          <p:nvSpPr>
            <p:cNvPr id="127" name="TextBox 127"/>
            <p:cNvSpPr txBox="1"/>
            <p:nvPr/>
          </p:nvSpPr>
          <p:spPr>
            <a:xfrm>
              <a:off x="1694744" y="0"/>
              <a:ext cx="972501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 b="1">
                  <a:solidFill>
                    <a:srgbClr val="504746"/>
                  </a:solidFill>
                  <a:latin typeface="Athiti Medium"/>
                  <a:ea typeface="Athiti Medium"/>
                  <a:cs typeface="Athiti Medium"/>
                  <a:sym typeface="Athiti Medium"/>
                </a:rPr>
                <a:t>+ 2</a:t>
              </a:r>
            </a:p>
          </p:txBody>
        </p:sp>
        <p:sp>
          <p:nvSpPr>
            <p:cNvPr id="128" name="TextBox 128"/>
            <p:cNvSpPr txBox="1"/>
            <p:nvPr/>
          </p:nvSpPr>
          <p:spPr>
            <a:xfrm>
              <a:off x="296333" y="676062"/>
              <a:ext cx="676168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 b="1">
                  <a:solidFill>
                    <a:srgbClr val="504746"/>
                  </a:solidFill>
                  <a:latin typeface="Athiti Medium"/>
                  <a:ea typeface="Athiti Medium"/>
                  <a:cs typeface="Athiti Medium"/>
                  <a:sym typeface="Athiti Medium"/>
                </a:rPr>
                <a:t>(F)</a:t>
              </a:r>
            </a:p>
          </p:txBody>
        </p:sp>
        <p:sp>
          <p:nvSpPr>
            <p:cNvPr id="129" name="TextBox 129"/>
            <p:cNvSpPr txBox="1"/>
            <p:nvPr/>
          </p:nvSpPr>
          <p:spPr>
            <a:xfrm>
              <a:off x="1991078" y="647700"/>
              <a:ext cx="676168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 b="1">
                  <a:solidFill>
                    <a:srgbClr val="504746"/>
                  </a:solidFill>
                  <a:latin typeface="Athiti Medium"/>
                  <a:ea typeface="Athiti Medium"/>
                  <a:cs typeface="Athiti Medium"/>
                  <a:sym typeface="Athiti Medium"/>
                </a:rPr>
                <a:t>(G)</a:t>
              </a:r>
            </a:p>
          </p:txBody>
        </p:sp>
      </p:grpSp>
      <p:sp>
        <p:nvSpPr>
          <p:cNvPr id="130" name="TextBox 130"/>
          <p:cNvSpPr txBox="1"/>
          <p:nvPr/>
        </p:nvSpPr>
        <p:spPr>
          <a:xfrm>
            <a:off x="12780986" y="6372902"/>
            <a:ext cx="1237143" cy="63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- 70</a:t>
            </a:r>
          </a:p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13932362" y="3311456"/>
            <a:ext cx="97278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+ 40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15203420" y="3311456"/>
            <a:ext cx="97278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+ 40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3579689" y="6445632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- 220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- 210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- 6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3" name="Freeform 53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 rot="2249150" flipH="1">
            <a:off x="7534947" y="4722130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7" y="0"/>
                </a:moveTo>
                <a:lnTo>
                  <a:pt x="0" y="0"/>
                </a:lnTo>
                <a:lnTo>
                  <a:pt x="0" y="447022"/>
                </a:lnTo>
                <a:lnTo>
                  <a:pt x="147517" y="447022"/>
                </a:lnTo>
                <a:lnTo>
                  <a:pt x="1475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-2416943">
            <a:off x="7851229" y="4717931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2249150" flipH="1">
            <a:off x="10414851" y="4678421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8" y="0"/>
                </a:moveTo>
                <a:lnTo>
                  <a:pt x="0" y="0"/>
                </a:lnTo>
                <a:lnTo>
                  <a:pt x="0" y="447022"/>
                </a:lnTo>
                <a:lnTo>
                  <a:pt x="147518" y="447022"/>
                </a:lnTo>
                <a:lnTo>
                  <a:pt x="1475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416943">
            <a:off x="10731134" y="4674222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61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6256759" y="6364737"/>
            <a:ext cx="627178" cy="647566"/>
            <a:chOff x="0" y="0"/>
            <a:chExt cx="836237" cy="863422"/>
          </a:xfrm>
        </p:grpSpPr>
        <p:grpSp>
          <p:nvGrpSpPr>
            <p:cNvPr id="64" name="Group 6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6" name="Freeform 6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67" name="TextBox 6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H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7063941" y="6364737"/>
            <a:ext cx="627178" cy="647566"/>
            <a:chOff x="0" y="0"/>
            <a:chExt cx="836237" cy="863422"/>
          </a:xfrm>
        </p:grpSpPr>
        <p:grpSp>
          <p:nvGrpSpPr>
            <p:cNvPr id="69" name="Group 6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1" name="Freeform 7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2" name="TextBox 7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I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7833253" y="6364737"/>
            <a:ext cx="627178" cy="647566"/>
            <a:chOff x="0" y="0"/>
            <a:chExt cx="836237" cy="863422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6" name="Freeform 7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7" name="TextBox 7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J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8640435" y="6364737"/>
            <a:ext cx="627178" cy="647566"/>
            <a:chOff x="0" y="0"/>
            <a:chExt cx="836237" cy="863422"/>
          </a:xfrm>
        </p:grpSpPr>
        <p:grpSp>
          <p:nvGrpSpPr>
            <p:cNvPr id="79" name="Group 7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1" name="Freeform 8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2" name="TextBox 8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K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9339841" y="6336162"/>
            <a:ext cx="627178" cy="647566"/>
            <a:chOff x="0" y="0"/>
            <a:chExt cx="836237" cy="863422"/>
          </a:xfrm>
        </p:grpSpPr>
        <p:grpSp>
          <p:nvGrpSpPr>
            <p:cNvPr id="84" name="Group 8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6" name="Freeform 8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7" name="TextBox 8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L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10147024" y="6336162"/>
            <a:ext cx="627178" cy="647566"/>
            <a:chOff x="0" y="0"/>
            <a:chExt cx="836237" cy="863422"/>
          </a:xfrm>
        </p:grpSpPr>
        <p:grpSp>
          <p:nvGrpSpPr>
            <p:cNvPr id="89" name="Group 8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1" name="Freeform 9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2" name="TextBox 9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M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10916335" y="6336162"/>
            <a:ext cx="627178" cy="647566"/>
            <a:chOff x="0" y="0"/>
            <a:chExt cx="836237" cy="863422"/>
          </a:xfrm>
        </p:grpSpPr>
        <p:grpSp>
          <p:nvGrpSpPr>
            <p:cNvPr id="94" name="Group 94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6" name="Freeform 9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7" name="TextBox 97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N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11723518" y="6336162"/>
            <a:ext cx="627178" cy="647566"/>
            <a:chOff x="0" y="0"/>
            <a:chExt cx="836237" cy="863422"/>
          </a:xfrm>
        </p:grpSpPr>
        <p:grpSp>
          <p:nvGrpSpPr>
            <p:cNvPr id="99" name="Group 99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1" name="Freeform 10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02" name="TextBox 102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O</a:t>
              </a: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6698396" y="6126612"/>
            <a:ext cx="551086" cy="343888"/>
            <a:chOff x="0" y="0"/>
            <a:chExt cx="734781" cy="458518"/>
          </a:xfrm>
        </p:grpSpPr>
        <p:sp>
          <p:nvSpPr>
            <p:cNvPr id="104" name="Freeform 104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6" name="Group 106"/>
          <p:cNvGrpSpPr/>
          <p:nvPr/>
        </p:nvGrpSpPr>
        <p:grpSpPr>
          <a:xfrm>
            <a:off x="8274890" y="6136137"/>
            <a:ext cx="551086" cy="343888"/>
            <a:chOff x="0" y="0"/>
            <a:chExt cx="734781" cy="458518"/>
          </a:xfrm>
        </p:grpSpPr>
        <p:sp>
          <p:nvSpPr>
            <p:cNvPr id="107" name="Freeform 107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9" name="Group 109"/>
          <p:cNvGrpSpPr/>
          <p:nvPr/>
        </p:nvGrpSpPr>
        <p:grpSpPr>
          <a:xfrm>
            <a:off x="9787412" y="6107562"/>
            <a:ext cx="551086" cy="343888"/>
            <a:chOff x="0" y="0"/>
            <a:chExt cx="734781" cy="458518"/>
          </a:xfrm>
        </p:grpSpPr>
        <p:sp>
          <p:nvSpPr>
            <p:cNvPr id="110" name="Freeform 110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2" name="Group 112"/>
          <p:cNvGrpSpPr/>
          <p:nvPr/>
        </p:nvGrpSpPr>
        <p:grpSpPr>
          <a:xfrm>
            <a:off x="11355227" y="6107562"/>
            <a:ext cx="551086" cy="343888"/>
            <a:chOff x="0" y="0"/>
            <a:chExt cx="734781" cy="458518"/>
          </a:xfrm>
        </p:grpSpPr>
        <p:sp>
          <p:nvSpPr>
            <p:cNvPr id="113" name="Freeform 113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5" name="TextBox 115"/>
          <p:cNvSpPr txBox="1"/>
          <p:nvPr/>
        </p:nvSpPr>
        <p:spPr>
          <a:xfrm>
            <a:off x="12780986" y="6372902"/>
            <a:ext cx="1237143" cy="63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- 70</a:t>
            </a:r>
          </a:p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3579689" y="6445632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61550" y="30384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74050" y="57435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83600" y="97841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938146" y="5715864"/>
            <a:ext cx="4941224" cy="5216031"/>
          </a:xfrm>
          <a:custGeom>
            <a:avLst/>
            <a:gdLst/>
            <a:ahLst/>
            <a:cxnLst/>
            <a:rect l="l" t="t" r="r" b="b"/>
            <a:pathLst>
              <a:path w="4941224" h="5216031">
                <a:moveTo>
                  <a:pt x="0" y="0"/>
                </a:moveTo>
                <a:lnTo>
                  <a:pt x="4941224" y="0"/>
                </a:lnTo>
                <a:lnTo>
                  <a:pt x="4941224" y="5216030"/>
                </a:lnTo>
                <a:lnTo>
                  <a:pt x="0" y="52160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937494" y="-297295"/>
            <a:ext cx="3945827" cy="2752582"/>
          </a:xfrm>
          <a:custGeom>
            <a:avLst/>
            <a:gdLst/>
            <a:ahLst/>
            <a:cxnLst/>
            <a:rect l="l" t="t" r="r" b="b"/>
            <a:pathLst>
              <a:path w="3945827" h="2752582">
                <a:moveTo>
                  <a:pt x="0" y="0"/>
                </a:moveTo>
                <a:lnTo>
                  <a:pt x="3945828" y="0"/>
                </a:lnTo>
                <a:lnTo>
                  <a:pt x="3945828" y="2752582"/>
                </a:lnTo>
                <a:lnTo>
                  <a:pt x="0" y="27525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68486" y="1038225"/>
            <a:ext cx="4551029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48763" y="3262787"/>
            <a:ext cx="15390474" cy="4352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73"/>
              </a:lnSpc>
            </a:pPr>
            <a:r>
              <a:rPr lang="en-US" sz="4123">
                <a:solidFill>
                  <a:srgbClr val="374957"/>
                </a:solidFill>
                <a:latin typeface="Poppins"/>
                <a:ea typeface="Poppins"/>
                <a:cs typeface="Poppins"/>
                <a:sym typeface="Poppins"/>
              </a:rPr>
              <a:t>This project is a tool for managing employees that mimics the structure of a multi-level marketing company using binary trees. In this system, each employee can recruit up to two subordinates. It also keeps track of their candy collections and gold earnings.</a:t>
            </a:r>
          </a:p>
          <a:p>
            <a:pPr algn="just">
              <a:lnSpc>
                <a:spcPts val="5773"/>
              </a:lnSpc>
              <a:spcBef>
                <a:spcPct val="0"/>
              </a:spcBef>
            </a:pPr>
            <a:endParaRPr lang="en-US" sz="4123">
              <a:solidFill>
                <a:srgbClr val="37495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249150" flipH="1">
            <a:off x="8582229" y="2741987"/>
            <a:ext cx="344505" cy="1043955"/>
          </a:xfrm>
          <a:custGeom>
            <a:avLst/>
            <a:gdLst/>
            <a:ahLst/>
            <a:cxnLst/>
            <a:rect l="l" t="t" r="r" b="b"/>
            <a:pathLst>
              <a:path w="344505" h="1043955">
                <a:moveTo>
                  <a:pt x="344506" y="0"/>
                </a:moveTo>
                <a:lnTo>
                  <a:pt x="0" y="0"/>
                </a:lnTo>
                <a:lnTo>
                  <a:pt x="0" y="1043955"/>
                </a:lnTo>
                <a:lnTo>
                  <a:pt x="344506" y="1043955"/>
                </a:lnTo>
                <a:lnTo>
                  <a:pt x="34450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- 220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- 210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- 6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1" name="Freeform 31"/>
          <p:cNvSpPr/>
          <p:nvPr/>
        </p:nvSpPr>
        <p:spPr>
          <a:xfrm rot="-2416943">
            <a:off x="9320861" y="2732181"/>
            <a:ext cx="354465" cy="1074135"/>
          </a:xfrm>
          <a:custGeom>
            <a:avLst/>
            <a:gdLst/>
            <a:ahLst/>
            <a:cxnLst/>
            <a:rect l="l" t="t" r="r" b="b"/>
            <a:pathLst>
              <a:path w="354465" h="1074135">
                <a:moveTo>
                  <a:pt x="0" y="0"/>
                </a:moveTo>
                <a:lnTo>
                  <a:pt x="354465" y="0"/>
                </a:lnTo>
                <a:lnTo>
                  <a:pt x="354465" y="1074135"/>
                </a:lnTo>
                <a:lnTo>
                  <a:pt x="0" y="10741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2" name="TextBox 5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3" name="Freeform 53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 rot="2249150" flipH="1">
            <a:off x="7534947" y="4722130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7" y="0"/>
                </a:moveTo>
                <a:lnTo>
                  <a:pt x="0" y="0"/>
                </a:lnTo>
                <a:lnTo>
                  <a:pt x="0" y="447022"/>
                </a:lnTo>
                <a:lnTo>
                  <a:pt x="147517" y="447022"/>
                </a:lnTo>
                <a:lnTo>
                  <a:pt x="1475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-2416943">
            <a:off x="7851229" y="4717931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2249150" flipH="1">
            <a:off x="10414851" y="4678421"/>
            <a:ext cx="147517" cy="447022"/>
          </a:xfrm>
          <a:custGeom>
            <a:avLst/>
            <a:gdLst/>
            <a:ahLst/>
            <a:cxnLst/>
            <a:rect l="l" t="t" r="r" b="b"/>
            <a:pathLst>
              <a:path w="147517" h="447022">
                <a:moveTo>
                  <a:pt x="147518" y="0"/>
                </a:moveTo>
                <a:lnTo>
                  <a:pt x="0" y="0"/>
                </a:lnTo>
                <a:lnTo>
                  <a:pt x="0" y="447022"/>
                </a:lnTo>
                <a:lnTo>
                  <a:pt x="147518" y="447022"/>
                </a:lnTo>
                <a:lnTo>
                  <a:pt x="1475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416943">
            <a:off x="10731134" y="4674222"/>
            <a:ext cx="151782" cy="459946"/>
          </a:xfrm>
          <a:custGeom>
            <a:avLst/>
            <a:gdLst/>
            <a:ahLst/>
            <a:cxnLst/>
            <a:rect l="l" t="t" r="r" b="b"/>
            <a:pathLst>
              <a:path w="151782" h="459946">
                <a:moveTo>
                  <a:pt x="0" y="0"/>
                </a:moveTo>
                <a:lnTo>
                  <a:pt x="151782" y="0"/>
                </a:lnTo>
                <a:lnTo>
                  <a:pt x="151782" y="459945"/>
                </a:lnTo>
                <a:lnTo>
                  <a:pt x="0" y="459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Freeform 61"/>
          <p:cNvSpPr/>
          <p:nvPr/>
        </p:nvSpPr>
        <p:spPr>
          <a:xfrm rot="-2085663" flipH="1">
            <a:off x="10050878" y="1860702"/>
            <a:ext cx="447635" cy="1356469"/>
          </a:xfrm>
          <a:custGeom>
            <a:avLst/>
            <a:gdLst/>
            <a:ahLst/>
            <a:cxnLst/>
            <a:rect l="l" t="t" r="r" b="b"/>
            <a:pathLst>
              <a:path w="447635" h="1356469">
                <a:moveTo>
                  <a:pt x="447635" y="0"/>
                </a:moveTo>
                <a:lnTo>
                  <a:pt x="0" y="0"/>
                </a:lnTo>
                <a:lnTo>
                  <a:pt x="0" y="1356468"/>
                </a:lnTo>
                <a:lnTo>
                  <a:pt x="447635" y="1356468"/>
                </a:lnTo>
                <a:lnTo>
                  <a:pt x="447635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62" name="TextBox 62"/>
          <p:cNvSpPr txBox="1"/>
          <p:nvPr/>
        </p:nvSpPr>
        <p:spPr>
          <a:xfrm>
            <a:off x="10577561" y="2556424"/>
            <a:ext cx="308135" cy="20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22"/>
              </a:lnSpc>
            </a:pPr>
            <a:r>
              <a:rPr lang="en-US" sz="1351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+ 4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7566468" y="1843600"/>
            <a:ext cx="983965" cy="1425648"/>
            <a:chOff x="0" y="0"/>
            <a:chExt cx="1311953" cy="1900865"/>
          </a:xfrm>
        </p:grpSpPr>
        <p:sp>
          <p:nvSpPr>
            <p:cNvPr id="64" name="Freeform 64"/>
            <p:cNvSpPr/>
            <p:nvPr/>
          </p:nvSpPr>
          <p:spPr>
            <a:xfrm rot="1309958">
              <a:off x="400201" y="46120"/>
              <a:ext cx="596846" cy="1808625"/>
            </a:xfrm>
            <a:custGeom>
              <a:avLst/>
              <a:gdLst/>
              <a:ahLst/>
              <a:cxnLst/>
              <a:rect l="l" t="t" r="r" b="b"/>
              <a:pathLst>
                <a:path w="596846" h="1808625">
                  <a:moveTo>
                    <a:pt x="0" y="0"/>
                  </a:moveTo>
                  <a:lnTo>
                    <a:pt x="596846" y="0"/>
                  </a:lnTo>
                  <a:lnTo>
                    <a:pt x="596846" y="1808625"/>
                  </a:lnTo>
                  <a:lnTo>
                    <a:pt x="0" y="1808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TextBox 65"/>
            <p:cNvSpPr txBox="1"/>
            <p:nvPr/>
          </p:nvSpPr>
          <p:spPr>
            <a:xfrm>
              <a:off x="0" y="950432"/>
              <a:ext cx="410847" cy="2736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622"/>
                </a:lnSpc>
              </a:pPr>
              <a:r>
                <a:rPr lang="en-US" sz="1351" b="1">
                  <a:solidFill>
                    <a:srgbClr val="504746"/>
                  </a:solidFill>
                  <a:latin typeface="Athiti Medium"/>
                  <a:ea typeface="Athiti Medium"/>
                  <a:cs typeface="Athiti Medium"/>
                  <a:sym typeface="Athiti Medium"/>
                </a:rPr>
                <a:t>+ 4</a:t>
              </a:r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2426776" y="1854131"/>
            <a:ext cx="72937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+ 4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697834" y="1854131"/>
            <a:ext cx="72937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+ 4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649026" y="2361177"/>
            <a:ext cx="50712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(B)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3920084" y="2339906"/>
            <a:ext cx="50712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(C)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2426776" y="1368356"/>
            <a:ext cx="97278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+ 80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3697834" y="1368356"/>
            <a:ext cx="97278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+ 80</a:t>
            </a:r>
          </a:p>
        </p:txBody>
      </p:sp>
      <p:grpSp>
        <p:nvGrpSpPr>
          <p:cNvPr id="74" name="Group 74"/>
          <p:cNvGrpSpPr/>
          <p:nvPr/>
        </p:nvGrpSpPr>
        <p:grpSpPr>
          <a:xfrm>
            <a:off x="6256759" y="6364737"/>
            <a:ext cx="627178" cy="647566"/>
            <a:chOff x="0" y="0"/>
            <a:chExt cx="836237" cy="863422"/>
          </a:xfrm>
        </p:grpSpPr>
        <p:grpSp>
          <p:nvGrpSpPr>
            <p:cNvPr id="75" name="Group 75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7" name="Freeform 77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8" name="TextBox 78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H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7063941" y="6364737"/>
            <a:ext cx="627178" cy="647566"/>
            <a:chOff x="0" y="0"/>
            <a:chExt cx="836237" cy="863422"/>
          </a:xfrm>
        </p:grpSpPr>
        <p:grpSp>
          <p:nvGrpSpPr>
            <p:cNvPr id="80" name="Group 80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2" name="Freeform 82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3" name="TextBox 83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I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7833253" y="6364737"/>
            <a:ext cx="627178" cy="647566"/>
            <a:chOff x="0" y="0"/>
            <a:chExt cx="836237" cy="863422"/>
          </a:xfrm>
        </p:grpSpPr>
        <p:grpSp>
          <p:nvGrpSpPr>
            <p:cNvPr id="85" name="Group 85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7" name="Freeform 87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8" name="TextBox 88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J</a:t>
              </a:r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8640435" y="6364737"/>
            <a:ext cx="627178" cy="647566"/>
            <a:chOff x="0" y="0"/>
            <a:chExt cx="836237" cy="863422"/>
          </a:xfrm>
        </p:grpSpPr>
        <p:grpSp>
          <p:nvGrpSpPr>
            <p:cNvPr id="90" name="Group 90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2" name="Freeform 92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3" name="TextBox 93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K</a:t>
              </a:r>
            </a:p>
          </p:txBody>
        </p:sp>
      </p:grpSp>
      <p:grpSp>
        <p:nvGrpSpPr>
          <p:cNvPr id="94" name="Group 94"/>
          <p:cNvGrpSpPr/>
          <p:nvPr/>
        </p:nvGrpSpPr>
        <p:grpSpPr>
          <a:xfrm>
            <a:off x="9339841" y="6336162"/>
            <a:ext cx="627178" cy="647566"/>
            <a:chOff x="0" y="0"/>
            <a:chExt cx="836237" cy="863422"/>
          </a:xfrm>
        </p:grpSpPr>
        <p:grpSp>
          <p:nvGrpSpPr>
            <p:cNvPr id="95" name="Group 95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7" name="Freeform 97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8" name="TextBox 98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L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10147024" y="6336162"/>
            <a:ext cx="627178" cy="647566"/>
            <a:chOff x="0" y="0"/>
            <a:chExt cx="836237" cy="863422"/>
          </a:xfrm>
        </p:grpSpPr>
        <p:grpSp>
          <p:nvGrpSpPr>
            <p:cNvPr id="100" name="Group 100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101" name="Freeform 101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2" name="Freeform 102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03" name="TextBox 103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M</a:t>
              </a:r>
            </a:p>
          </p:txBody>
        </p:sp>
      </p:grpSp>
      <p:grpSp>
        <p:nvGrpSpPr>
          <p:cNvPr id="104" name="Group 104"/>
          <p:cNvGrpSpPr/>
          <p:nvPr/>
        </p:nvGrpSpPr>
        <p:grpSpPr>
          <a:xfrm>
            <a:off x="10916335" y="6336162"/>
            <a:ext cx="627178" cy="647566"/>
            <a:chOff x="0" y="0"/>
            <a:chExt cx="836237" cy="863422"/>
          </a:xfrm>
        </p:grpSpPr>
        <p:grpSp>
          <p:nvGrpSpPr>
            <p:cNvPr id="105" name="Group 105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7" name="Freeform 107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08" name="TextBox 108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N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11723518" y="6336162"/>
            <a:ext cx="627178" cy="647566"/>
            <a:chOff x="0" y="0"/>
            <a:chExt cx="836237" cy="863422"/>
          </a:xfrm>
        </p:grpSpPr>
        <p:grpSp>
          <p:nvGrpSpPr>
            <p:cNvPr id="110" name="Group 110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111" name="Freeform 111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2" name="Freeform 112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13" name="TextBox 113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O</a:t>
              </a:r>
            </a:p>
          </p:txBody>
        </p:sp>
      </p:grpSp>
      <p:grpSp>
        <p:nvGrpSpPr>
          <p:cNvPr id="114" name="Group 114"/>
          <p:cNvGrpSpPr/>
          <p:nvPr/>
        </p:nvGrpSpPr>
        <p:grpSpPr>
          <a:xfrm>
            <a:off x="6698396" y="6126612"/>
            <a:ext cx="551086" cy="343888"/>
            <a:chOff x="0" y="0"/>
            <a:chExt cx="734781" cy="458518"/>
          </a:xfrm>
        </p:grpSpPr>
        <p:sp>
          <p:nvSpPr>
            <p:cNvPr id="115" name="Freeform 115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7" name="Group 117"/>
          <p:cNvGrpSpPr/>
          <p:nvPr/>
        </p:nvGrpSpPr>
        <p:grpSpPr>
          <a:xfrm>
            <a:off x="8274890" y="6136137"/>
            <a:ext cx="551086" cy="343888"/>
            <a:chOff x="0" y="0"/>
            <a:chExt cx="734781" cy="458518"/>
          </a:xfrm>
        </p:grpSpPr>
        <p:sp>
          <p:nvSpPr>
            <p:cNvPr id="118" name="Freeform 118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20" name="Group 120"/>
          <p:cNvGrpSpPr/>
          <p:nvPr/>
        </p:nvGrpSpPr>
        <p:grpSpPr>
          <a:xfrm>
            <a:off x="9787412" y="6107562"/>
            <a:ext cx="551086" cy="343888"/>
            <a:chOff x="0" y="0"/>
            <a:chExt cx="734781" cy="458518"/>
          </a:xfrm>
        </p:grpSpPr>
        <p:sp>
          <p:nvSpPr>
            <p:cNvPr id="121" name="Freeform 121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23" name="Group 123"/>
          <p:cNvGrpSpPr/>
          <p:nvPr/>
        </p:nvGrpSpPr>
        <p:grpSpPr>
          <a:xfrm>
            <a:off x="11355227" y="6107562"/>
            <a:ext cx="551086" cy="343888"/>
            <a:chOff x="0" y="0"/>
            <a:chExt cx="734781" cy="458518"/>
          </a:xfrm>
        </p:grpSpPr>
        <p:sp>
          <p:nvSpPr>
            <p:cNvPr id="124" name="Freeform 124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6" name="TextBox 126"/>
          <p:cNvSpPr txBox="1"/>
          <p:nvPr/>
        </p:nvSpPr>
        <p:spPr>
          <a:xfrm>
            <a:off x="12780986" y="6372902"/>
            <a:ext cx="1237143" cy="63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- 70</a:t>
            </a:r>
          </a:p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3579689" y="6445632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650" y="85378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550433" y="1230287"/>
            <a:ext cx="1208404" cy="1247687"/>
            <a:chOff x="0" y="0"/>
            <a:chExt cx="1611206" cy="16635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4782" y="938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69729" y="3221663"/>
            <a:ext cx="1208404" cy="1247687"/>
            <a:chOff x="0" y="0"/>
            <a:chExt cx="1611206" cy="16635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B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96077" y="3221663"/>
            <a:ext cx="1208404" cy="1247687"/>
            <a:chOff x="0" y="0"/>
            <a:chExt cx="1611206" cy="166358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C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7447607">
            <a:off x="7880992" y="2674511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427460">
            <a:off x="9398936" y="2671710"/>
            <a:ext cx="994281" cy="350484"/>
          </a:xfrm>
          <a:custGeom>
            <a:avLst/>
            <a:gdLst/>
            <a:ahLst/>
            <a:cxnLst/>
            <a:rect l="l" t="t" r="r" b="b"/>
            <a:pathLst>
              <a:path w="994281" h="350484">
                <a:moveTo>
                  <a:pt x="0" y="0"/>
                </a:moveTo>
                <a:lnTo>
                  <a:pt x="994282" y="0"/>
                </a:lnTo>
                <a:lnTo>
                  <a:pt x="994282" y="350484"/>
                </a:lnTo>
                <a:lnTo>
                  <a:pt x="0" y="350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8529163" y="355089"/>
            <a:ext cx="122967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CEO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313111" y="1368356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- 380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- 14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766884" y="1473175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0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661972" y="3359732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- 210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- 6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579689" y="3691650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25540" y="2735888"/>
            <a:ext cx="345263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1 candy =&gt; 20 gold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6369737" y="4859875"/>
            <a:ext cx="1208404" cy="1247687"/>
            <a:chOff x="0" y="0"/>
            <a:chExt cx="1611206" cy="1663582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D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7924961" y="4859875"/>
            <a:ext cx="1208404" cy="1247687"/>
            <a:chOff x="0" y="0"/>
            <a:chExt cx="1611206" cy="1663582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E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305817" y="4878925"/>
            <a:ext cx="1208404" cy="1247687"/>
            <a:chOff x="0" y="0"/>
            <a:chExt cx="1611206" cy="1663582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45" name="TextBox 45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F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885696" y="4781638"/>
            <a:ext cx="1208404" cy="1247687"/>
            <a:chOff x="0" y="0"/>
            <a:chExt cx="1611206" cy="1663582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1611206" cy="1663582"/>
              <a:chOff x="0" y="0"/>
              <a:chExt cx="2091800" cy="2159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9" name="Freeform 49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50" name="TextBox 50"/>
            <p:cNvSpPr txBox="1"/>
            <p:nvPr/>
          </p:nvSpPr>
          <p:spPr>
            <a:xfrm>
              <a:off x="324782" y="182793"/>
              <a:ext cx="933283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G</a:t>
              </a:r>
            </a:p>
          </p:txBody>
        </p:sp>
      </p:grpSp>
      <p:sp>
        <p:nvSpPr>
          <p:cNvPr id="51" name="Freeform 51"/>
          <p:cNvSpPr/>
          <p:nvPr/>
        </p:nvSpPr>
        <p:spPr>
          <a:xfrm rot="7447607">
            <a:off x="7025052" y="4533621"/>
            <a:ext cx="601254" cy="211942"/>
          </a:xfrm>
          <a:custGeom>
            <a:avLst/>
            <a:gdLst/>
            <a:ahLst/>
            <a:cxnLst/>
            <a:rect l="l" t="t" r="r" b="b"/>
            <a:pathLst>
              <a:path w="601254" h="211942">
                <a:moveTo>
                  <a:pt x="0" y="0"/>
                </a:moveTo>
                <a:lnTo>
                  <a:pt x="601254" y="0"/>
                </a:lnTo>
                <a:lnTo>
                  <a:pt x="601254" y="211942"/>
                </a:lnTo>
                <a:lnTo>
                  <a:pt x="0" y="211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52"/>
          <p:cNvSpPr/>
          <p:nvPr/>
        </p:nvSpPr>
        <p:spPr>
          <a:xfrm rot="3427460">
            <a:off x="7875456" y="4552342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53"/>
          <p:cNvSpPr/>
          <p:nvPr/>
        </p:nvSpPr>
        <p:spPr>
          <a:xfrm rot="6982899">
            <a:off x="9869316" y="4549809"/>
            <a:ext cx="553129" cy="194978"/>
          </a:xfrm>
          <a:custGeom>
            <a:avLst/>
            <a:gdLst/>
            <a:ahLst/>
            <a:cxnLst/>
            <a:rect l="l" t="t" r="r" b="b"/>
            <a:pathLst>
              <a:path w="553129" h="194978">
                <a:moveTo>
                  <a:pt x="0" y="0"/>
                </a:moveTo>
                <a:lnTo>
                  <a:pt x="553128" y="0"/>
                </a:lnTo>
                <a:lnTo>
                  <a:pt x="553128" y="194978"/>
                </a:lnTo>
                <a:lnTo>
                  <a:pt x="0" y="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3427460">
            <a:off x="10683791" y="4513275"/>
            <a:ext cx="614448" cy="216593"/>
          </a:xfrm>
          <a:custGeom>
            <a:avLst/>
            <a:gdLst/>
            <a:ahLst/>
            <a:cxnLst/>
            <a:rect l="l" t="t" r="r" b="b"/>
            <a:pathLst>
              <a:path w="614448" h="216593">
                <a:moveTo>
                  <a:pt x="0" y="0"/>
                </a:moveTo>
                <a:lnTo>
                  <a:pt x="614448" y="0"/>
                </a:lnTo>
                <a:lnTo>
                  <a:pt x="614448" y="216592"/>
                </a:lnTo>
                <a:lnTo>
                  <a:pt x="0" y="216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5" name="TextBox 55"/>
          <p:cNvSpPr txBox="1"/>
          <p:nvPr/>
        </p:nvSpPr>
        <p:spPr>
          <a:xfrm>
            <a:off x="12614029" y="5016993"/>
            <a:ext cx="190411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- 120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- 2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579689" y="5259881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2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6256759" y="6364737"/>
            <a:ext cx="627178" cy="647566"/>
            <a:chOff x="0" y="0"/>
            <a:chExt cx="836237" cy="863422"/>
          </a:xfrm>
        </p:grpSpPr>
        <p:grpSp>
          <p:nvGrpSpPr>
            <p:cNvPr id="58" name="Group 58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0" name="Freeform 60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61" name="TextBox 61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H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7063941" y="6364737"/>
            <a:ext cx="627178" cy="647566"/>
            <a:chOff x="0" y="0"/>
            <a:chExt cx="836237" cy="863422"/>
          </a:xfrm>
        </p:grpSpPr>
        <p:grpSp>
          <p:nvGrpSpPr>
            <p:cNvPr id="63" name="Group 63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5" name="Freeform 65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66" name="TextBox 66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I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7833253" y="6364737"/>
            <a:ext cx="627178" cy="647566"/>
            <a:chOff x="0" y="0"/>
            <a:chExt cx="836237" cy="863422"/>
          </a:xfrm>
        </p:grpSpPr>
        <p:grpSp>
          <p:nvGrpSpPr>
            <p:cNvPr id="68" name="Group 68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0" name="Freeform 70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1" name="TextBox 71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J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8640435" y="6364737"/>
            <a:ext cx="627178" cy="647566"/>
            <a:chOff x="0" y="0"/>
            <a:chExt cx="836237" cy="863422"/>
          </a:xfrm>
        </p:grpSpPr>
        <p:grpSp>
          <p:nvGrpSpPr>
            <p:cNvPr id="73" name="Group 73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5" name="Freeform 75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76" name="TextBox 76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K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9339841" y="6336162"/>
            <a:ext cx="627178" cy="647566"/>
            <a:chOff x="0" y="0"/>
            <a:chExt cx="836237" cy="863422"/>
          </a:xfrm>
        </p:grpSpPr>
        <p:grpSp>
          <p:nvGrpSpPr>
            <p:cNvPr id="78" name="Group 78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0" name="Freeform 80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1" name="TextBox 81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L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10147024" y="6336162"/>
            <a:ext cx="627178" cy="647566"/>
            <a:chOff x="0" y="0"/>
            <a:chExt cx="836237" cy="863422"/>
          </a:xfrm>
        </p:grpSpPr>
        <p:grpSp>
          <p:nvGrpSpPr>
            <p:cNvPr id="83" name="Group 83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5" name="Freeform 85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86" name="TextBox 86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M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10916335" y="6336162"/>
            <a:ext cx="627178" cy="647566"/>
            <a:chOff x="0" y="0"/>
            <a:chExt cx="836237" cy="863422"/>
          </a:xfrm>
        </p:grpSpPr>
        <p:grpSp>
          <p:nvGrpSpPr>
            <p:cNvPr id="88" name="Group 88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89" name="Freeform 89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0" name="Freeform 90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1" name="TextBox 91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N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11723518" y="6336162"/>
            <a:ext cx="627178" cy="647566"/>
            <a:chOff x="0" y="0"/>
            <a:chExt cx="836237" cy="863422"/>
          </a:xfrm>
        </p:grpSpPr>
        <p:grpSp>
          <p:nvGrpSpPr>
            <p:cNvPr id="93" name="Group 93"/>
            <p:cNvGrpSpPr/>
            <p:nvPr/>
          </p:nvGrpSpPr>
          <p:grpSpPr>
            <a:xfrm>
              <a:off x="0" y="0"/>
              <a:ext cx="836237" cy="863422"/>
              <a:chOff x="0" y="0"/>
              <a:chExt cx="2091800" cy="215980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2700" y="12700"/>
                <a:ext cx="2066290" cy="2134362"/>
              </a:xfrm>
              <a:custGeom>
                <a:avLst/>
                <a:gdLst/>
                <a:ahLst/>
                <a:cxnLst/>
                <a:rect l="l" t="t" r="r" b="b"/>
                <a:pathLst>
                  <a:path w="2066290" h="2134362">
                    <a:moveTo>
                      <a:pt x="0" y="1067181"/>
                    </a:moveTo>
                    <a:cubicBezTo>
                      <a:pt x="0" y="477774"/>
                      <a:pt x="462534" y="0"/>
                      <a:pt x="1033145" y="0"/>
                    </a:cubicBezTo>
                    <a:cubicBezTo>
                      <a:pt x="1603756" y="0"/>
                      <a:pt x="2066290" y="477774"/>
                      <a:pt x="2066290" y="1067181"/>
                    </a:cubicBezTo>
                    <a:cubicBezTo>
                      <a:pt x="2066290" y="1656588"/>
                      <a:pt x="1603756" y="2134362"/>
                      <a:pt x="1033145" y="2134362"/>
                    </a:cubicBezTo>
                    <a:cubicBezTo>
                      <a:pt x="462534" y="2134362"/>
                      <a:pt x="0" y="1656588"/>
                      <a:pt x="0" y="10671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5" name="Freeform 95"/>
              <p:cNvSpPr/>
              <p:nvPr/>
            </p:nvSpPr>
            <p:spPr>
              <a:xfrm>
                <a:off x="0" y="0"/>
                <a:ext cx="2006600" cy="2050669"/>
              </a:xfrm>
              <a:custGeom>
                <a:avLst/>
                <a:gdLst/>
                <a:ahLst/>
                <a:cxnLst/>
                <a:rect l="l" t="t" r="r" b="b"/>
                <a:pathLst>
                  <a:path w="2006600" h="2050669">
                    <a:moveTo>
                      <a:pt x="14351" y="900557"/>
                    </a:moveTo>
                    <a:cubicBezTo>
                      <a:pt x="18415" y="875030"/>
                      <a:pt x="23495" y="849884"/>
                      <a:pt x="29337" y="824992"/>
                    </a:cubicBezTo>
                    <a:lnTo>
                      <a:pt x="54102" y="830834"/>
                    </a:lnTo>
                    <a:cubicBezTo>
                      <a:pt x="48387" y="855091"/>
                      <a:pt x="43561" y="879729"/>
                      <a:pt x="39497" y="904621"/>
                    </a:cubicBezTo>
                    <a:close/>
                    <a:moveTo>
                      <a:pt x="57404" y="726313"/>
                    </a:moveTo>
                    <a:cubicBezTo>
                      <a:pt x="65659" y="701929"/>
                      <a:pt x="74676" y="677799"/>
                      <a:pt x="84455" y="654304"/>
                    </a:cubicBezTo>
                    <a:lnTo>
                      <a:pt x="107950" y="664083"/>
                    </a:lnTo>
                    <a:cubicBezTo>
                      <a:pt x="98425" y="687197"/>
                      <a:pt x="89535" y="710565"/>
                      <a:pt x="81534" y="734441"/>
                    </a:cubicBezTo>
                    <a:close/>
                    <a:moveTo>
                      <a:pt x="128270" y="561213"/>
                    </a:moveTo>
                    <a:cubicBezTo>
                      <a:pt x="140335" y="538480"/>
                      <a:pt x="153289" y="516128"/>
                      <a:pt x="166878" y="494411"/>
                    </a:cubicBezTo>
                    <a:lnTo>
                      <a:pt x="188341" y="508000"/>
                    </a:lnTo>
                    <a:cubicBezTo>
                      <a:pt x="175006" y="529209"/>
                      <a:pt x="162433" y="550926"/>
                      <a:pt x="150622" y="573278"/>
                    </a:cubicBezTo>
                    <a:close/>
                    <a:moveTo>
                      <a:pt x="247777" y="422021"/>
                    </a:moveTo>
                    <a:cubicBezTo>
                      <a:pt x="263398" y="401574"/>
                      <a:pt x="279781" y="381762"/>
                      <a:pt x="296799" y="362585"/>
                    </a:cubicBezTo>
                    <a:lnTo>
                      <a:pt x="315849" y="379476"/>
                    </a:lnTo>
                    <a:cubicBezTo>
                      <a:pt x="299212" y="398272"/>
                      <a:pt x="283210" y="417576"/>
                      <a:pt x="267970" y="437515"/>
                    </a:cubicBezTo>
                    <a:close/>
                    <a:moveTo>
                      <a:pt x="388874" y="304546"/>
                    </a:moveTo>
                    <a:cubicBezTo>
                      <a:pt x="407670" y="287020"/>
                      <a:pt x="427101" y="270256"/>
                      <a:pt x="447167" y="254127"/>
                    </a:cubicBezTo>
                    <a:lnTo>
                      <a:pt x="463042" y="273939"/>
                    </a:lnTo>
                    <a:cubicBezTo>
                      <a:pt x="443484" y="289687"/>
                      <a:pt x="424561" y="306070"/>
                      <a:pt x="406146" y="323088"/>
                    </a:cubicBezTo>
                    <a:close/>
                    <a:moveTo>
                      <a:pt x="487934" y="166370"/>
                    </a:moveTo>
                    <a:cubicBezTo>
                      <a:pt x="509397" y="152273"/>
                      <a:pt x="531495" y="139065"/>
                      <a:pt x="554101" y="126619"/>
                    </a:cubicBezTo>
                    <a:lnTo>
                      <a:pt x="566420" y="148844"/>
                    </a:lnTo>
                    <a:cubicBezTo>
                      <a:pt x="544449" y="160909"/>
                      <a:pt x="522859" y="173863"/>
                      <a:pt x="501904" y="187579"/>
                    </a:cubicBezTo>
                    <a:close/>
                    <a:moveTo>
                      <a:pt x="646430" y="81534"/>
                    </a:moveTo>
                    <a:cubicBezTo>
                      <a:pt x="670052" y="71501"/>
                      <a:pt x="694055" y="62230"/>
                      <a:pt x="718439" y="53975"/>
                    </a:cubicBezTo>
                    <a:lnTo>
                      <a:pt x="726567" y="77978"/>
                    </a:lnTo>
                    <a:cubicBezTo>
                      <a:pt x="702818" y="86106"/>
                      <a:pt x="679323" y="94996"/>
                      <a:pt x="656336" y="104902"/>
                    </a:cubicBezTo>
                    <a:close/>
                    <a:moveTo>
                      <a:pt x="817245" y="25908"/>
                    </a:moveTo>
                    <a:cubicBezTo>
                      <a:pt x="842137" y="20193"/>
                      <a:pt x="867410" y="15367"/>
                      <a:pt x="892937" y="11557"/>
                    </a:cubicBezTo>
                    <a:lnTo>
                      <a:pt x="896747" y="36703"/>
                    </a:lnTo>
                    <a:cubicBezTo>
                      <a:pt x="871855" y="40513"/>
                      <a:pt x="847217" y="45212"/>
                      <a:pt x="822960" y="50800"/>
                    </a:cubicBezTo>
                    <a:close/>
                    <a:moveTo>
                      <a:pt x="995172" y="1270"/>
                    </a:moveTo>
                    <a:cubicBezTo>
                      <a:pt x="1012063" y="381"/>
                      <a:pt x="1028954" y="0"/>
                      <a:pt x="1045845" y="0"/>
                    </a:cubicBezTo>
                    <a:lnTo>
                      <a:pt x="1045845" y="12700"/>
                    </a:lnTo>
                    <a:lnTo>
                      <a:pt x="1045845" y="0"/>
                    </a:lnTo>
                    <a:cubicBezTo>
                      <a:pt x="1054862" y="0"/>
                      <a:pt x="1063879" y="127"/>
                      <a:pt x="1072769" y="381"/>
                    </a:cubicBezTo>
                    <a:lnTo>
                      <a:pt x="1072134" y="25781"/>
                    </a:lnTo>
                    <a:cubicBezTo>
                      <a:pt x="1063498" y="25527"/>
                      <a:pt x="1054735" y="25400"/>
                      <a:pt x="1045845" y="25400"/>
                    </a:cubicBezTo>
                    <a:lnTo>
                      <a:pt x="1045845" y="12700"/>
                    </a:lnTo>
                    <a:lnTo>
                      <a:pt x="1045845" y="25400"/>
                    </a:lnTo>
                    <a:cubicBezTo>
                      <a:pt x="1029335" y="25400"/>
                      <a:pt x="1012825" y="25781"/>
                      <a:pt x="996442" y="26670"/>
                    </a:cubicBezTo>
                    <a:close/>
                    <a:moveTo>
                      <a:pt x="1175258" y="8128"/>
                    </a:moveTo>
                    <a:cubicBezTo>
                      <a:pt x="1200912" y="11430"/>
                      <a:pt x="1226185" y="15621"/>
                      <a:pt x="1251204" y="20701"/>
                    </a:cubicBezTo>
                    <a:lnTo>
                      <a:pt x="1246124" y="45593"/>
                    </a:lnTo>
                    <a:cubicBezTo>
                      <a:pt x="1221740" y="40513"/>
                      <a:pt x="1196975" y="36449"/>
                      <a:pt x="1172083" y="33274"/>
                    </a:cubicBezTo>
                    <a:close/>
                    <a:moveTo>
                      <a:pt x="1347597" y="71755"/>
                    </a:moveTo>
                    <a:cubicBezTo>
                      <a:pt x="1372235" y="79502"/>
                      <a:pt x="1396492" y="88138"/>
                      <a:pt x="1420368" y="97663"/>
                    </a:cubicBezTo>
                    <a:lnTo>
                      <a:pt x="1410970" y="121285"/>
                    </a:lnTo>
                    <a:cubicBezTo>
                      <a:pt x="1387729" y="112014"/>
                      <a:pt x="1364107" y="103505"/>
                      <a:pt x="1340104" y="96012"/>
                    </a:cubicBezTo>
                    <a:close/>
                    <a:moveTo>
                      <a:pt x="1506220" y="164846"/>
                    </a:moveTo>
                    <a:cubicBezTo>
                      <a:pt x="1529080" y="176784"/>
                      <a:pt x="1551432" y="189484"/>
                      <a:pt x="1573149" y="203073"/>
                    </a:cubicBezTo>
                    <a:lnTo>
                      <a:pt x="1559814" y="224663"/>
                    </a:lnTo>
                    <a:cubicBezTo>
                      <a:pt x="1538478" y="211455"/>
                      <a:pt x="1516761" y="199009"/>
                      <a:pt x="1494536" y="187452"/>
                    </a:cubicBezTo>
                    <a:close/>
                    <a:moveTo>
                      <a:pt x="1646047" y="284099"/>
                    </a:moveTo>
                    <a:cubicBezTo>
                      <a:pt x="1666494" y="299720"/>
                      <a:pt x="1686306" y="316103"/>
                      <a:pt x="1705483" y="333248"/>
                    </a:cubicBezTo>
                    <a:lnTo>
                      <a:pt x="1688592" y="352171"/>
                    </a:lnTo>
                    <a:cubicBezTo>
                      <a:pt x="1669796" y="335534"/>
                      <a:pt x="1650492" y="319532"/>
                      <a:pt x="1630553" y="304292"/>
                    </a:cubicBezTo>
                    <a:close/>
                    <a:moveTo>
                      <a:pt x="1763395" y="425323"/>
                    </a:moveTo>
                    <a:cubicBezTo>
                      <a:pt x="1780794" y="444119"/>
                      <a:pt x="1797685" y="463677"/>
                      <a:pt x="1813814" y="483743"/>
                    </a:cubicBezTo>
                    <a:lnTo>
                      <a:pt x="1794002" y="499618"/>
                    </a:lnTo>
                    <a:cubicBezTo>
                      <a:pt x="1778254" y="480060"/>
                      <a:pt x="1761871" y="461010"/>
                      <a:pt x="1744853" y="442595"/>
                    </a:cubicBezTo>
                    <a:close/>
                    <a:moveTo>
                      <a:pt x="1855597" y="584073"/>
                    </a:moveTo>
                    <a:cubicBezTo>
                      <a:pt x="1869694" y="605536"/>
                      <a:pt x="1883029" y="627380"/>
                      <a:pt x="1895602" y="649859"/>
                    </a:cubicBezTo>
                    <a:lnTo>
                      <a:pt x="1873377" y="662305"/>
                    </a:lnTo>
                    <a:cubicBezTo>
                      <a:pt x="1861058" y="640334"/>
                      <a:pt x="1848104" y="618871"/>
                      <a:pt x="1834388" y="598043"/>
                    </a:cubicBezTo>
                    <a:close/>
                    <a:moveTo>
                      <a:pt x="1920240" y="755777"/>
                    </a:moveTo>
                    <a:cubicBezTo>
                      <a:pt x="1930527" y="779145"/>
                      <a:pt x="1940179" y="803021"/>
                      <a:pt x="1948815" y="827278"/>
                    </a:cubicBezTo>
                    <a:lnTo>
                      <a:pt x="1924939" y="835914"/>
                    </a:lnTo>
                    <a:cubicBezTo>
                      <a:pt x="1916430" y="812165"/>
                      <a:pt x="1907032" y="788924"/>
                      <a:pt x="1896999" y="766064"/>
                    </a:cubicBezTo>
                    <a:close/>
                    <a:moveTo>
                      <a:pt x="1955800" y="935736"/>
                    </a:moveTo>
                    <a:cubicBezTo>
                      <a:pt x="1962150" y="960501"/>
                      <a:pt x="1967738" y="985647"/>
                      <a:pt x="1972437" y="1011047"/>
                    </a:cubicBezTo>
                    <a:lnTo>
                      <a:pt x="1947418" y="1015619"/>
                    </a:lnTo>
                    <a:cubicBezTo>
                      <a:pt x="1942846" y="990727"/>
                      <a:pt x="1937385" y="966216"/>
                      <a:pt x="1931162" y="941959"/>
                    </a:cubicBezTo>
                    <a:close/>
                    <a:moveTo>
                      <a:pt x="1961642" y="1119124"/>
                    </a:moveTo>
                    <a:cubicBezTo>
                      <a:pt x="1963928" y="1144524"/>
                      <a:pt x="1965325" y="1170051"/>
                      <a:pt x="1965833" y="1195959"/>
                    </a:cubicBezTo>
                    <a:lnTo>
                      <a:pt x="1940433" y="1196467"/>
                    </a:lnTo>
                    <a:cubicBezTo>
                      <a:pt x="1939925" y="1171194"/>
                      <a:pt x="1938528" y="1146175"/>
                      <a:pt x="1936242" y="1121410"/>
                    </a:cubicBezTo>
                    <a:close/>
                    <a:moveTo>
                      <a:pt x="1937893" y="1301369"/>
                    </a:moveTo>
                    <a:cubicBezTo>
                      <a:pt x="1936115" y="1327150"/>
                      <a:pt x="1933448" y="1352677"/>
                      <a:pt x="1929892" y="1377950"/>
                    </a:cubicBezTo>
                    <a:lnTo>
                      <a:pt x="1904746" y="1374394"/>
                    </a:lnTo>
                    <a:cubicBezTo>
                      <a:pt x="1908175" y="1349756"/>
                      <a:pt x="1910842" y="1324737"/>
                      <a:pt x="1912620" y="1299464"/>
                    </a:cubicBezTo>
                    <a:close/>
                    <a:moveTo>
                      <a:pt x="1885569" y="1477010"/>
                    </a:moveTo>
                    <a:cubicBezTo>
                      <a:pt x="1879600" y="1502156"/>
                      <a:pt x="1872869" y="1526794"/>
                      <a:pt x="1865249" y="1551178"/>
                    </a:cubicBezTo>
                    <a:lnTo>
                      <a:pt x="1840992" y="1543558"/>
                    </a:lnTo>
                    <a:cubicBezTo>
                      <a:pt x="1848358" y="1519809"/>
                      <a:pt x="1855089" y="1495552"/>
                      <a:pt x="1860804" y="1471041"/>
                    </a:cubicBezTo>
                    <a:close/>
                    <a:moveTo>
                      <a:pt x="2006600" y="1507490"/>
                    </a:moveTo>
                    <a:cubicBezTo>
                      <a:pt x="1996694" y="1531239"/>
                      <a:pt x="1985899" y="1554607"/>
                      <a:pt x="1974342" y="1577594"/>
                    </a:cubicBezTo>
                    <a:lnTo>
                      <a:pt x="1951609" y="1566164"/>
                    </a:lnTo>
                    <a:cubicBezTo>
                      <a:pt x="1962912" y="1543812"/>
                      <a:pt x="1973326" y="1520952"/>
                      <a:pt x="1983105" y="1497711"/>
                    </a:cubicBezTo>
                    <a:close/>
                    <a:moveTo>
                      <a:pt x="1900301" y="1657223"/>
                    </a:moveTo>
                    <a:cubicBezTo>
                      <a:pt x="1886585" y="1679067"/>
                      <a:pt x="1872107" y="1700276"/>
                      <a:pt x="1856994" y="1720977"/>
                    </a:cubicBezTo>
                    <a:lnTo>
                      <a:pt x="1836547" y="1705991"/>
                    </a:lnTo>
                    <a:cubicBezTo>
                      <a:pt x="1851406" y="1685798"/>
                      <a:pt x="1865503" y="1664970"/>
                      <a:pt x="1878838" y="1643761"/>
                    </a:cubicBezTo>
                    <a:close/>
                    <a:moveTo>
                      <a:pt x="1770888" y="1787398"/>
                    </a:moveTo>
                    <a:cubicBezTo>
                      <a:pt x="1753743" y="1806575"/>
                      <a:pt x="1735963" y="1825244"/>
                      <a:pt x="1717548" y="1843024"/>
                    </a:cubicBezTo>
                    <a:lnTo>
                      <a:pt x="1699895" y="1824863"/>
                    </a:lnTo>
                    <a:cubicBezTo>
                      <a:pt x="1717802" y="1807337"/>
                      <a:pt x="1735201" y="1789303"/>
                      <a:pt x="1751965" y="1770507"/>
                    </a:cubicBezTo>
                    <a:close/>
                    <a:moveTo>
                      <a:pt x="1621536" y="1894205"/>
                    </a:moveTo>
                    <a:cubicBezTo>
                      <a:pt x="1601470" y="1910207"/>
                      <a:pt x="1580769" y="1925574"/>
                      <a:pt x="1559560" y="1940052"/>
                    </a:cubicBezTo>
                    <a:lnTo>
                      <a:pt x="1545209" y="1919097"/>
                    </a:lnTo>
                    <a:cubicBezTo>
                      <a:pt x="1565910" y="1904873"/>
                      <a:pt x="1586103" y="1890014"/>
                      <a:pt x="1605661" y="1874266"/>
                    </a:cubicBezTo>
                    <a:close/>
                    <a:moveTo>
                      <a:pt x="1456182" y="1973961"/>
                    </a:moveTo>
                    <a:cubicBezTo>
                      <a:pt x="1433703" y="1986280"/>
                      <a:pt x="1410716" y="1997837"/>
                      <a:pt x="1387221" y="2008505"/>
                    </a:cubicBezTo>
                    <a:lnTo>
                      <a:pt x="1376680" y="1985391"/>
                    </a:lnTo>
                    <a:cubicBezTo>
                      <a:pt x="1399540" y="1974977"/>
                      <a:pt x="1422019" y="1963801"/>
                      <a:pt x="1443990" y="1951736"/>
                    </a:cubicBezTo>
                    <a:close/>
                    <a:moveTo>
                      <a:pt x="1279398" y="2024126"/>
                    </a:moveTo>
                    <a:cubicBezTo>
                      <a:pt x="1255141" y="2032381"/>
                      <a:pt x="1230503" y="2039620"/>
                      <a:pt x="1205484" y="2045970"/>
                    </a:cubicBezTo>
                    <a:lnTo>
                      <a:pt x="1199261" y="2021332"/>
                    </a:lnTo>
                    <a:cubicBezTo>
                      <a:pt x="1223645" y="2015109"/>
                      <a:pt x="1247648" y="2007997"/>
                      <a:pt x="1271270" y="1999996"/>
                    </a:cubicBezTo>
                    <a:close/>
                    <a:moveTo>
                      <a:pt x="1096645" y="2042160"/>
                    </a:moveTo>
                    <a:cubicBezTo>
                      <a:pt x="1071372" y="2045970"/>
                      <a:pt x="1045845" y="2048764"/>
                      <a:pt x="1019937" y="2050669"/>
                    </a:cubicBezTo>
                    <a:lnTo>
                      <a:pt x="1018159" y="2025396"/>
                    </a:lnTo>
                    <a:cubicBezTo>
                      <a:pt x="1043305" y="2023618"/>
                      <a:pt x="1068197" y="2020824"/>
                      <a:pt x="1092835" y="2017141"/>
                    </a:cubicBezTo>
                    <a:close/>
                    <a:moveTo>
                      <a:pt x="912876" y="2027936"/>
                    </a:moveTo>
                    <a:cubicBezTo>
                      <a:pt x="887095" y="2027174"/>
                      <a:pt x="861441" y="2025523"/>
                      <a:pt x="836168" y="2022856"/>
                    </a:cubicBezTo>
                    <a:lnTo>
                      <a:pt x="838835" y="1997583"/>
                    </a:lnTo>
                    <a:cubicBezTo>
                      <a:pt x="863473" y="2000123"/>
                      <a:pt x="888492" y="2001774"/>
                      <a:pt x="913638" y="2002536"/>
                    </a:cubicBezTo>
                    <a:close/>
                    <a:moveTo>
                      <a:pt x="735203" y="1981708"/>
                    </a:moveTo>
                    <a:cubicBezTo>
                      <a:pt x="709930" y="1976501"/>
                      <a:pt x="684911" y="1970278"/>
                      <a:pt x="660273" y="1963166"/>
                    </a:cubicBezTo>
                    <a:lnTo>
                      <a:pt x="667258" y="1938782"/>
                    </a:lnTo>
                    <a:cubicBezTo>
                      <a:pt x="691261" y="1945767"/>
                      <a:pt x="715645" y="1951736"/>
                      <a:pt x="740410" y="1956943"/>
                    </a:cubicBezTo>
                    <a:close/>
                    <a:moveTo>
                      <a:pt x="568198" y="1904873"/>
                    </a:moveTo>
                    <a:cubicBezTo>
                      <a:pt x="544322" y="1895221"/>
                      <a:pt x="520827" y="1884807"/>
                      <a:pt x="497840" y="1873377"/>
                    </a:cubicBezTo>
                    <a:lnTo>
                      <a:pt x="509016" y="1850644"/>
                    </a:lnTo>
                    <a:cubicBezTo>
                      <a:pt x="531495" y="1861693"/>
                      <a:pt x="554355" y="1871980"/>
                      <a:pt x="577723" y="1881378"/>
                    </a:cubicBezTo>
                    <a:close/>
                    <a:moveTo>
                      <a:pt x="417449" y="1799971"/>
                    </a:moveTo>
                    <a:cubicBezTo>
                      <a:pt x="395605" y="1786382"/>
                      <a:pt x="374269" y="1771904"/>
                      <a:pt x="353568" y="1756791"/>
                    </a:cubicBezTo>
                    <a:lnTo>
                      <a:pt x="457200" y="1941322"/>
                    </a:lnTo>
                    <a:cubicBezTo>
                      <a:pt x="477393" y="1956181"/>
                      <a:pt x="498221" y="1970151"/>
                      <a:pt x="519557" y="1983486"/>
                    </a:cubicBezTo>
                    <a:close/>
                    <a:moveTo>
                      <a:pt x="375793" y="1875663"/>
                    </a:moveTo>
                    <a:cubicBezTo>
                      <a:pt x="356616" y="1858518"/>
                      <a:pt x="338074" y="1840738"/>
                      <a:pt x="320167" y="1822323"/>
                    </a:cubicBezTo>
                    <a:lnTo>
                      <a:pt x="338455" y="1804670"/>
                    </a:lnTo>
                    <a:cubicBezTo>
                      <a:pt x="355981" y="1822704"/>
                      <a:pt x="374015" y="1840103"/>
                      <a:pt x="392811" y="1856740"/>
                    </a:cubicBezTo>
                    <a:close/>
                    <a:moveTo>
                      <a:pt x="238760" y="1766697"/>
                    </a:moveTo>
                    <a:cubicBezTo>
                      <a:pt x="222758" y="1746631"/>
                      <a:pt x="207391" y="1726057"/>
                      <a:pt x="192786" y="1704848"/>
                    </a:cubicBezTo>
                    <a:lnTo>
                      <a:pt x="213741" y="1690497"/>
                    </a:lnTo>
                    <a:cubicBezTo>
                      <a:pt x="227965" y="1711198"/>
                      <a:pt x="242951" y="1731391"/>
                      <a:pt x="258572" y="1750949"/>
                    </a:cubicBezTo>
                    <a:close/>
                    <a:moveTo>
                      <a:pt x="158496" y="1601851"/>
                    </a:moveTo>
                    <a:cubicBezTo>
                      <a:pt x="146050" y="1579499"/>
                      <a:pt x="134366" y="1556639"/>
                      <a:pt x="123444" y="1533271"/>
                    </a:cubicBezTo>
                    <a:lnTo>
                      <a:pt x="146431" y="1522476"/>
                    </a:lnTo>
                    <a:cubicBezTo>
                      <a:pt x="157099" y="1545209"/>
                      <a:pt x="168529" y="1567561"/>
                      <a:pt x="180721" y="1589405"/>
                    </a:cubicBezTo>
                    <a:close/>
                    <a:moveTo>
                      <a:pt x="64516" y="1454023"/>
                    </a:moveTo>
                    <a:cubicBezTo>
                      <a:pt x="55880" y="1429893"/>
                      <a:pt x="48133" y="1405382"/>
                      <a:pt x="41148" y="1380490"/>
                    </a:cubicBezTo>
                    <a:lnTo>
                      <a:pt x="65659" y="1373632"/>
                    </a:lnTo>
                    <a:cubicBezTo>
                      <a:pt x="72517" y="1397889"/>
                      <a:pt x="80137" y="1421892"/>
                      <a:pt x="88519" y="1445387"/>
                    </a:cubicBezTo>
                    <a:close/>
                    <a:moveTo>
                      <a:pt x="18034" y="1280414"/>
                    </a:moveTo>
                    <a:cubicBezTo>
                      <a:pt x="13462" y="1255268"/>
                      <a:pt x="9779" y="1229868"/>
                      <a:pt x="6858" y="1204087"/>
                    </a:cubicBezTo>
                    <a:lnTo>
                      <a:pt x="32131" y="1201293"/>
                    </a:lnTo>
                    <a:cubicBezTo>
                      <a:pt x="34925" y="1226439"/>
                      <a:pt x="38608" y="1251331"/>
                      <a:pt x="43053" y="1275842"/>
                    </a:cubicBezTo>
                    <a:close/>
                    <a:moveTo>
                      <a:pt x="254" y="1101725"/>
                    </a:moveTo>
                    <a:cubicBezTo>
                      <a:pt x="127" y="1094486"/>
                      <a:pt x="0" y="1087120"/>
                      <a:pt x="0" y="1079881"/>
                    </a:cubicBezTo>
                    <a:lnTo>
                      <a:pt x="12700" y="1079881"/>
                    </a:lnTo>
                    <a:lnTo>
                      <a:pt x="25400" y="1079881"/>
                    </a:lnTo>
                    <a:lnTo>
                      <a:pt x="12700" y="1079881"/>
                    </a:lnTo>
                    <a:lnTo>
                      <a:pt x="0" y="1079881"/>
                    </a:lnTo>
                    <a:cubicBezTo>
                      <a:pt x="0" y="1053846"/>
                      <a:pt x="889" y="1028192"/>
                      <a:pt x="2667" y="1002665"/>
                    </a:cubicBezTo>
                    <a:lnTo>
                      <a:pt x="28067" y="1004443"/>
                    </a:lnTo>
                    <a:cubicBezTo>
                      <a:pt x="26416" y="1029335"/>
                      <a:pt x="25527" y="1054608"/>
                      <a:pt x="25527" y="1080008"/>
                    </a:cubicBezTo>
                    <a:cubicBezTo>
                      <a:pt x="25527" y="1086993"/>
                      <a:pt x="19812" y="1092708"/>
                      <a:pt x="12827" y="1092708"/>
                    </a:cubicBezTo>
                    <a:cubicBezTo>
                      <a:pt x="5842" y="1092708"/>
                      <a:pt x="127" y="1086993"/>
                      <a:pt x="127" y="1080008"/>
                    </a:cubicBezTo>
                    <a:cubicBezTo>
                      <a:pt x="127" y="1073023"/>
                      <a:pt x="5842" y="1067308"/>
                      <a:pt x="12827" y="1067308"/>
                    </a:cubicBezTo>
                    <a:cubicBezTo>
                      <a:pt x="19812" y="1067308"/>
                      <a:pt x="25527" y="1073023"/>
                      <a:pt x="25527" y="1080008"/>
                    </a:cubicBezTo>
                    <a:cubicBezTo>
                      <a:pt x="25527" y="1086993"/>
                      <a:pt x="25654" y="1094232"/>
                      <a:pt x="25781" y="1101344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  <p:sp>
          <p:nvSpPr>
            <p:cNvPr id="96" name="TextBox 96"/>
            <p:cNvSpPr txBox="1"/>
            <p:nvPr/>
          </p:nvSpPr>
          <p:spPr>
            <a:xfrm>
              <a:off x="168566" y="99816"/>
              <a:ext cx="484386" cy="632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</a:pPr>
              <a:r>
                <a:rPr lang="en-US" sz="3114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O</a:t>
              </a:r>
            </a:p>
          </p:txBody>
        </p:sp>
      </p:grpSp>
      <p:grpSp>
        <p:nvGrpSpPr>
          <p:cNvPr id="97" name="Group 97"/>
          <p:cNvGrpSpPr/>
          <p:nvPr/>
        </p:nvGrpSpPr>
        <p:grpSpPr>
          <a:xfrm>
            <a:off x="6698396" y="6126612"/>
            <a:ext cx="551086" cy="343888"/>
            <a:chOff x="0" y="0"/>
            <a:chExt cx="734781" cy="458518"/>
          </a:xfrm>
        </p:grpSpPr>
        <p:sp>
          <p:nvSpPr>
            <p:cNvPr id="98" name="Freeform 98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0" name="Group 100"/>
          <p:cNvGrpSpPr/>
          <p:nvPr/>
        </p:nvGrpSpPr>
        <p:grpSpPr>
          <a:xfrm>
            <a:off x="8274890" y="6136137"/>
            <a:ext cx="551086" cy="343888"/>
            <a:chOff x="0" y="0"/>
            <a:chExt cx="734781" cy="458518"/>
          </a:xfrm>
        </p:grpSpPr>
        <p:sp>
          <p:nvSpPr>
            <p:cNvPr id="101" name="Freeform 101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3" name="Group 103"/>
          <p:cNvGrpSpPr/>
          <p:nvPr/>
        </p:nvGrpSpPr>
        <p:grpSpPr>
          <a:xfrm>
            <a:off x="9787412" y="6107562"/>
            <a:ext cx="551086" cy="343888"/>
            <a:chOff x="0" y="0"/>
            <a:chExt cx="734781" cy="458518"/>
          </a:xfrm>
        </p:grpSpPr>
        <p:sp>
          <p:nvSpPr>
            <p:cNvPr id="104" name="Freeform 104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6" name="Group 106"/>
          <p:cNvGrpSpPr/>
          <p:nvPr/>
        </p:nvGrpSpPr>
        <p:grpSpPr>
          <a:xfrm>
            <a:off x="11355227" y="6107562"/>
            <a:ext cx="551086" cy="343888"/>
            <a:chOff x="0" y="0"/>
            <a:chExt cx="734781" cy="458518"/>
          </a:xfrm>
        </p:grpSpPr>
        <p:sp>
          <p:nvSpPr>
            <p:cNvPr id="107" name="Freeform 107"/>
            <p:cNvSpPr/>
            <p:nvPr/>
          </p:nvSpPr>
          <p:spPr>
            <a:xfrm rot="2249150" flipH="1">
              <a:off x="123347" y="-1294"/>
              <a:ext cx="150640" cy="456485"/>
            </a:xfrm>
            <a:custGeom>
              <a:avLst/>
              <a:gdLst/>
              <a:ahLst/>
              <a:cxnLst/>
              <a:rect l="l" t="t" r="r" b="b"/>
              <a:pathLst>
                <a:path w="150640" h="456485">
                  <a:moveTo>
                    <a:pt x="150640" y="0"/>
                  </a:moveTo>
                  <a:lnTo>
                    <a:pt x="0" y="0"/>
                  </a:lnTo>
                  <a:lnTo>
                    <a:pt x="0" y="456485"/>
                  </a:lnTo>
                  <a:lnTo>
                    <a:pt x="150640" y="456485"/>
                  </a:lnTo>
                  <a:lnTo>
                    <a:pt x="15064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 rot="-2416943">
              <a:off x="446325" y="-5582"/>
              <a:ext cx="154995" cy="469682"/>
            </a:xfrm>
            <a:custGeom>
              <a:avLst/>
              <a:gdLst/>
              <a:ahLst/>
              <a:cxnLst/>
              <a:rect l="l" t="t" r="r" b="b"/>
              <a:pathLst>
                <a:path w="154995" h="469682">
                  <a:moveTo>
                    <a:pt x="0" y="0"/>
                  </a:moveTo>
                  <a:lnTo>
                    <a:pt x="154995" y="0"/>
                  </a:lnTo>
                  <a:lnTo>
                    <a:pt x="154995" y="469682"/>
                  </a:lnTo>
                  <a:lnTo>
                    <a:pt x="0" y="469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9" name="TextBox 109"/>
          <p:cNvSpPr txBox="1"/>
          <p:nvPr/>
        </p:nvSpPr>
        <p:spPr>
          <a:xfrm>
            <a:off x="12780986" y="6372902"/>
            <a:ext cx="1237143" cy="63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Gold - 70</a:t>
            </a:r>
          </a:p>
          <a:p>
            <a:pPr algn="just">
              <a:lnSpc>
                <a:spcPts val="2494"/>
              </a:lnSpc>
            </a:pPr>
            <a:r>
              <a:rPr lang="en-US" sz="207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Candy - 0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3579689" y="6445632"/>
            <a:ext cx="190411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Level 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46475" y="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65850" y="15019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379400" y="97125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584000" y="56923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64616" y="7745570"/>
            <a:ext cx="3254266" cy="3025460"/>
          </a:xfrm>
          <a:custGeom>
            <a:avLst/>
            <a:gdLst/>
            <a:ahLst/>
            <a:cxnLst/>
            <a:rect l="l" t="t" r="r" b="b"/>
            <a:pathLst>
              <a:path w="3254266" h="3025460">
                <a:moveTo>
                  <a:pt x="0" y="0"/>
                </a:moveTo>
                <a:lnTo>
                  <a:pt x="3254266" y="0"/>
                </a:lnTo>
                <a:lnTo>
                  <a:pt x="3254266" y="3025460"/>
                </a:lnTo>
                <a:lnTo>
                  <a:pt x="0" y="30254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0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998192" y="3112462"/>
            <a:ext cx="3254949" cy="6600038"/>
          </a:xfrm>
          <a:custGeom>
            <a:avLst/>
            <a:gdLst/>
            <a:ahLst/>
            <a:cxnLst/>
            <a:rect l="l" t="t" r="r" b="b"/>
            <a:pathLst>
              <a:path w="3254949" h="6600038">
                <a:moveTo>
                  <a:pt x="0" y="0"/>
                </a:moveTo>
                <a:lnTo>
                  <a:pt x="3254949" y="0"/>
                </a:lnTo>
                <a:lnTo>
                  <a:pt x="3254949" y="6600038"/>
                </a:lnTo>
                <a:lnTo>
                  <a:pt x="0" y="66000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-1785126" y="2100054"/>
            <a:ext cx="8553750" cy="72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—Project Team: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54712" y="3218713"/>
            <a:ext cx="9022950" cy="4467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Marco Montellano</a:t>
            </a:r>
          </a:p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Fanny Rose Caballes</a:t>
            </a:r>
          </a:p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Benjie Sumile</a:t>
            </a:r>
          </a:p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Angel Mae Santosidad</a:t>
            </a:r>
          </a:p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Hazzel Canama</a:t>
            </a:r>
          </a:p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Vincent Bernabe Romeo</a:t>
            </a:r>
          </a:p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J</a:t>
            </a: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ustin Dumon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7925" y="490538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ACKNOWLEDGEMENTS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46475" y="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65850" y="15019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379400" y="97125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584000" y="56923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99554" y="7745570"/>
            <a:ext cx="3254266" cy="3025460"/>
          </a:xfrm>
          <a:custGeom>
            <a:avLst/>
            <a:gdLst/>
            <a:ahLst/>
            <a:cxnLst/>
            <a:rect l="l" t="t" r="r" b="b"/>
            <a:pathLst>
              <a:path w="3254266" h="3025460">
                <a:moveTo>
                  <a:pt x="0" y="0"/>
                </a:moveTo>
                <a:lnTo>
                  <a:pt x="3254266" y="0"/>
                </a:lnTo>
                <a:lnTo>
                  <a:pt x="3254266" y="3025460"/>
                </a:lnTo>
                <a:lnTo>
                  <a:pt x="0" y="30254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0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469374" y="2162925"/>
            <a:ext cx="8553750" cy="72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—Resources: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48162" y="4142417"/>
            <a:ext cx="15098312" cy="5743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GeeksforGeeks: </a:t>
            </a:r>
            <a:r>
              <a:rPr lang="en-US" sz="4199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Provided detailed tutorials on binary trees,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                      data structures, and memory management in C.</a:t>
            </a:r>
          </a:p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Programiz: </a:t>
            </a:r>
            <a:r>
              <a:rPr lang="en-US" sz="4199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Provided additional reference materials on 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                      advanced C topics like recursion and pointers.</a:t>
            </a:r>
          </a:p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W3Schools: </a:t>
            </a:r>
            <a:r>
              <a:rPr lang="en-US" sz="4199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Helped clarify concepts related to tree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                       traversal and file handling in C.</a:t>
            </a:r>
          </a:p>
          <a:p>
            <a:pPr marL="906777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GitHub: </a:t>
            </a:r>
            <a:r>
              <a:rPr lang="en-US" sz="4199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Served as a version control platform and collaborative 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                 space for team members to share and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504746"/>
                </a:solidFill>
                <a:latin typeface="Athiti"/>
                <a:ea typeface="Athiti"/>
                <a:cs typeface="Athiti"/>
                <a:sym typeface="Athiti"/>
              </a:rPr>
              <a:t>                 review code.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7925" y="490538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ACKNOWLEDGEMENTS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01413" y="3192673"/>
            <a:ext cx="12226616" cy="580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6"/>
              </a:lnSpc>
            </a:pPr>
            <a:r>
              <a:rPr lang="en-US" sz="3872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Educational online materials on binary tree structures.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46475" y="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65850" y="15019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379400" y="97125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584000" y="56923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99554" y="7745570"/>
            <a:ext cx="3254266" cy="3025460"/>
          </a:xfrm>
          <a:custGeom>
            <a:avLst/>
            <a:gdLst/>
            <a:ahLst/>
            <a:cxnLst/>
            <a:rect l="l" t="t" r="r" b="b"/>
            <a:pathLst>
              <a:path w="3254266" h="3025460">
                <a:moveTo>
                  <a:pt x="0" y="0"/>
                </a:moveTo>
                <a:lnTo>
                  <a:pt x="3254266" y="0"/>
                </a:lnTo>
                <a:lnTo>
                  <a:pt x="3254266" y="3025460"/>
                </a:lnTo>
                <a:lnTo>
                  <a:pt x="0" y="30254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0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469374" y="2797970"/>
            <a:ext cx="8553750" cy="72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—Special Thanks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42995" y="5099720"/>
            <a:ext cx="15098312" cy="191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Special appreciation to our professor and fellow leaders of the group who guided us throughout the development of this Data Structures and Algorithms final project.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7925" y="490538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ACKNOWLEDGEMENTS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7600" y="37005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83850" y="97121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942050" y="-384374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517634" y="2149521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03150" y="90214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26988" y="-26636"/>
            <a:ext cx="2483231" cy="3020376"/>
          </a:xfrm>
          <a:custGeom>
            <a:avLst/>
            <a:gdLst/>
            <a:ahLst/>
            <a:cxnLst/>
            <a:rect l="l" t="t" r="r" b="b"/>
            <a:pathLst>
              <a:path w="2483231" h="3020376">
                <a:moveTo>
                  <a:pt x="0" y="0"/>
                </a:moveTo>
                <a:lnTo>
                  <a:pt x="2483232" y="0"/>
                </a:lnTo>
                <a:lnTo>
                  <a:pt x="2483232" y="3020376"/>
                </a:lnTo>
                <a:lnTo>
                  <a:pt x="0" y="3020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083409" y="6434301"/>
            <a:ext cx="3775245" cy="4611710"/>
          </a:xfrm>
          <a:custGeom>
            <a:avLst/>
            <a:gdLst/>
            <a:ahLst/>
            <a:cxnLst/>
            <a:rect l="l" t="t" r="r" b="b"/>
            <a:pathLst>
              <a:path w="3775245" h="4611710">
                <a:moveTo>
                  <a:pt x="0" y="0"/>
                </a:moveTo>
                <a:lnTo>
                  <a:pt x="3775244" y="0"/>
                </a:lnTo>
                <a:lnTo>
                  <a:pt x="3775244" y="4611710"/>
                </a:lnTo>
                <a:lnTo>
                  <a:pt x="0" y="4611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7189" y="790326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17925" y="1179950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Contact Information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93641" y="4119351"/>
            <a:ext cx="7965659" cy="117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799" b="1" dirty="0">
                <a:latin typeface="Athiti Medium"/>
                <a:ea typeface="Athiti Medium"/>
                <a:cs typeface="Athiti Medium"/>
                <a:sym typeface="Athiti Medium"/>
                <a:hlinkClick r:id="rId11" tooltip="mailto:crmchs.montellano.marco@gmail.c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crmchs.montellano.marco@gmail.com</a:t>
            </a:r>
          </a:p>
          <a:p>
            <a:pPr algn="l">
              <a:lnSpc>
                <a:spcPts val="4559"/>
              </a:lnSpc>
            </a:pPr>
            <a:endParaRPr lang="en-US" sz="3799" b="1" dirty="0">
              <a:latin typeface="Athiti Medium"/>
              <a:ea typeface="Athiti Medium"/>
              <a:cs typeface="Athiti Medium"/>
              <a:sym typeface="Athiti Medium"/>
              <a:hlinkClick r:id="rId11" tooltip="mailto:crmchs.montellano.marco@gmail.com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43404" y="3289530"/>
            <a:ext cx="4358550" cy="72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E-mail: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26925" y="6072378"/>
            <a:ext cx="3916950" cy="72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GitHub:</a:t>
            </a:r>
          </a:p>
        </p:txBody>
      </p:sp>
      <p:sp>
        <p:nvSpPr>
          <p:cNvPr id="14" name="Freeform 14"/>
          <p:cNvSpPr/>
          <p:nvPr/>
        </p:nvSpPr>
        <p:spPr>
          <a:xfrm>
            <a:off x="4116216" y="3194302"/>
            <a:ext cx="1638272" cy="1638168"/>
          </a:xfrm>
          <a:custGeom>
            <a:avLst/>
            <a:gdLst/>
            <a:ahLst/>
            <a:cxnLst/>
            <a:rect l="l" t="t" r="r" b="b"/>
            <a:pathLst>
              <a:path w="1638272" h="1638168">
                <a:moveTo>
                  <a:pt x="0" y="0"/>
                </a:moveTo>
                <a:lnTo>
                  <a:pt x="1638272" y="0"/>
                </a:lnTo>
                <a:lnTo>
                  <a:pt x="1638272" y="1638168"/>
                </a:lnTo>
                <a:lnTo>
                  <a:pt x="0" y="163816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5552075" y="3850251"/>
            <a:ext cx="326250" cy="326250"/>
            <a:chOff x="0" y="0"/>
            <a:chExt cx="435000" cy="435000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5857875" y="3065279"/>
            <a:ext cx="3543300" cy="2001150"/>
          </a:xfrm>
          <a:custGeom>
            <a:avLst/>
            <a:gdLst/>
            <a:ahLst/>
            <a:cxnLst/>
            <a:rect l="l" t="t" r="r" b="b"/>
            <a:pathLst>
              <a:path w="3543300" h="2001150">
                <a:moveTo>
                  <a:pt x="0" y="0"/>
                </a:moveTo>
                <a:lnTo>
                  <a:pt x="3543300" y="0"/>
                </a:lnTo>
                <a:lnTo>
                  <a:pt x="3543300" y="2001150"/>
                </a:lnTo>
                <a:lnTo>
                  <a:pt x="0" y="20011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8964596" y="6185717"/>
            <a:ext cx="5858079" cy="1757049"/>
            <a:chOff x="0" y="0"/>
            <a:chExt cx="7810772" cy="234273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588000" cy="2204467"/>
            </a:xfrm>
            <a:custGeom>
              <a:avLst/>
              <a:gdLst/>
              <a:ahLst/>
              <a:cxnLst/>
              <a:rect l="l" t="t" r="r" b="b"/>
              <a:pathLst>
                <a:path w="5588000" h="2204467">
                  <a:moveTo>
                    <a:pt x="0" y="0"/>
                  </a:moveTo>
                  <a:lnTo>
                    <a:pt x="5588000" y="0"/>
                  </a:lnTo>
                  <a:lnTo>
                    <a:pt x="5588000" y="2204467"/>
                  </a:lnTo>
                  <a:lnTo>
                    <a:pt x="0" y="2204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5626396" y="158239"/>
              <a:ext cx="2184376" cy="2184493"/>
            </a:xfrm>
            <a:custGeom>
              <a:avLst/>
              <a:gdLst/>
              <a:ahLst/>
              <a:cxnLst/>
              <a:rect l="l" t="t" r="r" b="b"/>
              <a:pathLst>
                <a:path w="2184376" h="2184493">
                  <a:moveTo>
                    <a:pt x="0" y="0"/>
                  </a:moveTo>
                  <a:lnTo>
                    <a:pt x="2184376" y="0"/>
                  </a:lnTo>
                  <a:lnTo>
                    <a:pt x="2184376" y="2184493"/>
                  </a:lnTo>
                  <a:lnTo>
                    <a:pt x="0" y="2184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2" name="Group 22"/>
            <p:cNvGrpSpPr/>
            <p:nvPr/>
          </p:nvGrpSpPr>
          <p:grpSpPr>
            <a:xfrm>
              <a:off x="5434267" y="1032944"/>
              <a:ext cx="435000" cy="435000"/>
              <a:chOff x="0" y="0"/>
              <a:chExt cx="435000" cy="435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2700" y="12700"/>
                <a:ext cx="409575" cy="409575"/>
              </a:xfrm>
              <a:custGeom>
                <a:avLst/>
                <a:gdLst/>
                <a:ahLst/>
                <a:cxnLst/>
                <a:rect l="l" t="t" r="r" b="b"/>
                <a:pathLst>
                  <a:path w="409575" h="409575">
                    <a:moveTo>
                      <a:pt x="0" y="204851"/>
                    </a:moveTo>
                    <a:cubicBezTo>
                      <a:pt x="0" y="91694"/>
                      <a:pt x="91694" y="0"/>
                      <a:pt x="204851" y="0"/>
                    </a:cubicBezTo>
                    <a:cubicBezTo>
                      <a:pt x="318008" y="0"/>
                      <a:pt x="409575" y="91694"/>
                      <a:pt x="409575" y="204851"/>
                    </a:cubicBezTo>
                    <a:cubicBezTo>
                      <a:pt x="409575" y="318008"/>
                      <a:pt x="317881" y="409575"/>
                      <a:pt x="204851" y="409575"/>
                    </a:cubicBezTo>
                    <a:cubicBezTo>
                      <a:pt x="91821" y="409575"/>
                      <a:pt x="0" y="317881"/>
                      <a:pt x="0" y="20485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2921"/>
                <a:ext cx="432054" cy="423926"/>
              </a:xfrm>
              <a:custGeom>
                <a:avLst/>
                <a:gdLst/>
                <a:ahLst/>
                <a:cxnLst/>
                <a:rect l="l" t="t" r="r" b="b"/>
                <a:pathLst>
                  <a:path w="432054" h="423926">
                    <a:moveTo>
                      <a:pt x="76962" y="48641"/>
                    </a:moveTo>
                    <a:cubicBezTo>
                      <a:pt x="97282" y="31369"/>
                      <a:pt x="120904" y="17653"/>
                      <a:pt x="146812" y="8763"/>
                    </a:cubicBezTo>
                    <a:lnTo>
                      <a:pt x="155067" y="32766"/>
                    </a:lnTo>
                    <a:cubicBezTo>
                      <a:pt x="132207" y="40640"/>
                      <a:pt x="111379" y="52578"/>
                      <a:pt x="93345" y="67945"/>
                    </a:cubicBezTo>
                    <a:close/>
                    <a:moveTo>
                      <a:pt x="253365" y="0"/>
                    </a:moveTo>
                    <a:cubicBezTo>
                      <a:pt x="280543" y="4572"/>
                      <a:pt x="306070" y="14097"/>
                      <a:pt x="328930" y="27686"/>
                    </a:cubicBezTo>
                    <a:lnTo>
                      <a:pt x="315849" y="49530"/>
                    </a:lnTo>
                    <a:cubicBezTo>
                      <a:pt x="295656" y="37465"/>
                      <a:pt x="273177" y="29083"/>
                      <a:pt x="249174" y="25019"/>
                    </a:cubicBezTo>
                    <a:close/>
                    <a:moveTo>
                      <a:pt x="404368" y="103124"/>
                    </a:moveTo>
                    <a:cubicBezTo>
                      <a:pt x="417957" y="125984"/>
                      <a:pt x="427609" y="151511"/>
                      <a:pt x="432054" y="178689"/>
                    </a:cubicBezTo>
                    <a:lnTo>
                      <a:pt x="407035" y="182880"/>
                    </a:lnTo>
                    <a:cubicBezTo>
                      <a:pt x="403098" y="158877"/>
                      <a:pt x="394589" y="136271"/>
                      <a:pt x="382524" y="116205"/>
                    </a:cubicBezTo>
                    <a:close/>
                    <a:moveTo>
                      <a:pt x="401447" y="298196"/>
                    </a:moveTo>
                    <a:cubicBezTo>
                      <a:pt x="392557" y="324104"/>
                      <a:pt x="378968" y="347726"/>
                      <a:pt x="361696" y="368173"/>
                    </a:cubicBezTo>
                    <a:lnTo>
                      <a:pt x="364109" y="338709"/>
                    </a:lnTo>
                    <a:cubicBezTo>
                      <a:pt x="379349" y="320675"/>
                      <a:pt x="391414" y="299720"/>
                      <a:pt x="399288" y="276987"/>
                    </a:cubicBezTo>
                    <a:close/>
                    <a:moveTo>
                      <a:pt x="272669" y="409067"/>
                    </a:moveTo>
                    <a:cubicBezTo>
                      <a:pt x="248158" y="418592"/>
                      <a:pt x="221488" y="423926"/>
                      <a:pt x="193548" y="423926"/>
                    </a:cubicBezTo>
                    <a:lnTo>
                      <a:pt x="193548" y="398526"/>
                    </a:lnTo>
                    <a:cubicBezTo>
                      <a:pt x="218186" y="398526"/>
                      <a:pt x="241808" y="393827"/>
                      <a:pt x="263398" y="385445"/>
                    </a:cubicBezTo>
                    <a:close/>
                    <a:moveTo>
                      <a:pt x="113919" y="405892"/>
                    </a:moveTo>
                    <a:cubicBezTo>
                      <a:pt x="90043" y="392938"/>
                      <a:pt x="68961" y="375666"/>
                      <a:pt x="51562" y="355219"/>
                    </a:cubicBezTo>
                    <a:lnTo>
                      <a:pt x="70993" y="338709"/>
                    </a:lnTo>
                    <a:cubicBezTo>
                      <a:pt x="86360" y="356870"/>
                      <a:pt x="105029" y="372110"/>
                      <a:pt x="126111" y="383540"/>
                    </a:cubicBezTo>
                    <a:close/>
                    <a:moveTo>
                      <a:pt x="4572" y="259207"/>
                    </a:moveTo>
                    <a:cubicBezTo>
                      <a:pt x="1524" y="244856"/>
                      <a:pt x="0" y="229870"/>
                      <a:pt x="0" y="214630"/>
                    </a:cubicBezTo>
                    <a:lnTo>
                      <a:pt x="12700" y="214630"/>
                    </a:lnTo>
                    <a:lnTo>
                      <a:pt x="23622" y="221107"/>
                    </a:lnTo>
                    <a:cubicBezTo>
                      <a:pt x="20701" y="226060"/>
                      <a:pt x="14859" y="228346"/>
                      <a:pt x="9398" y="226822"/>
                    </a:cubicBezTo>
                    <a:cubicBezTo>
                      <a:pt x="3937" y="225298"/>
                      <a:pt x="0" y="220345"/>
                      <a:pt x="0" y="214630"/>
                    </a:cubicBezTo>
                    <a:cubicBezTo>
                      <a:pt x="0" y="186690"/>
                      <a:pt x="5207" y="160020"/>
                      <a:pt x="14859" y="135509"/>
                    </a:cubicBezTo>
                    <a:lnTo>
                      <a:pt x="38481" y="144780"/>
                    </a:lnTo>
                    <a:cubicBezTo>
                      <a:pt x="30099" y="166370"/>
                      <a:pt x="25400" y="189865"/>
                      <a:pt x="25400" y="214630"/>
                    </a:cubicBezTo>
                    <a:lnTo>
                      <a:pt x="12700" y="214630"/>
                    </a:lnTo>
                    <a:lnTo>
                      <a:pt x="1778" y="208153"/>
                    </a:lnTo>
                    <a:cubicBezTo>
                      <a:pt x="4699" y="203200"/>
                      <a:pt x="10541" y="200914"/>
                      <a:pt x="16002" y="202438"/>
                    </a:cubicBezTo>
                    <a:cubicBezTo>
                      <a:pt x="21463" y="203962"/>
                      <a:pt x="25400" y="208915"/>
                      <a:pt x="25400" y="214630"/>
                    </a:cubicBezTo>
                    <a:cubicBezTo>
                      <a:pt x="25400" y="228219"/>
                      <a:pt x="26797" y="241427"/>
                      <a:pt x="29464" y="254127"/>
                    </a:cubicBezTo>
                    <a:close/>
                  </a:path>
                </a:pathLst>
              </a:custGeom>
              <a:solidFill>
                <a:srgbClr val="504746"/>
              </a:solidFill>
            </p:spPr>
          </p:sp>
        </p:grpSp>
      </p:grpSp>
      <p:sp>
        <p:nvSpPr>
          <p:cNvPr id="25" name="TextBox 25"/>
          <p:cNvSpPr txBox="1"/>
          <p:nvPr/>
        </p:nvSpPr>
        <p:spPr>
          <a:xfrm>
            <a:off x="1154600" y="6970627"/>
            <a:ext cx="8145192" cy="691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3"/>
              </a:lnSpc>
              <a:spcBef>
                <a:spcPct val="0"/>
              </a:spcBef>
            </a:pPr>
            <a:r>
              <a:rPr lang="en-US" sz="2261">
                <a:solidFill>
                  <a:srgbClr val="434343"/>
                </a:solidFill>
                <a:latin typeface="Alata"/>
                <a:ea typeface="Alata"/>
                <a:cs typeface="Alata"/>
                <a:sym typeface="Alata"/>
              </a:rPr>
              <a:t>https://github.com/macoy147/candy-company-scheme-management-system.git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07871" y="5784233"/>
            <a:ext cx="9872257" cy="183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89"/>
              </a:lnSpc>
            </a:pPr>
            <a:r>
              <a:rPr lang="en-US" sz="13138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95198" y="7619832"/>
            <a:ext cx="3897605" cy="48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Happy New Year Sir!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74176" y="3279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005774" y="54331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54476" y="89559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497259" y="96711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699840" y="-660975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65427" y="3157901"/>
            <a:ext cx="2957124" cy="3614800"/>
          </a:xfrm>
          <a:custGeom>
            <a:avLst/>
            <a:gdLst/>
            <a:ahLst/>
            <a:cxnLst/>
            <a:rect l="l" t="t" r="r" b="b"/>
            <a:pathLst>
              <a:path w="2957124" h="3614800">
                <a:moveTo>
                  <a:pt x="0" y="0"/>
                </a:moveTo>
                <a:lnTo>
                  <a:pt x="2957124" y="0"/>
                </a:lnTo>
                <a:lnTo>
                  <a:pt x="2957124" y="3614800"/>
                </a:lnTo>
                <a:lnTo>
                  <a:pt x="0" y="36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898625" y="-226522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695654" y="7523401"/>
            <a:ext cx="4551011" cy="3114630"/>
          </a:xfrm>
          <a:custGeom>
            <a:avLst/>
            <a:gdLst/>
            <a:ahLst/>
            <a:cxnLst/>
            <a:rect l="l" t="t" r="r" b="b"/>
            <a:pathLst>
              <a:path w="4551011" h="3114630">
                <a:moveTo>
                  <a:pt x="0" y="0"/>
                </a:moveTo>
                <a:lnTo>
                  <a:pt x="4551012" y="0"/>
                </a:lnTo>
                <a:lnTo>
                  <a:pt x="4551012" y="3114630"/>
                </a:lnTo>
                <a:lnTo>
                  <a:pt x="0" y="31146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08876" y="2930562"/>
            <a:ext cx="1568850" cy="1782750"/>
            <a:chOff x="0" y="0"/>
            <a:chExt cx="2091800" cy="2377000"/>
          </a:xfrm>
        </p:grpSpPr>
        <p:sp>
          <p:nvSpPr>
            <p:cNvPr id="11" name="Freeform 11"/>
            <p:cNvSpPr/>
            <p:nvPr/>
          </p:nvSpPr>
          <p:spPr>
            <a:xfrm>
              <a:off x="0" y="116800"/>
              <a:ext cx="2091800" cy="2159800"/>
            </a:xfrm>
            <a:custGeom>
              <a:avLst/>
              <a:gdLst/>
              <a:ahLst/>
              <a:cxnLst/>
              <a:rect l="l" t="t" r="r" b="b"/>
              <a:pathLst>
                <a:path w="2091800" h="2159800">
                  <a:moveTo>
                    <a:pt x="0" y="0"/>
                  </a:moveTo>
                  <a:lnTo>
                    <a:pt x="2091800" y="0"/>
                  </a:lnTo>
                  <a:lnTo>
                    <a:pt x="2091800" y="2159800"/>
                  </a:lnTo>
                  <a:lnTo>
                    <a:pt x="0" y="21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64400" y="-9525"/>
              <a:ext cx="1906600" cy="2386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01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93658" y="2829110"/>
            <a:ext cx="1568850" cy="1782750"/>
            <a:chOff x="0" y="0"/>
            <a:chExt cx="2091800" cy="2377000"/>
          </a:xfrm>
        </p:grpSpPr>
        <p:sp>
          <p:nvSpPr>
            <p:cNvPr id="14" name="Freeform 14"/>
            <p:cNvSpPr/>
            <p:nvPr/>
          </p:nvSpPr>
          <p:spPr>
            <a:xfrm>
              <a:off x="0" y="116800"/>
              <a:ext cx="2091800" cy="2159800"/>
            </a:xfrm>
            <a:custGeom>
              <a:avLst/>
              <a:gdLst/>
              <a:ahLst/>
              <a:cxnLst/>
              <a:rect l="l" t="t" r="r" b="b"/>
              <a:pathLst>
                <a:path w="2091800" h="2159800">
                  <a:moveTo>
                    <a:pt x="0" y="0"/>
                  </a:moveTo>
                  <a:lnTo>
                    <a:pt x="2091800" y="0"/>
                  </a:lnTo>
                  <a:lnTo>
                    <a:pt x="2091800" y="2159800"/>
                  </a:lnTo>
                  <a:lnTo>
                    <a:pt x="0" y="21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83832" y="-9525"/>
              <a:ext cx="1906600" cy="2386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02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22026" y="450739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OBJECTIVE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22376" y="3313737"/>
            <a:ext cx="463695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Manages a hierarchical employee structure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40034" y="2950347"/>
            <a:ext cx="4636950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 Tracks reward distribution (candy and gold)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498275" y="5617332"/>
            <a:ext cx="6544813" cy="1782750"/>
            <a:chOff x="0" y="0"/>
            <a:chExt cx="8726417" cy="2377000"/>
          </a:xfrm>
        </p:grpSpPr>
        <p:sp>
          <p:nvSpPr>
            <p:cNvPr id="20" name="Freeform 20"/>
            <p:cNvSpPr/>
            <p:nvPr/>
          </p:nvSpPr>
          <p:spPr>
            <a:xfrm>
              <a:off x="0" y="85467"/>
              <a:ext cx="2091800" cy="2159800"/>
            </a:xfrm>
            <a:custGeom>
              <a:avLst/>
              <a:gdLst/>
              <a:ahLst/>
              <a:cxnLst/>
              <a:rect l="l" t="t" r="r" b="b"/>
              <a:pathLst>
                <a:path w="2091800" h="2159800">
                  <a:moveTo>
                    <a:pt x="0" y="0"/>
                  </a:moveTo>
                  <a:lnTo>
                    <a:pt x="2091800" y="0"/>
                  </a:lnTo>
                  <a:lnTo>
                    <a:pt x="2091800" y="2159800"/>
                  </a:lnTo>
                  <a:lnTo>
                    <a:pt x="0" y="21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64400" y="-9525"/>
              <a:ext cx="1906600" cy="2386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03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543817" y="94992"/>
              <a:ext cx="6182600" cy="208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499" b="1">
                  <a:solidFill>
                    <a:srgbClr val="504746"/>
                  </a:solidFill>
                  <a:latin typeface="Athiti Medium"/>
                  <a:ea typeface="Athiti Medium"/>
                  <a:cs typeface="Athiti Medium"/>
                  <a:sym typeface="Athiti Medium"/>
                </a:rPr>
                <a:t>Automates the calculation of benefits based on recruitment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382101" y="5619032"/>
            <a:ext cx="6548700" cy="1782750"/>
            <a:chOff x="0" y="0"/>
            <a:chExt cx="8731600" cy="2377000"/>
          </a:xfrm>
        </p:grpSpPr>
        <p:sp>
          <p:nvSpPr>
            <p:cNvPr id="24" name="Freeform 24"/>
            <p:cNvSpPr/>
            <p:nvPr/>
          </p:nvSpPr>
          <p:spPr>
            <a:xfrm>
              <a:off x="0" y="83200"/>
              <a:ext cx="2091800" cy="2159800"/>
            </a:xfrm>
            <a:custGeom>
              <a:avLst/>
              <a:gdLst/>
              <a:ahLst/>
              <a:cxnLst/>
              <a:rect l="l" t="t" r="r" b="b"/>
              <a:pathLst>
                <a:path w="2091800" h="2159800">
                  <a:moveTo>
                    <a:pt x="0" y="0"/>
                  </a:moveTo>
                  <a:lnTo>
                    <a:pt x="2091800" y="0"/>
                  </a:lnTo>
                  <a:lnTo>
                    <a:pt x="2091800" y="2159800"/>
                  </a:lnTo>
                  <a:lnTo>
                    <a:pt x="0" y="21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92032" y="-9525"/>
              <a:ext cx="1906600" cy="2386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504746"/>
                  </a:solidFill>
                  <a:latin typeface="Alata"/>
                  <a:ea typeface="Alata"/>
                  <a:cs typeface="Alata"/>
                  <a:sym typeface="Alata"/>
                </a:rPr>
                <a:t>04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549000" y="466046"/>
              <a:ext cx="6182600" cy="1295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 b="1">
                  <a:solidFill>
                    <a:srgbClr val="504746"/>
                  </a:solidFill>
                  <a:latin typeface="Athiti Medium"/>
                  <a:ea typeface="Athiti Medium"/>
                  <a:cs typeface="Athiti Medium"/>
                  <a:sym typeface="Athiti Medium"/>
                </a:rPr>
                <a:t>Maintains data persistence across sessions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5580465" y="8454525"/>
            <a:ext cx="1568850" cy="1619850"/>
          </a:xfrm>
          <a:custGeom>
            <a:avLst/>
            <a:gdLst/>
            <a:ahLst/>
            <a:cxnLst/>
            <a:rect l="l" t="t" r="r" b="b"/>
            <a:pathLst>
              <a:path w="1568850" h="1619850">
                <a:moveTo>
                  <a:pt x="0" y="0"/>
                </a:moveTo>
                <a:lnTo>
                  <a:pt x="1568850" y="0"/>
                </a:lnTo>
                <a:lnTo>
                  <a:pt x="1568850" y="1619850"/>
                </a:lnTo>
                <a:lnTo>
                  <a:pt x="0" y="16198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5668965" y="8397729"/>
            <a:ext cx="1429950" cy="183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504746"/>
                </a:solidFill>
                <a:latin typeface="Alata"/>
                <a:ea typeface="Alata"/>
                <a:cs typeface="Alata"/>
                <a:sym typeface="Alata"/>
              </a:rPr>
              <a:t>05</a:t>
            </a:r>
          </a:p>
          <a:p>
            <a:pPr algn="ctr">
              <a:lnSpc>
                <a:spcPts val="7200"/>
              </a:lnSpc>
            </a:pPr>
            <a:endParaRPr lang="en-US" sz="6000">
              <a:solidFill>
                <a:srgbClr val="504746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393965" y="8488163"/>
            <a:ext cx="4636950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Provides an easy-to-use interface for employee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98868" y="-2932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13600" y="83200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80926" y="961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72850" y="23978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5581" y="92583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67626" y="-5051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569413" y="826375"/>
            <a:ext cx="3149174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SCOPE</a:t>
            </a:r>
          </a:p>
        </p:txBody>
      </p:sp>
      <p:sp>
        <p:nvSpPr>
          <p:cNvPr id="9" name="Freeform 9"/>
          <p:cNvSpPr/>
          <p:nvPr/>
        </p:nvSpPr>
        <p:spPr>
          <a:xfrm rot="-1876126">
            <a:off x="16560399" y="-123214"/>
            <a:ext cx="2998031" cy="5454883"/>
          </a:xfrm>
          <a:custGeom>
            <a:avLst/>
            <a:gdLst/>
            <a:ahLst/>
            <a:cxnLst/>
            <a:rect l="l" t="t" r="r" b="b"/>
            <a:pathLst>
              <a:path w="2998031" h="5454883">
                <a:moveTo>
                  <a:pt x="0" y="0"/>
                </a:moveTo>
                <a:lnTo>
                  <a:pt x="2998032" y="0"/>
                </a:lnTo>
                <a:lnTo>
                  <a:pt x="2998032" y="5454883"/>
                </a:lnTo>
                <a:lnTo>
                  <a:pt x="0" y="5454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07298" y="8056705"/>
            <a:ext cx="4308507" cy="4263918"/>
          </a:xfrm>
          <a:custGeom>
            <a:avLst/>
            <a:gdLst/>
            <a:ahLst/>
            <a:cxnLst/>
            <a:rect l="l" t="t" r="r" b="b"/>
            <a:pathLst>
              <a:path w="4308507" h="4263918">
                <a:moveTo>
                  <a:pt x="0" y="0"/>
                </a:moveTo>
                <a:lnTo>
                  <a:pt x="4308506" y="0"/>
                </a:lnTo>
                <a:lnTo>
                  <a:pt x="4308506" y="4263918"/>
                </a:lnTo>
                <a:lnTo>
                  <a:pt x="0" y="42639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27517" y="3047204"/>
            <a:ext cx="16632966" cy="572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8"/>
              </a:lnSpc>
            </a:pPr>
            <a:endParaRPr dirty="0"/>
          </a:p>
          <a:p>
            <a:pPr algn="l">
              <a:lnSpc>
                <a:spcPts val="5628"/>
              </a:lnSpc>
            </a:pPr>
            <a:endParaRPr dirty="0"/>
          </a:p>
          <a:p>
            <a:pPr marL="867955" lvl="1" indent="-433978" algn="l">
              <a:lnSpc>
                <a:spcPts val="5628"/>
              </a:lnSpc>
              <a:buFont typeface="Arial"/>
              <a:buChar char="•"/>
            </a:pPr>
            <a:r>
              <a:rPr lang="en-US" sz="4020" dirty="0">
                <a:solidFill>
                  <a:srgbClr val="364F67"/>
                </a:solidFill>
                <a:latin typeface="Poppins"/>
                <a:ea typeface="Poppins"/>
                <a:cs typeface="Poppins"/>
                <a:sym typeface="Poppins"/>
              </a:rPr>
              <a:t>Managing up to two direct subordinates for each employee.</a:t>
            </a:r>
          </a:p>
          <a:p>
            <a:pPr marL="867955" lvl="1" indent="-433978" algn="l">
              <a:lnSpc>
                <a:spcPts val="5628"/>
              </a:lnSpc>
              <a:buFont typeface="Arial"/>
              <a:buChar char="•"/>
            </a:pPr>
            <a:r>
              <a:rPr lang="en-US" sz="4020" dirty="0">
                <a:solidFill>
                  <a:srgbClr val="364F67"/>
                </a:solidFill>
                <a:latin typeface="Poppins"/>
                <a:ea typeface="Poppins"/>
                <a:cs typeface="Poppins"/>
                <a:sym typeface="Poppins"/>
              </a:rPr>
              <a:t>Core operations: hire, remove, search, and display employees</a:t>
            </a:r>
          </a:p>
          <a:p>
            <a:pPr marL="867955" lvl="1" indent="-433978" algn="l">
              <a:lnSpc>
                <a:spcPts val="5628"/>
              </a:lnSpc>
              <a:buFont typeface="Arial"/>
              <a:buChar char="•"/>
            </a:pPr>
            <a:r>
              <a:rPr lang="en-US" sz="4020" dirty="0">
                <a:solidFill>
                  <a:srgbClr val="364F67"/>
                </a:solidFill>
                <a:latin typeface="Poppins"/>
                <a:ea typeface="Poppins"/>
                <a:cs typeface="Poppins"/>
                <a:sym typeface="Poppins"/>
              </a:rPr>
              <a:t>Persisting data to a file (candyDatabase.txt) for retrieval.</a:t>
            </a:r>
          </a:p>
          <a:p>
            <a:pPr marL="867955" lvl="1" indent="-433978" algn="l">
              <a:lnSpc>
                <a:spcPts val="5628"/>
              </a:lnSpc>
              <a:buFont typeface="Arial"/>
              <a:buChar char="•"/>
            </a:pPr>
            <a:r>
              <a:rPr lang="en-US" sz="4020" dirty="0">
                <a:solidFill>
                  <a:srgbClr val="364F67"/>
                </a:solidFill>
                <a:latin typeface="Poppins"/>
                <a:ea typeface="Poppins"/>
                <a:cs typeface="Poppins"/>
                <a:sym typeface="Poppins"/>
              </a:rPr>
              <a:t>Simple reward system where upper management benefits from lower-level recruitment</a:t>
            </a:r>
          </a:p>
          <a:p>
            <a:pPr algn="l">
              <a:lnSpc>
                <a:spcPts val="5628"/>
              </a:lnSpc>
              <a:spcBef>
                <a:spcPct val="0"/>
              </a:spcBef>
            </a:pPr>
            <a:endParaRPr lang="en-US" sz="4020" dirty="0">
              <a:solidFill>
                <a:srgbClr val="364F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06206" y="2600649"/>
            <a:ext cx="15475587" cy="1243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2"/>
              </a:lnSpc>
              <a:spcBef>
                <a:spcPct val="0"/>
              </a:spcBef>
            </a:pPr>
            <a:r>
              <a:rPr lang="en-US" sz="3530">
                <a:solidFill>
                  <a:srgbClr val="364F67"/>
                </a:solidFill>
                <a:latin typeface="Poppins"/>
                <a:ea typeface="Poppins"/>
                <a:cs typeface="Poppins"/>
                <a:sym typeface="Poppins"/>
              </a:rPr>
              <a:t>The project focuses on managing a simple company hierarchy with these specific scope and boundaries: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98868" y="-29325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13600" y="83200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80926" y="961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72850" y="23978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5581" y="92583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67626" y="-505100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172376" y="826375"/>
            <a:ext cx="594324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BOUNDARIES</a:t>
            </a:r>
          </a:p>
        </p:txBody>
      </p:sp>
      <p:sp>
        <p:nvSpPr>
          <p:cNvPr id="9" name="Freeform 9"/>
          <p:cNvSpPr/>
          <p:nvPr/>
        </p:nvSpPr>
        <p:spPr>
          <a:xfrm rot="-1876126">
            <a:off x="16560399" y="-123214"/>
            <a:ext cx="2998031" cy="5454883"/>
          </a:xfrm>
          <a:custGeom>
            <a:avLst/>
            <a:gdLst/>
            <a:ahLst/>
            <a:cxnLst/>
            <a:rect l="l" t="t" r="r" b="b"/>
            <a:pathLst>
              <a:path w="2998031" h="5454883">
                <a:moveTo>
                  <a:pt x="0" y="0"/>
                </a:moveTo>
                <a:lnTo>
                  <a:pt x="2998032" y="0"/>
                </a:lnTo>
                <a:lnTo>
                  <a:pt x="2998032" y="5454883"/>
                </a:lnTo>
                <a:lnTo>
                  <a:pt x="0" y="5454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07298" y="8056705"/>
            <a:ext cx="4308507" cy="4263918"/>
          </a:xfrm>
          <a:custGeom>
            <a:avLst/>
            <a:gdLst/>
            <a:ahLst/>
            <a:cxnLst/>
            <a:rect l="l" t="t" r="r" b="b"/>
            <a:pathLst>
              <a:path w="4308507" h="4263918">
                <a:moveTo>
                  <a:pt x="0" y="0"/>
                </a:moveTo>
                <a:lnTo>
                  <a:pt x="4308506" y="0"/>
                </a:lnTo>
                <a:lnTo>
                  <a:pt x="4308506" y="4263918"/>
                </a:lnTo>
                <a:lnTo>
                  <a:pt x="0" y="42639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27517" y="3605450"/>
            <a:ext cx="16632966" cy="3581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7955" lvl="1" indent="-433978" algn="l">
              <a:lnSpc>
                <a:spcPts val="5628"/>
              </a:lnSpc>
              <a:buFont typeface="Arial"/>
              <a:buChar char="•"/>
            </a:pPr>
            <a:r>
              <a:rPr lang="en-US" sz="4020" dirty="0">
                <a:solidFill>
                  <a:srgbClr val="364F67"/>
                </a:solidFill>
                <a:latin typeface="Poppins"/>
                <a:ea typeface="Poppins"/>
                <a:cs typeface="Poppins"/>
                <a:sym typeface="Poppins"/>
              </a:rPr>
              <a:t>Supports a maximum of two direct subordinates per employee.</a:t>
            </a:r>
          </a:p>
          <a:p>
            <a:pPr marL="867955" lvl="1" indent="-433978" algn="l">
              <a:lnSpc>
                <a:spcPts val="5628"/>
              </a:lnSpc>
              <a:buFont typeface="Arial"/>
              <a:buChar char="•"/>
            </a:pPr>
            <a:r>
              <a:rPr lang="en-US" sz="4020" dirty="0">
                <a:solidFill>
                  <a:srgbClr val="364F67"/>
                </a:solidFill>
                <a:latin typeface="Poppins"/>
                <a:ea typeface="Poppins"/>
                <a:cs typeface="Poppins"/>
                <a:sym typeface="Poppins"/>
              </a:rPr>
              <a:t>Does not include advanced user authentication or graphical interfaces.</a:t>
            </a:r>
          </a:p>
          <a:p>
            <a:pPr algn="l">
              <a:lnSpc>
                <a:spcPts val="5628"/>
              </a:lnSpc>
              <a:spcBef>
                <a:spcPct val="0"/>
              </a:spcBef>
            </a:pPr>
            <a:endParaRPr lang="en-US" sz="4020" dirty="0">
              <a:solidFill>
                <a:srgbClr val="364F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1300" y="918689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17925" y="654534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FEATURES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9325" y="5206178"/>
            <a:ext cx="8271926" cy="513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5256" indent="-457200" algn="just" rtl="0" eaLnBrk="1" latinLnBrk="0" hangingPunct="1">
              <a:lnSpc>
                <a:spcPts val="5039"/>
              </a:lnSpc>
              <a:spcBef>
                <a:spcPts val="0"/>
              </a:spcBef>
              <a:spcAft>
                <a:spcPts val="0"/>
              </a:spcAft>
              <a:buClrTx/>
              <a:buSzPts val="4200"/>
              <a:buFont typeface="Arial" panose="020B0604020202020204" pitchFamily="34" charset="0"/>
              <a:buChar char="•"/>
            </a:pPr>
            <a:r>
              <a:rPr lang="en-US" sz="4200" b="1" kern="1200" dirty="0">
                <a:solidFill>
                  <a:srgbClr val="504746"/>
                </a:solidFill>
                <a:effectLst/>
                <a:latin typeface="Athiti Medium" panose="00000600000000000000" pitchFamily="2" charset="-34"/>
                <a:ea typeface="Athiti Medium" panose="00000600000000000000" pitchFamily="2" charset="-34"/>
                <a:cs typeface="Athiti Medium" panose="00000600000000000000" pitchFamily="2" charset="-34"/>
              </a:rPr>
              <a:t>Saves the current organizational structure to the file on exit.</a:t>
            </a:r>
          </a:p>
          <a:p>
            <a:pPr marL="448056" algn="just" rtl="0" eaLnBrk="1" latinLnBrk="0" hangingPunct="1">
              <a:lnSpc>
                <a:spcPts val="5039"/>
              </a:lnSpc>
              <a:spcBef>
                <a:spcPts val="0"/>
              </a:spcBef>
              <a:spcAft>
                <a:spcPts val="0"/>
              </a:spcAft>
              <a:buClrTx/>
              <a:buSzPts val="4200"/>
            </a:pPr>
            <a:endParaRPr lang="en-US" sz="4200" b="1" kern="1200" dirty="0">
              <a:solidFill>
                <a:srgbClr val="504746"/>
              </a:solidFill>
              <a:effectLst/>
              <a:latin typeface="Athiti Medium" panose="00000600000000000000" pitchFamily="2" charset="-34"/>
              <a:ea typeface="Athiti Medium" panose="00000600000000000000" pitchFamily="2" charset="-34"/>
              <a:cs typeface="Athiti Medium" panose="00000600000000000000" pitchFamily="2" charset="-34"/>
            </a:endParaRPr>
          </a:p>
          <a:p>
            <a:pPr marL="905256" indent="-457200" algn="just">
              <a:lnSpc>
                <a:spcPts val="5039"/>
              </a:lnSpc>
              <a:buSzPts val="4200"/>
              <a:buFont typeface="Arial" panose="020B0604020202020204" pitchFamily="34" charset="0"/>
              <a:buChar char="•"/>
            </a:pPr>
            <a:r>
              <a:rPr lang="en-US" sz="4200" b="1" kern="1200" dirty="0">
                <a:solidFill>
                  <a:srgbClr val="504746"/>
                </a:solidFill>
                <a:effectLst/>
                <a:latin typeface="Athiti Medium" panose="00000600000000000000" pitchFamily="2" charset="-34"/>
                <a:ea typeface="Athiti Medium" panose="00000600000000000000" pitchFamily="2" charset="-34"/>
                <a:cs typeface="Athiti Medium" panose="00000600000000000000" pitchFamily="2" charset="-34"/>
              </a:rPr>
              <a:t>Automatically loads data from candyDatabase.txt on startup.</a:t>
            </a:r>
            <a:endParaRPr lang="en-US" sz="4200" dirty="0">
              <a:effectLst/>
            </a:endParaRPr>
          </a:p>
          <a:p>
            <a:pPr marL="905256" indent="-457200" algn="just" rtl="0" eaLnBrk="1" latinLnBrk="0" hangingPunct="1">
              <a:lnSpc>
                <a:spcPts val="5039"/>
              </a:lnSpc>
              <a:spcBef>
                <a:spcPts val="0"/>
              </a:spcBef>
              <a:spcAft>
                <a:spcPts val="0"/>
              </a:spcAft>
              <a:buClrTx/>
              <a:buSzPts val="4200"/>
              <a:buFont typeface="Arial" panose="020B0604020202020204" pitchFamily="34" charset="0"/>
              <a:buChar char="•"/>
            </a:pPr>
            <a:endParaRPr lang="en-US" sz="4200" dirty="0">
              <a:effectLst/>
            </a:endParaRPr>
          </a:p>
          <a:p>
            <a:pPr algn="just">
              <a:lnSpc>
                <a:spcPts val="5039"/>
              </a:lnSpc>
            </a:pPr>
            <a:endParaRPr lang="en-US" sz="4200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  <a:p>
            <a:pPr algn="just">
              <a:lnSpc>
                <a:spcPts val="5039"/>
              </a:lnSpc>
            </a:pPr>
            <a:endParaRPr lang="en-US" sz="4200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5076" y="3948932"/>
            <a:ext cx="7696175" cy="72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Loading and Saving Data</a:t>
            </a:r>
          </a:p>
        </p:txBody>
      </p:sp>
      <p:sp>
        <p:nvSpPr>
          <p:cNvPr id="11" name="Freeform 11"/>
          <p:cNvSpPr/>
          <p:nvPr/>
        </p:nvSpPr>
        <p:spPr>
          <a:xfrm>
            <a:off x="4082036" y="2274483"/>
            <a:ext cx="1082254" cy="1140350"/>
          </a:xfrm>
          <a:custGeom>
            <a:avLst/>
            <a:gdLst/>
            <a:ahLst/>
            <a:cxnLst/>
            <a:rect l="l" t="t" r="r" b="b"/>
            <a:pathLst>
              <a:path w="1082254" h="1140350">
                <a:moveTo>
                  <a:pt x="0" y="0"/>
                </a:moveTo>
                <a:lnTo>
                  <a:pt x="1082254" y="0"/>
                </a:lnTo>
                <a:lnTo>
                  <a:pt x="1082254" y="1140350"/>
                </a:lnTo>
                <a:lnTo>
                  <a:pt x="0" y="11403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868404" y="2274555"/>
            <a:ext cx="1181972" cy="1140278"/>
          </a:xfrm>
          <a:custGeom>
            <a:avLst/>
            <a:gdLst/>
            <a:ahLst/>
            <a:cxnLst/>
            <a:rect l="l" t="t" r="r" b="b"/>
            <a:pathLst>
              <a:path w="1181972" h="1140278">
                <a:moveTo>
                  <a:pt x="0" y="0"/>
                </a:moveTo>
                <a:lnTo>
                  <a:pt x="1181972" y="0"/>
                </a:lnTo>
                <a:lnTo>
                  <a:pt x="1181972" y="1140278"/>
                </a:lnTo>
                <a:lnTo>
                  <a:pt x="0" y="11402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460038" y="3550692"/>
            <a:ext cx="326250" cy="326250"/>
            <a:chOff x="0" y="0"/>
            <a:chExt cx="435000" cy="435000"/>
          </a:xfrm>
        </p:grpSpPr>
        <p:sp>
          <p:nvSpPr>
            <p:cNvPr id="14" name="Freeform 14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430124" y="5270047"/>
            <a:ext cx="8009272" cy="4467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Bold"/>
                <a:ea typeface="Athiti Bold"/>
                <a:cs typeface="Athiti Bold"/>
                <a:sym typeface="Athiti Bold"/>
              </a:rPr>
              <a:t>Add </a:t>
            </a: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employees under a specified manager.</a:t>
            </a:r>
          </a:p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Bold"/>
                <a:ea typeface="Athiti Bold"/>
                <a:cs typeface="Athiti Bold"/>
                <a:sym typeface="Athiti Bold"/>
              </a:rPr>
              <a:t>Remove </a:t>
            </a: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employees and their subordinates.</a:t>
            </a:r>
          </a:p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 dirty="0">
                <a:solidFill>
                  <a:srgbClr val="504746"/>
                </a:solidFill>
                <a:latin typeface="Athiti Bold"/>
                <a:ea typeface="Athiti Bold"/>
                <a:cs typeface="Athiti Bold"/>
                <a:sym typeface="Athiti Bold"/>
              </a:rPr>
              <a:t>Search </a:t>
            </a:r>
            <a:r>
              <a:rPr lang="en-US" sz="4199" b="1" dirty="0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for employees by name.</a:t>
            </a:r>
          </a:p>
          <a:p>
            <a:pPr algn="just">
              <a:lnSpc>
                <a:spcPts val="5039"/>
              </a:lnSpc>
            </a:pPr>
            <a:endParaRPr lang="en-US" sz="4199" b="1" dirty="0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005875" y="4012801"/>
            <a:ext cx="7696175" cy="72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Employee Management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296265" y="3550692"/>
            <a:ext cx="326250" cy="326250"/>
            <a:chOff x="0" y="0"/>
            <a:chExt cx="435000" cy="435000"/>
          </a:xfrm>
        </p:grpSpPr>
        <p:sp>
          <p:nvSpPr>
            <p:cNvPr id="19" name="Freeform 19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21700" y="64687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1300" y="918689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55976" y="9706126"/>
            <a:ext cx="1761250" cy="1321950"/>
          </a:xfrm>
          <a:custGeom>
            <a:avLst/>
            <a:gdLst/>
            <a:ahLst/>
            <a:cxnLst/>
            <a:rect l="l" t="t" r="r" b="b"/>
            <a:pathLst>
              <a:path w="1761250" h="1321950">
                <a:moveTo>
                  <a:pt x="0" y="0"/>
                </a:moveTo>
                <a:lnTo>
                  <a:pt x="1761250" y="0"/>
                </a:lnTo>
                <a:lnTo>
                  <a:pt x="1761250" y="1321950"/>
                </a:lnTo>
                <a:lnTo>
                  <a:pt x="0" y="132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66087" y="8002010"/>
            <a:ext cx="3970571" cy="2506837"/>
          </a:xfrm>
          <a:custGeom>
            <a:avLst/>
            <a:gdLst/>
            <a:ahLst/>
            <a:cxnLst/>
            <a:rect l="l" t="t" r="r" b="b"/>
            <a:pathLst>
              <a:path w="3970571" h="2506837">
                <a:moveTo>
                  <a:pt x="0" y="0"/>
                </a:moveTo>
                <a:lnTo>
                  <a:pt x="3970570" y="0"/>
                </a:lnTo>
                <a:lnTo>
                  <a:pt x="3970570" y="2506836"/>
                </a:lnTo>
                <a:lnTo>
                  <a:pt x="0" y="2506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7551" y="-319996"/>
            <a:ext cx="3615002" cy="2797970"/>
          </a:xfrm>
          <a:custGeom>
            <a:avLst/>
            <a:gdLst/>
            <a:ahLst/>
            <a:cxnLst/>
            <a:rect l="l" t="t" r="r" b="b"/>
            <a:pathLst>
              <a:path w="3615002" h="2797970">
                <a:moveTo>
                  <a:pt x="0" y="0"/>
                </a:moveTo>
                <a:lnTo>
                  <a:pt x="3615002" y="0"/>
                </a:lnTo>
                <a:lnTo>
                  <a:pt x="3615002" y="2797970"/>
                </a:lnTo>
                <a:lnTo>
                  <a:pt x="0" y="279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5426" y="8435344"/>
            <a:ext cx="3903033" cy="2604235"/>
          </a:xfrm>
          <a:custGeom>
            <a:avLst/>
            <a:gdLst/>
            <a:ahLst/>
            <a:cxnLst/>
            <a:rect l="l" t="t" r="r" b="b"/>
            <a:pathLst>
              <a:path w="3903033" h="2604235">
                <a:moveTo>
                  <a:pt x="0" y="0"/>
                </a:moveTo>
                <a:lnTo>
                  <a:pt x="3903034" y="0"/>
                </a:lnTo>
                <a:lnTo>
                  <a:pt x="3903034" y="2604234"/>
                </a:lnTo>
                <a:lnTo>
                  <a:pt x="0" y="2604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17925" y="654534"/>
            <a:ext cx="15252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FEATURES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9325" y="5206178"/>
            <a:ext cx="8009272" cy="319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Display the hierarchical structure of the organization, including gold and candy distribution.</a:t>
            </a:r>
          </a:p>
          <a:p>
            <a:pPr algn="just">
              <a:lnSpc>
                <a:spcPts val="5039"/>
              </a:lnSpc>
            </a:pPr>
            <a:endParaRPr lang="en-US" sz="4199" b="1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5076" y="3948932"/>
            <a:ext cx="7696175" cy="72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Hierarchy Visualization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60038" y="3550692"/>
            <a:ext cx="326250" cy="326250"/>
            <a:chOff x="0" y="0"/>
            <a:chExt cx="435000" cy="435000"/>
          </a:xfrm>
        </p:grpSpPr>
        <p:sp>
          <p:nvSpPr>
            <p:cNvPr id="12" name="Freeform 12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05554" y="4010292"/>
            <a:ext cx="8703037" cy="72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5173"/>
                </a:solidFill>
                <a:latin typeface="Alata"/>
                <a:ea typeface="Alata"/>
                <a:cs typeface="Alata"/>
                <a:sym typeface="Alata"/>
              </a:rPr>
              <a:t>Gold and Candy Distribution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993948" y="3550692"/>
            <a:ext cx="326250" cy="326250"/>
            <a:chOff x="0" y="0"/>
            <a:chExt cx="435000" cy="435000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0" y="204851"/>
                  </a:moveTo>
                  <a:cubicBezTo>
                    <a:pt x="0" y="91694"/>
                    <a:pt x="91694" y="0"/>
                    <a:pt x="204851" y="0"/>
                  </a:cubicBezTo>
                  <a:cubicBezTo>
                    <a:pt x="318008" y="0"/>
                    <a:pt x="409575" y="91694"/>
                    <a:pt x="409575" y="204851"/>
                  </a:cubicBezTo>
                  <a:cubicBezTo>
                    <a:pt x="409575" y="318008"/>
                    <a:pt x="317881" y="409575"/>
                    <a:pt x="204851" y="409575"/>
                  </a:cubicBezTo>
                  <a:cubicBezTo>
                    <a:pt x="91821" y="409575"/>
                    <a:pt x="0" y="317881"/>
                    <a:pt x="0" y="204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2921"/>
              <a:ext cx="432054" cy="423926"/>
            </a:xfrm>
            <a:custGeom>
              <a:avLst/>
              <a:gdLst/>
              <a:ahLst/>
              <a:cxnLst/>
              <a:rect l="l" t="t" r="r" b="b"/>
              <a:pathLst>
                <a:path w="432054" h="423926">
                  <a:moveTo>
                    <a:pt x="76962" y="48641"/>
                  </a:moveTo>
                  <a:cubicBezTo>
                    <a:pt x="97282" y="31369"/>
                    <a:pt x="120904" y="17653"/>
                    <a:pt x="146812" y="8763"/>
                  </a:cubicBezTo>
                  <a:lnTo>
                    <a:pt x="155067" y="32766"/>
                  </a:lnTo>
                  <a:cubicBezTo>
                    <a:pt x="132207" y="40640"/>
                    <a:pt x="111379" y="52578"/>
                    <a:pt x="93345" y="67945"/>
                  </a:cubicBezTo>
                  <a:close/>
                  <a:moveTo>
                    <a:pt x="253365" y="0"/>
                  </a:moveTo>
                  <a:cubicBezTo>
                    <a:pt x="280543" y="4572"/>
                    <a:pt x="306070" y="14097"/>
                    <a:pt x="328930" y="27686"/>
                  </a:cubicBezTo>
                  <a:lnTo>
                    <a:pt x="315849" y="49530"/>
                  </a:lnTo>
                  <a:cubicBezTo>
                    <a:pt x="295656" y="37465"/>
                    <a:pt x="273177" y="29083"/>
                    <a:pt x="249174" y="25019"/>
                  </a:cubicBezTo>
                  <a:close/>
                  <a:moveTo>
                    <a:pt x="404368" y="103124"/>
                  </a:moveTo>
                  <a:cubicBezTo>
                    <a:pt x="417957" y="125984"/>
                    <a:pt x="427609" y="151511"/>
                    <a:pt x="432054" y="178689"/>
                  </a:cubicBezTo>
                  <a:lnTo>
                    <a:pt x="407035" y="182880"/>
                  </a:lnTo>
                  <a:cubicBezTo>
                    <a:pt x="403098" y="158877"/>
                    <a:pt x="394589" y="136271"/>
                    <a:pt x="382524" y="116205"/>
                  </a:cubicBezTo>
                  <a:close/>
                  <a:moveTo>
                    <a:pt x="401447" y="298196"/>
                  </a:moveTo>
                  <a:cubicBezTo>
                    <a:pt x="392557" y="324104"/>
                    <a:pt x="378968" y="347726"/>
                    <a:pt x="361696" y="368173"/>
                  </a:cubicBezTo>
                  <a:lnTo>
                    <a:pt x="364109" y="338709"/>
                  </a:lnTo>
                  <a:cubicBezTo>
                    <a:pt x="379349" y="320675"/>
                    <a:pt x="391414" y="299720"/>
                    <a:pt x="399288" y="276987"/>
                  </a:cubicBezTo>
                  <a:close/>
                  <a:moveTo>
                    <a:pt x="272669" y="409067"/>
                  </a:moveTo>
                  <a:cubicBezTo>
                    <a:pt x="248158" y="418592"/>
                    <a:pt x="221488" y="423926"/>
                    <a:pt x="193548" y="423926"/>
                  </a:cubicBezTo>
                  <a:lnTo>
                    <a:pt x="193548" y="398526"/>
                  </a:lnTo>
                  <a:cubicBezTo>
                    <a:pt x="218186" y="398526"/>
                    <a:pt x="241808" y="393827"/>
                    <a:pt x="263398" y="385445"/>
                  </a:cubicBezTo>
                  <a:close/>
                  <a:moveTo>
                    <a:pt x="113919" y="405892"/>
                  </a:moveTo>
                  <a:cubicBezTo>
                    <a:pt x="90043" y="392938"/>
                    <a:pt x="68961" y="375666"/>
                    <a:pt x="51562" y="355219"/>
                  </a:cubicBezTo>
                  <a:lnTo>
                    <a:pt x="70993" y="338709"/>
                  </a:lnTo>
                  <a:cubicBezTo>
                    <a:pt x="86360" y="356870"/>
                    <a:pt x="105029" y="372110"/>
                    <a:pt x="126111" y="383540"/>
                  </a:cubicBezTo>
                  <a:close/>
                  <a:moveTo>
                    <a:pt x="4572" y="259207"/>
                  </a:moveTo>
                  <a:cubicBezTo>
                    <a:pt x="1524" y="244856"/>
                    <a:pt x="0" y="229870"/>
                    <a:pt x="0" y="214630"/>
                  </a:cubicBezTo>
                  <a:lnTo>
                    <a:pt x="12700" y="214630"/>
                  </a:lnTo>
                  <a:lnTo>
                    <a:pt x="23622" y="221107"/>
                  </a:lnTo>
                  <a:cubicBezTo>
                    <a:pt x="20701" y="226060"/>
                    <a:pt x="14859" y="228346"/>
                    <a:pt x="9398" y="226822"/>
                  </a:cubicBezTo>
                  <a:cubicBezTo>
                    <a:pt x="3937" y="225298"/>
                    <a:pt x="0" y="220345"/>
                    <a:pt x="0" y="214630"/>
                  </a:cubicBezTo>
                  <a:cubicBezTo>
                    <a:pt x="0" y="186690"/>
                    <a:pt x="5207" y="160020"/>
                    <a:pt x="14859" y="135509"/>
                  </a:cubicBezTo>
                  <a:lnTo>
                    <a:pt x="38481" y="144780"/>
                  </a:lnTo>
                  <a:cubicBezTo>
                    <a:pt x="30099" y="166370"/>
                    <a:pt x="25400" y="189865"/>
                    <a:pt x="25400" y="214630"/>
                  </a:cubicBezTo>
                  <a:lnTo>
                    <a:pt x="12700" y="214630"/>
                  </a:lnTo>
                  <a:lnTo>
                    <a:pt x="1778" y="208153"/>
                  </a:lnTo>
                  <a:cubicBezTo>
                    <a:pt x="4699" y="203200"/>
                    <a:pt x="10541" y="200914"/>
                    <a:pt x="16002" y="202438"/>
                  </a:cubicBezTo>
                  <a:cubicBezTo>
                    <a:pt x="21463" y="203962"/>
                    <a:pt x="25400" y="208915"/>
                    <a:pt x="25400" y="214630"/>
                  </a:cubicBezTo>
                  <a:cubicBezTo>
                    <a:pt x="25400" y="228219"/>
                    <a:pt x="26797" y="241427"/>
                    <a:pt x="29464" y="254127"/>
                  </a:cubicBezTo>
                  <a:close/>
                </a:path>
              </a:pathLst>
            </a:custGeom>
            <a:solidFill>
              <a:srgbClr val="50474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61451" y="5244333"/>
            <a:ext cx="8009272" cy="2552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just">
              <a:lnSpc>
                <a:spcPts val="5039"/>
              </a:lnSpc>
              <a:buFont typeface="Arial"/>
              <a:buChar char="•"/>
            </a:pPr>
            <a:r>
              <a:rPr lang="en-US" sz="4199" b="1">
                <a:solidFill>
                  <a:srgbClr val="504746"/>
                </a:solidFill>
                <a:latin typeface="Athiti Medium"/>
                <a:ea typeface="Athiti Medium"/>
                <a:cs typeface="Athiti Medium"/>
                <a:sym typeface="Athiti Medium"/>
              </a:rPr>
              <a:t>Updates employees' gold and candy values based on hierarchical relationships.</a:t>
            </a:r>
          </a:p>
          <a:p>
            <a:pPr algn="just">
              <a:lnSpc>
                <a:spcPts val="5039"/>
              </a:lnSpc>
            </a:pPr>
            <a:endParaRPr lang="en-US" sz="4199" b="1">
              <a:solidFill>
                <a:srgbClr val="504746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3538691" y="2226077"/>
            <a:ext cx="1236764" cy="1237162"/>
          </a:xfrm>
          <a:custGeom>
            <a:avLst/>
            <a:gdLst/>
            <a:ahLst/>
            <a:cxnLst/>
            <a:rect l="l" t="t" r="r" b="b"/>
            <a:pathLst>
              <a:path w="1236764" h="1237162">
                <a:moveTo>
                  <a:pt x="0" y="0"/>
                </a:moveTo>
                <a:lnTo>
                  <a:pt x="1236764" y="0"/>
                </a:lnTo>
                <a:lnTo>
                  <a:pt x="1236764" y="1237162"/>
                </a:lnTo>
                <a:lnTo>
                  <a:pt x="0" y="12371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000724" y="2292932"/>
            <a:ext cx="1244878" cy="1219660"/>
          </a:xfrm>
          <a:custGeom>
            <a:avLst/>
            <a:gdLst/>
            <a:ahLst/>
            <a:cxnLst/>
            <a:rect l="l" t="t" r="r" b="b"/>
            <a:pathLst>
              <a:path w="1244878" h="1219660">
                <a:moveTo>
                  <a:pt x="0" y="0"/>
                </a:moveTo>
                <a:lnTo>
                  <a:pt x="1244878" y="0"/>
                </a:lnTo>
                <a:lnTo>
                  <a:pt x="1244878" y="1219660"/>
                </a:lnTo>
                <a:lnTo>
                  <a:pt x="0" y="12196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1877</Words>
  <Application>Microsoft Office PowerPoint</Application>
  <PresentationFormat>Custom</PresentationFormat>
  <Paragraphs>613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Athiti</vt:lpstr>
      <vt:lpstr>Arimo Bold</vt:lpstr>
      <vt:lpstr>Athiti Medium</vt:lpstr>
      <vt:lpstr>Athiti Bold</vt:lpstr>
      <vt:lpstr>Alata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 Company Scheme</dc:title>
  <dc:creator>Marco Montellano</dc:creator>
  <cp:lastModifiedBy>marco montellano</cp:lastModifiedBy>
  <cp:revision>7</cp:revision>
  <dcterms:created xsi:type="dcterms:W3CDTF">2006-08-16T00:00:00Z</dcterms:created>
  <dcterms:modified xsi:type="dcterms:W3CDTF">2025-01-09T11:16:56Z</dcterms:modified>
  <dc:identifier>DAGbaHfhIx4</dc:identifier>
</cp:coreProperties>
</file>