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8490A8-FD17-4AE9-B0D5-7448BEE8C3E8}">
  <a:tblStyle styleId="{B98490A8-FD17-4AE9-B0D5-7448BEE8C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d012333f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d012333f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217f346c9ac0b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217f346c9ac0b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d012333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d012333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0d9789159970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0d9789159970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d97891599708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0d97891599708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217f346c9ac0b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217f346c9ac0b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7f6154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7f6154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f6154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f6154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7f6154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7f6154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d0123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d0123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7f6154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7f6154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7f6154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7f6154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7f61546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7f61546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7f61546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7f61546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jpg"/><Relationship Id="rId7" Type="http://schemas.openxmlformats.org/officeDocument/2006/relationships/image" Target="../media/image10.jpg"/><Relationship Id="rId8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c-aiaa-org.colorado.idm.oclc.org/doi/pdf/10.2514/6.2005-1034" TargetMode="External"/><Relationship Id="rId4" Type="http://schemas.openxmlformats.org/officeDocument/2006/relationships/hyperlink" Target="https://arc-aiaa-org.colorado.idm.oclc.org/doi/10.2514/6.2002-708" TargetMode="External"/><Relationship Id="rId5" Type="http://schemas.openxmlformats.org/officeDocument/2006/relationships/hyperlink" Target="https://arc-aiaa-org.colorado.idm.oclc.org/doi/pdf/10.2514/6.2004-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Glider Designs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Block, Zach Lesan, Cole MacPherson, Scott Mansfield, Ankrit Uprety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BACKUP SLIDES</a:t>
            </a:r>
            <a:endParaRPr b="1"/>
          </a:p>
        </p:txBody>
      </p:sp>
      <p:cxnSp>
        <p:nvCxnSpPr>
          <p:cNvPr id="139" name="Google Shape;139;p22"/>
          <p:cNvCxnSpPr>
            <a:stCxn id="138" idx="2"/>
          </p:cNvCxnSpPr>
          <p:nvPr/>
        </p:nvCxnSpPr>
        <p:spPr>
          <a:xfrm flipH="1">
            <a:off x="4569300" y="1017725"/>
            <a:ext cx="2700" cy="3852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A - SA 7035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3983"/>
            <a:ext cx="9143999" cy="350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B - EPPLER 748 AIRFOIL (e748-il) sailplane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28609" l="24549" r="13032" t="44219"/>
          <a:stretch/>
        </p:blipFill>
        <p:spPr>
          <a:xfrm>
            <a:off x="148613" y="1936100"/>
            <a:ext cx="8846776" cy="21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C - Eppler E214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206"/>
            <a:ext cx="9144001" cy="350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D - GOE 430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2"/>
            <a:ext cx="9144001" cy="398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E - Eppler e68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9"/>
            <a:ext cx="9143999" cy="37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2522825" y="1608775"/>
            <a:ext cx="22860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L/D Max: 16.57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AoA at L/D Max: 6.5°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W/S: 57.9 N/m^2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Glide Velocity: 12.47 m/s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Range: 116 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Airfoil: SA 7035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1321" l="29292" r="34327" t="15951"/>
          <a:stretch/>
        </p:blipFill>
        <p:spPr>
          <a:xfrm>
            <a:off x="6550375" y="0"/>
            <a:ext cx="2593627" cy="251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7177" l="22280" r="12111" t="35591"/>
          <a:stretch/>
        </p:blipFill>
        <p:spPr>
          <a:xfrm>
            <a:off x="2597750" y="0"/>
            <a:ext cx="3948499" cy="12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21546" l="36919" r="30988" t="20673"/>
          <a:stretch/>
        </p:blipFill>
        <p:spPr>
          <a:xfrm>
            <a:off x="6550375" y="2517746"/>
            <a:ext cx="2593627" cy="262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937" y="3028425"/>
            <a:ext cx="2593625" cy="194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3513" y="3012663"/>
            <a:ext cx="2635650" cy="1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06" y="1097412"/>
            <a:ext cx="2468519" cy="18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9">
            <a:alphaModFix/>
          </a:blip>
          <a:srcRect b="16584" l="27493" r="20534" t="30547"/>
          <a:stretch/>
        </p:blipFill>
        <p:spPr>
          <a:xfrm>
            <a:off x="4619750" y="1413100"/>
            <a:ext cx="1930627" cy="110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0450" y="45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B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80625" y="1225275"/>
            <a:ext cx="22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L/D Max: 13.54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AoA at L/D Max: 2.750°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W/S: 52.546 N/m^2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Glide Velocity: 12.289 m/s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Range: 94.846 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Airfoil: Eppler 748 sailplane airfoil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2400"/>
            <a:ext cx="301482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913" y="2968298"/>
            <a:ext cx="2900229" cy="21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927" y="939075"/>
            <a:ext cx="2764650" cy="2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3401" y="1"/>
            <a:ext cx="42605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81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0" y="590550"/>
            <a:ext cx="23340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L/D Max: 13.07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AoA at L/D Max: 6.750°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W/S: 62.25 N/m^2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Glide Velocity: 12.35 m/s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Range: 91.5 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Eppler E214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25" y="5"/>
            <a:ext cx="3316349" cy="154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275" y="14875"/>
            <a:ext cx="2427439" cy="163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050" y="1533000"/>
            <a:ext cx="3112950" cy="23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42100"/>
            <a:ext cx="2523976" cy="189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2975" y="3479700"/>
            <a:ext cx="2182776" cy="16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5525" y="1586703"/>
            <a:ext cx="2523976" cy="189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81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</a:t>
            </a:r>
            <a:endParaRPr b="1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0" y="590550"/>
            <a:ext cx="23340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L/D Max: 22.22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AoA at L/D Max: 3.5°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W/S: 53.05  N/m^2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Glide Velocity: 12 m/s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Range: 155.53 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Airfoil: GOE 430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250" y="1353025"/>
            <a:ext cx="2186949" cy="243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000" y="133175"/>
            <a:ext cx="3705202" cy="12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8450" y="133175"/>
            <a:ext cx="3260561" cy="12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876" y="1353025"/>
            <a:ext cx="2492375" cy="18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4075" y="3222300"/>
            <a:ext cx="2561601" cy="19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1" y="1955851"/>
            <a:ext cx="2791674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192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E</a:t>
            </a:r>
            <a:endParaRPr b="1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00" y="45616"/>
            <a:ext cx="3165901" cy="107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100" y="307200"/>
            <a:ext cx="3165901" cy="11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900" y="1506875"/>
            <a:ext cx="4050100" cy="36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2982025"/>
            <a:ext cx="2881966" cy="21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018550"/>
            <a:ext cx="2617991" cy="196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841925" y="3152150"/>
            <a:ext cx="21615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L/D Max: 14.521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AoA at L/D Max: 5.250 degrees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W/S: 49.994 N/m^2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Glide Velocity: 12.416 m/s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Range: 101.646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Eppler e68 Airfoil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3675" y="1120781"/>
            <a:ext cx="2618000" cy="196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 </a:t>
            </a:r>
            <a:r>
              <a:rPr b="1" lang="en"/>
              <a:t>Selection</a:t>
            </a:r>
            <a:endParaRPr b="1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0" y="1017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{B98490A8-FD17-4AE9-B0D5-7448BEE8C3E8}</a:tableStyleId>
              </a:tblPr>
              <a:tblGrid>
                <a:gridCol w="765450"/>
                <a:gridCol w="820025"/>
                <a:gridCol w="839925"/>
                <a:gridCol w="799950"/>
                <a:gridCol w="958925"/>
                <a:gridCol w="794650"/>
                <a:gridCol w="1528900"/>
                <a:gridCol w="1374875"/>
                <a:gridCol w="1261300"/>
              </a:tblGrid>
              <a:tr h="4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 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W/S (N/m^2)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Glide Velocity (m/s)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Range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L/D 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AoA at L/D Max (deg)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Manufacturing Difficulty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Rankings and Total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6.5</a:t>
                      </a:r>
                      <a:r>
                        <a:rPr lang="en"/>
                        <a:t>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1412243 = 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5.9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52.5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94.8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13.54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2.75°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2244412 = 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r>
                        <a:rPr lang="en"/>
                        <a:t>75°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5525551 =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3.5°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3351122 = 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5.25</a:t>
                      </a:r>
                      <a:r>
                        <a:rPr lang="en"/>
                        <a:t>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4123331 = 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Chosen Design - Design D</a:t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Lower glide velocity, 12 m/s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Underestimated drag polar, glider may underperform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Thin airfoil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13.7% thickness at max chord, very thin at trailing edge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Conical and Hemispherical shape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manufacture 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Cone offers little support for tail surfaces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Optimization: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Wingtips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induced drag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weight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Unsure how to analyze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Dihedral Wings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Improvement on roll stability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ballast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Raises glide velocity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Carbon fiber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ncrease in strength, removes need for a ballast, experienced in composites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change 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0" y="10177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Phillips, WF, </a:t>
            </a:r>
            <a:r>
              <a:rPr b="1" lang="en" sz="1250">
                <a:solidFill>
                  <a:schemeClr val="dk1"/>
                </a:solidFill>
              </a:rPr>
              <a:t>Minimizing Induced Drag with Geometric and Aerodynamic Twist</a:t>
            </a:r>
            <a:r>
              <a:rPr lang="en" sz="1250">
                <a:solidFill>
                  <a:schemeClr val="dk1"/>
                </a:solidFill>
              </a:rPr>
              <a:t>, CFD Validation, </a:t>
            </a:r>
            <a:endParaRPr sz="125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Utah State University, AIAA (2005).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https://arc-aiaa-org.colorado.idm.oclc.org/doi/pdf/10.2514/6.2005-1034</a:t>
            </a:r>
            <a:endParaRPr sz="1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Kentfield, JAC, </a:t>
            </a:r>
            <a:r>
              <a:rPr b="1" lang="en" sz="1250">
                <a:solidFill>
                  <a:schemeClr val="dk1"/>
                </a:solidFill>
              </a:rPr>
              <a:t>Fuselage-Wing Interference Drag Of Aircraft With Relatively Short Pod-Type Fuselages</a:t>
            </a:r>
            <a:r>
              <a:rPr lang="en" sz="1250">
                <a:solidFill>
                  <a:schemeClr val="dk1"/>
                </a:solidFill>
              </a:rPr>
              <a:t>, </a:t>
            </a:r>
            <a:endParaRPr sz="125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University of Calgary, AIAA (2002).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https://arc-aiaa-org.colorado.idm.oclc.org/doi/10.2514/6.2002-708</a:t>
            </a:r>
            <a:endParaRPr sz="1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Chen, T.M, Katz, J, </a:t>
            </a:r>
            <a:r>
              <a:rPr b="1" lang="en" sz="1250">
                <a:solidFill>
                  <a:schemeClr val="dk1"/>
                </a:solidFill>
              </a:rPr>
              <a:t>Induced Drag of High-Aspect Ratio Wings</a:t>
            </a:r>
            <a:r>
              <a:rPr lang="en" sz="1250">
                <a:solidFill>
                  <a:schemeClr val="dk1"/>
                </a:solidFill>
              </a:rPr>
              <a:t>, </a:t>
            </a:r>
            <a:endParaRPr sz="125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SDSU, AIAA (2004).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https://arc-aiaa-org.colorado.idm.oclc.org/doi/pdf/10.2514/6.2004-38</a:t>
            </a:r>
            <a:endParaRPr sz="1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