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10.xml"/>
  <Override ContentType="application/vnd.openxmlformats-officedocument.presentationml.comments+xml" PartName="/ppt/comments/comment17.xml"/>
  <Override ContentType="application/vnd.openxmlformats-officedocument.presentationml.comments+xml" PartName="/ppt/comments/comment8.xml"/>
  <Override ContentType="application/vnd.openxmlformats-officedocument.presentationml.comments+xml" PartName="/ppt/comments/comment6.xml"/>
  <Override ContentType="application/vnd.openxmlformats-officedocument.presentationml.comments+xml" PartName="/ppt/comments/comment19.xml"/>
  <Override ContentType="application/vnd.openxmlformats-officedocument.presentationml.comments+xml" PartName="/ppt/comments/comment3.xml"/>
  <Override ContentType="application/vnd.openxmlformats-officedocument.presentationml.comments+xml" PartName="/ppt/comments/comment15.xml"/>
  <Override ContentType="application/vnd.openxmlformats-officedocument.presentationml.comments+xml" PartName="/ppt/comments/comment13.xml"/>
  <Override ContentType="application/vnd.openxmlformats-officedocument.presentationml.comments+xml" PartName="/ppt/comments/comment16.xml"/>
  <Override ContentType="application/vnd.openxmlformats-officedocument.presentationml.comments+xml" PartName="/ppt/comments/comment1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9.xml"/>
  <Override ContentType="application/vnd.openxmlformats-officedocument.presentationml.comments+xml" PartName="/ppt/comments/comment18.xml"/>
  <Override ContentType="application/vnd.openxmlformats-officedocument.presentationml.comments+xml" PartName="/ppt/comments/comment12.xml"/>
  <Override ContentType="application/vnd.openxmlformats-officedocument.presentationml.comments+xml" PartName="/ppt/comments/comment1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5143500" cx="9144000"/>
  <p:notesSz cx="6858000" cy="9144000"/>
  <p:embeddedFontLst>
    <p:embeddedFont>
      <p:font typeface="Dosis"/>
      <p:regular r:id="rId29"/>
      <p:bold r:id="rId30"/>
    </p:embeddedFont>
    <p:embeddedFont>
      <p:font typeface="Oxygen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9" name="Cody Watso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B652EA-0CA5-4DA2-8FB2-B86AF049F739}">
  <a:tblStyle styleId="{52B652EA-0CA5-4DA2-8FB2-B86AF049F7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font" Target="fonts/Dosis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xygen-regular.fntdata"/><Relationship Id="rId30" Type="http://schemas.openxmlformats.org/officeDocument/2006/relationships/font" Target="fonts/Dosis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font" Target="fonts/Oxygen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11-25T21:17:40.883">
    <p:pos x="6000" y="0"/>
    <p:text>cody?</p:text>
  </p:cm>
</p:cmLst>
</file>

<file path=ppt/comments/comment10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0" dt="2020-11-25T21:42:35.401">
    <p:pos x="6000" y="0"/>
    <p:text>Mary?</p:text>
  </p:cm>
</p:cmLst>
</file>

<file path=ppt/comments/comment1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1" dt="2020-11-25T21:34:08.679">
    <p:pos x="6000" y="0"/>
    <p:text>nate?</p:text>
  </p:cm>
</p:cmLst>
</file>

<file path=ppt/comments/comment1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2" dt="2020-11-25T02:22:50.600">
    <p:pos x="6000" y="0"/>
    <p:text>cody</p:text>
  </p:cm>
</p:cmLst>
</file>

<file path=ppt/comments/comment1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3" dt="2020-11-25T02:22:55.287">
    <p:pos x="6000" y="0"/>
    <p:text>cody</p:text>
  </p:cm>
</p:cmLst>
</file>

<file path=ppt/comments/comment1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4" dt="2020-11-25T02:48:35.015">
    <p:pos x="6000" y="0"/>
    <p:text>andrew</p:text>
  </p:cm>
</p:cmLst>
</file>

<file path=ppt/comments/comment1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5" dt="2020-11-25T21:45:48.947">
    <p:pos x="6000" y="0"/>
    <p:text>Nate?</p:text>
  </p:cm>
</p:cmLst>
</file>

<file path=ppt/comments/comment1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6" dt="2020-11-25T21:45:43.047">
    <p:pos x="6000" y="0"/>
    <p:text>Nate?</p:text>
  </p:cm>
</p:cmLst>
</file>

<file path=ppt/comments/comment1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7" dt="2020-11-25T21:45:36.203">
    <p:pos x="6000" y="0"/>
    <p:text>Cole?</p:text>
  </p:cm>
</p:cmLst>
</file>

<file path=ppt/comments/comment18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8" dt="2020-11-25T21:45:30.884">
    <p:pos x="6000" y="0"/>
    <p:text>Cole?</p:text>
  </p:cm>
</p:cmLst>
</file>

<file path=ppt/comments/comment19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9" dt="2020-11-25T21:40:57.783">
    <p:pos x="6000" y="0"/>
    <p:text>Cole?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0-11-25T19:26:37.986">
    <p:pos x="6000" y="0"/>
    <p:text>cody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0-11-25T21:43:07.770">
    <p:pos x="6000" y="0"/>
    <p:text>Max?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0-11-25T21:43:13.577">
    <p:pos x="6000" y="0"/>
    <p:text>Max?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0-11-25T21:43:31.269">
    <p:pos x="6000" y="0"/>
    <p:text>Max?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6" dt="2020-11-25T21:43:51.279">
    <p:pos x="6000" y="0"/>
    <p:text>Andrew?</p:tex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7" dt="2020-11-25T21:40:30.099">
    <p:pos x="6000" y="0"/>
    <p:text>Andrew?</p:text>
  </p:cm>
</p:cmLst>
</file>

<file path=ppt/comments/comment8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8" dt="2020-11-25T21:44:21.607">
    <p:pos x="6000" y="0"/>
    <p:text>Mary?</p:text>
  </p:cm>
</p:cmLst>
</file>

<file path=ppt/comments/comment9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9" dt="2020-11-25T21:42:41.627">
    <p:pos x="6000" y="0"/>
    <p:text>Mary?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d6d0375b9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d6d0375b9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https://www.engineeringtoolbox.com/radiation-surface-absorptivity-d_1805.html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d82414b2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d82414b2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670eec3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670eec3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275d4c9f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275d4c9f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d6d0375b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d6d0375b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Thus, we chose a values similar to that of a thick coating of chromic acid anodized aluminum. The absorptivity we used was a little small compared to LDEF’s results, and the emissivity was a little large compared to LDEF, but they are the most similar of all the anodized coatings.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d6d0375b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ad6d0375b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ad6d0375b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ad6d0375b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ad6d0375b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ad6d0375b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d6d0375b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ad6d0375b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ad82414b2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ad82414b2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d82414b2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d82414b2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d6d0375b9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ad6d0375b9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670eec32e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a670eec32e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670eec32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670eec32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02122"/>
                </a:solidFill>
              </a:rPr>
              <a:t>Geostationary Operational Environmental Satellite</a:t>
            </a:r>
            <a:endParaRPr b="1" sz="1050">
              <a:solidFill>
                <a:srgbClr val="2021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02122"/>
                </a:solidFill>
              </a:rPr>
              <a:t>Launched 2016</a:t>
            </a:r>
            <a:endParaRPr b="1" sz="1050">
              <a:solidFill>
                <a:srgbClr val="2021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02122"/>
                </a:solidFill>
              </a:rPr>
              <a:t>US Weather + Forecast Monitoring</a:t>
            </a:r>
            <a:endParaRPr b="1" sz="1050">
              <a:solidFill>
                <a:srgbClr val="202122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670eec32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670eec32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670eec32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670eec32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670eec32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670eec32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670eec32e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670eec32e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670eec32e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670eec32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670eec32e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670eec32e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Oxygen"/>
              <a:buNone/>
              <a:defRPr sz="5200"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xygen"/>
              <a:buNone/>
              <a:defRPr sz="2800"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49050" y="13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49050" y="908425"/>
            <a:ext cx="8683200" cy="3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Times New Roman"/>
              <a:buChar char="○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Times New Roman"/>
              <a:buChar char="■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Times New Roman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Times New Roman"/>
              <a:buChar char="○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Times New Roman"/>
              <a:buChar char="■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Times New Roman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Times New Roman"/>
              <a:buChar char="○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Times New Roman"/>
              <a:buChar char="■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rgbClr val="CFB8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5" y="4594425"/>
            <a:ext cx="8572989" cy="4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10.xml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12.xml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13.xml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15.xml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16.xml"/><Relationship Id="rId4" Type="http://schemas.openxmlformats.org/officeDocument/2006/relationships/image" Target="../media/image10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comments" Target="../comments/comment17.xml"/><Relationship Id="rId4" Type="http://schemas.openxmlformats.org/officeDocument/2006/relationships/image" Target="../media/image11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comments" Target="../comments/comment18.xml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comments" Target="../comments/comment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solarmirror.com/fom/fom-serve/cache/43.html" TargetMode="External"/><Relationship Id="rId4" Type="http://schemas.openxmlformats.org/officeDocument/2006/relationships/hyperlink" Target="https://www.engineeringtoolbox.com/radiation-surface-absorptivity-d_1805.html" TargetMode="External"/><Relationship Id="rId5" Type="http://schemas.openxmlformats.org/officeDocument/2006/relationships/hyperlink" Target="https://ocw.mit.edu/courses/aeronautics-and-astronautics/16-851-satellite-engineering-fall-2003/lecture-notes/l23thermalcontro.pdf" TargetMode="External"/><Relationship Id="rId6" Type="http://schemas.openxmlformats.org/officeDocument/2006/relationships/hyperlink" Target="https://ntrs.nasa.gov/api/citations/20140003183/downloads/20140003183.pdf?attachment=true" TargetMode="External"/><Relationship Id="rId7" Type="http://schemas.openxmlformats.org/officeDocument/2006/relationships/hyperlink" Target="https://llis.nasa.gov/lesson/8403" TargetMode="External"/><Relationship Id="rId8" Type="http://schemas.openxmlformats.org/officeDocument/2006/relationships/hyperlink" Target="https://ntrs.nasa.gov/search.jsp?R=19940026512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5.xm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6.xml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7.xml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8.xml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439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latin typeface="Avenir"/>
                <a:ea typeface="Avenir"/>
                <a:cs typeface="Avenir"/>
                <a:sym typeface="Avenir"/>
              </a:rPr>
              <a:t>Thermo Lab 3 - Design Lab</a:t>
            </a:r>
            <a:endParaRPr b="1" sz="4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venir"/>
                <a:ea typeface="Avenir"/>
                <a:cs typeface="Avenir"/>
                <a:sym typeface="Avenir"/>
              </a:rPr>
              <a:t>ASEN 3113 Fall 2020</a:t>
            </a:r>
            <a:endParaRPr b="1" sz="20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58" name="Google Shape;58;p13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rgbClr val="B3A7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13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rgbClr val="B3A77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0" name="Google Shape;60;p13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61" name="Google Shape;61;p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rgbClr val="CFB87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Google Shape;62;p13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rgbClr val="CFB87C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3" name="Google Shape;63;p13"/>
          <p:cNvGrpSpPr/>
          <p:nvPr/>
        </p:nvGrpSpPr>
        <p:grpSpPr>
          <a:xfrm>
            <a:off x="1004139" y="3835225"/>
            <a:ext cx="7136668" cy="152400"/>
            <a:chOff x="1346435" y="3969088"/>
            <a:chExt cx="6452100" cy="152400"/>
          </a:xfrm>
        </p:grpSpPr>
        <p:cxnSp>
          <p:nvCxnSpPr>
            <p:cNvPr id="64" name="Google Shape;64;p13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rgbClr val="CFB87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rgbClr val="CFB87C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66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4150" y="554650"/>
            <a:ext cx="7136650" cy="393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" name="Google Shape;67;p13"/>
          <p:cNvGraphicFramePr/>
          <p:nvPr/>
        </p:nvGraphicFramePr>
        <p:xfrm>
          <a:off x="1235800" y="41961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{52B652EA-0CA5-4DA2-8FB2-B86AF049F739}</a:tableStyleId>
              </a:tblPr>
              <a:tblGrid>
                <a:gridCol w="1252775"/>
                <a:gridCol w="1048500"/>
                <a:gridCol w="1227900"/>
                <a:gridCol w="805600"/>
                <a:gridCol w="1302125"/>
                <a:gridCol w="883100"/>
              </a:tblGrid>
              <a:tr h="241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Cody Watson</a:t>
                      </a:r>
                      <a:endParaRPr b="1" sz="9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108988282</a:t>
                      </a:r>
                      <a:endParaRPr sz="9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Cole MacPherson</a:t>
                      </a:r>
                      <a:endParaRPr b="1" sz="9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108521329</a:t>
                      </a:r>
                      <a:endParaRPr sz="9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        Andrew Komitor</a:t>
                      </a:r>
                      <a:endParaRPr b="1" sz="9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109306168</a:t>
                      </a:r>
                      <a:endParaRPr sz="9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Nate Kuczun</a:t>
                      </a:r>
                      <a:endParaRPr b="1" sz="9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108724060</a:t>
                      </a:r>
                      <a:endParaRPr sz="9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Max Morgan</a:t>
                      </a:r>
                      <a:endParaRPr b="1" sz="9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106522203</a:t>
                      </a:r>
                      <a:endParaRPr sz="9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Mary Sobernheim</a:t>
                      </a:r>
                      <a:endParaRPr b="1" sz="9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109419094</a:t>
                      </a:r>
                      <a:endParaRPr sz="9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149050" y="13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Radiation Area Estimation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67750" y="741600"/>
            <a:ext cx="6014700" cy="3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Avenir"/>
                <a:ea typeface="Avenir"/>
                <a:cs typeface="Avenir"/>
                <a:sym typeface="Avenir"/>
              </a:rPr>
              <a:t> Q</a:t>
            </a:r>
            <a:r>
              <a:rPr b="1" baseline="-25000" lang="en" sz="2200">
                <a:latin typeface="Avenir"/>
                <a:ea typeface="Avenir"/>
                <a:cs typeface="Avenir"/>
                <a:sym typeface="Avenir"/>
              </a:rPr>
              <a:t>rad</a:t>
            </a:r>
            <a:r>
              <a:rPr b="1" lang="en" sz="2200">
                <a:latin typeface="Avenir"/>
                <a:ea typeface="Avenir"/>
                <a:cs typeface="Avenir"/>
                <a:sym typeface="Avenir"/>
              </a:rPr>
              <a:t> = εσAT</a:t>
            </a:r>
            <a:r>
              <a:rPr b="1" baseline="30000" lang="en" sz="2200">
                <a:latin typeface="Avenir"/>
                <a:ea typeface="Avenir"/>
                <a:cs typeface="Avenir"/>
                <a:sym typeface="Avenir"/>
              </a:rPr>
              <a:t>4 </a:t>
            </a:r>
            <a:r>
              <a:rPr b="1" lang="en" sz="2200">
                <a:latin typeface="Avenir"/>
                <a:ea typeface="Avenir"/>
                <a:cs typeface="Avenir"/>
                <a:sym typeface="Avenir"/>
              </a:rPr>
              <a:t>  </a:t>
            </a:r>
            <a:r>
              <a:rPr b="1" lang="en" sz="1000">
                <a:latin typeface="Avenir"/>
                <a:ea typeface="Avenir"/>
                <a:cs typeface="Avenir"/>
                <a:sym typeface="Avenir"/>
              </a:rPr>
              <a:t>(1)</a:t>
            </a:r>
            <a:endParaRPr b="1" sz="1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149050" y="1461700"/>
            <a:ext cx="60147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venir"/>
              <a:buChar char="●"/>
            </a:pPr>
            <a:r>
              <a:rPr lang="en"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Governing equation </a:t>
            </a:r>
            <a:r>
              <a:rPr b="1" lang="en"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(1) </a:t>
            </a:r>
            <a:r>
              <a:rPr lang="en"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is Stefan-Boltzmann Law, giving radiated power as a function of temperature</a:t>
            </a:r>
            <a:endParaRPr sz="15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Avenir"/>
              <a:buChar char="●"/>
            </a:pPr>
            <a:r>
              <a:rPr lang="en" sz="1500">
                <a:latin typeface="Avenir"/>
                <a:ea typeface="Avenir"/>
                <a:cs typeface="Avenir"/>
                <a:sym typeface="Avenir"/>
              </a:rPr>
              <a:t>Size determined by solving minimum area of the radiator</a:t>
            </a:r>
            <a:r>
              <a:rPr lang="en"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via several size iterations</a:t>
            </a:r>
            <a:r>
              <a:rPr lang="en" sz="1500">
                <a:latin typeface="Avenir"/>
                <a:ea typeface="Avenir"/>
                <a:cs typeface="Avenir"/>
                <a:sym typeface="Avenir"/>
              </a:rPr>
              <a:t> such that it meets the design requirements</a:t>
            </a:r>
            <a:endParaRPr sz="1500">
              <a:latin typeface="Avenir"/>
              <a:ea typeface="Avenir"/>
              <a:cs typeface="Avenir"/>
              <a:sym typeface="Avenir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Avenir"/>
              <a:buChar char="●"/>
            </a:pPr>
            <a:r>
              <a:rPr b="1" lang="en" sz="1500">
                <a:latin typeface="Avenir"/>
                <a:ea typeface="Avenir"/>
                <a:cs typeface="Avenir"/>
                <a:sym typeface="Avenir"/>
              </a:rPr>
              <a:t>Initial conditions:</a:t>
            </a:r>
            <a:endParaRPr b="1" sz="1500">
              <a:latin typeface="Avenir"/>
              <a:ea typeface="Avenir"/>
              <a:cs typeface="Avenir"/>
              <a:sym typeface="Avenir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venir"/>
              <a:buChar char="○"/>
            </a:pPr>
            <a:r>
              <a:rPr lang="en" sz="1500">
                <a:latin typeface="Avenir"/>
                <a:ea typeface="Avenir"/>
                <a:cs typeface="Avenir"/>
                <a:sym typeface="Avenir"/>
              </a:rPr>
              <a:t>Starting area A of 1 m</a:t>
            </a:r>
            <a:r>
              <a:rPr baseline="30000" lang="en" sz="1500">
                <a:latin typeface="Avenir"/>
                <a:ea typeface="Avenir"/>
                <a:cs typeface="Avenir"/>
                <a:sym typeface="Avenir"/>
              </a:rPr>
              <a:t>2</a:t>
            </a:r>
            <a:endParaRPr sz="1500">
              <a:latin typeface="Avenir"/>
              <a:ea typeface="Avenir"/>
              <a:cs typeface="Avenir"/>
              <a:sym typeface="Avenir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venir"/>
              <a:buChar char="○"/>
            </a:pPr>
            <a:r>
              <a:rPr lang="en" sz="1500">
                <a:latin typeface="Avenir"/>
                <a:ea typeface="Avenir"/>
                <a:cs typeface="Avenir"/>
                <a:sym typeface="Avenir"/>
              </a:rPr>
              <a:t>Solar absorptivity 𝛼 of 0.2</a:t>
            </a:r>
            <a:endParaRPr sz="1500">
              <a:latin typeface="Avenir"/>
              <a:ea typeface="Avenir"/>
              <a:cs typeface="Avenir"/>
              <a:sym typeface="Avenir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venir"/>
              <a:buChar char="○"/>
            </a:pPr>
            <a:r>
              <a:rPr lang="en" sz="1500">
                <a:latin typeface="Avenir"/>
                <a:ea typeface="Avenir"/>
                <a:cs typeface="Avenir"/>
                <a:sym typeface="Avenir"/>
              </a:rPr>
              <a:t>Emissivity ε of 0.85</a:t>
            </a:r>
            <a:endParaRPr sz="1500">
              <a:latin typeface="Avenir"/>
              <a:ea typeface="Avenir"/>
              <a:cs typeface="Avenir"/>
              <a:sym typeface="Avenir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nir"/>
              <a:buChar char="●"/>
            </a:pPr>
            <a:r>
              <a:rPr b="1" lang="en"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Assumptions:</a:t>
            </a:r>
            <a:endParaRPr b="1" sz="15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nir"/>
              <a:buChar char="○"/>
            </a:pPr>
            <a:r>
              <a:rPr lang="en"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radiator’s maximum operating temperature shall be the median value of the thermal range, 303 K (30 ℃)</a:t>
            </a:r>
            <a:endParaRPr sz="15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6406576" y="1797900"/>
            <a:ext cx="1884600" cy="1852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6876822" y="1621648"/>
            <a:ext cx="7362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 sz="11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4">
            <a:alphaModFix amt="20000"/>
          </a:blip>
          <a:srcRect b="0" l="-102690" r="102690" t="0"/>
          <a:stretch/>
        </p:blipFill>
        <p:spPr>
          <a:xfrm>
            <a:off x="6296606" y="2307666"/>
            <a:ext cx="1994725" cy="18526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22"/>
          <p:cNvCxnSpPr/>
          <p:nvPr/>
        </p:nvCxnSpPr>
        <p:spPr>
          <a:xfrm>
            <a:off x="8450675" y="1797900"/>
            <a:ext cx="13800" cy="185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47" name="Google Shape;147;p22"/>
          <p:cNvSpPr txBox="1"/>
          <p:nvPr/>
        </p:nvSpPr>
        <p:spPr>
          <a:xfrm>
            <a:off x="8107850" y="2370838"/>
            <a:ext cx="9441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Avenir"/>
                <a:ea typeface="Avenir"/>
                <a:cs typeface="Avenir"/>
                <a:sym typeface="Avenir"/>
              </a:rPr>
              <a:t>?</a:t>
            </a:r>
            <a:endParaRPr b="1" baseline="30000" sz="11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48" name="Google Shape;148;p22"/>
          <p:cNvCxnSpPr/>
          <p:nvPr/>
        </p:nvCxnSpPr>
        <p:spPr>
          <a:xfrm flipH="1" rot="10800000">
            <a:off x="6406575" y="1624100"/>
            <a:ext cx="1884600" cy="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49" name="Google Shape;149;p22"/>
          <p:cNvSpPr txBox="1"/>
          <p:nvPr/>
        </p:nvSpPr>
        <p:spPr>
          <a:xfrm>
            <a:off x="6994765" y="1138225"/>
            <a:ext cx="7773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Avenir"/>
                <a:ea typeface="Avenir"/>
                <a:cs typeface="Avenir"/>
                <a:sym typeface="Avenir"/>
              </a:rPr>
              <a:t>?</a:t>
            </a:r>
            <a:endParaRPr b="1" baseline="30000" sz="11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50" name="Google Shape;150;p22"/>
          <p:cNvCxnSpPr/>
          <p:nvPr/>
        </p:nvCxnSpPr>
        <p:spPr>
          <a:xfrm>
            <a:off x="6751825" y="1808087"/>
            <a:ext cx="0" cy="18354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2"/>
          <p:cNvCxnSpPr/>
          <p:nvPr/>
        </p:nvCxnSpPr>
        <p:spPr>
          <a:xfrm>
            <a:off x="7056625" y="1806462"/>
            <a:ext cx="0" cy="18354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2"/>
          <p:cNvCxnSpPr/>
          <p:nvPr/>
        </p:nvCxnSpPr>
        <p:spPr>
          <a:xfrm>
            <a:off x="7678575" y="1806462"/>
            <a:ext cx="0" cy="18354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2"/>
          <p:cNvCxnSpPr/>
          <p:nvPr/>
        </p:nvCxnSpPr>
        <p:spPr>
          <a:xfrm>
            <a:off x="7362775" y="1806462"/>
            <a:ext cx="0" cy="18354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2"/>
          <p:cNvCxnSpPr/>
          <p:nvPr/>
        </p:nvCxnSpPr>
        <p:spPr>
          <a:xfrm>
            <a:off x="7996025" y="1806462"/>
            <a:ext cx="0" cy="18354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2"/>
          <p:cNvCxnSpPr/>
          <p:nvPr/>
        </p:nvCxnSpPr>
        <p:spPr>
          <a:xfrm rot="10800000">
            <a:off x="6433225" y="3355600"/>
            <a:ext cx="18591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2"/>
          <p:cNvCxnSpPr/>
          <p:nvPr/>
        </p:nvCxnSpPr>
        <p:spPr>
          <a:xfrm rot="10800000">
            <a:off x="6433225" y="3031950"/>
            <a:ext cx="18591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2"/>
          <p:cNvCxnSpPr/>
          <p:nvPr/>
        </p:nvCxnSpPr>
        <p:spPr>
          <a:xfrm rot="10800000">
            <a:off x="6419325" y="2708300"/>
            <a:ext cx="18591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2"/>
          <p:cNvCxnSpPr/>
          <p:nvPr/>
        </p:nvCxnSpPr>
        <p:spPr>
          <a:xfrm rot="10800000">
            <a:off x="6419325" y="2384650"/>
            <a:ext cx="18591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2"/>
          <p:cNvCxnSpPr/>
          <p:nvPr/>
        </p:nvCxnSpPr>
        <p:spPr>
          <a:xfrm rot="10800000">
            <a:off x="6419325" y="2069750"/>
            <a:ext cx="18591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149050" y="137825"/>
            <a:ext cx="429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Software Overview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429400" y="641750"/>
            <a:ext cx="23058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Radiator Sizing</a:t>
            </a:r>
            <a:endParaRPr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67" name="Google Shape;16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8" name="Google Shape;168;p23"/>
          <p:cNvCxnSpPr/>
          <p:nvPr/>
        </p:nvCxnSpPr>
        <p:spPr>
          <a:xfrm>
            <a:off x="458350" y="1171400"/>
            <a:ext cx="224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924550" y="1258250"/>
            <a:ext cx="1315500" cy="372000"/>
          </a:xfrm>
          <a:prstGeom prst="rect">
            <a:avLst/>
          </a:prstGeom>
          <a:solidFill>
            <a:srgbClr val="CFB87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Set constants</a:t>
            </a:r>
            <a:endParaRPr sz="13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713950" y="1717100"/>
            <a:ext cx="1736700" cy="393600"/>
          </a:xfrm>
          <a:prstGeom prst="rect">
            <a:avLst/>
          </a:prstGeom>
          <a:solidFill>
            <a:srgbClr val="CFB87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Pick orbit </a:t>
            </a:r>
            <a:r>
              <a:rPr lang="en" sz="13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position</a:t>
            </a:r>
            <a:endParaRPr sz="13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332200" y="2662675"/>
            <a:ext cx="2500200" cy="572700"/>
          </a:xfrm>
          <a:prstGeom prst="rect">
            <a:avLst/>
          </a:prstGeom>
          <a:solidFill>
            <a:srgbClr val="CFB87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Calc Qin from solar heating, IR backload, Instrument</a:t>
            </a:r>
            <a:endParaRPr sz="13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348850" y="3334950"/>
            <a:ext cx="2483700" cy="393600"/>
          </a:xfrm>
          <a:prstGeom prst="rect">
            <a:avLst/>
          </a:prstGeom>
          <a:solidFill>
            <a:srgbClr val="CFB87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Calc Q </a:t>
            </a:r>
            <a:r>
              <a:rPr lang="en" sz="13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dissipated required</a:t>
            </a:r>
            <a:r>
              <a:rPr lang="en" sz="13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13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509950" y="3826200"/>
            <a:ext cx="2144700" cy="393600"/>
          </a:xfrm>
          <a:prstGeom prst="rect">
            <a:avLst/>
          </a:prstGeom>
          <a:solidFill>
            <a:srgbClr val="CFB87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Calc Radiator required</a:t>
            </a:r>
            <a:endParaRPr sz="13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637150" y="2191100"/>
            <a:ext cx="1890300" cy="372000"/>
          </a:xfrm>
          <a:prstGeom prst="rect">
            <a:avLst/>
          </a:prstGeom>
          <a:solidFill>
            <a:srgbClr val="CFB87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Set radiator size guess</a:t>
            </a:r>
            <a:endParaRPr sz="13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75" name="Google Shape;175;p23"/>
          <p:cNvCxnSpPr/>
          <p:nvPr/>
        </p:nvCxnSpPr>
        <p:spPr>
          <a:xfrm>
            <a:off x="2882225" y="4051150"/>
            <a:ext cx="39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3"/>
          <p:cNvCxnSpPr/>
          <p:nvPr/>
        </p:nvCxnSpPr>
        <p:spPr>
          <a:xfrm rot="10800000">
            <a:off x="3274250" y="2337125"/>
            <a:ext cx="0" cy="17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3"/>
          <p:cNvCxnSpPr/>
          <p:nvPr/>
        </p:nvCxnSpPr>
        <p:spPr>
          <a:xfrm>
            <a:off x="2882225" y="2337125"/>
            <a:ext cx="39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3110825" y="4584550"/>
            <a:ext cx="39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3"/>
          <p:cNvCxnSpPr/>
          <p:nvPr/>
        </p:nvCxnSpPr>
        <p:spPr>
          <a:xfrm rot="10800000">
            <a:off x="3502850" y="1863250"/>
            <a:ext cx="0" cy="27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3"/>
          <p:cNvCxnSpPr/>
          <p:nvPr/>
        </p:nvCxnSpPr>
        <p:spPr>
          <a:xfrm>
            <a:off x="3110825" y="1864425"/>
            <a:ext cx="39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509950" y="4317450"/>
            <a:ext cx="2144700" cy="572700"/>
          </a:xfrm>
          <a:prstGeom prst="rect">
            <a:avLst/>
          </a:prstGeom>
          <a:solidFill>
            <a:srgbClr val="CFB87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Compare max radiator sizes</a:t>
            </a:r>
            <a:endParaRPr sz="13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2" name="Google Shape;182;p23"/>
          <p:cNvSpPr txBox="1"/>
          <p:nvPr>
            <p:ph idx="1" type="body"/>
          </p:nvPr>
        </p:nvSpPr>
        <p:spPr>
          <a:xfrm>
            <a:off x="6629075" y="456675"/>
            <a:ext cx="23058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Thermal Graphs</a:t>
            </a:r>
            <a:endParaRPr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83" name="Google Shape;183;p23"/>
          <p:cNvCxnSpPr/>
          <p:nvPr/>
        </p:nvCxnSpPr>
        <p:spPr>
          <a:xfrm>
            <a:off x="6658025" y="986325"/>
            <a:ext cx="224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7124225" y="1073175"/>
            <a:ext cx="1315500" cy="3720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Set constants</a:t>
            </a:r>
            <a:endParaRPr sz="13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5" name="Google Shape;185;p23"/>
          <p:cNvSpPr txBox="1"/>
          <p:nvPr>
            <p:ph idx="1" type="body"/>
          </p:nvPr>
        </p:nvSpPr>
        <p:spPr>
          <a:xfrm>
            <a:off x="6913625" y="1532025"/>
            <a:ext cx="1736700" cy="3936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Pick orbit position</a:t>
            </a:r>
            <a:endParaRPr sz="13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3848100" y="2966100"/>
            <a:ext cx="2236200" cy="6132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Qin from solar heating, IR backload, Instrument</a:t>
            </a:r>
            <a:endParaRPr sz="13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6744425" y="2885700"/>
            <a:ext cx="2144700" cy="6132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Energy balance → Heater to </a:t>
            </a:r>
            <a:r>
              <a:rPr lang="en" sz="13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maintain</a:t>
            </a:r>
            <a:r>
              <a:rPr lang="en" sz="13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temperature</a:t>
            </a:r>
            <a:endParaRPr sz="13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4003500" y="2153000"/>
            <a:ext cx="1890300" cy="3720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Radiator theta function</a:t>
            </a:r>
            <a:endParaRPr sz="13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6744425" y="3644875"/>
            <a:ext cx="2144700" cy="5727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Q / Temperature graphs over time</a:t>
            </a:r>
            <a:endParaRPr sz="13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90" name="Google Shape;190;p23"/>
          <p:cNvCxnSpPr/>
          <p:nvPr/>
        </p:nvCxnSpPr>
        <p:spPr>
          <a:xfrm rot="10800000">
            <a:off x="4920150" y="1696700"/>
            <a:ext cx="171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3"/>
          <p:cNvCxnSpPr/>
          <p:nvPr/>
        </p:nvCxnSpPr>
        <p:spPr>
          <a:xfrm rot="10800000">
            <a:off x="4920150" y="1696700"/>
            <a:ext cx="0" cy="3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92" name="Google Shape;192;p23"/>
          <p:cNvCxnSpPr/>
          <p:nvPr/>
        </p:nvCxnSpPr>
        <p:spPr>
          <a:xfrm rot="10800000">
            <a:off x="4920150" y="2582500"/>
            <a:ext cx="0" cy="3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93" name="Google Shape;193;p23"/>
          <p:cNvCxnSpPr/>
          <p:nvPr/>
        </p:nvCxnSpPr>
        <p:spPr>
          <a:xfrm rot="10800000">
            <a:off x="6287550" y="3220450"/>
            <a:ext cx="34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94" name="Google Shape;194;p23"/>
          <p:cNvCxnSpPr/>
          <p:nvPr/>
        </p:nvCxnSpPr>
        <p:spPr>
          <a:xfrm rot="10800000">
            <a:off x="7816775" y="2073375"/>
            <a:ext cx="0" cy="6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/>
          <p:nvPr/>
        </p:nvSpPr>
        <p:spPr>
          <a:xfrm>
            <a:off x="711739" y="1974205"/>
            <a:ext cx="2230200" cy="2192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4"/>
          <p:cNvSpPr txBox="1"/>
          <p:nvPr/>
        </p:nvSpPr>
        <p:spPr>
          <a:xfrm>
            <a:off x="1268238" y="1765625"/>
            <a:ext cx="8712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 sz="11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1" name="Google Shape;201;p24"/>
          <p:cNvPicPr preferRelativeResize="0"/>
          <p:nvPr/>
        </p:nvPicPr>
        <p:blipFill rotWithShape="1">
          <a:blip r:embed="rId4">
            <a:alphaModFix amt="20000"/>
          </a:blip>
          <a:srcRect b="0" l="-102690" r="102690" t="0"/>
          <a:stretch/>
        </p:blipFill>
        <p:spPr>
          <a:xfrm>
            <a:off x="581599" y="2577470"/>
            <a:ext cx="2360600" cy="21924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24"/>
          <p:cNvCxnSpPr/>
          <p:nvPr/>
        </p:nvCxnSpPr>
        <p:spPr>
          <a:xfrm>
            <a:off x="1120314" y="1986260"/>
            <a:ext cx="0" cy="21720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4"/>
          <p:cNvCxnSpPr/>
          <p:nvPr/>
        </p:nvCxnSpPr>
        <p:spPr>
          <a:xfrm>
            <a:off x="1481021" y="1984337"/>
            <a:ext cx="0" cy="21720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4"/>
          <p:cNvCxnSpPr/>
          <p:nvPr/>
        </p:nvCxnSpPr>
        <p:spPr>
          <a:xfrm>
            <a:off x="2217049" y="1984337"/>
            <a:ext cx="0" cy="21720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4"/>
          <p:cNvCxnSpPr/>
          <p:nvPr/>
        </p:nvCxnSpPr>
        <p:spPr>
          <a:xfrm>
            <a:off x="1843325" y="1984337"/>
            <a:ext cx="0" cy="21720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4"/>
          <p:cNvCxnSpPr/>
          <p:nvPr/>
        </p:nvCxnSpPr>
        <p:spPr>
          <a:xfrm>
            <a:off x="2592726" y="1984337"/>
            <a:ext cx="0" cy="21720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4"/>
          <p:cNvCxnSpPr/>
          <p:nvPr/>
        </p:nvCxnSpPr>
        <p:spPr>
          <a:xfrm rot="10800000">
            <a:off x="743174" y="3817612"/>
            <a:ext cx="22002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4"/>
          <p:cNvCxnSpPr/>
          <p:nvPr/>
        </p:nvCxnSpPr>
        <p:spPr>
          <a:xfrm rot="10800000">
            <a:off x="743174" y="3434600"/>
            <a:ext cx="22002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4"/>
          <p:cNvCxnSpPr/>
          <p:nvPr/>
        </p:nvCxnSpPr>
        <p:spPr>
          <a:xfrm rot="10800000">
            <a:off x="726724" y="3051587"/>
            <a:ext cx="22002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4"/>
          <p:cNvCxnSpPr/>
          <p:nvPr/>
        </p:nvCxnSpPr>
        <p:spPr>
          <a:xfrm rot="10800000">
            <a:off x="726724" y="2668574"/>
            <a:ext cx="22002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4"/>
          <p:cNvCxnSpPr/>
          <p:nvPr/>
        </p:nvCxnSpPr>
        <p:spPr>
          <a:xfrm rot="10800000">
            <a:off x="726724" y="2295917"/>
            <a:ext cx="22002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24"/>
          <p:cNvSpPr txBox="1"/>
          <p:nvPr>
            <p:ph type="title"/>
          </p:nvPr>
        </p:nvSpPr>
        <p:spPr>
          <a:xfrm>
            <a:off x="149050" y="13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Radiator Design Overview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4343400" y="1255150"/>
            <a:ext cx="4365600" cy="3067800"/>
          </a:xfrm>
          <a:prstGeom prst="rect">
            <a:avLst/>
          </a:prstGeom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Design</a:t>
            </a:r>
            <a:r>
              <a:rPr b="1" lang="en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Characteristics:</a:t>
            </a:r>
            <a:endParaRPr b="1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Material: 		Anodized Aluminum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nir"/>
                <a:ea typeface="Avenir"/>
                <a:cs typeface="Avenir"/>
                <a:sym typeface="Avenir"/>
              </a:rPr>
              <a:t>Su</a:t>
            </a:r>
            <a:r>
              <a:rPr b="1" lang="en">
                <a:latin typeface="Avenir"/>
                <a:ea typeface="Avenir"/>
                <a:cs typeface="Avenir"/>
                <a:sym typeface="Avenir"/>
              </a:rPr>
              <a:t>rface Area: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 	0.2864 m</a:t>
            </a:r>
            <a:r>
              <a:rPr baseline="30000" lang="en">
                <a:latin typeface="Avenir"/>
                <a:ea typeface="Avenir"/>
                <a:cs typeface="Avenir"/>
                <a:sym typeface="Avenir"/>
              </a:rPr>
              <a:t>2</a:t>
            </a:r>
            <a:endParaRPr baseline="30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nir"/>
                <a:ea typeface="Avenir"/>
                <a:cs typeface="Avenir"/>
                <a:sym typeface="Avenir"/>
              </a:rPr>
              <a:t>Emissivity: 		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0.85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nir"/>
                <a:ea typeface="Avenir"/>
                <a:cs typeface="Avenir"/>
                <a:sym typeface="Avenir"/>
              </a:rPr>
              <a:t>Absorptivity: 	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0.2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Anodized Aluminum Properties</a:t>
            </a:r>
            <a:r>
              <a:rPr b="1" baseline="30000"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b="1"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:</a:t>
            </a:r>
            <a:endParaRPr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nir"/>
                <a:ea typeface="Avenir"/>
                <a:cs typeface="Avenir"/>
                <a:sym typeface="Avenir"/>
              </a:rPr>
              <a:t>Emissivity: 		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0.84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nir"/>
                <a:ea typeface="Avenir"/>
                <a:cs typeface="Avenir"/>
                <a:sym typeface="Avenir"/>
              </a:rPr>
              <a:t>Absorptivity: 	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0.14</a:t>
            </a:r>
            <a:endParaRPr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14" name="Google Shape;214;p24"/>
          <p:cNvCxnSpPr/>
          <p:nvPr/>
        </p:nvCxnSpPr>
        <p:spPr>
          <a:xfrm flipH="1" rot="10800000">
            <a:off x="726725" y="1685950"/>
            <a:ext cx="2289300" cy="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15" name="Google Shape;215;p24"/>
          <p:cNvCxnSpPr/>
          <p:nvPr/>
        </p:nvCxnSpPr>
        <p:spPr>
          <a:xfrm>
            <a:off x="3280500" y="1863675"/>
            <a:ext cx="13800" cy="226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16" name="Google Shape;216;p24"/>
          <p:cNvSpPr txBox="1"/>
          <p:nvPr/>
        </p:nvSpPr>
        <p:spPr>
          <a:xfrm>
            <a:off x="1269725" y="2812175"/>
            <a:ext cx="1114200" cy="478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Avenir"/>
                <a:ea typeface="Avenir"/>
                <a:cs typeface="Avenir"/>
                <a:sym typeface="Avenir"/>
              </a:rPr>
              <a:t>Surface Area: </a:t>
            </a:r>
            <a:endParaRPr b="1" sz="11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Avenir"/>
                <a:ea typeface="Avenir"/>
                <a:cs typeface="Avenir"/>
                <a:sym typeface="Avenir"/>
              </a:rPr>
              <a:t>0.2864 m</a:t>
            </a:r>
            <a:r>
              <a:rPr b="1" baseline="30000" lang="en" sz="1100">
                <a:latin typeface="Avenir"/>
                <a:ea typeface="Avenir"/>
                <a:cs typeface="Avenir"/>
                <a:sym typeface="Avenir"/>
              </a:rPr>
              <a:t>2</a:t>
            </a:r>
            <a:endParaRPr b="1" baseline="30000" sz="11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3211425" y="2616950"/>
            <a:ext cx="9441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Avenir"/>
                <a:ea typeface="Avenir"/>
                <a:cs typeface="Avenir"/>
                <a:sym typeface="Avenir"/>
              </a:rPr>
              <a:t>0.</a:t>
            </a:r>
            <a:r>
              <a:rPr b="1" lang="en" sz="1100">
                <a:latin typeface="Avenir"/>
                <a:ea typeface="Avenir"/>
                <a:cs typeface="Avenir"/>
                <a:sym typeface="Avenir"/>
              </a:rPr>
              <a:t>5352</a:t>
            </a:r>
            <a:r>
              <a:rPr b="1" lang="en" sz="1100"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b="1" lang="en" sz="1100">
                <a:latin typeface="Avenir"/>
                <a:ea typeface="Avenir"/>
                <a:cs typeface="Avenir"/>
                <a:sym typeface="Avenir"/>
              </a:rPr>
              <a:t>m</a:t>
            </a:r>
            <a:endParaRPr b="1" baseline="30000" sz="11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1399325" y="1066275"/>
            <a:ext cx="9441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Avenir"/>
                <a:ea typeface="Avenir"/>
                <a:cs typeface="Avenir"/>
                <a:sym typeface="Avenir"/>
              </a:rPr>
              <a:t>0.</a:t>
            </a:r>
            <a:r>
              <a:rPr b="1" lang="en" sz="1100">
                <a:latin typeface="Avenir"/>
                <a:ea typeface="Avenir"/>
                <a:cs typeface="Avenir"/>
                <a:sym typeface="Avenir"/>
              </a:rPr>
              <a:t>5352</a:t>
            </a:r>
            <a:r>
              <a:rPr b="1" lang="en" sz="1100">
                <a:latin typeface="Avenir"/>
                <a:ea typeface="Avenir"/>
                <a:cs typeface="Avenir"/>
                <a:sym typeface="Avenir"/>
              </a:rPr>
              <a:t> m</a:t>
            </a:r>
            <a:endParaRPr b="1" baseline="30000" sz="11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19" name="Google Shape;219;p24"/>
          <p:cNvPicPr preferRelativeResize="0"/>
          <p:nvPr/>
        </p:nvPicPr>
        <p:blipFill rotWithShape="1">
          <a:blip r:embed="rId4">
            <a:alphaModFix amt="20000"/>
          </a:blip>
          <a:srcRect b="0" l="-102690" r="102690" t="0"/>
          <a:stretch/>
        </p:blipFill>
        <p:spPr>
          <a:xfrm>
            <a:off x="556200" y="1856876"/>
            <a:ext cx="2557800" cy="227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title"/>
          </p:nvPr>
        </p:nvSpPr>
        <p:spPr>
          <a:xfrm>
            <a:off x="149050" y="13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GOES - 16 Size and Comparison</a:t>
            </a:r>
            <a:endParaRPr/>
          </a:p>
        </p:txBody>
      </p:sp>
      <p:sp>
        <p:nvSpPr>
          <p:cNvPr id="226" name="Google Shape;226;p25"/>
          <p:cNvSpPr txBox="1"/>
          <p:nvPr>
            <p:ph idx="1" type="body"/>
          </p:nvPr>
        </p:nvSpPr>
        <p:spPr>
          <a:xfrm>
            <a:off x="3968775" y="1022575"/>
            <a:ext cx="4963200" cy="3432000"/>
          </a:xfrm>
          <a:prstGeom prst="rect">
            <a:avLst/>
          </a:prstGeom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Avenir"/>
                <a:ea typeface="Avenir"/>
                <a:cs typeface="Avenir"/>
                <a:sym typeface="Avenir"/>
              </a:rPr>
              <a:t>    </a:t>
            </a:r>
            <a:r>
              <a:rPr b="1" lang="en" sz="1700">
                <a:latin typeface="Avenir"/>
                <a:ea typeface="Avenir"/>
                <a:cs typeface="Avenir"/>
                <a:sym typeface="Avenir"/>
              </a:rPr>
              <a:t>GOES 16 Design and Dimensions:</a:t>
            </a:r>
            <a:endParaRPr b="1" sz="17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Avenir"/>
                <a:ea typeface="Avenir"/>
                <a:cs typeface="Avenir"/>
                <a:sym typeface="Avenir"/>
              </a:rPr>
              <a:t>      </a:t>
            </a:r>
            <a:r>
              <a:rPr b="1" lang="en" sz="1700">
                <a:latin typeface="Avenir"/>
                <a:ea typeface="Avenir"/>
                <a:cs typeface="Avenir"/>
                <a:sym typeface="Avenir"/>
              </a:rPr>
              <a:t>Launch mass: 	</a:t>
            </a:r>
            <a:r>
              <a:rPr lang="en" sz="1700">
                <a:latin typeface="Avenir"/>
                <a:ea typeface="Avenir"/>
                <a:cs typeface="Avenir"/>
                <a:sym typeface="Avenir"/>
              </a:rPr>
              <a:t>	5,192 kg (11,446 lb)</a:t>
            </a:r>
            <a:endParaRPr sz="17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Avenir"/>
                <a:ea typeface="Avenir"/>
                <a:cs typeface="Avenir"/>
                <a:sym typeface="Avenir"/>
              </a:rPr>
              <a:t>      </a:t>
            </a:r>
            <a:r>
              <a:rPr b="1" lang="en" sz="1700">
                <a:latin typeface="Avenir"/>
                <a:ea typeface="Avenir"/>
                <a:cs typeface="Avenir"/>
                <a:sym typeface="Avenir"/>
              </a:rPr>
              <a:t>Dry mass:</a:t>
            </a:r>
            <a:r>
              <a:rPr lang="en" sz="1700">
                <a:latin typeface="Avenir"/>
                <a:ea typeface="Avenir"/>
                <a:cs typeface="Avenir"/>
                <a:sym typeface="Avenir"/>
              </a:rPr>
              <a:t>			2,857 kg (6,299 lb)</a:t>
            </a:r>
            <a:endParaRPr sz="17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Avenir"/>
                <a:ea typeface="Avenir"/>
                <a:cs typeface="Avenir"/>
                <a:sym typeface="Avenir"/>
              </a:rPr>
              <a:t>      </a:t>
            </a:r>
            <a:r>
              <a:rPr b="1" lang="en" sz="1700">
                <a:latin typeface="Avenir"/>
                <a:ea typeface="Avenir"/>
                <a:cs typeface="Avenir"/>
                <a:sym typeface="Avenir"/>
              </a:rPr>
              <a:t>Dimensions:</a:t>
            </a:r>
            <a:r>
              <a:rPr lang="en" sz="1700">
                <a:latin typeface="Avenir"/>
                <a:ea typeface="Avenir"/>
                <a:cs typeface="Avenir"/>
                <a:sym typeface="Avenir"/>
              </a:rPr>
              <a:t>		6.1 × 5.6 × 3.9 m</a:t>
            </a:r>
            <a:endParaRPr sz="17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 sz="1700">
                <a:latin typeface="Avenir"/>
                <a:ea typeface="Avenir"/>
                <a:cs typeface="Avenir"/>
                <a:sym typeface="Avenir"/>
              </a:rPr>
              <a:t>Reasonable </a:t>
            </a:r>
            <a:r>
              <a:rPr b="1" lang="en" sz="1700">
                <a:latin typeface="Avenir"/>
                <a:ea typeface="Avenir"/>
                <a:cs typeface="Avenir"/>
                <a:sym typeface="Avenir"/>
              </a:rPr>
              <a:t>that the designed radiator size of </a:t>
            </a:r>
            <a:r>
              <a:rPr b="1" lang="en" sz="1700">
                <a:latin typeface="Avenir"/>
                <a:ea typeface="Avenir"/>
                <a:cs typeface="Avenir"/>
                <a:sym typeface="Avenir"/>
              </a:rPr>
              <a:t>0.2864 m</a:t>
            </a:r>
            <a:r>
              <a:rPr b="1" baseline="30000" lang="en" sz="1700">
                <a:latin typeface="Avenir"/>
                <a:ea typeface="Avenir"/>
                <a:cs typeface="Avenir"/>
                <a:sym typeface="Avenir"/>
              </a:rPr>
              <a:t>2</a:t>
            </a:r>
            <a:r>
              <a:rPr baseline="30000" lang="en" sz="1700"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b="1" lang="en" sz="1700">
                <a:latin typeface="Avenir"/>
                <a:ea typeface="Avenir"/>
                <a:cs typeface="Avenir"/>
                <a:sym typeface="Avenir"/>
              </a:rPr>
              <a:t>would fit on the </a:t>
            </a:r>
            <a:r>
              <a:rPr b="1" lang="en" sz="1700">
                <a:latin typeface="Avenir"/>
                <a:ea typeface="Avenir"/>
                <a:cs typeface="Avenir"/>
                <a:sym typeface="Avenir"/>
              </a:rPr>
              <a:t>satellite</a:t>
            </a:r>
            <a:r>
              <a:rPr b="1" lang="en" sz="1700">
                <a:latin typeface="Avenir"/>
                <a:ea typeface="Avenir"/>
                <a:cs typeface="Avenir"/>
                <a:sym typeface="Avenir"/>
              </a:rPr>
              <a:t>.</a:t>
            </a:r>
            <a:endParaRPr b="1" sz="17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27" name="Google Shape;22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100" y="1638695"/>
            <a:ext cx="3367075" cy="219975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28" name="Google Shape;228;p25"/>
          <p:cNvCxnSpPr/>
          <p:nvPr/>
        </p:nvCxnSpPr>
        <p:spPr>
          <a:xfrm flipH="1" rot="10800000">
            <a:off x="4998525" y="3237075"/>
            <a:ext cx="2704200" cy="1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25"/>
          <p:cNvSpPr txBox="1"/>
          <p:nvPr/>
        </p:nvSpPr>
        <p:spPr>
          <a:xfrm>
            <a:off x="706638" y="3838450"/>
            <a:ext cx="25680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Avenir"/>
                <a:ea typeface="Avenir"/>
                <a:cs typeface="Avenir"/>
                <a:sym typeface="Avenir"/>
              </a:rPr>
              <a:t>GOES 16 </a:t>
            </a:r>
            <a:r>
              <a:rPr b="1" lang="en" sz="1100">
                <a:latin typeface="Avenir"/>
                <a:ea typeface="Avenir"/>
                <a:cs typeface="Avenir"/>
                <a:sym typeface="Avenir"/>
              </a:rPr>
              <a:t>Satellite</a:t>
            </a:r>
            <a:endParaRPr b="1" sz="11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0" name="Google Shape;23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>
            <p:ph type="title"/>
          </p:nvPr>
        </p:nvSpPr>
        <p:spPr>
          <a:xfrm>
            <a:off x="149050" y="13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Flight Heritage</a:t>
            </a:r>
            <a:endParaRPr/>
          </a:p>
        </p:txBody>
      </p:sp>
      <p:sp>
        <p:nvSpPr>
          <p:cNvPr id="236" name="Google Shape;236;p26"/>
          <p:cNvSpPr txBox="1"/>
          <p:nvPr>
            <p:ph idx="1" type="body"/>
          </p:nvPr>
        </p:nvSpPr>
        <p:spPr>
          <a:xfrm>
            <a:off x="149050" y="972475"/>
            <a:ext cx="8683200" cy="3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●"/>
            </a:pPr>
            <a:r>
              <a:rPr b="1" lang="en">
                <a:latin typeface="Avenir"/>
                <a:ea typeface="Avenir"/>
                <a:cs typeface="Avenir"/>
                <a:sym typeface="Avenir"/>
              </a:rPr>
              <a:t>Long Duration Exposure Facility (LDEF)</a:t>
            </a:r>
            <a:r>
              <a:rPr b="1" baseline="30000" lang="en">
                <a:latin typeface="Avenir"/>
                <a:ea typeface="Avenir"/>
                <a:cs typeface="Avenir"/>
                <a:sym typeface="Avenir"/>
              </a:rPr>
              <a:t>6</a:t>
            </a:r>
            <a:endParaRPr b="1" baseline="30000">
              <a:latin typeface="Avenir"/>
              <a:ea typeface="Avenir"/>
              <a:cs typeface="Avenir"/>
              <a:sym typeface="Aveni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○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Aluminum anodized with chromic acid, sulfuric acid and dyed sulfuric acid exposed to space to specifically test thermal control properties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Avenir"/>
              <a:buChar char="●"/>
            </a:pPr>
            <a:r>
              <a:rPr b="1" lang="en">
                <a:latin typeface="Avenir"/>
                <a:ea typeface="Avenir"/>
                <a:cs typeface="Avenir"/>
                <a:sym typeface="Avenir"/>
              </a:rPr>
              <a:t>Mars Science Laboratory (MSL)</a:t>
            </a:r>
            <a:r>
              <a:rPr b="1" baseline="30000" lang="en">
                <a:latin typeface="Avenir"/>
                <a:ea typeface="Avenir"/>
                <a:cs typeface="Avenir"/>
                <a:sym typeface="Avenir"/>
              </a:rPr>
              <a:t>5</a:t>
            </a:r>
            <a:endParaRPr b="1" baseline="30000">
              <a:latin typeface="Avenir"/>
              <a:ea typeface="Avenir"/>
              <a:cs typeface="Avenir"/>
              <a:sym typeface="Aveni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○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M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IL-A-8625, Type II black anodic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 coating used on the </a:t>
            </a:r>
            <a:r>
              <a:rPr i="1" lang="en">
                <a:latin typeface="Avenir"/>
                <a:ea typeface="Avenir"/>
                <a:cs typeface="Avenir"/>
                <a:sym typeface="Avenir"/>
              </a:rPr>
              <a:t>Curiosity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 rover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○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Various types of anodization were used on the space probe itself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Avenir"/>
              <a:buChar char="●"/>
            </a:pPr>
            <a:r>
              <a:rPr b="1" lang="en">
                <a:latin typeface="Avenir"/>
                <a:ea typeface="Avenir"/>
                <a:cs typeface="Avenir"/>
                <a:sym typeface="Avenir"/>
              </a:rPr>
              <a:t>International Space Station (ISS)</a:t>
            </a:r>
            <a:r>
              <a:rPr b="1" baseline="30000" lang="en">
                <a:latin typeface="Avenir"/>
                <a:ea typeface="Avenir"/>
                <a:cs typeface="Avenir"/>
                <a:sym typeface="Avenir"/>
              </a:rPr>
              <a:t>4</a:t>
            </a:r>
            <a:endParaRPr b="1" baseline="30000">
              <a:latin typeface="Avenir"/>
              <a:ea typeface="Avenir"/>
              <a:cs typeface="Avenir"/>
              <a:sym typeface="Aveni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○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Materials International Space Station Experiment (MISSE) underwent a study to compare various types of anodized aluminum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○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Tested the transient response of various anodization types (such as nickel fluoride lasting 800 equivalent sun-hours)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7" name="Google Shape;23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type="title"/>
          </p:nvPr>
        </p:nvSpPr>
        <p:spPr>
          <a:xfrm>
            <a:off x="149050" y="13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Solar Radiation Flux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27"/>
          <p:cNvSpPr/>
          <p:nvPr/>
        </p:nvSpPr>
        <p:spPr>
          <a:xfrm>
            <a:off x="6775025" y="2258425"/>
            <a:ext cx="54600" cy="168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925" y="710525"/>
            <a:ext cx="6470223" cy="4077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type="title"/>
          </p:nvPr>
        </p:nvSpPr>
        <p:spPr>
          <a:xfrm>
            <a:off x="149050" y="13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Winter Solstice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1" name="Google Shape;25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350" y="3559050"/>
            <a:ext cx="4455649" cy="12461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2" name="Google Shape;25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350" y="815826"/>
            <a:ext cx="4455662" cy="270948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3" name="Google Shape;25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3076" y="815825"/>
            <a:ext cx="3866577" cy="2709489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4" name="Google Shape;25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624" y="3504925"/>
            <a:ext cx="4420976" cy="1317774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0" name="Google Shape;260;p29"/>
          <p:cNvSpPr txBox="1"/>
          <p:nvPr>
            <p:ph type="title"/>
          </p:nvPr>
        </p:nvSpPr>
        <p:spPr>
          <a:xfrm>
            <a:off x="149050" y="13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Summer Solstice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1" name="Google Shape;26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2599" y="805852"/>
            <a:ext cx="3959789" cy="2649083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2" name="Google Shape;262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614" y="805850"/>
            <a:ext cx="4420982" cy="2649078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3" name="Google Shape;26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>
            <p:ph type="title"/>
          </p:nvPr>
        </p:nvSpPr>
        <p:spPr>
          <a:xfrm>
            <a:off x="149050" y="13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Equinox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9" name="Google Shape;269;p30"/>
          <p:cNvPicPr preferRelativeResize="0"/>
          <p:nvPr/>
        </p:nvPicPr>
        <p:blipFill rotWithShape="1">
          <a:blip r:embed="rId4">
            <a:alphaModFix/>
          </a:blip>
          <a:srcRect b="0" l="4304" r="4304" t="0"/>
          <a:stretch/>
        </p:blipFill>
        <p:spPr>
          <a:xfrm>
            <a:off x="196150" y="830075"/>
            <a:ext cx="4326151" cy="3671475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0" name="Google Shape;270;p30"/>
          <p:cNvPicPr preferRelativeResize="0"/>
          <p:nvPr/>
        </p:nvPicPr>
        <p:blipFill rotWithShape="1">
          <a:blip r:embed="rId5">
            <a:alphaModFix/>
          </a:blip>
          <a:srcRect b="0" l="5309" r="5300" t="0"/>
          <a:stretch/>
        </p:blipFill>
        <p:spPr>
          <a:xfrm>
            <a:off x="4572000" y="830075"/>
            <a:ext cx="4375875" cy="3671475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1" name="Google Shape;27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/>
          <p:nvPr>
            <p:ph type="title"/>
          </p:nvPr>
        </p:nvSpPr>
        <p:spPr>
          <a:xfrm>
            <a:off x="149050" y="13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Alternatives</a:t>
            </a:r>
            <a:endParaRPr/>
          </a:p>
        </p:txBody>
      </p:sp>
      <p:sp>
        <p:nvSpPr>
          <p:cNvPr id="277" name="Google Shape;27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78" name="Google Shape;278;p31"/>
          <p:cNvCxnSpPr/>
          <p:nvPr/>
        </p:nvCxnSpPr>
        <p:spPr>
          <a:xfrm>
            <a:off x="584825" y="1638500"/>
            <a:ext cx="209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p31"/>
          <p:cNvSpPr txBox="1"/>
          <p:nvPr>
            <p:ph type="title"/>
          </p:nvPr>
        </p:nvSpPr>
        <p:spPr>
          <a:xfrm>
            <a:off x="366875" y="1065800"/>
            <a:ext cx="253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Pivoting Radiator</a:t>
            </a:r>
            <a:endParaRPr sz="2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280" name="Google Shape;280;p31"/>
          <p:cNvCxnSpPr/>
          <p:nvPr/>
        </p:nvCxnSpPr>
        <p:spPr>
          <a:xfrm>
            <a:off x="3523650" y="1638500"/>
            <a:ext cx="209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31"/>
          <p:cNvSpPr txBox="1"/>
          <p:nvPr>
            <p:ph type="title"/>
          </p:nvPr>
        </p:nvSpPr>
        <p:spPr>
          <a:xfrm>
            <a:off x="3305700" y="1065800"/>
            <a:ext cx="253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Material Coating</a:t>
            </a:r>
            <a:endParaRPr sz="2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282" name="Google Shape;282;p31"/>
          <p:cNvCxnSpPr/>
          <p:nvPr/>
        </p:nvCxnSpPr>
        <p:spPr>
          <a:xfrm>
            <a:off x="6462475" y="1638500"/>
            <a:ext cx="209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31"/>
          <p:cNvSpPr txBox="1"/>
          <p:nvPr>
            <p:ph type="title"/>
          </p:nvPr>
        </p:nvSpPr>
        <p:spPr>
          <a:xfrm>
            <a:off x="6244525" y="1065825"/>
            <a:ext cx="253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Multiple Radiators</a:t>
            </a:r>
            <a:endParaRPr sz="2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84" name="Google Shape;284;p31"/>
          <p:cNvSpPr txBox="1"/>
          <p:nvPr/>
        </p:nvSpPr>
        <p:spPr>
          <a:xfrm>
            <a:off x="295575" y="1793475"/>
            <a:ext cx="2532600" cy="29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venir"/>
              <a:buChar char="-"/>
            </a:pPr>
            <a:r>
              <a:rPr lang="en" sz="1500">
                <a:latin typeface="Avenir"/>
                <a:ea typeface="Avenir"/>
                <a:cs typeface="Avenir"/>
                <a:sym typeface="Avenir"/>
              </a:rPr>
              <a:t>F</a:t>
            </a:r>
            <a:r>
              <a:rPr lang="en" sz="1500">
                <a:latin typeface="Avenir"/>
                <a:ea typeface="Avenir"/>
                <a:cs typeface="Avenir"/>
                <a:sym typeface="Avenir"/>
              </a:rPr>
              <a:t>lexibility</a:t>
            </a:r>
            <a:r>
              <a:rPr lang="en" sz="1500">
                <a:latin typeface="Avenir"/>
                <a:ea typeface="Avenir"/>
                <a:cs typeface="Avenir"/>
                <a:sym typeface="Avenir"/>
              </a:rPr>
              <a:t> of sunlight heating → less dependence on heater/electrical power</a:t>
            </a:r>
            <a:endParaRPr sz="1500">
              <a:latin typeface="Avenir"/>
              <a:ea typeface="Avenir"/>
              <a:cs typeface="Avenir"/>
              <a:sym typeface="Aveni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Avenir"/>
              <a:buChar char="-"/>
            </a:pPr>
            <a:r>
              <a:rPr lang="en" sz="1500">
                <a:latin typeface="Avenir"/>
                <a:ea typeface="Avenir"/>
                <a:cs typeface="Avenir"/>
                <a:sym typeface="Avenir"/>
              </a:rPr>
              <a:t>Adds mechanical complexity </a:t>
            </a:r>
            <a:endParaRPr sz="1500">
              <a:latin typeface="Avenir"/>
              <a:ea typeface="Avenir"/>
              <a:cs typeface="Avenir"/>
              <a:sym typeface="Aveni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Font typeface="Avenir"/>
              <a:buChar char="-"/>
            </a:pPr>
            <a:r>
              <a:rPr lang="en" sz="1500">
                <a:latin typeface="Avenir"/>
                <a:ea typeface="Avenir"/>
                <a:cs typeface="Avenir"/>
                <a:sym typeface="Avenir"/>
              </a:rPr>
              <a:t>Adds cost and weight</a:t>
            </a:r>
            <a:endParaRPr sz="15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5" name="Google Shape;285;p31"/>
          <p:cNvSpPr txBox="1"/>
          <p:nvPr/>
        </p:nvSpPr>
        <p:spPr>
          <a:xfrm>
            <a:off x="3143050" y="1793475"/>
            <a:ext cx="2820600" cy="29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venir"/>
              <a:buChar char="-"/>
            </a:pPr>
            <a:r>
              <a:rPr lang="en" sz="1500">
                <a:latin typeface="Avenir"/>
                <a:ea typeface="Avenir"/>
                <a:cs typeface="Avenir"/>
                <a:sym typeface="Avenir"/>
              </a:rPr>
              <a:t>Lower </a:t>
            </a:r>
            <a:r>
              <a:rPr lang="en" sz="1500">
                <a:latin typeface="Avenir"/>
                <a:ea typeface="Avenir"/>
                <a:cs typeface="Avenir"/>
                <a:sym typeface="Avenir"/>
              </a:rPr>
              <a:t>absorptivity</a:t>
            </a:r>
            <a:r>
              <a:rPr lang="en" sz="1500">
                <a:latin typeface="Avenir"/>
                <a:ea typeface="Avenir"/>
                <a:cs typeface="Avenir"/>
                <a:sym typeface="Avenir"/>
              </a:rPr>
              <a:t> → smaller area required</a:t>
            </a:r>
            <a:endParaRPr sz="1500">
              <a:latin typeface="Avenir"/>
              <a:ea typeface="Avenir"/>
              <a:cs typeface="Avenir"/>
              <a:sym typeface="Aveni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Avenir"/>
              <a:buChar char="-"/>
            </a:pPr>
            <a:r>
              <a:rPr lang="en" sz="1500">
                <a:latin typeface="Avenir"/>
                <a:ea typeface="Avenir"/>
                <a:cs typeface="Avenir"/>
                <a:sym typeface="Avenir"/>
              </a:rPr>
              <a:t>Possibly deviates from flight heritage → could cause </a:t>
            </a:r>
            <a:r>
              <a:rPr lang="en" sz="1500">
                <a:latin typeface="Avenir"/>
                <a:ea typeface="Avenir"/>
                <a:cs typeface="Avenir"/>
                <a:sym typeface="Avenir"/>
              </a:rPr>
              <a:t>unforeseen</a:t>
            </a:r>
            <a:r>
              <a:rPr lang="en" sz="1500">
                <a:latin typeface="Avenir"/>
                <a:ea typeface="Avenir"/>
                <a:cs typeface="Avenir"/>
                <a:sym typeface="Avenir"/>
              </a:rPr>
              <a:t> issues in orbit </a:t>
            </a:r>
            <a:endParaRPr sz="1500">
              <a:latin typeface="Avenir"/>
              <a:ea typeface="Avenir"/>
              <a:cs typeface="Avenir"/>
              <a:sym typeface="Aveni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nir"/>
              <a:buChar char="-"/>
            </a:pPr>
            <a:r>
              <a:rPr lang="en"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Higher emissivity → smaller area required</a:t>
            </a:r>
            <a:endParaRPr sz="15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6" name="Google Shape;286;p31"/>
          <p:cNvSpPr txBox="1"/>
          <p:nvPr/>
        </p:nvSpPr>
        <p:spPr>
          <a:xfrm>
            <a:off x="6185425" y="1673963"/>
            <a:ext cx="2532600" cy="29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venir"/>
              <a:buChar char="-"/>
            </a:pPr>
            <a:r>
              <a:rPr lang="en" sz="1500">
                <a:latin typeface="Avenir"/>
                <a:ea typeface="Avenir"/>
                <a:cs typeface="Avenir"/>
                <a:sym typeface="Avenir"/>
              </a:rPr>
              <a:t>Easier to pack smaller radiators</a:t>
            </a:r>
            <a:r>
              <a:rPr lang="en" sz="1500">
                <a:latin typeface="Avenir"/>
                <a:ea typeface="Avenir"/>
                <a:cs typeface="Avenir"/>
                <a:sym typeface="Avenir"/>
              </a:rPr>
              <a:t> over large one into fairing</a:t>
            </a:r>
            <a:endParaRPr sz="1500">
              <a:latin typeface="Avenir"/>
              <a:ea typeface="Avenir"/>
              <a:cs typeface="Avenir"/>
              <a:sym typeface="Aveni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Avenir"/>
              <a:buChar char="-"/>
            </a:pPr>
            <a:r>
              <a:rPr lang="en" sz="1500">
                <a:latin typeface="Avenir"/>
                <a:ea typeface="Avenir"/>
                <a:cs typeface="Avenir"/>
                <a:sym typeface="Avenir"/>
              </a:rPr>
              <a:t>More complicated thermodynamic system</a:t>
            </a:r>
            <a:endParaRPr sz="1500">
              <a:latin typeface="Avenir"/>
              <a:ea typeface="Avenir"/>
              <a:cs typeface="Avenir"/>
              <a:sym typeface="Aveni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Font typeface="Avenir"/>
              <a:buChar char="-"/>
            </a:pPr>
            <a:r>
              <a:rPr lang="en"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Adds mechanical complexity</a:t>
            </a:r>
            <a:endParaRPr sz="15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149050" y="13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Overview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149050" y="908425"/>
            <a:ext cx="8683200" cy="3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nir"/>
                <a:ea typeface="Avenir"/>
                <a:cs typeface="Avenir"/>
                <a:sym typeface="Avenir"/>
              </a:rPr>
              <a:t>Max Morgan	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		-	Problem Statement / Design Requirements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Avenir"/>
                <a:ea typeface="Avenir"/>
                <a:cs typeface="Avenir"/>
                <a:sym typeface="Avenir"/>
              </a:rPr>
              <a:t>Andrew Komitor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		-	Design Requirement Details / Flight Heritage Details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Avenir"/>
                <a:ea typeface="Avenir"/>
                <a:cs typeface="Avenir"/>
                <a:sym typeface="Avenir"/>
              </a:rPr>
              <a:t>Mary Sobernheim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		-	Design Requirement Details / Radiation Area Estimation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Avenir"/>
                <a:ea typeface="Avenir"/>
                <a:cs typeface="Avenir"/>
                <a:sym typeface="Avenir"/>
              </a:rPr>
              <a:t>Cody Watson 		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-	Radiator Design Overview / Validating Results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Avenir"/>
                <a:ea typeface="Avenir"/>
                <a:cs typeface="Avenir"/>
                <a:sym typeface="Avenir"/>
              </a:rPr>
              <a:t>Nate Kuczun	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		-	Q</a:t>
            </a:r>
            <a:r>
              <a:rPr baseline="-25000" lang="en">
                <a:latin typeface="Avenir"/>
                <a:ea typeface="Avenir"/>
                <a:cs typeface="Avenir"/>
                <a:sym typeface="Avenir"/>
              </a:rPr>
              <a:t>in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 / T vs. Time Results / Code Overview &amp; Validation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Avenir"/>
                <a:ea typeface="Avenir"/>
                <a:cs typeface="Avenir"/>
                <a:sym typeface="Avenir"/>
              </a:rPr>
              <a:t>Cole MacPherson		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-	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Q</a:t>
            </a:r>
            <a:r>
              <a:rPr baseline="-25000" lang="en">
                <a:latin typeface="Avenir"/>
                <a:ea typeface="Avenir"/>
                <a:cs typeface="Avenir"/>
                <a:sym typeface="Avenir"/>
              </a:rPr>
              <a:t>in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 / T vs. Time Results / Design Alternatives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 txBox="1"/>
          <p:nvPr>
            <p:ph type="title"/>
          </p:nvPr>
        </p:nvSpPr>
        <p:spPr>
          <a:xfrm>
            <a:off x="311700" y="1325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latin typeface="Avenir"/>
                <a:ea typeface="Avenir"/>
                <a:cs typeface="Avenir"/>
                <a:sym typeface="Avenir"/>
              </a:rPr>
              <a:t>Acknowledgments</a:t>
            </a:r>
            <a:endParaRPr sz="2200" u="sng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2" name="Google Shape;292;p32"/>
          <p:cNvSpPr txBox="1"/>
          <p:nvPr>
            <p:ph idx="1" type="body"/>
          </p:nvPr>
        </p:nvSpPr>
        <p:spPr>
          <a:xfrm>
            <a:off x="1798675" y="1898250"/>
            <a:ext cx="5662500" cy="22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Avenir"/>
                <a:ea typeface="Avenir"/>
                <a:cs typeface="Avenir"/>
                <a:sym typeface="Avenir"/>
              </a:rPr>
              <a:t>Special thank you to </a:t>
            </a:r>
            <a:r>
              <a:rPr b="1" lang="en" sz="1700">
                <a:latin typeface="Avenir"/>
                <a:ea typeface="Avenir"/>
                <a:cs typeface="Avenir"/>
                <a:sym typeface="Avenir"/>
              </a:rPr>
              <a:t>Professor Li</a:t>
            </a:r>
            <a:r>
              <a:rPr lang="en" sz="1700">
                <a:latin typeface="Avenir"/>
                <a:ea typeface="Avenir"/>
                <a:cs typeface="Avenir"/>
                <a:sym typeface="Avenir"/>
              </a:rPr>
              <a:t> for his guidance and support with this lab, as well as TA’s </a:t>
            </a:r>
            <a:r>
              <a:rPr b="1" lang="en" sz="1700">
                <a:latin typeface="Avenir"/>
                <a:ea typeface="Avenir"/>
                <a:cs typeface="Avenir"/>
                <a:sym typeface="Avenir"/>
              </a:rPr>
              <a:t>Robert Sasse</a:t>
            </a:r>
            <a:r>
              <a:rPr lang="en" sz="1700">
                <a:latin typeface="Avenir"/>
                <a:ea typeface="Avenir"/>
                <a:cs typeface="Avenir"/>
                <a:sym typeface="Avenir"/>
              </a:rPr>
              <a:t> and </a:t>
            </a:r>
            <a:r>
              <a:rPr b="1" lang="en" sz="1700">
                <a:latin typeface="Avenir"/>
                <a:ea typeface="Avenir"/>
                <a:cs typeface="Avenir"/>
                <a:sym typeface="Avenir"/>
              </a:rPr>
              <a:t>Lindsay Cobb </a:t>
            </a:r>
            <a:r>
              <a:rPr lang="en" sz="1700">
                <a:latin typeface="Avenir"/>
                <a:ea typeface="Avenir"/>
                <a:cs typeface="Avenir"/>
                <a:sym typeface="Avenir"/>
              </a:rPr>
              <a:t>for being there to answer all of our questions!</a:t>
            </a:r>
            <a:endParaRPr sz="17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3" name="Google Shape;29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3"/>
          <p:cNvSpPr txBox="1"/>
          <p:nvPr>
            <p:ph type="title"/>
          </p:nvPr>
        </p:nvSpPr>
        <p:spPr>
          <a:xfrm>
            <a:off x="149050" y="13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33"/>
          <p:cNvSpPr txBox="1"/>
          <p:nvPr>
            <p:ph idx="1" type="body"/>
          </p:nvPr>
        </p:nvSpPr>
        <p:spPr>
          <a:xfrm>
            <a:off x="149050" y="908425"/>
            <a:ext cx="8683200" cy="3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venir"/>
              <a:buAutoNum type="arabicParenR"/>
            </a:pPr>
            <a:r>
              <a:rPr lang="en" sz="1200">
                <a:latin typeface="Avenir"/>
                <a:ea typeface="Avenir"/>
                <a:cs typeface="Avenir"/>
                <a:sym typeface="Avenir"/>
              </a:rPr>
              <a:t>Table of absorptivity and emissivity of common materials and coatings. (n.d.). Retrieved November 25, 2020, from </a:t>
            </a:r>
            <a:r>
              <a:rPr lang="en" sz="12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http://www.solarmirror.com/fom/fom-serve/cache/43.html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venir"/>
              <a:buAutoNum type="arabicParenR"/>
            </a:pPr>
            <a:r>
              <a:rPr lang="en" sz="1200">
                <a:latin typeface="Avenir"/>
                <a:ea typeface="Avenir"/>
                <a:cs typeface="Avenir"/>
                <a:sym typeface="Avenir"/>
              </a:rPr>
              <a:t>Surface - Radiation Absorptivity. (n.d.). Retrieved November 25, 2020, from </a:t>
            </a:r>
            <a:r>
              <a:rPr lang="en" sz="12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4"/>
              </a:rPr>
              <a:t>https://www.engineeringtoolbox.com/radiation-surface-absorptivity-d_1805.html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venir"/>
              <a:buAutoNum type="arabicParenR"/>
            </a:pPr>
            <a:r>
              <a:rPr lang="en" sz="1200">
                <a:latin typeface="Avenir"/>
                <a:ea typeface="Avenir"/>
                <a:cs typeface="Avenir"/>
                <a:sym typeface="Avenir"/>
              </a:rPr>
              <a:t>Keesee, C. E. (n.d.). Spacecraft Thermal Control Systems. Retrieved November 24, 2020, from </a:t>
            </a:r>
            <a:r>
              <a:rPr lang="en" sz="12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5"/>
              </a:rPr>
              <a:t>https://ocw.mit.edu/courses/aeronautics-and-astronautics/16-851-satellite-engineering-fall-2003/lecture-notes/l23thermalcontro.pdf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venir"/>
              <a:buAutoNum type="arabicParenR"/>
            </a:pPr>
            <a:r>
              <a:rPr lang="en" sz="1200">
                <a:latin typeface="Avenir"/>
                <a:ea typeface="Avenir"/>
                <a:cs typeface="Avenir"/>
                <a:sym typeface="Avenir"/>
              </a:rPr>
              <a:t>Finckenor, M. M., Golden, J. L., and Kravchenko, M. (2013, December). Analysis of International Space Station Vehicle Materials Exposed on Materials International Space Station Experiment From 2001 to 2011. Retrieved November 24, 2020, from </a:t>
            </a:r>
            <a:r>
              <a:rPr lang="en" sz="12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6"/>
              </a:rPr>
              <a:t>https://ntrs.nasa.gov/api/citations/20140003183/downloads/20140003183.pdf?attachment=true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venir"/>
              <a:buAutoNum type="arabicParenR"/>
            </a:pPr>
            <a:r>
              <a:rPr lang="en" sz="1200">
                <a:latin typeface="Avenir"/>
                <a:ea typeface="Avenir"/>
                <a:cs typeface="Avenir"/>
                <a:sym typeface="Avenir"/>
              </a:rPr>
              <a:t>Jet Propulsion Laboratory (2013, August 6). Proper Use of MIL-A-8625 Type II Anodize on 2000 &amp; 7000 Series Aluminum Alloys. Retrieved November 24, 2020, from </a:t>
            </a:r>
            <a:r>
              <a:rPr lang="en" sz="12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7"/>
              </a:rPr>
              <a:t>https://llis.nasa.gov/lesson/8403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venir"/>
              <a:buAutoNum type="arabicParenR"/>
            </a:pPr>
            <a:r>
              <a:rPr lang="en" sz="1200">
                <a:latin typeface="Avenir"/>
                <a:ea typeface="Avenir"/>
                <a:cs typeface="Avenir"/>
                <a:sym typeface="Avenir"/>
              </a:rPr>
              <a:t>Golden, J. L. (1993, December 1). Anodized aluminum on LDEF. Retrieved November 24, 2020, from </a:t>
            </a:r>
            <a:r>
              <a:rPr lang="en" sz="12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8"/>
              </a:rPr>
              <a:t>https://ntrs.nasa.gov/search.jsp?R=19940026512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0" name="Google Shape;30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149050" y="13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149050" y="741600"/>
            <a:ext cx="8683200" cy="3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latin typeface="Avenir"/>
                <a:ea typeface="Avenir"/>
                <a:cs typeface="Avenir"/>
                <a:sym typeface="Avenir"/>
              </a:rPr>
              <a:t>Design a radiator</a:t>
            </a:r>
            <a:r>
              <a:rPr b="1" lang="en" sz="2000"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" sz="2000">
                <a:latin typeface="Avenir"/>
                <a:ea typeface="Avenir"/>
                <a:cs typeface="Avenir"/>
                <a:sym typeface="Avenir"/>
              </a:rPr>
              <a:t>that allows the </a:t>
            </a:r>
            <a:r>
              <a:rPr b="1" lang="en" sz="2000">
                <a:latin typeface="Avenir"/>
                <a:ea typeface="Avenir"/>
                <a:cs typeface="Avenir"/>
                <a:sym typeface="Avenir"/>
              </a:rPr>
              <a:t>GOES-16</a:t>
            </a:r>
            <a:r>
              <a:rPr lang="en" sz="2000"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" sz="2000">
                <a:latin typeface="Avenir"/>
                <a:ea typeface="Avenir"/>
                <a:cs typeface="Avenir"/>
                <a:sym typeface="Avenir"/>
              </a:rPr>
              <a:t>satellite instrumentation to</a:t>
            </a:r>
            <a:r>
              <a:rPr lang="en" sz="2000">
                <a:latin typeface="Avenir"/>
                <a:ea typeface="Avenir"/>
                <a:cs typeface="Avenir"/>
                <a:sym typeface="Avenir"/>
              </a:rPr>
              <a:t> retain a high level of data </a:t>
            </a:r>
            <a:r>
              <a:rPr lang="en" sz="2000">
                <a:latin typeface="Avenir"/>
                <a:ea typeface="Avenir"/>
                <a:cs typeface="Avenir"/>
                <a:sym typeface="Avenir"/>
              </a:rPr>
              <a:t>accuracy</a:t>
            </a:r>
            <a:r>
              <a:rPr lang="en" sz="2000">
                <a:latin typeface="Avenir"/>
                <a:ea typeface="Avenir"/>
                <a:cs typeface="Avenir"/>
                <a:sym typeface="Avenir"/>
              </a:rPr>
              <a:t> over a 10</a:t>
            </a:r>
            <a:r>
              <a:rPr b="1" lang="en" sz="2000"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" sz="2000">
                <a:latin typeface="Avenir"/>
                <a:ea typeface="Avenir"/>
                <a:cs typeface="Avenir"/>
                <a:sym typeface="Avenir"/>
              </a:rPr>
              <a:t>year mission lifetime by </a:t>
            </a:r>
            <a:r>
              <a:rPr lang="en" sz="2000">
                <a:latin typeface="Avenir"/>
                <a:ea typeface="Avenir"/>
                <a:cs typeface="Avenir"/>
                <a:sym typeface="Avenir"/>
              </a:rPr>
              <a:t>maintaining</a:t>
            </a:r>
            <a:r>
              <a:rPr lang="en" sz="2000">
                <a:latin typeface="Avenir"/>
                <a:ea typeface="Avenir"/>
                <a:cs typeface="Avenir"/>
                <a:sym typeface="Avenir"/>
              </a:rPr>
              <a:t> thermal limits of the </a:t>
            </a:r>
            <a:r>
              <a:rPr lang="en" sz="2000">
                <a:latin typeface="Avenir"/>
                <a:ea typeface="Avenir"/>
                <a:cs typeface="Avenir"/>
                <a:sym typeface="Avenir"/>
              </a:rPr>
              <a:t>instrument</a:t>
            </a:r>
            <a:r>
              <a:rPr lang="en" sz="2000">
                <a:latin typeface="Avenir"/>
                <a:ea typeface="Avenir"/>
                <a:cs typeface="Avenir"/>
                <a:sym typeface="Avenir"/>
              </a:rPr>
              <a:t> and spacecraft</a:t>
            </a:r>
            <a:endParaRPr sz="20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149050" y="13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Requirements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149050" y="976350"/>
            <a:ext cx="8683200" cy="3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venir"/>
              <a:buAutoNum type="arabicPeriod"/>
            </a:pPr>
            <a:r>
              <a:rPr lang="en" sz="1500">
                <a:latin typeface="Avenir"/>
                <a:ea typeface="Avenir"/>
                <a:cs typeface="Avenir"/>
                <a:sym typeface="Avenir"/>
              </a:rPr>
              <a:t>The instrument shall draw 20W of power while operating</a:t>
            </a:r>
            <a:endParaRPr sz="1500">
              <a:latin typeface="Avenir"/>
              <a:ea typeface="Avenir"/>
              <a:cs typeface="Avenir"/>
              <a:sym typeface="Avenir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venir"/>
              <a:buAutoNum type="arabicPeriod"/>
            </a:pPr>
            <a:r>
              <a:rPr lang="en" sz="1500">
                <a:latin typeface="Avenir"/>
                <a:ea typeface="Avenir"/>
                <a:cs typeface="Avenir"/>
                <a:sym typeface="Avenir"/>
              </a:rPr>
              <a:t>The spacecraft on which the instrument resides shall be located in a geostationary orbit</a:t>
            </a:r>
            <a:endParaRPr sz="1500">
              <a:latin typeface="Avenir"/>
              <a:ea typeface="Avenir"/>
              <a:cs typeface="Avenir"/>
              <a:sym typeface="Avenir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venir"/>
              <a:buAutoNum type="arabicPeriod"/>
            </a:pPr>
            <a:r>
              <a:rPr lang="en" sz="1500">
                <a:latin typeface="Avenir"/>
                <a:ea typeface="Avenir"/>
                <a:cs typeface="Avenir"/>
                <a:sym typeface="Avenir"/>
              </a:rPr>
              <a:t>The spacecraft shall have one surface continually nadir pointing</a:t>
            </a:r>
            <a:endParaRPr sz="1500">
              <a:latin typeface="Avenir"/>
              <a:ea typeface="Avenir"/>
              <a:cs typeface="Avenir"/>
              <a:sym typeface="Avenir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venir"/>
              <a:buAutoNum type="arabicPeriod"/>
            </a:pPr>
            <a:r>
              <a:rPr lang="en" sz="1500">
                <a:latin typeface="Avenir"/>
                <a:ea typeface="Avenir"/>
                <a:cs typeface="Avenir"/>
                <a:sym typeface="Avenir"/>
              </a:rPr>
              <a:t>The instrument shall be maintained between 20°C and 30°C in use</a:t>
            </a:r>
            <a:endParaRPr sz="1500">
              <a:latin typeface="Avenir"/>
              <a:ea typeface="Avenir"/>
              <a:cs typeface="Avenir"/>
              <a:sym typeface="Avenir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venir"/>
              <a:buAutoNum type="arabicPeriod"/>
            </a:pPr>
            <a:r>
              <a:rPr lang="en" sz="1500">
                <a:latin typeface="Avenir"/>
                <a:ea typeface="Avenir"/>
                <a:cs typeface="Avenir"/>
                <a:sym typeface="Avenir"/>
              </a:rPr>
              <a:t>When the instrument is powered off, the instrument shall be maintained above -40°C</a:t>
            </a:r>
            <a:endParaRPr sz="1500">
              <a:latin typeface="Avenir"/>
              <a:ea typeface="Avenir"/>
              <a:cs typeface="Avenir"/>
              <a:sym typeface="Aveni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venir"/>
              <a:buAutoNum type="arabicPeriod"/>
            </a:pPr>
            <a:r>
              <a:rPr lang="en" sz="1500">
                <a:latin typeface="Avenir"/>
                <a:ea typeface="Avenir"/>
                <a:cs typeface="Avenir"/>
                <a:sym typeface="Avenir"/>
              </a:rPr>
              <a:t>The infrared (IR) heat load from the rest of spacecraft to the radiator, at its given location, shall vary with the orbital environment.</a:t>
            </a:r>
            <a:endParaRPr sz="15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149050" y="13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Requirements: </a:t>
            </a:r>
            <a:r>
              <a:rPr b="0" lang="en"/>
              <a:t>Power</a:t>
            </a:r>
            <a:endParaRPr b="0"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149050" y="908425"/>
            <a:ext cx="4936500" cy="3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latin typeface="Avenir"/>
                <a:ea typeface="Avenir"/>
                <a:cs typeface="Avenir"/>
                <a:sym typeface="Avenir"/>
              </a:rPr>
              <a:t>The  instrument  shall  draw  20W  of  power  while  operating, which is dissipated as heat through the radiator.</a:t>
            </a:r>
            <a:endParaRPr b="1" i="1" sz="1600"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Assumptions: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○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Any needed power is available from the spacecraft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○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The instrument sensor is connected to the radiator and </a:t>
            </a:r>
            <a:r>
              <a:rPr lang="en" sz="1600">
                <a:latin typeface="Avenir"/>
                <a:ea typeface="Avenir"/>
                <a:cs typeface="Avenir"/>
                <a:sym typeface="Avenir"/>
              </a:rPr>
              <a:t>in thermal</a:t>
            </a:r>
            <a:r>
              <a:rPr lang="en" sz="1600">
                <a:latin typeface="Avenir"/>
                <a:ea typeface="Avenir"/>
                <a:cs typeface="Avenir"/>
                <a:sym typeface="Avenir"/>
              </a:rPr>
              <a:t> equilibrium with the radiator.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○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Additional power will be used to </a:t>
            </a:r>
            <a:r>
              <a:rPr lang="en" sz="1600">
                <a:latin typeface="Avenir"/>
                <a:ea typeface="Avenir"/>
                <a:cs typeface="Avenir"/>
                <a:sym typeface="Avenir"/>
              </a:rPr>
              <a:t>operate</a:t>
            </a:r>
            <a:r>
              <a:rPr lang="en" sz="1600">
                <a:latin typeface="Avenir"/>
                <a:ea typeface="Avenir"/>
                <a:cs typeface="Avenir"/>
                <a:sym typeface="Avenir"/>
              </a:rPr>
              <a:t> the heater when necessary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6550" y="1316800"/>
            <a:ext cx="2516825" cy="2509899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7" name="Google Shape;97;p17"/>
          <p:cNvSpPr txBox="1"/>
          <p:nvPr/>
        </p:nvSpPr>
        <p:spPr>
          <a:xfrm>
            <a:off x="5880950" y="3803550"/>
            <a:ext cx="25680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Avenir"/>
                <a:ea typeface="Avenir"/>
                <a:cs typeface="Avenir"/>
                <a:sym typeface="Avenir"/>
              </a:rPr>
              <a:t>GOES R-Series Sensor</a:t>
            </a:r>
            <a:endParaRPr b="1" sz="11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149050" y="13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Requirements: </a:t>
            </a:r>
            <a:r>
              <a:rPr b="0" lang="en"/>
              <a:t>Orbit</a:t>
            </a:r>
            <a:endParaRPr b="0"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122725" y="1039063"/>
            <a:ext cx="4652400" cy="3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latin typeface="Avenir"/>
                <a:ea typeface="Avenir"/>
                <a:cs typeface="Avenir"/>
                <a:sym typeface="Avenir"/>
              </a:rPr>
              <a:t>The spacecraft on which the instrument resides shall be located in a </a:t>
            </a:r>
            <a:r>
              <a:rPr b="1" i="1" lang="en" sz="1600">
                <a:latin typeface="Avenir"/>
                <a:ea typeface="Avenir"/>
                <a:cs typeface="Avenir"/>
                <a:sym typeface="Avenir"/>
              </a:rPr>
              <a:t>geostationary orbit</a:t>
            </a:r>
            <a:r>
              <a:rPr b="1" i="1" lang="en" sz="1600">
                <a:latin typeface="Avenir"/>
                <a:ea typeface="Avenir"/>
                <a:cs typeface="Avenir"/>
                <a:sym typeface="Avenir"/>
              </a:rPr>
              <a:t>.  </a:t>
            </a:r>
            <a:endParaRPr b="1" i="1" sz="1600"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Assumptions: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○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Due to the orbit altitude, Earth infrared (IR) and albedo loading can be ignored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○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The eccentricity of the Earth’s orbit is accounted for in the spacecraft IR backload </a:t>
            </a:r>
            <a:r>
              <a:rPr lang="en" sz="1600">
                <a:latin typeface="Avenir"/>
                <a:ea typeface="Avenir"/>
                <a:cs typeface="Avenir"/>
                <a:sym typeface="Avenir"/>
              </a:rPr>
              <a:t>variations</a:t>
            </a:r>
            <a:r>
              <a:rPr lang="en" sz="1600">
                <a:latin typeface="Avenir"/>
                <a:ea typeface="Avenir"/>
                <a:cs typeface="Avenir"/>
                <a:sym typeface="Avenir"/>
              </a:rPr>
              <a:t> 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○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During an Equinox, an eclipse occurs for just under 1 hour and 9 minutes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2601" y="1793876"/>
            <a:ext cx="2948799" cy="1804501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6" name="Google Shape;106;p18"/>
          <p:cNvSpPr txBox="1"/>
          <p:nvPr/>
        </p:nvSpPr>
        <p:spPr>
          <a:xfrm>
            <a:off x="5613000" y="3598375"/>
            <a:ext cx="25680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Avenir"/>
                <a:ea typeface="Avenir"/>
                <a:cs typeface="Avenir"/>
                <a:sym typeface="Avenir"/>
              </a:rPr>
              <a:t>Geostationary</a:t>
            </a:r>
            <a:r>
              <a:rPr b="1" lang="en" sz="1100">
                <a:latin typeface="Avenir"/>
                <a:ea typeface="Avenir"/>
                <a:cs typeface="Avenir"/>
                <a:sym typeface="Avenir"/>
              </a:rPr>
              <a:t> Orbit</a:t>
            </a:r>
            <a:endParaRPr b="1" sz="11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149050" y="13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Requirements: </a:t>
            </a:r>
            <a:r>
              <a:rPr b="0" lang="en"/>
              <a:t>Orientation </a:t>
            </a:r>
            <a:endParaRPr b="0"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149050" y="1060825"/>
            <a:ext cx="5262000" cy="3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Surface</a:t>
            </a:r>
            <a:r>
              <a:rPr b="1" lang="en" sz="17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:</a:t>
            </a:r>
            <a:r>
              <a:rPr b="1" lang="en" sz="1700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b="1" i="1" lang="en" sz="1700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The spacecraft shall have one surface continually nadir pointing. </a:t>
            </a:r>
            <a:endParaRPr b="1" i="1" sz="170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i="1" sz="170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Mounting</a:t>
            </a:r>
            <a:r>
              <a:rPr b="1" lang="en" sz="17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: </a:t>
            </a:r>
            <a:r>
              <a:rPr b="1" i="1" lang="en" sz="1700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The radiator shall be rigidly </a:t>
            </a:r>
            <a:r>
              <a:rPr b="1" i="1" lang="en" sz="1700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mounted on</a:t>
            </a:r>
            <a:r>
              <a:rPr b="1" i="1" lang="en" sz="1700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 the trailing surface, opposite to the ram direction or velocity vector of the spacecraft.</a:t>
            </a:r>
            <a:endParaRPr b="1" i="1" sz="170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The heating of the radiator will fluctuate throughout the day based on the changing angle of the radiator with respect to the sun.</a:t>
            </a:r>
            <a:endParaRPr sz="170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0500" y="1273625"/>
            <a:ext cx="2949150" cy="24146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15" name="Google Shape;115;p19"/>
          <p:cNvCxnSpPr/>
          <p:nvPr/>
        </p:nvCxnSpPr>
        <p:spPr>
          <a:xfrm flipH="1" rot="10800000">
            <a:off x="1546525" y="2010575"/>
            <a:ext cx="2647200" cy="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9"/>
          <p:cNvSpPr txBox="1"/>
          <p:nvPr/>
        </p:nvSpPr>
        <p:spPr>
          <a:xfrm>
            <a:off x="5911075" y="3688225"/>
            <a:ext cx="25680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Avenir"/>
                <a:ea typeface="Avenir"/>
                <a:cs typeface="Avenir"/>
                <a:sym typeface="Avenir"/>
              </a:rPr>
              <a:t>GOES 16 </a:t>
            </a:r>
            <a:r>
              <a:rPr b="1" lang="en" sz="1100">
                <a:latin typeface="Avenir"/>
                <a:ea typeface="Avenir"/>
                <a:cs typeface="Avenir"/>
                <a:sym typeface="Avenir"/>
              </a:rPr>
              <a:t>Satellite</a:t>
            </a:r>
            <a:endParaRPr b="1" sz="11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149050" y="13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Requirements: </a:t>
            </a:r>
            <a:r>
              <a:rPr b="0" lang="en"/>
              <a:t>Thermal</a:t>
            </a:r>
            <a:endParaRPr b="0"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149050" y="1006175"/>
            <a:ext cx="5400000" cy="3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Operational</a:t>
            </a:r>
            <a:r>
              <a:rPr b="1" lang="en" sz="16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:</a:t>
            </a:r>
            <a:r>
              <a:rPr b="1" lang="en" sz="1600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i="1" lang="en" sz="1600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The  instrument  shall  be maintained between 20°C and 30°C in order </a:t>
            </a:r>
            <a:r>
              <a:rPr i="1" lang="en" sz="1600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to acquire</a:t>
            </a:r>
            <a:r>
              <a:rPr i="1" lang="en" sz="1600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 science </a:t>
            </a:r>
            <a:r>
              <a:rPr i="1" lang="en" sz="1600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data accurately</a:t>
            </a:r>
            <a:r>
              <a:rPr i="1" lang="en" sz="1600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. </a:t>
            </a:r>
            <a:endParaRPr sz="160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Survival</a:t>
            </a:r>
            <a:r>
              <a:rPr b="1" lang="en" sz="16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:</a:t>
            </a:r>
            <a:r>
              <a:rPr b="1" lang="en" sz="1600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i="1" lang="en" sz="1600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Maintain  temperature &gt; -40°C  to  prevent  any damage  from occurring during passive operation</a:t>
            </a:r>
            <a:endParaRPr i="1" sz="160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These will both be accomplished by applying a heat input via an instrument heater when necessary.</a:t>
            </a:r>
            <a:endParaRPr i="1" sz="160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24" name="Google Shape;124;p20"/>
          <p:cNvCxnSpPr/>
          <p:nvPr/>
        </p:nvCxnSpPr>
        <p:spPr>
          <a:xfrm flipH="1" rot="10800000">
            <a:off x="1525450" y="2168500"/>
            <a:ext cx="2647200" cy="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0650" y="1771650"/>
            <a:ext cx="2724301" cy="16002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6" name="Google Shape;126;p20"/>
          <p:cNvSpPr txBox="1"/>
          <p:nvPr/>
        </p:nvSpPr>
        <p:spPr>
          <a:xfrm>
            <a:off x="6128800" y="3371850"/>
            <a:ext cx="25680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Avenir"/>
                <a:ea typeface="Avenir"/>
                <a:cs typeface="Avenir"/>
                <a:sym typeface="Avenir"/>
              </a:rPr>
              <a:t>Satellite</a:t>
            </a:r>
            <a:r>
              <a:rPr b="1" lang="en" sz="1100">
                <a:latin typeface="Avenir"/>
                <a:ea typeface="Avenir"/>
                <a:cs typeface="Avenir"/>
                <a:sym typeface="Avenir"/>
              </a:rPr>
              <a:t> Thermal Map</a:t>
            </a:r>
            <a:endParaRPr b="1" sz="11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149050" y="13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Requirements: </a:t>
            </a:r>
            <a:r>
              <a:rPr b="0" lang="en"/>
              <a:t>Spacecraft IR Backload </a:t>
            </a:r>
            <a:endParaRPr b="0"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149050" y="868675"/>
            <a:ext cx="8683200" cy="3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latin typeface="Avenir"/>
                <a:ea typeface="Avenir"/>
                <a:cs typeface="Avenir"/>
                <a:sym typeface="Avenir"/>
              </a:rPr>
              <a:t>The infrared (IR) heat load from the rest of </a:t>
            </a:r>
            <a:r>
              <a:rPr b="1" i="1" lang="en" sz="1600">
                <a:latin typeface="Avenir"/>
                <a:ea typeface="Avenir"/>
                <a:cs typeface="Avenir"/>
                <a:sym typeface="Avenir"/>
              </a:rPr>
              <a:t>spacecraft to</a:t>
            </a:r>
            <a:r>
              <a:rPr b="1" i="1" lang="en" sz="1600">
                <a:latin typeface="Avenir"/>
                <a:ea typeface="Avenir"/>
                <a:cs typeface="Avenir"/>
                <a:sym typeface="Avenir"/>
              </a:rPr>
              <a:t> the radiator, at its given location, shall vary with the orbital environment.</a:t>
            </a:r>
            <a:endParaRPr b="1" i="1" sz="1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The following IR backload values were used: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>
                <a:latin typeface="Avenir"/>
                <a:ea typeface="Avenir"/>
                <a:cs typeface="Avenir"/>
                <a:sym typeface="Avenir"/>
              </a:rPr>
              <a:t>Note:</a:t>
            </a:r>
            <a:r>
              <a:rPr lang="en" sz="1600">
                <a:latin typeface="Avenir"/>
                <a:ea typeface="Avenir"/>
                <a:cs typeface="Avenir"/>
                <a:sym typeface="Avenir"/>
              </a:rPr>
              <a:t> D</a:t>
            </a:r>
            <a:r>
              <a:rPr lang="en" sz="1600">
                <a:latin typeface="Avenir"/>
                <a:ea typeface="Avenir"/>
                <a:cs typeface="Avenir"/>
                <a:sym typeface="Avenir"/>
              </a:rPr>
              <a:t>uring the equinoxes, the IR Backload is just the average of the values at Winter and Summer Solstices, except during eclipse.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3073350" y="2202700"/>
            <a:ext cx="2997300" cy="1433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Winter Solstice:</a:t>
            </a:r>
            <a:r>
              <a:rPr lang="en" sz="16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	88 W/m2</a:t>
            </a:r>
            <a:endParaRPr sz="16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Summer Solstice:</a:t>
            </a:r>
            <a:r>
              <a:rPr lang="en" sz="16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	63 W/m2</a:t>
            </a:r>
            <a:endParaRPr sz="16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Eclipse:</a:t>
            </a:r>
            <a:r>
              <a:rPr lang="en" sz="16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			11W/m^2 </a:t>
            </a:r>
            <a:endParaRPr/>
          </a:p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