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79" r:id="rId3"/>
    <p:sldId id="259" r:id="rId4"/>
    <p:sldId id="277" r:id="rId5"/>
    <p:sldId id="265" r:id="rId6"/>
    <p:sldId id="26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7FFA0-D5DE-4B04-B6BB-3BE03808A8BE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DC5D2-8934-4778-B48C-8AB3F672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000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06ED0-E2B2-41FC-BDF8-1B2F3CB8D51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010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C5D2-8934-4778-B48C-8AB3F6721BC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41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714375" y="3714750"/>
            <a:ext cx="8429625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 descr="Nctu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0" y="285750"/>
            <a:ext cx="735013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3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58052" cy="17526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498BB1D-3802-4542-8CE6-7C7F75931E62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4B67647-36EF-4E55-ABE3-DD75658EB6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428625" y="1285875"/>
            <a:ext cx="8715375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498BB1D-3802-4542-8CE6-7C7F75931E62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4B67647-36EF-4E55-ABE3-DD75658EB6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8BB1D-3802-4542-8CE6-7C7F75931E62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67647-36EF-4E55-ABE3-DD75658EB6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8BB1D-3802-4542-8CE6-7C7F75931E62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67647-36EF-4E55-ABE3-DD75658EB6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8BB1D-3802-4542-8CE6-7C7F75931E62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67647-36EF-4E55-ABE3-DD75658EB6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428625" y="1285875"/>
            <a:ext cx="8715375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57298"/>
            <a:ext cx="40386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57298"/>
            <a:ext cx="40386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498BB1D-3802-4542-8CE6-7C7F75931E62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4B67647-36EF-4E55-ABE3-DD75658EB6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428625" y="1285875"/>
            <a:ext cx="8715375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57299"/>
            <a:ext cx="4040188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928802"/>
            <a:ext cx="4040188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357299"/>
            <a:ext cx="4041775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928802"/>
            <a:ext cx="4041775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498BB1D-3802-4542-8CE6-7C7F75931E62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4B67647-36EF-4E55-ABE3-DD75658EB6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428625" y="1285875"/>
            <a:ext cx="8715375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498BB1D-3802-4542-8CE6-7C7F75931E62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4B67647-36EF-4E55-ABE3-DD75658EB6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8BB1D-3802-4542-8CE6-7C7F75931E62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67647-36EF-4E55-ABE3-DD75658EB6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8BB1D-3802-4542-8CE6-7C7F75931E62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67647-36EF-4E55-ABE3-DD75658EB6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8BB1D-3802-4542-8CE6-7C7F75931E62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67647-36EF-4E55-ABE3-DD75658EB6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09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357313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1498BB1D-3802-4542-8CE6-7C7F75931E62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34B67647-36EF-4E55-ABE3-DD75658EB6A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dirty="0">
                <a:ln w="12700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Platform Based Design Group</a:t>
            </a:r>
            <a:endParaRPr kumimoji="0" lang="zh-TW" altLang="en-US" sz="1200" b="1" dirty="0">
              <a:ln w="12700">
                <a:noFill/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4464844" y="2178844"/>
            <a:ext cx="214312" cy="914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spc="300" dirty="0">
                <a:latin typeface="Times New Roman" pitchFamily="18" charset="0"/>
                <a:cs typeface="Times New Roman" pitchFamily="18" charset="0"/>
              </a:rPr>
              <a:t>NCTU.EE</a:t>
            </a:r>
            <a:r>
              <a:rPr kumimoji="0" lang="en-US" altLang="zh-TW" sz="1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altLang="zh-TW" sz="1400" b="1" dirty="0" err="1">
                <a:latin typeface="Times New Roman" pitchFamily="18" charset="0"/>
                <a:cs typeface="Times New Roman" pitchFamily="18" charset="0"/>
              </a:rPr>
              <a:t>Hsinchu</a:t>
            </a:r>
            <a:r>
              <a:rPr kumimoji="0" lang="en-US" altLang="zh-TW" sz="1400" b="1" dirty="0">
                <a:latin typeface="Times New Roman" pitchFamily="18" charset="0"/>
                <a:cs typeface="Times New Roman" pitchFamily="18" charset="0"/>
              </a:rPr>
              <a:t>, Taiwan</a:t>
            </a:r>
            <a:endParaRPr kumimoji="0" lang="zh-TW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1500188"/>
            <a:ext cx="214313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latin typeface="Times New Roman" pitchFamily="18" charset="0"/>
                <a:cs typeface="Times New Roman" pitchFamily="18" charset="0"/>
              </a:rPr>
              <a:t>VLSI Signal Processing Lab.</a:t>
            </a:r>
            <a:endParaRPr kumimoji="0"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376092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F6228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953735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E46C0A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524" y="1772816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zh-TW" altLang="en-US" dirty="0"/>
            </a:br>
            <a:br>
              <a:rPr lang="zh-TW" altLang="en-US" dirty="0"/>
            </a:br>
            <a:r>
              <a:rPr lang="en-US" altLang="zh-TW" dirty="0"/>
              <a:t> </a:t>
            </a:r>
            <a:r>
              <a:rPr lang="en-US" altLang="zh-TW" sz="4400" dirty="0"/>
              <a:t>Lab 8</a:t>
            </a:r>
            <a:br>
              <a:rPr lang="en-US" altLang="zh-TW" sz="4400" dirty="0"/>
            </a:br>
            <a:r>
              <a:rPr lang="en-US" altLang="zh-TW" sz="4400" dirty="0"/>
              <a:t>pipeline</a:t>
            </a:r>
            <a:endParaRPr lang="zh-TW" alt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7167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operation with pipeline</a:t>
            </a:r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Mode0: in_1 * in_2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Mode1: in_3 + in_4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Mode2: in_1 * in_2 * in_3 * in_4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Think twice before writing code</a:t>
            </a:r>
          </a:p>
        </p:txBody>
      </p:sp>
    </p:spTree>
    <p:extLst>
      <p:ext uri="{BB962C8B-B14F-4D97-AF65-F5344CB8AC3E}">
        <p14:creationId xmlns:p14="http://schemas.microsoft.com/office/powerpoint/2010/main" val="197625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-3121"/>
            <a:ext cx="8229600" cy="939800"/>
          </a:xfrm>
        </p:spPr>
        <p:txBody>
          <a:bodyPr/>
          <a:lstStyle/>
          <a:p>
            <a:r>
              <a:rPr lang="en-US" altLang="zh-TW" dirty="0"/>
              <a:t>pipe.sv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778182"/>
              </p:ext>
            </p:extLst>
          </p:nvPr>
        </p:nvGraphicFramePr>
        <p:xfrm>
          <a:off x="892691" y="836712"/>
          <a:ext cx="7331014" cy="347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399">
                  <a:extLst>
                    <a:ext uri="{9D8B030D-6E8A-4147-A177-3AD203B41FA5}">
                      <a16:colId xmlns:a16="http://schemas.microsoft.com/office/drawing/2014/main" val="3437817654"/>
                    </a:ext>
                  </a:extLst>
                </a:gridCol>
                <a:gridCol w="1365581">
                  <a:extLst>
                    <a:ext uri="{9D8B030D-6E8A-4147-A177-3AD203B41FA5}">
                      <a16:colId xmlns:a16="http://schemas.microsoft.com/office/drawing/2014/main" val="1595338429"/>
                    </a:ext>
                  </a:extLst>
                </a:gridCol>
                <a:gridCol w="4243034">
                  <a:extLst>
                    <a:ext uri="{9D8B030D-6E8A-4147-A177-3AD203B41FA5}">
                      <a16:colId xmlns:a16="http://schemas.microsoft.com/office/drawing/2014/main" val="2499841471"/>
                    </a:ext>
                  </a:extLst>
                </a:gridCol>
              </a:tblGrid>
              <a:tr h="260252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en-US" altLang="zh-TW" b="1" baseline="0" dirty="0">
                          <a:solidFill>
                            <a:schemeClr val="tx1"/>
                          </a:solidFill>
                        </a:rPr>
                        <a:t> Signal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Bit Width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Definition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618842"/>
                  </a:ext>
                </a:extLst>
              </a:tr>
              <a:tr h="520504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 ns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8052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solidFill>
                            <a:schemeClr val="tx1"/>
                          </a:solidFill>
                        </a:rPr>
                        <a:t>rst_n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Asynchronous reset</a:t>
                      </a:r>
                    </a:p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when reset</a:t>
                      </a:r>
                      <a:r>
                        <a:rPr lang="en-US" altLang="zh-TW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600" baseline="0" dirty="0" err="1">
                          <a:solidFill>
                            <a:schemeClr val="tx1"/>
                          </a:solidFill>
                        </a:rPr>
                        <a:t>negedge</a:t>
                      </a:r>
                      <a:r>
                        <a:rPr lang="en-US" altLang="zh-TW" sz="1600" baseline="0" dirty="0">
                          <a:solidFill>
                            <a:schemeClr val="tx1"/>
                          </a:solidFill>
                        </a:rPr>
                        <a:t>, all output should be zero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8561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in_1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Value:0~63, won’t stop</a:t>
                      </a:r>
                      <a:r>
                        <a:rPr lang="en-US" altLang="zh-TW" sz="1600" baseline="0" dirty="0">
                          <a:solidFill>
                            <a:schemeClr val="tx1"/>
                          </a:solidFill>
                        </a:rPr>
                        <a:t> until pattern over.</a:t>
                      </a:r>
                      <a:endParaRPr lang="en-US" altLang="zh-TW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407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in_2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Value:0~63, won’t stop</a:t>
                      </a:r>
                      <a:r>
                        <a:rPr lang="en-US" altLang="zh-TW" sz="1600" baseline="0" dirty="0">
                          <a:solidFill>
                            <a:schemeClr val="tx1"/>
                          </a:solidFill>
                        </a:rPr>
                        <a:t> until pattern over.</a:t>
                      </a:r>
                      <a:endParaRPr lang="en-US" altLang="zh-TW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1343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in_3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Value:0~63, won’t stop</a:t>
                      </a:r>
                      <a:r>
                        <a:rPr lang="en-US" altLang="zh-TW" sz="1600" baseline="0" dirty="0">
                          <a:solidFill>
                            <a:schemeClr val="tx1"/>
                          </a:solidFill>
                        </a:rPr>
                        <a:t> until pattern over.</a:t>
                      </a:r>
                      <a:endParaRPr lang="en-US" altLang="zh-TW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5666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in_4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Value:0~63, won’t stop</a:t>
                      </a:r>
                      <a:r>
                        <a:rPr lang="en-US" altLang="zh-TW" sz="1600" baseline="0" dirty="0">
                          <a:solidFill>
                            <a:schemeClr val="tx1"/>
                          </a:solidFill>
                        </a:rPr>
                        <a:t> until pattern over.</a:t>
                      </a:r>
                      <a:endParaRPr lang="en-US" altLang="zh-TW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9241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mode 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zh-TW" sz="1600" baseline="0" dirty="0">
                          <a:solidFill>
                            <a:schemeClr val="tx1"/>
                          </a:solidFill>
                        </a:rPr>
                        <a:t> or 1 or 2, choose calculate mode</a:t>
                      </a:r>
                      <a:endParaRPr lang="en-US" altLang="zh-TW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15135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solidFill>
                            <a:schemeClr val="tx1"/>
                          </a:solidFill>
                        </a:rPr>
                        <a:t>in_valid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High until all inputs are given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28655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443422"/>
              </p:ext>
            </p:extLst>
          </p:nvPr>
        </p:nvGraphicFramePr>
        <p:xfrm>
          <a:off x="885790" y="4349281"/>
          <a:ext cx="7344816" cy="104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189">
                  <a:extLst>
                    <a:ext uri="{9D8B030D-6E8A-4147-A177-3AD203B41FA5}">
                      <a16:colId xmlns:a16="http://schemas.microsoft.com/office/drawing/2014/main" val="3437817654"/>
                    </a:ext>
                  </a:extLst>
                </a:gridCol>
                <a:gridCol w="1388151">
                  <a:extLst>
                    <a:ext uri="{9D8B030D-6E8A-4147-A177-3AD203B41FA5}">
                      <a16:colId xmlns:a16="http://schemas.microsoft.com/office/drawing/2014/main" val="1595338429"/>
                    </a:ext>
                  </a:extLst>
                </a:gridCol>
                <a:gridCol w="4221476">
                  <a:extLst>
                    <a:ext uri="{9D8B030D-6E8A-4147-A177-3AD203B41FA5}">
                      <a16:colId xmlns:a16="http://schemas.microsoft.com/office/drawing/2014/main" val="2499841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>
                          <a:solidFill>
                            <a:schemeClr val="tx1"/>
                          </a:solidFill>
                        </a:rPr>
                        <a:t>Output</a:t>
                      </a:r>
                      <a:r>
                        <a:rPr lang="en-US" altLang="zh-TW" sz="1600" b="1" baseline="0" dirty="0">
                          <a:solidFill>
                            <a:schemeClr val="tx1"/>
                          </a:solidFill>
                        </a:rPr>
                        <a:t> Signal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Bit Width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Definition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618842"/>
                  </a:ext>
                </a:extLst>
              </a:tr>
              <a:tr h="318636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solidFill>
                            <a:schemeClr val="tx1"/>
                          </a:solidFill>
                        </a:rPr>
                        <a:t>out_valid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baseline="0" dirty="0">
                          <a:solidFill>
                            <a:schemeClr val="tx1"/>
                          </a:solidFill>
                        </a:rPr>
                        <a:t>High </a:t>
                      </a:r>
                      <a:r>
                        <a:rPr lang="en-US" altLang="zh-TW" sz="1600" baseline="0" dirty="0">
                          <a:solidFill>
                            <a:schemeClr val="tx1"/>
                          </a:solidFill>
                        </a:rPr>
                        <a:t>until all answers are done.</a:t>
                      </a:r>
                      <a:r>
                        <a:rPr lang="en-US" altLang="zh-TW" sz="16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805211"/>
                  </a:ext>
                </a:extLst>
              </a:tr>
              <a:tr h="318636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solidFill>
                            <a:schemeClr val="tx1"/>
                          </a:solidFill>
                        </a:rPr>
                        <a:t>out_value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Output answer</a:t>
                      </a:r>
                      <a:endParaRPr lang="en-US" altLang="zh-TW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68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26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Spec</a:t>
            </a:r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Top module name : PIPE (File name: PIPE.sv)</a:t>
            </a:r>
          </a:p>
          <a:p>
            <a:r>
              <a:rPr lang="en-US" altLang="zh-TW" sz="2400" dirty="0"/>
              <a:t>All output signal should be reset (=0) after the reset signal is asserted.</a:t>
            </a:r>
          </a:p>
          <a:p>
            <a:pPr lvl="0"/>
            <a:r>
              <a:rPr lang="en-US" altLang="zh-TW" sz="2400" dirty="0"/>
              <a:t>01_RTL PASS</a:t>
            </a:r>
          </a:p>
          <a:p>
            <a:pPr lvl="0"/>
            <a:r>
              <a:rPr lang="en-US" altLang="zh-TW" sz="2400" dirty="0"/>
              <a:t>02_SYN result cannot include any </a:t>
            </a:r>
            <a:r>
              <a:rPr lang="en-US" altLang="zh-TW" sz="2400" dirty="0">
                <a:solidFill>
                  <a:srgbClr val="FF0000"/>
                </a:solidFill>
              </a:rPr>
              <a:t>error</a:t>
            </a:r>
            <a:r>
              <a:rPr lang="en-US" altLang="zh-TW" sz="2400" dirty="0"/>
              <a:t> and </a:t>
            </a:r>
            <a:r>
              <a:rPr lang="en-US" altLang="zh-TW" sz="2400" dirty="0">
                <a:solidFill>
                  <a:srgbClr val="FF0000"/>
                </a:solidFill>
              </a:rPr>
              <a:t>latches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After synthesis, your slack in timing report </a:t>
            </a:r>
            <a:r>
              <a:rPr lang="en-US" altLang="zh-TW" sz="2400" dirty="0">
                <a:solidFill>
                  <a:srgbClr val="FF0000"/>
                </a:solidFill>
              </a:rPr>
              <a:t>should be MET</a:t>
            </a:r>
          </a:p>
          <a:p>
            <a:r>
              <a:rPr lang="en-US" altLang="zh-TW" sz="2400" dirty="0"/>
              <a:t>03_GATE PASS</a:t>
            </a:r>
            <a:endParaRPr lang="zh-TW" altLang="zh-TW" sz="2400" dirty="0"/>
          </a:p>
          <a:p>
            <a:r>
              <a:rPr lang="en-US" altLang="zh-TW" sz="2400" dirty="0"/>
              <a:t>You must use </a:t>
            </a:r>
            <a:r>
              <a:rPr lang="en-US" altLang="zh-TW" sz="2400" dirty="0">
                <a:solidFill>
                  <a:srgbClr val="FF0000"/>
                </a:solidFill>
              </a:rPr>
              <a:t>pipeline.</a:t>
            </a:r>
            <a:r>
              <a:rPr lang="en-US" altLang="zh-TW" sz="2400" dirty="0"/>
              <a:t> Since clock is 4ns.</a:t>
            </a:r>
          </a:p>
          <a:p>
            <a:r>
              <a:rPr lang="en-US" altLang="zh-TW" sz="2400" dirty="0"/>
              <a:t>After output done , output signal should be zero.</a:t>
            </a:r>
          </a:p>
        </p:txBody>
      </p:sp>
    </p:spTree>
    <p:extLst>
      <p:ext uri="{BB962C8B-B14F-4D97-AF65-F5344CB8AC3E}">
        <p14:creationId xmlns:p14="http://schemas.microsoft.com/office/powerpoint/2010/main" val="202900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&amp; Waveform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Waveform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031F7AB-4637-4555-9D50-32914078F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7" y="1962719"/>
            <a:ext cx="8834927" cy="146628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0453899-CFB0-4ABE-8C26-ED5169BF9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47" y="3571875"/>
            <a:ext cx="8683866" cy="1614639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023978E-EEFF-47E1-96A8-E0029054986A}"/>
              </a:ext>
            </a:extLst>
          </p:cNvPr>
          <p:cNvSpPr txBox="1"/>
          <p:nvPr/>
        </p:nvSpPr>
        <p:spPr>
          <a:xfrm>
            <a:off x="1647962" y="5474166"/>
            <a:ext cx="5848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In_valid</a:t>
            </a:r>
            <a:r>
              <a:rPr lang="en-US" altLang="zh-TW" sz="2400" dirty="0">
                <a:solidFill>
                  <a:srgbClr val="FF0000"/>
                </a:solidFill>
              </a:rPr>
              <a:t> and </a:t>
            </a:r>
            <a:r>
              <a:rPr lang="en-US" altLang="zh-TW" sz="2400" dirty="0" err="1">
                <a:solidFill>
                  <a:srgbClr val="FF0000"/>
                </a:solidFill>
              </a:rPr>
              <a:t>out_valid</a:t>
            </a:r>
            <a:r>
              <a:rPr lang="en-US" altLang="zh-TW" sz="2400" dirty="0">
                <a:solidFill>
                  <a:srgbClr val="FF0000"/>
                </a:solidFill>
              </a:rPr>
              <a:t> pull high continuously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65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4911" y="5827319"/>
            <a:ext cx="1836420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b="1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050" b="1" spc="-5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1050" b="1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1050" b="1" spc="-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1050" b="1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05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b="1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050" b="1" spc="-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b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5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b="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05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b="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050" b="1" spc="-3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b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050" b="1" spc="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b="1" dirty="0">
                <a:solidFill>
                  <a:srgbClr val="FFFFFF"/>
                </a:solidFill>
                <a:latin typeface="Times New Roman"/>
                <a:cs typeface="Times New Roman"/>
              </a:rPr>
              <a:t>Hsinchu,</a:t>
            </a:r>
            <a:r>
              <a:rPr sz="105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Taiwan</a:t>
            </a:r>
            <a:endParaRPr sz="105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81961"/>
            <a:ext cx="214884" cy="40187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888" y="4320826"/>
            <a:ext cx="153888" cy="15735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9525">
              <a:lnSpc>
                <a:spcPts val="1223"/>
              </a:lnSpc>
            </a:pPr>
            <a:r>
              <a:rPr sz="1050" spc="-4" dirty="0">
                <a:solidFill>
                  <a:srgbClr val="FFFFFF"/>
                </a:solidFill>
                <a:latin typeface="Times New Roman"/>
                <a:cs typeface="Times New Roman"/>
              </a:rPr>
              <a:t>VLSI</a:t>
            </a:r>
            <a:r>
              <a:rPr sz="1050" spc="-2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Signal</a:t>
            </a:r>
            <a:r>
              <a:rPr sz="105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Processing</a:t>
            </a:r>
            <a:r>
              <a:rPr sz="105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Lab.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6255" y="1148983"/>
            <a:ext cx="1947863" cy="517930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z="3300" spc="-4" dirty="0">
                <a:latin typeface="Malgun Gothic Semilight"/>
                <a:cs typeface="Malgun Gothic Semilight"/>
              </a:rPr>
              <a:t>Command</a:t>
            </a:r>
            <a:endParaRPr sz="3300">
              <a:latin typeface="Malgun Gothic Semilight"/>
              <a:cs typeface="Malgun Gothic Semi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6255" y="1830771"/>
            <a:ext cx="5625465" cy="3336971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266700" indent="-257175">
              <a:spcBef>
                <a:spcPts val="581"/>
              </a:spcBef>
              <a:buFont typeface="Arial MT"/>
              <a:buChar char="•"/>
              <a:tabLst>
                <a:tab pos="266224" algn="l"/>
                <a:tab pos="266700" algn="l"/>
              </a:tabLst>
            </a:pPr>
            <a:r>
              <a:rPr sz="2100" spc="-4" dirty="0">
                <a:latin typeface="Malgun Gothic Semilight"/>
                <a:cs typeface="Malgun Gothic Semilight"/>
              </a:rPr>
              <a:t>tar -xvf</a:t>
            </a:r>
            <a:r>
              <a:rPr sz="2100" spc="-8" dirty="0">
                <a:latin typeface="Malgun Gothic Semilight"/>
                <a:cs typeface="Malgun Gothic Semilight"/>
              </a:rPr>
              <a:t> </a:t>
            </a:r>
            <a:r>
              <a:rPr sz="2100" spc="-4" dirty="0">
                <a:latin typeface="Malgun Gothic Semilight"/>
                <a:cs typeface="Malgun Gothic Semilight"/>
              </a:rPr>
              <a:t>~dcs</a:t>
            </a:r>
            <a:r>
              <a:rPr lang="en-US" sz="2100" spc="-4" dirty="0">
                <a:latin typeface="Malgun Gothic Semilight"/>
                <a:cs typeface="Malgun Gothic Semilight"/>
              </a:rPr>
              <a:t>TA</a:t>
            </a:r>
            <a:r>
              <a:rPr sz="2100" spc="-4" dirty="0">
                <a:latin typeface="Malgun Gothic Semilight"/>
                <a:cs typeface="Malgun Gothic Semilight"/>
              </a:rPr>
              <a:t>01/Lab0</a:t>
            </a:r>
            <a:r>
              <a:rPr lang="en-US" sz="2100" spc="-4" dirty="0">
                <a:latin typeface="Malgun Gothic Semilight"/>
                <a:cs typeface="Malgun Gothic Semilight"/>
              </a:rPr>
              <a:t>8</a:t>
            </a:r>
            <a:r>
              <a:rPr sz="2100" spc="-4" dirty="0">
                <a:latin typeface="Malgun Gothic Semilight"/>
                <a:cs typeface="Malgun Gothic Semilight"/>
              </a:rPr>
              <a:t>.tar</a:t>
            </a:r>
            <a:endParaRPr sz="2100" dirty="0">
              <a:latin typeface="Malgun Gothic Semilight"/>
              <a:cs typeface="Malgun Gothic Semilight"/>
            </a:endParaRPr>
          </a:p>
          <a:p>
            <a:pPr marL="266700" indent="-257175">
              <a:spcBef>
                <a:spcPts val="506"/>
              </a:spcBef>
              <a:buFont typeface="Arial MT"/>
              <a:buChar char="•"/>
              <a:tabLst>
                <a:tab pos="266224" algn="l"/>
                <a:tab pos="266700" algn="l"/>
              </a:tabLst>
            </a:pPr>
            <a:r>
              <a:rPr sz="2100" spc="-4" dirty="0">
                <a:latin typeface="Malgun Gothic Semilight"/>
                <a:cs typeface="Malgun Gothic Semilight"/>
              </a:rPr>
              <a:t>Upload</a:t>
            </a:r>
            <a:endParaRPr sz="2100" dirty="0">
              <a:latin typeface="Malgun Gothic Semilight"/>
              <a:cs typeface="Malgun Gothic Semilight"/>
            </a:endParaRPr>
          </a:p>
          <a:p>
            <a:pPr marL="567214" lvl="1" indent="-215265">
              <a:spcBef>
                <a:spcPts val="435"/>
              </a:spcBef>
              <a:buFont typeface="Arial MT"/>
              <a:buChar char="–"/>
              <a:tabLst>
                <a:tab pos="567690" algn="l"/>
              </a:tabLst>
            </a:pPr>
            <a:r>
              <a:rPr dirty="0">
                <a:solidFill>
                  <a:srgbClr val="375F92"/>
                </a:solidFill>
                <a:latin typeface="Malgun Gothic Semilight"/>
                <a:cs typeface="Malgun Gothic Semilight"/>
              </a:rPr>
              <a:t>cd</a:t>
            </a:r>
            <a:r>
              <a:rPr spc="-38" dirty="0">
                <a:solidFill>
                  <a:srgbClr val="375F92"/>
                </a:solidFill>
                <a:latin typeface="Malgun Gothic Semilight"/>
                <a:cs typeface="Malgun Gothic Semilight"/>
              </a:rPr>
              <a:t> </a:t>
            </a:r>
            <a:r>
              <a:rPr dirty="0">
                <a:solidFill>
                  <a:srgbClr val="375F92"/>
                </a:solidFill>
                <a:latin typeface="Malgun Gothic Semilight"/>
                <a:cs typeface="Malgun Gothic Semilight"/>
              </a:rPr>
              <a:t>09_upload</a:t>
            </a:r>
            <a:endParaRPr dirty="0">
              <a:latin typeface="Malgun Gothic Semilight"/>
              <a:cs typeface="Malgun Gothic Semilight"/>
            </a:endParaRPr>
          </a:p>
          <a:p>
            <a:pPr marL="567214" lvl="1" indent="-215265">
              <a:spcBef>
                <a:spcPts val="431"/>
              </a:spcBef>
              <a:buFont typeface="Arial MT"/>
              <a:buChar char="–"/>
              <a:tabLst>
                <a:tab pos="567690" algn="l"/>
              </a:tabLst>
            </a:pPr>
            <a:r>
              <a:rPr dirty="0">
                <a:solidFill>
                  <a:srgbClr val="375F92"/>
                </a:solidFill>
                <a:latin typeface="Malgun Gothic Semilight"/>
                <a:cs typeface="Malgun Gothic Semilight"/>
              </a:rPr>
              <a:t>./01_upload</a:t>
            </a:r>
            <a:endParaRPr dirty="0">
              <a:latin typeface="Malgun Gothic Semilight"/>
              <a:cs typeface="Malgun Gothic Semilight"/>
            </a:endParaRPr>
          </a:p>
          <a:p>
            <a:pPr marL="567214" lvl="1" indent="-215265">
              <a:spcBef>
                <a:spcPts val="431"/>
              </a:spcBef>
              <a:buFont typeface="Arial MT"/>
              <a:buChar char="–"/>
              <a:tabLst>
                <a:tab pos="567690" algn="l"/>
              </a:tabLst>
            </a:pPr>
            <a:r>
              <a:rPr spc="-4" dirty="0">
                <a:solidFill>
                  <a:srgbClr val="375F92"/>
                </a:solidFill>
                <a:latin typeface="Malgun Gothic Semilight"/>
                <a:cs typeface="Malgun Gothic Semilight"/>
              </a:rPr>
              <a:t>./02_download</a:t>
            </a:r>
            <a:r>
              <a:rPr spc="-34" dirty="0">
                <a:solidFill>
                  <a:srgbClr val="375F92"/>
                </a:solidFill>
                <a:latin typeface="Malgun Gothic Semilight"/>
                <a:cs typeface="Malgun Gothic Semilight"/>
              </a:rPr>
              <a:t> </a:t>
            </a:r>
            <a:r>
              <a:rPr spc="-4" dirty="0" err="1">
                <a:solidFill>
                  <a:srgbClr val="375F92"/>
                </a:solidFill>
                <a:latin typeface="Malgun Gothic Semilight"/>
                <a:cs typeface="Malgun Gothic Semilight"/>
              </a:rPr>
              <a:t>demoX</a:t>
            </a:r>
            <a:endParaRPr lang="en-US" spc="-4" dirty="0">
              <a:solidFill>
                <a:srgbClr val="375F92"/>
              </a:solidFill>
              <a:latin typeface="Malgun Gothic Semilight"/>
              <a:cs typeface="Malgun Gothic Semilight"/>
            </a:endParaRPr>
          </a:p>
          <a:p>
            <a:pPr marL="567214" lvl="1" indent="-215265">
              <a:spcBef>
                <a:spcPts val="431"/>
              </a:spcBef>
              <a:buFont typeface="Arial MT"/>
              <a:buChar char="–"/>
              <a:tabLst>
                <a:tab pos="567690" algn="l"/>
              </a:tabLst>
            </a:pPr>
            <a:endParaRPr lang="en-US" spc="-4" dirty="0">
              <a:solidFill>
                <a:srgbClr val="375F92"/>
              </a:solidFill>
              <a:latin typeface="Malgun Gothic Semilight"/>
              <a:cs typeface="Malgun Gothic Semilight"/>
            </a:endParaRPr>
          </a:p>
          <a:p>
            <a:pPr marL="567214" lvl="1" indent="-215265">
              <a:spcBef>
                <a:spcPts val="431"/>
              </a:spcBef>
              <a:buFont typeface="Arial MT"/>
              <a:buChar char="–"/>
              <a:tabLst>
                <a:tab pos="567690" algn="l"/>
              </a:tabLst>
            </a:pPr>
            <a:endParaRPr lang="en-US" spc="-4" dirty="0">
              <a:solidFill>
                <a:srgbClr val="375F92"/>
              </a:solidFill>
              <a:latin typeface="Malgun Gothic Semilight"/>
              <a:cs typeface="Malgun Gothic Semilight"/>
            </a:endParaRPr>
          </a:p>
          <a:p>
            <a:pPr marL="567214" lvl="1" indent="-215265">
              <a:spcBef>
                <a:spcPts val="431"/>
              </a:spcBef>
              <a:buFont typeface="Arial MT"/>
              <a:buChar char="–"/>
              <a:tabLst>
                <a:tab pos="567690" algn="l"/>
              </a:tabLst>
            </a:pPr>
            <a:endParaRPr sz="1650" dirty="0">
              <a:latin typeface="Malgun Gothic Semilight"/>
              <a:cs typeface="Malgun Gothic Semilight"/>
            </a:endParaRPr>
          </a:p>
          <a:p>
            <a:pPr marL="352425"/>
            <a:r>
              <a:rPr dirty="0">
                <a:solidFill>
                  <a:srgbClr val="FF0000"/>
                </a:solidFill>
                <a:latin typeface="Malgun Gothic Semilight"/>
                <a:cs typeface="Malgun Gothic Semilight"/>
              </a:rPr>
              <a:t>DEMO1</a:t>
            </a:r>
            <a:r>
              <a:rPr lang="en-US" dirty="0">
                <a:solidFill>
                  <a:srgbClr val="FF0000"/>
                </a:solidFill>
                <a:latin typeface="Malgun Gothic Semilight"/>
                <a:cs typeface="Malgun Gothic Semilight"/>
              </a:rPr>
              <a:t> </a:t>
            </a:r>
            <a:r>
              <a:rPr dirty="0">
                <a:solidFill>
                  <a:srgbClr val="FF0000"/>
                </a:solidFill>
                <a:latin typeface="Malgun Gothic Semilight"/>
                <a:cs typeface="Malgun Gothic Semilight"/>
              </a:rPr>
              <a:t>:</a:t>
            </a:r>
            <a:r>
              <a:rPr spc="-23" dirty="0">
                <a:solidFill>
                  <a:srgbClr val="FF0000"/>
                </a:solidFill>
                <a:latin typeface="Malgun Gothic Semilight"/>
                <a:cs typeface="Malgun Gothic Semilight"/>
              </a:rPr>
              <a:t> </a:t>
            </a:r>
            <a:r>
              <a:rPr lang="en-US" spc="-23" dirty="0">
                <a:solidFill>
                  <a:srgbClr val="FF0000"/>
                </a:solidFill>
                <a:latin typeface="Malgun Gothic Semilight"/>
                <a:cs typeface="Malgun Gothic Semilight"/>
              </a:rPr>
              <a:t>5</a:t>
            </a:r>
            <a:r>
              <a:rPr dirty="0">
                <a:solidFill>
                  <a:srgbClr val="FF0000"/>
                </a:solidFill>
                <a:latin typeface="Malgun Gothic Semilight"/>
                <a:cs typeface="Malgun Gothic Semilight"/>
              </a:rPr>
              <a:t>/</a:t>
            </a:r>
            <a:r>
              <a:rPr lang="en-US" altLang="zh-TW" dirty="0">
                <a:solidFill>
                  <a:srgbClr val="FF0000"/>
                </a:solidFill>
                <a:latin typeface="Malgun Gothic Semilight"/>
                <a:cs typeface="Malgun Gothic Semilight"/>
              </a:rPr>
              <a:t>2</a:t>
            </a:r>
            <a:r>
              <a:rPr spc="-38" dirty="0">
                <a:solidFill>
                  <a:srgbClr val="FF0000"/>
                </a:solidFill>
                <a:latin typeface="Malgun Gothic Semilight"/>
                <a:cs typeface="Malgun Gothic Semilight"/>
              </a:rPr>
              <a:t> </a:t>
            </a:r>
            <a:r>
              <a:rPr lang="en-US" spc="-38" dirty="0">
                <a:solidFill>
                  <a:srgbClr val="FF0000"/>
                </a:solidFill>
                <a:latin typeface="Malgun Gothic Semilight"/>
                <a:cs typeface="Malgun Gothic Semilight"/>
              </a:rPr>
              <a:t> </a:t>
            </a:r>
            <a:r>
              <a:rPr dirty="0">
                <a:solidFill>
                  <a:srgbClr val="FF0000"/>
                </a:solidFill>
                <a:latin typeface="Malgun Gothic Semilight"/>
                <a:cs typeface="Malgun Gothic Semilight"/>
              </a:rPr>
              <a:t>1</a:t>
            </a:r>
            <a:r>
              <a:rPr lang="en-US" altLang="zh-TW" dirty="0">
                <a:solidFill>
                  <a:srgbClr val="FF0000"/>
                </a:solidFill>
                <a:latin typeface="Malgun Gothic Semilight"/>
                <a:cs typeface="Malgun Gothic Semilight"/>
              </a:rPr>
              <a:t>7</a:t>
            </a:r>
            <a:r>
              <a:rPr dirty="0">
                <a:solidFill>
                  <a:srgbClr val="FF0000"/>
                </a:solidFill>
                <a:latin typeface="Malgun Gothic Semilight"/>
                <a:cs typeface="Malgun Gothic Semilight"/>
              </a:rPr>
              <a:t>:</a:t>
            </a:r>
            <a:r>
              <a:rPr lang="en-US" dirty="0">
                <a:solidFill>
                  <a:srgbClr val="FF0000"/>
                </a:solidFill>
                <a:latin typeface="Malgun Gothic Semilight"/>
                <a:cs typeface="Malgun Gothic Semilight"/>
              </a:rPr>
              <a:t>3</a:t>
            </a:r>
            <a:r>
              <a:rPr lang="en-US" altLang="zh-TW" dirty="0">
                <a:solidFill>
                  <a:srgbClr val="FF0000"/>
                </a:solidFill>
                <a:latin typeface="Malgun Gothic Semilight"/>
                <a:cs typeface="Malgun Gothic Semilight"/>
              </a:rPr>
              <a:t>0</a:t>
            </a:r>
            <a:r>
              <a:rPr dirty="0">
                <a:solidFill>
                  <a:srgbClr val="FF0000"/>
                </a:solidFill>
                <a:latin typeface="Malgun Gothic Semilight"/>
                <a:cs typeface="Malgun Gothic Semilight"/>
              </a:rPr>
              <a:t>:00</a:t>
            </a:r>
            <a:endParaRPr dirty="0">
              <a:latin typeface="Malgun Gothic Semilight"/>
              <a:cs typeface="Malgun Gothic Semilight"/>
            </a:endParaRPr>
          </a:p>
          <a:p>
            <a:pPr marL="352425">
              <a:spcBef>
                <a:spcPts val="435"/>
              </a:spcBef>
            </a:pPr>
            <a:r>
              <a:rPr dirty="0">
                <a:solidFill>
                  <a:srgbClr val="FF0000"/>
                </a:solidFill>
                <a:latin typeface="Malgun Gothic Semilight"/>
                <a:cs typeface="Malgun Gothic Semilight"/>
              </a:rPr>
              <a:t>DEMO2</a:t>
            </a:r>
            <a:r>
              <a:rPr lang="en-US" dirty="0">
                <a:solidFill>
                  <a:srgbClr val="FF0000"/>
                </a:solidFill>
                <a:latin typeface="Malgun Gothic Semilight"/>
                <a:cs typeface="Malgun Gothic Semilight"/>
              </a:rPr>
              <a:t> </a:t>
            </a:r>
            <a:r>
              <a:rPr dirty="0">
                <a:solidFill>
                  <a:srgbClr val="FF0000"/>
                </a:solidFill>
                <a:latin typeface="Malgun Gothic Semilight"/>
                <a:cs typeface="Malgun Gothic Semilight"/>
              </a:rPr>
              <a:t>:</a:t>
            </a:r>
            <a:r>
              <a:rPr spc="-23" dirty="0">
                <a:solidFill>
                  <a:srgbClr val="FF0000"/>
                </a:solidFill>
                <a:latin typeface="Malgun Gothic Semilight"/>
                <a:cs typeface="Malgun Gothic Semilight"/>
              </a:rPr>
              <a:t> </a:t>
            </a:r>
            <a:r>
              <a:rPr lang="en-US" spc="-23" dirty="0">
                <a:solidFill>
                  <a:srgbClr val="FF0000"/>
                </a:solidFill>
                <a:latin typeface="Malgun Gothic Semilight"/>
                <a:cs typeface="Malgun Gothic Semilight"/>
              </a:rPr>
              <a:t>5</a:t>
            </a:r>
            <a:r>
              <a:rPr dirty="0">
                <a:solidFill>
                  <a:srgbClr val="FF0000"/>
                </a:solidFill>
                <a:latin typeface="Malgun Gothic Semilight"/>
                <a:cs typeface="Malgun Gothic Semilight"/>
              </a:rPr>
              <a:t>/</a:t>
            </a:r>
            <a:r>
              <a:rPr lang="en-US" dirty="0">
                <a:solidFill>
                  <a:srgbClr val="FF0000"/>
                </a:solidFill>
                <a:latin typeface="Malgun Gothic Semilight"/>
                <a:cs typeface="Malgun Gothic Semilight"/>
              </a:rPr>
              <a:t>3</a:t>
            </a:r>
            <a:r>
              <a:rPr spc="-23" dirty="0">
                <a:solidFill>
                  <a:srgbClr val="FF0000"/>
                </a:solidFill>
                <a:latin typeface="Malgun Gothic Semilight"/>
                <a:cs typeface="Malgun Gothic Semilight"/>
              </a:rPr>
              <a:t> </a:t>
            </a:r>
            <a:r>
              <a:rPr lang="en-US" spc="-23" dirty="0">
                <a:solidFill>
                  <a:srgbClr val="FF0000"/>
                </a:solidFill>
                <a:latin typeface="Malgun Gothic Semilight"/>
                <a:cs typeface="Malgun Gothic Semilight"/>
              </a:rPr>
              <a:t> </a:t>
            </a:r>
            <a:r>
              <a:rPr spc="-4" dirty="0">
                <a:solidFill>
                  <a:srgbClr val="FF0000"/>
                </a:solidFill>
                <a:latin typeface="Malgun Gothic Semilight"/>
                <a:cs typeface="Malgun Gothic Semilight"/>
              </a:rPr>
              <a:t>23:59:59</a:t>
            </a:r>
            <a:endParaRPr dirty="0">
              <a:latin typeface="Malgun Gothic Semilight"/>
              <a:cs typeface="Malgun Gothic Semi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S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VSP</Template>
  <TotalTime>8965</TotalTime>
  <Words>332</Words>
  <Application>Microsoft Office PowerPoint</Application>
  <PresentationFormat>如螢幕大小 (4:3)</PresentationFormat>
  <Paragraphs>71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Arial MT</vt:lpstr>
      <vt:lpstr>Arial Unicode MS</vt:lpstr>
      <vt:lpstr>Malgun Gothic Semilight</vt:lpstr>
      <vt:lpstr>Arial</vt:lpstr>
      <vt:lpstr>Calibri</vt:lpstr>
      <vt:lpstr>Times New Roman</vt:lpstr>
      <vt:lpstr>VSP</vt:lpstr>
      <vt:lpstr>   Lab 8 pipeline</vt:lpstr>
      <vt:lpstr>Simple operation with pipeline</vt:lpstr>
      <vt:lpstr>pipe.sv</vt:lpstr>
      <vt:lpstr>Spec</vt:lpstr>
      <vt:lpstr>Output &amp; Waveform</vt:lpstr>
      <vt:lpstr>Command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S.Y.Jou</dc:creator>
  <cp:lastModifiedBy>陳雨賢</cp:lastModifiedBy>
  <cp:revision>116</cp:revision>
  <dcterms:created xsi:type="dcterms:W3CDTF">2011-12-26T08:57:54Z</dcterms:created>
  <dcterms:modified xsi:type="dcterms:W3CDTF">2024-04-29T08:58:04Z</dcterms:modified>
</cp:coreProperties>
</file>