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4" r:id="rId5"/>
    <p:sldId id="259" r:id="rId6"/>
    <p:sldId id="261" r:id="rId7"/>
    <p:sldId id="260" r:id="rId8"/>
    <p:sldId id="265" r:id="rId9"/>
    <p:sldId id="262" r:id="rId10"/>
    <p:sldId id="263" r:id="rId1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 rogami zaokrąglonymi po przekątnej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6221E02-25CB-4963-84BC-0813985E7D90}" type="datetimeFigureOut">
              <a:rPr lang="pl-PL" smtClean="0"/>
              <a:pPr/>
              <a:t>06.12.2016</a:t>
            </a:fld>
            <a:endParaRPr lang="pl-PL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06.12.2016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06.12.2016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06.12.2016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8" name="Symbol zastępczy daty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6221E02-25CB-4963-84BC-0813985E7D90}" type="datetimeFigureOut">
              <a:rPr lang="pl-PL" smtClean="0"/>
              <a:pPr/>
              <a:t>06.12.2016</a:t>
            </a:fld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06.12.2016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06.12.2016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06.12.2016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221E02-25CB-4963-84BC-0813985E7D90}" type="datetimeFigureOut">
              <a:rPr lang="pl-PL" smtClean="0"/>
              <a:pPr/>
              <a:t>06.12.2016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9" name="Symbol zastępczy daty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6221E02-25CB-4963-84BC-0813985E7D90}" type="datetimeFigureOut">
              <a:rPr lang="pl-PL" smtClean="0"/>
              <a:pPr/>
              <a:t>06.12.2016</a:t>
            </a:fld>
            <a:endParaRPr lang="pl-PL"/>
          </a:p>
        </p:txBody>
      </p:sp>
      <p:sp>
        <p:nvSpPr>
          <p:cNvPr id="10" name="Symbol zastępczy numeru slajdu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1" name="Symbol zastępczy stopki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13" name="Symbol zastępczy obrazu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pl-PL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Kliknij ikonę, aby dodać obraz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ymbol zastępczy daty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6221E02-25CB-4963-84BC-0813985E7D90}" type="datetimeFigureOut">
              <a:rPr lang="pl-PL" smtClean="0"/>
              <a:pPr/>
              <a:t>06.12.2016</a:t>
            </a:fld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z rogami zaokrąglonymi po przekątnej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6221E02-25CB-4963-84BC-0813985E7D90}" type="datetimeFigureOut">
              <a:rPr lang="pl-PL" smtClean="0"/>
              <a:pPr/>
              <a:t>06.12.2016</a:t>
            </a:fld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67544" y="548680"/>
            <a:ext cx="8229600" cy="962001"/>
          </a:xfrm>
        </p:spPr>
        <p:txBody>
          <a:bodyPr/>
          <a:lstStyle/>
          <a:p>
            <a:pPr algn="ctr"/>
            <a:r>
              <a:rPr lang="pl-PL" dirty="0" smtClean="0"/>
              <a:t>Systemy głosowe</a:t>
            </a:r>
            <a:endParaRPr lang="pl-PL" dirty="0"/>
          </a:p>
        </p:txBody>
      </p:sp>
      <p:pic>
        <p:nvPicPr>
          <p:cNvPr id="4" name="Symbol zastępczy zawartości 3" descr="soun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636912"/>
            <a:ext cx="7452320" cy="42210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pPr algn="l"/>
            <a:r>
              <a:rPr lang="pl-PL" dirty="0" smtClean="0"/>
              <a:t>Dziękujemy za uwagę!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dirty="0" smtClean="0"/>
              <a:t>Rozpoznawanie komend głosowych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251520" y="1412776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Projekt polegał na implementacji algorytmu służącego do rozpoznawania komend oraz stworzeniu interaktywnego środowiska użytkownika , pozwalającego na obsługę funkcjonalności.</a:t>
            </a:r>
          </a:p>
          <a:p>
            <a:pPr algn="just">
              <a:lnSpc>
                <a:spcPct val="150000"/>
              </a:lnSpc>
            </a:pPr>
            <a:r>
              <a:rPr lang="pl-PL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ALGORYTM</a:t>
            </a:r>
          </a:p>
          <a:p>
            <a:pPr algn="just">
              <a:lnSpc>
                <a:spcPct val="150000"/>
              </a:lnSpc>
            </a:pP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W naszym projekcie, do rozpoznania komend głosowych, użyty został algorytm DWT (ang.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Dynamic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Time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Warping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). Zdecydowaliśmy się na ten algorytm ze względu na fakt, że pozwala on mierzyć podobieństwo między próbkami, które różnią się prędkością. Jest to bardzo istotne przy rozpoznawaniu komend głosowych. </a:t>
            </a:r>
          </a:p>
          <a:p>
            <a:pPr algn="just">
              <a:lnSpc>
                <a:spcPct val="150000"/>
              </a:lnSpc>
            </a:pPr>
            <a:r>
              <a:rPr lang="pl-PL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MOŻLIWOŚCI</a:t>
            </a:r>
          </a:p>
          <a:p>
            <a:pPr algn="just">
              <a:lnSpc>
                <a:spcPct val="150000"/>
              </a:lnSpc>
            </a:pP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Projekt rozpoznaje następujące komendy: "lewo", "prawo", "start", "stop".</a:t>
            </a:r>
            <a:br>
              <a:rPr lang="pl-PL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Zaprojektowaliśmy interfejs webowy, który umożliwia nagranie własnych próbek, wczytanie próbek istniejących, identyfikację oraz testowanie. </a:t>
            </a:r>
          </a:p>
          <a:p>
            <a:endParaRPr lang="pl-PL" dirty="0" smtClean="0">
              <a:latin typeface="Times New Roman" pitchFamily="18" charset="0"/>
              <a:cs typeface="Times New Roman" pitchFamily="18" charset="0"/>
            </a:endParaRPr>
          </a:p>
          <a:p>
            <a:endParaRPr lang="pl-PL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03840"/>
          </a:xfrm>
        </p:spPr>
        <p:txBody>
          <a:bodyPr>
            <a:normAutofit fontScale="90000"/>
          </a:bodyPr>
          <a:lstStyle/>
          <a:p>
            <a:pPr algn="l"/>
            <a:r>
              <a:rPr lang="pl-PL" dirty="0" smtClean="0"/>
              <a:t>Zastosowania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323528" y="1124744"/>
            <a:ext cx="82809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Systemy głosowe znacznie zyskują na popularności, w tym systemy rozpoznawania komend, do ich zastosowań należą m.in.: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„Internet of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things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”, inteligentne sprzęty AGD</a:t>
            </a: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Branża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automotive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, obsługa systemów </a:t>
            </a:r>
            <a:r>
              <a:rPr lang="pl-PL" sz="2000" dirty="0" err="1" smtClean="0">
                <a:latin typeface="Times New Roman" pitchFamily="18" charset="0"/>
                <a:cs typeface="Times New Roman" pitchFamily="18" charset="0"/>
              </a:rPr>
              <a:t>infotainment</a:t>
            </a: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Inżynieria biomedyczna, np. udogodnienia dla osób sparaliżowanych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Systemy zabezpieczeń z weryfikacją głosową</a:t>
            </a:r>
          </a:p>
          <a:p>
            <a:pPr algn="just">
              <a:buFont typeface="Arial" pitchFamily="34" charset="0"/>
              <a:buChar char="•"/>
            </a:pPr>
            <a:endParaRPr lang="pl-PL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pl-PL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Łącznik prosty ze strzałką 4"/>
          <p:cNvCxnSpPr>
            <a:stCxn id="10" idx="4"/>
            <a:endCxn id="23" idx="0"/>
          </p:cNvCxnSpPr>
          <p:nvPr/>
        </p:nvCxnSpPr>
        <p:spPr>
          <a:xfrm flipH="1">
            <a:off x="2303748" y="1628800"/>
            <a:ext cx="2304256" cy="1008112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ze strzałką 5"/>
          <p:cNvCxnSpPr>
            <a:stCxn id="10" idx="4"/>
            <a:endCxn id="21" idx="0"/>
          </p:cNvCxnSpPr>
          <p:nvPr/>
        </p:nvCxnSpPr>
        <p:spPr>
          <a:xfrm flipH="1">
            <a:off x="3239852" y="1628800"/>
            <a:ext cx="1368152" cy="3168352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ze strzałką 7"/>
          <p:cNvCxnSpPr>
            <a:stCxn id="10" idx="4"/>
            <a:endCxn id="28" idx="0"/>
          </p:cNvCxnSpPr>
          <p:nvPr/>
        </p:nvCxnSpPr>
        <p:spPr>
          <a:xfrm>
            <a:off x="4608004" y="1628800"/>
            <a:ext cx="1404156" cy="3024336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ze strzałką 8"/>
          <p:cNvCxnSpPr>
            <a:stCxn id="10" idx="4"/>
            <a:endCxn id="32" idx="1"/>
          </p:cNvCxnSpPr>
          <p:nvPr/>
        </p:nvCxnSpPr>
        <p:spPr>
          <a:xfrm>
            <a:off x="4608004" y="1628800"/>
            <a:ext cx="1980220" cy="1187262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a 9"/>
          <p:cNvSpPr/>
          <p:nvPr/>
        </p:nvSpPr>
        <p:spPr>
          <a:xfrm>
            <a:off x="2987824" y="476672"/>
            <a:ext cx="3240360" cy="1152128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Rynek</a:t>
            </a:r>
            <a:endParaRPr lang="pl-PL" dirty="0"/>
          </a:p>
        </p:txBody>
      </p:sp>
      <p:sp>
        <p:nvSpPr>
          <p:cNvPr id="21" name="pole tekstowe 20"/>
          <p:cNvSpPr txBox="1"/>
          <p:nvPr/>
        </p:nvSpPr>
        <p:spPr>
          <a:xfrm>
            <a:off x="2483768" y="47971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automotive</a:t>
            </a:r>
            <a:endParaRPr lang="pl-PL" dirty="0" smtClean="0"/>
          </a:p>
        </p:txBody>
      </p:sp>
      <p:sp>
        <p:nvSpPr>
          <p:cNvPr id="23" name="pole tekstowe 22"/>
          <p:cNvSpPr txBox="1"/>
          <p:nvPr/>
        </p:nvSpPr>
        <p:spPr>
          <a:xfrm>
            <a:off x="1403648" y="263691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</a:t>
            </a:r>
            <a:r>
              <a:rPr lang="pl-PL" dirty="0" smtClean="0"/>
              <a:t>echnologie mobilne</a:t>
            </a:r>
          </a:p>
        </p:txBody>
      </p:sp>
      <p:sp>
        <p:nvSpPr>
          <p:cNvPr id="28" name="pole tekstowe 27"/>
          <p:cNvSpPr txBox="1"/>
          <p:nvPr/>
        </p:nvSpPr>
        <p:spPr>
          <a:xfrm>
            <a:off x="5004048" y="465313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i</a:t>
            </a:r>
            <a:r>
              <a:rPr lang="pl-PL" dirty="0" smtClean="0"/>
              <a:t>nżynieria biomedyczna</a:t>
            </a:r>
          </a:p>
        </p:txBody>
      </p:sp>
      <p:sp>
        <p:nvSpPr>
          <p:cNvPr id="32" name="pole tekstowe 31"/>
          <p:cNvSpPr txBox="1"/>
          <p:nvPr/>
        </p:nvSpPr>
        <p:spPr>
          <a:xfrm>
            <a:off x="6588224" y="249289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r</a:t>
            </a:r>
            <a:r>
              <a:rPr lang="pl-PL" dirty="0" smtClean="0"/>
              <a:t>ozrywka elektroniczna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/>
              <a:t>Krótka analiza branży</a:t>
            </a:r>
            <a:r>
              <a:rPr lang="pl-PL" dirty="0" smtClean="0"/>
              <a:t>	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95536" y="1412776"/>
            <a:ext cx="83529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Technologie mobilne</a:t>
            </a:r>
            <a:br>
              <a:rPr lang="pl-PL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W branży technologii mobilnych rynek został podzielony między Google Android i Apple. Pierwszy z wymienionych potentatów daje do wyboru kilka aplikacji rozpoznających komendy głosowe dla różnych potrzeb, m.in. wprowadzania tekstu, wyszukiwania. Apple dysponuje inteligentnym asystentem oprogramowania zwanym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Siri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, który zapewnia podobne funkcjonalności. </a:t>
            </a:r>
          </a:p>
          <a:p>
            <a:pPr algn="just">
              <a:buFont typeface="Arial" pitchFamily="34" charset="0"/>
              <a:buChar char="•"/>
            </a:pPr>
            <a:r>
              <a:rPr lang="pl-PL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Automotive</a:t>
            </a:r>
          </a:p>
          <a:p>
            <a:pPr algn="just"/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Podobnie sprawa ma się w branży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automotive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, która została zdominowana przez Android Auto i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CarPlay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. Zdecydowana większość marek podjęła się już kooperacji z wyżej wymienionymi i zainwestowała w rozwój ich technologii środki.</a:t>
            </a:r>
            <a:endParaRPr lang="pl-PL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l-PL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Inżynieria biomedyczna</a:t>
            </a:r>
          </a:p>
          <a:p>
            <a:pPr algn="just"/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Należałoby znaleźć firmę, która zainteresowana jest kupnem licencji, ew. licencji na wyłączność, na nasz produkt. Wiąże się to z faktem, że wdrożenie systemu np. do wózków elektrycznych dla osób niepełnosprawnych wymagałoby znacznych nakładów pracy na integrację systemu z już istniejącym oprogramowaniem sterującym. Wówczas zysk osiągnięty byłby "skokowo" podczas sprzedaży licencji, następnie za pomoc techniczną i 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update'y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upgrade'y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oprogramowania. </a:t>
            </a:r>
          </a:p>
          <a:p>
            <a:endParaRPr lang="pl-PL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pl-PL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/>
              <a:t>Branże</a:t>
            </a:r>
            <a:r>
              <a:rPr lang="pl-PL" dirty="0" smtClean="0"/>
              <a:t> </a:t>
            </a:r>
            <a:r>
              <a:rPr lang="pl-PL" dirty="0" smtClean="0"/>
              <a:t>c.d.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539552" y="1412776"/>
            <a:ext cx="828092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l-PL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Rozrywka elektroniczna</a:t>
            </a:r>
          </a:p>
          <a:p>
            <a:pPr algn="just">
              <a:lnSpc>
                <a:spcPct val="150000"/>
              </a:lnSpc>
            </a:pP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Nasz projekt mógłby stanowić znaczne udogodnienie w komunikacji podczas wieloosobowych rozgrywek sieciowych. Gracze mieliby możliwość wykonywania dodatkowych akcji za pomocą głosu podczas rozgrywki, bez konieczności korzystania z dodatkowych przycisków na klawiaturze. Produkt byłby proponowany w sprzedaży jednostkowej za stosunkowo niewielką cenę, a zysk osiągany byłby ze sprzedaży masowej.</a:t>
            </a:r>
            <a:endParaRPr lang="pl-PL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/>
              <a:t>Technologie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179512" y="1412776"/>
            <a:ext cx="87129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00B0F0"/>
                </a:solidFill>
              </a:rPr>
              <a:t>BACKEND</a:t>
            </a:r>
          </a:p>
          <a:p>
            <a:pPr algn="just"/>
            <a:r>
              <a:rPr lang="pl-PL" dirty="0" smtClean="0"/>
              <a:t/>
            </a:r>
            <a:br>
              <a:rPr lang="pl-PL" dirty="0" smtClean="0"/>
            </a:br>
            <a:r>
              <a:rPr lang="pl-PL" dirty="0" err="1" smtClean="0"/>
              <a:t>Backend</a:t>
            </a:r>
            <a:r>
              <a:rPr lang="pl-PL" dirty="0" smtClean="0"/>
              <a:t> zrealizowany został przy pomocy języka </a:t>
            </a:r>
            <a:r>
              <a:rPr lang="pl-PL" dirty="0" err="1" smtClean="0"/>
              <a:t>Python</a:t>
            </a:r>
            <a:r>
              <a:rPr lang="pl-PL" dirty="0" smtClean="0"/>
              <a:t> i </a:t>
            </a:r>
            <a:r>
              <a:rPr lang="pl-PL" dirty="0" err="1" smtClean="0"/>
              <a:t>frameworka</a:t>
            </a:r>
            <a:r>
              <a:rPr lang="pl-PL" dirty="0" smtClean="0"/>
              <a:t> </a:t>
            </a:r>
            <a:r>
              <a:rPr lang="pl-PL" dirty="0" err="1" smtClean="0"/>
              <a:t>Django</a:t>
            </a:r>
            <a:r>
              <a:rPr lang="pl-PL" dirty="0" smtClean="0"/>
              <a:t>, który w dużej mierze pozwolił zautomatyzować niektóre procedury i usystematyzował pracę. O zastosowaniu </a:t>
            </a:r>
            <a:r>
              <a:rPr lang="pl-PL" dirty="0" err="1" smtClean="0"/>
              <a:t>Pythona</a:t>
            </a:r>
            <a:r>
              <a:rPr lang="pl-PL" dirty="0" smtClean="0"/>
              <a:t> zdecydowały przystępność implementacji algorytmów w tym języku oraz dostępność do wielu darmowych bibliotek realizujących niezbędne funkcjonalności.</a:t>
            </a:r>
          </a:p>
          <a:p>
            <a:pPr algn="just"/>
            <a:endParaRPr lang="pl-PL" dirty="0" smtClean="0"/>
          </a:p>
          <a:p>
            <a:r>
              <a:rPr lang="pl-PL" dirty="0" smtClean="0">
                <a:solidFill>
                  <a:srgbClr val="00B0F0"/>
                </a:solidFill>
              </a:rPr>
              <a:t>FRONTEND</a:t>
            </a:r>
          </a:p>
          <a:p>
            <a:pPr algn="just"/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Do rozwoju </a:t>
            </a:r>
            <a:r>
              <a:rPr lang="pl-PL" dirty="0" err="1" smtClean="0"/>
              <a:t>frontendu</a:t>
            </a:r>
            <a:r>
              <a:rPr lang="pl-PL" dirty="0" smtClean="0"/>
              <a:t> skorzystaliśmy z </a:t>
            </a:r>
            <a:r>
              <a:rPr lang="pl-PL" dirty="0" err="1" smtClean="0"/>
              <a:t>JavaScriptu</a:t>
            </a:r>
            <a:r>
              <a:rPr lang="pl-PL" dirty="0" smtClean="0"/>
              <a:t> i bibliotek </a:t>
            </a:r>
            <a:r>
              <a:rPr lang="pl-PL" dirty="0" err="1" smtClean="0"/>
              <a:t>Plotly.js</a:t>
            </a:r>
            <a:r>
              <a:rPr lang="pl-PL" dirty="0" smtClean="0"/>
              <a:t> i </a:t>
            </a:r>
            <a:r>
              <a:rPr lang="pl-PL" dirty="0" err="1" smtClean="0"/>
              <a:t>Bootstrap</a:t>
            </a:r>
            <a:r>
              <a:rPr lang="pl-PL" dirty="0" smtClean="0"/>
              <a:t>. Wybór JS podyktowany jest zgodnymi z naszymi celami założeniami programowania w tym języku. Jest on w głównej mierze oparty na reakcjach na zdarzenia. Znajduje to zastosowanie aplikacjach webowych.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915536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l-PL" dirty="0" smtClean="0"/>
              <a:t>Zrzuty ekranu interfejsu </a:t>
            </a:r>
            <a:r>
              <a:rPr lang="pl-PL" sz="4000" dirty="0" smtClean="0"/>
              <a:t>użytkownika</a:t>
            </a:r>
            <a:r>
              <a:rPr lang="pl-PL" dirty="0" smtClean="0"/>
              <a:t> podczas jego działania</a:t>
            </a:r>
            <a:endParaRPr lang="pl-PL" dirty="0"/>
          </a:p>
        </p:txBody>
      </p:sp>
      <p:pic>
        <p:nvPicPr>
          <p:cNvPr id="4" name="Symbol zastępczy zawartości 3" descr="nagraj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2780928"/>
            <a:ext cx="8229600" cy="3353552"/>
          </a:xfrm>
        </p:spPr>
      </p:pic>
      <p:sp>
        <p:nvSpPr>
          <p:cNvPr id="5" name="pole tekstowe 4"/>
          <p:cNvSpPr txBox="1"/>
          <p:nvPr/>
        </p:nvSpPr>
        <p:spPr>
          <a:xfrm>
            <a:off x="395536" y="1412776"/>
            <a:ext cx="82089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 smtClean="0"/>
              <a:t>Po wciśnięciu „nagraj wzorce” użytkownik ma 3 sekundy na nagranie każdej komendy, o czym informuje go pojawiające się okno informacyjne.</a:t>
            </a:r>
          </a:p>
          <a:p>
            <a:pPr algn="just"/>
            <a:r>
              <a:rPr lang="pl-PL" sz="1600" dirty="0" smtClean="0"/>
              <a:t>Jeśli wzorce zostały nagrane można je przetestować, komenda „przetestuj wzorce”.</a:t>
            </a:r>
          </a:p>
          <a:p>
            <a:pPr algn="just"/>
            <a:r>
              <a:rPr lang="pl-PL" sz="1600" dirty="0" smtClean="0"/>
              <a:t>Trzeci przycisk daje możliwość wczytania wzorców z bazy, natomiast czwarty pozwala wylosować komendę, o czym informuje nowe okno, tak jak przy pierwszej opcji.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 descr="fron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2204864"/>
            <a:ext cx="8229600" cy="4373445"/>
          </a:xfrm>
        </p:spPr>
      </p:pic>
      <p:sp>
        <p:nvSpPr>
          <p:cNvPr id="5" name="pole tekstowe 4"/>
          <p:cNvSpPr txBox="1"/>
          <p:nvPr/>
        </p:nvSpPr>
        <p:spPr>
          <a:xfrm>
            <a:off x="467544" y="620688"/>
            <a:ext cx="82089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 smtClean="0"/>
              <a:t>Po nagraniu próbki wyświetli się napis „OK” oraz użytkownik usłyszy nagraną próbkę.</a:t>
            </a:r>
          </a:p>
          <a:p>
            <a:pPr algn="just"/>
            <a:r>
              <a:rPr lang="pl-PL" sz="1600" dirty="0" smtClean="0"/>
              <a:t>Następnie </a:t>
            </a:r>
            <a:r>
              <a:rPr lang="pl-PL" sz="1600" dirty="0" smtClean="0"/>
              <a:t>wyświetli się napis informujący, jaki wzorzec został </a:t>
            </a:r>
            <a:r>
              <a:rPr lang="pl-PL" sz="1600" dirty="0" smtClean="0"/>
              <a:t>rozpoznany</a:t>
            </a:r>
            <a:endParaRPr lang="pl-PL" sz="1600" dirty="0" smtClean="0"/>
          </a:p>
          <a:p>
            <a:pPr algn="just"/>
            <a:r>
              <a:rPr lang="pl-PL" sz="1600" dirty="0" smtClean="0"/>
              <a:t>oraz wykres. Są na nim zawarte wyliczone przez algorytm odległości od wzorcowych wektorów </a:t>
            </a:r>
            <a:r>
              <a:rPr lang="pl-PL" sz="1600" dirty="0" smtClean="0"/>
              <a:t>cech oraz </a:t>
            </a:r>
            <a:r>
              <a:rPr lang="pl-PL" sz="1600" dirty="0" smtClean="0"/>
              <a:t>odpowiadające każdemu wzorcowi koło, którego wielkość maleje wraz z rosnącą odległością.</a:t>
            </a:r>
            <a:endParaRPr lang="pl-PL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ewnia metali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dlewnia metali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ewnia metal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391</TotalTime>
  <Words>318</Words>
  <Application>Microsoft Office PowerPoint</Application>
  <PresentationFormat>Pokaz na ekranie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Odlewnia metali</vt:lpstr>
      <vt:lpstr>Systemy głosowe</vt:lpstr>
      <vt:lpstr>Rozpoznawanie komend głosowych</vt:lpstr>
      <vt:lpstr>Zastosowania</vt:lpstr>
      <vt:lpstr>Rynek</vt:lpstr>
      <vt:lpstr>Krótka analiza branży </vt:lpstr>
      <vt:lpstr>Branże c.d.</vt:lpstr>
      <vt:lpstr>Technologie</vt:lpstr>
      <vt:lpstr>Zrzuty ekranu interfejsu użytkownika podczas jego działania</vt:lpstr>
      <vt:lpstr>Slajd 9</vt:lpstr>
      <vt:lpstr>Dziękujemy za uwagę!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Systemy głosowe</dc:title>
  <dc:creator>User</dc:creator>
  <cp:lastModifiedBy>User</cp:lastModifiedBy>
  <cp:revision>35</cp:revision>
  <dcterms:created xsi:type="dcterms:W3CDTF">2016-12-04T15:31:13Z</dcterms:created>
  <dcterms:modified xsi:type="dcterms:W3CDTF">2016-12-06T17:26:00Z</dcterms:modified>
</cp:coreProperties>
</file>