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40AF-98FE-4C48-8D94-70BA7ACA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CAEAD-E5EB-4359-AFBE-FCB106B3A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2117-762B-4005-81C4-DB28B9BE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EFE-C030-45F5-B421-12A7EB14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32B7-CD6F-48B9-A606-EFB7FBB3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190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7D55-9D55-4F36-9E5F-92309EF6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9BDBE-4805-4C41-806B-65C644BD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422B-7F49-4A8E-943B-5C6667A1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FCB5-9905-4BBE-95B0-7B27162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D849-6530-4D86-8AEB-C427D682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582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7B08B-CF27-42BC-BE15-7C14E2D03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A5D5A-1D7E-4F56-988A-275E6A36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E0F9-5095-4954-82F1-CFE3BD0E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E9C3-40D6-41B3-AA7C-7AF3724D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EA85-89C4-461B-8EB7-5C82DF9D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97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CDF9-B767-4BD4-BFC0-500C30CF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7809-5BBC-4389-B575-58065F45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B556-DAB7-4FB6-976E-5EC43827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14EC-BC39-45E2-B170-08BA015D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C19B-1F89-419C-B7DC-2294E629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360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5B1B-2D1F-435C-9C72-EAEFBB7F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A288-E59E-46E0-A610-84458DAF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3F68-00E3-4D3E-B630-123AED6C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E1AB-EFA7-4959-849E-348A0D50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4AB6-CF4E-412D-9D6E-3EA1AA0E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26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2805-7A54-408A-B848-BEEDFE7A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9753-125B-4008-A1CC-F347D42E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D0498-4172-484C-9063-162D178A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D1155-8D5B-4FDF-BF81-10ED8682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A4E0-0832-4A8C-901D-42B62632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938DB-130F-4070-AC22-20079DB5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037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88D1-6491-4619-ADC1-4E0BF0BD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42A5-7DA5-45BA-A897-D96A2A7F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2484-55D3-41BC-99C3-1F363FB3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4F5E-920E-40C5-9A2E-CBC97288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3149F-6E71-42AA-AADA-74BD49C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73D2-8A81-4D3F-B8DC-8CA2400B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11D2F-A026-40FC-9DA3-DAC03424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8AAB-A3C8-40E2-B9E0-302D7838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23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C9E6-FF5D-4FA0-80D3-3639ED71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A8F5A-E7B3-4124-ACC3-91BE5F96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CF711-710F-453B-96C4-4E0EA93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65605-4047-45B0-AC69-2A954903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04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6D8C3-DEE7-4786-B694-B9DB8B3D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D1DA5-7964-4B00-A640-458599E4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87CD-F12B-4DD7-92AD-ED68BE6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46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8B06-135B-4E1B-9389-3DA1751E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F4F7-1B38-4E00-AF41-DF1E5B37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8DB3B-CCED-48BA-83A6-2E78E84E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D7BAE-AE8B-4616-8D0B-4B5426DF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A08B9-A335-4C97-B840-83A85EC3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DB6C-8AB8-45B8-91E0-D34DC7FA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69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B278-8C9E-4705-B6D7-C6FE0322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84716-DB5A-4B74-8DEE-CD819219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4B9DB-4A75-4454-910E-8FEE1715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1FE3-9F9F-4DB3-9DFE-FB4DC822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EDEFF-651C-4CE5-9BF4-04CBD799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253B-181E-4EB2-946C-DA29F10F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437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0707D-42B8-4215-AEB9-F2DBF9B1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DB2B8-9AE0-4E53-B224-BAFB11A5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47CC-FF68-400D-94C7-B1F03757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5F86-95C1-4128-AB83-C9CA1158D058}" type="datetimeFigureOut">
              <a:rPr lang="sk-SK" smtClean="0"/>
              <a:t>13. 11. 2021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45F1-2391-450B-8282-7A38359D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1F68-BADB-42B7-BE1F-68D2631D2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44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E022-22C5-42A7-837E-CFC9205FB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RIE</a:t>
            </a:r>
            <a:r>
              <a:rPr lang="sk-SK" dirty="0"/>
              <a:t>ŠENIE </a:t>
            </a:r>
            <a:r>
              <a:rPr lang="en-US" dirty="0"/>
              <a:t>SUDOKU</a:t>
            </a:r>
            <a:br>
              <a:rPr lang="sk-SK"/>
            </a:br>
            <a:r>
              <a:rPr lang="sk-SK"/>
              <a:t> </a:t>
            </a:r>
            <a:r>
              <a:rPr lang="sk-SK" dirty="0"/>
              <a:t>pomocou 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651C-AA6B-40F9-8EAC-92A3E68DA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Projekt z VIR</a:t>
            </a:r>
          </a:p>
          <a:p>
            <a:endParaRPr lang="sk-SK" dirty="0"/>
          </a:p>
          <a:p>
            <a:r>
              <a:rPr lang="sk-SK" dirty="0"/>
              <a:t>Bc. Marko Chylík</a:t>
            </a:r>
          </a:p>
        </p:txBody>
      </p:sp>
    </p:spTree>
    <p:extLst>
      <p:ext uri="{BB962C8B-B14F-4D97-AF65-F5344CB8AC3E}">
        <p14:creationId xmlns:p14="http://schemas.microsoft.com/office/powerpoint/2010/main" val="149094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F87F-EFEA-4BF1-9697-82BE8683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47" y="418913"/>
            <a:ext cx="2844706" cy="1325563"/>
          </a:xfrm>
        </p:spPr>
        <p:txBody>
          <a:bodyPr/>
          <a:lstStyle/>
          <a:p>
            <a:r>
              <a:rPr lang="sk-SK" dirty="0"/>
              <a:t>Porovnanie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63FF-81AD-4D63-82C3-3BD51BCD9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Generovanie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9BA00-DAD1-4613-8EB1-2CA350761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0901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rgbClr val="00B050"/>
                </a:solidFill>
              </a:rPr>
              <a:t>Jednoduchý na implementáciu</a:t>
            </a:r>
          </a:p>
          <a:p>
            <a:r>
              <a:rPr lang="sk-SK" dirty="0">
                <a:solidFill>
                  <a:srgbClr val="FF0000"/>
                </a:solidFill>
              </a:rPr>
              <a:t>Väčší výpočtový výkon</a:t>
            </a:r>
          </a:p>
          <a:p>
            <a:r>
              <a:rPr lang="sk-SK" dirty="0"/>
              <a:t>Využitie paralelného GA</a:t>
            </a:r>
          </a:p>
          <a:p>
            <a:r>
              <a:rPr lang="sk-SK" dirty="0"/>
              <a:t>Klasické + permutačné operácie</a:t>
            </a:r>
          </a:p>
          <a:p>
            <a:r>
              <a:rPr lang="sk-SK" dirty="0">
                <a:solidFill>
                  <a:srgbClr val="00B050"/>
                </a:solidFill>
              </a:rPr>
              <a:t>Nájdené riešenie</a:t>
            </a:r>
          </a:p>
          <a:p>
            <a:r>
              <a:rPr lang="sk-SK" dirty="0">
                <a:solidFill>
                  <a:srgbClr val="FF0000"/>
                </a:solidFill>
              </a:rPr>
              <a:t>Dlhý výpočtový čas</a:t>
            </a:r>
          </a:p>
          <a:p>
            <a:r>
              <a:rPr lang="sk-SK" dirty="0">
                <a:solidFill>
                  <a:srgbClr val="FF0000"/>
                </a:solidFill>
              </a:rPr>
              <a:t>60 000 generácii (+väčšia populácia)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D1C8D-C294-4D5C-8E50-A0F5B9B8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Hľadanie správnej pozície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A0DEC-2679-490C-986E-E659345A91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solidFill>
                  <a:srgbClr val="FF0000"/>
                </a:solidFill>
              </a:rPr>
              <a:t>Zložitejší na implementáciu</a:t>
            </a:r>
          </a:p>
          <a:p>
            <a:r>
              <a:rPr lang="sk-SK" dirty="0">
                <a:solidFill>
                  <a:srgbClr val="00B050"/>
                </a:solidFill>
              </a:rPr>
              <a:t>Menší výpočtový výkon</a:t>
            </a:r>
          </a:p>
          <a:p>
            <a:r>
              <a:rPr lang="sk-SK" dirty="0"/>
              <a:t>Netreba paralelný GA</a:t>
            </a:r>
          </a:p>
          <a:p>
            <a:r>
              <a:rPr lang="sk-SK" dirty="0"/>
              <a:t>Iba permutačné operácie</a:t>
            </a:r>
          </a:p>
          <a:p>
            <a:r>
              <a:rPr lang="sk-SK" dirty="0">
                <a:solidFill>
                  <a:srgbClr val="00B050"/>
                </a:solidFill>
              </a:rPr>
              <a:t>Nájdené riešenie</a:t>
            </a:r>
          </a:p>
          <a:p>
            <a:r>
              <a:rPr lang="sk-SK" dirty="0">
                <a:solidFill>
                  <a:srgbClr val="00B050"/>
                </a:solidFill>
              </a:rPr>
              <a:t>Krátky výpočtový čas</a:t>
            </a:r>
          </a:p>
          <a:p>
            <a:r>
              <a:rPr lang="sk-SK" dirty="0">
                <a:solidFill>
                  <a:srgbClr val="00B050"/>
                </a:solidFill>
              </a:rPr>
              <a:t>5000 generácii</a:t>
            </a:r>
          </a:p>
        </p:txBody>
      </p:sp>
    </p:spTree>
    <p:extLst>
      <p:ext uri="{BB962C8B-B14F-4D97-AF65-F5344CB8AC3E}">
        <p14:creationId xmlns:p14="http://schemas.microsoft.com/office/powerpoint/2010/main" val="196233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8C5E-9BA9-4DD5-978F-8E758E99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577" y="2274608"/>
            <a:ext cx="6118411" cy="1325563"/>
          </a:xfrm>
        </p:spPr>
        <p:txBody>
          <a:bodyPr/>
          <a:lstStyle/>
          <a:p>
            <a:r>
              <a:rPr lang="sk-SK" dirty="0"/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103363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BB00-C004-463A-8CE0-8F8ECAF9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9235" cy="1325563"/>
          </a:xfrm>
        </p:spPr>
        <p:txBody>
          <a:bodyPr/>
          <a:lstStyle/>
          <a:p>
            <a:r>
              <a:rPr lang="sk-SK" dirty="0"/>
              <a:t>Čo je sudoku?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3F58-1443-4043-9592-A9B817584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792" y="1798265"/>
            <a:ext cx="6176210" cy="4907335"/>
          </a:xfrm>
        </p:spPr>
        <p:txBody>
          <a:bodyPr/>
          <a:lstStyle/>
          <a:p>
            <a:r>
              <a:rPr lang="sk-SK" dirty="0"/>
              <a:t>Logická hra európskeho pôvodu</a:t>
            </a:r>
          </a:p>
          <a:p>
            <a:r>
              <a:rPr lang="sk-SK" dirty="0"/>
              <a:t>9x9 políčok (81 čísel)</a:t>
            </a:r>
          </a:p>
          <a:p>
            <a:r>
              <a:rPr lang="sk-SK" dirty="0"/>
              <a:t>Hracie pole </a:t>
            </a:r>
            <a:r>
              <a:rPr lang="sk-SK" dirty="0" err="1"/>
              <a:t>podrozdelené</a:t>
            </a:r>
            <a:r>
              <a:rPr lang="sk-SK" dirty="0"/>
              <a:t> na:</a:t>
            </a:r>
          </a:p>
          <a:p>
            <a:r>
              <a:rPr lang="sk-SK" dirty="0"/>
              <a:t>9 riadkov</a:t>
            </a:r>
          </a:p>
          <a:p>
            <a:r>
              <a:rPr lang="sk-SK" dirty="0"/>
              <a:t>9 stĺpcov</a:t>
            </a:r>
          </a:p>
          <a:p>
            <a:r>
              <a:rPr lang="sk-SK" dirty="0"/>
              <a:t>9 menších oblastí (3x3)</a:t>
            </a:r>
          </a:p>
          <a:p>
            <a:r>
              <a:rPr lang="sk-SK" dirty="0"/>
              <a:t>Na začiatku sú niektoré čísla </a:t>
            </a:r>
            <a:r>
              <a:rPr lang="sk-SK" dirty="0" err="1"/>
              <a:t>predvyplnené</a:t>
            </a:r>
            <a:r>
              <a:rPr lang="sk-SK" dirty="0"/>
              <a:t> tak, aby pre toto rozdelenie existovalo len jedno riešenie</a:t>
            </a:r>
          </a:p>
          <a:p>
            <a:endParaRPr lang="sk-S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7E26A7-1102-495D-B2D6-59587AEE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95" y="365125"/>
            <a:ext cx="5180953" cy="24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39DBFA-86B5-4A49-959E-A0D2636912D7}"/>
              </a:ext>
            </a:extLst>
          </p:cNvPr>
          <p:cNvSpPr/>
          <p:nvPr/>
        </p:nvSpPr>
        <p:spPr>
          <a:xfrm>
            <a:off x="9031071" y="142613"/>
            <a:ext cx="2898074" cy="2902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6110EF-9663-4C37-9F06-FE09AB9CC3AB}"/>
              </a:ext>
            </a:extLst>
          </p:cNvPr>
          <p:cNvSpPr/>
          <p:nvPr/>
        </p:nvSpPr>
        <p:spPr>
          <a:xfrm>
            <a:off x="7836769" y="2967335"/>
            <a:ext cx="2388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Cieľ hry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C2F10-8BCA-47C4-99C4-5E888362E072}"/>
              </a:ext>
            </a:extLst>
          </p:cNvPr>
          <p:cNvSpPr txBox="1"/>
          <p:nvPr/>
        </p:nvSpPr>
        <p:spPr>
          <a:xfrm>
            <a:off x="6440595" y="4075331"/>
            <a:ext cx="548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Vyplniť prázdne polia číslami 1-9 podľa pravidiel: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 každej podoblasti 3x3, v každom riadku a v každom stĺpci sa môže dané číslo vyskytovať len raz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Sudoku je vyriešená, ak neostáva žiadne prázdne miesto a pri riešení nebolo porušené žiadne pravidlo</a:t>
            </a:r>
          </a:p>
        </p:txBody>
      </p:sp>
    </p:spTree>
    <p:extLst>
      <p:ext uri="{BB962C8B-B14F-4D97-AF65-F5344CB8AC3E}">
        <p14:creationId xmlns:p14="http://schemas.microsoft.com/office/powerpoint/2010/main" val="62990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A18-167A-4AD5-B2F6-1200176D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genetického algoritmu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06C8-D860-45EE-9C39-77B4BAD3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Ľahko definovateľná fitness funkcia (počet chybných hodnôt)</a:t>
            </a:r>
          </a:p>
          <a:p>
            <a:r>
              <a:rPr lang="sk-SK" dirty="0"/>
              <a:t>Potrebné využitie nízkeho selektívneho tlaku a vysokej diverzity</a:t>
            </a:r>
          </a:p>
          <a:p>
            <a:r>
              <a:rPr lang="sk-SK" dirty="0"/>
              <a:t>Viacero možných prístupov:</a:t>
            </a:r>
          </a:p>
          <a:p>
            <a:r>
              <a:rPr lang="sk-SK" dirty="0"/>
              <a:t>1. použitie klasických genetických operácii (mutácie, kríženia, odstraňovanie duplicitných génov) – použitie paralelného GA</a:t>
            </a:r>
          </a:p>
          <a:p>
            <a:r>
              <a:rPr lang="sk-SK" dirty="0"/>
              <a:t>2. „</a:t>
            </a:r>
            <a:r>
              <a:rPr lang="sk-SK" dirty="0" err="1"/>
              <a:t>predvyplnenie</a:t>
            </a:r>
            <a:r>
              <a:rPr lang="sk-SK" dirty="0"/>
              <a:t>“ poľa číslami 1-9 a následne uzavreto hľadať ich správnu polohu</a:t>
            </a:r>
          </a:p>
          <a:p>
            <a:r>
              <a:rPr lang="sk-SK" dirty="0"/>
              <a:t>Nemožno zmeniť zadané čísla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37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3DFA-1BC7-4BB9-9E44-D755744C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0185" cy="1325563"/>
          </a:xfrm>
        </p:spPr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B877-13DE-4096-AB63-06F681A1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55" y="1610686"/>
            <a:ext cx="5904145" cy="4406886"/>
          </a:xfrm>
        </p:spPr>
        <p:txBody>
          <a:bodyPr/>
          <a:lstStyle/>
          <a:p>
            <a:r>
              <a:rPr lang="sk-SK" dirty="0"/>
              <a:t>Nájdeme na internete sudoku pripravenú na riešenie</a:t>
            </a:r>
          </a:p>
          <a:p>
            <a:r>
              <a:rPr lang="sk-SK" dirty="0"/>
              <a:t>Spracujeme ju do podoby, kde neznáme hodnoty označíme 0</a:t>
            </a:r>
          </a:p>
          <a:p>
            <a:r>
              <a:rPr lang="sk-SK" dirty="0"/>
              <a:t>Analyzujeme sudoku</a:t>
            </a:r>
            <a:r>
              <a:rPr lang="en-US" dirty="0"/>
              <a:t> – n</a:t>
            </a:r>
            <a:r>
              <a:rPr lang="sk-SK" dirty="0" err="1"/>
              <a:t>ájdeme</a:t>
            </a:r>
            <a:r>
              <a:rPr lang="sk-SK" dirty="0"/>
              <a:t> pozície, na ktoré potrebujeme doplniť čísla (</a:t>
            </a:r>
            <a:r>
              <a:rPr lang="sk-SK" dirty="0" err="1"/>
              <a:t>info</a:t>
            </a:r>
            <a:r>
              <a:rPr lang="sk-SK" dirty="0"/>
              <a:t>)</a:t>
            </a:r>
          </a:p>
          <a:p>
            <a:r>
              <a:rPr lang="sk-SK" dirty="0"/>
              <a:t>Vytvoríme vektor o veľkosti neznámych čísel – z neho budeme sudoku napĺňať a overovať správnosť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767B4-3313-48E3-A749-351F33E6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734" y="4447555"/>
            <a:ext cx="3623072" cy="218655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13CC125-8BDC-4DFB-9D8E-9DE360654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89279"/>
              </p:ext>
            </p:extLst>
          </p:nvPr>
        </p:nvGraphicFramePr>
        <p:xfrm>
          <a:off x="6487488" y="119501"/>
          <a:ext cx="1412613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613">
                  <a:extLst>
                    <a:ext uri="{9D8B030D-6E8A-4147-A177-3AD203B41FA5}">
                      <a16:colId xmlns:a16="http://schemas.microsoft.com/office/drawing/2014/main" val="1759741656"/>
                    </a:ext>
                  </a:extLst>
                </a:gridCol>
              </a:tblGrid>
              <a:tr h="6158130">
                <a:tc>
                  <a:txBody>
                    <a:bodyPr/>
                    <a:lstStyle/>
                    <a:p>
                      <a:r>
                        <a:rPr lang="it-IT" sz="800" dirty="0"/>
                        <a:t>'row'	'col'</a:t>
                      </a:r>
                    </a:p>
                    <a:p>
                      <a:r>
                        <a:rPr lang="it-IT" sz="800" dirty="0"/>
                        <a:t>1	2</a:t>
                      </a:r>
                    </a:p>
                    <a:p>
                      <a:r>
                        <a:rPr lang="it-IT" sz="800" dirty="0"/>
                        <a:t>1	5</a:t>
                      </a:r>
                    </a:p>
                    <a:p>
                      <a:r>
                        <a:rPr lang="it-IT" sz="800" dirty="0"/>
                        <a:t>1	8</a:t>
                      </a:r>
                    </a:p>
                    <a:p>
                      <a:r>
                        <a:rPr lang="it-IT" sz="800" dirty="0"/>
                        <a:t>1	9</a:t>
                      </a:r>
                    </a:p>
                    <a:p>
                      <a:r>
                        <a:rPr lang="it-IT" sz="800" dirty="0"/>
                        <a:t>2	3</a:t>
                      </a:r>
                    </a:p>
                    <a:p>
                      <a:r>
                        <a:rPr lang="it-IT" sz="800" dirty="0"/>
                        <a:t>2	4</a:t>
                      </a:r>
                    </a:p>
                    <a:p>
                      <a:r>
                        <a:rPr lang="it-IT" sz="800" dirty="0"/>
                        <a:t>2	5</a:t>
                      </a:r>
                    </a:p>
                    <a:p>
                      <a:r>
                        <a:rPr lang="it-IT" sz="800" dirty="0"/>
                        <a:t>2	6</a:t>
                      </a:r>
                    </a:p>
                    <a:p>
                      <a:r>
                        <a:rPr lang="it-IT" sz="800" dirty="0"/>
                        <a:t>2	7</a:t>
                      </a:r>
                    </a:p>
                    <a:p>
                      <a:r>
                        <a:rPr lang="it-IT" sz="800" dirty="0"/>
                        <a:t>2	8</a:t>
                      </a:r>
                    </a:p>
                    <a:p>
                      <a:r>
                        <a:rPr lang="it-IT" sz="800" dirty="0"/>
                        <a:t>2	9</a:t>
                      </a:r>
                    </a:p>
                    <a:p>
                      <a:r>
                        <a:rPr lang="it-IT" sz="800" dirty="0"/>
                        <a:t>3	1</a:t>
                      </a:r>
                    </a:p>
                    <a:p>
                      <a:r>
                        <a:rPr lang="it-IT" sz="800" dirty="0"/>
                        <a:t>3	4</a:t>
                      </a:r>
                    </a:p>
                    <a:p>
                      <a:r>
                        <a:rPr lang="it-IT" sz="800" dirty="0"/>
                        <a:t>3	5</a:t>
                      </a:r>
                    </a:p>
                    <a:p>
                      <a:r>
                        <a:rPr lang="it-IT" sz="800" dirty="0"/>
                        <a:t>3	6</a:t>
                      </a:r>
                    </a:p>
                    <a:p>
                      <a:r>
                        <a:rPr lang="it-IT" sz="800" dirty="0"/>
                        <a:t>3	7</a:t>
                      </a:r>
                    </a:p>
                    <a:p>
                      <a:r>
                        <a:rPr lang="it-IT" sz="800" dirty="0"/>
                        <a:t>4	1</a:t>
                      </a:r>
                    </a:p>
                    <a:p>
                      <a:r>
                        <a:rPr lang="it-IT" sz="800" dirty="0"/>
                        <a:t>4	2</a:t>
                      </a:r>
                    </a:p>
                    <a:p>
                      <a:r>
                        <a:rPr lang="it-IT" sz="800" dirty="0"/>
                        <a:t>4	4</a:t>
                      </a:r>
                    </a:p>
                    <a:p>
                      <a:r>
                        <a:rPr lang="it-IT" sz="800" dirty="0"/>
                        <a:t>4	6</a:t>
                      </a:r>
                    </a:p>
                    <a:p>
                      <a:r>
                        <a:rPr lang="it-IT" sz="800" dirty="0"/>
                        <a:t>4	7</a:t>
                      </a:r>
                    </a:p>
                    <a:p>
                      <a:r>
                        <a:rPr lang="it-IT" sz="800" dirty="0"/>
                        <a:t>4	9</a:t>
                      </a:r>
                    </a:p>
                    <a:p>
                      <a:r>
                        <a:rPr lang="it-IT" sz="800" dirty="0"/>
                        <a:t>5	2</a:t>
                      </a:r>
                    </a:p>
                    <a:p>
                      <a:r>
                        <a:rPr lang="it-IT" sz="800" dirty="0"/>
                        <a:t>5	3</a:t>
                      </a:r>
                    </a:p>
                    <a:p>
                      <a:r>
                        <a:rPr lang="it-IT" sz="800" dirty="0"/>
                        <a:t>5	7</a:t>
                      </a:r>
                    </a:p>
                    <a:p>
                      <a:r>
                        <a:rPr lang="it-IT" sz="800" dirty="0"/>
                        <a:t>5	8</a:t>
                      </a:r>
                    </a:p>
                    <a:p>
                      <a:r>
                        <a:rPr lang="it-IT" sz="800" dirty="0"/>
                        <a:t>6	1</a:t>
                      </a:r>
                    </a:p>
                    <a:p>
                      <a:r>
                        <a:rPr lang="it-IT" sz="800" dirty="0"/>
                        <a:t>6	3</a:t>
                      </a:r>
                    </a:p>
                    <a:p>
                      <a:r>
                        <a:rPr lang="it-IT" sz="800" dirty="0"/>
                        <a:t>6	4</a:t>
                      </a:r>
                    </a:p>
                    <a:p>
                      <a:r>
                        <a:rPr lang="it-IT" sz="800" dirty="0"/>
                        <a:t>6	6</a:t>
                      </a:r>
                    </a:p>
                    <a:p>
                      <a:r>
                        <a:rPr lang="it-IT" sz="800" dirty="0"/>
                        <a:t>6	8</a:t>
                      </a:r>
                    </a:p>
                    <a:p>
                      <a:r>
                        <a:rPr lang="it-IT" sz="800" dirty="0"/>
                        <a:t>6	9</a:t>
                      </a:r>
                    </a:p>
                    <a:p>
                      <a:r>
                        <a:rPr lang="it-IT" sz="800" dirty="0"/>
                        <a:t>7	3</a:t>
                      </a:r>
                    </a:p>
                    <a:p>
                      <a:r>
                        <a:rPr lang="it-IT" sz="800" dirty="0"/>
                        <a:t>7	4</a:t>
                      </a:r>
                    </a:p>
                    <a:p>
                      <a:r>
                        <a:rPr lang="it-IT" sz="800" dirty="0"/>
                        <a:t>7	5</a:t>
                      </a:r>
                    </a:p>
                    <a:p>
                      <a:r>
                        <a:rPr lang="it-IT" sz="800" dirty="0"/>
                        <a:t>7	6</a:t>
                      </a:r>
                    </a:p>
                    <a:p>
                      <a:r>
                        <a:rPr lang="it-IT" sz="800" dirty="0"/>
                        <a:t>7	9</a:t>
                      </a:r>
                    </a:p>
                    <a:p>
                      <a:r>
                        <a:rPr lang="it-IT" sz="800" dirty="0"/>
                        <a:t>8	1</a:t>
                      </a:r>
                    </a:p>
                    <a:p>
                      <a:r>
                        <a:rPr lang="it-IT" sz="800" dirty="0"/>
                        <a:t>8	2</a:t>
                      </a:r>
                    </a:p>
                    <a:p>
                      <a:r>
                        <a:rPr lang="it-IT" sz="800" dirty="0"/>
                        <a:t>8	3</a:t>
                      </a:r>
                    </a:p>
                    <a:p>
                      <a:r>
                        <a:rPr lang="it-IT" sz="800" dirty="0"/>
                        <a:t>8	4</a:t>
                      </a:r>
                    </a:p>
                    <a:p>
                      <a:r>
                        <a:rPr lang="it-IT" sz="800" dirty="0"/>
                        <a:t>8	5</a:t>
                      </a:r>
                    </a:p>
                    <a:p>
                      <a:r>
                        <a:rPr lang="it-IT" sz="800" dirty="0"/>
                        <a:t>8	6</a:t>
                      </a:r>
                    </a:p>
                    <a:p>
                      <a:r>
                        <a:rPr lang="it-IT" sz="800" dirty="0"/>
                        <a:t>8	7</a:t>
                      </a:r>
                    </a:p>
                    <a:p>
                      <a:r>
                        <a:rPr lang="it-IT" sz="800" dirty="0"/>
                        <a:t>9	1</a:t>
                      </a:r>
                    </a:p>
                    <a:p>
                      <a:r>
                        <a:rPr lang="it-IT" sz="800" dirty="0"/>
                        <a:t>9	2</a:t>
                      </a:r>
                    </a:p>
                    <a:p>
                      <a:r>
                        <a:rPr lang="it-IT" sz="800" dirty="0"/>
                        <a:t>9	5</a:t>
                      </a:r>
                    </a:p>
                    <a:p>
                      <a:r>
                        <a:rPr lang="it-IT" sz="800" dirty="0"/>
                        <a:t>9	8</a:t>
                      </a:r>
                    </a:p>
                    <a:p>
                      <a:r>
                        <a:rPr lang="it-IT" sz="800" dirty="0"/>
                        <a:t>9	9</a:t>
                      </a:r>
                      <a:endParaRPr lang="sk-SK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2517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A285A63-2A53-4B9F-9501-8B80D16D4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69555"/>
              </p:ext>
            </p:extLst>
          </p:nvPr>
        </p:nvGraphicFramePr>
        <p:xfrm>
          <a:off x="8152734" y="119501"/>
          <a:ext cx="3564000" cy="3564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089879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42982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902300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0012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98917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229993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0894377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158198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2593410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4221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0585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776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8649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3461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0983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2056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547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0086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F2B51-E95C-4B31-A1B4-B50BB94649A8}"/>
              </a:ext>
            </a:extLst>
          </p:cNvPr>
          <p:cNvCxnSpPr/>
          <p:nvPr/>
        </p:nvCxnSpPr>
        <p:spPr>
          <a:xfrm>
            <a:off x="10109204" y="3683501"/>
            <a:ext cx="0" cy="79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71E9-2E04-4F37-AC0C-25411BBE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EE20-A1ED-4A7E-A349-1D0CD26B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1" y="1816660"/>
            <a:ext cx="5177118" cy="4351338"/>
          </a:xfrm>
        </p:spPr>
        <p:txBody>
          <a:bodyPr/>
          <a:lstStyle/>
          <a:p>
            <a:r>
              <a:rPr lang="sk-SK" dirty="0"/>
              <a:t>Doplnenie poľa o hodnoty člena populácie</a:t>
            </a:r>
          </a:p>
          <a:p>
            <a:r>
              <a:rPr lang="sk-SK" dirty="0"/>
              <a:t>Kontrola v rámci riadku, stĺpca a 3x3 lokálneho poľa</a:t>
            </a:r>
          </a:p>
          <a:p>
            <a:r>
              <a:rPr lang="sk-SK" dirty="0"/>
              <a:t>Pokuta v prípade výskytu rovnakého čísla – podľa početnosti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7B719-F51D-42C3-9F5C-84E564EB85EC}"/>
              </a:ext>
            </a:extLst>
          </p:cNvPr>
          <p:cNvSpPr txBox="1"/>
          <p:nvPr/>
        </p:nvSpPr>
        <p:spPr>
          <a:xfrm>
            <a:off x="5773271" y="68829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for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i=1:numOfMembers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member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fillIn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(pop(i,:),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info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fit(i)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check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member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8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37BFB-CCE7-4C05-A69B-4E4312F020B0}"/>
              </a:ext>
            </a:extLst>
          </p:cNvPr>
          <p:cNvSpPr txBox="1"/>
          <p:nvPr/>
        </p:nvSpPr>
        <p:spPr>
          <a:xfrm>
            <a:off x="5773271" y="1854491"/>
            <a:ext cx="63380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function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]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check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member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sequences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parse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member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	</a:t>
            </a:r>
            <a:r>
              <a:rPr lang="sk-SK" sz="18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for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 = 1:9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validate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member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(i,:),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 	</a:t>
            </a:r>
            <a:r>
              <a:rPr lang="it-IT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 = validate(member(:,i),fine); 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validate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sequences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(i,:),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dirty="0">
                <a:solidFill>
                  <a:srgbClr val="EEEEEE"/>
                </a:solidFill>
                <a:latin typeface="Courier New" panose="02070309020205020404" pitchFamily="49" charset="0"/>
              </a:rPr>
              <a:t>	</a:t>
            </a:r>
            <a:r>
              <a:rPr lang="sk-SK" sz="18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sk-SK" sz="18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1463E-7000-4798-8993-16460607DA0E}"/>
              </a:ext>
            </a:extLst>
          </p:cNvPr>
          <p:cNvSpPr txBox="1"/>
          <p:nvPr/>
        </p:nvSpPr>
        <p:spPr>
          <a:xfrm>
            <a:off x="5773271" y="4439814"/>
            <a:ext cx="61094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function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]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validate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sequence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8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for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number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1:9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all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sum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sequence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number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    </a:t>
            </a:r>
            <a:r>
              <a:rPr lang="sk-SK" sz="18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if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all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&gt; 1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+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all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- 1;</a:t>
            </a:r>
          </a:p>
          <a:p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    </a:t>
            </a:r>
            <a:r>
              <a:rPr lang="sk-SK" sz="18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8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sk-SK" sz="18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176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4D75-BC5A-43F8-AF53-24DA2F54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3192"/>
            <a:ext cx="8072718" cy="1325563"/>
          </a:xfrm>
        </p:spPr>
        <p:txBody>
          <a:bodyPr/>
          <a:lstStyle/>
          <a:p>
            <a:r>
              <a:rPr lang="sk-SK" dirty="0"/>
              <a:t>Prvý prístup – generovanie hodnôt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43CC-6FAA-43C9-AE45-C46CBC9D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" y="1690688"/>
            <a:ext cx="3984812" cy="4351338"/>
          </a:xfrm>
        </p:spPr>
        <p:txBody>
          <a:bodyPr/>
          <a:lstStyle/>
          <a:p>
            <a:r>
              <a:rPr lang="sk-SK" dirty="0"/>
              <a:t>Vektor naplníme nulami</a:t>
            </a:r>
          </a:p>
          <a:p>
            <a:r>
              <a:rPr lang="sk-SK" dirty="0" err="1"/>
              <a:t>Space</a:t>
            </a:r>
            <a:r>
              <a:rPr lang="sk-SK" dirty="0"/>
              <a:t> 1-9</a:t>
            </a:r>
          </a:p>
          <a:p>
            <a:r>
              <a:rPr lang="sk-SK" dirty="0"/>
              <a:t>Využitie paralelného GA</a:t>
            </a:r>
          </a:p>
          <a:p>
            <a:pPr marL="0" indent="0">
              <a:buNone/>
            </a:pPr>
            <a:r>
              <a:rPr lang="sk-SK" dirty="0"/>
              <a:t>9 ostrovov po 50 členov</a:t>
            </a:r>
          </a:p>
          <a:p>
            <a:r>
              <a:rPr lang="sk-SK" dirty="0"/>
              <a:t>Vytvorenie „</a:t>
            </a:r>
            <a:r>
              <a:rPr lang="sk-SK" dirty="0" err="1"/>
              <a:t>pools</a:t>
            </a:r>
            <a:r>
              <a:rPr lang="sk-SK" dirty="0"/>
              <a:t>“</a:t>
            </a:r>
          </a:p>
          <a:p>
            <a:r>
              <a:rPr lang="sk-SK" dirty="0"/>
              <a:t>Genetické operácie rozdelené do troch druhov ostrovov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4E566-9FD3-4C7A-B8DA-3F1FE0690CFE}"/>
              </a:ext>
            </a:extLst>
          </p:cNvPr>
          <p:cNvSpPr txBox="1"/>
          <p:nvPr/>
        </p:nvSpPr>
        <p:spPr>
          <a:xfrm>
            <a:off x="4589929" y="1690688"/>
            <a:ext cx="7602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numOfUnknown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sum(sum(grid == 0));</a:t>
            </a:r>
            <a:endParaRPr lang="sk-SK" sz="1800" b="0" i="0" u="none" strike="noStrike" baseline="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vector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zeros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(1,numOfUnknown);</a:t>
            </a:r>
          </a:p>
          <a:p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Space = [ones(1,numOfUnknown);ones(1,numOfUnknown)*9];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10BB7-17C9-42FC-9A67-B85B2BB70A66}"/>
              </a:ext>
            </a:extLst>
          </p:cNvPr>
          <p:cNvSpPr txBox="1"/>
          <p:nvPr/>
        </p:nvSpPr>
        <p:spPr>
          <a:xfrm>
            <a:off x="4589929" y="2614018"/>
            <a:ext cx="6185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numOfMembers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450;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numOfCycles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100000;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intervalOfMigration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100;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numOfPools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9;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82CDB-0195-4AC8-BEF0-455B25CA64C7}"/>
              </a:ext>
            </a:extLst>
          </p:cNvPr>
          <p:cNvSpPr txBox="1"/>
          <p:nvPr/>
        </p:nvSpPr>
        <p:spPr>
          <a:xfrm>
            <a:off x="4589929" y="3537348"/>
            <a:ext cx="61856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pools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{1,1} = 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</a:t>
            </a:r>
            <a:r>
              <a:rPr lang="sk-SK" sz="1800" b="0" i="0" u="none" strike="noStrike" baseline="0" dirty="0" err="1">
                <a:solidFill>
                  <a:srgbClr val="96FF00"/>
                </a:solidFill>
                <a:latin typeface="Courier New" panose="02070309020205020404" pitchFamily="49" charset="0"/>
              </a:rPr>
              <a:t>PopOfPool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pools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{1,2} =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'Fitness'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pools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{1,3} = 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</a:t>
            </a:r>
            <a:r>
              <a:rPr lang="sk-SK" sz="1800" b="0" i="0" u="none" strike="noStrike" baseline="0" dirty="0" err="1">
                <a:solidFill>
                  <a:srgbClr val="96FF00"/>
                </a:solidFill>
                <a:latin typeface="Courier New" panose="02070309020205020404" pitchFamily="49" charset="0"/>
              </a:rPr>
              <a:t>BestOneFromPool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pools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{1,4} = 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</a:t>
            </a:r>
            <a:r>
              <a:rPr lang="sk-SK" sz="1800" b="0" i="0" u="none" strike="noStrike" baseline="0" dirty="0" err="1">
                <a:solidFill>
                  <a:srgbClr val="96FF00"/>
                </a:solidFill>
                <a:latin typeface="Courier New" panose="02070309020205020404" pitchFamily="49" charset="0"/>
              </a:rPr>
              <a:t>BestFitnessFromPool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pools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{1,5} = 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</a:t>
            </a:r>
            <a:r>
              <a:rPr lang="sk-SK" sz="1800" b="0" i="0" u="none" strike="noStrike" baseline="0" dirty="0" err="1">
                <a:solidFill>
                  <a:srgbClr val="96FF00"/>
                </a:solidFill>
                <a:latin typeface="Courier New" panose="02070309020205020404" pitchFamily="49" charset="0"/>
              </a:rPr>
              <a:t>Passing</a:t>
            </a:r>
            <a:r>
              <a:rPr lang="sk-SK" sz="1800" b="0" i="0" u="none" strike="noStrike" baseline="0" dirty="0">
                <a:solidFill>
                  <a:srgbClr val="96FF00"/>
                </a:solidFill>
                <a:latin typeface="Courier New" panose="02070309020205020404" pitchFamily="49" charset="0"/>
              </a:rPr>
              <a:t>'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A8788-A3D6-4962-B599-B10578DF0254}"/>
              </a:ext>
            </a:extLst>
          </p:cNvPr>
          <p:cNvSpPr txBox="1"/>
          <p:nvPr/>
        </p:nvSpPr>
        <p:spPr>
          <a:xfrm>
            <a:off x="4589930" y="3722014"/>
            <a:ext cx="61856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bestOne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selbest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(pop,fit,1);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diversityBest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seldiv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(pop,fit,15,1); 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workPop1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selsus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(pop,fit,15);</a:t>
            </a:r>
          </a:p>
          <a:p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workPop2 = </a:t>
            </a:r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seltourn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(pop,fit,15</a:t>
            </a:r>
            <a:r>
              <a:rPr lang="sk-SK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newPop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genrpop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(4,Space);   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E6514-AA18-43AE-9BBA-8811C47B9078}"/>
              </a:ext>
            </a:extLst>
          </p:cNvPr>
          <p:cNvSpPr txBox="1"/>
          <p:nvPr/>
        </p:nvSpPr>
        <p:spPr>
          <a:xfrm>
            <a:off x="4500283" y="5167312"/>
            <a:ext cx="6678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1" i="1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1. druh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diversityBest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swappart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diversityBest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, 0.1);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workPop1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mutx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(workPop1,0.2,Space);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workPop2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around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(workPop2,0,1.25,Space);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946CC-ADBD-4E5A-8546-27EC135190C1}"/>
              </a:ext>
            </a:extLst>
          </p:cNvPr>
          <p:cNvSpPr txBox="1"/>
          <p:nvPr/>
        </p:nvSpPr>
        <p:spPr>
          <a:xfrm>
            <a:off x="4500283" y="5167311"/>
            <a:ext cx="6678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1" i="1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2. druh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diversityBest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swapgen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diversityBest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, 0.1);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workPop1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mutx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(workPop1,0.1,Space);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workPop2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around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(workPop2,0,1.25,Space);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CB1F3-DF47-4DF0-805E-CAFF91A4BE42}"/>
              </a:ext>
            </a:extLst>
          </p:cNvPr>
          <p:cNvSpPr txBox="1"/>
          <p:nvPr/>
        </p:nvSpPr>
        <p:spPr>
          <a:xfrm>
            <a:off x="4500282" y="5167311"/>
            <a:ext cx="6678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i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sk-SK" sz="1800" b="1" i="1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. druh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diversityBest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swapgen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diversityBest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, 0.2);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workPop1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mutx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(workPop1,0.15,Space);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workPop2 = </a:t>
            </a:r>
            <a:r>
              <a:rPr lang="sk-SK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mutm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(workPop2,0.2,</a:t>
            </a:r>
            <a:r>
              <a:rPr lang="sk-SK" sz="1800" b="0" i="0" u="none" strike="noStrike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Amp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,Space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97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6" grpId="1"/>
      <p:bldP spid="17" grpId="0"/>
      <p:bldP spid="17" grpId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5FB1-E6EF-4763-A2E9-DB19AEDA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8" y="230654"/>
            <a:ext cx="2182906" cy="1325563"/>
          </a:xfrm>
        </p:spPr>
        <p:txBody>
          <a:bodyPr/>
          <a:lstStyle/>
          <a:p>
            <a:r>
              <a:rPr lang="sk-SK" dirty="0"/>
              <a:t>Výsledky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9B86-CF66-46F3-98A4-AB0F1E5E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59" y="236500"/>
            <a:ext cx="4562907" cy="3422180"/>
          </a:xfrm>
          <a:prstGeom prst="rect">
            <a:avLst/>
          </a:prstGeom>
        </p:spPr>
      </p:pic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FC03538D-072B-42EC-B86F-37E9FFCA3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25620"/>
              </p:ext>
            </p:extLst>
          </p:nvPr>
        </p:nvGraphicFramePr>
        <p:xfrm>
          <a:off x="3311793" y="94680"/>
          <a:ext cx="3564000" cy="3564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089879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42982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902300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0012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98917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229993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0894377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158198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2593410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4221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0585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776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8649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3461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0983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2056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547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0086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CFE3B11-8DD9-422A-8506-0B4950336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58933"/>
              </p:ext>
            </p:extLst>
          </p:nvPr>
        </p:nvGraphicFramePr>
        <p:xfrm>
          <a:off x="2312894" y="3928680"/>
          <a:ext cx="936811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18">
                  <a:extLst>
                    <a:ext uri="{9D8B030D-6E8A-4147-A177-3AD203B41FA5}">
                      <a16:colId xmlns:a16="http://schemas.microsoft.com/office/drawing/2014/main" val="88039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'</a:t>
                      </a:r>
                      <a:r>
                        <a:rPr lang="fr-FR" dirty="0" err="1"/>
                        <a:t>PopOfPool</a:t>
                      </a:r>
                      <a:r>
                        <a:rPr lang="fr-FR" dirty="0"/>
                        <a:t>'	'Fitness‘	</a:t>
                      </a:r>
                      <a:r>
                        <a:rPr lang="sk-SK" dirty="0"/>
                        <a:t>         </a:t>
                      </a:r>
                      <a:r>
                        <a:rPr lang="fr-FR" dirty="0"/>
                        <a:t>'</a:t>
                      </a:r>
                      <a:r>
                        <a:rPr lang="fr-FR" dirty="0" err="1"/>
                        <a:t>BestOneFromPool</a:t>
                      </a:r>
                      <a:r>
                        <a:rPr lang="sk-SK" dirty="0"/>
                        <a:t>   </a:t>
                      </a:r>
                      <a:r>
                        <a:rPr lang="fr-FR" dirty="0"/>
                        <a:t>'</a:t>
                      </a:r>
                      <a:r>
                        <a:rPr lang="fr-FR" dirty="0" err="1"/>
                        <a:t>BestFitnessFromPool</a:t>
                      </a:r>
                      <a:r>
                        <a:rPr lang="fr-FR" dirty="0"/>
                        <a:t>‘	</a:t>
                      </a:r>
                      <a:r>
                        <a:rPr lang="sk-SK" dirty="0"/>
                        <a:t>    </a:t>
                      </a:r>
                      <a:r>
                        <a:rPr lang="fr-FR" dirty="0"/>
                        <a:t>'Passing'</a:t>
                      </a:r>
                    </a:p>
                    <a:p>
                      <a:r>
                        <a:rPr lang="fr-FR" dirty="0"/>
                        <a:t>50x49 double	1x50 double	1x49 double	6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</a:p>
                    <a:p>
                      <a:r>
                        <a:rPr lang="fr-FR" dirty="0"/>
                        <a:t>50x49 double	1x50 double	1x49 double	9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</a:p>
                    <a:p>
                      <a:r>
                        <a:rPr lang="fr-FR" dirty="0"/>
                        <a:t>50x49 double	1x50 double	1x49 double	0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</a:p>
                    <a:p>
                      <a:r>
                        <a:rPr lang="fr-FR" dirty="0"/>
                        <a:t>50x49 double	1x50 double	1x49 double	2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</a:p>
                    <a:p>
                      <a:r>
                        <a:rPr lang="fr-FR" dirty="0"/>
                        <a:t>50x49 double	1x50 double	1x49 double	6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</a:p>
                    <a:p>
                      <a:r>
                        <a:rPr lang="fr-FR" dirty="0"/>
                        <a:t>50x49 double	1x50 double	1x49 double	3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</a:p>
                    <a:p>
                      <a:r>
                        <a:rPr lang="fr-FR" dirty="0"/>
                        <a:t>50x49 double	1x50 double	1x49 double	4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</a:p>
                    <a:p>
                      <a:r>
                        <a:rPr lang="fr-FR" dirty="0"/>
                        <a:t>50x49 double	1x50 double	1x49 double	7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</a:p>
                    <a:p>
                      <a:r>
                        <a:rPr lang="fr-FR" dirty="0"/>
                        <a:t>50x49 double	1x50 double	1x49 double	2	</a:t>
                      </a:r>
                      <a:r>
                        <a:rPr lang="sk-SK" dirty="0"/>
                        <a:t>                   </a:t>
                      </a:r>
                      <a:r>
                        <a:rPr lang="fr-FR" dirty="0"/>
                        <a:t>3x49 double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63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6CBB76-7974-46DF-9ADE-A0063B48B526}"/>
              </a:ext>
            </a:extLst>
          </p:cNvPr>
          <p:cNvSpPr/>
          <p:nvPr/>
        </p:nvSpPr>
        <p:spPr>
          <a:xfrm>
            <a:off x="6490447" y="583031"/>
            <a:ext cx="4742329" cy="62567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1D069-2B7C-4F00-9448-1305E49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4780"/>
          </a:xfrm>
        </p:spPr>
        <p:txBody>
          <a:bodyPr>
            <a:normAutofit/>
          </a:bodyPr>
          <a:lstStyle/>
          <a:p>
            <a:r>
              <a:rPr lang="sk-SK" sz="3600" dirty="0"/>
              <a:t>Druhý prístup – hľadanie správnej pozície vhodných čísel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0325-314B-4CFD-8CFD-2AE03961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2186"/>
            <a:ext cx="4872317" cy="2340967"/>
          </a:xfrm>
        </p:spPr>
        <p:txBody>
          <a:bodyPr/>
          <a:lstStyle/>
          <a:p>
            <a:r>
              <a:rPr lang="sk-SK" dirty="0"/>
              <a:t>naplníme pole tak, aby boli riadky správne vyriešené</a:t>
            </a:r>
          </a:p>
          <a:p>
            <a:r>
              <a:rPr lang="sk-SK" dirty="0"/>
              <a:t>Permutačnými genetickými operáciami hľadáme ich vhodné miesta v rámci riadkov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6E525640-CFA7-4367-91E1-80B507569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2364"/>
              </p:ext>
            </p:extLst>
          </p:nvPr>
        </p:nvGraphicFramePr>
        <p:xfrm>
          <a:off x="6951600" y="1331807"/>
          <a:ext cx="3564000" cy="3564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089879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42982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902300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0012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98917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229993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0894377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158198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2593410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4221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0585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776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8649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3461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0983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2056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547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008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9E0322-DCE4-483E-8087-1C44A4CC52EC}"/>
              </a:ext>
            </a:extLst>
          </p:cNvPr>
          <p:cNvSpPr txBox="1"/>
          <p:nvPr/>
        </p:nvSpPr>
        <p:spPr>
          <a:xfrm>
            <a:off x="6096000" y="583031"/>
            <a:ext cx="61901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FR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TournPop</a:t>
            </a:r>
            <a:r>
              <a:rPr lang="fr-FR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fr-FR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seltourn</a:t>
            </a:r>
            <a:r>
              <a:rPr lang="fr-FR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(pop,fit,4);          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TournPop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swappart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(TournPop,0.25);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NewPop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selsort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(pop,fit,25);    </a:t>
            </a:r>
          </a:p>
          <a:p>
            <a:r>
              <a:rPr lang="en-US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</a:t>
            </a:r>
            <a:r>
              <a:rPr lang="en-US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seltourn</a:t>
            </a:r>
            <a:r>
              <a:rPr lang="en-US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(pop,fit,20);  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minFit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min(fit);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sanca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0.05*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minFit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if</a:t>
            </a:r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sanca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&lt; 0.1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sanca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0.1;</a:t>
            </a:r>
          </a:p>
          <a:p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if</a:t>
            </a:r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sanca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&gt; 0.6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sanca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0.6;</a:t>
            </a:r>
          </a:p>
          <a:p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pocet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length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(k);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idx_start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idx_end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NewPop1 = [];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WorkPop1 = [];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for</a:t>
            </a:r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i=1:pocet</a:t>
            </a:r>
          </a:p>
          <a:p>
            <a:r>
              <a:rPr lang="sk-SK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da-D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idx_end = idx_end + k(i);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temp =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NewPop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(:,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idx_start:idx_end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temp =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swapgen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(temp,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sanca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NewPop1 = [NewPop1, temp];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	temp =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WorkPop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(:,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idx_start:idx_end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temp =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shake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(temp, 0.1);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WorkPop1 = [WorkPop1, temp];</a:t>
            </a:r>
          </a:p>
          <a:p>
            <a:r>
              <a:rPr lang="nn-NO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    idx_start = idx_start + k(i);</a:t>
            </a:r>
          </a:p>
          <a:p>
            <a:r>
              <a:rPr lang="sk-SK" sz="14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>
                <a:solidFill>
                  <a:srgbClr val="FF99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sk-SK" sz="14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newPop</a:t>
            </a:r>
            <a:r>
              <a:rPr lang="sk-SK" sz="14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[TournPop;NewPop1;WorkPop1];</a:t>
            </a:r>
          </a:p>
          <a:p>
            <a:endParaRPr lang="sk-SK" sz="1800" b="0" i="0" u="none" strike="noStrike" baseline="0" dirty="0">
              <a:solidFill>
                <a:srgbClr val="FF99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439A8-BC59-4A60-985A-5C858BB267D5}"/>
              </a:ext>
            </a:extLst>
          </p:cNvPr>
          <p:cNvSpPr/>
          <p:nvPr/>
        </p:nvSpPr>
        <p:spPr>
          <a:xfrm>
            <a:off x="8741839" y="1963288"/>
            <a:ext cx="24179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processGenetic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B38DE-990F-4DF7-BA1D-601044756B0A}"/>
              </a:ext>
            </a:extLst>
          </p:cNvPr>
          <p:cNvSpPr txBox="1"/>
          <p:nvPr/>
        </p:nvSpPr>
        <p:spPr>
          <a:xfrm>
            <a:off x="244024" y="3187647"/>
            <a:ext cx="58519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numOfMembers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50; </a:t>
            </a:r>
            <a:endParaRPr lang="sk-SK" sz="1800" b="0" i="0" u="none" strike="noStrike" baseline="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numCycle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10000;</a:t>
            </a: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vector,k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]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fillUnknown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grid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info_my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findAllBlankPos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grid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pop = </a:t>
            </a:r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repmat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(vector,numOfMembers,1);</a:t>
            </a:r>
          </a:p>
          <a:p>
            <a:endParaRPr lang="sk-SK" sz="1800" b="0" i="0" u="none" strike="noStrike" baseline="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sk-SK" sz="1800" b="0" i="0" u="none" strike="noStrike" baseline="0" dirty="0" err="1">
                <a:solidFill>
                  <a:srgbClr val="FF9900"/>
                </a:solidFill>
                <a:latin typeface="Courier New" panose="02070309020205020404" pitchFamily="49" charset="0"/>
              </a:rPr>
              <a:t>for</a:t>
            </a:r>
            <a:r>
              <a:rPr lang="sk-SK" sz="1800" b="0" i="0" u="none" strike="noStrike" baseline="0" dirty="0">
                <a:solidFill>
                  <a:srgbClr val="EEEEEE"/>
                </a:solidFill>
                <a:latin typeface="Courier New" panose="02070309020205020404" pitchFamily="49" charset="0"/>
              </a:rPr>
              <a:t> 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i=1:numCycle</a:t>
            </a:r>
          </a:p>
          <a:p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Best = </a:t>
            </a:r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selbest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(pop,fit,1); </a:t>
            </a:r>
          </a:p>
          <a:p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newPop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processGenetic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pop,fit,k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                    </a:t>
            </a:r>
            <a:endParaRPr lang="sk-SK" sz="1800" b="0" i="0" u="none" strike="noStrike" baseline="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pop = [</a:t>
            </a:r>
            <a:r>
              <a:rPr lang="sk-SK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newPop;Best</a:t>
            </a:r>
            <a:r>
              <a:rPr lang="sk-SK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];     </a:t>
            </a:r>
          </a:p>
          <a:p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   fit = fitness(</a:t>
            </a:r>
            <a:r>
              <a:rPr lang="en-US" sz="1800" b="0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pop,info_my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122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F7BD-A210-498F-80FA-487E18A7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9CC13-9F6C-46B7-8F10-FBAA6839E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69" y="1690688"/>
            <a:ext cx="5063565" cy="3797674"/>
          </a:xfrm>
          <a:prstGeom prst="rect">
            <a:avLst/>
          </a:prstGeom>
        </p:spPr>
      </p:pic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85FFB183-4A00-4B86-9452-D0803A4A6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61687"/>
              </p:ext>
            </p:extLst>
          </p:nvPr>
        </p:nvGraphicFramePr>
        <p:xfrm>
          <a:off x="1384382" y="1807525"/>
          <a:ext cx="3564000" cy="3564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089879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42982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902300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0012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98917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229993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0894377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158198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2593410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4221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0585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776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8649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3461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0983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2056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547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0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1569</Words>
  <Application>Microsoft Office PowerPoint</Application>
  <PresentationFormat>Widescreen</PresentationFormat>
  <Paragraphs>485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RIEŠENIE SUDOKU  pomocou GA</vt:lpstr>
      <vt:lpstr>Čo je sudoku?</vt:lpstr>
      <vt:lpstr>Návrh genetického algoritmu</vt:lpstr>
      <vt:lpstr>Riešenie</vt:lpstr>
      <vt:lpstr>Fitness</vt:lpstr>
      <vt:lpstr>Prvý prístup – generovanie hodnôt</vt:lpstr>
      <vt:lpstr>Výsledky</vt:lpstr>
      <vt:lpstr>Druhý prístup – hľadanie správnej pozície vhodných čísel</vt:lpstr>
      <vt:lpstr>Výsledky</vt:lpstr>
      <vt:lpstr>Porovnanie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RIEŠENIE SUDOKU s pomocou GA</dc:title>
  <dc:creator>Marko Chylík</dc:creator>
  <cp:lastModifiedBy>Marko Chylík</cp:lastModifiedBy>
  <cp:revision>17</cp:revision>
  <dcterms:created xsi:type="dcterms:W3CDTF">2021-10-18T20:15:48Z</dcterms:created>
  <dcterms:modified xsi:type="dcterms:W3CDTF">2021-11-13T12:19:22Z</dcterms:modified>
</cp:coreProperties>
</file>