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0" r:id="rId4"/>
    <p:sldId id="257" r:id="rId5"/>
    <p:sldId id="258" r:id="rId6"/>
    <p:sldId id="259" r:id="rId7"/>
    <p:sldId id="261" r:id="rId8"/>
    <p:sldId id="275" r:id="rId9"/>
    <p:sldId id="262" r:id="rId10"/>
    <p:sldId id="265" r:id="rId11"/>
    <p:sldId id="266" r:id="rId12"/>
    <p:sldId id="267" r:id="rId13"/>
    <p:sldId id="271" r:id="rId14"/>
    <p:sldId id="268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03-889A-49F5-83FF-42351D24C9EF}" type="datetimeFigureOut">
              <a:rPr lang="sk-SK" smtClean="0"/>
              <a:t>1. 7. 2021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3CB4-FBAF-4869-AEB0-BFBD114723A0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39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03-889A-49F5-83FF-42351D24C9EF}" type="datetimeFigureOut">
              <a:rPr lang="sk-SK" smtClean="0"/>
              <a:t>1. 7. 2021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3CB4-FBAF-4869-AEB0-BFBD114723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480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03-889A-49F5-83FF-42351D24C9EF}" type="datetimeFigureOut">
              <a:rPr lang="sk-SK" smtClean="0"/>
              <a:t>1. 7. 2021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3CB4-FBAF-4869-AEB0-BFBD114723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940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03-889A-49F5-83FF-42351D24C9EF}" type="datetimeFigureOut">
              <a:rPr lang="sk-SK" smtClean="0"/>
              <a:t>1. 7. 2021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3CB4-FBAF-4869-AEB0-BFBD114723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125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03-889A-49F5-83FF-42351D24C9EF}" type="datetimeFigureOut">
              <a:rPr lang="sk-SK" smtClean="0"/>
              <a:t>1. 7. 2021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3CB4-FBAF-4869-AEB0-BFBD114723A0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03-889A-49F5-83FF-42351D24C9EF}" type="datetimeFigureOut">
              <a:rPr lang="sk-SK" smtClean="0"/>
              <a:t>1. 7. 2021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3CB4-FBAF-4869-AEB0-BFBD114723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542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03-889A-49F5-83FF-42351D24C9EF}" type="datetimeFigureOut">
              <a:rPr lang="sk-SK" smtClean="0"/>
              <a:t>1. 7. 2021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3CB4-FBAF-4869-AEB0-BFBD114723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292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03-889A-49F5-83FF-42351D24C9EF}" type="datetimeFigureOut">
              <a:rPr lang="sk-SK" smtClean="0"/>
              <a:t>1. 7. 2021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3CB4-FBAF-4869-AEB0-BFBD114723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797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03-889A-49F5-83FF-42351D24C9EF}" type="datetimeFigureOut">
              <a:rPr lang="sk-SK" smtClean="0"/>
              <a:t>1. 7. 2021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3CB4-FBAF-4869-AEB0-BFBD114723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102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5E1303-889A-49F5-83FF-42351D24C9EF}" type="datetimeFigureOut">
              <a:rPr lang="sk-SK" smtClean="0"/>
              <a:t>1. 7. 2021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783CB4-FBAF-4869-AEB0-BFBD114723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03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303-889A-49F5-83FF-42351D24C9EF}" type="datetimeFigureOut">
              <a:rPr lang="sk-SK" smtClean="0"/>
              <a:t>1. 7. 2021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3CB4-FBAF-4869-AEB0-BFBD114723A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195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5E1303-889A-49F5-83FF-42351D24C9EF}" type="datetimeFigureOut">
              <a:rPr lang="sk-SK" smtClean="0"/>
              <a:t>1. 7. 2021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783CB4-FBAF-4869-AEB0-BFBD114723A0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53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B1F7-DBAA-4613-A6EA-077037CDC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347" y="2683933"/>
            <a:ext cx="10058400" cy="413512"/>
          </a:xfrm>
        </p:spPr>
        <p:txBody>
          <a:bodyPr>
            <a:normAutofit/>
          </a:bodyPr>
          <a:lstStyle/>
          <a:p>
            <a:r>
              <a:rPr lang="sk-SK" sz="2000" b="1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Simulačný model mikrosústavy obnoviteľných zdrojov energie</a:t>
            </a:r>
            <a:endParaRPr lang="sk-SK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62E1A-BB2D-4427-8291-CD949AF8B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347" y="4023820"/>
            <a:ext cx="10058400" cy="230924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sk-SK" dirty="0"/>
              <a:t>Tímový projekt		</a:t>
            </a:r>
          </a:p>
          <a:p>
            <a:r>
              <a:rPr lang="sk-SK" dirty="0"/>
              <a:t>Marko Chylík								</a:t>
            </a:r>
          </a:p>
          <a:p>
            <a:r>
              <a:rPr lang="sk-SK" dirty="0"/>
              <a:t>Jakub </a:t>
            </a:r>
            <a:r>
              <a:rPr lang="sk-SK" dirty="0" err="1"/>
              <a:t>Lulák</a:t>
            </a:r>
            <a:r>
              <a:rPr lang="sk-SK" dirty="0"/>
              <a:t>							</a:t>
            </a:r>
          </a:p>
          <a:p>
            <a:r>
              <a:rPr lang="sk-SK" dirty="0"/>
              <a:t>Michal Hrabovský						</a:t>
            </a:r>
          </a:p>
          <a:p>
            <a:r>
              <a:rPr lang="sk-SK" dirty="0"/>
              <a:t>Filip </a:t>
            </a:r>
            <a:r>
              <a:rPr lang="sk-SK" dirty="0" err="1"/>
              <a:t>Iglarčík</a:t>
            </a:r>
            <a:r>
              <a:rPr lang="sk-SK" dirty="0"/>
              <a:t>							 LS 2020/2021</a:t>
            </a:r>
          </a:p>
          <a:p>
            <a:r>
              <a:rPr lang="sk-SK" dirty="0"/>
              <a:t>Matej </a:t>
            </a:r>
            <a:r>
              <a:rPr lang="sk-SK" dirty="0" err="1"/>
              <a:t>Marton</a:t>
            </a:r>
            <a:r>
              <a:rPr lang="sk-SK" dirty="0"/>
              <a:t>						 BRATISLAVA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1028" name="Picture 4" descr="Fakulta elektrotechniky a informatiky STU v Bratislave">
            <a:extLst>
              <a:ext uri="{FF2B5EF4-FFF2-40B4-BE49-F238E27FC236}">
                <a16:creationId xmlns:a16="http://schemas.microsoft.com/office/drawing/2014/main" id="{196E6246-581E-437D-B067-F336F1EF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1" y="268448"/>
            <a:ext cx="1849073" cy="184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ÚRK FEI STU v Bratislave">
            <a:extLst>
              <a:ext uri="{FF2B5EF4-FFF2-40B4-BE49-F238E27FC236}">
                <a16:creationId xmlns:a16="http://schemas.microsoft.com/office/drawing/2014/main" id="{8FBEFF83-4A45-4067-BDDB-CF0744E23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420" y="426221"/>
            <a:ext cx="47720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9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598C-1A1A-4EA7-98D8-8B2F7647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144" y="1115736"/>
            <a:ext cx="5504856" cy="772440"/>
          </a:xfrm>
        </p:spPr>
        <p:txBody>
          <a:bodyPr>
            <a:normAutofit fontScale="90000"/>
          </a:bodyPr>
          <a:lstStyle/>
          <a:p>
            <a:r>
              <a:rPr lang="sk-SK" dirty="0"/>
              <a:t>NARX prvého </a:t>
            </a:r>
            <a:r>
              <a:rPr lang="sk-SK" dirty="0" err="1"/>
              <a:t>mikrogridu</a:t>
            </a:r>
            <a:endParaRPr lang="sk-S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42A4A6-876F-49BC-B1C5-EBA07A64C4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816" y="348443"/>
          <a:ext cx="6530319" cy="1254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5690">
                  <a:extLst>
                    <a:ext uri="{9D8B030D-6E8A-4147-A177-3AD203B41FA5}">
                      <a16:colId xmlns:a16="http://schemas.microsoft.com/office/drawing/2014/main" val="2894019967"/>
                    </a:ext>
                  </a:extLst>
                </a:gridCol>
                <a:gridCol w="1731253">
                  <a:extLst>
                    <a:ext uri="{9D8B030D-6E8A-4147-A177-3AD203B41FA5}">
                      <a16:colId xmlns:a16="http://schemas.microsoft.com/office/drawing/2014/main" val="198182095"/>
                    </a:ext>
                  </a:extLst>
                </a:gridCol>
                <a:gridCol w="1764616">
                  <a:extLst>
                    <a:ext uri="{9D8B030D-6E8A-4147-A177-3AD203B41FA5}">
                      <a16:colId xmlns:a16="http://schemas.microsoft.com/office/drawing/2014/main" val="1095901336"/>
                    </a:ext>
                  </a:extLst>
                </a:gridCol>
                <a:gridCol w="1758760">
                  <a:extLst>
                    <a:ext uri="{9D8B030D-6E8A-4147-A177-3AD203B41FA5}">
                      <a16:colId xmlns:a16="http://schemas.microsoft.com/office/drawing/2014/main" val="40991329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Parametre</a:t>
                      </a:r>
                    </a:p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(n, m, </a:t>
                      </a:r>
                      <a:r>
                        <a:rPr lang="sk-SK" sz="1200" dirty="0" err="1">
                          <a:effectLst/>
                        </a:rPr>
                        <a:t>hn</a:t>
                      </a:r>
                      <a:r>
                        <a:rPr lang="sk-SK" sz="1200" dirty="0">
                          <a:effectLst/>
                        </a:rPr>
                        <a:t>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Presnosť - uzavretá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Presnosť - otvorená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Presnosť - trénovacie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3667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7, 4, 5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2,72.10</a:t>
                      </a:r>
                      <a:r>
                        <a:rPr lang="sk-SK" sz="1200" b="1" baseline="30000" dirty="0">
                          <a:effectLst/>
                        </a:rPr>
                        <a:t>-9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7,19.10</a:t>
                      </a:r>
                      <a:r>
                        <a:rPr lang="sk-SK" sz="1200" baseline="30000" dirty="0">
                          <a:effectLst/>
                        </a:rPr>
                        <a:t>-12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5,13.10</a:t>
                      </a:r>
                      <a:r>
                        <a:rPr lang="sk-SK" sz="1200" baseline="30000">
                          <a:effectLst/>
                        </a:rPr>
                        <a:t>-14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7808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10, 10, 5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1,93.10</a:t>
                      </a:r>
                      <a:r>
                        <a:rPr lang="sk-SK" sz="1200" baseline="30000">
                          <a:effectLst/>
                        </a:rPr>
                        <a:t>-9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6,91.10</a:t>
                      </a:r>
                      <a:r>
                        <a:rPr lang="sk-SK" sz="1200" b="1" baseline="30000" dirty="0">
                          <a:effectLst/>
                        </a:rPr>
                        <a:t>-12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3,65.10</a:t>
                      </a:r>
                      <a:r>
                        <a:rPr lang="sk-SK" sz="1200" baseline="30000">
                          <a:effectLst/>
                        </a:rPr>
                        <a:t>-15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4894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10, 7, 20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1,09.10</a:t>
                      </a:r>
                      <a:r>
                        <a:rPr lang="sk-SK" sz="1200" baseline="30000">
                          <a:effectLst/>
                        </a:rPr>
                        <a:t>-5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1,81.10</a:t>
                      </a:r>
                      <a:r>
                        <a:rPr lang="sk-SK" sz="1200" baseline="30000">
                          <a:effectLst/>
                        </a:rPr>
                        <a:t>-8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9.78.10</a:t>
                      </a:r>
                      <a:r>
                        <a:rPr lang="sk-SK" sz="1200" b="1" baseline="30000" dirty="0">
                          <a:effectLst/>
                        </a:rPr>
                        <a:t>-16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449867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4219D28-1B2D-47EB-8AE6-9F6069EA0503}"/>
              </a:ext>
            </a:extLst>
          </p:cNvPr>
          <p:cNvSpPr/>
          <p:nvPr/>
        </p:nvSpPr>
        <p:spPr>
          <a:xfrm>
            <a:off x="8106170" y="6048679"/>
            <a:ext cx="2423997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Priebeh trénovania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243F36-6370-4F95-BEB6-E161EF17FBBE}"/>
              </a:ext>
            </a:extLst>
          </p:cNvPr>
          <p:cNvSpPr/>
          <p:nvPr/>
        </p:nvSpPr>
        <p:spPr>
          <a:xfrm>
            <a:off x="948283" y="5948506"/>
            <a:ext cx="45238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Najlepší model na testovacích dátach</a:t>
            </a:r>
          </a:p>
          <a:p>
            <a:pPr algn="ctr"/>
            <a:r>
              <a:rPr lang="sk-SK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UZATVORENÁ</a:t>
            </a:r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štruktúra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4457C4-B8A7-477C-80D4-FA1BD16EFF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83" y="2000555"/>
            <a:ext cx="5399405" cy="4048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5A08AF-53C7-4E3E-85DE-49225116F7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529" y="2000554"/>
            <a:ext cx="539940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0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598C-1A1A-4EA7-98D8-8B2F7647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944" y="1115736"/>
            <a:ext cx="5782056" cy="772440"/>
          </a:xfrm>
        </p:spPr>
        <p:txBody>
          <a:bodyPr>
            <a:normAutofit fontScale="90000"/>
          </a:bodyPr>
          <a:lstStyle/>
          <a:p>
            <a:r>
              <a:rPr lang="sk-SK" dirty="0"/>
              <a:t>NARX druhého </a:t>
            </a:r>
            <a:r>
              <a:rPr lang="sk-SK" dirty="0" err="1"/>
              <a:t>mikrogridu</a:t>
            </a:r>
            <a:endParaRPr lang="sk-S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19D28-1B2D-47EB-8AE6-9F6069EA0503}"/>
              </a:ext>
            </a:extLst>
          </p:cNvPr>
          <p:cNvSpPr/>
          <p:nvPr/>
        </p:nvSpPr>
        <p:spPr>
          <a:xfrm>
            <a:off x="1051124" y="5982062"/>
            <a:ext cx="4571701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Najlepší model na </a:t>
            </a:r>
            <a:r>
              <a:rPr lang="sk-SK" sz="2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trénovacích</a:t>
            </a:r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dátach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243F36-6370-4F95-BEB6-E161EF17FBBE}"/>
              </a:ext>
            </a:extLst>
          </p:cNvPr>
          <p:cNvSpPr/>
          <p:nvPr/>
        </p:nvSpPr>
        <p:spPr>
          <a:xfrm>
            <a:off x="6711094" y="5982062"/>
            <a:ext cx="45238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Najlepší model na testovacích dátach</a:t>
            </a:r>
          </a:p>
          <a:p>
            <a:pPr algn="ctr"/>
            <a:r>
              <a:rPr lang="sk-SK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OT</a:t>
            </a:r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VORENÁ štruktúra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E5AADAA-BA31-4454-B958-C76421442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076693"/>
              </p:ext>
            </p:extLst>
          </p:nvPr>
        </p:nvGraphicFramePr>
        <p:xfrm>
          <a:off x="82296" y="29295"/>
          <a:ext cx="7553898" cy="1254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3300">
                  <a:extLst>
                    <a:ext uri="{9D8B030D-6E8A-4147-A177-3AD203B41FA5}">
                      <a16:colId xmlns:a16="http://schemas.microsoft.com/office/drawing/2014/main" val="3859904202"/>
                    </a:ext>
                  </a:extLst>
                </a:gridCol>
                <a:gridCol w="2112425">
                  <a:extLst>
                    <a:ext uri="{9D8B030D-6E8A-4147-A177-3AD203B41FA5}">
                      <a16:colId xmlns:a16="http://schemas.microsoft.com/office/drawing/2014/main" val="1299579140"/>
                    </a:ext>
                  </a:extLst>
                </a:gridCol>
                <a:gridCol w="2012892">
                  <a:extLst>
                    <a:ext uri="{9D8B030D-6E8A-4147-A177-3AD203B41FA5}">
                      <a16:colId xmlns:a16="http://schemas.microsoft.com/office/drawing/2014/main" val="1174551979"/>
                    </a:ext>
                  </a:extLst>
                </a:gridCol>
                <a:gridCol w="2265281">
                  <a:extLst>
                    <a:ext uri="{9D8B030D-6E8A-4147-A177-3AD203B41FA5}">
                      <a16:colId xmlns:a16="http://schemas.microsoft.com/office/drawing/2014/main" val="511631177"/>
                    </a:ext>
                  </a:extLst>
                </a:gridCol>
              </a:tblGrid>
              <a:tr h="510763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Parametre</a:t>
                      </a:r>
                    </a:p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(n, m, </a:t>
                      </a:r>
                      <a:r>
                        <a:rPr lang="sk-SK" sz="1200" dirty="0" err="1">
                          <a:effectLst/>
                        </a:rPr>
                        <a:t>hn</a:t>
                      </a:r>
                      <a:r>
                        <a:rPr lang="sk-SK" sz="1200" dirty="0">
                          <a:effectLst/>
                        </a:rPr>
                        <a:t>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Presnosť - uzavretá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Presnosť - otvorená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Presnosť - </a:t>
                      </a:r>
                      <a:r>
                        <a:rPr lang="sk-SK" sz="1200" dirty="0" err="1">
                          <a:effectLst/>
                        </a:rPr>
                        <a:t>trénovacie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3212088"/>
                  </a:ext>
                </a:extLst>
              </a:tr>
              <a:tr h="240988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7, 1, 20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1,38.10</a:t>
                      </a:r>
                      <a:r>
                        <a:rPr lang="sk-SK" sz="1200" b="1" baseline="30000" dirty="0">
                          <a:effectLst/>
                        </a:rPr>
                        <a:t>7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1,14.10</a:t>
                      </a:r>
                      <a:r>
                        <a:rPr lang="sk-SK" sz="1200" baseline="30000">
                          <a:effectLst/>
                        </a:rPr>
                        <a:t>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3,93.10</a:t>
                      </a:r>
                      <a:r>
                        <a:rPr lang="sk-SK" sz="1200" baseline="30000">
                          <a:effectLst/>
                        </a:rPr>
                        <a:t>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0524221"/>
                  </a:ext>
                </a:extLst>
              </a:tr>
              <a:tr h="240988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10, 7, 5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2,51.10</a:t>
                      </a:r>
                      <a:r>
                        <a:rPr lang="sk-SK" sz="1200" baseline="30000">
                          <a:effectLst/>
                        </a:rPr>
                        <a:t>12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9,67.10</a:t>
                      </a:r>
                      <a:r>
                        <a:rPr lang="sk-SK" sz="1200" b="1" baseline="30000" dirty="0">
                          <a:effectLst/>
                        </a:rPr>
                        <a:t>6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5,81.10</a:t>
                      </a:r>
                      <a:r>
                        <a:rPr lang="sk-SK" sz="1200" baseline="30000">
                          <a:effectLst/>
                        </a:rPr>
                        <a:t>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1645182"/>
                  </a:ext>
                </a:extLst>
              </a:tr>
              <a:tr h="240988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10, 4, 20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8,53.10</a:t>
                      </a:r>
                      <a:r>
                        <a:rPr lang="sk-SK" sz="1200" baseline="30000">
                          <a:effectLst/>
                        </a:rPr>
                        <a:t>12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1,78.10</a:t>
                      </a:r>
                      <a:r>
                        <a:rPr lang="sk-SK" sz="1200" baseline="30000">
                          <a:effectLst/>
                        </a:rPr>
                        <a:t>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4,41.10</a:t>
                      </a:r>
                      <a:r>
                        <a:rPr lang="sk-SK" sz="1200" b="1" baseline="30000" dirty="0">
                          <a:effectLst/>
                        </a:rPr>
                        <a:t>5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30645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5DA85BC-18EF-4460-9227-64643B8BA0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2" y="1888176"/>
            <a:ext cx="5399405" cy="4048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864FDB-8840-4BF9-B951-3D00733FC6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943" y="1888175"/>
            <a:ext cx="539940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598C-1A1A-4EA7-98D8-8B2F7647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944" y="1115736"/>
            <a:ext cx="5782056" cy="772440"/>
          </a:xfrm>
        </p:spPr>
        <p:txBody>
          <a:bodyPr>
            <a:normAutofit fontScale="90000"/>
          </a:bodyPr>
          <a:lstStyle/>
          <a:p>
            <a:r>
              <a:rPr lang="sk-SK" dirty="0"/>
              <a:t>NARX druhého </a:t>
            </a:r>
            <a:r>
              <a:rPr lang="sk-SK" dirty="0" err="1"/>
              <a:t>mikrogridu</a:t>
            </a:r>
            <a:endParaRPr lang="sk-S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19D28-1B2D-47EB-8AE6-9F6069EA0503}"/>
              </a:ext>
            </a:extLst>
          </p:cNvPr>
          <p:cNvSpPr/>
          <p:nvPr/>
        </p:nvSpPr>
        <p:spPr>
          <a:xfrm>
            <a:off x="1075073" y="5982062"/>
            <a:ext cx="45238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Najlepší model na testovacích dátach</a:t>
            </a:r>
          </a:p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UZATVORENÁ štruktúra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243F36-6370-4F95-BEB6-E161EF17FBBE}"/>
              </a:ext>
            </a:extLst>
          </p:cNvPr>
          <p:cNvSpPr/>
          <p:nvPr/>
        </p:nvSpPr>
        <p:spPr>
          <a:xfrm>
            <a:off x="7760997" y="5982062"/>
            <a:ext cx="2423997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Priebeh trénovania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E5AADAA-BA31-4454-B958-C76421442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962313"/>
              </p:ext>
            </p:extLst>
          </p:nvPr>
        </p:nvGraphicFramePr>
        <p:xfrm>
          <a:off x="82296" y="29295"/>
          <a:ext cx="7553898" cy="1254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3300">
                  <a:extLst>
                    <a:ext uri="{9D8B030D-6E8A-4147-A177-3AD203B41FA5}">
                      <a16:colId xmlns:a16="http://schemas.microsoft.com/office/drawing/2014/main" val="3859904202"/>
                    </a:ext>
                  </a:extLst>
                </a:gridCol>
                <a:gridCol w="2112425">
                  <a:extLst>
                    <a:ext uri="{9D8B030D-6E8A-4147-A177-3AD203B41FA5}">
                      <a16:colId xmlns:a16="http://schemas.microsoft.com/office/drawing/2014/main" val="1299579140"/>
                    </a:ext>
                  </a:extLst>
                </a:gridCol>
                <a:gridCol w="2012892">
                  <a:extLst>
                    <a:ext uri="{9D8B030D-6E8A-4147-A177-3AD203B41FA5}">
                      <a16:colId xmlns:a16="http://schemas.microsoft.com/office/drawing/2014/main" val="1174551979"/>
                    </a:ext>
                  </a:extLst>
                </a:gridCol>
                <a:gridCol w="2265281">
                  <a:extLst>
                    <a:ext uri="{9D8B030D-6E8A-4147-A177-3AD203B41FA5}">
                      <a16:colId xmlns:a16="http://schemas.microsoft.com/office/drawing/2014/main" val="511631177"/>
                    </a:ext>
                  </a:extLst>
                </a:gridCol>
              </a:tblGrid>
              <a:tr h="510763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Parametre</a:t>
                      </a:r>
                    </a:p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(n, m, </a:t>
                      </a:r>
                      <a:r>
                        <a:rPr lang="sk-SK" sz="1200" dirty="0" err="1">
                          <a:effectLst/>
                        </a:rPr>
                        <a:t>hn</a:t>
                      </a:r>
                      <a:r>
                        <a:rPr lang="sk-SK" sz="1200" dirty="0">
                          <a:effectLst/>
                        </a:rPr>
                        <a:t>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Presnosť - uzavretá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Presnosť - otvorená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Presnosť - </a:t>
                      </a:r>
                      <a:r>
                        <a:rPr lang="sk-SK" sz="1200" dirty="0" err="1">
                          <a:effectLst/>
                        </a:rPr>
                        <a:t>trénovacie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3212088"/>
                  </a:ext>
                </a:extLst>
              </a:tr>
              <a:tr h="240988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7, 1, 20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1,38.10</a:t>
                      </a:r>
                      <a:r>
                        <a:rPr lang="sk-SK" sz="1200" b="1" baseline="30000" dirty="0">
                          <a:effectLst/>
                        </a:rPr>
                        <a:t>7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1,14.10</a:t>
                      </a:r>
                      <a:r>
                        <a:rPr lang="sk-SK" sz="1200" baseline="30000">
                          <a:effectLst/>
                        </a:rPr>
                        <a:t>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3,93.10</a:t>
                      </a:r>
                      <a:r>
                        <a:rPr lang="sk-SK" sz="1200" baseline="30000">
                          <a:effectLst/>
                        </a:rPr>
                        <a:t>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0524221"/>
                  </a:ext>
                </a:extLst>
              </a:tr>
              <a:tr h="240988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10, 7, 5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2,51.10</a:t>
                      </a:r>
                      <a:r>
                        <a:rPr lang="sk-SK" sz="1200" baseline="30000">
                          <a:effectLst/>
                        </a:rPr>
                        <a:t>12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9,67.10</a:t>
                      </a:r>
                      <a:r>
                        <a:rPr lang="sk-SK" sz="1200" b="1" baseline="30000" dirty="0">
                          <a:effectLst/>
                        </a:rPr>
                        <a:t>6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5,81.10</a:t>
                      </a:r>
                      <a:r>
                        <a:rPr lang="sk-SK" sz="1200" baseline="30000">
                          <a:effectLst/>
                        </a:rPr>
                        <a:t>6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1645182"/>
                  </a:ext>
                </a:extLst>
              </a:tr>
              <a:tr h="240988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10, 4, 20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8,53.10</a:t>
                      </a:r>
                      <a:r>
                        <a:rPr lang="sk-SK" sz="1200" baseline="30000">
                          <a:effectLst/>
                        </a:rPr>
                        <a:t>12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1,78.10</a:t>
                      </a:r>
                      <a:r>
                        <a:rPr lang="sk-SK" sz="1200" baseline="30000">
                          <a:effectLst/>
                        </a:rPr>
                        <a:t>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4,41.10</a:t>
                      </a:r>
                      <a:r>
                        <a:rPr lang="sk-SK" sz="1200" b="1" baseline="30000" dirty="0">
                          <a:effectLst/>
                        </a:rPr>
                        <a:t>5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30645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0EEB923-9D55-4190-9AF0-4C82D4B978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944" y="1888176"/>
            <a:ext cx="5399405" cy="4048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8519D4-733A-4137-BE2C-6AC3EAE5D0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2" y="1879032"/>
            <a:ext cx="539940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0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C44C-B3DC-42E5-8A2D-D0C76136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8762"/>
            <a:ext cx="10058400" cy="1450757"/>
          </a:xfrm>
        </p:spPr>
        <p:txBody>
          <a:bodyPr/>
          <a:lstStyle/>
          <a:p>
            <a:r>
              <a:rPr lang="sk-SK" dirty="0"/>
              <a:t>Pretrénovanie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EB9C-E123-45DE-BE28-3FCCCDDBC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47002-F2F6-4FFC-A8E0-12139FB04F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5" y="1845734"/>
            <a:ext cx="5399405" cy="404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293C3C-06E3-44C0-AA1A-E295C981A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86" y="1845733"/>
            <a:ext cx="5399557" cy="4048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D29F0F-D38C-40C3-9AB1-9C5E5E2593FC}"/>
              </a:ext>
            </a:extLst>
          </p:cNvPr>
          <p:cNvSpPr/>
          <p:nvPr/>
        </p:nvSpPr>
        <p:spPr>
          <a:xfrm>
            <a:off x="492973" y="5995756"/>
            <a:ext cx="5335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Použitie uzavretej slučky pri štruktúre najlepšieho</a:t>
            </a:r>
          </a:p>
          <a:p>
            <a:pPr algn="ctr"/>
            <a:r>
              <a:rPr lang="sk-SK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modelu na základe </a:t>
            </a:r>
            <a:r>
              <a:rPr lang="sk-SK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trénovacích</a:t>
            </a:r>
            <a:r>
              <a:rPr lang="sk-SK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dát</a:t>
            </a:r>
            <a:r>
              <a:rPr lang="sk-SK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- 1. </a:t>
            </a:r>
            <a:r>
              <a:rPr lang="sk-SK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07D606-AD5C-4112-B9AE-AF6D7787F430}"/>
              </a:ext>
            </a:extLst>
          </p:cNvPr>
          <p:cNvSpPr/>
          <p:nvPr/>
        </p:nvSpPr>
        <p:spPr>
          <a:xfrm>
            <a:off x="6579829" y="6002231"/>
            <a:ext cx="5335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Použitie uzavretej slučky pri štruktúre najlepšieho</a:t>
            </a:r>
          </a:p>
          <a:p>
            <a:pPr algn="ctr"/>
            <a:r>
              <a:rPr lang="sk-SK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modelu na základe </a:t>
            </a:r>
            <a:r>
              <a:rPr lang="sk-SK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trénovacích</a:t>
            </a:r>
            <a:r>
              <a:rPr lang="sk-SK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dát</a:t>
            </a:r>
            <a:r>
              <a:rPr lang="sk-SK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- 2. </a:t>
            </a:r>
            <a:r>
              <a:rPr lang="sk-SK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514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598C-1A1A-4EA7-98D8-8B2F7647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944" y="1115736"/>
            <a:ext cx="5782056" cy="772440"/>
          </a:xfrm>
        </p:spPr>
        <p:txBody>
          <a:bodyPr>
            <a:normAutofit fontScale="90000"/>
          </a:bodyPr>
          <a:lstStyle/>
          <a:p>
            <a:r>
              <a:rPr lang="sk-SK" dirty="0"/>
              <a:t>NARX tretieho </a:t>
            </a:r>
            <a:r>
              <a:rPr lang="sk-SK" dirty="0" err="1"/>
              <a:t>mikrogridu</a:t>
            </a:r>
            <a:endParaRPr lang="sk-S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19D28-1B2D-47EB-8AE6-9F6069EA0503}"/>
              </a:ext>
            </a:extLst>
          </p:cNvPr>
          <p:cNvSpPr/>
          <p:nvPr/>
        </p:nvSpPr>
        <p:spPr>
          <a:xfrm>
            <a:off x="1051124" y="5982062"/>
            <a:ext cx="4571701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Najlepší model na </a:t>
            </a:r>
            <a:r>
              <a:rPr lang="sk-SK" sz="2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trénovacích</a:t>
            </a:r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dátach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243F36-6370-4F95-BEB6-E161EF17FBBE}"/>
              </a:ext>
            </a:extLst>
          </p:cNvPr>
          <p:cNvSpPr/>
          <p:nvPr/>
        </p:nvSpPr>
        <p:spPr>
          <a:xfrm>
            <a:off x="6711094" y="5982062"/>
            <a:ext cx="45238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Najlepší model na testovacích dátach</a:t>
            </a:r>
          </a:p>
          <a:p>
            <a:pPr algn="ctr"/>
            <a:r>
              <a:rPr lang="sk-SK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UZATVORENÁ</a:t>
            </a:r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štruktúra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74B740A-F4F0-4F19-B762-878E3D08C8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69487"/>
              </p:ext>
            </p:extLst>
          </p:nvPr>
        </p:nvGraphicFramePr>
        <p:xfrm>
          <a:off x="299" y="247448"/>
          <a:ext cx="6483095" cy="1254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8589">
                  <a:extLst>
                    <a:ext uri="{9D8B030D-6E8A-4147-A177-3AD203B41FA5}">
                      <a16:colId xmlns:a16="http://schemas.microsoft.com/office/drawing/2014/main" val="3596701014"/>
                    </a:ext>
                  </a:extLst>
                </a:gridCol>
                <a:gridCol w="1744066">
                  <a:extLst>
                    <a:ext uri="{9D8B030D-6E8A-4147-A177-3AD203B41FA5}">
                      <a16:colId xmlns:a16="http://schemas.microsoft.com/office/drawing/2014/main" val="511969135"/>
                    </a:ext>
                  </a:extLst>
                </a:gridCol>
                <a:gridCol w="1759375">
                  <a:extLst>
                    <a:ext uri="{9D8B030D-6E8A-4147-A177-3AD203B41FA5}">
                      <a16:colId xmlns:a16="http://schemas.microsoft.com/office/drawing/2014/main" val="3754757144"/>
                    </a:ext>
                  </a:extLst>
                </a:gridCol>
                <a:gridCol w="1761065">
                  <a:extLst>
                    <a:ext uri="{9D8B030D-6E8A-4147-A177-3AD203B41FA5}">
                      <a16:colId xmlns:a16="http://schemas.microsoft.com/office/drawing/2014/main" val="11492186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Parametre</a:t>
                      </a:r>
                    </a:p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(n, m, hn)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Presnosť - uzavretá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Presnosť - otvorená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Presnosť - trénovacie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703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10, 4, 7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8,1278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0,1991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0,0833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8820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7, 4, 7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11,0975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0,1942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0,0819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5607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4, 4, 50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16,2937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0,2133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0,0803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8599535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9D3BC841-CE24-466A-A0EC-FF4E965D57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3" y="1798129"/>
            <a:ext cx="5399405" cy="404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6FDE48-8368-400F-9811-91F9109DB4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94" y="1798128"/>
            <a:ext cx="539940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1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598C-1A1A-4EA7-98D8-8B2F7647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944" y="1115736"/>
            <a:ext cx="5782056" cy="772440"/>
          </a:xfrm>
        </p:spPr>
        <p:txBody>
          <a:bodyPr>
            <a:normAutofit fontScale="90000"/>
          </a:bodyPr>
          <a:lstStyle/>
          <a:p>
            <a:r>
              <a:rPr lang="sk-SK" dirty="0"/>
              <a:t>NARX tretieho </a:t>
            </a:r>
            <a:r>
              <a:rPr lang="sk-SK" dirty="0" err="1"/>
              <a:t>mikrogridu</a:t>
            </a:r>
            <a:endParaRPr lang="sk-S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19D28-1B2D-47EB-8AE6-9F6069EA0503}"/>
              </a:ext>
            </a:extLst>
          </p:cNvPr>
          <p:cNvSpPr/>
          <p:nvPr/>
        </p:nvSpPr>
        <p:spPr>
          <a:xfrm>
            <a:off x="2124982" y="5982062"/>
            <a:ext cx="2423997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Priebeh trénovania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243F36-6370-4F95-BEB6-E161EF17FBBE}"/>
              </a:ext>
            </a:extLst>
          </p:cNvPr>
          <p:cNvSpPr/>
          <p:nvPr/>
        </p:nvSpPr>
        <p:spPr>
          <a:xfrm>
            <a:off x="6711094" y="5982062"/>
            <a:ext cx="45238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Najlepší model na testovacích dátach</a:t>
            </a:r>
          </a:p>
          <a:p>
            <a:pPr algn="ctr"/>
            <a:r>
              <a:rPr lang="sk-SK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OTVORENÁ</a:t>
            </a:r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štruktúra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74B740A-F4F0-4F19-B762-878E3D08C8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9" y="247448"/>
          <a:ext cx="6483095" cy="1254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8589">
                  <a:extLst>
                    <a:ext uri="{9D8B030D-6E8A-4147-A177-3AD203B41FA5}">
                      <a16:colId xmlns:a16="http://schemas.microsoft.com/office/drawing/2014/main" val="3596701014"/>
                    </a:ext>
                  </a:extLst>
                </a:gridCol>
                <a:gridCol w="1744066">
                  <a:extLst>
                    <a:ext uri="{9D8B030D-6E8A-4147-A177-3AD203B41FA5}">
                      <a16:colId xmlns:a16="http://schemas.microsoft.com/office/drawing/2014/main" val="511969135"/>
                    </a:ext>
                  </a:extLst>
                </a:gridCol>
                <a:gridCol w="1759375">
                  <a:extLst>
                    <a:ext uri="{9D8B030D-6E8A-4147-A177-3AD203B41FA5}">
                      <a16:colId xmlns:a16="http://schemas.microsoft.com/office/drawing/2014/main" val="3754757144"/>
                    </a:ext>
                  </a:extLst>
                </a:gridCol>
                <a:gridCol w="1761065">
                  <a:extLst>
                    <a:ext uri="{9D8B030D-6E8A-4147-A177-3AD203B41FA5}">
                      <a16:colId xmlns:a16="http://schemas.microsoft.com/office/drawing/2014/main" val="11492186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Parametre</a:t>
                      </a:r>
                    </a:p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(n, m, hn)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Presnosť - uzavretá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Presnosť - otvorená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Presnosť - trénovacie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703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10, 4, 7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8,1278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0,1991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0,0833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8820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7, 4, 7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11,0975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0,1942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0,0819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5607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4, 4, 50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16,2937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0,2133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0,0803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859953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F27F517-21A8-4B93-B918-A023C06289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92" y="1798129"/>
            <a:ext cx="5399405" cy="4048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42ED57-8C3D-4CB4-A919-C261E8212F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67" y="1888176"/>
            <a:ext cx="5399405" cy="404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88214B-3625-4D95-8545-3C28430C6D2F}"/>
              </a:ext>
            </a:extLst>
          </p:cNvPr>
          <p:cNvSpPr/>
          <p:nvPr/>
        </p:nvSpPr>
        <p:spPr>
          <a:xfrm>
            <a:off x="2534326" y="2967335"/>
            <a:ext cx="7123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Ďakujeme za pozornosť!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645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4C3A-42B6-44B8-84B8-8FC6BB68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Tímové úlohy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B3D772-DF9D-418B-9E12-824A18653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932995"/>
              </p:ext>
            </p:extLst>
          </p:nvPr>
        </p:nvGraphicFramePr>
        <p:xfrm>
          <a:off x="1627632" y="2414016"/>
          <a:ext cx="9253727" cy="259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5138">
                  <a:extLst>
                    <a:ext uri="{9D8B030D-6E8A-4147-A177-3AD203B41FA5}">
                      <a16:colId xmlns:a16="http://schemas.microsoft.com/office/drawing/2014/main" val="4101171297"/>
                    </a:ext>
                  </a:extLst>
                </a:gridCol>
                <a:gridCol w="6478589">
                  <a:extLst>
                    <a:ext uri="{9D8B030D-6E8A-4147-A177-3AD203B41FA5}">
                      <a16:colId xmlns:a16="http://schemas.microsoft.com/office/drawing/2014/main" val="397595437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Riešiteľ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Úlohy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55191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Bc. Marko Chylík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Vedúci, výskum, návrh riešení 1. a 2. gridu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128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Bc. Jakub Lulák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Návrh riešenia 3. </a:t>
                      </a:r>
                      <a:r>
                        <a:rPr lang="sk-SK" sz="1200" dirty="0" err="1">
                          <a:effectLst/>
                        </a:rPr>
                        <a:t>gridu</a:t>
                      </a:r>
                      <a:r>
                        <a:rPr lang="sk-SK" sz="1200" dirty="0">
                          <a:effectLst/>
                        </a:rPr>
                        <a:t>, modelovanie, dokumentácia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239478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Bc. Filip </a:t>
                      </a:r>
                      <a:r>
                        <a:rPr lang="sk-SK" sz="1200" dirty="0" err="1">
                          <a:effectLst/>
                        </a:rPr>
                        <a:t>Iglarčík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Simulácie, garant realizovateľnosti v reálnom prostredí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030117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Bc. Matej Marton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Komunikácia v tíme, návrh štruktúry ARX modelu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8402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Bc. Michal Hrabovský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Automatizované hľadanie najlepších štruktúr, plánovanie tímových stretnutí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578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93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F606-0B32-4E63-994A-E3CE88F7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</a:t>
            </a:r>
            <a:r>
              <a:rPr lang="sk-SK" dirty="0" err="1"/>
              <a:t>mikrogrid</a:t>
            </a:r>
            <a:r>
              <a:rPr lang="sk-S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1BD0-53F6-49DB-9A2E-3D842B42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8755"/>
            <a:ext cx="5102184" cy="31785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Sebestačný energetický systém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Využitie obnoviteľných zdrojov energie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Menšie územné oblasti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Možné uloženie energie v prípade prebytku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Odľahčenie veľkých el. sietí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Inteligentné riadenie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FAEAEEF-AE0E-4CA7-973B-2E8408CDF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955" y="2105637"/>
            <a:ext cx="47625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30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4E7B-FFFC-4B6C-ADC2-5808E8BC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Prvý </a:t>
            </a:r>
            <a:r>
              <a:rPr lang="sk-SK" dirty="0" err="1"/>
              <a:t>mikrogrid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8746-4339-40BB-BF30-2D495176E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2367"/>
            <a:ext cx="3936359" cy="38093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Rezidenčná zóna (+ stála záťaž)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Solárna energia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Úložisko energie (batéria)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Dieselový generátor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sk-SK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Použité vopred známe profily variabilných vstupov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Kratšia simulácia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NARX zameraný na frekvenciu el. siete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sk-SK" dirty="0"/>
          </a:p>
          <a:p>
            <a:pPr lvl="1">
              <a:buFont typeface="Wingdings" panose="05000000000000000000" pitchFamily="2" charset="2"/>
              <a:buChar char="§"/>
            </a:pP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1BF3A-2338-4BD5-802A-23C27CACB3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13706" y="918126"/>
            <a:ext cx="5399405" cy="4646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5423B2-CDF9-4C78-9579-A49E900EC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21" y="918126"/>
            <a:ext cx="5683373" cy="42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6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8235-4E8E-4B85-9E5D-ED8AAA64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Druhý </a:t>
            </a:r>
            <a:r>
              <a:rPr lang="sk-SK" dirty="0" err="1"/>
              <a:t>mikrogrid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40E0-C20E-4B69-AA45-FFD9A2470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552" y="1873166"/>
            <a:ext cx="5001768" cy="4161874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Väčšia oblasť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Premenlivá a stála záťaž obytnej zóny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Solárne panely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Veterné turbíny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 err="1"/>
              <a:t>Vehicle</a:t>
            </a:r>
            <a:r>
              <a:rPr lang="sk-SK" dirty="0"/>
              <a:t> to </a:t>
            </a:r>
            <a:r>
              <a:rPr lang="sk-SK" dirty="0" err="1"/>
              <a:t>grid</a:t>
            </a:r>
            <a:endParaRPr lang="sk-SK" dirty="0"/>
          </a:p>
          <a:p>
            <a:pPr lvl="1">
              <a:buFont typeface="Wingdings" panose="05000000000000000000" pitchFamily="2" charset="2"/>
              <a:buChar char="§"/>
            </a:pPr>
            <a:endParaRPr lang="sk-SK" dirty="0"/>
          </a:p>
          <a:p>
            <a:pPr lvl="1">
              <a:buFont typeface="Wingdings" panose="05000000000000000000" pitchFamily="2" charset="2"/>
              <a:buChar char="§"/>
            </a:pPr>
            <a:endParaRPr lang="sk-SK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Sedem dňová simulácia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Reálne profily (24hod) slnečného žiarenia, vetra a variabilnej záťaže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NARX model smerovaný na výkon v </a:t>
            </a:r>
            <a:r>
              <a:rPr lang="sk-SK" dirty="0" err="1"/>
              <a:t>gride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4D74E-4693-4952-A312-5541F1AEA3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8233" y="1802193"/>
            <a:ext cx="5765991" cy="4094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2F08B7-807A-44A1-99A6-A939D4044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05" y="2012029"/>
            <a:ext cx="5620280" cy="350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7FB1-E388-4E4F-9A8D-E88DB005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Tretí </a:t>
            </a:r>
            <a:r>
              <a:rPr lang="sk-SK" dirty="0" err="1"/>
              <a:t>mikrogrid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1E9B-F7AB-453C-B355-22F40289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0333"/>
            <a:ext cx="4490720" cy="404876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endParaRPr lang="sk-SK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Rodinný dom s veternými turbínami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Nabíjačka pre elektromobil, funguje na princípe V2G (obojsmerne)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Batéria s veľkou kapacitou v tomto prípade funguje aj ako úložisko prebytočnej energie, ktorú ak je to potrebné presúvame do domu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Stála záťaž v rámci domu + variabilná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sk-SK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Kratšia doba simulácie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NARX orientovaný na vývoj napätia na fáze elektrickej siete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EE11F11-77F3-4D8B-994D-70BA5F0376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43" y="1342814"/>
            <a:ext cx="4551045" cy="4526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AD6A95-3567-4542-8778-80D9ED473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65" y="184446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4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2F4B-A6EF-431F-AC81-5853516F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Neurónové modely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33B95-76CF-409A-9388-73C3FD780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275" y="1881552"/>
            <a:ext cx="9683848" cy="4005125"/>
          </a:xfrm>
        </p:spPr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NARX -</a:t>
            </a:r>
            <a:r>
              <a:rPr lang="en-US" dirty="0"/>
              <a:t>&gt; </a:t>
            </a:r>
            <a:r>
              <a:rPr lang="sk-SK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nelineárny </a:t>
            </a:r>
            <a:r>
              <a:rPr lang="sk-SK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autoregresívny</a:t>
            </a:r>
            <a:r>
              <a:rPr lang="sk-SK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neurónový model s dodatočným šumom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Hľadáme aproximáciu funkcie: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Dve možné architektúry NARX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sk-SK" dirty="0"/>
          </a:p>
          <a:p>
            <a:pPr lvl="1">
              <a:buFont typeface="Courier New" panose="02070309020205020404" pitchFamily="49" charset="0"/>
              <a:buChar char="o"/>
            </a:pPr>
            <a:endParaRPr lang="sk-SK" dirty="0"/>
          </a:p>
          <a:p>
            <a:pPr lvl="1">
              <a:buFont typeface="Courier New" panose="02070309020205020404" pitchFamily="49" charset="0"/>
              <a:buChar char="o"/>
            </a:pPr>
            <a:endParaRPr lang="sk-SK" dirty="0"/>
          </a:p>
          <a:p>
            <a:pPr lvl="1">
              <a:buFont typeface="Courier New" panose="02070309020205020404" pitchFamily="49" charset="0"/>
              <a:buChar char="o"/>
            </a:pPr>
            <a:endParaRPr lang="sk-SK" dirty="0"/>
          </a:p>
          <a:p>
            <a:pPr lvl="1">
              <a:buFont typeface="Courier New" panose="02070309020205020404" pitchFamily="49" charset="0"/>
              <a:buChar char="o"/>
            </a:pPr>
            <a:endParaRPr lang="sk-SK" dirty="0"/>
          </a:p>
          <a:p>
            <a:pPr lvl="1">
              <a:buFont typeface="Courier New" panose="02070309020205020404" pitchFamily="49" charset="0"/>
              <a:buChar char="o"/>
            </a:pPr>
            <a:endParaRPr lang="sk-SK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Nastavenie </a:t>
            </a:r>
            <a:r>
              <a:rPr lang="sk-SK" dirty="0" err="1"/>
              <a:t>trénovacích</a:t>
            </a:r>
            <a:r>
              <a:rPr lang="sk-SK" dirty="0"/>
              <a:t> parametrov: </a:t>
            </a:r>
            <a:r>
              <a:rPr lang="sk-SK" i="1" dirty="0"/>
              <a:t>Cieľ, počet epoch, </a:t>
            </a:r>
            <a:r>
              <a:rPr lang="sk-SK" i="1" dirty="0" err="1"/>
              <a:t>trénovacia</a:t>
            </a:r>
            <a:r>
              <a:rPr lang="sk-SK" i="1" dirty="0"/>
              <a:t> funkcia, minimálny gradient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Štruktúra siete: </a:t>
            </a:r>
            <a:r>
              <a:rPr lang="sk-SK" i="1" dirty="0"/>
              <a:t>Počet posledných vstupných/výstupných vzoriek, skryté neuróny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Rozdelenie dát: </a:t>
            </a:r>
            <a:r>
              <a:rPr lang="sk-SK" i="1" dirty="0" err="1"/>
              <a:t>Trénovacie</a:t>
            </a:r>
            <a:r>
              <a:rPr lang="sk-SK" i="1" dirty="0"/>
              <a:t>, testovacie, validačné</a:t>
            </a: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A438C-0630-48E8-B2BB-A87F080C9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491" y="2198444"/>
            <a:ext cx="458152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F4B07C-EFF7-4B3F-AF5E-08AE66EB45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37430" y="2531819"/>
            <a:ext cx="2578100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32C759-5584-4BEC-919A-E826ADC652A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08242" y="2533550"/>
            <a:ext cx="2657475" cy="1733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00799B-D41F-4379-9101-EE017278FD3A}"/>
              </a:ext>
            </a:extLst>
          </p:cNvPr>
          <p:cNvSpPr/>
          <p:nvPr/>
        </p:nvSpPr>
        <p:spPr>
          <a:xfrm>
            <a:off x="5032631" y="4053848"/>
            <a:ext cx="21267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Sériovo - paralelná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E75662-A8F6-4FE1-AC5F-7188C994AE11}"/>
              </a:ext>
            </a:extLst>
          </p:cNvPr>
          <p:cNvSpPr/>
          <p:nvPr/>
        </p:nvSpPr>
        <p:spPr>
          <a:xfrm>
            <a:off x="9062719" y="4084394"/>
            <a:ext cx="1148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Paralelná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126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A107-9AD8-4324-97DC-6B3B6BC6664A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/>
              <a:t>Trénovanie NARX</a:t>
            </a:r>
            <a:endParaRPr lang="sk-S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19304-7C3B-463A-9FF4-415333F75CAB}"/>
              </a:ext>
            </a:extLst>
          </p:cNvPr>
          <p:cNvSpPr txBox="1"/>
          <p:nvPr/>
        </p:nvSpPr>
        <p:spPr>
          <a:xfrm>
            <a:off x="1179576" y="3105834"/>
            <a:ext cx="380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Špecifické požiadavky každého </a:t>
            </a:r>
            <a:r>
              <a:rPr lang="sk-SK" dirty="0" err="1"/>
              <a:t>mikrogridu</a:t>
            </a:r>
            <a:r>
              <a:rPr lang="sk-SK" dirty="0"/>
              <a:t> si vyžadujú iné štruktúry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BFACDB-A0E8-41F1-8BA1-66A853AA78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417807"/>
              </p:ext>
            </p:extLst>
          </p:nvPr>
        </p:nvGraphicFramePr>
        <p:xfrm>
          <a:off x="841248" y="5390134"/>
          <a:ext cx="10158985" cy="72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1421">
                  <a:extLst>
                    <a:ext uri="{9D8B030D-6E8A-4147-A177-3AD203B41FA5}">
                      <a16:colId xmlns:a16="http://schemas.microsoft.com/office/drawing/2014/main" val="1621934857"/>
                    </a:ext>
                  </a:extLst>
                </a:gridCol>
                <a:gridCol w="3020156">
                  <a:extLst>
                    <a:ext uri="{9D8B030D-6E8A-4147-A177-3AD203B41FA5}">
                      <a16:colId xmlns:a16="http://schemas.microsoft.com/office/drawing/2014/main" val="3743763387"/>
                    </a:ext>
                  </a:extLst>
                </a:gridCol>
                <a:gridCol w="2876764">
                  <a:extLst>
                    <a:ext uri="{9D8B030D-6E8A-4147-A177-3AD203B41FA5}">
                      <a16:colId xmlns:a16="http://schemas.microsoft.com/office/drawing/2014/main" val="3302397978"/>
                    </a:ext>
                  </a:extLst>
                </a:gridCol>
                <a:gridCol w="2540644">
                  <a:extLst>
                    <a:ext uri="{9D8B030D-6E8A-4147-A177-3AD203B41FA5}">
                      <a16:colId xmlns:a16="http://schemas.microsoft.com/office/drawing/2014/main" val="28589513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Parameter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Počet minulých hodnôt vstupov (n)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Počet minulých hodnôt výstupov (m)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Počet skrytých neurónov (</a:t>
                      </a:r>
                      <a:r>
                        <a:rPr lang="sk-SK" sz="1200" dirty="0" err="1">
                          <a:effectLst/>
                        </a:rPr>
                        <a:t>hn</a:t>
                      </a:r>
                      <a:r>
                        <a:rPr lang="sk-SK" sz="1200" dirty="0">
                          <a:effectLst/>
                        </a:rPr>
                        <a:t>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81691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Možné varianty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1,4,7,10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1,4,7,10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5,7,10,20,50,100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502448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FC0CF66-A5FC-4018-9030-D26B247E91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61948" y="108853"/>
            <a:ext cx="3193732" cy="5011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077A3-D672-422D-846B-822FF9089614}"/>
              </a:ext>
            </a:extLst>
          </p:cNvPr>
          <p:cNvSpPr txBox="1"/>
          <p:nvPr/>
        </p:nvSpPr>
        <p:spPr>
          <a:xfrm>
            <a:off x="1179576" y="1217152"/>
            <a:ext cx="363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NN </a:t>
            </a:r>
            <a:r>
              <a:rPr lang="sk-SK" dirty="0" err="1"/>
              <a:t>traintool</a:t>
            </a:r>
            <a:r>
              <a:rPr lang="sk-SK" dirty="0"/>
              <a:t> (</a:t>
            </a:r>
            <a:r>
              <a:rPr lang="sk-SK" dirty="0" err="1"/>
              <a:t>train</a:t>
            </a:r>
            <a:r>
              <a:rPr lang="sk-SK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91675-EF10-445E-8B8A-DAD4BFFD8F85}"/>
              </a:ext>
            </a:extLst>
          </p:cNvPr>
          <p:cNvSpPr txBox="1"/>
          <p:nvPr/>
        </p:nvSpPr>
        <p:spPr>
          <a:xfrm>
            <a:off x="1179576" y="3970985"/>
            <a:ext cx="3941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Riešením automatizované skúšanie viacerých štruktúr vyhodnocovaných na základe miery chybovosti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71A00-216C-46DE-8318-6113C8F5528A}"/>
              </a:ext>
            </a:extLst>
          </p:cNvPr>
          <p:cNvSpPr/>
          <p:nvPr/>
        </p:nvSpPr>
        <p:spPr>
          <a:xfrm>
            <a:off x="982557" y="2233179"/>
            <a:ext cx="56554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Optimálna štruktúra?</a:t>
            </a:r>
            <a:endParaRPr lang="en-US" sz="4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664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598C-1A1A-4EA7-98D8-8B2F7647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144" y="1115736"/>
            <a:ext cx="5504856" cy="772440"/>
          </a:xfrm>
        </p:spPr>
        <p:txBody>
          <a:bodyPr>
            <a:normAutofit fontScale="90000"/>
          </a:bodyPr>
          <a:lstStyle/>
          <a:p>
            <a:r>
              <a:rPr lang="sk-SK" dirty="0"/>
              <a:t>NARX prvého </a:t>
            </a:r>
            <a:r>
              <a:rPr lang="sk-SK" dirty="0" err="1"/>
              <a:t>mikrogridu</a:t>
            </a:r>
            <a:endParaRPr lang="sk-S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42A4A6-876F-49BC-B1C5-EBA07A64C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126299"/>
              </p:ext>
            </p:extLst>
          </p:nvPr>
        </p:nvGraphicFramePr>
        <p:xfrm>
          <a:off x="71816" y="348443"/>
          <a:ext cx="6530319" cy="1254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5690">
                  <a:extLst>
                    <a:ext uri="{9D8B030D-6E8A-4147-A177-3AD203B41FA5}">
                      <a16:colId xmlns:a16="http://schemas.microsoft.com/office/drawing/2014/main" val="2894019967"/>
                    </a:ext>
                  </a:extLst>
                </a:gridCol>
                <a:gridCol w="1731253">
                  <a:extLst>
                    <a:ext uri="{9D8B030D-6E8A-4147-A177-3AD203B41FA5}">
                      <a16:colId xmlns:a16="http://schemas.microsoft.com/office/drawing/2014/main" val="198182095"/>
                    </a:ext>
                  </a:extLst>
                </a:gridCol>
                <a:gridCol w="1764616">
                  <a:extLst>
                    <a:ext uri="{9D8B030D-6E8A-4147-A177-3AD203B41FA5}">
                      <a16:colId xmlns:a16="http://schemas.microsoft.com/office/drawing/2014/main" val="1095901336"/>
                    </a:ext>
                  </a:extLst>
                </a:gridCol>
                <a:gridCol w="1758760">
                  <a:extLst>
                    <a:ext uri="{9D8B030D-6E8A-4147-A177-3AD203B41FA5}">
                      <a16:colId xmlns:a16="http://schemas.microsoft.com/office/drawing/2014/main" val="40991329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Parametre</a:t>
                      </a:r>
                    </a:p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(n, m, </a:t>
                      </a:r>
                      <a:r>
                        <a:rPr lang="sk-SK" sz="1200" dirty="0" err="1">
                          <a:effectLst/>
                        </a:rPr>
                        <a:t>hn</a:t>
                      </a:r>
                      <a:r>
                        <a:rPr lang="sk-SK" sz="1200" dirty="0">
                          <a:effectLst/>
                        </a:rPr>
                        <a:t>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Presnosť - uzavretá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Presnosť - otvorená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Presnosť - trénovacie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3667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7, 4, 5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2,72.10</a:t>
                      </a:r>
                      <a:r>
                        <a:rPr lang="sk-SK" sz="1200" b="1" baseline="30000" dirty="0">
                          <a:effectLst/>
                        </a:rPr>
                        <a:t>-9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7,19.10</a:t>
                      </a:r>
                      <a:r>
                        <a:rPr lang="sk-SK" sz="1200" baseline="30000" dirty="0">
                          <a:effectLst/>
                        </a:rPr>
                        <a:t>-12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dirty="0">
                          <a:effectLst/>
                        </a:rPr>
                        <a:t>5,13.10</a:t>
                      </a:r>
                      <a:r>
                        <a:rPr lang="sk-SK" sz="1200" baseline="30000" dirty="0">
                          <a:effectLst/>
                        </a:rPr>
                        <a:t>-14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7808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10, 10, 5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1,93.10</a:t>
                      </a:r>
                      <a:r>
                        <a:rPr lang="sk-SK" sz="1200" baseline="30000">
                          <a:effectLst/>
                        </a:rPr>
                        <a:t>-9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6,91.10</a:t>
                      </a:r>
                      <a:r>
                        <a:rPr lang="sk-SK" sz="1200" b="1" baseline="30000" dirty="0">
                          <a:effectLst/>
                        </a:rPr>
                        <a:t>-12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3,65.10</a:t>
                      </a:r>
                      <a:r>
                        <a:rPr lang="sk-SK" sz="1200" baseline="30000">
                          <a:effectLst/>
                        </a:rPr>
                        <a:t>-15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4894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10, 7, 20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1,09.10</a:t>
                      </a:r>
                      <a:r>
                        <a:rPr lang="sk-SK" sz="1200" baseline="30000">
                          <a:effectLst/>
                        </a:rPr>
                        <a:t>-5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>
                          <a:effectLst/>
                        </a:rPr>
                        <a:t>1,81.10</a:t>
                      </a:r>
                      <a:r>
                        <a:rPr lang="sk-SK" sz="1200" baseline="30000">
                          <a:effectLst/>
                        </a:rPr>
                        <a:t>-8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ct val="150000"/>
                        </a:lnSpc>
                        <a:tabLst>
                          <a:tab pos="288290" algn="l"/>
                        </a:tabLst>
                      </a:pPr>
                      <a:r>
                        <a:rPr lang="sk-SK" sz="1200" b="1" dirty="0">
                          <a:effectLst/>
                        </a:rPr>
                        <a:t>9.78.10</a:t>
                      </a:r>
                      <a:r>
                        <a:rPr lang="sk-SK" sz="1200" b="1" baseline="30000" dirty="0">
                          <a:effectLst/>
                        </a:rPr>
                        <a:t>-16</a:t>
                      </a:r>
                      <a:endParaRPr lang="sk-SK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449867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48BEF77-BE71-4371-9EBB-C9A642D31F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84" y="2000556"/>
            <a:ext cx="5399405" cy="404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3DAD49-CFD1-4E66-B6C4-740887240D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113" y="2000556"/>
            <a:ext cx="5399405" cy="4048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219D28-1B2D-47EB-8AE6-9F6069EA0503}"/>
              </a:ext>
            </a:extLst>
          </p:cNvPr>
          <p:cNvSpPr/>
          <p:nvPr/>
        </p:nvSpPr>
        <p:spPr>
          <a:xfrm>
            <a:off x="1051124" y="5982062"/>
            <a:ext cx="4571701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Najlepší model na </a:t>
            </a:r>
            <a:r>
              <a:rPr lang="sk-SK" sz="2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trénovacích</a:t>
            </a:r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dátach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243F36-6370-4F95-BEB6-E161EF17FBBE}"/>
              </a:ext>
            </a:extLst>
          </p:cNvPr>
          <p:cNvSpPr/>
          <p:nvPr/>
        </p:nvSpPr>
        <p:spPr>
          <a:xfrm>
            <a:off x="6711094" y="5982062"/>
            <a:ext cx="45238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Najlepší model na testovacích dátach</a:t>
            </a:r>
          </a:p>
          <a:p>
            <a:pPr algn="ctr"/>
            <a:r>
              <a:rPr lang="sk-SK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OT</a:t>
            </a:r>
            <a:r>
              <a:rPr lang="sk-SK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VORENÁ štruktúra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30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764</TotalTime>
  <Words>759</Words>
  <Application>Microsoft Office PowerPoint</Application>
  <PresentationFormat>Širokouhlá</PresentationFormat>
  <Paragraphs>218</Paragraphs>
  <Slides>16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Simulačný model mikrosústavy obnoviteľných zdrojov energie</vt:lpstr>
      <vt:lpstr>Tímové úlohy</vt:lpstr>
      <vt:lpstr>Čo je mikrogrid?</vt:lpstr>
      <vt:lpstr>Prvý mikrogrid</vt:lpstr>
      <vt:lpstr>Druhý mikrogrid</vt:lpstr>
      <vt:lpstr>Tretí mikrogrid</vt:lpstr>
      <vt:lpstr>Neurónové modely</vt:lpstr>
      <vt:lpstr>Prezentácia programu PowerPoint</vt:lpstr>
      <vt:lpstr>NARX prvého mikrogridu</vt:lpstr>
      <vt:lpstr>NARX prvého mikrogridu</vt:lpstr>
      <vt:lpstr>NARX druhého mikrogridu</vt:lpstr>
      <vt:lpstr>NARX druhého mikrogridu</vt:lpstr>
      <vt:lpstr>Pretrénovanie</vt:lpstr>
      <vt:lpstr>NARX tretieho mikrogridu</vt:lpstr>
      <vt:lpstr>NARX tretieho mikrogridu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Simulačný model mikrosústavy obnoviteľných zdrojov energie</dc:title>
  <dc:creator>Marko Chylík</dc:creator>
  <cp:lastModifiedBy>user</cp:lastModifiedBy>
  <cp:revision>56</cp:revision>
  <dcterms:created xsi:type="dcterms:W3CDTF">2021-06-30T05:23:15Z</dcterms:created>
  <dcterms:modified xsi:type="dcterms:W3CDTF">2021-07-01T17:41:18Z</dcterms:modified>
</cp:coreProperties>
</file>