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73" r:id="rId5"/>
    <p:sldId id="261" r:id="rId6"/>
    <p:sldId id="275" r:id="rId7"/>
    <p:sldId id="264" r:id="rId8"/>
    <p:sldId id="271" r:id="rId9"/>
    <p:sldId id="274" r:id="rId10"/>
    <p:sldId id="262" r:id="rId11"/>
    <p:sldId id="276" r:id="rId12"/>
    <p:sldId id="279" r:id="rId13"/>
    <p:sldId id="280" r:id="rId14"/>
    <p:sldId id="277" r:id="rId15"/>
    <p:sldId id="257" r:id="rId16"/>
    <p:sldId id="266" r:id="rId17"/>
    <p:sldId id="265" r:id="rId18"/>
    <p:sldId id="267" r:id="rId19"/>
    <p:sldId id="268" r:id="rId20"/>
    <p:sldId id="26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802E1E-B531-59FF-D89A-0365E65B81F4}" name="ALESSANDRO BONOMO" initials="AB" userId="S::al.bonomo@studenti.unina.it::56126bd1-dba8-4d6c-b26d-1c2b344e0fa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72B"/>
    <a:srgbClr val="262626"/>
    <a:srgbClr val="FFFFFF"/>
    <a:srgbClr val="4FA447"/>
    <a:srgbClr val="AE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A069A3-1210-4D1F-A627-9F72B107CA4C}" v="3963" dt="2023-09-18T14:59:3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B3A05-FD78-4A94-8A62-AE14F28D033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BAD3696-698C-43E1-8BD3-904D3830372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solidFill>
                <a:srgbClr val="FFFFFF"/>
              </a:solidFill>
            </a:rPr>
            <a:t>Per il Gestore locale</a:t>
          </a:r>
          <a:endParaRPr lang="en-US">
            <a:solidFill>
              <a:srgbClr val="FFFFFF"/>
            </a:solidFill>
          </a:endParaRPr>
        </a:p>
      </dgm:t>
    </dgm:pt>
    <dgm:pt modelId="{8076F3DC-C881-4E61-85FE-16253067291F}" type="parTrans" cxnId="{5CC58331-A468-4129-B97E-86E7AE2A59EC}">
      <dgm:prSet/>
      <dgm:spPr/>
      <dgm:t>
        <a:bodyPr/>
        <a:lstStyle/>
        <a:p>
          <a:endParaRPr lang="en-US"/>
        </a:p>
      </dgm:t>
    </dgm:pt>
    <dgm:pt modelId="{84898122-5E32-404A-8A37-FC2C8548A403}" type="sibTrans" cxnId="{5CC58331-A468-4129-B97E-86E7AE2A59EC}">
      <dgm:prSet/>
      <dgm:spPr/>
      <dgm:t>
        <a:bodyPr/>
        <a:lstStyle/>
        <a:p>
          <a:endParaRPr lang="en-US"/>
        </a:p>
      </dgm:t>
    </dgm:pt>
    <dgm:pt modelId="{32EC0B17-73AE-4B35-9307-6663BFD0AD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FFFFFF"/>
              </a:solidFill>
            </a:rPr>
            <a:t>- monitoraggio personale</a:t>
          </a:r>
        </a:p>
        <a:p>
          <a:pPr>
            <a:lnSpc>
              <a:spcPct val="100000"/>
            </a:lnSpc>
          </a:pPr>
          <a:r>
            <a:rPr lang="en-US">
              <a:solidFill>
                <a:srgbClr val="FFFFFF"/>
              </a:solidFill>
            </a:rPr>
            <a:t>- creazione menù</a:t>
          </a:r>
        </a:p>
      </dgm:t>
    </dgm:pt>
    <dgm:pt modelId="{04534F2C-32B5-4742-88F1-1D45E22063DD}" type="parTrans" cxnId="{ABA8F518-1EBA-4A7F-8A2D-C68E50E4A0D7}">
      <dgm:prSet/>
      <dgm:spPr/>
      <dgm:t>
        <a:bodyPr/>
        <a:lstStyle/>
        <a:p>
          <a:endParaRPr lang="en-US"/>
        </a:p>
      </dgm:t>
    </dgm:pt>
    <dgm:pt modelId="{3C568570-9B8C-40BE-BD47-0EC56C39A638}" type="sibTrans" cxnId="{ABA8F518-1EBA-4A7F-8A2D-C68E50E4A0D7}">
      <dgm:prSet/>
      <dgm:spPr/>
      <dgm:t>
        <a:bodyPr/>
        <a:lstStyle/>
        <a:p>
          <a:endParaRPr lang="en-US"/>
        </a:p>
      </dgm:t>
    </dgm:pt>
    <dgm:pt modelId="{F2015992-AE82-41E6-91B3-D2C05DA5E7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solidFill>
                <a:srgbClr val="FFFFFF"/>
              </a:solidFill>
            </a:rPr>
            <a:t>Per I Camerieri</a:t>
          </a:r>
          <a:r>
            <a:rPr lang="en-US" b="1">
              <a:solidFill>
                <a:srgbClr val="FFFFFF"/>
              </a:solidFill>
              <a:latin typeface="Calibri Light" panose="020F0302020204030204"/>
            </a:rPr>
            <a:t> </a:t>
          </a:r>
          <a:endParaRPr lang="en-US">
            <a:solidFill>
              <a:srgbClr val="FFFFFF"/>
            </a:solidFill>
          </a:endParaRPr>
        </a:p>
      </dgm:t>
    </dgm:pt>
    <dgm:pt modelId="{174B2777-1652-4726-9B9F-F9368C2CE5A7}" type="parTrans" cxnId="{FA54D4A1-C79B-49A1-A99C-F0DC110B10A8}">
      <dgm:prSet/>
      <dgm:spPr/>
      <dgm:t>
        <a:bodyPr/>
        <a:lstStyle/>
        <a:p>
          <a:endParaRPr lang="en-US"/>
        </a:p>
      </dgm:t>
    </dgm:pt>
    <dgm:pt modelId="{BB1D85DE-6D22-445A-8469-2AB564B14194}" type="sibTrans" cxnId="{FA54D4A1-C79B-49A1-A99C-F0DC110B10A8}">
      <dgm:prSet/>
      <dgm:spPr/>
      <dgm:t>
        <a:bodyPr/>
        <a:lstStyle/>
        <a:p>
          <a:endParaRPr lang="en-US"/>
        </a:p>
      </dgm:t>
    </dgm:pt>
    <dgm:pt modelId="{F65E24D4-444C-4474-BE4D-D3AFB612D3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FFFFFF"/>
              </a:solidFill>
            </a:rPr>
            <a:t>- interfaccia intuitiva per prendere ordinazioni ai tavoli</a:t>
          </a:r>
        </a:p>
      </dgm:t>
    </dgm:pt>
    <dgm:pt modelId="{A28A33D5-AF8A-47BA-9B0C-E66E1494930F}" type="parTrans" cxnId="{4CFF8D55-20AF-46E5-A33E-BA277CFE856A}">
      <dgm:prSet/>
      <dgm:spPr/>
      <dgm:t>
        <a:bodyPr/>
        <a:lstStyle/>
        <a:p>
          <a:endParaRPr lang="en-US"/>
        </a:p>
      </dgm:t>
    </dgm:pt>
    <dgm:pt modelId="{13C7F8EE-1BB7-4452-9A18-314DE1040E0F}" type="sibTrans" cxnId="{4CFF8D55-20AF-46E5-A33E-BA277CFE856A}">
      <dgm:prSet/>
      <dgm:spPr/>
      <dgm:t>
        <a:bodyPr/>
        <a:lstStyle/>
        <a:p>
          <a:endParaRPr lang="en-US"/>
        </a:p>
      </dgm:t>
    </dgm:pt>
    <dgm:pt modelId="{85764D86-658C-4FFD-9224-EEA542889E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FFFFFF"/>
              </a:solidFill>
            </a:rPr>
            <a:t>- invio degli ordini alla cucina</a:t>
          </a:r>
        </a:p>
      </dgm:t>
    </dgm:pt>
    <dgm:pt modelId="{1BC6D60C-4253-4B92-A7D6-A9C6E12DFBE3}" type="parTrans" cxnId="{90A91AA9-083D-43AF-939B-8AB05B7122C0}">
      <dgm:prSet/>
      <dgm:spPr/>
      <dgm:t>
        <a:bodyPr/>
        <a:lstStyle/>
        <a:p>
          <a:endParaRPr lang="en-US"/>
        </a:p>
      </dgm:t>
    </dgm:pt>
    <dgm:pt modelId="{CBA09154-1590-4A14-85F3-37B2437EB2F0}" type="sibTrans" cxnId="{90A91AA9-083D-43AF-939B-8AB05B7122C0}">
      <dgm:prSet/>
      <dgm:spPr/>
      <dgm:t>
        <a:bodyPr/>
        <a:lstStyle/>
        <a:p>
          <a:endParaRPr lang="en-US"/>
        </a:p>
      </dgm:t>
    </dgm:pt>
    <dgm:pt modelId="{8FCD5209-9AD3-42C8-9BC2-81A989D066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solidFill>
                <a:srgbClr val="FFFFFF"/>
              </a:solidFill>
            </a:rPr>
            <a:t>Per gli Addetti alla cucina</a:t>
          </a:r>
          <a:endParaRPr lang="en-US">
            <a:solidFill>
              <a:srgbClr val="FFFFFF"/>
            </a:solidFill>
          </a:endParaRPr>
        </a:p>
      </dgm:t>
    </dgm:pt>
    <dgm:pt modelId="{5F5CB6AC-D291-46B3-B7FC-DEAD671BE221}" type="parTrans" cxnId="{869D03CD-3FCF-406E-816A-09C551ACC4D3}">
      <dgm:prSet/>
      <dgm:spPr/>
      <dgm:t>
        <a:bodyPr/>
        <a:lstStyle/>
        <a:p>
          <a:endParaRPr lang="en-US"/>
        </a:p>
      </dgm:t>
    </dgm:pt>
    <dgm:pt modelId="{0392A3D9-F484-4F34-ABC2-4C9F049D2C50}" type="sibTrans" cxnId="{869D03CD-3FCF-406E-816A-09C551ACC4D3}">
      <dgm:prSet/>
      <dgm:spPr/>
      <dgm:t>
        <a:bodyPr/>
        <a:lstStyle/>
        <a:p>
          <a:endParaRPr lang="en-US"/>
        </a:p>
      </dgm:t>
    </dgm:pt>
    <dgm:pt modelId="{858E7E53-3A73-4DCF-A407-6D47DA76CC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FFFFFF"/>
              </a:solidFill>
            </a:rPr>
            <a:t>- visualizzazione dei piatti da evadere in real time</a:t>
          </a:r>
        </a:p>
      </dgm:t>
    </dgm:pt>
    <dgm:pt modelId="{478095E8-DB3B-4713-B910-EA107945FACC}" type="parTrans" cxnId="{040642AE-BD8D-4972-83B9-96F44FF42F72}">
      <dgm:prSet/>
      <dgm:spPr/>
      <dgm:t>
        <a:bodyPr/>
        <a:lstStyle/>
        <a:p>
          <a:endParaRPr lang="en-US"/>
        </a:p>
      </dgm:t>
    </dgm:pt>
    <dgm:pt modelId="{05B3BAAD-8CC3-40A9-9970-42F21C5072F5}" type="sibTrans" cxnId="{040642AE-BD8D-4972-83B9-96F44FF42F72}">
      <dgm:prSet/>
      <dgm:spPr/>
      <dgm:t>
        <a:bodyPr/>
        <a:lstStyle/>
        <a:p>
          <a:endParaRPr lang="en-US"/>
        </a:p>
      </dgm:t>
    </dgm:pt>
    <dgm:pt modelId="{3BC3E294-66D4-4478-8BBE-E0D28F61E4CC}" type="pres">
      <dgm:prSet presAssocID="{0A6B3A05-FD78-4A94-8A62-AE14F28D033A}" presName="root" presStyleCnt="0">
        <dgm:presLayoutVars>
          <dgm:dir/>
          <dgm:resizeHandles val="exact"/>
        </dgm:presLayoutVars>
      </dgm:prSet>
      <dgm:spPr/>
    </dgm:pt>
    <dgm:pt modelId="{EAC50C26-900B-401B-ABF0-4A6B511ECA36}" type="pres">
      <dgm:prSet presAssocID="{6BAD3696-698C-43E1-8BD3-904D38303726}" presName="compNode" presStyleCnt="0"/>
      <dgm:spPr/>
    </dgm:pt>
    <dgm:pt modelId="{5DFD0B6B-E352-4AC4-81A5-4A8A0ED7B9B3}" type="pres">
      <dgm:prSet presAssocID="{6BAD3696-698C-43E1-8BD3-904D383037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2C916A0D-9987-4D3E-9264-6910FE496362}" type="pres">
      <dgm:prSet presAssocID="{6BAD3696-698C-43E1-8BD3-904D38303726}" presName="iconSpace" presStyleCnt="0"/>
      <dgm:spPr/>
    </dgm:pt>
    <dgm:pt modelId="{164925A8-B6F1-4EB7-8803-03D1BECB6DE8}" type="pres">
      <dgm:prSet presAssocID="{6BAD3696-698C-43E1-8BD3-904D38303726}" presName="parTx" presStyleLbl="revTx" presStyleIdx="0" presStyleCnt="6">
        <dgm:presLayoutVars>
          <dgm:chMax val="0"/>
          <dgm:chPref val="0"/>
        </dgm:presLayoutVars>
      </dgm:prSet>
      <dgm:spPr/>
    </dgm:pt>
    <dgm:pt modelId="{0EF136B9-3392-43A7-AA85-FB3BB23C555B}" type="pres">
      <dgm:prSet presAssocID="{6BAD3696-698C-43E1-8BD3-904D38303726}" presName="txSpace" presStyleCnt="0"/>
      <dgm:spPr/>
    </dgm:pt>
    <dgm:pt modelId="{B43E0ED5-B744-4A52-BF10-5FFF19BAF1E2}" type="pres">
      <dgm:prSet presAssocID="{6BAD3696-698C-43E1-8BD3-904D38303726}" presName="desTx" presStyleLbl="revTx" presStyleIdx="1" presStyleCnt="6">
        <dgm:presLayoutVars/>
      </dgm:prSet>
      <dgm:spPr/>
    </dgm:pt>
    <dgm:pt modelId="{B42D94BC-71DA-448B-A8AD-2EAAE40E1C51}" type="pres">
      <dgm:prSet presAssocID="{84898122-5E32-404A-8A37-FC2C8548A403}" presName="sibTrans" presStyleCnt="0"/>
      <dgm:spPr/>
    </dgm:pt>
    <dgm:pt modelId="{0373D781-469D-497E-A62B-A9D795312ACE}" type="pres">
      <dgm:prSet presAssocID="{F2015992-AE82-41E6-91B3-D2C05DA5E763}" presName="compNode" presStyleCnt="0"/>
      <dgm:spPr/>
    </dgm:pt>
    <dgm:pt modelId="{B4C20749-8DEE-451E-8CF3-031A42C2645D}" type="pres">
      <dgm:prSet presAssocID="{F2015992-AE82-41E6-91B3-D2C05DA5E7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iere"/>
        </a:ext>
      </dgm:extLst>
    </dgm:pt>
    <dgm:pt modelId="{99E5920F-F458-407B-AA1B-92095BB44552}" type="pres">
      <dgm:prSet presAssocID="{F2015992-AE82-41E6-91B3-D2C05DA5E763}" presName="iconSpace" presStyleCnt="0"/>
      <dgm:spPr/>
    </dgm:pt>
    <dgm:pt modelId="{4069A0AC-7E3B-400F-ABDF-A85F4109F082}" type="pres">
      <dgm:prSet presAssocID="{F2015992-AE82-41E6-91B3-D2C05DA5E763}" presName="parTx" presStyleLbl="revTx" presStyleIdx="2" presStyleCnt="6">
        <dgm:presLayoutVars>
          <dgm:chMax val="0"/>
          <dgm:chPref val="0"/>
        </dgm:presLayoutVars>
      </dgm:prSet>
      <dgm:spPr/>
    </dgm:pt>
    <dgm:pt modelId="{72DAF112-329C-402B-9990-B2F0F7EF56B0}" type="pres">
      <dgm:prSet presAssocID="{F2015992-AE82-41E6-91B3-D2C05DA5E763}" presName="txSpace" presStyleCnt="0"/>
      <dgm:spPr/>
    </dgm:pt>
    <dgm:pt modelId="{6DF29127-88BC-4211-8F84-B7DFEEB20A99}" type="pres">
      <dgm:prSet presAssocID="{F2015992-AE82-41E6-91B3-D2C05DA5E763}" presName="desTx" presStyleLbl="revTx" presStyleIdx="3" presStyleCnt="6">
        <dgm:presLayoutVars/>
      </dgm:prSet>
      <dgm:spPr/>
    </dgm:pt>
    <dgm:pt modelId="{A5CF49D6-8BD1-44AA-9B47-3930A4493612}" type="pres">
      <dgm:prSet presAssocID="{BB1D85DE-6D22-445A-8469-2AB564B14194}" presName="sibTrans" presStyleCnt="0"/>
      <dgm:spPr/>
    </dgm:pt>
    <dgm:pt modelId="{E72262BD-E904-4F78-B9F3-9EE9EC5CCE64}" type="pres">
      <dgm:prSet presAssocID="{8FCD5209-9AD3-42C8-9BC2-81A989D066E1}" presName="compNode" presStyleCnt="0"/>
      <dgm:spPr/>
    </dgm:pt>
    <dgm:pt modelId="{B1FC6E92-940B-4B5A-B007-05CCA5D0E2BE}" type="pres">
      <dgm:prSet presAssocID="{8FCD5209-9AD3-42C8-9BC2-81A989D066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F5F247DB-804B-4877-AB9B-78ADD1FD7FDE}" type="pres">
      <dgm:prSet presAssocID="{8FCD5209-9AD3-42C8-9BC2-81A989D066E1}" presName="iconSpace" presStyleCnt="0"/>
      <dgm:spPr/>
    </dgm:pt>
    <dgm:pt modelId="{5C3C993F-9DDE-4B1C-9C6A-1D0D31E6EB1A}" type="pres">
      <dgm:prSet presAssocID="{8FCD5209-9AD3-42C8-9BC2-81A989D066E1}" presName="parTx" presStyleLbl="revTx" presStyleIdx="4" presStyleCnt="6">
        <dgm:presLayoutVars>
          <dgm:chMax val="0"/>
          <dgm:chPref val="0"/>
        </dgm:presLayoutVars>
      </dgm:prSet>
      <dgm:spPr/>
    </dgm:pt>
    <dgm:pt modelId="{2221FE34-83A3-4DE2-B22E-589959B68003}" type="pres">
      <dgm:prSet presAssocID="{8FCD5209-9AD3-42C8-9BC2-81A989D066E1}" presName="txSpace" presStyleCnt="0"/>
      <dgm:spPr/>
    </dgm:pt>
    <dgm:pt modelId="{FB735F30-9EC8-4606-AD34-6C91C5400C73}" type="pres">
      <dgm:prSet presAssocID="{8FCD5209-9AD3-42C8-9BC2-81A989D066E1}" presName="desTx" presStyleLbl="revTx" presStyleIdx="5" presStyleCnt="6">
        <dgm:presLayoutVars/>
      </dgm:prSet>
      <dgm:spPr/>
    </dgm:pt>
  </dgm:ptLst>
  <dgm:cxnLst>
    <dgm:cxn modelId="{DB6DE710-3CCF-42ED-8EF3-22CE9028D77D}" type="presOf" srcId="{6BAD3696-698C-43E1-8BD3-904D38303726}" destId="{164925A8-B6F1-4EB7-8803-03D1BECB6DE8}" srcOrd="0" destOrd="0" presId="urn:microsoft.com/office/officeart/2018/2/layout/IconLabelDescriptionList"/>
    <dgm:cxn modelId="{ABA8F518-1EBA-4A7F-8A2D-C68E50E4A0D7}" srcId="{6BAD3696-698C-43E1-8BD3-904D38303726}" destId="{32EC0B17-73AE-4B35-9307-6663BFD0AD66}" srcOrd="0" destOrd="0" parTransId="{04534F2C-32B5-4742-88F1-1D45E22063DD}" sibTransId="{3C568570-9B8C-40BE-BD47-0EC56C39A638}"/>
    <dgm:cxn modelId="{5CC58331-A468-4129-B97E-86E7AE2A59EC}" srcId="{0A6B3A05-FD78-4A94-8A62-AE14F28D033A}" destId="{6BAD3696-698C-43E1-8BD3-904D38303726}" srcOrd="0" destOrd="0" parTransId="{8076F3DC-C881-4E61-85FE-16253067291F}" sibTransId="{84898122-5E32-404A-8A37-FC2C8548A403}"/>
    <dgm:cxn modelId="{09E08071-9E9F-4F5A-A805-10F5F9A7664F}" type="presOf" srcId="{85764D86-658C-4FFD-9224-EEA542889E3D}" destId="{6DF29127-88BC-4211-8F84-B7DFEEB20A99}" srcOrd="0" destOrd="1" presId="urn:microsoft.com/office/officeart/2018/2/layout/IconLabelDescriptionList"/>
    <dgm:cxn modelId="{4CFF8D55-20AF-46E5-A33E-BA277CFE856A}" srcId="{F2015992-AE82-41E6-91B3-D2C05DA5E763}" destId="{F65E24D4-444C-4474-BE4D-D3AFB612D3F4}" srcOrd="0" destOrd="0" parTransId="{A28A33D5-AF8A-47BA-9B0C-E66E1494930F}" sibTransId="{13C7F8EE-1BB7-4452-9A18-314DE1040E0F}"/>
    <dgm:cxn modelId="{952BD78D-16A5-494E-B62B-817302A959C2}" type="presOf" srcId="{0A6B3A05-FD78-4A94-8A62-AE14F28D033A}" destId="{3BC3E294-66D4-4478-8BBE-E0D28F61E4CC}" srcOrd="0" destOrd="0" presId="urn:microsoft.com/office/officeart/2018/2/layout/IconLabelDescriptionList"/>
    <dgm:cxn modelId="{FA54D4A1-C79B-49A1-A99C-F0DC110B10A8}" srcId="{0A6B3A05-FD78-4A94-8A62-AE14F28D033A}" destId="{F2015992-AE82-41E6-91B3-D2C05DA5E763}" srcOrd="1" destOrd="0" parTransId="{174B2777-1652-4726-9B9F-F9368C2CE5A7}" sibTransId="{BB1D85DE-6D22-445A-8469-2AB564B14194}"/>
    <dgm:cxn modelId="{90A91AA9-083D-43AF-939B-8AB05B7122C0}" srcId="{F2015992-AE82-41E6-91B3-D2C05DA5E763}" destId="{85764D86-658C-4FFD-9224-EEA542889E3D}" srcOrd="1" destOrd="0" parTransId="{1BC6D60C-4253-4B92-A7D6-A9C6E12DFBE3}" sibTransId="{CBA09154-1590-4A14-85F3-37B2437EB2F0}"/>
    <dgm:cxn modelId="{8C60FFAD-6C51-4F05-8A3F-A26CC4F39ABF}" type="presOf" srcId="{F2015992-AE82-41E6-91B3-D2C05DA5E763}" destId="{4069A0AC-7E3B-400F-ABDF-A85F4109F082}" srcOrd="0" destOrd="0" presId="urn:microsoft.com/office/officeart/2018/2/layout/IconLabelDescriptionList"/>
    <dgm:cxn modelId="{040642AE-BD8D-4972-83B9-96F44FF42F72}" srcId="{8FCD5209-9AD3-42C8-9BC2-81A989D066E1}" destId="{858E7E53-3A73-4DCF-A407-6D47DA76CC00}" srcOrd="0" destOrd="0" parTransId="{478095E8-DB3B-4713-B910-EA107945FACC}" sibTransId="{05B3BAAD-8CC3-40A9-9970-42F21C5072F5}"/>
    <dgm:cxn modelId="{869D03CD-3FCF-406E-816A-09C551ACC4D3}" srcId="{0A6B3A05-FD78-4A94-8A62-AE14F28D033A}" destId="{8FCD5209-9AD3-42C8-9BC2-81A989D066E1}" srcOrd="2" destOrd="0" parTransId="{5F5CB6AC-D291-46B3-B7FC-DEAD671BE221}" sibTransId="{0392A3D9-F484-4F34-ABC2-4C9F049D2C50}"/>
    <dgm:cxn modelId="{12E8B3D9-3185-4B26-8AD7-8F6855B7B468}" type="presOf" srcId="{8FCD5209-9AD3-42C8-9BC2-81A989D066E1}" destId="{5C3C993F-9DDE-4B1C-9C6A-1D0D31E6EB1A}" srcOrd="0" destOrd="0" presId="urn:microsoft.com/office/officeart/2018/2/layout/IconLabelDescriptionList"/>
    <dgm:cxn modelId="{AFF38BEC-513A-4C95-9FF7-90AF6B8E9A00}" type="presOf" srcId="{F65E24D4-444C-4474-BE4D-D3AFB612D3F4}" destId="{6DF29127-88BC-4211-8F84-B7DFEEB20A99}" srcOrd="0" destOrd="0" presId="urn:microsoft.com/office/officeart/2018/2/layout/IconLabelDescriptionList"/>
    <dgm:cxn modelId="{90F2D2F4-0F36-4EFB-B542-5443E4FCF236}" type="presOf" srcId="{32EC0B17-73AE-4B35-9307-6663BFD0AD66}" destId="{B43E0ED5-B744-4A52-BF10-5FFF19BAF1E2}" srcOrd="0" destOrd="0" presId="urn:microsoft.com/office/officeart/2018/2/layout/IconLabelDescriptionList"/>
    <dgm:cxn modelId="{B0049AFF-991D-4233-AD67-ACB510D65615}" type="presOf" srcId="{858E7E53-3A73-4DCF-A407-6D47DA76CC00}" destId="{FB735F30-9EC8-4606-AD34-6C91C5400C73}" srcOrd="0" destOrd="0" presId="urn:microsoft.com/office/officeart/2018/2/layout/IconLabelDescriptionList"/>
    <dgm:cxn modelId="{F42FE5EE-4592-417C-B763-D92C97A42807}" type="presParOf" srcId="{3BC3E294-66D4-4478-8BBE-E0D28F61E4CC}" destId="{EAC50C26-900B-401B-ABF0-4A6B511ECA36}" srcOrd="0" destOrd="0" presId="urn:microsoft.com/office/officeart/2018/2/layout/IconLabelDescriptionList"/>
    <dgm:cxn modelId="{FE948C0E-2B98-482D-981F-F796D590E910}" type="presParOf" srcId="{EAC50C26-900B-401B-ABF0-4A6B511ECA36}" destId="{5DFD0B6B-E352-4AC4-81A5-4A8A0ED7B9B3}" srcOrd="0" destOrd="0" presId="urn:microsoft.com/office/officeart/2018/2/layout/IconLabelDescriptionList"/>
    <dgm:cxn modelId="{7EEEEF5A-BC96-49F3-A777-5EF700148714}" type="presParOf" srcId="{EAC50C26-900B-401B-ABF0-4A6B511ECA36}" destId="{2C916A0D-9987-4D3E-9264-6910FE496362}" srcOrd="1" destOrd="0" presId="urn:microsoft.com/office/officeart/2018/2/layout/IconLabelDescriptionList"/>
    <dgm:cxn modelId="{704C085F-9DD1-4068-B2F6-F09118C9E8AE}" type="presParOf" srcId="{EAC50C26-900B-401B-ABF0-4A6B511ECA36}" destId="{164925A8-B6F1-4EB7-8803-03D1BECB6DE8}" srcOrd="2" destOrd="0" presId="urn:microsoft.com/office/officeart/2018/2/layout/IconLabelDescriptionList"/>
    <dgm:cxn modelId="{CF4A47C6-1FC5-4F07-B817-B8BD52C172F2}" type="presParOf" srcId="{EAC50C26-900B-401B-ABF0-4A6B511ECA36}" destId="{0EF136B9-3392-43A7-AA85-FB3BB23C555B}" srcOrd="3" destOrd="0" presId="urn:microsoft.com/office/officeart/2018/2/layout/IconLabelDescriptionList"/>
    <dgm:cxn modelId="{D8AC2641-18F7-43CE-B117-91CB8D22FCF6}" type="presParOf" srcId="{EAC50C26-900B-401B-ABF0-4A6B511ECA36}" destId="{B43E0ED5-B744-4A52-BF10-5FFF19BAF1E2}" srcOrd="4" destOrd="0" presId="urn:microsoft.com/office/officeart/2018/2/layout/IconLabelDescriptionList"/>
    <dgm:cxn modelId="{EBE11470-C8B9-4B95-A693-9099B6E7068F}" type="presParOf" srcId="{3BC3E294-66D4-4478-8BBE-E0D28F61E4CC}" destId="{B42D94BC-71DA-448B-A8AD-2EAAE40E1C51}" srcOrd="1" destOrd="0" presId="urn:microsoft.com/office/officeart/2018/2/layout/IconLabelDescriptionList"/>
    <dgm:cxn modelId="{4935EA9C-9EE3-49FD-A014-4B301E212936}" type="presParOf" srcId="{3BC3E294-66D4-4478-8BBE-E0D28F61E4CC}" destId="{0373D781-469D-497E-A62B-A9D795312ACE}" srcOrd="2" destOrd="0" presId="urn:microsoft.com/office/officeart/2018/2/layout/IconLabelDescriptionList"/>
    <dgm:cxn modelId="{798F77B2-FE38-490E-96AF-0B398BBE9864}" type="presParOf" srcId="{0373D781-469D-497E-A62B-A9D795312ACE}" destId="{B4C20749-8DEE-451E-8CF3-031A42C2645D}" srcOrd="0" destOrd="0" presId="urn:microsoft.com/office/officeart/2018/2/layout/IconLabelDescriptionList"/>
    <dgm:cxn modelId="{A99E04AC-1EF2-4DF3-89A2-4DF340012A96}" type="presParOf" srcId="{0373D781-469D-497E-A62B-A9D795312ACE}" destId="{99E5920F-F458-407B-AA1B-92095BB44552}" srcOrd="1" destOrd="0" presId="urn:microsoft.com/office/officeart/2018/2/layout/IconLabelDescriptionList"/>
    <dgm:cxn modelId="{E1B706F3-795C-4D89-9383-44F4CC613BD9}" type="presParOf" srcId="{0373D781-469D-497E-A62B-A9D795312ACE}" destId="{4069A0AC-7E3B-400F-ABDF-A85F4109F082}" srcOrd="2" destOrd="0" presId="urn:microsoft.com/office/officeart/2018/2/layout/IconLabelDescriptionList"/>
    <dgm:cxn modelId="{EA621D4F-DEAE-4ED4-8794-86229B6DB232}" type="presParOf" srcId="{0373D781-469D-497E-A62B-A9D795312ACE}" destId="{72DAF112-329C-402B-9990-B2F0F7EF56B0}" srcOrd="3" destOrd="0" presId="urn:microsoft.com/office/officeart/2018/2/layout/IconLabelDescriptionList"/>
    <dgm:cxn modelId="{A1EE5DEE-DCD2-499E-A304-C49326B9D47A}" type="presParOf" srcId="{0373D781-469D-497E-A62B-A9D795312ACE}" destId="{6DF29127-88BC-4211-8F84-B7DFEEB20A99}" srcOrd="4" destOrd="0" presId="urn:microsoft.com/office/officeart/2018/2/layout/IconLabelDescriptionList"/>
    <dgm:cxn modelId="{6BD91B7D-9374-4CF2-99B5-A112924EC9D7}" type="presParOf" srcId="{3BC3E294-66D4-4478-8BBE-E0D28F61E4CC}" destId="{A5CF49D6-8BD1-44AA-9B47-3930A4493612}" srcOrd="3" destOrd="0" presId="urn:microsoft.com/office/officeart/2018/2/layout/IconLabelDescriptionList"/>
    <dgm:cxn modelId="{D1DB10B2-97F6-417D-BA83-43237D1E4E7D}" type="presParOf" srcId="{3BC3E294-66D4-4478-8BBE-E0D28F61E4CC}" destId="{E72262BD-E904-4F78-B9F3-9EE9EC5CCE64}" srcOrd="4" destOrd="0" presId="urn:microsoft.com/office/officeart/2018/2/layout/IconLabelDescriptionList"/>
    <dgm:cxn modelId="{3E28AA28-E8A7-4086-97B5-237AD3E11CE7}" type="presParOf" srcId="{E72262BD-E904-4F78-B9F3-9EE9EC5CCE64}" destId="{B1FC6E92-940B-4B5A-B007-05CCA5D0E2BE}" srcOrd="0" destOrd="0" presId="urn:microsoft.com/office/officeart/2018/2/layout/IconLabelDescriptionList"/>
    <dgm:cxn modelId="{06870EC2-F620-4AC3-AD39-B78AB1AF8B33}" type="presParOf" srcId="{E72262BD-E904-4F78-B9F3-9EE9EC5CCE64}" destId="{F5F247DB-804B-4877-AB9B-78ADD1FD7FDE}" srcOrd="1" destOrd="0" presId="urn:microsoft.com/office/officeart/2018/2/layout/IconLabelDescriptionList"/>
    <dgm:cxn modelId="{75AA43BC-8A39-4994-80F2-09A6C56EEF78}" type="presParOf" srcId="{E72262BD-E904-4F78-B9F3-9EE9EC5CCE64}" destId="{5C3C993F-9DDE-4B1C-9C6A-1D0D31E6EB1A}" srcOrd="2" destOrd="0" presId="urn:microsoft.com/office/officeart/2018/2/layout/IconLabelDescriptionList"/>
    <dgm:cxn modelId="{0577AD69-AF9B-4439-8B59-1023BBBF1EE0}" type="presParOf" srcId="{E72262BD-E904-4F78-B9F3-9EE9EC5CCE64}" destId="{2221FE34-83A3-4DE2-B22E-589959B68003}" srcOrd="3" destOrd="0" presId="urn:microsoft.com/office/officeart/2018/2/layout/IconLabelDescriptionList"/>
    <dgm:cxn modelId="{F2C50BDC-5157-406E-958B-02EF3E2116FB}" type="presParOf" srcId="{E72262BD-E904-4F78-B9F3-9EE9EC5CCE64}" destId="{FB735F30-9EC8-4606-AD34-6C91C5400C7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D0B6B-E352-4AC4-81A5-4A8A0ED7B9B3}">
      <dsp:nvSpPr>
        <dsp:cNvPr id="0" name=""/>
        <dsp:cNvSpPr/>
      </dsp:nvSpPr>
      <dsp:spPr>
        <a:xfrm>
          <a:off x="393" y="86080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925A8-B6F1-4EB7-8803-03D1BECB6DE8}">
      <dsp:nvSpPr>
        <dsp:cNvPr id="0" name=""/>
        <dsp:cNvSpPr/>
      </dsp:nvSpPr>
      <dsp:spPr>
        <a:xfrm>
          <a:off x="393" y="20724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>
              <a:solidFill>
                <a:srgbClr val="FFFFFF"/>
              </a:solidFill>
            </a:rPr>
            <a:t>Per il Gestore locale</a:t>
          </a:r>
          <a:endParaRPr lang="en-US" sz="2300" kern="1200">
            <a:solidFill>
              <a:srgbClr val="FFFFFF"/>
            </a:solidFill>
          </a:endParaRPr>
        </a:p>
      </dsp:txBody>
      <dsp:txXfrm>
        <a:off x="393" y="2072499"/>
        <a:ext cx="3138750" cy="470812"/>
      </dsp:txXfrm>
    </dsp:sp>
    <dsp:sp modelId="{B43E0ED5-B744-4A52-BF10-5FFF19BAF1E2}">
      <dsp:nvSpPr>
        <dsp:cNvPr id="0" name=""/>
        <dsp:cNvSpPr/>
      </dsp:nvSpPr>
      <dsp:spPr>
        <a:xfrm>
          <a:off x="393" y="2595930"/>
          <a:ext cx="3138750" cy="895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FFFFFF"/>
              </a:solidFill>
            </a:rPr>
            <a:t>- monitoraggio personale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FFFFFF"/>
              </a:solidFill>
            </a:rPr>
            <a:t>- creazione menù</a:t>
          </a:r>
        </a:p>
      </dsp:txBody>
      <dsp:txXfrm>
        <a:off x="393" y="2595930"/>
        <a:ext cx="3138750" cy="895805"/>
      </dsp:txXfrm>
    </dsp:sp>
    <dsp:sp modelId="{B4C20749-8DEE-451E-8CF3-031A42C2645D}">
      <dsp:nvSpPr>
        <dsp:cNvPr id="0" name=""/>
        <dsp:cNvSpPr/>
      </dsp:nvSpPr>
      <dsp:spPr>
        <a:xfrm>
          <a:off x="3688425" y="86080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9A0AC-7E3B-400F-ABDF-A85F4109F082}">
      <dsp:nvSpPr>
        <dsp:cNvPr id="0" name=""/>
        <dsp:cNvSpPr/>
      </dsp:nvSpPr>
      <dsp:spPr>
        <a:xfrm>
          <a:off x="3688425" y="20724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>
              <a:solidFill>
                <a:srgbClr val="FFFFFF"/>
              </a:solidFill>
            </a:rPr>
            <a:t>Per I Camerieri</a:t>
          </a:r>
          <a:r>
            <a:rPr lang="en-US" sz="2300" b="1" kern="1200">
              <a:solidFill>
                <a:srgbClr val="FFFFFF"/>
              </a:solidFill>
              <a:latin typeface="Calibri Light" panose="020F0302020204030204"/>
            </a:rPr>
            <a:t> </a:t>
          </a:r>
          <a:endParaRPr lang="en-US" sz="2300" kern="1200">
            <a:solidFill>
              <a:srgbClr val="FFFFFF"/>
            </a:solidFill>
          </a:endParaRPr>
        </a:p>
      </dsp:txBody>
      <dsp:txXfrm>
        <a:off x="3688425" y="2072499"/>
        <a:ext cx="3138750" cy="470812"/>
      </dsp:txXfrm>
    </dsp:sp>
    <dsp:sp modelId="{6DF29127-88BC-4211-8F84-B7DFEEB20A99}">
      <dsp:nvSpPr>
        <dsp:cNvPr id="0" name=""/>
        <dsp:cNvSpPr/>
      </dsp:nvSpPr>
      <dsp:spPr>
        <a:xfrm>
          <a:off x="3688425" y="2595930"/>
          <a:ext cx="3138750" cy="895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FFFFFF"/>
              </a:solidFill>
            </a:rPr>
            <a:t>- interfaccia intuitiva per prendere ordinazioni ai tavoli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FFFFFF"/>
              </a:solidFill>
            </a:rPr>
            <a:t>- invio degli ordini alla cucina</a:t>
          </a:r>
        </a:p>
      </dsp:txBody>
      <dsp:txXfrm>
        <a:off x="3688425" y="2595930"/>
        <a:ext cx="3138750" cy="895805"/>
      </dsp:txXfrm>
    </dsp:sp>
    <dsp:sp modelId="{B1FC6E92-940B-4B5A-B007-05CCA5D0E2BE}">
      <dsp:nvSpPr>
        <dsp:cNvPr id="0" name=""/>
        <dsp:cNvSpPr/>
      </dsp:nvSpPr>
      <dsp:spPr>
        <a:xfrm>
          <a:off x="7376456" y="86080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C993F-9DDE-4B1C-9C6A-1D0D31E6EB1A}">
      <dsp:nvSpPr>
        <dsp:cNvPr id="0" name=""/>
        <dsp:cNvSpPr/>
      </dsp:nvSpPr>
      <dsp:spPr>
        <a:xfrm>
          <a:off x="7376456" y="20724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>
              <a:solidFill>
                <a:srgbClr val="FFFFFF"/>
              </a:solidFill>
            </a:rPr>
            <a:t>Per gli Addetti alla cucina</a:t>
          </a:r>
          <a:endParaRPr lang="en-US" sz="2300" kern="1200">
            <a:solidFill>
              <a:srgbClr val="FFFFFF"/>
            </a:solidFill>
          </a:endParaRPr>
        </a:p>
      </dsp:txBody>
      <dsp:txXfrm>
        <a:off x="7376456" y="2072499"/>
        <a:ext cx="3138750" cy="470812"/>
      </dsp:txXfrm>
    </dsp:sp>
    <dsp:sp modelId="{FB735F30-9EC8-4606-AD34-6C91C5400C73}">
      <dsp:nvSpPr>
        <dsp:cNvPr id="0" name=""/>
        <dsp:cNvSpPr/>
      </dsp:nvSpPr>
      <dsp:spPr>
        <a:xfrm>
          <a:off x="7376456" y="2595930"/>
          <a:ext cx="3138750" cy="895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FFFFFF"/>
              </a:solidFill>
            </a:rPr>
            <a:t>- visualizzazione dei piatti da evadere in real time</a:t>
          </a:r>
        </a:p>
      </dsp:txBody>
      <dsp:txXfrm>
        <a:off x="7376456" y="2595930"/>
        <a:ext cx="3138750" cy="895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209.38.197.162:3000/do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BAD7E5-2EB5-3AAD-F59C-AA8FE3023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3" y="3129191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8000">
                <a:cs typeface="Calibri Light"/>
              </a:rPr>
              <a:t>Ratatouille23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4819940"/>
            <a:ext cx="7321298" cy="7531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>
                <a:cs typeface="Calibri"/>
              </a:rPr>
              <a:t>Alessandro</a:t>
            </a:r>
            <a:r>
              <a:rPr lang="en-US" sz="2000">
                <a:cs typeface="Calibri"/>
              </a:rPr>
              <a:t> </a:t>
            </a:r>
            <a:r>
              <a:rPr lang="en-US" sz="2000" b="1">
                <a:cs typeface="Calibri"/>
              </a:rPr>
              <a:t>Bonomo </a:t>
            </a:r>
            <a:r>
              <a:rPr lang="en-US" sz="2000">
                <a:cs typeface="Calibri"/>
              </a:rPr>
              <a:t>N86/3852</a:t>
            </a:r>
            <a:endParaRPr lang="en-US">
              <a:cs typeface="Calibri" panose="020F0502020204030204"/>
            </a:endParaRPr>
          </a:p>
          <a:p>
            <a:pPr algn="l"/>
            <a:r>
              <a:rPr lang="en-US" sz="2000" b="1">
                <a:cs typeface="Calibri"/>
              </a:rPr>
              <a:t>Mario</a:t>
            </a:r>
            <a:r>
              <a:rPr lang="en-US" sz="2000">
                <a:cs typeface="Calibri"/>
              </a:rPr>
              <a:t> </a:t>
            </a:r>
            <a:r>
              <a:rPr lang="en-US" sz="2000" b="1">
                <a:cs typeface="Calibri"/>
              </a:rPr>
              <a:t>De Luca </a:t>
            </a:r>
            <a:r>
              <a:rPr lang="en-US" sz="2000">
                <a:cs typeface="Calibri"/>
              </a:rPr>
              <a:t>N86/3911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052ED-C3BF-B3A3-27F6-594AACD410D5}"/>
              </a:ext>
            </a:extLst>
          </p:cNvPr>
          <p:cNvSpPr txBox="1"/>
          <p:nvPr/>
        </p:nvSpPr>
        <p:spPr>
          <a:xfrm>
            <a:off x="6294269" y="878086"/>
            <a:ext cx="49273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b="1"/>
              <a:t>Università degli studi di Napoli Federico II</a:t>
            </a:r>
          </a:p>
          <a:p>
            <a:pPr algn="r"/>
            <a:r>
              <a:rPr lang="it-IT" err="1"/>
              <a:t>C.d.l.</a:t>
            </a:r>
            <a:r>
              <a:rPr lang="it-IT"/>
              <a:t> in </a:t>
            </a:r>
            <a:r>
              <a:rPr lang="it-IT" b="1"/>
              <a:t>Informatica DIETI</a:t>
            </a:r>
          </a:p>
          <a:p>
            <a:pPr algn="r"/>
            <a:r>
              <a:rPr lang="it-IT"/>
              <a:t>Insegnamento di </a:t>
            </a:r>
            <a:r>
              <a:rPr lang="it-IT" b="1"/>
              <a:t>Ingegneria del Software</a:t>
            </a:r>
            <a:endParaRPr lang="en-US" b="1">
              <a:cs typeface="Calibri"/>
            </a:endParaRPr>
          </a:p>
          <a:p>
            <a:pPr algn="r"/>
            <a:r>
              <a:rPr lang="en-US">
                <a:cs typeface="Calibri"/>
              </a:rPr>
              <a:t>Anno </a:t>
            </a:r>
            <a:r>
              <a:rPr lang="en-US" err="1">
                <a:cs typeface="Calibri"/>
              </a:rPr>
              <a:t>accademico</a:t>
            </a:r>
            <a:r>
              <a:rPr lang="en-US">
                <a:cs typeface="Calibri"/>
              </a:rPr>
              <a:t> </a:t>
            </a:r>
            <a:r>
              <a:rPr lang="en-US" b="1">
                <a:cs typeface="Calibri"/>
              </a:rPr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58960" y="178593"/>
            <a:ext cx="97000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44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4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52BF833-883C-AE2A-97B7-06F45740E75C}"/>
              </a:ext>
            </a:extLst>
          </p:cNvPr>
          <p:cNvSpPr txBox="1"/>
          <p:nvPr/>
        </p:nvSpPr>
        <p:spPr>
          <a:xfrm>
            <a:off x="265016" y="790512"/>
            <a:ext cx="97000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err="1">
                <a:solidFill>
                  <a:schemeClr val="accent6"/>
                </a:solidFill>
                <a:cs typeface="Calibri"/>
              </a:rPr>
              <a:t>Testato</a:t>
            </a:r>
            <a:r>
              <a:rPr lang="en-US" sz="4400">
                <a:solidFill>
                  <a:schemeClr val="accent6"/>
                </a:solidFill>
                <a:cs typeface="Calibri"/>
              </a:rPr>
              <a:t> per </a:t>
            </a:r>
            <a:r>
              <a:rPr lang="en-US" sz="4400" err="1">
                <a:solidFill>
                  <a:schemeClr val="accent6"/>
                </a:solidFill>
                <a:cs typeface="Calibri"/>
              </a:rPr>
              <a:t>l’usabilità</a:t>
            </a:r>
            <a:r>
              <a:rPr lang="en-US" sz="4400">
                <a:solidFill>
                  <a:schemeClr val="accent6"/>
                </a:solidFill>
                <a:cs typeface="Calibri"/>
              </a:rPr>
              <a:t>!</a:t>
            </a:r>
          </a:p>
        </p:txBody>
      </p:sp>
      <p:pic>
        <p:nvPicPr>
          <p:cNvPr id="11" name="Immagine 10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00D47446-619F-F7A4-7B3A-C7A4BC68E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41"/>
          <a:stretch/>
        </p:blipFill>
        <p:spPr>
          <a:xfrm>
            <a:off x="654703" y="3147921"/>
            <a:ext cx="7743799" cy="2334357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ADE1DF8C-8954-B8F6-C18C-4B0978500390}"/>
              </a:ext>
            </a:extLst>
          </p:cNvPr>
          <p:cNvSpPr txBox="1"/>
          <p:nvPr/>
        </p:nvSpPr>
        <p:spPr>
          <a:xfrm>
            <a:off x="2210705" y="5682767"/>
            <a:ext cx="97000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err="1">
                <a:solidFill>
                  <a:srgbClr val="ED7D31"/>
                </a:solidFill>
                <a:cs typeface="Calibri"/>
              </a:rPr>
              <a:t>Usabilità</a:t>
            </a:r>
            <a:r>
              <a:rPr lang="en-US" sz="4400" b="1">
                <a:solidFill>
                  <a:srgbClr val="ED7D31"/>
                </a:solidFill>
                <a:cs typeface="Calibri"/>
              </a:rPr>
              <a:t> prima: 0.83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989C8233-CB0C-B29E-2C9A-38205A4657F2}"/>
              </a:ext>
            </a:extLst>
          </p:cNvPr>
          <p:cNvSpPr txBox="1"/>
          <p:nvPr/>
        </p:nvSpPr>
        <p:spPr>
          <a:xfrm>
            <a:off x="8721278" y="3399595"/>
            <a:ext cx="247546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>
                <a:solidFill>
                  <a:schemeClr val="accent6"/>
                </a:solidFill>
                <a:cs typeface="Calibri"/>
              </a:rPr>
              <a:t>✔</a:t>
            </a:r>
            <a:r>
              <a:rPr lang="en-US" sz="2800">
                <a:solidFill>
                  <a:schemeClr val="bg1"/>
                </a:solidFill>
                <a:cs typeface="Calibri"/>
              </a:rPr>
              <a:t>= </a:t>
            </a:r>
            <a:r>
              <a:rPr lang="en-US" sz="2800">
                <a:solidFill>
                  <a:schemeClr val="accent6"/>
                </a:solidFill>
                <a:cs typeface="Calibri"/>
              </a:rPr>
              <a:t>+1</a:t>
            </a:r>
          </a:p>
          <a:p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>
                <a:solidFill>
                  <a:schemeClr val="bg1"/>
                </a:solidFill>
                <a:cs typeface="Calibri"/>
              </a:rPr>
              <a:t>❌</a:t>
            </a:r>
            <a:r>
              <a:rPr lang="en-US" sz="2800">
                <a:solidFill>
                  <a:schemeClr val="bg1"/>
                </a:solidFill>
                <a:cs typeface="Calibri"/>
              </a:rPr>
              <a:t>= </a:t>
            </a:r>
            <a:r>
              <a:rPr lang="en-US" sz="2800">
                <a:solidFill>
                  <a:srgbClr val="C00000"/>
                </a:solidFill>
                <a:cs typeface="Calibri"/>
              </a:rPr>
              <a:t>-1</a:t>
            </a:r>
          </a:p>
          <a:p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>
                <a:solidFill>
                  <a:schemeClr val="bg1"/>
                </a:solidFill>
                <a:cs typeface="Calibri"/>
              </a:rPr>
              <a:t>🚚</a:t>
            </a:r>
            <a:r>
              <a:rPr lang="en-US" sz="2800">
                <a:solidFill>
                  <a:schemeClr val="bg1"/>
                </a:solidFill>
                <a:cs typeface="Calibri"/>
              </a:rPr>
              <a:t>= </a:t>
            </a:r>
            <a:r>
              <a:rPr lang="en-US" sz="2800">
                <a:solidFill>
                  <a:schemeClr val="accent4"/>
                </a:solidFill>
                <a:cs typeface="Calibri"/>
              </a:rPr>
              <a:t>+0.5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13A39814-4C17-0929-09D0-1E02CB687C42}"/>
              </a:ext>
            </a:extLst>
          </p:cNvPr>
          <p:cNvSpPr txBox="1"/>
          <p:nvPr/>
        </p:nvSpPr>
        <p:spPr>
          <a:xfrm>
            <a:off x="654703" y="2024602"/>
            <a:ext cx="60739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err="1">
                <a:solidFill>
                  <a:srgbClr val="FFFFFF"/>
                </a:solidFill>
                <a:cs typeface="Calibri"/>
              </a:rPr>
              <a:t>Usabilità</a:t>
            </a:r>
            <a:r>
              <a:rPr lang="en-US" sz="2400" i="1">
                <a:solidFill>
                  <a:srgbClr val="FFFFFF"/>
                </a:solidFill>
                <a:cs typeface="Calibri"/>
              </a:rPr>
              <a:t> = </a:t>
            </a:r>
            <a:r>
              <a:rPr lang="en-US" sz="2400" i="1" err="1">
                <a:solidFill>
                  <a:srgbClr val="FFFFFF"/>
                </a:solidFill>
                <a:cs typeface="Calibri"/>
              </a:rPr>
              <a:t>Punteggio</a:t>
            </a:r>
            <a:r>
              <a:rPr lang="en-US" sz="2400" i="1">
                <a:solidFill>
                  <a:srgbClr val="FFFFFF"/>
                </a:solidFill>
                <a:cs typeface="Calibri"/>
              </a:rPr>
              <a:t> / Max </a:t>
            </a:r>
            <a:r>
              <a:rPr lang="en-US" sz="2400" i="1" err="1">
                <a:solidFill>
                  <a:srgbClr val="FFFFFF"/>
                </a:solidFill>
                <a:cs typeface="Calibri"/>
              </a:rPr>
              <a:t>punteggio</a:t>
            </a:r>
            <a:endParaRPr lang="en-US" sz="2400" i="1">
              <a:solidFill>
                <a:srgbClr val="FFFFFF"/>
              </a:solidFill>
              <a:cs typeface="Calibri"/>
            </a:endParaRPr>
          </a:p>
          <a:p>
            <a:r>
              <a:rPr lang="en-US" sz="2400" i="1" err="1">
                <a:solidFill>
                  <a:srgbClr val="FFFFFF"/>
                </a:solidFill>
                <a:cs typeface="Calibri"/>
              </a:rPr>
              <a:t>Dominio</a:t>
            </a:r>
            <a:r>
              <a:rPr lang="en-US" sz="2400" i="1">
                <a:solidFill>
                  <a:srgbClr val="FFFFFF"/>
                </a:solidFill>
                <a:cs typeface="Calibri"/>
              </a:rPr>
              <a:t>: [-1,1] </a:t>
            </a:r>
          </a:p>
        </p:txBody>
      </p:sp>
    </p:spTree>
    <p:extLst>
      <p:ext uri="{BB962C8B-B14F-4D97-AF65-F5344CB8AC3E}">
        <p14:creationId xmlns:p14="http://schemas.microsoft.com/office/powerpoint/2010/main" val="21830187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65015" y="178593"/>
            <a:ext cx="97000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44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44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Immagine 5" descr="Immagine che contiene linea, schermata, Carattere, testo&#10;&#10;Descrizione generata automaticamente">
            <a:extLst>
              <a:ext uri="{FF2B5EF4-FFF2-40B4-BE49-F238E27FC236}">
                <a16:creationId xmlns:a16="http://schemas.microsoft.com/office/drawing/2014/main" id="{3A2143A4-EB12-6F77-E698-000493AD5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0" y="3858918"/>
            <a:ext cx="6500423" cy="200423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4A1F1C8F-E70D-AD61-A10C-D30A4336D4E4}"/>
              </a:ext>
            </a:extLst>
          </p:cNvPr>
          <p:cNvSpPr txBox="1"/>
          <p:nvPr/>
        </p:nvSpPr>
        <p:spPr>
          <a:xfrm>
            <a:off x="2278460" y="5863391"/>
            <a:ext cx="501010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err="1">
                <a:solidFill>
                  <a:schemeClr val="accent6"/>
                </a:solidFill>
                <a:cs typeface="Calibri"/>
              </a:rPr>
              <a:t>Usabilità</a:t>
            </a:r>
            <a:r>
              <a:rPr lang="en-US" sz="4400" b="1">
                <a:solidFill>
                  <a:schemeClr val="accent6"/>
                </a:solidFill>
                <a:cs typeface="Calibri"/>
              </a:rPr>
              <a:t> dopo: 0.94</a:t>
            </a:r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2A30539E-5137-C8E8-103F-56A1C0A06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55333"/>
              </p:ext>
            </p:extLst>
          </p:nvPr>
        </p:nvGraphicFramePr>
        <p:xfrm>
          <a:off x="604344" y="1116724"/>
          <a:ext cx="6529358" cy="25886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447">
                  <a:extLst>
                    <a:ext uri="{9D8B030D-6E8A-4147-A177-3AD203B41FA5}">
                      <a16:colId xmlns:a16="http://schemas.microsoft.com/office/drawing/2014/main" val="4144354810"/>
                    </a:ext>
                  </a:extLst>
                </a:gridCol>
                <a:gridCol w="6014911">
                  <a:extLst>
                    <a:ext uri="{9D8B030D-6E8A-4147-A177-3AD203B41FA5}">
                      <a16:colId xmlns:a16="http://schemas.microsoft.com/office/drawing/2014/main" val="187149895"/>
                    </a:ext>
                  </a:extLst>
                </a:gridCol>
              </a:tblGrid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N 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Task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3569140420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1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Login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3022958945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2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Registrazione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2226977326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3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Creazione ristorante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258281706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4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Presa di un ordine e invio alla cucina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4042669527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5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Evasione di un ordine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58246708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6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Creazione menu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3541902610"/>
                  </a:ext>
                </a:extLst>
              </a:tr>
              <a:tr h="318954">
                <a:tc>
                  <a:txBody>
                    <a:bodyPr/>
                    <a:lstStyle/>
                    <a:p>
                      <a:r>
                        <a:rPr lang="it-IT" sz="1600"/>
                        <a:t>7</a:t>
                      </a:r>
                    </a:p>
                  </a:txBody>
                  <a:tcPr marL="79739" marR="79739" marT="39869" marB="39869"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Stampa di un conto in pdf</a:t>
                      </a:r>
                    </a:p>
                  </a:txBody>
                  <a:tcPr marL="79739" marR="79739" marT="39869" marB="39869"/>
                </a:tc>
                <a:extLst>
                  <a:ext uri="{0D108BD9-81ED-4DB2-BD59-A6C34878D82A}">
                    <a16:rowId xmlns:a16="http://schemas.microsoft.com/office/drawing/2014/main" val="3003500839"/>
                  </a:ext>
                </a:extLst>
              </a:tr>
            </a:tbl>
          </a:graphicData>
        </a:graphic>
      </p:graphicFrame>
      <p:sp>
        <p:nvSpPr>
          <p:cNvPr id="13" name="TextBox 3">
            <a:extLst>
              <a:ext uri="{FF2B5EF4-FFF2-40B4-BE49-F238E27FC236}">
                <a16:creationId xmlns:a16="http://schemas.microsoft.com/office/drawing/2014/main" id="{829ADADD-24B3-B148-78D7-E58B18B3F3BF}"/>
              </a:ext>
            </a:extLst>
          </p:cNvPr>
          <p:cNvSpPr txBox="1"/>
          <p:nvPr/>
        </p:nvSpPr>
        <p:spPr>
          <a:xfrm>
            <a:off x="8722725" y="3165868"/>
            <a:ext cx="247546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>
                <a:solidFill>
                  <a:schemeClr val="accent6"/>
                </a:solidFill>
                <a:cs typeface="Calibri"/>
              </a:rPr>
              <a:t>✔</a:t>
            </a:r>
            <a:r>
              <a:rPr lang="en-US" sz="2800">
                <a:solidFill>
                  <a:schemeClr val="bg1"/>
                </a:solidFill>
                <a:cs typeface="Calibri"/>
              </a:rPr>
              <a:t>= </a:t>
            </a:r>
            <a:r>
              <a:rPr lang="en-US" sz="2800">
                <a:solidFill>
                  <a:schemeClr val="accent6"/>
                </a:solidFill>
                <a:cs typeface="Calibri"/>
              </a:rPr>
              <a:t>+1</a:t>
            </a:r>
          </a:p>
          <a:p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>
                <a:solidFill>
                  <a:schemeClr val="bg1"/>
                </a:solidFill>
                <a:cs typeface="Calibri"/>
              </a:rPr>
              <a:t>❌</a:t>
            </a:r>
            <a:r>
              <a:rPr lang="en-US" sz="2800">
                <a:solidFill>
                  <a:schemeClr val="bg1"/>
                </a:solidFill>
                <a:cs typeface="Calibri"/>
              </a:rPr>
              <a:t>= </a:t>
            </a:r>
            <a:r>
              <a:rPr lang="en-US" sz="2800">
                <a:solidFill>
                  <a:srgbClr val="C00000"/>
                </a:solidFill>
                <a:cs typeface="Calibri"/>
              </a:rPr>
              <a:t>-1</a:t>
            </a:r>
          </a:p>
          <a:p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>
                <a:solidFill>
                  <a:schemeClr val="bg1"/>
                </a:solidFill>
                <a:cs typeface="Calibri"/>
              </a:rPr>
              <a:t>🚚</a:t>
            </a:r>
            <a:r>
              <a:rPr lang="en-US" sz="2800">
                <a:solidFill>
                  <a:schemeClr val="bg1"/>
                </a:solidFill>
                <a:cs typeface="Calibri"/>
              </a:rPr>
              <a:t>= </a:t>
            </a:r>
            <a:r>
              <a:rPr lang="en-US" sz="2800">
                <a:solidFill>
                  <a:schemeClr val="accent4"/>
                </a:solidFill>
                <a:cs typeface="Calibri"/>
              </a:rPr>
              <a:t>+0.5</a:t>
            </a:r>
          </a:p>
        </p:txBody>
      </p:sp>
    </p:spTree>
    <p:extLst>
      <p:ext uri="{BB962C8B-B14F-4D97-AF65-F5344CB8AC3E}">
        <p14:creationId xmlns:p14="http://schemas.microsoft.com/office/powerpoint/2010/main" val="3333399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32B02E17-B503-57E1-A7EE-9CA2A2B976F1}"/>
              </a:ext>
            </a:extLst>
          </p:cNvPr>
          <p:cNvSpPr/>
          <p:nvPr/>
        </p:nvSpPr>
        <p:spPr>
          <a:xfrm>
            <a:off x="751265" y="2589929"/>
            <a:ext cx="5640300" cy="3450653"/>
          </a:xfrm>
          <a:prstGeom prst="roundRect">
            <a:avLst>
              <a:gd name="adj" fmla="val 452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65015" y="178593"/>
            <a:ext cx="97000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cs typeface="Calibri"/>
              </a:rPr>
              <a:t>Black box </a:t>
            </a:r>
            <a:r>
              <a:rPr lang="en-US" sz="4400" b="1" dirty="0" err="1">
                <a:solidFill>
                  <a:schemeClr val="bg1"/>
                </a:solidFill>
                <a:cs typeface="Calibri"/>
              </a:rPr>
              <a:t>xUnit</a:t>
            </a:r>
            <a:r>
              <a:rPr lang="en-US" sz="4400" b="1" dirty="0">
                <a:solidFill>
                  <a:schemeClr val="bg1"/>
                </a:solidFill>
                <a:cs typeface="Calibri"/>
              </a:rPr>
              <a:t> testing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A87FB1E6-64DE-2213-96DD-5CE725FCF4BF}"/>
              </a:ext>
            </a:extLst>
          </p:cNvPr>
          <p:cNvSpPr txBox="1"/>
          <p:nvPr/>
        </p:nvSpPr>
        <p:spPr>
          <a:xfrm>
            <a:off x="258807" y="1180233"/>
            <a:ext cx="89290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>
                <a:solidFill>
                  <a:schemeClr val="accent6"/>
                </a:solidFill>
                <a:cs typeface="Calibri"/>
              </a:rPr>
              <a:t>Unit test framework: </a:t>
            </a:r>
            <a:r>
              <a:rPr lang="en-US" sz="3200" b="1" dirty="0" err="1">
                <a:solidFill>
                  <a:srgbClr val="FCC72B"/>
                </a:solidFill>
                <a:cs typeface="Calibri"/>
              </a:rPr>
              <a:t>Vitest</a:t>
            </a:r>
            <a:r>
              <a:rPr lang="en-US" sz="3200" b="1" dirty="0">
                <a:solidFill>
                  <a:schemeClr val="accent6"/>
                </a:solidFill>
                <a:cs typeface="Calibri"/>
              </a:rPr>
              <a:t> for React Typescript</a:t>
            </a:r>
          </a:p>
        </p:txBody>
      </p:sp>
      <p:pic>
        <p:nvPicPr>
          <p:cNvPr id="5" name="Immagine 4" descr="Immagine che contiene testo, schermata, Carattere, Sistema operativo&#10;&#10;Descrizione generata automaticamente">
            <a:extLst>
              <a:ext uri="{FF2B5EF4-FFF2-40B4-BE49-F238E27FC236}">
                <a16:creationId xmlns:a16="http://schemas.microsoft.com/office/drawing/2014/main" id="{C24B1AB6-0183-2E01-D8BC-0B7448F2EB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65" y="1765008"/>
            <a:ext cx="7050443" cy="4860793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7572BC2D-AFA6-0638-389F-6294E7C07F94}"/>
              </a:ext>
            </a:extLst>
          </p:cNvPr>
          <p:cNvSpPr txBox="1"/>
          <p:nvPr/>
        </p:nvSpPr>
        <p:spPr>
          <a:xfrm>
            <a:off x="6542843" y="2952535"/>
            <a:ext cx="513803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>
                <a:solidFill>
                  <a:srgbClr val="FCC72B"/>
                </a:solidFill>
                <a:cs typeface="Calibri"/>
              </a:rPr>
              <a:t>Veloce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solidFill>
                  <a:srgbClr val="FCC72B"/>
                </a:solidFill>
                <a:cs typeface="Calibri"/>
              </a:rPr>
              <a:t>Facile da </a:t>
            </a:r>
            <a:r>
              <a:rPr lang="en-US" sz="3200" dirty="0" err="1">
                <a:solidFill>
                  <a:srgbClr val="FCC72B"/>
                </a:solidFill>
                <a:cs typeface="Calibri"/>
              </a:rPr>
              <a:t>configurare</a:t>
            </a:r>
            <a:endParaRPr lang="en-US" sz="3200" dirty="0">
              <a:solidFill>
                <a:srgbClr val="FCC72B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solidFill>
                  <a:srgbClr val="FCC72B"/>
                </a:solidFill>
                <a:cs typeface="Calibri"/>
              </a:rPr>
              <a:t>Output </a:t>
            </a:r>
            <a:r>
              <a:rPr lang="en-US" sz="3200" dirty="0" err="1">
                <a:solidFill>
                  <a:srgbClr val="FCC72B"/>
                </a:solidFill>
                <a:cs typeface="Calibri"/>
              </a:rPr>
              <a:t>chiaro</a:t>
            </a:r>
            <a:r>
              <a:rPr lang="en-US" sz="3200" dirty="0">
                <a:solidFill>
                  <a:srgbClr val="FCC72B"/>
                </a:solidFill>
                <a:cs typeface="Calibri"/>
              </a:rPr>
              <a:t> e intuitive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err="1">
                <a:solidFill>
                  <a:srgbClr val="FCC72B"/>
                </a:solidFill>
                <a:cs typeface="Calibri"/>
              </a:rPr>
              <a:t>Tipato</a:t>
            </a:r>
            <a:r>
              <a:rPr lang="en-US" sz="3200" dirty="0">
                <a:solidFill>
                  <a:srgbClr val="FCC72B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rgbClr val="FCC72B"/>
                </a:solidFill>
                <a:cs typeface="Calibri"/>
              </a:rPr>
              <a:t>grazie</a:t>
            </a:r>
            <a:r>
              <a:rPr lang="en-US" sz="3200" dirty="0">
                <a:solidFill>
                  <a:srgbClr val="FCC72B"/>
                </a:solidFill>
                <a:cs typeface="Calibri"/>
              </a:rPr>
              <a:t> a </a:t>
            </a:r>
            <a:r>
              <a:rPr lang="en-US" sz="3200" b="1" dirty="0">
                <a:solidFill>
                  <a:srgbClr val="FCC72B"/>
                </a:solidFill>
                <a:cs typeface="Calibri"/>
              </a:rPr>
              <a:t>Typescript</a:t>
            </a: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4AA22751-5E9C-5166-5113-39292116C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7863" y="501182"/>
            <a:ext cx="1857590" cy="185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81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65015" y="178593"/>
            <a:ext cx="97000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cs typeface="Calibri"/>
              </a:rPr>
              <a:t>Black box </a:t>
            </a:r>
            <a:r>
              <a:rPr lang="en-US" sz="4400" b="1" dirty="0" err="1">
                <a:solidFill>
                  <a:schemeClr val="bg1"/>
                </a:solidFill>
                <a:cs typeface="Calibri"/>
              </a:rPr>
              <a:t>xUnit</a:t>
            </a:r>
            <a:r>
              <a:rPr lang="en-US" sz="4400" b="1" dirty="0">
                <a:solidFill>
                  <a:schemeClr val="bg1"/>
                </a:solidFill>
                <a:cs typeface="Calibri"/>
              </a:rPr>
              <a:t> testing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A87FB1E6-64DE-2213-96DD-5CE725FCF4BF}"/>
              </a:ext>
            </a:extLst>
          </p:cNvPr>
          <p:cNvSpPr txBox="1"/>
          <p:nvPr/>
        </p:nvSpPr>
        <p:spPr>
          <a:xfrm>
            <a:off x="258807" y="1180233"/>
            <a:ext cx="89290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>
                <a:solidFill>
                  <a:schemeClr val="accent6"/>
                </a:solidFill>
                <a:cs typeface="Calibri"/>
              </a:rPr>
              <a:t>Unit test framework: </a:t>
            </a:r>
            <a:r>
              <a:rPr lang="en-US" sz="3200" b="1" dirty="0" err="1">
                <a:solidFill>
                  <a:srgbClr val="FCC72B"/>
                </a:solidFill>
                <a:cs typeface="Calibri"/>
              </a:rPr>
              <a:t>Vitest</a:t>
            </a:r>
            <a:r>
              <a:rPr lang="en-US" sz="3200" b="1" dirty="0">
                <a:solidFill>
                  <a:schemeClr val="accent6"/>
                </a:solidFill>
                <a:cs typeface="Calibri"/>
              </a:rPr>
              <a:t> for React Typescript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572BC2D-AFA6-0638-389F-6294E7C07F94}"/>
              </a:ext>
            </a:extLst>
          </p:cNvPr>
          <p:cNvSpPr txBox="1"/>
          <p:nvPr/>
        </p:nvSpPr>
        <p:spPr>
          <a:xfrm>
            <a:off x="3852966" y="2358772"/>
            <a:ext cx="42156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 err="1">
                <a:solidFill>
                  <a:srgbClr val="FCC72B"/>
                </a:solidFill>
                <a:cs typeface="Calibri"/>
              </a:rPr>
              <a:t>Esempio</a:t>
            </a:r>
            <a:r>
              <a:rPr lang="en-US" sz="4000" b="1" dirty="0">
                <a:solidFill>
                  <a:srgbClr val="FCC72B"/>
                </a:solidFill>
                <a:cs typeface="Calibri"/>
              </a:rPr>
              <a:t> di output</a:t>
            </a:r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4AA22751-5E9C-5166-5113-39292116C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7863" y="501182"/>
            <a:ext cx="1857590" cy="1857590"/>
          </a:xfrm>
          <a:prstGeom prst="rect">
            <a:avLst/>
          </a:prstGeom>
        </p:spPr>
      </p:pic>
      <p:pic>
        <p:nvPicPr>
          <p:cNvPr id="6" name="Immagine 5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3BD71152-2A94-84A1-4034-BF468C624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90" y="3718185"/>
            <a:ext cx="8966237" cy="25454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8790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3581108" y="570926"/>
            <a:ext cx="50297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err="1">
                <a:solidFill>
                  <a:schemeClr val="bg1"/>
                </a:solidFill>
                <a:cs typeface="Calibri"/>
              </a:rPr>
              <a:t>Scelte</a:t>
            </a:r>
            <a:r>
              <a:rPr lang="en-US" sz="5400" b="1">
                <a:solidFill>
                  <a:schemeClr val="bg1"/>
                </a:solidFill>
                <a:cs typeface="Calibri"/>
              </a:rPr>
              <a:t> </a:t>
            </a:r>
            <a:r>
              <a:rPr lang="en-US" sz="5400" b="1" err="1">
                <a:solidFill>
                  <a:schemeClr val="bg1"/>
                </a:solidFill>
                <a:cs typeface="Calibri"/>
              </a:rPr>
              <a:t>grafiche</a:t>
            </a:r>
            <a:endParaRPr lang="en-US" sz="5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52D17888-9AB3-B55E-05DB-8583E2D98DB8}"/>
              </a:ext>
            </a:extLst>
          </p:cNvPr>
          <p:cNvSpPr txBox="1"/>
          <p:nvPr/>
        </p:nvSpPr>
        <p:spPr>
          <a:xfrm>
            <a:off x="7162524" y="2202939"/>
            <a:ext cx="42435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5"/>
            <a:r>
              <a:rPr lang="en-US" sz="4400" b="1">
                <a:solidFill>
                  <a:schemeClr val="accent6"/>
                </a:solidFill>
                <a:cs typeface="Calibri"/>
              </a:rPr>
              <a:t>Palette</a:t>
            </a:r>
            <a:endParaRPr lang="en-US">
              <a:solidFill>
                <a:schemeClr val="accent6"/>
              </a:solidFill>
              <a:cs typeface="Calibri" panose="020F0502020204030204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64B0E1E-987F-A210-61FA-B7A432513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49" y="3095759"/>
            <a:ext cx="2743200" cy="1743793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7CCBB38A-8798-AC9A-3C5D-D939B9047E1F}"/>
              </a:ext>
            </a:extLst>
          </p:cNvPr>
          <p:cNvSpPr txBox="1"/>
          <p:nvPr/>
        </p:nvSpPr>
        <p:spPr>
          <a:xfrm>
            <a:off x="357076" y="2255491"/>
            <a:ext cx="42435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4FA447"/>
                </a:solidFill>
                <a:cs typeface="Calibri"/>
              </a:rPr>
              <a:t>Font</a:t>
            </a:r>
          </a:p>
        </p:txBody>
      </p:sp>
      <p:pic>
        <p:nvPicPr>
          <p:cNvPr id="9" name="Picture 8" descr="A group of colored squares with white text&#10;&#10;Description automatically generated">
            <a:extLst>
              <a:ext uri="{FF2B5EF4-FFF2-40B4-BE49-F238E27FC236}">
                <a16:creationId xmlns:a16="http://schemas.microsoft.com/office/drawing/2014/main" id="{A21A04F3-18D0-C28D-30A7-2A018D211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18" y="3092135"/>
            <a:ext cx="4424855" cy="27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084404" y="2046056"/>
            <a:ext cx="80231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>
                <a:solidFill>
                  <a:schemeClr val="bg1"/>
                </a:solidFill>
                <a:cs typeface="Calibri"/>
              </a:rPr>
              <a:t>Features </a:t>
            </a:r>
            <a:r>
              <a:rPr lang="en-US" sz="7200" b="1" err="1">
                <a:solidFill>
                  <a:schemeClr val="bg1"/>
                </a:solidFill>
                <a:cs typeface="Calibri"/>
              </a:rPr>
              <a:t>tecniche</a:t>
            </a:r>
            <a:endParaRPr lang="en-US" sz="72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612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 Tier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4CC-CD89-5C67-5B63-26AAFBC5D836}"/>
              </a:ext>
            </a:extLst>
          </p:cNvPr>
          <p:cNvSpPr txBox="1"/>
          <p:nvPr/>
        </p:nvSpPr>
        <p:spPr>
          <a:xfrm>
            <a:off x="640080" y="2794071"/>
            <a:ext cx="4243589" cy="3846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L'architettura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a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tre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strati è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ampiamente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utilizzata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per </a:t>
            </a:r>
            <a:r>
              <a:rPr lang="en-US" sz="2300" err="1">
                <a:solidFill>
                  <a:schemeClr val="accent2"/>
                </a:solidFill>
                <a:ea typeface="+mn-lt"/>
                <a:cs typeface="+mn-lt"/>
              </a:rPr>
              <a:t>separare</a:t>
            </a:r>
            <a:r>
              <a:rPr lang="en-US" sz="2300">
                <a:solidFill>
                  <a:schemeClr val="accent2"/>
                </a:solidFill>
                <a:ea typeface="+mn-lt"/>
                <a:cs typeface="+mn-lt"/>
              </a:rPr>
              <a:t> le </a:t>
            </a:r>
            <a:r>
              <a:rPr lang="en-US" sz="2300" err="1">
                <a:solidFill>
                  <a:schemeClr val="accent2"/>
                </a:solidFill>
                <a:ea typeface="+mn-lt"/>
                <a:cs typeface="+mn-lt"/>
              </a:rPr>
              <a:t>responsabilità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all'interno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di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un'applicazione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rendendo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più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facile la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manutenzione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l'aggiornamento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e la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scalabilità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. </a:t>
            </a:r>
            <a:endParaRPr lang="en-US" sz="23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300">
              <a:solidFill>
                <a:srgbClr val="D1D5DB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Ogni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strato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ha un </a:t>
            </a:r>
            <a:r>
              <a:rPr lang="en-US" sz="2300" err="1">
                <a:solidFill>
                  <a:schemeClr val="accent2"/>
                </a:solidFill>
                <a:ea typeface="+mn-lt"/>
                <a:cs typeface="+mn-lt"/>
              </a:rPr>
              <a:t>ruolo</a:t>
            </a:r>
            <a:r>
              <a:rPr lang="en-US" sz="2300">
                <a:solidFill>
                  <a:schemeClr val="accent2"/>
                </a:solidFill>
                <a:ea typeface="+mn-lt"/>
                <a:cs typeface="+mn-lt"/>
              </a:rPr>
              <a:t> ben </a:t>
            </a:r>
            <a:r>
              <a:rPr lang="en-US" sz="2300" err="1">
                <a:solidFill>
                  <a:schemeClr val="accent2"/>
                </a:solidFill>
                <a:ea typeface="+mn-lt"/>
                <a:cs typeface="+mn-lt"/>
              </a:rPr>
              <a:t>definito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e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comunicano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tra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loro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seguendo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un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modello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 </a:t>
            </a:r>
            <a:r>
              <a:rPr lang="en-US" sz="2300" err="1">
                <a:solidFill>
                  <a:srgbClr val="D1D5DB"/>
                </a:solidFill>
                <a:ea typeface="+mn-lt"/>
                <a:cs typeface="+mn-lt"/>
              </a:rPr>
              <a:t>gerarchico</a:t>
            </a:r>
            <a:r>
              <a:rPr lang="en-US" sz="230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en-US" sz="2300">
              <a:solidFill>
                <a:srgbClr val="D1D5DB"/>
              </a:solidFill>
              <a:cs typeface="Calibri"/>
            </a:endParaRPr>
          </a:p>
        </p:txBody>
      </p:sp>
      <p:pic>
        <p:nvPicPr>
          <p:cNvPr id="12" name="Immagine 11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E4F8DAAA-DF96-5492-A6FA-28DF1C1CA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68" y="1524699"/>
            <a:ext cx="6589986" cy="2451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magine 13" descr="Immagine che contiene Elementi grafici, cerchio, arte, Policromia&#10;&#10;Descrizione generata automaticamente">
            <a:extLst>
              <a:ext uri="{FF2B5EF4-FFF2-40B4-BE49-F238E27FC236}">
                <a16:creationId xmlns:a16="http://schemas.microsoft.com/office/drawing/2014/main" id="{B51B6E1C-6538-282A-823F-DB872C8857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105" y="3976485"/>
            <a:ext cx="2005795" cy="2005795"/>
          </a:xfrm>
          <a:prstGeom prst="rect">
            <a:avLst/>
          </a:prstGeom>
        </p:spPr>
      </p:pic>
      <p:pic>
        <p:nvPicPr>
          <p:cNvPr id="16" name="Immagine 15" descr="Immagine che contiene Carattere, Elementi grafici, design, logo&#10;&#10;Descrizione generata automaticamente">
            <a:extLst>
              <a:ext uri="{FF2B5EF4-FFF2-40B4-BE49-F238E27FC236}">
                <a16:creationId xmlns:a16="http://schemas.microsoft.com/office/drawing/2014/main" id="{432E07F1-0582-79FA-FE63-C3B08C37A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73" y="4078014"/>
            <a:ext cx="2097467" cy="1255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mmagine 17" descr="Immagine che contiene Elementi grafici, Carattere, simbolo, clipart&#10;&#10;Descrizione generata automaticamente">
            <a:extLst>
              <a:ext uri="{FF2B5EF4-FFF2-40B4-BE49-F238E27FC236}">
                <a16:creationId xmlns:a16="http://schemas.microsoft.com/office/drawing/2014/main" id="{D24DA801-2933-A470-3EE4-E232FC43BC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24"/>
          <a:stretch/>
        </p:blipFill>
        <p:spPr>
          <a:xfrm>
            <a:off x="9958904" y="3889966"/>
            <a:ext cx="1960948" cy="15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Dockerizzata</a:t>
            </a: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cloud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4CC-CD89-5C67-5B63-26AAFBC5D836}"/>
              </a:ext>
            </a:extLst>
          </p:cNvPr>
          <p:cNvSpPr txBox="1"/>
          <p:nvPr/>
        </p:nvSpPr>
        <p:spPr>
          <a:xfrm>
            <a:off x="235603" y="2831695"/>
            <a:ext cx="477307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</a:rPr>
              <a:t>"Docker è </a:t>
            </a:r>
            <a:r>
              <a:rPr lang="en-US" sz="2200" i="1" err="1">
                <a:solidFill>
                  <a:srgbClr val="FFFFFF"/>
                </a:solidFill>
              </a:rPr>
              <a:t>una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piattaforma</a:t>
            </a:r>
            <a:r>
              <a:rPr lang="en-US" sz="2200" i="1">
                <a:solidFill>
                  <a:srgbClr val="FFFFFF"/>
                </a:solidFill>
              </a:rPr>
              <a:t> open-source </a:t>
            </a:r>
            <a:r>
              <a:rPr lang="en-US" sz="2200" i="1" err="1">
                <a:solidFill>
                  <a:srgbClr val="FFFFFF"/>
                </a:solidFill>
              </a:rPr>
              <a:t>che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permette</a:t>
            </a:r>
            <a:r>
              <a:rPr lang="en-US" sz="2200" i="1">
                <a:solidFill>
                  <a:srgbClr val="FFFFFF"/>
                </a:solidFill>
              </a:rPr>
              <a:t> di </a:t>
            </a:r>
            <a:r>
              <a:rPr lang="en-US" sz="2200" i="1" err="1">
                <a:solidFill>
                  <a:srgbClr val="FFFFFF"/>
                </a:solidFill>
              </a:rPr>
              <a:t>creare</a:t>
            </a:r>
            <a:r>
              <a:rPr lang="en-US" sz="2200" i="1">
                <a:solidFill>
                  <a:srgbClr val="FFFFFF"/>
                </a:solidFill>
              </a:rPr>
              <a:t>, </a:t>
            </a:r>
            <a:r>
              <a:rPr lang="en-US" sz="2200" i="1" err="1">
                <a:solidFill>
                  <a:srgbClr val="FFFFFF"/>
                </a:solidFill>
              </a:rPr>
              <a:t>distribuire</a:t>
            </a:r>
            <a:r>
              <a:rPr lang="en-US" sz="2200" i="1">
                <a:solidFill>
                  <a:srgbClr val="FFFFFF"/>
                </a:solidFill>
              </a:rPr>
              <a:t> e </a:t>
            </a:r>
            <a:r>
              <a:rPr lang="en-US" sz="2200" i="1" err="1">
                <a:solidFill>
                  <a:srgbClr val="FFFFFF"/>
                </a:solidFill>
              </a:rPr>
              <a:t>gestire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applicazioni</a:t>
            </a:r>
            <a:r>
              <a:rPr lang="en-US" sz="2200" i="1">
                <a:solidFill>
                  <a:srgbClr val="FFFFFF"/>
                </a:solidFill>
              </a:rPr>
              <a:t> in modo </a:t>
            </a:r>
            <a:r>
              <a:rPr lang="en-US" sz="2200" i="1" err="1">
                <a:solidFill>
                  <a:srgbClr val="FFFFFF"/>
                </a:solidFill>
              </a:rPr>
              <a:t>autonomo</a:t>
            </a:r>
            <a:r>
              <a:rPr lang="en-US" sz="2200" i="1">
                <a:solidFill>
                  <a:srgbClr val="FFFFFF"/>
                </a:solidFill>
              </a:rPr>
              <a:t>, senza dover </a:t>
            </a:r>
            <a:r>
              <a:rPr lang="en-US" sz="2200" i="1" err="1">
                <a:solidFill>
                  <a:srgbClr val="FFFFFF"/>
                </a:solidFill>
              </a:rPr>
              <a:t>dipendere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dall'infrastruttura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sottostante</a:t>
            </a:r>
            <a:r>
              <a:rPr lang="en-US" sz="2200" i="1">
                <a:solidFill>
                  <a:srgbClr val="FFFFFF"/>
                </a:solidFill>
              </a:rPr>
              <a:t>.“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i="1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0070C0"/>
                </a:solidFill>
              </a:rPr>
              <a:t>Digital Ocean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</a:rPr>
              <a:t>	 </a:t>
            </a:r>
            <a:r>
              <a:rPr lang="en-US" sz="2200" i="1">
                <a:solidFill>
                  <a:schemeClr val="accent2"/>
                </a:solidFill>
              </a:rPr>
              <a:t>12€ /mese per droplet pro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</a:rPr>
              <a:t>	</a:t>
            </a:r>
            <a:r>
              <a:rPr lang="en-US" sz="2200" i="1">
                <a:solidFill>
                  <a:schemeClr val="bg1">
                    <a:lumMod val="65000"/>
                  </a:schemeClr>
                </a:solidFill>
              </a:rPr>
              <a:t>4€ / mese per droplet light</a:t>
            </a:r>
          </a:p>
        </p:txBody>
      </p:sp>
      <p:pic>
        <p:nvPicPr>
          <p:cNvPr id="8" name="Immagine 7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A4E654CB-3BD3-2E0A-DDA2-88EBD298A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71" y="1210049"/>
            <a:ext cx="7087038" cy="4434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202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110591" y="325369"/>
            <a:ext cx="5134071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Documentazione</a:t>
            </a: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cloud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4CC-CD89-5C67-5B63-26AAFBC5D836}"/>
              </a:ext>
            </a:extLst>
          </p:cNvPr>
          <p:cNvSpPr txBox="1"/>
          <p:nvPr/>
        </p:nvSpPr>
        <p:spPr>
          <a:xfrm>
            <a:off x="143212" y="2909771"/>
            <a:ext cx="4586161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  <a:hlinkClick r:id="rId2"/>
              </a:rPr>
              <a:t>Swagger UI (API documentation)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  <a:hlinkClick r:id="rId2"/>
              </a:rPr>
              <a:t>http://209.38.197.162:3000/doc/</a:t>
            </a:r>
            <a:endParaRPr lang="en-US" sz="2200" i="1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i="1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 err="1">
                <a:solidFill>
                  <a:srgbClr val="FFFFFF"/>
                </a:solidFill>
              </a:rPr>
              <a:t>StoryBook</a:t>
            </a:r>
            <a:r>
              <a:rPr lang="en-US" sz="2200" i="1">
                <a:solidFill>
                  <a:srgbClr val="FFFFFF"/>
                </a:solidFill>
              </a:rPr>
              <a:t> (Frontend documentation)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</a:rPr>
              <a:t>http://209.38.197.162:6006/</a:t>
            </a:r>
          </a:p>
        </p:txBody>
      </p:sp>
      <p:pic>
        <p:nvPicPr>
          <p:cNvPr id="7" name="Immagine 6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0D53F907-2220-01C5-3B96-37C9C81B0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78"/>
          <a:stretch/>
        </p:blipFill>
        <p:spPr>
          <a:xfrm>
            <a:off x="7462628" y="128645"/>
            <a:ext cx="4586160" cy="4953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magine 4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CAD77C2D-1D5B-C838-BEAC-33597068A7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60" b="35879"/>
          <a:stretch/>
        </p:blipFill>
        <p:spPr>
          <a:xfrm>
            <a:off x="4550017" y="3231070"/>
            <a:ext cx="7362960" cy="3390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16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110591" y="325369"/>
            <a:ext cx="5838264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Autocompletamentocon</a:t>
            </a: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mealDB</a:t>
            </a: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API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4CC-CD89-5C67-5B63-26AAFBC5D836}"/>
              </a:ext>
            </a:extLst>
          </p:cNvPr>
          <p:cNvSpPr txBox="1"/>
          <p:nvPr/>
        </p:nvSpPr>
        <p:spPr>
          <a:xfrm>
            <a:off x="640080" y="2872899"/>
            <a:ext cx="4322416" cy="35834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/>
            </a:br>
            <a:r>
              <a:rPr lang="en-US" sz="2200" i="1" err="1">
                <a:solidFill>
                  <a:srgbClr val="FFFFFF"/>
                </a:solidFill>
                <a:cs typeface="Calibri"/>
              </a:rPr>
              <a:t>MealDB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 è un </a:t>
            </a:r>
            <a:r>
              <a:rPr lang="en-US" sz="2200" i="1">
                <a:solidFill>
                  <a:srgbClr val="FFC000"/>
                </a:solidFill>
                <a:cs typeface="Calibri"/>
              </a:rPr>
              <a:t>database online di </a:t>
            </a:r>
            <a:r>
              <a:rPr lang="en-US" sz="2200" i="1" err="1">
                <a:solidFill>
                  <a:srgbClr val="FFC000"/>
                </a:solidFill>
                <a:cs typeface="Calibri"/>
              </a:rPr>
              <a:t>ricette</a:t>
            </a:r>
            <a:r>
              <a:rPr lang="en-US" sz="2200" i="1">
                <a:solidFill>
                  <a:srgbClr val="FFC000"/>
                </a:solidFill>
                <a:cs typeface="Calibri"/>
              </a:rPr>
              <a:t> e </a:t>
            </a:r>
            <a:r>
              <a:rPr lang="en-US" sz="2200" i="1" err="1">
                <a:solidFill>
                  <a:srgbClr val="FFC000"/>
                </a:solidFill>
                <a:cs typeface="Calibri"/>
              </a:rPr>
              <a:t>informazioni</a:t>
            </a:r>
            <a:r>
              <a:rPr lang="en-US" sz="2200" i="1">
                <a:solidFill>
                  <a:srgbClr val="FFC000"/>
                </a:solidFill>
                <a:cs typeface="Calibri"/>
              </a:rPr>
              <a:t> </a:t>
            </a:r>
            <a:r>
              <a:rPr lang="en-US" sz="2200" i="1" err="1">
                <a:solidFill>
                  <a:srgbClr val="FFC000"/>
                </a:solidFill>
                <a:cs typeface="Calibri"/>
              </a:rPr>
              <a:t>culinarie</a:t>
            </a:r>
            <a:r>
              <a:rPr lang="en-US" sz="2200" i="1">
                <a:solidFill>
                  <a:srgbClr val="FFC000"/>
                </a:solidFill>
                <a:cs typeface="Calibri"/>
              </a:rPr>
              <a:t>.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 Ratatouille </a:t>
            </a:r>
            <a:r>
              <a:rPr lang="en-US" sz="2200" i="1" err="1">
                <a:solidFill>
                  <a:srgbClr val="FFFFFF"/>
                </a:solidFill>
                <a:cs typeface="Calibri"/>
              </a:rPr>
              <a:t>utilizza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 </a:t>
            </a:r>
            <a:r>
              <a:rPr lang="en-US" sz="2200" i="1" err="1">
                <a:solidFill>
                  <a:srgbClr val="FFFFFF"/>
                </a:solidFill>
                <a:cs typeface="Calibri"/>
              </a:rPr>
              <a:t>questa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 API per </a:t>
            </a:r>
            <a:r>
              <a:rPr lang="en-US" sz="2200" i="1" err="1">
                <a:solidFill>
                  <a:srgbClr val="FFFFFF"/>
                </a:solidFill>
                <a:cs typeface="Calibri"/>
              </a:rPr>
              <a:t>autocompletare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 </a:t>
            </a:r>
            <a:r>
              <a:rPr lang="en-US" sz="2200" i="1" err="1">
                <a:solidFill>
                  <a:srgbClr val="FFFFFF"/>
                </a:solidFill>
                <a:cs typeface="Calibri"/>
              </a:rPr>
              <a:t>gli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 </a:t>
            </a:r>
            <a:r>
              <a:rPr lang="en-US" sz="2200" i="1" err="1">
                <a:solidFill>
                  <a:srgbClr val="FFFFFF"/>
                </a:solidFill>
                <a:cs typeface="Calibri"/>
              </a:rPr>
              <a:t>alimenti</a:t>
            </a:r>
            <a:r>
              <a:rPr lang="en-US" sz="2200" i="1">
                <a:solidFill>
                  <a:srgbClr val="FFFFFF"/>
                </a:solidFill>
                <a:cs typeface="Calibri"/>
              </a:rPr>
              <a:t>.</a:t>
            </a:r>
            <a:endParaRPr lang="en-US"/>
          </a:p>
        </p:txBody>
      </p:sp>
      <p:pic>
        <p:nvPicPr>
          <p:cNvPr id="5" name="Immagine 4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0B38334E-0DF3-9049-A4C6-C8FE42F85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1" b="41419"/>
          <a:stretch/>
        </p:blipFill>
        <p:spPr>
          <a:xfrm>
            <a:off x="7150921" y="761640"/>
            <a:ext cx="4257988" cy="4054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642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163710" y="178593"/>
            <a:ext cx="75009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accent6"/>
                </a:solidFill>
                <a:cs typeface="Calibri"/>
              </a:rPr>
              <a:t>A chi è </a:t>
            </a:r>
            <a:r>
              <a:rPr lang="en-US" sz="4400" b="1" noProof="1">
                <a:solidFill>
                  <a:schemeClr val="accent6"/>
                </a:solidFill>
                <a:cs typeface="Calibri"/>
              </a:rPr>
              <a:t>rivolta</a:t>
            </a:r>
            <a:r>
              <a:rPr lang="en-US" sz="4400" b="1">
                <a:solidFill>
                  <a:schemeClr val="accent6"/>
                </a:solidFill>
                <a:cs typeface="Calibri"/>
              </a:rPr>
              <a:t> la nostra app?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E3C99-A69E-7F60-335F-98AEE1E21616}"/>
              </a:ext>
            </a:extLst>
          </p:cNvPr>
          <p:cNvSpPr txBox="1"/>
          <p:nvPr/>
        </p:nvSpPr>
        <p:spPr>
          <a:xfrm>
            <a:off x="159529" y="951471"/>
            <a:ext cx="1044773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  <a:cs typeface="Calibri"/>
              </a:rPr>
              <a:t>L’ </a:t>
            </a:r>
            <a:r>
              <a:rPr lang="en-US" sz="3200">
                <a:solidFill>
                  <a:schemeClr val="bg1"/>
                </a:solidFill>
                <a:cs typeface="Calibri"/>
              </a:rPr>
              <a:t>app</a:t>
            </a:r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err="1">
                <a:solidFill>
                  <a:schemeClr val="bg1"/>
                </a:solidFill>
                <a:cs typeface="Calibri"/>
              </a:rPr>
              <a:t>si</a:t>
            </a:r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err="1">
                <a:solidFill>
                  <a:schemeClr val="bg1"/>
                </a:solidFill>
                <a:cs typeface="Calibri"/>
              </a:rPr>
              <a:t>rivolge</a:t>
            </a:r>
            <a:r>
              <a:rPr lang="en-US" sz="2800">
                <a:solidFill>
                  <a:schemeClr val="bg1"/>
                </a:solidFill>
                <a:cs typeface="Calibri"/>
              </a:rPr>
              <a:t> ai </a:t>
            </a:r>
            <a:r>
              <a:rPr lang="en-US" sz="2800" b="1" err="1">
                <a:solidFill>
                  <a:schemeClr val="accent6"/>
                </a:solidFill>
                <a:cs typeface="Calibri"/>
              </a:rPr>
              <a:t>gestori</a:t>
            </a:r>
            <a:r>
              <a:rPr lang="en-US" sz="28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2800" b="1" err="1">
                <a:solidFill>
                  <a:schemeClr val="accent6"/>
                </a:solidFill>
                <a:cs typeface="Calibri"/>
              </a:rPr>
              <a:t>della</a:t>
            </a:r>
            <a:r>
              <a:rPr lang="en-US" sz="28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2800" b="1" err="1">
                <a:solidFill>
                  <a:schemeClr val="accent6"/>
                </a:solidFill>
                <a:cs typeface="Calibri"/>
              </a:rPr>
              <a:t>ristorazione</a:t>
            </a:r>
            <a:r>
              <a:rPr lang="en-US" sz="28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2800">
                <a:solidFill>
                  <a:schemeClr val="bg1"/>
                </a:solidFill>
                <a:cs typeface="Calibri"/>
              </a:rPr>
              <a:t>per </a:t>
            </a:r>
            <a:r>
              <a:rPr lang="en-US" sz="2800" b="1" err="1">
                <a:solidFill>
                  <a:schemeClr val="bg1"/>
                </a:solidFill>
                <a:cs typeface="Calibri"/>
              </a:rPr>
              <a:t>monitorare</a:t>
            </a:r>
            <a:r>
              <a:rPr lang="en-US" sz="2800">
                <a:solidFill>
                  <a:schemeClr val="bg1"/>
                </a:solidFill>
                <a:cs typeface="Calibri"/>
              </a:rPr>
              <a:t> e </a:t>
            </a:r>
            <a:r>
              <a:rPr lang="en-US" sz="2800" b="1" err="1">
                <a:solidFill>
                  <a:schemeClr val="bg1"/>
                </a:solidFill>
                <a:cs typeface="Calibri"/>
              </a:rPr>
              <a:t>aumentare</a:t>
            </a:r>
            <a:r>
              <a:rPr lang="en-US" sz="2800">
                <a:solidFill>
                  <a:schemeClr val="bg1"/>
                </a:solidFill>
                <a:cs typeface="Calibri"/>
              </a:rPr>
              <a:t> </a:t>
            </a:r>
            <a:r>
              <a:rPr lang="en-US" sz="2800" b="1" err="1">
                <a:solidFill>
                  <a:schemeClr val="bg1"/>
                </a:solidFill>
                <a:cs typeface="Calibri"/>
              </a:rPr>
              <a:t>l'efficenza</a:t>
            </a:r>
            <a:r>
              <a:rPr lang="en-US" sz="2800">
                <a:solidFill>
                  <a:schemeClr val="bg1"/>
                </a:solidFill>
                <a:cs typeface="Calibri"/>
              </a:rPr>
              <a:t> del proprio </a:t>
            </a:r>
            <a:r>
              <a:rPr lang="en-US" sz="2800" err="1">
                <a:solidFill>
                  <a:schemeClr val="bg1"/>
                </a:solidFill>
                <a:cs typeface="Calibri"/>
              </a:rPr>
              <a:t>personale</a:t>
            </a:r>
            <a:r>
              <a:rPr lang="en-US" sz="2800">
                <a:solidFill>
                  <a:schemeClr val="bg1"/>
                </a:solidFill>
                <a:cs typeface="Calibri"/>
              </a:rPr>
              <a:t>.</a:t>
            </a:r>
          </a:p>
          <a:p>
            <a:pPr marL="285750" indent="-285750">
              <a:buFont typeface="Calibri"/>
              <a:buChar char="-"/>
            </a:pPr>
            <a:endParaRPr lang="en-US" sz="2400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US" sz="24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3" name="Immagine 2" descr="Immagine che contiene schermata, clipart, Elementi grafici, design&#10;&#10;Descrizione generata automaticamente">
            <a:extLst>
              <a:ext uri="{FF2B5EF4-FFF2-40B4-BE49-F238E27FC236}">
                <a16:creationId xmlns:a16="http://schemas.microsoft.com/office/drawing/2014/main" id="{7817179F-94BD-C824-83AE-02048E9F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7" y="2210577"/>
            <a:ext cx="6038241" cy="4025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4EB6859A-851B-EF57-5AE3-342BAA27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729" y="1826431"/>
            <a:ext cx="2542424" cy="44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3180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100080" y="476465"/>
            <a:ext cx="5838264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Analytics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4CC-CD89-5C67-5B63-26AAFBC5D836}"/>
              </a:ext>
            </a:extLst>
          </p:cNvPr>
          <p:cNvSpPr txBox="1"/>
          <p:nvPr/>
        </p:nvSpPr>
        <p:spPr>
          <a:xfrm>
            <a:off x="355553" y="3071307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>
                <a:solidFill>
                  <a:srgbClr val="FFFFFF"/>
                </a:solidFill>
              </a:rPr>
              <a:t>“</a:t>
            </a:r>
            <a:r>
              <a:rPr lang="en-US" sz="2200" i="1" err="1">
                <a:solidFill>
                  <a:srgbClr val="FFFFFF"/>
                </a:solidFill>
              </a:rPr>
              <a:t>Grazie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all’integrazione</a:t>
            </a:r>
            <a:r>
              <a:rPr lang="en-US" sz="2200" i="1">
                <a:solidFill>
                  <a:srgbClr val="FFFFFF"/>
                </a:solidFill>
              </a:rPr>
              <a:t> di Firebase e Google Analytics è possible </a:t>
            </a:r>
            <a:r>
              <a:rPr lang="en-US" sz="2200" i="1" err="1">
                <a:solidFill>
                  <a:schemeClr val="accent2"/>
                </a:solidFill>
              </a:rPr>
              <a:t>raccogliere</a:t>
            </a:r>
            <a:r>
              <a:rPr lang="en-US" sz="2200" i="1">
                <a:solidFill>
                  <a:schemeClr val="accent2"/>
                </a:solidFill>
              </a:rPr>
              <a:t> e </a:t>
            </a:r>
            <a:r>
              <a:rPr lang="en-US" sz="2200" i="1" err="1">
                <a:solidFill>
                  <a:schemeClr val="accent2"/>
                </a:solidFill>
              </a:rPr>
              <a:t>analizzare</a:t>
            </a:r>
            <a:r>
              <a:rPr lang="en-US" sz="2200" i="1">
                <a:solidFill>
                  <a:schemeClr val="accent2"/>
                </a:solidFill>
              </a:rPr>
              <a:t> </a:t>
            </a:r>
            <a:r>
              <a:rPr lang="en-US" sz="2200" i="1" err="1">
                <a:solidFill>
                  <a:schemeClr val="accent2"/>
                </a:solidFill>
              </a:rPr>
              <a:t>dati</a:t>
            </a:r>
            <a:r>
              <a:rPr lang="en-US" sz="2200" i="1">
                <a:solidFill>
                  <a:schemeClr val="accent2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sugli</a:t>
            </a:r>
            <a:r>
              <a:rPr lang="en-US" sz="2200" i="1">
                <a:solidFill>
                  <a:srgbClr val="FFFFFF"/>
                </a:solidFill>
              </a:rPr>
              <a:t> </a:t>
            </a:r>
            <a:r>
              <a:rPr lang="en-US" sz="2200" i="1" err="1">
                <a:solidFill>
                  <a:srgbClr val="FFFFFF"/>
                </a:solidFill>
              </a:rPr>
              <a:t>utenti</a:t>
            </a:r>
            <a:r>
              <a:rPr lang="en-US" sz="2200" i="1">
                <a:solidFill>
                  <a:srgbClr val="FFFFFF"/>
                </a:solidFill>
              </a:rPr>
              <a:t> al fine di </a:t>
            </a:r>
            <a:r>
              <a:rPr lang="en-US" sz="2200" i="1" err="1">
                <a:solidFill>
                  <a:srgbClr val="FFC000"/>
                </a:solidFill>
              </a:rPr>
              <a:t>migliorare</a:t>
            </a:r>
            <a:r>
              <a:rPr lang="en-US" sz="2200" i="1">
                <a:solidFill>
                  <a:srgbClr val="FFC000"/>
                </a:solidFill>
              </a:rPr>
              <a:t> </a:t>
            </a:r>
            <a:r>
              <a:rPr lang="en-US" sz="2200" i="1" err="1">
                <a:solidFill>
                  <a:srgbClr val="FFC000"/>
                </a:solidFill>
              </a:rPr>
              <a:t>l’usabilità</a:t>
            </a:r>
            <a:r>
              <a:rPr lang="en-US" sz="2200" i="1">
                <a:solidFill>
                  <a:srgbClr val="FFC000"/>
                </a:solidFill>
              </a:rPr>
              <a:t> </a:t>
            </a:r>
            <a:r>
              <a:rPr lang="en-US" sz="2200" i="1">
                <a:solidFill>
                  <a:srgbClr val="FFFFFF"/>
                </a:solidFill>
              </a:rPr>
              <a:t>e la </a:t>
            </a:r>
            <a:r>
              <a:rPr lang="en-US" sz="2200" i="1" err="1">
                <a:solidFill>
                  <a:srgbClr val="FFC000"/>
                </a:solidFill>
              </a:rPr>
              <a:t>qualità</a:t>
            </a:r>
            <a:r>
              <a:rPr lang="en-US" sz="2200" i="1">
                <a:solidFill>
                  <a:srgbClr val="FFC000"/>
                </a:solidFill>
              </a:rPr>
              <a:t> </a:t>
            </a:r>
            <a:r>
              <a:rPr lang="en-US" sz="2200" i="1">
                <a:solidFill>
                  <a:srgbClr val="FFFFFF"/>
                </a:solidFill>
              </a:rPr>
              <a:t>del software."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Immagine 4" descr="Immagine che contiene testo, Carattere, logo, design&#10;&#10;Descrizione generata automaticamente">
            <a:extLst>
              <a:ext uri="{FF2B5EF4-FFF2-40B4-BE49-F238E27FC236}">
                <a16:creationId xmlns:a16="http://schemas.microsoft.com/office/drawing/2014/main" id="{B84E2D13-FB25-F231-6E74-168AE8F0C0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5" r="28132" b="25233"/>
          <a:stretch/>
        </p:blipFill>
        <p:spPr>
          <a:xfrm>
            <a:off x="355553" y="141488"/>
            <a:ext cx="1353734" cy="1314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magine 6" descr="Immagine che contiene logo, Carattere, testo, design&#10;&#10;Descrizione generata automaticamente">
            <a:extLst>
              <a:ext uri="{FF2B5EF4-FFF2-40B4-BE49-F238E27FC236}">
                <a16:creationId xmlns:a16="http://schemas.microsoft.com/office/drawing/2014/main" id="{A5EB3BF3-27A7-0D51-4FF9-3E48DDC46B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4" r="10693"/>
          <a:stretch/>
        </p:blipFill>
        <p:spPr>
          <a:xfrm>
            <a:off x="2801245" y="337662"/>
            <a:ext cx="1765433" cy="1118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magine 9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F1EECA19-8100-D2D9-C67B-3428FF8AFC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48"/>
          <a:stretch/>
        </p:blipFill>
        <p:spPr>
          <a:xfrm>
            <a:off x="5107362" y="588734"/>
            <a:ext cx="6817910" cy="473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9CBE201B-52C0-ED9E-EB42-B4F9A1FB4455}"/>
              </a:ext>
            </a:extLst>
          </p:cNvPr>
          <p:cNvSpPr txBox="1"/>
          <p:nvPr/>
        </p:nvSpPr>
        <p:spPr>
          <a:xfrm>
            <a:off x="1892775" y="498463"/>
            <a:ext cx="724982" cy="805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</a:t>
            </a:r>
            <a:endParaRPr lang="en-US" sz="5400" b="1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832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084404" y="2046056"/>
            <a:ext cx="802319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err="1">
                <a:solidFill>
                  <a:schemeClr val="bg1"/>
                </a:solidFill>
                <a:latin typeface="Batang"/>
                <a:ea typeface="Batang"/>
                <a:cs typeface="Calibri"/>
              </a:rPr>
              <a:t>Grazie</a:t>
            </a:r>
            <a:r>
              <a:rPr lang="en-US" sz="7200" b="1">
                <a:solidFill>
                  <a:schemeClr val="bg1"/>
                </a:solidFill>
                <a:latin typeface="Batang"/>
                <a:ea typeface="Batang"/>
                <a:cs typeface="Calibri"/>
              </a:rPr>
              <a:t> per la visione</a:t>
            </a:r>
          </a:p>
        </p:txBody>
      </p:sp>
    </p:spTree>
    <p:extLst>
      <p:ext uri="{BB962C8B-B14F-4D97-AF65-F5344CB8AC3E}">
        <p14:creationId xmlns:p14="http://schemas.microsoft.com/office/powerpoint/2010/main" val="359975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A0A1229-E58C-86AF-D96F-E9F824819D88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</a:t>
            </a:r>
            <a:r>
              <a:rPr lang="en-US" sz="5200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Benefici</a:t>
            </a:r>
            <a:endParaRPr lang="en-US" sz="52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7DCA737-09CB-5FCE-36FF-38EB35736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283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6752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084403" y="2046056"/>
            <a:ext cx="84212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72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7200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300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258960" y="178593"/>
            <a:ext cx="654843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44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4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E576C-56B7-E450-0D7F-AA235B39B36B}"/>
              </a:ext>
            </a:extLst>
          </p:cNvPr>
          <p:cNvSpPr txBox="1"/>
          <p:nvPr/>
        </p:nvSpPr>
        <p:spPr>
          <a:xfrm>
            <a:off x="258807" y="1180233"/>
            <a:ext cx="892905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b="1" err="1">
                <a:solidFill>
                  <a:schemeClr val="accent6"/>
                </a:solidFill>
                <a:cs typeface="Calibri"/>
              </a:rPr>
              <a:t>Reattiva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e veloce 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su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più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dispositivi</a:t>
            </a:r>
            <a:endParaRPr lang="en-US" sz="3200" b="1">
              <a:solidFill>
                <a:schemeClr val="accent6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Controllo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efficienza</a:t>
            </a:r>
            <a:r>
              <a:rPr lang="en-US" sz="3200">
                <a:solidFill>
                  <a:schemeClr val="bg1"/>
                </a:solidFill>
                <a:cs typeface="Calibri"/>
              </a:rPr>
              <a:t> del 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personale</a:t>
            </a:r>
            <a:endParaRPr lang="en-US" sz="32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" name="Immagine 9" descr="Immagine che contiene schermata, clipart, Elementi grafici, design&#10;&#10;Descrizione generata automaticamente">
            <a:extLst>
              <a:ext uri="{FF2B5EF4-FFF2-40B4-BE49-F238E27FC236}">
                <a16:creationId xmlns:a16="http://schemas.microsoft.com/office/drawing/2014/main" id="{CDD359EA-BB15-A3DC-327D-20463172A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08" y="2489650"/>
            <a:ext cx="6038241" cy="4025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magine 11" descr="Immagine che contiene testo, schermata, logo, giallo&#10;&#10;Descrizione generata automaticamente">
            <a:extLst>
              <a:ext uri="{FF2B5EF4-FFF2-40B4-BE49-F238E27FC236}">
                <a16:creationId xmlns:a16="http://schemas.microsoft.com/office/drawing/2014/main" id="{B4735728-0E79-87FA-9F20-E9CF870BD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458" y="285882"/>
            <a:ext cx="2804691" cy="5971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020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DF64665-D2A1-BFEF-D525-CBDB80D2C7FA}"/>
              </a:ext>
            </a:extLst>
          </p:cNvPr>
          <p:cNvSpPr txBox="1"/>
          <p:nvPr/>
        </p:nvSpPr>
        <p:spPr>
          <a:xfrm>
            <a:off x="258960" y="178593"/>
            <a:ext cx="654843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44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4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A456AF6-D4DC-620F-B35A-6E65938ACA51}"/>
              </a:ext>
            </a:extLst>
          </p:cNvPr>
          <p:cNvSpPr txBox="1"/>
          <p:nvPr/>
        </p:nvSpPr>
        <p:spPr>
          <a:xfrm>
            <a:off x="258807" y="1180233"/>
            <a:ext cx="892905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Reattiva</a:t>
            </a:r>
            <a:r>
              <a:rPr lang="en-US" sz="3200">
                <a:solidFill>
                  <a:schemeClr val="bg1"/>
                </a:solidFill>
                <a:cs typeface="Calibri"/>
              </a:rPr>
              <a:t> e veloce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su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più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dispositivi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b="1" err="1">
                <a:solidFill>
                  <a:schemeClr val="accent6"/>
                </a:solidFill>
                <a:cs typeface="Calibri"/>
              </a:rPr>
              <a:t>Controllo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efficienza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 del 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personale</a:t>
            </a:r>
            <a:endParaRPr lang="en-US" sz="3200" b="1">
              <a:solidFill>
                <a:schemeClr val="accent6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Prendere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 e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inviare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ordini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alla</a:t>
            </a:r>
            <a:r>
              <a:rPr lang="en-US" sz="3200">
                <a:solidFill>
                  <a:schemeClr val="bg1"/>
                </a:solidFill>
                <a:cs typeface="Calibri"/>
              </a:rPr>
              <a:t> cucina</a:t>
            </a: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Creazione</a:t>
            </a:r>
            <a:r>
              <a:rPr lang="en-US" sz="3200">
                <a:solidFill>
                  <a:schemeClr val="bg1"/>
                </a:solidFill>
                <a:cs typeface="Calibri"/>
              </a:rPr>
              <a:t> di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menù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personalizzati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Redigere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conti</a:t>
            </a:r>
            <a:r>
              <a:rPr lang="en-US" sz="3200">
                <a:solidFill>
                  <a:schemeClr val="bg1"/>
                </a:solidFill>
                <a:cs typeface="Calibri"/>
              </a:rPr>
              <a:t> per un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tavolo</a:t>
            </a:r>
            <a:r>
              <a:rPr lang="en-US" sz="3200">
                <a:solidFill>
                  <a:schemeClr val="bg1"/>
                </a:solidFill>
                <a:cs typeface="Calibri"/>
              </a:rPr>
              <a:t> in pdf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7A3C55F-03B9-A503-1AAB-223E08EA2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50"/>
          <a:stretch/>
        </p:blipFill>
        <p:spPr>
          <a:xfrm>
            <a:off x="7340251" y="1789323"/>
            <a:ext cx="4073719" cy="507405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034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22AF-015F-92B7-925A-B92C3FA33A9A}"/>
              </a:ext>
            </a:extLst>
          </p:cNvPr>
          <p:cNvSpPr txBox="1"/>
          <p:nvPr/>
        </p:nvSpPr>
        <p:spPr>
          <a:xfrm>
            <a:off x="3970366" y="609600"/>
            <a:ext cx="4267200" cy="13514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 per </a:t>
            </a:r>
            <a:r>
              <a:rPr lang="en-US" sz="4400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l’utente</a:t>
            </a:r>
            <a:endParaRPr lang="en-US" sz="44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50E37E8-4B05-7ABC-F872-D18F14C45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0" r="4578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</p:spPr>
      </p:pic>
      <p:pic>
        <p:nvPicPr>
          <p:cNvPr id="5" name="Immagine 4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C8F16FB3-961B-71E3-E385-AAB691873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7" r="32861" b="-1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0CD9166A-A722-1D02-4B27-089763DDE3B9}"/>
              </a:ext>
            </a:extLst>
          </p:cNvPr>
          <p:cNvSpPr/>
          <p:nvPr/>
        </p:nvSpPr>
        <p:spPr>
          <a:xfrm>
            <a:off x="4038603" y="3623631"/>
            <a:ext cx="4457697" cy="1425889"/>
          </a:xfrm>
          <a:prstGeom prst="rightArrow">
            <a:avLst/>
          </a:prstGeom>
          <a:solidFill>
            <a:srgbClr val="AE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B4BDD2E7-979E-716C-270B-BD20EEA5504E}"/>
              </a:ext>
            </a:extLst>
          </p:cNvPr>
          <p:cNvSpPr txBox="1"/>
          <p:nvPr/>
        </p:nvSpPr>
        <p:spPr>
          <a:xfrm>
            <a:off x="4038603" y="4065471"/>
            <a:ext cx="3810000" cy="7859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err="1">
                <a:solidFill>
                  <a:schemeClr val="bg1"/>
                </a:solidFill>
                <a:cs typeface="Calibri" panose="020F0502020204030204"/>
              </a:rPr>
              <a:t>Evadere</a:t>
            </a:r>
            <a:r>
              <a:rPr lang="en-US" sz="2000" b="1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sz="2000" b="1" err="1">
                <a:solidFill>
                  <a:schemeClr val="bg1"/>
                </a:solidFill>
                <a:cs typeface="Calibri" panose="020F0502020204030204"/>
              </a:rPr>
              <a:t>ordini</a:t>
            </a:r>
            <a:r>
              <a:rPr lang="en-US" sz="2000" b="1">
                <a:solidFill>
                  <a:schemeClr val="bg1"/>
                </a:solidFill>
                <a:cs typeface="Calibri" panose="020F0502020204030204"/>
              </a:rPr>
              <a:t> in real time dal tablet in cucina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37FCFAB4-EBBB-6575-1A86-2B4D95043FFC}"/>
              </a:ext>
            </a:extLst>
          </p:cNvPr>
          <p:cNvSpPr/>
          <p:nvPr/>
        </p:nvSpPr>
        <p:spPr>
          <a:xfrm rot="10800000">
            <a:off x="3909236" y="2364151"/>
            <a:ext cx="4457697" cy="142588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E576C-56B7-E450-0D7F-AA235B39B36B}"/>
              </a:ext>
            </a:extLst>
          </p:cNvPr>
          <p:cNvSpPr txBox="1"/>
          <p:nvPr/>
        </p:nvSpPr>
        <p:spPr>
          <a:xfrm>
            <a:off x="4038603" y="2748898"/>
            <a:ext cx="4066710" cy="7859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err="1">
                <a:solidFill>
                  <a:schemeClr val="bg1"/>
                </a:solidFill>
              </a:rPr>
              <a:t>Prendere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ordini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più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velocemente</a:t>
            </a:r>
            <a:r>
              <a:rPr lang="en-US" sz="2000" b="1">
                <a:solidFill>
                  <a:schemeClr val="bg1"/>
                </a:solidFill>
              </a:rPr>
              <a:t> e </a:t>
            </a:r>
            <a:r>
              <a:rPr lang="en-US" sz="2000" b="1" err="1">
                <a:solidFill>
                  <a:schemeClr val="bg1"/>
                </a:solidFill>
              </a:rPr>
              <a:t>inviarli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en-US" sz="2000" b="1" err="1">
                <a:solidFill>
                  <a:schemeClr val="bg1"/>
                </a:solidFill>
              </a:rPr>
              <a:t>alla</a:t>
            </a:r>
            <a:r>
              <a:rPr lang="en-US" sz="2000" b="1">
                <a:solidFill>
                  <a:schemeClr val="bg1"/>
                </a:solidFill>
              </a:rPr>
              <a:t> cucina</a:t>
            </a:r>
            <a:endParaRPr lang="en-US" sz="2000" b="1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2275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EBB6BE6C-02D4-6EF1-3D10-ACDA0F8DB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42"/>
          <a:stretch/>
        </p:blipFill>
        <p:spPr>
          <a:xfrm>
            <a:off x="7017726" y="1306980"/>
            <a:ext cx="4325571" cy="5647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FDF64665-D2A1-BFEF-D525-CBDB80D2C7FA}"/>
              </a:ext>
            </a:extLst>
          </p:cNvPr>
          <p:cNvSpPr txBox="1"/>
          <p:nvPr/>
        </p:nvSpPr>
        <p:spPr>
          <a:xfrm>
            <a:off x="258960" y="178593"/>
            <a:ext cx="654843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44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4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A456AF6-D4DC-620F-B35A-6E65938ACA51}"/>
              </a:ext>
            </a:extLst>
          </p:cNvPr>
          <p:cNvSpPr txBox="1"/>
          <p:nvPr/>
        </p:nvSpPr>
        <p:spPr>
          <a:xfrm>
            <a:off x="258807" y="1180233"/>
            <a:ext cx="892905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Reattiva</a:t>
            </a:r>
            <a:r>
              <a:rPr lang="en-US" sz="3200">
                <a:solidFill>
                  <a:schemeClr val="bg1"/>
                </a:solidFill>
                <a:cs typeface="Calibri"/>
              </a:rPr>
              <a:t> e veloce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su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più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dispositivi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Controllo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efficienza</a:t>
            </a:r>
            <a:r>
              <a:rPr lang="en-US" sz="3200">
                <a:solidFill>
                  <a:schemeClr val="bg1"/>
                </a:solidFill>
                <a:cs typeface="Calibri"/>
              </a:rPr>
              <a:t> del 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personale</a:t>
            </a:r>
            <a:endParaRPr lang="en-US" sz="320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Prendere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 e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inviare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ordini</a:t>
            </a:r>
            <a:r>
              <a:rPr lang="en-US" sz="320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alla</a:t>
            </a:r>
            <a:r>
              <a:rPr lang="en-US" sz="3200">
                <a:solidFill>
                  <a:schemeClr val="bg1"/>
                </a:solidFill>
                <a:cs typeface="Calibri"/>
              </a:rPr>
              <a:t> cucina</a:t>
            </a:r>
          </a:p>
          <a:p>
            <a:pPr marL="571500" indent="-571500">
              <a:buFont typeface="Arial"/>
              <a:buChar char="•"/>
            </a:pPr>
            <a:r>
              <a:rPr lang="en-US" sz="3200" b="1" err="1">
                <a:solidFill>
                  <a:schemeClr val="accent6"/>
                </a:solidFill>
                <a:cs typeface="Calibri"/>
              </a:rPr>
              <a:t>Creazione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di 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menù</a:t>
            </a:r>
            <a:r>
              <a:rPr lang="en-US" sz="3200" b="1">
                <a:solidFill>
                  <a:schemeClr val="accent6"/>
                </a:solidFill>
                <a:cs typeface="Calibri"/>
              </a:rPr>
              <a:t> </a:t>
            </a:r>
            <a:r>
              <a:rPr lang="en-US" sz="3200" b="1" err="1">
                <a:solidFill>
                  <a:schemeClr val="accent6"/>
                </a:solidFill>
                <a:cs typeface="Calibri"/>
              </a:rPr>
              <a:t>personalizzati</a:t>
            </a:r>
            <a:endParaRPr lang="en-US" sz="3200" b="1">
              <a:solidFill>
                <a:schemeClr val="accent6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err="1">
                <a:solidFill>
                  <a:schemeClr val="bg1"/>
                </a:solidFill>
                <a:cs typeface="Calibri"/>
              </a:rPr>
              <a:t>Redigere</a:t>
            </a:r>
            <a:r>
              <a:rPr lang="en-US" sz="3200">
                <a:solidFill>
                  <a:schemeClr val="bg1"/>
                </a:solidFill>
                <a:cs typeface="Calibri"/>
              </a:rPr>
              <a:t> 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conti</a:t>
            </a:r>
            <a:r>
              <a:rPr lang="en-US" sz="3200">
                <a:solidFill>
                  <a:schemeClr val="bg1"/>
                </a:solidFill>
                <a:cs typeface="Calibri"/>
              </a:rPr>
              <a:t> per un </a:t>
            </a:r>
            <a:r>
              <a:rPr lang="en-US" sz="3200" err="1">
                <a:solidFill>
                  <a:schemeClr val="bg1"/>
                </a:solidFill>
                <a:cs typeface="Calibri"/>
              </a:rPr>
              <a:t>tavolo</a:t>
            </a:r>
            <a:r>
              <a:rPr lang="en-US" sz="3200">
                <a:solidFill>
                  <a:schemeClr val="bg1"/>
                </a:solidFill>
                <a:cs typeface="Calibri"/>
              </a:rPr>
              <a:t> in pdf</a:t>
            </a:r>
          </a:p>
        </p:txBody>
      </p:sp>
    </p:spTree>
    <p:extLst>
      <p:ext uri="{BB962C8B-B14F-4D97-AF65-F5344CB8AC3E}">
        <p14:creationId xmlns:p14="http://schemas.microsoft.com/office/powerpoint/2010/main" val="3783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DF64665-D2A1-BFEF-D525-CBDB80D2C7FA}"/>
              </a:ext>
            </a:extLst>
          </p:cNvPr>
          <p:cNvSpPr txBox="1"/>
          <p:nvPr/>
        </p:nvSpPr>
        <p:spPr>
          <a:xfrm>
            <a:off x="258960" y="178593"/>
            <a:ext cx="654843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Features per </a:t>
            </a:r>
            <a:r>
              <a:rPr lang="en-US" sz="4400" b="1" err="1">
                <a:solidFill>
                  <a:schemeClr val="bg1"/>
                </a:solidFill>
                <a:cs typeface="Calibri"/>
              </a:rPr>
              <a:t>l’utente</a:t>
            </a:r>
            <a:endParaRPr lang="en-US" sz="4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A456AF6-D4DC-620F-B35A-6E65938ACA51}"/>
              </a:ext>
            </a:extLst>
          </p:cNvPr>
          <p:cNvSpPr txBox="1"/>
          <p:nvPr/>
        </p:nvSpPr>
        <p:spPr>
          <a:xfrm>
            <a:off x="258807" y="1180233"/>
            <a:ext cx="892905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 err="1">
                <a:solidFill>
                  <a:schemeClr val="bg1"/>
                </a:solidFill>
                <a:cs typeface="Calibri"/>
              </a:rPr>
              <a:t>Reattiva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e veloce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su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più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dispositivi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 err="1">
                <a:solidFill>
                  <a:schemeClr val="bg1"/>
                </a:solidFill>
                <a:cs typeface="Calibri"/>
              </a:rPr>
              <a:t>Controllo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efficienza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 del 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personale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 err="1">
                <a:solidFill>
                  <a:schemeClr val="bg1"/>
                </a:solidFill>
                <a:cs typeface="Calibri"/>
              </a:rPr>
              <a:t>Prendere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e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inviare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ordini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alla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cucina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err="1">
                <a:solidFill>
                  <a:schemeClr val="bg1"/>
                </a:solidFill>
                <a:cs typeface="Calibri"/>
              </a:rPr>
              <a:t>Creazione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di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menù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 err="1">
                <a:solidFill>
                  <a:schemeClr val="bg1"/>
                </a:solidFill>
                <a:cs typeface="Calibri"/>
              </a:rPr>
              <a:t>personalizzati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b="1" dirty="0" err="1">
                <a:solidFill>
                  <a:schemeClr val="accent6"/>
                </a:solidFill>
                <a:cs typeface="Calibri"/>
              </a:rPr>
              <a:t>Redigere</a:t>
            </a:r>
            <a:r>
              <a:rPr lang="en-US" sz="3200" b="1" dirty="0">
                <a:solidFill>
                  <a:schemeClr val="accent6"/>
                </a:solidFill>
                <a:cs typeface="Calibri"/>
              </a:rPr>
              <a:t> </a:t>
            </a:r>
            <a:r>
              <a:rPr lang="en-US" sz="3200" b="1" dirty="0" err="1">
                <a:solidFill>
                  <a:schemeClr val="accent6"/>
                </a:solidFill>
                <a:cs typeface="Calibri"/>
              </a:rPr>
              <a:t>conti</a:t>
            </a:r>
            <a:r>
              <a:rPr lang="en-US" sz="3200" b="1" dirty="0">
                <a:solidFill>
                  <a:schemeClr val="accent6"/>
                </a:solidFill>
                <a:cs typeface="Calibri"/>
              </a:rPr>
              <a:t> per un </a:t>
            </a:r>
            <a:r>
              <a:rPr lang="en-US" sz="3200" b="1" dirty="0" err="1">
                <a:solidFill>
                  <a:schemeClr val="accent6"/>
                </a:solidFill>
                <a:cs typeface="Calibri"/>
              </a:rPr>
              <a:t>tavolo</a:t>
            </a:r>
            <a:r>
              <a:rPr lang="en-US" sz="3200" b="1" dirty="0">
                <a:solidFill>
                  <a:schemeClr val="accent6"/>
                </a:solidFill>
                <a:cs typeface="Calibri"/>
              </a:rPr>
              <a:t> in pdf</a:t>
            </a:r>
          </a:p>
        </p:txBody>
      </p:sp>
      <p:pic>
        <p:nvPicPr>
          <p:cNvPr id="4" name="Immagine 3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D704673C-0CF4-F264-C1F6-A1FAC9D81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69" y="454490"/>
            <a:ext cx="3005977" cy="64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4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538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Batang</vt:lpstr>
      <vt:lpstr>Arial</vt:lpstr>
      <vt:lpstr>Calibri</vt:lpstr>
      <vt:lpstr>Calibri Light</vt:lpstr>
      <vt:lpstr>office theme</vt:lpstr>
      <vt:lpstr>Ratatouille23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</dc:creator>
  <cp:lastModifiedBy>ALESSANDRO BONOMO</cp:lastModifiedBy>
  <cp:revision>2</cp:revision>
  <dcterms:created xsi:type="dcterms:W3CDTF">2023-09-05T14:41:16Z</dcterms:created>
  <dcterms:modified xsi:type="dcterms:W3CDTF">2023-09-18T15:25:49Z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2023-09-05T14:48:40Z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6ce1f8c2-984a-4dbc-bb53-1159d2d8f54e</vt:lpwstr>
  </property>
  <property fmtid="{D5CDD505-2E9C-101B-9397-08002B2CF9AE}" pid="8" name="MSIP_Label_2ad0b24d-6422-44b0-b3de-abb3a9e8c81a_ContentBits">
    <vt:lpwstr>0</vt:lpwstr>
  </property>
</Properties>
</file>