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2" r:id="rId6"/>
    <p:sldId id="259"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8A7DA9-A872-4C2E-9FE7-9C654A4DF26F}"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758401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A7DA9-A872-4C2E-9FE7-9C654A4DF26F}"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195684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A7DA9-A872-4C2E-9FE7-9C654A4DF26F}"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1532050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A7DA9-A872-4C2E-9FE7-9C654A4DF26F}"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6A68D2F-5804-40B8-B9D4-ED0A3DDC35C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94306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A7DA9-A872-4C2E-9FE7-9C654A4DF26F}"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2503622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8A7DA9-A872-4C2E-9FE7-9C654A4DF26F}" type="datetimeFigureOut">
              <a:rPr lang="en-IN" smtClean="0"/>
              <a:t>07-08-2023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3768959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8A7DA9-A872-4C2E-9FE7-9C654A4DF26F}" type="datetimeFigureOut">
              <a:rPr lang="en-IN" smtClean="0"/>
              <a:t>07-08-2023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3312673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8A7DA9-A872-4C2E-9FE7-9C654A4DF26F}"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1626050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B8A7DA9-A872-4C2E-9FE7-9C654A4DF26F}" type="datetimeFigureOut">
              <a:rPr lang="en-IN" smtClean="0"/>
              <a:t>07-08-2023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6A68D2F-5804-40B8-B9D4-ED0A3DDC35CD}" type="slidenum">
              <a:rPr lang="en-IN" smtClean="0"/>
              <a:t>‹#›</a:t>
            </a:fld>
            <a:endParaRPr lang="en-IN"/>
          </a:p>
        </p:txBody>
      </p:sp>
    </p:spTree>
    <p:extLst>
      <p:ext uri="{BB962C8B-B14F-4D97-AF65-F5344CB8AC3E}">
        <p14:creationId xmlns:p14="http://schemas.microsoft.com/office/powerpoint/2010/main" val="208065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8A7DA9-A872-4C2E-9FE7-9C654A4DF26F}"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295342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A7DA9-A872-4C2E-9FE7-9C654A4DF26F}"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3446569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8A7DA9-A872-4C2E-9FE7-9C654A4DF26F}"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51744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8A7DA9-A872-4C2E-9FE7-9C654A4DF26F}" type="datetimeFigureOut">
              <a:rPr lang="en-IN" smtClean="0"/>
              <a:t>07-08-2023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369493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8A7DA9-A872-4C2E-9FE7-9C654A4DF26F}" type="datetimeFigureOut">
              <a:rPr lang="en-IN" smtClean="0"/>
              <a:t>07-08-2023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131492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B8A7DA9-A872-4C2E-9FE7-9C654A4DF26F}" type="datetimeFigureOut">
              <a:rPr lang="en-IN" smtClean="0"/>
              <a:t>07-08-2023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77150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A7DA9-A872-4C2E-9FE7-9C654A4DF26F}"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237338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A7DA9-A872-4C2E-9FE7-9C654A4DF26F}"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A68D2F-5804-40B8-B9D4-ED0A3DDC35CD}" type="slidenum">
              <a:rPr lang="en-IN" smtClean="0"/>
              <a:t>‹#›</a:t>
            </a:fld>
            <a:endParaRPr lang="en-IN"/>
          </a:p>
        </p:txBody>
      </p:sp>
    </p:spTree>
    <p:extLst>
      <p:ext uri="{BB962C8B-B14F-4D97-AF65-F5344CB8AC3E}">
        <p14:creationId xmlns:p14="http://schemas.microsoft.com/office/powerpoint/2010/main" val="16377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8A7DA9-A872-4C2E-9FE7-9C654A4DF26F}" type="datetimeFigureOut">
              <a:rPr lang="en-IN" smtClean="0"/>
              <a:t>07-08-2023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6A68D2F-5804-40B8-B9D4-ED0A3DDC35CD}" type="slidenum">
              <a:rPr lang="en-IN" smtClean="0"/>
              <a:t>‹#›</a:t>
            </a:fld>
            <a:endParaRPr lang="en-IN"/>
          </a:p>
        </p:txBody>
      </p:sp>
    </p:spTree>
    <p:extLst>
      <p:ext uri="{BB962C8B-B14F-4D97-AF65-F5344CB8AC3E}">
        <p14:creationId xmlns:p14="http://schemas.microsoft.com/office/powerpoint/2010/main" val="22252706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25BF-C740-4419-7BDA-0CC6F38F8C6D}"/>
              </a:ext>
            </a:extLst>
          </p:cNvPr>
          <p:cNvSpPr>
            <a:spLocks noGrp="1"/>
          </p:cNvSpPr>
          <p:nvPr>
            <p:ph type="ctrTitle"/>
          </p:nvPr>
        </p:nvSpPr>
        <p:spPr/>
        <p:txBody>
          <a:bodyPr>
            <a:normAutofit fontScale="90000"/>
          </a:bodyPr>
          <a:lstStyle/>
          <a:p>
            <a:r>
              <a:rPr lang="en-US" sz="7200" b="1" dirty="0">
                <a:latin typeface="Aharoni" panose="02010803020104030203" pitchFamily="2" charset="-79"/>
                <a:cs typeface="Aharoni" panose="02010803020104030203" pitchFamily="2" charset="-79"/>
              </a:rPr>
              <a:t>Flexible theory of investment</a:t>
            </a:r>
            <a:endParaRPr lang="en-IN" sz="7200" b="1"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05C3508C-0068-7922-DCA5-7E764DF9201F}"/>
              </a:ext>
            </a:extLst>
          </p:cNvPr>
          <p:cNvSpPr>
            <a:spLocks noGrp="1"/>
          </p:cNvSpPr>
          <p:nvPr>
            <p:ph type="subTitle" idx="1"/>
          </p:nvPr>
        </p:nvSpPr>
        <p:spPr>
          <a:xfrm>
            <a:off x="1408497" y="4718568"/>
            <a:ext cx="9144000" cy="883335"/>
          </a:xfrm>
        </p:spPr>
        <p:txBody>
          <a:bodyPr>
            <a:normAutofit/>
          </a:bodyPr>
          <a:lstStyle/>
          <a:p>
            <a:r>
              <a:rPr lang="en-US" sz="2800" b="1" i="1">
                <a:effectLst>
                  <a:outerShdw blurRad="38100" dist="38100" dir="2700000" algn="tl">
                    <a:srgbClr val="000000">
                      <a:alpha val="43137"/>
                    </a:srgbClr>
                  </a:outerShdw>
                </a:effectLst>
              </a:rPr>
              <a:t>John </a:t>
            </a:r>
            <a:r>
              <a:rPr lang="en-US" sz="2800" b="1" i="1" dirty="0">
                <a:effectLst>
                  <a:outerShdw blurRad="38100" dist="38100" dir="2700000" algn="tl">
                    <a:srgbClr val="000000">
                      <a:alpha val="43137"/>
                    </a:srgbClr>
                  </a:outerShdw>
                </a:effectLst>
              </a:rPr>
              <a:t>Wick</a:t>
            </a:r>
            <a:endParaRPr lang="en-IN" sz="28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622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F922-079D-0B33-7FBB-57BD76961AB6}"/>
              </a:ext>
            </a:extLst>
          </p:cNvPr>
          <p:cNvSpPr>
            <a:spLocks noGrp="1"/>
          </p:cNvSpPr>
          <p:nvPr>
            <p:ph type="title"/>
          </p:nvPr>
        </p:nvSpPr>
        <p:spPr/>
        <p:txBody>
          <a:bodyPr/>
          <a:lstStyle/>
          <a:p>
            <a:r>
              <a:rPr lang="en-US" b="1" dirty="0">
                <a:latin typeface="Arial Narrow" panose="020B0606020202030204" pitchFamily="34" charset="0"/>
              </a:rPr>
              <a:t>INTRODUCTION</a:t>
            </a:r>
            <a:endParaRPr lang="en-IN" b="1"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28D714F2-67AF-002B-A18B-784304236315}"/>
              </a:ext>
            </a:extLst>
          </p:cNvPr>
          <p:cNvSpPr>
            <a:spLocks noGrp="1"/>
          </p:cNvSpPr>
          <p:nvPr>
            <p:ph idx="1"/>
          </p:nvPr>
        </p:nvSpPr>
        <p:spPr/>
        <p:txBody>
          <a:bodyPr/>
          <a:lstStyle/>
          <a:p>
            <a:pPr>
              <a:lnSpc>
                <a:spcPct val="150000"/>
              </a:lnSpc>
            </a:pPr>
            <a:r>
              <a:rPr lang="en-US" dirty="0">
                <a:latin typeface="Arial Narrow" panose="020B0606020202030204" pitchFamily="34" charset="0"/>
              </a:rPr>
              <a:t>The theory of flexible accelerator has been developed in various forms by </a:t>
            </a:r>
            <a:r>
              <a:rPr lang="en-US" dirty="0" err="1">
                <a:latin typeface="Arial Narrow" panose="020B0606020202030204" pitchFamily="34" charset="0"/>
              </a:rPr>
              <a:t>Seneri</a:t>
            </a:r>
            <a:r>
              <a:rPr lang="en-US" dirty="0">
                <a:latin typeface="Arial Narrow" panose="020B0606020202030204" pitchFamily="34" charset="0"/>
              </a:rPr>
              <a:t>, Goodwin, </a:t>
            </a:r>
            <a:r>
              <a:rPr lang="en-US" dirty="0" err="1">
                <a:latin typeface="Arial Narrow" panose="020B0606020202030204" pitchFamily="34" charset="0"/>
              </a:rPr>
              <a:t>Koik</a:t>
            </a:r>
            <a:r>
              <a:rPr lang="en-US" dirty="0">
                <a:latin typeface="Arial Narrow" panose="020B0606020202030204" pitchFamily="34" charset="0"/>
              </a:rPr>
              <a:t> and </a:t>
            </a:r>
            <a:r>
              <a:rPr lang="en-US" dirty="0" err="1">
                <a:latin typeface="Arial Narrow" panose="020B0606020202030204" pitchFamily="34" charset="0"/>
              </a:rPr>
              <a:t>Junankar</a:t>
            </a:r>
            <a:r>
              <a:rPr lang="en-US" dirty="0">
                <a:latin typeface="Arial Narrow" panose="020B0606020202030204" pitchFamily="34" charset="0"/>
              </a:rPr>
              <a:t>. 
But the most accepted approach was adopted by </a:t>
            </a:r>
            <a:r>
              <a:rPr lang="en-US" dirty="0" err="1">
                <a:latin typeface="Arial Narrow" panose="020B0606020202030204" pitchFamily="34" charset="0"/>
              </a:rPr>
              <a:t>Koik</a:t>
            </a:r>
            <a:r>
              <a:rPr lang="en-US" dirty="0">
                <a:latin typeface="Arial Narrow" panose="020B0606020202030204" pitchFamily="34" charset="0"/>
              </a:rPr>
              <a:t>.
This theory is also known as the capital stock adjustment model.</a:t>
            </a:r>
            <a:endParaRPr lang="en-IN" dirty="0">
              <a:latin typeface="Arial Narrow" panose="020B0606020202030204" pitchFamily="34" charset="0"/>
            </a:endParaRPr>
          </a:p>
        </p:txBody>
      </p:sp>
    </p:spTree>
    <p:extLst>
      <p:ext uri="{BB962C8B-B14F-4D97-AF65-F5344CB8AC3E}">
        <p14:creationId xmlns:p14="http://schemas.microsoft.com/office/powerpoint/2010/main" val="408518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6D03-25DE-938D-86F4-941410EC255D}"/>
              </a:ext>
            </a:extLst>
          </p:cNvPr>
          <p:cNvSpPr>
            <a:spLocks noGrp="1"/>
          </p:cNvSpPr>
          <p:nvPr>
            <p:ph type="title"/>
          </p:nvPr>
        </p:nvSpPr>
        <p:spPr/>
        <p:txBody>
          <a:bodyPr/>
          <a:lstStyle/>
          <a:p>
            <a:r>
              <a:rPr lang="en-US" dirty="0"/>
              <a:t>MEANING</a:t>
            </a:r>
            <a:endParaRPr lang="en-IN" dirty="0"/>
          </a:p>
        </p:txBody>
      </p:sp>
      <p:sp>
        <p:nvSpPr>
          <p:cNvPr id="3" name="Content Placeholder 2">
            <a:extLst>
              <a:ext uri="{FF2B5EF4-FFF2-40B4-BE49-F238E27FC236}">
                <a16:creationId xmlns:a16="http://schemas.microsoft.com/office/drawing/2014/main" id="{DCBAC58F-8D34-1F63-D267-33D4E66D8AFB}"/>
              </a:ext>
            </a:extLst>
          </p:cNvPr>
          <p:cNvSpPr>
            <a:spLocks noGrp="1"/>
          </p:cNvSpPr>
          <p:nvPr>
            <p:ph idx="1"/>
          </p:nvPr>
        </p:nvSpPr>
        <p:spPr/>
        <p:txBody>
          <a:bodyPr>
            <a:normAutofit fontScale="92500"/>
          </a:bodyPr>
          <a:lstStyle/>
          <a:p>
            <a:pPr marL="0" marR="0" algn="just">
              <a:lnSpc>
                <a:spcPct val="150000"/>
              </a:lnSpc>
              <a:spcBef>
                <a:spcPts val="0"/>
              </a:spcBef>
              <a:spcAft>
                <a:spcPts val="800"/>
              </a:spcAft>
            </a:pPr>
            <a:r>
              <a:rPr lang="en-US" sz="2400" kern="100" dirty="0">
                <a:solidFill>
                  <a:srgbClr val="000000"/>
                </a:solidFill>
                <a:effectLst/>
                <a:latin typeface="Arial Narrow" panose="020B0606020202030204" pitchFamily="34" charset="0"/>
                <a:ea typeface="Calibri" panose="020F0502020204030204" pitchFamily="34" charset="0"/>
                <a:cs typeface="Times New Roman" panose="02020603050405020304" pitchFamily="18" charset="0"/>
              </a:rPr>
              <a:t>The flexible accelerator theory eliminates one of the main weaknesses of the simple acceleration theory, namely that the capital reserve is adjusted optimally without any delay. 
In a flexible accelerator, there are lags in the adjustment process between the level of production and the level of capital stock.
</a:t>
            </a:r>
            <a:r>
              <a:rPr lang="en-US" sz="2400" kern="100" dirty="0" err="1">
                <a:solidFill>
                  <a:srgbClr val="000000"/>
                </a:solidFill>
                <a:effectLst/>
                <a:latin typeface="Arial Narrow" panose="020B0606020202030204" pitchFamily="34" charset="0"/>
                <a:ea typeface="Calibri" panose="020F0502020204030204" pitchFamily="34" charset="0"/>
                <a:cs typeface="Times New Roman" panose="02020603050405020304" pitchFamily="18" charset="0"/>
              </a:rPr>
              <a:t>Junankar</a:t>
            </a:r>
            <a:r>
              <a:rPr lang="en-US" sz="2400" kern="100" dirty="0">
                <a:solidFill>
                  <a:srgbClr val="000000"/>
                </a:solidFill>
                <a:effectLst/>
                <a:latin typeface="Arial Narrow" panose="020B0606020202030204" pitchFamily="34" charset="0"/>
                <a:ea typeface="Calibri" panose="020F0502020204030204" pitchFamily="34" charset="0"/>
                <a:cs typeface="Times New Roman" panose="02020603050405020304" pitchFamily="18" charset="0"/>
              </a:rPr>
              <a:t> has discussed the lags in the adjustment between production and capital stock. He explains them at the organizational level and extends them to the overall level</a:t>
            </a:r>
            <a:endParaRPr lang="en-IN" sz="3600" dirty="0">
              <a:latin typeface="Arial Narrow" panose="020B0606020202030204" pitchFamily="34" charset="0"/>
            </a:endParaRPr>
          </a:p>
        </p:txBody>
      </p:sp>
    </p:spTree>
    <p:extLst>
      <p:ext uri="{BB962C8B-B14F-4D97-AF65-F5344CB8AC3E}">
        <p14:creationId xmlns:p14="http://schemas.microsoft.com/office/powerpoint/2010/main" val="6917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594F-7242-F5C1-CCD0-50842F386F90}"/>
              </a:ext>
            </a:extLst>
          </p:cNvPr>
          <p:cNvSpPr>
            <a:spLocks noGrp="1"/>
          </p:cNvSpPr>
          <p:nvPr>
            <p:ph type="title"/>
          </p:nvPr>
        </p:nvSpPr>
        <p:spPr>
          <a:xfrm>
            <a:off x="838200" y="365125"/>
            <a:ext cx="10515600" cy="1539875"/>
          </a:xfrm>
        </p:spPr>
        <p:txBody>
          <a:bodyPr>
            <a:normAutofit/>
          </a:bodyPr>
          <a:lstStyle/>
          <a:p>
            <a:r>
              <a:rPr lang="en-US" sz="2800" b="1" dirty="0">
                <a:effectLst/>
                <a:latin typeface="Arial Narrow" panose="020B0606020202030204" pitchFamily="34" charset="0"/>
                <a:ea typeface="Times New Roman" panose="02020603050405020304" pitchFamily="18" charset="0"/>
              </a:rPr>
              <a:t>If the demand for the product has increased:</a:t>
            </a:r>
            <a:endParaRPr lang="en-IN" sz="6000"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73655321-EA91-0EEF-F55F-066DF156983B}"/>
              </a:ext>
            </a:extLst>
          </p:cNvPr>
          <p:cNvSpPr>
            <a:spLocks noGrp="1"/>
          </p:cNvSpPr>
          <p:nvPr>
            <p:ph idx="1"/>
          </p:nvPr>
        </p:nvSpPr>
        <p:spPr>
          <a:xfrm>
            <a:off x="838200" y="1905000"/>
            <a:ext cx="10515600" cy="4351338"/>
          </a:xfrm>
        </p:spPr>
        <p:txBody>
          <a:bodyPr>
            <a:normAutofit/>
          </a:bodyPr>
          <a:lstStyle/>
          <a:p>
            <a:pPr marL="0" marR="0" indent="0" algn="just" fontAlgn="base">
              <a:lnSpc>
                <a:spcPct val="150000"/>
              </a:lnSpc>
              <a:spcBef>
                <a:spcPts val="0"/>
              </a:spcBef>
              <a:spcAft>
                <a:spcPts val="1440"/>
              </a:spcAft>
              <a:buNone/>
            </a:pPr>
            <a:r>
              <a:rPr lang="en-US" b="1" dirty="0">
                <a:solidFill>
                  <a:srgbClr val="000000"/>
                </a:solidFill>
                <a:effectLst/>
                <a:highlight>
                  <a:srgbClr val="FFFF00"/>
                </a:highlight>
                <a:latin typeface="Arial Narrow" panose="020B0606020202030204" pitchFamily="34" charset="0"/>
                <a:ea typeface="Times New Roman" panose="02020603050405020304" pitchFamily="18" charset="0"/>
              </a:rPr>
              <a:t>Decision-making lag:</a:t>
            </a:r>
            <a:r>
              <a:rPr lang="en-US" dirty="0">
                <a:solidFill>
                  <a:srgbClr val="000000"/>
                </a:solidFill>
                <a:effectLst/>
                <a:latin typeface="Arial Narrow" panose="020B0606020202030204" pitchFamily="34" charset="0"/>
                <a:ea typeface="Times New Roman" panose="02020603050405020304" pitchFamily="18" charset="0"/>
              </a:rPr>
              <a:t>
</a:t>
            </a:r>
            <a:r>
              <a:rPr lang="en-US" i="1" dirty="0">
                <a:solidFill>
                  <a:srgbClr val="000000"/>
                </a:solidFill>
                <a:effectLst/>
                <a:latin typeface="Arial Narrow" panose="020B0606020202030204" pitchFamily="34" charset="0"/>
                <a:ea typeface="Times New Roman" panose="02020603050405020304" pitchFamily="18" charset="0"/>
              </a:rPr>
              <a:t>The company will use its inventory and then use its capital reserves more intensively.</a:t>
            </a:r>
            <a:r>
              <a:rPr lang="en-US" dirty="0">
                <a:solidFill>
                  <a:srgbClr val="000000"/>
                </a:solidFill>
                <a:effectLst/>
                <a:latin typeface="Arial Narrow" panose="020B0606020202030204" pitchFamily="34" charset="0"/>
                <a:ea typeface="Times New Roman" panose="02020603050405020304" pitchFamily="18" charset="0"/>
              </a:rPr>
              <a:t>
</a:t>
            </a:r>
            <a:r>
              <a:rPr lang="en-US" i="1" dirty="0">
                <a:solidFill>
                  <a:srgbClr val="000000"/>
                </a:solidFill>
                <a:effectLst/>
                <a:latin typeface="Arial Narrow" panose="020B0606020202030204" pitchFamily="34" charset="0"/>
                <a:ea typeface="Times New Roman" panose="02020603050405020304" pitchFamily="18" charset="0"/>
              </a:rPr>
              <a:t>If the increase in demand for production is large and lasts for some time, the company will increase the demand for capital reserves.</a:t>
            </a:r>
            <a:endParaRPr lang="en-IN" sz="4000" i="1" dirty="0">
              <a:latin typeface="Arial Narrow" panose="020B0606020202030204" pitchFamily="34" charset="0"/>
            </a:endParaRPr>
          </a:p>
        </p:txBody>
      </p:sp>
    </p:spTree>
    <p:extLst>
      <p:ext uri="{BB962C8B-B14F-4D97-AF65-F5344CB8AC3E}">
        <p14:creationId xmlns:p14="http://schemas.microsoft.com/office/powerpoint/2010/main" val="259295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0A4E48-832F-337D-63F7-DB80B5E3B19A}"/>
              </a:ext>
            </a:extLst>
          </p:cNvPr>
          <p:cNvSpPr>
            <a:spLocks noGrp="1"/>
          </p:cNvSpPr>
          <p:nvPr>
            <p:ph idx="1"/>
          </p:nvPr>
        </p:nvSpPr>
        <p:spPr/>
        <p:txBody>
          <a:bodyPr>
            <a:normAutofit/>
          </a:bodyPr>
          <a:lstStyle/>
          <a:p>
            <a:pPr marL="0" marR="0" algn="just">
              <a:lnSpc>
                <a:spcPct val="107000"/>
              </a:lnSpc>
              <a:spcBef>
                <a:spcPts val="0"/>
              </a:spcBef>
              <a:spcAft>
                <a:spcPts val="800"/>
              </a:spcAft>
            </a:pPr>
            <a:r>
              <a:rPr lang="en-US" sz="3200" b="1" kern="100" dirty="0">
                <a:solidFill>
                  <a:srgbClr val="000000"/>
                </a:solidFill>
                <a:effectLst/>
                <a:highlight>
                  <a:srgbClr val="FFFF00"/>
                </a:highlight>
                <a:latin typeface="Arial Narrow" panose="020B0606020202030204" pitchFamily="34" charset="0"/>
                <a:ea typeface="Calibri" panose="020F0502020204030204" pitchFamily="34" charset="0"/>
                <a:cs typeface="Times New Roman" panose="02020603050405020304" pitchFamily="18" charset="0"/>
              </a:rPr>
              <a:t>Administrative lag - </a:t>
            </a:r>
            <a:r>
              <a:rPr lang="en-US" sz="3200" kern="100" dirty="0">
                <a:solidFill>
                  <a:srgbClr val="000000"/>
                </a:solidFill>
                <a:effectLst/>
                <a:latin typeface="Arial Narrow" panose="020B0606020202030204" pitchFamily="34" charset="0"/>
                <a:ea typeface="Calibri" panose="020F0502020204030204" pitchFamily="34" charset="0"/>
                <a:cs typeface="Times New Roman" panose="02020603050405020304" pitchFamily="18" charset="0"/>
              </a:rPr>
              <a:t>organizing the capital.</a:t>
            </a:r>
          </a:p>
          <a:p>
            <a:pPr marL="0" marR="0" indent="0" algn="just">
              <a:lnSpc>
                <a:spcPct val="107000"/>
              </a:lnSpc>
              <a:spcBef>
                <a:spcPts val="0"/>
              </a:spcBef>
              <a:spcAft>
                <a:spcPts val="800"/>
              </a:spcAft>
              <a:buNone/>
            </a:pPr>
            <a:r>
              <a:rPr lang="en-US" sz="3200" kern="100" dirty="0">
                <a:solidFill>
                  <a:srgbClr val="000000"/>
                </a:solidFill>
                <a:effectLst/>
                <a:latin typeface="Arial Narrow" panose="020B0606020202030204" pitchFamily="34" charset="0"/>
                <a:ea typeface="Calibri" panose="020F0502020204030204" pitchFamily="34" charset="0"/>
                <a:cs typeface="Times New Roman" panose="02020603050405020304" pitchFamily="18" charset="0"/>
              </a:rPr>
              <a:t>
 </a:t>
            </a:r>
            <a:r>
              <a:rPr lang="en-US" sz="3200" b="1" kern="100" dirty="0">
                <a:solidFill>
                  <a:srgbClr val="000000"/>
                </a:solidFill>
                <a:effectLst/>
                <a:highlight>
                  <a:srgbClr val="FFFF00"/>
                </a:highlight>
                <a:latin typeface="Arial Narrow" panose="020B0606020202030204" pitchFamily="34" charset="0"/>
                <a:ea typeface="Calibri" panose="020F0502020204030204" pitchFamily="34" charset="0"/>
                <a:cs typeface="Times New Roman" panose="02020603050405020304" pitchFamily="18" charset="0"/>
              </a:rPr>
              <a:t>Financial resilience – </a:t>
            </a:r>
            <a:r>
              <a:rPr lang="en-US" sz="3200" kern="100" dirty="0">
                <a:solidFill>
                  <a:srgbClr val="000000"/>
                </a:solidFill>
                <a:effectLst/>
                <a:latin typeface="Arial Narrow" panose="020B0606020202030204" pitchFamily="34" charset="0"/>
                <a:ea typeface="Calibri" panose="020F0502020204030204" pitchFamily="34" charset="0"/>
                <a:cs typeface="Times New Roman" panose="02020603050405020304" pitchFamily="18" charset="0"/>
              </a:rPr>
              <a:t>Raising funds to buy capital</a:t>
            </a:r>
          </a:p>
          <a:p>
            <a:pPr marL="0" marR="0" indent="0" algn="just">
              <a:lnSpc>
                <a:spcPct val="107000"/>
              </a:lnSpc>
              <a:spcBef>
                <a:spcPts val="0"/>
              </a:spcBef>
              <a:spcAft>
                <a:spcPts val="800"/>
              </a:spcAft>
              <a:buNone/>
            </a:pPr>
            <a:r>
              <a:rPr lang="en-US" sz="3200" kern="100" dirty="0">
                <a:solidFill>
                  <a:srgbClr val="000000"/>
                </a:solidFill>
                <a:effectLst/>
                <a:latin typeface="Arial Narrow" panose="020B0606020202030204" pitchFamily="34" charset="0"/>
                <a:ea typeface="Calibri" panose="020F0502020204030204" pitchFamily="34" charset="0"/>
                <a:cs typeface="Times New Roman" panose="02020603050405020304" pitchFamily="18" charset="0"/>
              </a:rPr>
              <a:t>
</a:t>
            </a:r>
            <a:r>
              <a:rPr lang="en-US" sz="3200" b="1" kern="100" dirty="0">
                <a:solidFill>
                  <a:srgbClr val="000000"/>
                </a:solidFill>
                <a:effectLst/>
                <a:highlight>
                  <a:srgbClr val="FFFF00"/>
                </a:highlight>
                <a:latin typeface="Arial Narrow" panose="020B0606020202030204" pitchFamily="34" charset="0"/>
                <a:ea typeface="Calibri" panose="020F0502020204030204" pitchFamily="34" charset="0"/>
                <a:cs typeface="Times New Roman" panose="02020603050405020304" pitchFamily="18" charset="0"/>
              </a:rPr>
              <a:t>Distribution regression - </a:t>
            </a:r>
            <a:r>
              <a:rPr lang="en-US" sz="3200" kern="100" dirty="0">
                <a:solidFill>
                  <a:srgbClr val="000000"/>
                </a:solidFill>
                <a:effectLst/>
                <a:latin typeface="Arial Narrow" panose="020B0606020202030204" pitchFamily="34" charset="0"/>
                <a:ea typeface="Calibri" panose="020F0502020204030204" pitchFamily="34" charset="0"/>
                <a:cs typeface="Times New Roman" panose="02020603050405020304" pitchFamily="18" charset="0"/>
              </a:rPr>
              <a:t>between formalizing capital and its distribution.</a:t>
            </a:r>
            <a:endParaRPr lang="en-IN" sz="4400" dirty="0">
              <a:latin typeface="Arial Narrow" panose="020B0606020202030204" pitchFamily="34" charset="0"/>
            </a:endParaRPr>
          </a:p>
        </p:txBody>
      </p:sp>
    </p:spTree>
    <p:extLst>
      <p:ext uri="{BB962C8B-B14F-4D97-AF65-F5344CB8AC3E}">
        <p14:creationId xmlns:p14="http://schemas.microsoft.com/office/powerpoint/2010/main" val="199171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29E94-8283-0C68-9E78-72B9840F31F0}"/>
              </a:ext>
            </a:extLst>
          </p:cNvPr>
          <p:cNvSpPr>
            <a:spLocks noGrp="1"/>
          </p:cNvSpPr>
          <p:nvPr>
            <p:ph idx="1"/>
          </p:nvPr>
        </p:nvSpPr>
        <p:spPr>
          <a:xfrm>
            <a:off x="838200" y="1949918"/>
            <a:ext cx="10515600" cy="4652963"/>
          </a:xfrm>
        </p:spPr>
        <p:txBody>
          <a:bodyPr>
            <a:normAutofit fontScale="92500"/>
          </a:bodyPr>
          <a:lstStyle/>
          <a:p>
            <a:pPr marL="0" indent="0" algn="just">
              <a:lnSpc>
                <a:spcPct val="150000"/>
              </a:lnSpc>
              <a:buNone/>
            </a:pPr>
            <a:r>
              <a:rPr lang="en-IN" sz="3600" i="1" dirty="0">
                <a:solidFill>
                  <a:srgbClr val="000000"/>
                </a:solidFill>
                <a:effectLst/>
                <a:latin typeface="Arial Narrow" panose="020B0606020202030204" pitchFamily="34" charset="0"/>
                <a:ea typeface="Times New Roman" panose="02020603050405020304" pitchFamily="18" charset="0"/>
              </a:rPr>
              <a:t>"</a:t>
            </a:r>
            <a:r>
              <a:rPr lang="en-US" sz="3600" i="1" dirty="0">
                <a:solidFill>
                  <a:srgbClr val="000000"/>
                </a:solidFill>
                <a:latin typeface="Arial Narrow" panose="020B0606020202030204" pitchFamily="34" charset="0"/>
                <a:ea typeface="Times New Roman" panose="02020603050405020304" pitchFamily="18" charset="0"/>
              </a:rPr>
              <a:t>Assuming that different companies have different results and have a distribution regression, the effect of the increase in demand on capital stocks on the whole is distributed over time. This implies that the capital stock is dependent on all previous production conditions.</a:t>
            </a:r>
            <a:r>
              <a:rPr lang="en-IN" sz="2400" b="1" i="1" dirty="0">
                <a:solidFill>
                  <a:srgbClr val="424142"/>
                </a:solidFill>
                <a:effectLst/>
                <a:latin typeface="Arial Narrow" panose="020B0606020202030204" pitchFamily="34" charset="0"/>
                <a:ea typeface="Times New Roman" panose="02020603050405020304" pitchFamily="18" charset="0"/>
              </a:rPr>
              <a:t> </a:t>
            </a:r>
          </a:p>
          <a:p>
            <a:pPr marL="0" indent="0" algn="ctr">
              <a:buNone/>
            </a:pPr>
            <a:endParaRPr lang="en-IN" sz="1800" b="1" dirty="0">
              <a:solidFill>
                <a:srgbClr val="424142"/>
              </a:solidFill>
              <a:effectLst/>
              <a:latin typeface="Times New Roman" panose="02020603050405020304" pitchFamily="18" charset="0"/>
              <a:ea typeface="Times New Roman" panose="02020603050405020304" pitchFamily="18" charset="0"/>
            </a:endParaRPr>
          </a:p>
          <a:p>
            <a:pPr marL="0" indent="0" algn="ctr">
              <a:buNone/>
            </a:pPr>
            <a:endParaRPr lang="en-IN" sz="1800" b="1" dirty="0">
              <a:solidFill>
                <a:srgbClr val="424142"/>
              </a:solidFill>
              <a:latin typeface="Times New Roman" panose="02020603050405020304" pitchFamily="18" charset="0"/>
              <a:ea typeface="Times New Roman" panose="02020603050405020304" pitchFamily="18" charset="0"/>
            </a:endParaRPr>
          </a:p>
          <a:p>
            <a:pPr marL="0" indent="0" algn="ctr">
              <a:buNone/>
            </a:pPr>
            <a:r>
              <a:rPr lang="en-IN" sz="3600" b="1" dirty="0">
                <a:solidFill>
                  <a:srgbClr val="424142"/>
                </a:solidFill>
                <a:effectLst/>
                <a:highlight>
                  <a:srgbClr val="FFFF00"/>
                </a:highlight>
                <a:latin typeface="Aharoni" panose="02010803020104030203" pitchFamily="2" charset="-79"/>
                <a:ea typeface="Times New Roman" panose="02020603050405020304" pitchFamily="18" charset="0"/>
                <a:cs typeface="Aharoni" panose="02010803020104030203" pitchFamily="2" charset="-79"/>
              </a:rPr>
              <a:t>K</a:t>
            </a:r>
            <a:r>
              <a:rPr lang="en-IN" sz="3600" b="1" baseline="-25000" dirty="0">
                <a:solidFill>
                  <a:srgbClr val="424142"/>
                </a:solidFill>
                <a:effectLst/>
                <a:highlight>
                  <a:srgbClr val="FFFF00"/>
                </a:highlight>
                <a:latin typeface="Aharoni" panose="02010803020104030203" pitchFamily="2" charset="-79"/>
                <a:ea typeface="Times New Roman" panose="02020603050405020304" pitchFamily="18" charset="0"/>
                <a:cs typeface="Aharoni" panose="02010803020104030203" pitchFamily="2" charset="-79"/>
              </a:rPr>
              <a:t>t</a:t>
            </a:r>
            <a:r>
              <a:rPr lang="en-IN" sz="3600" b="1" dirty="0">
                <a:solidFill>
                  <a:srgbClr val="424142"/>
                </a:solidFill>
                <a:effectLst/>
                <a:highlight>
                  <a:srgbClr val="FFFF00"/>
                </a:highlight>
                <a:latin typeface="Aharoni" panose="02010803020104030203" pitchFamily="2" charset="-79"/>
                <a:ea typeface="Times New Roman" panose="02020603050405020304" pitchFamily="18" charset="0"/>
                <a:cs typeface="Aharoni" panose="02010803020104030203" pitchFamily="2" charset="-79"/>
              </a:rPr>
              <a:t> = f ( </a:t>
            </a:r>
            <a:r>
              <a:rPr lang="en-IN" sz="3600" b="1" dirty="0" err="1">
                <a:solidFill>
                  <a:srgbClr val="424142"/>
                </a:solidFill>
                <a:effectLst/>
                <a:highlight>
                  <a:srgbClr val="FFFF00"/>
                </a:highlight>
                <a:latin typeface="Aharoni" panose="02010803020104030203" pitchFamily="2" charset="-79"/>
                <a:ea typeface="Times New Roman" panose="02020603050405020304" pitchFamily="18" charset="0"/>
                <a:cs typeface="Aharoni" panose="02010803020104030203" pitchFamily="2" charset="-79"/>
              </a:rPr>
              <a:t>Y</a:t>
            </a:r>
            <a:r>
              <a:rPr lang="en-IN" sz="3600" b="1" baseline="-25000" dirty="0" err="1">
                <a:solidFill>
                  <a:srgbClr val="424142"/>
                </a:solidFill>
                <a:effectLst/>
                <a:highlight>
                  <a:srgbClr val="FFFF00"/>
                </a:highlight>
                <a:latin typeface="Aharoni" panose="02010803020104030203" pitchFamily="2" charset="-79"/>
                <a:ea typeface="Times New Roman" panose="02020603050405020304" pitchFamily="18" charset="0"/>
                <a:cs typeface="Aharoni" panose="02010803020104030203" pitchFamily="2" charset="-79"/>
              </a:rPr>
              <a:t>t</a:t>
            </a:r>
            <a:r>
              <a:rPr lang="en-IN" sz="3600" b="1" dirty="0">
                <a:solidFill>
                  <a:srgbClr val="424142"/>
                </a:solidFill>
                <a:effectLst/>
                <a:highlight>
                  <a:srgbClr val="FFFF00"/>
                </a:highlight>
                <a:latin typeface="Aharoni" panose="02010803020104030203" pitchFamily="2" charset="-79"/>
                <a:ea typeface="Times New Roman" panose="02020603050405020304" pitchFamily="18" charset="0"/>
                <a:cs typeface="Aharoni" panose="02010803020104030203" pitchFamily="2" charset="-79"/>
              </a:rPr>
              <a:t>, Y</a:t>
            </a:r>
            <a:r>
              <a:rPr lang="en-IN" sz="3600" b="1" baseline="-25000" dirty="0">
                <a:solidFill>
                  <a:srgbClr val="424142"/>
                </a:solidFill>
                <a:effectLst/>
                <a:highlight>
                  <a:srgbClr val="FFFF00"/>
                </a:highlight>
                <a:latin typeface="Aharoni" panose="02010803020104030203" pitchFamily="2" charset="-79"/>
                <a:ea typeface="Times New Roman" panose="02020603050405020304" pitchFamily="18" charset="0"/>
                <a:cs typeface="Aharoni" panose="02010803020104030203" pitchFamily="2" charset="-79"/>
              </a:rPr>
              <a:t>t-1</a:t>
            </a:r>
            <a:r>
              <a:rPr lang="en-IN" sz="3600" b="1" dirty="0">
                <a:solidFill>
                  <a:srgbClr val="424142"/>
                </a:solidFill>
                <a:effectLst/>
                <a:highlight>
                  <a:srgbClr val="FFFF00"/>
                </a:highlight>
                <a:latin typeface="Aharoni" panose="02010803020104030203" pitchFamily="2" charset="-79"/>
                <a:ea typeface="Times New Roman" panose="02020603050405020304" pitchFamily="18" charset="0"/>
                <a:cs typeface="Aharoni" panose="02010803020104030203" pitchFamily="2" charset="-79"/>
              </a:rPr>
              <a:t>……., </a:t>
            </a:r>
            <a:r>
              <a:rPr lang="en-IN" sz="3600" b="1" dirty="0" err="1">
                <a:solidFill>
                  <a:srgbClr val="424142"/>
                </a:solidFill>
                <a:effectLst/>
                <a:highlight>
                  <a:srgbClr val="FFFF00"/>
                </a:highlight>
                <a:latin typeface="Aharoni" panose="02010803020104030203" pitchFamily="2" charset="-79"/>
                <a:ea typeface="Times New Roman" panose="02020603050405020304" pitchFamily="18" charset="0"/>
                <a:cs typeface="Aharoni" panose="02010803020104030203" pitchFamily="2" charset="-79"/>
              </a:rPr>
              <a:t>Y</a:t>
            </a:r>
            <a:r>
              <a:rPr lang="en-IN" sz="3600" b="1" baseline="-25000" dirty="0" err="1">
                <a:solidFill>
                  <a:srgbClr val="424142"/>
                </a:solidFill>
                <a:effectLst/>
                <a:highlight>
                  <a:srgbClr val="FFFF00"/>
                </a:highlight>
                <a:latin typeface="Aharoni" panose="02010803020104030203" pitchFamily="2" charset="-79"/>
                <a:ea typeface="Times New Roman" panose="02020603050405020304" pitchFamily="18" charset="0"/>
                <a:cs typeface="Aharoni" panose="02010803020104030203" pitchFamily="2" charset="-79"/>
              </a:rPr>
              <a:t>t</a:t>
            </a:r>
            <a:r>
              <a:rPr lang="en-IN" sz="3600" b="1" baseline="-25000" dirty="0">
                <a:solidFill>
                  <a:srgbClr val="424142"/>
                </a:solidFill>
                <a:effectLst/>
                <a:highlight>
                  <a:srgbClr val="FFFF00"/>
                </a:highlight>
                <a:latin typeface="Aharoni" panose="02010803020104030203" pitchFamily="2" charset="-79"/>
                <a:ea typeface="Times New Roman" panose="02020603050405020304" pitchFamily="18" charset="0"/>
                <a:cs typeface="Aharoni" panose="02010803020104030203" pitchFamily="2" charset="-79"/>
              </a:rPr>
              <a:t>-n</a:t>
            </a:r>
            <a:r>
              <a:rPr lang="en-IN" sz="3600" b="1" dirty="0">
                <a:solidFill>
                  <a:srgbClr val="424142"/>
                </a:solidFill>
                <a:effectLst/>
                <a:highlight>
                  <a:srgbClr val="FFFF00"/>
                </a:highlight>
                <a:latin typeface="Aharoni" panose="02010803020104030203" pitchFamily="2" charset="-79"/>
                <a:ea typeface="Times New Roman" panose="02020603050405020304" pitchFamily="18" charset="0"/>
                <a:cs typeface="Aharoni" panose="02010803020104030203" pitchFamily="2" charset="-79"/>
              </a:rPr>
              <a:t>)</a:t>
            </a:r>
            <a:endParaRPr lang="en-IN" sz="3600" b="1" dirty="0">
              <a:effectLst/>
              <a:highlight>
                <a:srgbClr val="FFFF00"/>
              </a:highlight>
              <a:latin typeface="Aharoni" panose="02010803020104030203" pitchFamily="2" charset="-79"/>
              <a:ea typeface="Times New Roman" panose="02020603050405020304" pitchFamily="18" charset="0"/>
              <a:cs typeface="Aharoni" panose="02010803020104030203" pitchFamily="2" charset="-79"/>
            </a:endParaRPr>
          </a:p>
          <a:p>
            <a:endParaRPr lang="en-IN" dirty="0"/>
          </a:p>
        </p:txBody>
      </p:sp>
    </p:spTree>
    <p:extLst>
      <p:ext uri="{BB962C8B-B14F-4D97-AF65-F5344CB8AC3E}">
        <p14:creationId xmlns:p14="http://schemas.microsoft.com/office/powerpoint/2010/main" val="7734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C78AEAD-B4F5-BEA5-07F0-3A9955B6A1DE}"/>
              </a:ext>
            </a:extLst>
          </p:cNvPr>
          <p:cNvPicPr>
            <a:picLocks noGrp="1" noChangeAspect="1"/>
          </p:cNvPicPr>
          <p:nvPr>
            <p:ph idx="1"/>
          </p:nvPr>
        </p:nvPicPr>
        <p:blipFill>
          <a:blip r:embed="rId2"/>
          <a:stretch>
            <a:fillRect/>
          </a:stretch>
        </p:blipFill>
        <p:spPr>
          <a:xfrm>
            <a:off x="1568115" y="674913"/>
            <a:ext cx="9165199" cy="5595257"/>
          </a:xfrm>
          <a:prstGeom prst="rect">
            <a:avLst/>
          </a:prstGeom>
          <a:ln>
            <a:noFill/>
          </a:ln>
          <a:effectLst>
            <a:softEdge rad="112500"/>
          </a:effectLst>
        </p:spPr>
      </p:pic>
    </p:spTree>
    <p:extLst>
      <p:ext uri="{BB962C8B-B14F-4D97-AF65-F5344CB8AC3E}">
        <p14:creationId xmlns:p14="http://schemas.microsoft.com/office/powerpoint/2010/main" val="222166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DF983-3063-691D-9D39-FF7145533F37}"/>
              </a:ext>
            </a:extLst>
          </p:cNvPr>
          <p:cNvSpPr>
            <a:spLocks noGrp="1"/>
          </p:cNvSpPr>
          <p:nvPr>
            <p:ph idx="1"/>
          </p:nvPr>
        </p:nvSpPr>
        <p:spPr>
          <a:xfrm>
            <a:off x="658528" y="2054766"/>
            <a:ext cx="11255829" cy="5306106"/>
          </a:xfrm>
        </p:spPr>
        <p:txBody>
          <a:bodyPr>
            <a:normAutofit/>
          </a:bodyPr>
          <a:lstStyle/>
          <a:p>
            <a:pPr>
              <a:lnSpc>
                <a:spcPct val="150000"/>
              </a:lnSpc>
            </a:pPr>
            <a:r>
              <a:rPr lang="en-US" dirty="0">
                <a:solidFill>
                  <a:srgbClr val="000000"/>
                </a:solidFill>
                <a:effectLst/>
                <a:latin typeface="Arial Narrow" panose="020B0606020202030204" pitchFamily="34" charset="0"/>
                <a:ea typeface="Times New Roman" panose="02020603050405020304" pitchFamily="18" charset="0"/>
              </a:rPr>
              <a:t>This is illustrated in the figure, in the initial t0 period, there is a constant correlation between the capital reserve and the level of production.</a:t>
            </a:r>
          </a:p>
          <a:p>
            <a:pPr>
              <a:lnSpc>
                <a:spcPct val="150000"/>
              </a:lnSpc>
            </a:pPr>
            <a:r>
              <a:rPr lang="en-US" dirty="0">
                <a:solidFill>
                  <a:srgbClr val="000000"/>
                </a:solidFill>
                <a:effectLst/>
                <a:latin typeface="Arial Narrow" panose="020B0606020202030204" pitchFamily="34" charset="0"/>
                <a:ea typeface="Times New Roman" panose="02020603050405020304" pitchFamily="18" charset="0"/>
              </a:rPr>
              <a:t> As the demand for production increases, the capital stock gradually increases after the end and the supply lags behind as shown by the K curve depending on the previous production conditions. </a:t>
            </a:r>
          </a:p>
          <a:p>
            <a:pPr>
              <a:lnSpc>
                <a:spcPct val="150000"/>
              </a:lnSpc>
            </a:pPr>
            <a:r>
              <a:rPr lang="en-US" dirty="0">
                <a:solidFill>
                  <a:srgbClr val="000000"/>
                </a:solidFill>
                <a:effectLst/>
                <a:latin typeface="Arial Narrow" panose="020B0606020202030204" pitchFamily="34" charset="0"/>
                <a:ea typeface="Times New Roman" panose="02020603050405020304" pitchFamily="18" charset="0"/>
              </a:rPr>
              <a:t>The increase in output is shown by the curve t. The point line K is the optimal capital stock, which is equal to the actual capital stock K.</a:t>
            </a:r>
            <a:endParaRPr lang="en-IN" sz="3200" dirty="0">
              <a:latin typeface="Arial Narrow" panose="020B0606020202030204" pitchFamily="34" charset="0"/>
            </a:endParaRPr>
          </a:p>
        </p:txBody>
      </p:sp>
    </p:spTree>
    <p:extLst>
      <p:ext uri="{BB962C8B-B14F-4D97-AF65-F5344CB8AC3E}">
        <p14:creationId xmlns:p14="http://schemas.microsoft.com/office/powerpoint/2010/main" val="188565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3510AC-46C0-EA34-C623-940273F9FD53}"/>
              </a:ext>
            </a:extLst>
          </p:cNvPr>
          <p:cNvSpPr/>
          <p:nvPr/>
        </p:nvSpPr>
        <p:spPr>
          <a:xfrm>
            <a:off x="2412678" y="2497976"/>
            <a:ext cx="7520649" cy="1862048"/>
          </a:xfrm>
          <a:prstGeom prst="rect">
            <a:avLst/>
          </a:prstGeom>
          <a:noFill/>
        </p:spPr>
        <p:txBody>
          <a:bodyPr wrap="none" lIns="91440" tIns="45720" rIns="91440" bIns="45720">
            <a:spAutoFit/>
          </a:bodyPr>
          <a:lstStyle/>
          <a:p>
            <a:pPr algn="ctr"/>
            <a:r>
              <a:rPr lang="en-US" sz="115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IN" sz="115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0351349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23</TotalTime>
  <Words>367</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Aharoni</vt:lpstr>
      <vt:lpstr>Arial</vt:lpstr>
      <vt:lpstr>Arial Narrow</vt:lpstr>
      <vt:lpstr>Times New Roman</vt:lpstr>
      <vt:lpstr>Trebuchet MS</vt:lpstr>
      <vt:lpstr>Berlin</vt:lpstr>
      <vt:lpstr>Flexible theory of investment</vt:lpstr>
      <vt:lpstr>INTRODUCTION</vt:lpstr>
      <vt:lpstr>MEANING</vt:lpstr>
      <vt:lpstr>If the demand for the product has increased: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theory of investment</dc:title>
  <dc:creator>PRIYADHARSHINI P</dc:creator>
  <cp:lastModifiedBy>PRIYADHARSHINI P</cp:lastModifiedBy>
  <cp:revision>2</cp:revision>
  <dcterms:created xsi:type="dcterms:W3CDTF">2023-08-07T13:33:39Z</dcterms:created>
  <dcterms:modified xsi:type="dcterms:W3CDTF">2023-08-07T13:57:34Z</dcterms:modified>
</cp:coreProperties>
</file>