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1" r:id="rId9"/>
    <p:sldId id="292" r:id="rId10"/>
    <p:sldId id="262" r:id="rId11"/>
    <p:sldId id="263" r:id="rId12"/>
    <p:sldId id="293" r:id="rId13"/>
    <p:sldId id="294" r:id="rId14"/>
    <p:sldId id="295" r:id="rId15"/>
    <p:sldId id="296" r:id="rId16"/>
    <p:sldId id="297" r:id="rId17"/>
    <p:sldId id="264" r:id="rId18"/>
    <p:sldId id="298" r:id="rId19"/>
    <p:sldId id="299" r:id="rId20"/>
    <p:sldId id="265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88" r:id="rId35"/>
    <p:sldId id="289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nstantia"/>
        <a:ea typeface="Constantia"/>
        <a:cs typeface="Constantia"/>
        <a:sym typeface="Constant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DAEA"/>
          </a:solidFill>
        </a:fill>
      </a:tcStyle>
    </a:wholeTbl>
    <a:band2H>
      <a:tcTxStyle/>
      <a:tcStyle>
        <a:tcBdr/>
        <a:fill>
          <a:solidFill>
            <a:srgbClr val="E6EDF5"/>
          </a:solidFill>
        </a:fill>
      </a:tcStyle>
    </a:band2H>
    <a:firstCol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nstantia"/>
          <a:ea typeface="Constantia"/>
          <a:cs typeface="Constant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nstantia"/>
          <a:ea typeface="Constantia"/>
          <a:cs typeface="Constant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5309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595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381500" y="-7938"/>
            <a:ext cx="4762500" cy="607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7" name="Group 27"/>
          <p:cNvGrpSpPr/>
          <p:nvPr/>
        </p:nvGrpSpPr>
        <p:grpSpPr>
          <a:xfrm>
            <a:off x="-6097" y="-24384"/>
            <a:ext cx="9156193" cy="1048513"/>
            <a:chOff x="0" y="0"/>
            <a:chExt cx="9156191" cy="1048511"/>
          </a:xfrm>
        </p:grpSpPr>
        <p:pic>
          <p:nvPicPr>
            <p:cNvPr id="25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31809" cy="1048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3151"/>
              <a:ext cx="9156192" cy="90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F5F9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922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6CB4B4D-7CA3-9044-876B-883B54F867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4381500" y="-7938"/>
            <a:ext cx="4762500" cy="607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1" name="Group 41"/>
          <p:cNvGrpSpPr/>
          <p:nvPr/>
        </p:nvGrpSpPr>
        <p:grpSpPr>
          <a:xfrm>
            <a:off x="-6097" y="-24384"/>
            <a:ext cx="9156193" cy="1048513"/>
            <a:chOff x="0" y="0"/>
            <a:chExt cx="9156191" cy="1048511"/>
          </a:xfrm>
        </p:grpSpPr>
        <p:pic>
          <p:nvPicPr>
            <p:cNvPr id="39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31809" cy="1048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3151"/>
              <a:ext cx="9156192" cy="90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BF5F9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922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6CB4B4D-7CA3-9044-876B-883B54F867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420000" flipV="1">
            <a:off x="3165475" y="1108075"/>
            <a:ext cx="5257800" cy="41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84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3175" cap="rnd">
            <a:solidFill>
              <a:srgbClr val="C0C0C0"/>
            </a:solidFill>
          </a:ln>
          <a:effectLst>
            <a:outerShdw blurRad="63500" dist="38499" dir="7500040" rotWithShape="0">
              <a:srgbClr val="000000">
                <a:alpha val="2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420000" flipV="1">
            <a:off x="8004175" y="5359400"/>
            <a:ext cx="155575" cy="155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solidFill>
              <a:schemeClr val="accent3">
                <a:lumOff val="44000"/>
              </a:schemeClr>
            </a:solidFill>
            <a:bevel/>
          </a:ln>
          <a:effectLst>
            <a:outerShdw blurRad="25400" dist="6350" dir="12899787" rotWithShape="0">
              <a:srgbClr val="000000">
                <a:alpha val="46998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V="1">
            <a:off x="-9525" y="5816600"/>
            <a:ext cx="9163050" cy="104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V="1">
            <a:off x="4381500" y="6250788"/>
            <a:ext cx="4762500" cy="60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85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92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8077200" y="6518275"/>
            <a:ext cx="609600" cy="203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381500" y="-7938"/>
            <a:ext cx="4762500" cy="607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6" name="Group 6"/>
          <p:cNvGrpSpPr/>
          <p:nvPr/>
        </p:nvGrpSpPr>
        <p:grpSpPr>
          <a:xfrm>
            <a:off x="-6097" y="-24384"/>
            <a:ext cx="9156193" cy="1048513"/>
            <a:chOff x="0" y="0"/>
            <a:chExt cx="9156191" cy="1048511"/>
          </a:xfrm>
        </p:grpSpPr>
        <p:pic>
          <p:nvPicPr>
            <p:cNvPr id="4" name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131809" cy="1048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73151"/>
              <a:ext cx="9156192" cy="908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7924800" y="6518275"/>
            <a:ext cx="762000" cy="203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86CB4B4D-7CA3-9044-876B-883B54F8677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73050" marR="0" indent="-2730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95000"/>
        <a:buFont typeface="Wingdings 2"/>
        <a:buChar char="●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1pPr>
      <a:lvl2pPr marL="660267" marR="0" indent="-266567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85000"/>
        <a:buFont typeface="Wingdings 2"/>
        <a:buChar char="●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2pPr>
      <a:lvl3pPr marL="972986" marR="0" indent="-30464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70000"/>
        <a:buFont typeface="Wingdings 2"/>
        <a:buChar char="●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3pPr>
      <a:lvl4pPr marL="1250314" marR="0" indent="-272414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65000"/>
        <a:buFont typeface="Wingdings 2"/>
        <a:buChar char="●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4pPr>
      <a:lvl5pPr marL="1555220" marR="0" indent="-30268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65000"/>
        <a:buFont typeface="Wingdings 2"/>
        <a:buChar char="●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5pPr>
      <a:lvl6pPr marL="2012420" marR="0" indent="-30268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65000"/>
        <a:buFont typeface="Wingdings 2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6pPr>
      <a:lvl7pPr marL="2469620" marR="0" indent="-30268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65000"/>
        <a:buFont typeface="Wingdings 2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7pPr>
      <a:lvl8pPr marL="2926820" marR="0" indent="-30268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65000"/>
        <a:buFont typeface="Wingdings 2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8pPr>
      <a:lvl9pPr marL="3384020" marR="0" indent="-30268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BD0D9"/>
        </a:buClr>
        <a:buSzPct val="65000"/>
        <a:buFont typeface="Wingdings 2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21791">
              <a:defRPr sz="3400"/>
            </a:lvl1pPr>
          </a:lstStyle>
          <a:p>
            <a:r>
              <a:rPr lang="tr-TR" dirty="0" err="1" smtClean="0"/>
              <a:t>Geocoding</a:t>
            </a:r>
            <a:r>
              <a:rPr lang="tr-TR" dirty="0" smtClean="0"/>
              <a:t> API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Parsing</a:t>
            </a:r>
            <a:endParaRPr dirty="0"/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6062" lvl="2" indent="422275" algn="ctr">
              <a:spcBef>
                <a:spcPts val="500"/>
              </a:spcBef>
              <a:buSzTx/>
              <a:buNone/>
              <a:defRPr sz="2100"/>
            </a:pPr>
            <a:endParaRPr sz="2400" dirty="0"/>
          </a:p>
          <a:p>
            <a:pPr marL="246062" lvl="2" indent="422275" algn="ctr">
              <a:spcBef>
                <a:spcPts val="500"/>
              </a:spcBef>
              <a:buSzTx/>
              <a:buNone/>
              <a:defRPr sz="2100"/>
            </a:pPr>
            <a:endParaRPr sz="2400" dirty="0"/>
          </a:p>
          <a:p>
            <a:pPr marL="246062" lvl="2" indent="422275" algn="ctr">
              <a:spcBef>
                <a:spcPts val="500"/>
              </a:spcBef>
              <a:buSzTx/>
              <a:buNone/>
              <a:defRPr sz="2100"/>
            </a:pPr>
            <a:endParaRPr sz="2400" dirty="0" smtClean="0"/>
          </a:p>
          <a:p>
            <a:pPr marL="246062" lvl="2" indent="422275" algn="ctr">
              <a:spcBef>
                <a:spcPts val="500"/>
              </a:spcBef>
              <a:buSzTx/>
              <a:buNone/>
              <a:defRPr sz="2100"/>
            </a:pPr>
            <a:r>
              <a:rPr lang="tr-TR" sz="2400" dirty="0" smtClean="0"/>
              <a:t>Mustafa Arslan</a:t>
            </a:r>
            <a:endParaRPr sz="2400" dirty="0"/>
          </a:p>
          <a:p>
            <a:pPr marL="246062" lvl="2" indent="422275" algn="ctr">
              <a:spcBef>
                <a:spcPts val="500"/>
              </a:spcBef>
              <a:buSzTx/>
              <a:buNone/>
              <a:defRPr sz="2100"/>
            </a:pPr>
            <a:endParaRPr sz="2400" dirty="0"/>
          </a:p>
          <a:p>
            <a:pPr marL="246062" lvl="2" indent="422275" algn="ctr">
              <a:spcBef>
                <a:spcPts val="400"/>
              </a:spcBef>
              <a:buSzTx/>
              <a:buNone/>
              <a:defRPr sz="2100"/>
            </a:pPr>
            <a:r>
              <a:rPr sz="1800" dirty="0"/>
              <a:t>Advisor: Assoc. Prof. Dr. </a:t>
            </a:r>
            <a:r>
              <a:rPr lang="tr-TR" sz="1800" dirty="0" smtClean="0"/>
              <a:t>Sezer Gören </a:t>
            </a:r>
            <a:r>
              <a:rPr lang="tr-TR" sz="1800" dirty="0" err="1" smtClean="0"/>
              <a:t>Uğurdağ</a:t>
            </a:r>
            <a:endParaRPr sz="1800" dirty="0"/>
          </a:p>
          <a:p>
            <a:pPr marL="0" indent="0" algn="ctr">
              <a:buNone/>
            </a:pPr>
            <a:endParaRPr lang="tr-TR" altLang="tr-TR" sz="2400" dirty="0"/>
          </a:p>
          <a:p>
            <a:pPr marL="699936" lvl="2" indent="0" algn="ctr">
              <a:buNone/>
            </a:pPr>
            <a:r>
              <a:rPr lang="en-US" altLang="tr-TR" sz="2000" dirty="0" err="1" smtClean="0"/>
              <a:t>Yeditepe</a:t>
            </a:r>
            <a:r>
              <a:rPr lang="en-US" altLang="tr-TR" sz="2000" dirty="0" smtClean="0"/>
              <a:t> University</a:t>
            </a:r>
            <a:endParaRPr lang="tr-TR" altLang="tr-TR" sz="2000" dirty="0" smtClean="0"/>
          </a:p>
          <a:p>
            <a:pPr marL="699936" lvl="2" indent="0" algn="ctr">
              <a:buNone/>
            </a:pPr>
            <a:r>
              <a:rPr lang="en-US" altLang="tr-TR" sz="2000" dirty="0" smtClean="0"/>
              <a:t>Faculty </a:t>
            </a:r>
            <a:r>
              <a:rPr lang="en-US" altLang="tr-TR" sz="2000" dirty="0"/>
              <a:t>of Engineering and </a:t>
            </a:r>
            <a:r>
              <a:rPr lang="en-US" altLang="tr-TR" sz="2000" dirty="0" smtClean="0"/>
              <a:t>Architecture</a:t>
            </a:r>
            <a:endParaRPr lang="tr-TR" altLang="tr-TR" sz="2000" dirty="0" smtClean="0"/>
          </a:p>
          <a:p>
            <a:pPr marL="699936" lvl="2" indent="0" algn="ctr">
              <a:buNone/>
            </a:pPr>
            <a:r>
              <a:rPr lang="en-US" altLang="tr-TR" sz="2000" dirty="0" smtClean="0"/>
              <a:t>Department </a:t>
            </a:r>
            <a:r>
              <a:rPr lang="en-US" altLang="tr-TR" sz="2000" dirty="0"/>
              <a:t>of Computer </a:t>
            </a:r>
            <a:r>
              <a:rPr lang="en-US" altLang="tr-TR" sz="2000" dirty="0" smtClean="0"/>
              <a:t>Engineering</a:t>
            </a:r>
            <a:endParaRPr lang="tr-TR" altLang="tr-TR" sz="2000" dirty="0" smtClean="0"/>
          </a:p>
          <a:p>
            <a:pPr marL="699936" lvl="2" indent="0" algn="ctr">
              <a:buNone/>
            </a:pPr>
            <a:r>
              <a:rPr lang="en-US" altLang="tr-TR" sz="2000" dirty="0" smtClean="0"/>
              <a:t>201</a:t>
            </a:r>
            <a:r>
              <a:rPr lang="tr-TR" altLang="tr-TR" sz="2000" dirty="0" smtClean="0"/>
              <a:t>5</a:t>
            </a:r>
            <a:endParaRPr lang="tr-TR" altLang="tr-TR" sz="2000" dirty="0"/>
          </a:p>
          <a:p>
            <a:pPr marL="246062" lvl="2" indent="422275" algn="ctr">
              <a:spcBef>
                <a:spcPts val="500"/>
              </a:spcBef>
              <a:buSzTx/>
              <a:buNone/>
              <a:defRPr sz="2100"/>
            </a:pPr>
            <a:endParaRPr sz="24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Flow</a:t>
            </a:r>
            <a:r>
              <a:rPr lang="tr-TR" dirty="0" smtClean="0"/>
              <a:t> of </a:t>
            </a:r>
            <a:r>
              <a:rPr lang="tr-TR" dirty="0" err="1" smtClean="0"/>
              <a:t>Fixer</a:t>
            </a:r>
            <a:endParaRPr dirty="0"/>
          </a:p>
        </p:txBody>
      </p:sp>
      <p:pic>
        <p:nvPicPr>
          <p:cNvPr id="9" name="Resim 8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7920880" cy="3888432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Flow</a:t>
            </a:r>
            <a:r>
              <a:rPr lang="tr-TR" dirty="0" smtClean="0"/>
              <a:t> Of </a:t>
            </a:r>
            <a:r>
              <a:rPr lang="tr-TR" dirty="0" err="1" smtClean="0"/>
              <a:t>Tokenizer</a:t>
            </a:r>
            <a:endParaRPr dirty="0"/>
          </a:p>
        </p:txBody>
      </p:sp>
      <p:pic>
        <p:nvPicPr>
          <p:cNvPr id="12" name="Resi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045485"/>
            <a:ext cx="7920880" cy="4047811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Flow</a:t>
            </a:r>
            <a:r>
              <a:rPr lang="tr-TR" dirty="0" smtClean="0"/>
              <a:t> Of </a:t>
            </a:r>
            <a:r>
              <a:rPr lang="tr-TR" dirty="0" err="1" smtClean="0"/>
              <a:t>Geocoder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0192" y="2060848"/>
            <a:ext cx="7992888" cy="4050630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162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Use</a:t>
            </a:r>
            <a:r>
              <a:rPr lang="tr-TR" dirty="0" smtClean="0"/>
              <a:t> Case </a:t>
            </a:r>
            <a:r>
              <a:rPr lang="tr-TR" dirty="0" err="1" smtClean="0"/>
              <a:t>Diagram</a:t>
            </a:r>
            <a:endParaRPr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803082"/>
            <a:ext cx="8352928" cy="4578246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4009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Class </a:t>
            </a:r>
            <a:r>
              <a:rPr lang="tr-TR" dirty="0" err="1" smtClean="0"/>
              <a:t>Diagram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208912" cy="5047808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067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132855"/>
            <a:ext cx="7776863" cy="4385419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527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974687"/>
            <a:ext cx="7416824" cy="4523740"/>
          </a:xfrm>
          <a:prstGeom prst="rect">
            <a:avLst/>
          </a:prstGeom>
          <a:ln w="3175" cmpd="sng">
            <a:solidFill>
              <a:schemeClr val="tx1"/>
            </a:solidFill>
          </a:ln>
          <a:effectLst>
            <a:glow rad="25400">
              <a:schemeClr val="tx1"/>
            </a:glow>
            <a:softEdge rad="12700"/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450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Implementation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0" y="1822450"/>
            <a:ext cx="8229600" cy="4391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886968">
              <a:buClrTx/>
              <a:buSzTx/>
              <a:buFontTx/>
              <a:buNone/>
              <a:defRPr sz="2134"/>
            </a:pP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is </a:t>
            </a:r>
            <a:r>
              <a:rPr lang="tr-TR" dirty="0" err="1" smtClean="0"/>
              <a:t>splitted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parts</a:t>
            </a:r>
            <a:r>
              <a:rPr lang="tr-TR" dirty="0" smtClean="0"/>
              <a:t>.</a:t>
            </a:r>
          </a:p>
          <a:p>
            <a:pPr marL="0" indent="0" algn="just" defTabSz="886968">
              <a:buClrTx/>
              <a:buSzTx/>
              <a:buFontTx/>
              <a:buNone/>
              <a:defRPr sz="2134"/>
            </a:pPr>
            <a:endParaRPr lang="tr-TR" dirty="0"/>
          </a:p>
          <a:p>
            <a:pPr algn="just" defTabSz="886968">
              <a:buClrTx/>
              <a:buSzTx/>
              <a:buFont typeface="Arial" panose="020B0604020202020204" pitchFamily="34" charset="0"/>
              <a:buChar char="•"/>
              <a:defRPr sz="2134"/>
            </a:pPr>
            <a:r>
              <a:rPr lang="tr-TR" dirty="0" smtClean="0"/>
              <a:t> </a:t>
            </a:r>
            <a:r>
              <a:rPr lang="tr-TR" dirty="0" err="1" smtClean="0"/>
              <a:t>Fixer</a:t>
            </a:r>
            <a:endParaRPr lang="tr-TR" dirty="0" smtClean="0"/>
          </a:p>
          <a:p>
            <a:pPr marL="0" indent="0" algn="just" defTabSz="886968">
              <a:buClrTx/>
              <a:buSzTx/>
              <a:buNone/>
              <a:defRPr sz="2134"/>
            </a:pPr>
            <a:endParaRPr lang="tr-TR" dirty="0"/>
          </a:p>
          <a:p>
            <a:pPr algn="just" defTabSz="886968">
              <a:buClrTx/>
              <a:buSzTx/>
              <a:buFont typeface="Arial" panose="020B0604020202020204" pitchFamily="34" charset="0"/>
              <a:buChar char="•"/>
              <a:defRPr sz="2134"/>
            </a:pPr>
            <a:r>
              <a:rPr lang="tr-TR" dirty="0" smtClean="0"/>
              <a:t> </a:t>
            </a:r>
            <a:r>
              <a:rPr lang="tr-TR" dirty="0" err="1" smtClean="0"/>
              <a:t>Tokenizer</a:t>
            </a:r>
            <a:endParaRPr lang="tr-TR" dirty="0" smtClean="0"/>
          </a:p>
          <a:p>
            <a:pPr marL="0" indent="0" algn="just" defTabSz="886968">
              <a:buClrTx/>
              <a:buSzTx/>
              <a:buNone/>
              <a:defRPr sz="2134"/>
            </a:pPr>
            <a:r>
              <a:rPr lang="tr-TR" dirty="0" smtClean="0"/>
              <a:t> </a:t>
            </a:r>
          </a:p>
          <a:p>
            <a:pPr algn="just" defTabSz="886968">
              <a:buClrTx/>
              <a:buSzTx/>
              <a:buFont typeface="Arial" panose="020B0604020202020204" pitchFamily="34" charset="0"/>
              <a:buChar char="•"/>
              <a:defRPr sz="2134"/>
            </a:pPr>
            <a:r>
              <a:rPr lang="tr-TR" dirty="0"/>
              <a:t> </a:t>
            </a:r>
            <a:r>
              <a:rPr lang="tr-TR" dirty="0" err="1" smtClean="0"/>
              <a:t>Geocoder</a:t>
            </a:r>
            <a:endParaRPr lang="tr-TR" dirty="0" smtClean="0"/>
          </a:p>
          <a:p>
            <a:pPr algn="just" defTabSz="886968">
              <a:buClrTx/>
              <a:buSzTx/>
              <a:buFont typeface="Arial" panose="020B0604020202020204" pitchFamily="34" charset="0"/>
              <a:buChar char="•"/>
              <a:defRPr sz="2134"/>
            </a:pPr>
            <a:endParaRPr lang="tr-TR" dirty="0"/>
          </a:p>
          <a:p>
            <a:pPr algn="just" defTabSz="886968">
              <a:buClrTx/>
              <a:buSzTx/>
              <a:buFont typeface="Arial" panose="020B0604020202020204" pitchFamily="34" charset="0"/>
              <a:buChar char="•"/>
              <a:defRPr sz="2134"/>
            </a:pPr>
            <a:r>
              <a:rPr lang="tr-TR" dirty="0" smtClean="0"/>
              <a:t>Database</a:t>
            </a:r>
            <a:endParaRPr lang="tr-TR" dirty="0"/>
          </a:p>
          <a:p>
            <a:pPr marL="0" indent="0" algn="just" defTabSz="886968">
              <a:buClrTx/>
              <a:buSzTx/>
              <a:buNone/>
              <a:defRPr sz="2134"/>
            </a:pPr>
            <a:endParaRPr lang="tr-TR" dirty="0" smtClean="0"/>
          </a:p>
          <a:p>
            <a:pPr marL="0" indent="0" algn="just" defTabSz="886968">
              <a:buClrTx/>
              <a:buSzTx/>
              <a:buFontTx/>
              <a:buNone/>
              <a:defRPr sz="2134"/>
            </a:pPr>
            <a:endParaRPr lang="tr-TR" dirty="0"/>
          </a:p>
          <a:p>
            <a:pPr marL="0" indent="0" algn="just" defTabSz="886968">
              <a:buClrTx/>
              <a:buSzTx/>
              <a:buFontTx/>
              <a:buNone/>
              <a:defRPr sz="2134"/>
            </a:pPr>
            <a:endParaRPr lang="tr-TR" dirty="0" smtClean="0"/>
          </a:p>
          <a:p>
            <a:pPr marL="0" indent="0" algn="ctr" defTabSz="886968">
              <a:buClrTx/>
              <a:buSzTx/>
              <a:buFontTx/>
              <a:buNone/>
              <a:defRPr sz="2134"/>
            </a:pPr>
            <a:endParaRPr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Fixer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5" y="2276872"/>
            <a:ext cx="4349747" cy="1266190"/>
          </a:xfrm>
          <a:prstGeom prst="rect">
            <a:avLst/>
          </a:prstGeom>
          <a:effectLst>
            <a:glow rad="25400">
              <a:schemeClr val="tx1">
                <a:alpha val="40000"/>
              </a:schemeClr>
            </a:glow>
          </a:effectLst>
        </p:spPr>
      </p:pic>
      <p:pic>
        <p:nvPicPr>
          <p:cNvPr id="6" name="Resim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5914" y="4122213"/>
            <a:ext cx="4341338" cy="568325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2" name="Metin kutusu 1"/>
          <p:cNvSpPr txBox="1"/>
          <p:nvPr/>
        </p:nvSpPr>
        <p:spPr>
          <a:xfrm>
            <a:off x="107505" y="1988840"/>
            <a:ext cx="29344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1-Fixer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clears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all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extra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spaces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15914" y="3717032"/>
            <a:ext cx="3902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2-Fixer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converts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address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upper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case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9" name="Resim 8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2656564"/>
            <a:ext cx="4357624" cy="3449315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10" name="Metin kutusu 9"/>
          <p:cNvSpPr txBox="1"/>
          <p:nvPr/>
        </p:nvSpPr>
        <p:spPr>
          <a:xfrm>
            <a:off x="5141278" y="2035005"/>
            <a:ext cx="302903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3-Fixer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replaces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address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parts</a:t>
            </a:r>
            <a:endParaRPr kumimoji="0" lang="tr-T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w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ith</a:t>
            </a:r>
            <a:r>
              <a:rPr lang="tr-TR" dirty="0" smtClean="0"/>
              <a:t> </a:t>
            </a:r>
            <a:r>
              <a:rPr lang="tr-TR" dirty="0" err="1" smtClean="0"/>
              <a:t>p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redefined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keywords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1" name="Resi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07504" y="5111163"/>
            <a:ext cx="4349747" cy="1610313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12" name="Metin kutusu 11"/>
          <p:cNvSpPr txBox="1"/>
          <p:nvPr/>
        </p:nvSpPr>
        <p:spPr>
          <a:xfrm>
            <a:off x="132335" y="4728775"/>
            <a:ext cx="3902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4-Fixer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converts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address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upper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case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981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Tokenizer</a:t>
            </a:r>
            <a:endParaRPr dirty="0"/>
          </a:p>
        </p:txBody>
      </p:sp>
      <p:sp>
        <p:nvSpPr>
          <p:cNvPr id="124" name="Shape 124"/>
          <p:cNvSpPr/>
          <p:nvPr/>
        </p:nvSpPr>
        <p:spPr>
          <a:xfrm>
            <a:off x="7924800" y="6518275"/>
            <a:ext cx="7620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45C75"/>
                </a:solidFill>
              </a:rPr>
              <a:t>9</a:t>
            </a:r>
          </a:p>
        </p:txBody>
      </p:sp>
      <p:pic>
        <p:nvPicPr>
          <p:cNvPr id="11" name="Resi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806" y="2204864"/>
            <a:ext cx="4249420" cy="3503295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Metin kutusu 2"/>
          <p:cNvSpPr txBox="1"/>
          <p:nvPr/>
        </p:nvSpPr>
        <p:spPr>
          <a:xfrm>
            <a:off x="0" y="1835534"/>
            <a:ext cx="23942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Keywords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of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Tokenizer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2" name="Resim 1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145902"/>
            <a:ext cx="4620260" cy="683895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13" name="Metin kutusu 12"/>
          <p:cNvSpPr txBox="1"/>
          <p:nvPr/>
        </p:nvSpPr>
        <p:spPr>
          <a:xfrm>
            <a:off x="0" y="5776572"/>
            <a:ext cx="36942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Tokenizer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splits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address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into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tokens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4" name="Resim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2204864"/>
            <a:ext cx="3790950" cy="4648572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15" name="Metin kutusu 14"/>
          <p:cNvSpPr txBox="1"/>
          <p:nvPr/>
        </p:nvSpPr>
        <p:spPr>
          <a:xfrm>
            <a:off x="5220072" y="1835534"/>
            <a:ext cx="22179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Output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Of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Tokenizer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448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dirty="0"/>
              <a:t>Content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0" y="1935163"/>
            <a:ext cx="8229600" cy="43894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r>
              <a:rPr lang="tr-TR" dirty="0" err="1" smtClean="0"/>
              <a:t>Introduction</a:t>
            </a:r>
            <a:endParaRPr lang="tr-TR" dirty="0" smtClean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endParaRPr dirty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r>
              <a:rPr lang="tr-TR" dirty="0" smtClean="0"/>
              <a:t>Background</a:t>
            </a:r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endParaRPr dirty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r>
              <a:rPr lang="tr-TR" dirty="0" smtClean="0"/>
              <a:t>Design</a:t>
            </a:r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endParaRPr dirty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r>
              <a:rPr lang="tr-TR" dirty="0" err="1" smtClean="0"/>
              <a:t>Implementation</a:t>
            </a:r>
            <a:endParaRPr lang="tr-TR" dirty="0" smtClean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endParaRPr dirty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r>
              <a:rPr lang="tr-TR" dirty="0" smtClean="0"/>
              <a:t>Evaluation</a:t>
            </a:r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endParaRPr dirty="0"/>
          </a:p>
          <a:p>
            <a:pPr marL="247650" indent="-247650" defTabSz="868680">
              <a:spcBef>
                <a:spcPts val="500"/>
              </a:spcBef>
              <a:buClrTx/>
              <a:buSzPct val="100000"/>
              <a:buFontTx/>
              <a:buChar char="•"/>
              <a:defRPr sz="2470"/>
            </a:pPr>
            <a:r>
              <a:rPr lang="tr-TR" dirty="0" smtClean="0"/>
              <a:t>C0nclusion</a:t>
            </a:r>
            <a:endParaRPr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Geocoder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539552" y="1844824"/>
            <a:ext cx="776624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Geocoder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main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process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of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this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system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Geocoder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can be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used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individually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starts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with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top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most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element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and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goes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for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smallest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element.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Geocoder</a:t>
            </a:r>
            <a:r>
              <a:rPr lang="tr-TR" dirty="0"/>
              <a:t> </a:t>
            </a:r>
            <a:r>
              <a:rPr lang="tr-TR" dirty="0" err="1" smtClean="0"/>
              <a:t>searches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unidentified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.</a:t>
            </a:r>
            <a:endParaRPr kumimoji="0" lang="tr-TR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City is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only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mandatory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item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baseline="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Geocoder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7694240" cy="3593331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Metin kutusu 2"/>
          <p:cNvSpPr txBox="1"/>
          <p:nvPr/>
        </p:nvSpPr>
        <p:spPr>
          <a:xfrm>
            <a:off x="611560" y="2204864"/>
            <a:ext cx="53533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Geocoder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searches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unidentified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item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find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city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717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Geocoder</a:t>
            </a:r>
            <a:endParaRPr dirty="0"/>
          </a:p>
        </p:txBody>
      </p:sp>
      <p:sp>
        <p:nvSpPr>
          <p:cNvPr id="3" name="Metin kutusu 2"/>
          <p:cNvSpPr txBox="1"/>
          <p:nvPr/>
        </p:nvSpPr>
        <p:spPr>
          <a:xfrm>
            <a:off x="611560" y="2204864"/>
            <a:ext cx="5499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Geocoder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searches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unidentified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item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find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town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30" y="2574194"/>
            <a:ext cx="7704856" cy="3735126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054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Geocoder</a:t>
            </a:r>
            <a:endParaRPr dirty="0"/>
          </a:p>
        </p:txBody>
      </p:sp>
      <p:sp>
        <p:nvSpPr>
          <p:cNvPr id="3" name="Metin kutusu 2"/>
          <p:cNvSpPr txBox="1"/>
          <p:nvPr/>
        </p:nvSpPr>
        <p:spPr>
          <a:xfrm>
            <a:off x="395536" y="1794079"/>
            <a:ext cx="8075240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Geocoder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tries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find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POI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after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that</a:t>
            </a:r>
            <a:r>
              <a:rPr lang="tr-TR" dirty="0"/>
              <a:t> </a:t>
            </a:r>
            <a:r>
              <a:rPr lang="tr-TR" dirty="0" err="1" smtClean="0"/>
              <a:t>because</a:t>
            </a:r>
            <a:r>
              <a:rPr lang="tr-TR" dirty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has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locations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POI’s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individually</a:t>
            </a:r>
            <a:r>
              <a:rPr lang="tr-TR" dirty="0" smtClean="0"/>
              <a:t> </a:t>
            </a:r>
            <a:r>
              <a:rPr lang="tr-TR" dirty="0" err="1" smtClean="0"/>
              <a:t>useless</a:t>
            </a:r>
            <a:r>
              <a:rPr lang="tr-TR" dirty="0" smtClean="0"/>
              <a:t>. An </a:t>
            </a:r>
            <a:r>
              <a:rPr lang="tr-TR" dirty="0" err="1" smtClean="0"/>
              <a:t>oracle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 smtClean="0"/>
              <a:t> is </a:t>
            </a:r>
            <a:r>
              <a:rPr lang="tr-TR" dirty="0" err="1" smtClean="0"/>
              <a:t>created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connect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items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Procedure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relationship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town</a:t>
            </a:r>
            <a:r>
              <a:rPr lang="tr-TR" dirty="0" smtClean="0"/>
              <a:t>, </a:t>
            </a:r>
            <a:r>
              <a:rPr lang="tr-TR" dirty="0" err="1" smtClean="0"/>
              <a:t>quarter</a:t>
            </a:r>
            <a:r>
              <a:rPr lang="tr-TR" dirty="0" smtClean="0"/>
              <a:t>, </a:t>
            </a:r>
            <a:r>
              <a:rPr lang="tr-TR" dirty="0" err="1" smtClean="0"/>
              <a:t>avenue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street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stores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relationship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an </a:t>
            </a:r>
            <a:r>
              <a:rPr lang="tr-TR" dirty="0" err="1" smtClean="0"/>
              <a:t>oracle</a:t>
            </a:r>
            <a:r>
              <a:rPr lang="tr-TR" dirty="0" smtClean="0"/>
              <a:t> </a:t>
            </a:r>
            <a:r>
              <a:rPr lang="tr-TR" dirty="0" err="1" smtClean="0"/>
              <a:t>view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also</a:t>
            </a:r>
            <a:r>
              <a:rPr lang="tr-TR" dirty="0"/>
              <a:t> </a:t>
            </a:r>
            <a:r>
              <a:rPr lang="tr-TR" dirty="0" err="1" smtClean="0"/>
              <a:t>help</a:t>
            </a:r>
            <a:r>
              <a:rPr lang="tr-TR" dirty="0" smtClean="0"/>
              <a:t> </a:t>
            </a:r>
            <a:r>
              <a:rPr lang="tr-TR" dirty="0" err="1" smtClean="0"/>
              <a:t>geocoder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</a:t>
            </a:r>
            <a:r>
              <a:rPr lang="tr-TR" dirty="0" err="1" smtClean="0"/>
              <a:t>incomplete</a:t>
            </a:r>
            <a:r>
              <a:rPr lang="tr-TR" dirty="0" smtClean="0"/>
              <a:t> </a:t>
            </a:r>
            <a:r>
              <a:rPr lang="tr-TR" dirty="0" err="1" smtClean="0"/>
              <a:t>addresses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Geocoder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</a:t>
            </a:r>
            <a:r>
              <a:rPr lang="tr-TR" dirty="0" err="1" smtClean="0"/>
              <a:t>door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it is </a:t>
            </a:r>
            <a:r>
              <a:rPr lang="tr-TR" dirty="0" err="1" smtClean="0"/>
              <a:t>given</a:t>
            </a:r>
            <a:r>
              <a:rPr lang="tr-TR" dirty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.</a:t>
            </a:r>
            <a:endParaRPr kumimoji="0" lang="tr-T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743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Geocoder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5861050" cy="2967990"/>
          </a:xfrm>
          <a:prstGeom prst="rect">
            <a:avLst/>
          </a:prstGeom>
          <a:noFill/>
          <a:ln>
            <a:noFill/>
          </a:ln>
          <a:effectLst>
            <a:glow rad="25400">
              <a:schemeClr val="tx1"/>
            </a:glow>
          </a:effectLst>
        </p:spPr>
      </p:pic>
      <p:sp>
        <p:nvSpPr>
          <p:cNvPr id="4" name="Metin kutusu 3"/>
          <p:cNvSpPr txBox="1"/>
          <p:nvPr/>
        </p:nvSpPr>
        <p:spPr>
          <a:xfrm>
            <a:off x="179512" y="1628800"/>
            <a:ext cx="907300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Geocoder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, </a:t>
            </a:r>
            <a:r>
              <a:rPr lang="tr-TR" dirty="0" err="1" smtClean="0"/>
              <a:t>because</a:t>
            </a:r>
            <a:r>
              <a:rPr lang="tr-TR" dirty="0" smtClean="0"/>
              <a:t> of </a:t>
            </a:r>
            <a:r>
              <a:rPr lang="tr-TR" dirty="0" err="1" smtClean="0"/>
              <a:t>that</a:t>
            </a:r>
            <a:r>
              <a:rPr lang="tr-TR" dirty="0" smtClean="0"/>
              <a:t>,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door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Sample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database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does</a:t>
            </a:r>
            <a:r>
              <a:rPr lang="tr-TR" dirty="0" err="1" smtClean="0"/>
              <a:t>n’t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door</a:t>
            </a:r>
            <a:r>
              <a:rPr lang="tr-TR" dirty="0" smtClean="0"/>
              <a:t> </a:t>
            </a:r>
            <a:r>
              <a:rPr lang="tr-TR" dirty="0" err="1" smtClean="0"/>
              <a:t>numbers</a:t>
            </a:r>
            <a:r>
              <a:rPr lang="tr-TR" dirty="0" smtClean="0"/>
              <a:t> in </a:t>
            </a:r>
            <a:r>
              <a:rPr lang="tr-TR" dirty="0" err="1" smtClean="0"/>
              <a:t>Turkey</a:t>
            </a: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Door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is </a:t>
            </a:r>
            <a:r>
              <a:rPr lang="tr-TR" dirty="0" err="1" smtClean="0"/>
              <a:t>developed</a:t>
            </a:r>
            <a:r>
              <a:rPr lang="tr-TR" dirty="0" smtClean="0"/>
              <a:t> in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closest</a:t>
            </a:r>
            <a:r>
              <a:rPr lang="tr-TR" dirty="0" smtClean="0"/>
              <a:t> </a:t>
            </a:r>
            <a:r>
              <a:rPr lang="tr-TR" dirty="0" err="1" smtClean="0"/>
              <a:t>door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3009485" y="5991312"/>
            <a:ext cx="27933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Door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numbering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in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Turkey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417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Database</a:t>
            </a:r>
            <a:endParaRPr dirty="0"/>
          </a:p>
        </p:txBody>
      </p:sp>
      <p:sp>
        <p:nvSpPr>
          <p:cNvPr id="4" name="Metin kutusu 3"/>
          <p:cNvSpPr txBox="1"/>
          <p:nvPr/>
        </p:nvSpPr>
        <p:spPr>
          <a:xfrm>
            <a:off x="179512" y="1628800"/>
            <a:ext cx="907300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Oracle</a:t>
            </a:r>
            <a:r>
              <a:rPr lang="tr-TR" dirty="0" smtClean="0"/>
              <a:t> 11g Express </a:t>
            </a:r>
            <a:r>
              <a:rPr lang="tr-TR" dirty="0" err="1" smtClean="0"/>
              <a:t>edition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is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Infotect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GeocoderAPI</a:t>
            </a:r>
            <a:r>
              <a:rPr lang="tr-TR" dirty="0" smtClean="0"/>
              <a:t> is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free</a:t>
            </a:r>
            <a:r>
              <a:rPr lang="tr-TR" dirty="0" smtClean="0"/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tr-TR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It</a:t>
            </a:r>
            <a:r>
              <a:rPr lang="tr-TR" dirty="0" smtClean="0"/>
              <a:t> has 9 </a:t>
            </a:r>
            <a:r>
              <a:rPr lang="tr-TR" dirty="0" err="1" smtClean="0"/>
              <a:t>tables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1 </a:t>
            </a:r>
            <a:r>
              <a:rPr lang="tr-TR" dirty="0" err="1" smtClean="0"/>
              <a:t>view</a:t>
            </a:r>
            <a:r>
              <a:rPr lang="tr-TR" dirty="0" smtClean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147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Database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700807"/>
            <a:ext cx="8712968" cy="4494887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471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Database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179512" y="1772816"/>
            <a:ext cx="850728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Entity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Framework is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used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access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database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Necessary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information</a:t>
            </a:r>
            <a:r>
              <a:rPr lang="tr-TR" dirty="0" err="1" smtClean="0"/>
              <a:t>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stored</a:t>
            </a:r>
            <a:r>
              <a:rPr lang="tr-TR" dirty="0" smtClean="0"/>
              <a:t> in </a:t>
            </a:r>
            <a:r>
              <a:rPr lang="tr-TR" dirty="0" err="1" smtClean="0"/>
              <a:t>configuration</a:t>
            </a:r>
            <a:r>
              <a:rPr lang="tr-TR" dirty="0" smtClean="0"/>
              <a:t> file.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Configuration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file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holds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provider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name,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connection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string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4273465"/>
            <a:ext cx="8003232" cy="1819831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175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Service </a:t>
            </a:r>
            <a:r>
              <a:rPr lang="tr-TR" dirty="0" err="1" smtClean="0"/>
              <a:t>Layer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179512" y="1772816"/>
            <a:ext cx="850728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Between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database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and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application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level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, service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layer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implemented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r>
              <a:rPr lang="tr-TR" dirty="0" smtClean="0"/>
              <a:t> </a:t>
            </a:r>
            <a:r>
              <a:rPr lang="tr-TR" dirty="0" err="1" smtClean="0"/>
              <a:t>holds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query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Entity</a:t>
            </a:r>
            <a:r>
              <a:rPr lang="tr-TR" dirty="0" smtClean="0"/>
              <a:t> Framework is </a:t>
            </a:r>
            <a:r>
              <a:rPr lang="tr-TR" dirty="0" err="1" smtClean="0"/>
              <a:t>used</a:t>
            </a:r>
            <a:r>
              <a:rPr lang="tr-TR" dirty="0" smtClean="0"/>
              <a:t> here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creates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/>
              <a:t>.</a:t>
            </a:r>
            <a:r>
              <a:rPr lang="tr-TR" dirty="0" smtClean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LINQ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used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for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making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queries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kumimoji="0" lang="tr-T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7" name="Resim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4406974"/>
            <a:ext cx="3637195" cy="1324610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pic>
        <p:nvPicPr>
          <p:cNvPr id="8" name="Resi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94051" y="4406974"/>
            <a:ext cx="4680520" cy="2047875"/>
          </a:xfrm>
          <a:prstGeom prst="rect">
            <a:avLst/>
          </a:prstGeom>
          <a:effectLst>
            <a:glow rad="25400">
              <a:schemeClr val="tx1"/>
            </a:glow>
          </a:effec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511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Evaluation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179512" y="1772816"/>
            <a:ext cx="850728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This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project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tested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with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sample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address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database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.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is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given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by</a:t>
            </a:r>
            <a:r>
              <a:rPr kumimoji="0" lang="tr-T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Aras Kargo.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has 2554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addresses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smtClean="0"/>
              <a:t>Google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Yandex</a:t>
            </a:r>
            <a:r>
              <a:rPr lang="tr-TR" dirty="0" smtClean="0"/>
              <a:t> </a:t>
            </a:r>
            <a:r>
              <a:rPr lang="tr-TR" dirty="0" err="1" smtClean="0"/>
              <a:t>geocoding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success</a:t>
            </a:r>
            <a:r>
              <a:rPr lang="tr-TR" dirty="0" smtClean="0"/>
              <a:t> rate of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smtClean="0"/>
              <a:t>Test </a:t>
            </a:r>
            <a:r>
              <a:rPr lang="tr-TR" dirty="0" err="1" smtClean="0"/>
              <a:t>cases</a:t>
            </a:r>
            <a:r>
              <a:rPr lang="tr-TR" dirty="0" smtClean="0"/>
              <a:t> of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;</a:t>
            </a:r>
            <a:endParaRPr lang="tr-TR" dirty="0"/>
          </a:p>
          <a:p>
            <a:pPr lvl="1" indent="0"/>
            <a:r>
              <a:rPr lang="tr-TR" dirty="0" smtClean="0"/>
              <a:t>	</a:t>
            </a:r>
          </a:p>
          <a:p>
            <a:pPr lvl="1" indent="0"/>
            <a:r>
              <a:rPr lang="tr-TR" dirty="0"/>
              <a:t>	</a:t>
            </a:r>
            <a:r>
              <a:rPr lang="tr-TR" dirty="0" smtClean="0"/>
              <a:t>1) </a:t>
            </a: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rate</a:t>
            </a:r>
          </a:p>
          <a:p>
            <a:pPr lvl="1" indent="0"/>
            <a:r>
              <a:rPr lang="tr-TR" dirty="0"/>
              <a:t>	</a:t>
            </a:r>
            <a:r>
              <a:rPr lang="tr-TR" dirty="0" smtClean="0"/>
              <a:t>2) </a:t>
            </a:r>
            <a:r>
              <a:rPr lang="tr-TR" dirty="0" err="1" smtClean="0"/>
              <a:t>Correct</a:t>
            </a:r>
            <a:r>
              <a:rPr lang="tr-TR" dirty="0" smtClean="0"/>
              <a:t> </a:t>
            </a: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rate</a:t>
            </a:r>
          </a:p>
          <a:p>
            <a:pPr lvl="1" indent="0"/>
            <a:r>
              <a:rPr lang="tr-TR" dirty="0"/>
              <a:t>	</a:t>
            </a:r>
            <a:r>
              <a:rPr lang="tr-TR" dirty="0" smtClean="0"/>
              <a:t>3) </a:t>
            </a: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time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263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		Problem Statement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4294967295"/>
          </p:nvPr>
        </p:nvSpPr>
        <p:spPr>
          <a:xfrm>
            <a:off x="0" y="1916832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04672">
              <a:spcBef>
                <a:spcPts val="500"/>
              </a:spcBef>
              <a:buClrTx/>
              <a:buSzTx/>
              <a:buFontTx/>
              <a:buNone/>
              <a:defRPr sz="1584"/>
            </a:pPr>
            <a:endParaRPr dirty="0"/>
          </a:p>
          <a:p>
            <a:pPr marL="0" indent="0" defTabSz="804672">
              <a:spcBef>
                <a:spcPts val="500"/>
              </a:spcBef>
              <a:buClrTx/>
              <a:buSzTx/>
              <a:buFontTx/>
              <a:buNone/>
              <a:defRPr sz="1936"/>
            </a:pPr>
            <a:r>
              <a:rPr lang="tr-TR" dirty="0" err="1" smtClean="0"/>
              <a:t>Geocoding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accurate</a:t>
            </a:r>
            <a:r>
              <a:rPr lang="tr-TR" dirty="0" smtClean="0"/>
              <a:t> </a:t>
            </a:r>
            <a:r>
              <a:rPr lang="tr-TR" dirty="0" err="1" smtClean="0"/>
              <a:t>enough</a:t>
            </a:r>
            <a:r>
              <a:rPr lang="tr-TR" dirty="0" smtClean="0"/>
              <a:t>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finding</a:t>
            </a:r>
            <a:r>
              <a:rPr lang="tr-TR" dirty="0" smtClean="0"/>
              <a:t> a </a:t>
            </a:r>
            <a:r>
              <a:rPr lang="tr-TR" dirty="0" err="1" smtClean="0"/>
              <a:t>location</a:t>
            </a:r>
            <a:r>
              <a:rPr lang="tr-TR" dirty="0" smtClean="0"/>
              <a:t> in </a:t>
            </a:r>
            <a:r>
              <a:rPr lang="tr-TR" dirty="0" err="1" smtClean="0"/>
              <a:t>street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avenue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.</a:t>
            </a:r>
            <a:endParaRPr dirty="0"/>
          </a:p>
          <a:p>
            <a:pPr marL="0" indent="0" defTabSz="804672">
              <a:spcBef>
                <a:spcPts val="500"/>
              </a:spcBef>
              <a:buClrTx/>
              <a:buSzTx/>
              <a:buFontTx/>
              <a:buNone/>
              <a:defRPr sz="1936"/>
            </a:pPr>
            <a:endParaRPr dirty="0"/>
          </a:p>
          <a:p>
            <a:pPr marL="0" indent="0" defTabSz="804672">
              <a:spcBef>
                <a:spcPts val="500"/>
              </a:spcBef>
              <a:buClrTx/>
              <a:buSzTx/>
              <a:buFontTx/>
              <a:buNone/>
              <a:defRPr sz="1936"/>
            </a:pPr>
            <a:r>
              <a:rPr lang="tr-TR" dirty="0" err="1" smtClean="0"/>
              <a:t>GeocoderAPI</a:t>
            </a:r>
            <a:r>
              <a:rPr lang="tr-TR" dirty="0" smtClean="0"/>
              <a:t> </a:t>
            </a:r>
            <a:r>
              <a:rPr lang="tr-TR" dirty="0" err="1" smtClean="0"/>
              <a:t>tries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postal </a:t>
            </a:r>
            <a:r>
              <a:rPr lang="tr-TR" dirty="0" err="1" smtClean="0"/>
              <a:t>address</a:t>
            </a:r>
            <a:r>
              <a:rPr lang="tr-TR" dirty="0" smtClean="0"/>
              <a:t>.</a:t>
            </a:r>
            <a:endParaRPr dirty="0"/>
          </a:p>
          <a:p>
            <a:pPr marL="0" indent="0" defTabSz="804672">
              <a:spcBef>
                <a:spcPts val="500"/>
              </a:spcBef>
              <a:buClrTx/>
              <a:buSzTx/>
              <a:buFontTx/>
              <a:buNone/>
              <a:defRPr sz="1936"/>
            </a:pPr>
            <a:endParaRPr dirty="0"/>
          </a:p>
          <a:p>
            <a:pPr marL="0" indent="0" defTabSz="804672">
              <a:spcBef>
                <a:spcPts val="500"/>
              </a:spcBef>
              <a:buClrTx/>
              <a:buSzTx/>
              <a:buFontTx/>
              <a:buNone/>
              <a:defRPr sz="1936"/>
            </a:pPr>
            <a:r>
              <a:rPr dirty="0"/>
              <a:t>There are </a:t>
            </a:r>
            <a:r>
              <a:rPr lang="tr-TR" dirty="0" err="1" smtClean="0"/>
              <a:t>four</a:t>
            </a:r>
            <a:r>
              <a:rPr lang="tr-TR" dirty="0" smtClean="0"/>
              <a:t> problem in </a:t>
            </a:r>
            <a:r>
              <a:rPr lang="en-US" dirty="0" smtClean="0"/>
              <a:t>Geocoding</a:t>
            </a:r>
            <a:r>
              <a:rPr lang="tr-TR" dirty="0" smtClean="0"/>
              <a:t> a postal </a:t>
            </a:r>
            <a:r>
              <a:rPr lang="tr-TR" dirty="0" err="1" smtClean="0"/>
              <a:t>address</a:t>
            </a:r>
            <a:r>
              <a:rPr dirty="0" smtClean="0"/>
              <a:t>. </a:t>
            </a:r>
            <a:endParaRPr dirty="0"/>
          </a:p>
          <a:p>
            <a:pPr marL="529389" lvl="1" indent="-194109" defTabSz="804672">
              <a:spcBef>
                <a:spcPts val="500"/>
              </a:spcBef>
              <a:buClrTx/>
              <a:buSzPct val="100000"/>
              <a:buFontTx/>
              <a:buChar char="•"/>
              <a:defRPr sz="1936"/>
            </a:pPr>
            <a:r>
              <a:rPr lang="en-US" dirty="0" smtClean="0"/>
              <a:t>Reorganization</a:t>
            </a:r>
            <a:r>
              <a:rPr lang="tr-TR" dirty="0" smtClean="0"/>
              <a:t> of </a:t>
            </a:r>
            <a:r>
              <a:rPr lang="tr-TR" dirty="0" err="1" smtClean="0"/>
              <a:t>settlements</a:t>
            </a:r>
            <a:r>
              <a:rPr dirty="0" smtClean="0"/>
              <a:t>. </a:t>
            </a:r>
            <a:endParaRPr dirty="0"/>
          </a:p>
          <a:p>
            <a:pPr marL="529389" lvl="1" indent="-194109" defTabSz="804672">
              <a:spcBef>
                <a:spcPts val="500"/>
              </a:spcBef>
              <a:buClrTx/>
              <a:buSzPct val="100000"/>
              <a:buFontTx/>
              <a:buChar char="•"/>
              <a:defRPr sz="1936"/>
            </a:pPr>
            <a:r>
              <a:rPr lang="tr-TR" dirty="0" smtClean="0"/>
              <a:t>Postal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defects</a:t>
            </a:r>
            <a:r>
              <a:rPr dirty="0" smtClean="0"/>
              <a:t>.</a:t>
            </a:r>
            <a:endParaRPr lang="tr-TR" dirty="0" smtClean="0"/>
          </a:p>
          <a:p>
            <a:pPr marL="529389" lvl="1" indent="-194109" defTabSz="804672">
              <a:spcBef>
                <a:spcPts val="500"/>
              </a:spcBef>
              <a:buClrTx/>
              <a:buSzPct val="100000"/>
              <a:buFontTx/>
              <a:buChar char="•"/>
              <a:defRPr sz="1936"/>
            </a:pPr>
            <a:r>
              <a:rPr lang="tr-TR" dirty="0" err="1" smtClean="0"/>
              <a:t>Incomplete</a:t>
            </a:r>
            <a:r>
              <a:rPr lang="tr-TR" dirty="0" smtClean="0"/>
              <a:t> </a:t>
            </a:r>
            <a:r>
              <a:rPr lang="tr-TR" dirty="0" err="1" smtClean="0"/>
              <a:t>addresses</a:t>
            </a:r>
            <a:r>
              <a:rPr lang="tr-TR" dirty="0" smtClean="0"/>
              <a:t>.</a:t>
            </a:r>
          </a:p>
          <a:p>
            <a:pPr marL="529389" lvl="1" indent="-194109" defTabSz="804672">
              <a:spcBef>
                <a:spcPts val="500"/>
              </a:spcBef>
              <a:buClrTx/>
              <a:buSzPct val="100000"/>
              <a:buFontTx/>
              <a:buChar char="•"/>
              <a:defRPr sz="1936"/>
            </a:pPr>
            <a:r>
              <a:rPr lang="tr-TR" dirty="0" smtClean="0"/>
              <a:t>Special </a:t>
            </a:r>
            <a:r>
              <a:rPr lang="tr-TR" dirty="0" err="1" smtClean="0"/>
              <a:t>characters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tr-TR" dirty="0" smtClean="0"/>
              <a:t> in postal </a:t>
            </a:r>
            <a:r>
              <a:rPr lang="tr-TR" dirty="0" err="1" smtClean="0"/>
              <a:t>address</a:t>
            </a:r>
            <a:endParaRPr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tr-TR" dirty="0" smtClean="0"/>
              <a:t>Evaluation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rate)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33" y="2492896"/>
            <a:ext cx="7560839" cy="2592288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575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95672" y="1052736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tr-TR" dirty="0" smtClean="0"/>
              <a:t>Evaluation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Correct</a:t>
            </a:r>
            <a:r>
              <a:rPr lang="tr-TR" dirty="0" smtClean="0"/>
              <a:t> </a:t>
            </a: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detection</a:t>
            </a:r>
            <a:r>
              <a:rPr lang="tr-TR" dirty="0" smtClean="0"/>
              <a:t> rate)</a:t>
            </a:r>
            <a:endParaRPr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924944"/>
            <a:ext cx="8147248" cy="2448272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290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95672" y="1052736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tr-TR" dirty="0" smtClean="0"/>
              <a:t>Evaluation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Search</a:t>
            </a:r>
            <a:r>
              <a:rPr lang="tr-TR" dirty="0" smtClean="0"/>
              <a:t> Time </a:t>
            </a:r>
            <a:r>
              <a:rPr lang="tr-TR" dirty="0" err="1" smtClean="0"/>
              <a:t>Performance</a:t>
            </a:r>
            <a:r>
              <a:rPr lang="tr-TR" dirty="0" smtClean="0"/>
              <a:t>)</a:t>
            </a:r>
            <a:endParaRPr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93377"/>
            <a:ext cx="8496944" cy="2623855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8470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323528" y="54868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err="1" smtClean="0"/>
              <a:t>Conclusion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323528" y="1916832"/>
            <a:ext cx="798227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GeocoderAPI</a:t>
            </a:r>
            <a:r>
              <a:rPr lang="tr-TR" dirty="0" smtClean="0"/>
              <a:t> </a:t>
            </a:r>
            <a:r>
              <a:rPr lang="tr-TR" dirty="0" err="1" smtClean="0"/>
              <a:t>tests</a:t>
            </a:r>
            <a:r>
              <a:rPr lang="tr-TR" dirty="0" smtClean="0"/>
              <a:t> </a:t>
            </a:r>
            <a:r>
              <a:rPr lang="tr-TR" dirty="0" err="1" smtClean="0"/>
              <a:t>show</a:t>
            </a:r>
            <a:r>
              <a:rPr lang="tr-TR" dirty="0" smtClean="0"/>
              <a:t> an </a:t>
            </a:r>
            <a:r>
              <a:rPr lang="tr-TR" dirty="0" err="1" smtClean="0"/>
              <a:t>acceptable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in </a:t>
            </a:r>
            <a:r>
              <a:rPr lang="tr-TR" dirty="0" err="1" smtClean="0"/>
              <a:t>geocoding</a:t>
            </a:r>
            <a:r>
              <a:rPr lang="tr-TR" dirty="0" smtClean="0"/>
              <a:t> postal </a:t>
            </a:r>
            <a:r>
              <a:rPr lang="tr-TR" dirty="0" err="1" smtClean="0"/>
              <a:t>addresses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success</a:t>
            </a:r>
            <a:r>
              <a:rPr lang="tr-TR" dirty="0" smtClean="0"/>
              <a:t> can be </a:t>
            </a:r>
            <a:r>
              <a:rPr lang="tr-TR" dirty="0" err="1" smtClean="0"/>
              <a:t>improved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giving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keywords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Geolocation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success</a:t>
            </a:r>
            <a:r>
              <a:rPr lang="tr-TR" dirty="0" smtClean="0"/>
              <a:t> can be </a:t>
            </a:r>
            <a:r>
              <a:rPr lang="tr-TR" dirty="0" err="1" smtClean="0"/>
              <a:t>improved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self-</a:t>
            </a:r>
            <a:r>
              <a:rPr lang="tr-TR" dirty="0" err="1" smtClean="0"/>
              <a:t>learning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Fuzzy</a:t>
            </a:r>
            <a:r>
              <a:rPr lang="tr-TR" dirty="0" smtClean="0"/>
              <a:t> </a:t>
            </a:r>
            <a:r>
              <a:rPr lang="tr-TR" dirty="0" err="1" smtClean="0"/>
              <a:t>match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 can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 err="1" smtClean="0"/>
              <a:t>geocoding</a:t>
            </a:r>
            <a:r>
              <a:rPr lang="tr-TR" dirty="0" smtClean="0"/>
              <a:t> </a:t>
            </a:r>
            <a:r>
              <a:rPr lang="tr-TR" dirty="0" err="1" smtClean="0"/>
              <a:t>success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terms</a:t>
            </a:r>
            <a:r>
              <a:rPr lang="tr-TR" dirty="0" smtClean="0"/>
              <a:t> of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speed</a:t>
            </a:r>
            <a:r>
              <a:rPr lang="tr-TR" dirty="0" smtClean="0"/>
              <a:t>, </a:t>
            </a:r>
            <a:r>
              <a:rPr lang="tr-TR" dirty="0" err="1" smtClean="0"/>
              <a:t>GeocoderAPI</a:t>
            </a:r>
            <a:r>
              <a:rPr lang="tr-TR" dirty="0" smtClean="0"/>
              <a:t> is not </a:t>
            </a:r>
            <a:r>
              <a:rPr lang="tr-TR" dirty="0" err="1" smtClean="0"/>
              <a:t>efficient</a:t>
            </a:r>
            <a:r>
              <a:rPr lang="tr-TR" dirty="0" smtClean="0"/>
              <a:t> </a:t>
            </a:r>
            <a:r>
              <a:rPr lang="tr-TR" dirty="0" err="1" smtClean="0"/>
              <a:t>enough</a:t>
            </a:r>
            <a:r>
              <a:rPr lang="tr-TR" dirty="0" smtClean="0"/>
              <a:t>.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NoSQL</a:t>
            </a:r>
            <a:r>
              <a:rPr lang="tr-TR" dirty="0" smtClean="0"/>
              <a:t> </a:t>
            </a:r>
            <a:r>
              <a:rPr lang="tr-TR" dirty="0" err="1" smtClean="0"/>
              <a:t>databases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optimizers</a:t>
            </a:r>
            <a:r>
              <a:rPr lang="tr-TR" dirty="0" smtClean="0"/>
              <a:t>, it can be </a:t>
            </a:r>
            <a:r>
              <a:rPr lang="tr-TR" dirty="0" err="1" smtClean="0"/>
              <a:t>improved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can be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route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, </a:t>
            </a:r>
            <a:r>
              <a:rPr lang="tr-TR" dirty="0" err="1" smtClean="0"/>
              <a:t>navigation</a:t>
            </a:r>
            <a:r>
              <a:rPr lang="tr-TR" dirty="0" smtClean="0"/>
              <a:t>, </a:t>
            </a:r>
            <a:r>
              <a:rPr lang="tr-TR" dirty="0" err="1" smtClean="0"/>
              <a:t>delivery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researches</a:t>
            </a:r>
            <a:r>
              <a:rPr lang="tr-TR" dirty="0" smtClean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415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517775"/>
            <a:ext cx="8308975" cy="1511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65375"/>
            <a:ext cx="8308975" cy="15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Introduction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51520" y="2132856"/>
            <a:ext cx="914400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What</a:t>
            </a:r>
            <a:r>
              <a:rPr lang="tr-TR" dirty="0" smtClean="0"/>
              <a:t> is postal </a:t>
            </a:r>
            <a:r>
              <a:rPr lang="tr-TR" dirty="0" err="1" smtClean="0"/>
              <a:t>address</a:t>
            </a:r>
            <a:r>
              <a:rPr lang="tr-TR" dirty="0" smtClean="0"/>
              <a:t>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geolocation</a:t>
            </a:r>
            <a:r>
              <a:rPr lang="tr-TR" dirty="0" smtClean="0"/>
              <a:t>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geocoding</a:t>
            </a:r>
            <a:r>
              <a:rPr lang="tr-TR" dirty="0" smtClean="0"/>
              <a:t>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dirty="0" err="1" smtClean="0"/>
              <a:t>Limitations</a:t>
            </a: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>
                <a:solidFill>
                  <a:schemeClr val="accent1"/>
                </a:solidFill>
              </a:rPr>
              <a:t>Background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62019" y="1763848"/>
            <a:ext cx="6984777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Postal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Address</a:t>
            </a:r>
            <a:r>
              <a:rPr kumimoji="0" lang="tr-T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tr-T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Parts</a:t>
            </a:r>
            <a:endParaRPr kumimoji="0" lang="tr-T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Postal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Problems</a:t>
            </a:r>
            <a:r>
              <a:rPr lang="tr-TR" dirty="0"/>
              <a:t> Of Postal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Geocoding</a:t>
            </a:r>
            <a:endParaRPr lang="tr-TR" dirty="0"/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Geocoding</a:t>
            </a:r>
            <a:r>
              <a:rPr lang="tr-TR" dirty="0" smtClean="0"/>
              <a:t> Services</a:t>
            </a:r>
          </a:p>
          <a:p>
            <a:pPr lvl="1" indent="0"/>
            <a:r>
              <a:rPr lang="tr-TR" dirty="0"/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  <a:lumMod val="0"/>
                <a:lumOff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55" y="0"/>
            <a:ext cx="8229600" cy="1412776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8380" y="1844824"/>
            <a:ext cx="8229600" cy="492283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    Technologies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Database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Programming Language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Framework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1"/>
                </a:solidFill>
              </a:rPr>
              <a:t>Integrated</a:t>
            </a:r>
            <a:r>
              <a:rPr lang="tr-TR" dirty="0" smtClean="0">
                <a:solidFill>
                  <a:schemeClr val="tx1"/>
                </a:solidFill>
              </a:rPr>
              <a:t> Development </a:t>
            </a:r>
            <a:r>
              <a:rPr lang="tr-TR" dirty="0" err="1" smtClean="0">
                <a:solidFill>
                  <a:schemeClr val="tx1"/>
                </a:solidFill>
              </a:rPr>
              <a:t>Enviroment</a:t>
            </a:r>
            <a:endParaRPr lang="tr-TR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Object </a:t>
            </a:r>
            <a:r>
              <a:rPr lang="tr-TR" dirty="0" err="1" smtClean="0">
                <a:solidFill>
                  <a:schemeClr val="tx1"/>
                </a:solidFill>
              </a:rPr>
              <a:t>Relational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Mapping</a:t>
            </a:r>
            <a:endParaRPr lang="tr-TR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LINQ (Language </a:t>
            </a:r>
            <a:r>
              <a:rPr lang="tr-TR" dirty="0" err="1" smtClean="0">
                <a:solidFill>
                  <a:schemeClr val="tx1"/>
                </a:solidFill>
              </a:rPr>
              <a:t>Integrated</a:t>
            </a:r>
            <a:r>
              <a:rPr lang="tr-TR" dirty="0" smtClean="0">
                <a:solidFill>
                  <a:schemeClr val="tx1"/>
                </a:solidFill>
              </a:rPr>
              <a:t> Query)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Web / Background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433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0" y="3937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Design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8229600" cy="51768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0578" indent="-220578">
              <a:buClrTx/>
              <a:buSzPct val="100000"/>
              <a:buFontTx/>
              <a:buChar char="•"/>
              <a:defRPr sz="2200"/>
            </a:pPr>
            <a:r>
              <a:rPr lang="tr-TR" dirty="0" smtClean="0"/>
              <a:t> Top-</a:t>
            </a:r>
            <a:r>
              <a:rPr lang="tr-TR" dirty="0" err="1" smtClean="0"/>
              <a:t>down</a:t>
            </a:r>
            <a:r>
              <a:rPr lang="tr-TR" dirty="0"/>
              <a:t> </a:t>
            </a:r>
            <a:r>
              <a:rPr lang="tr-TR" dirty="0" err="1" smtClean="0"/>
              <a:t>Approuch</a:t>
            </a:r>
            <a:endParaRPr lang="tr-TR" dirty="0" smtClean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endParaRPr lang="tr-TR" dirty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r>
              <a:rPr lang="tr-TR" dirty="0" err="1" smtClean="0"/>
              <a:t>Categorization</a:t>
            </a:r>
            <a:r>
              <a:rPr lang="tr-TR" dirty="0" smtClean="0"/>
              <a:t> of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 smtClean="0"/>
              <a:t>Levels</a:t>
            </a:r>
            <a:endParaRPr lang="tr-TR" dirty="0" smtClean="0"/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smtClean="0"/>
              <a:t>City</a:t>
            </a:r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err="1" smtClean="0"/>
              <a:t>Town</a:t>
            </a:r>
            <a:endParaRPr lang="tr-TR" dirty="0" smtClean="0"/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smtClean="0"/>
              <a:t>POI ( </a:t>
            </a:r>
            <a:r>
              <a:rPr lang="tr-TR" dirty="0" err="1" smtClean="0"/>
              <a:t>Places</a:t>
            </a:r>
            <a:r>
              <a:rPr lang="tr-TR" dirty="0" smtClean="0"/>
              <a:t> of </a:t>
            </a:r>
            <a:r>
              <a:rPr lang="tr-TR" dirty="0" err="1" smtClean="0"/>
              <a:t>interest</a:t>
            </a:r>
            <a:r>
              <a:rPr lang="tr-TR" dirty="0" smtClean="0"/>
              <a:t>)</a:t>
            </a:r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err="1" smtClean="0"/>
              <a:t>Quarter</a:t>
            </a:r>
            <a:endParaRPr lang="tr-TR" dirty="0" smtClean="0"/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err="1" smtClean="0"/>
              <a:t>Avenue</a:t>
            </a:r>
            <a:endParaRPr lang="tr-TR" dirty="0" smtClean="0"/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smtClean="0"/>
              <a:t>Street</a:t>
            </a:r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r>
              <a:rPr lang="tr-TR" dirty="0" err="1" smtClean="0"/>
              <a:t>Door</a:t>
            </a:r>
            <a:endParaRPr lang="tr-TR" dirty="0" smtClean="0"/>
          </a:p>
          <a:p>
            <a:pPr marL="730117" lvl="1" indent="-342900">
              <a:buClrTx/>
              <a:buSzPct val="100000"/>
              <a:buFont typeface="Wingdings" panose="05000000000000000000" pitchFamily="2" charset="2"/>
              <a:buChar char="Ø"/>
              <a:defRPr sz="2200"/>
            </a:pP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0" y="3937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lang="tr-TR" dirty="0" smtClean="0"/>
              <a:t>Design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82296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0578" indent="-220578">
              <a:buClrTx/>
              <a:buSzPct val="100000"/>
              <a:buFontTx/>
              <a:buChar char="•"/>
              <a:defRPr sz="2200"/>
            </a:pPr>
            <a:r>
              <a:rPr lang="tr-TR" dirty="0" err="1" smtClean="0"/>
              <a:t>Geocoding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a </a:t>
            </a:r>
            <a:r>
              <a:rPr lang="tr-TR" dirty="0" err="1" smtClean="0"/>
              <a:t>navigation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endParaRPr lang="tr-TR" dirty="0" smtClean="0"/>
          </a:p>
          <a:p>
            <a:pPr marL="0" indent="0">
              <a:buClrTx/>
              <a:buSzPct val="100000"/>
              <a:buNone/>
              <a:defRPr sz="2200"/>
            </a:pPr>
            <a:r>
              <a:rPr lang="tr-TR" dirty="0" err="1" smtClean="0"/>
              <a:t>GeocoderAPI</a:t>
            </a:r>
            <a:r>
              <a:rPr lang="tr-TR" dirty="0" smtClean="0"/>
              <a:t> </a:t>
            </a:r>
            <a:r>
              <a:rPr lang="tr-TR" dirty="0" err="1" smtClean="0"/>
              <a:t>consists</a:t>
            </a:r>
            <a:r>
              <a:rPr lang="tr-TR" dirty="0" smtClean="0"/>
              <a:t> of 3 </a:t>
            </a:r>
            <a:r>
              <a:rPr lang="tr-TR" dirty="0" err="1" smtClean="0"/>
              <a:t>modules</a:t>
            </a:r>
            <a:r>
              <a:rPr lang="tr-TR" dirty="0" smtClean="0"/>
              <a:t>;</a:t>
            </a:r>
          </a:p>
          <a:p>
            <a:pPr marL="0" indent="0">
              <a:buClrTx/>
              <a:buSzPct val="100000"/>
              <a:buNone/>
              <a:defRPr sz="2200"/>
            </a:pPr>
            <a:endParaRPr lang="tr-TR" dirty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r>
              <a:rPr lang="tr-TR" dirty="0" err="1" smtClean="0"/>
              <a:t>Fixer</a:t>
            </a:r>
            <a:endParaRPr lang="tr-TR" dirty="0" smtClean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endParaRPr lang="tr-TR" dirty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r>
              <a:rPr lang="tr-TR" dirty="0" err="1" smtClean="0"/>
              <a:t>Tokenizer</a:t>
            </a:r>
            <a:endParaRPr lang="tr-TR" dirty="0" smtClean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endParaRPr lang="tr-TR" dirty="0"/>
          </a:p>
          <a:p>
            <a:pPr marL="220578" indent="-220578">
              <a:buClrTx/>
              <a:buSzPct val="100000"/>
              <a:buFontTx/>
              <a:buChar char="•"/>
              <a:defRPr sz="2200"/>
            </a:pPr>
            <a:r>
              <a:rPr lang="tr-TR" dirty="0" err="1" smtClean="0"/>
              <a:t>Geocoder</a:t>
            </a:r>
            <a:endParaRPr lang="tr-TR" dirty="0" smtClean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832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stafaarslan\Desktop\EngProject\General Structure of the geocoding 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31094"/>
            <a:ext cx="3686175" cy="61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03"/>
          <p:cNvSpPr txBox="1">
            <a:spLocks/>
          </p:cNvSpPr>
          <p:nvPr/>
        </p:nvSpPr>
        <p:spPr>
          <a:xfrm>
            <a:off x="-360040" y="1412776"/>
            <a:ext cx="478802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 lnSpcReduction="20000"/>
          </a:bodyPr>
          <a:lstStyle>
            <a:lvl1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91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371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4617B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 dirty="0" smtClean="0"/>
              <a:t>General </a:t>
            </a:r>
            <a:r>
              <a:rPr lang="tr-TR" dirty="0" err="1" smtClean="0"/>
              <a:t>Flow</a:t>
            </a:r>
            <a:endParaRPr lang="tr-TR" dirty="0" smtClean="0"/>
          </a:p>
          <a:p>
            <a:r>
              <a:rPr lang="tr-TR" dirty="0" smtClean="0"/>
              <a:t>Of </a:t>
            </a:r>
            <a:r>
              <a:rPr lang="tr-TR" dirty="0" err="1" smtClean="0"/>
              <a:t>Geocoder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22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8F8F8F"/>
      </a:accent3>
      <a:accent4>
        <a:srgbClr val="707070"/>
      </a:accent4>
      <a:accent5>
        <a:srgbClr val="AABADD"/>
      </a:accent5>
      <a:accent6>
        <a:srgbClr val="008EC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nstantia"/>
            <a:ea typeface="Constantia"/>
            <a:cs typeface="Constantia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nstantia"/>
            <a:ea typeface="Constantia"/>
            <a:cs typeface="Constantia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8F8F8F"/>
      </a:accent3>
      <a:accent4>
        <a:srgbClr val="707070"/>
      </a:accent4>
      <a:accent5>
        <a:srgbClr val="AABADD"/>
      </a:accent5>
      <a:accent6>
        <a:srgbClr val="008EC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nstantia"/>
            <a:ea typeface="Constantia"/>
            <a:cs typeface="Constantia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nstantia"/>
            <a:ea typeface="Constantia"/>
            <a:cs typeface="Constantia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186</TotalTime>
  <Words>746</Words>
  <Application>Microsoft Office PowerPoint</Application>
  <PresentationFormat>Ekran Gösterisi (4:3)</PresentationFormat>
  <Paragraphs>250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Tema1</vt:lpstr>
      <vt:lpstr>Geocoding API Based On Address Parsing</vt:lpstr>
      <vt:lpstr>Content</vt:lpstr>
      <vt:lpstr>  Problem Statement</vt:lpstr>
      <vt:lpstr>Introduction</vt:lpstr>
      <vt:lpstr>Background</vt:lpstr>
      <vt:lpstr>Background</vt:lpstr>
      <vt:lpstr>Design</vt:lpstr>
      <vt:lpstr>Design</vt:lpstr>
      <vt:lpstr>PowerPoint Sunusu</vt:lpstr>
      <vt:lpstr>Flow of Fixer</vt:lpstr>
      <vt:lpstr>Flow Of Tokenizer</vt:lpstr>
      <vt:lpstr>Flow Of Geocoder</vt:lpstr>
      <vt:lpstr>Use Case Diagram</vt:lpstr>
      <vt:lpstr>Class Diagram</vt:lpstr>
      <vt:lpstr>State Diagram</vt:lpstr>
      <vt:lpstr>Sequence Diagram</vt:lpstr>
      <vt:lpstr>Implementation</vt:lpstr>
      <vt:lpstr>Fixer</vt:lpstr>
      <vt:lpstr>Tokenizer</vt:lpstr>
      <vt:lpstr>Geocoder</vt:lpstr>
      <vt:lpstr>Geocoder</vt:lpstr>
      <vt:lpstr>Geocoder</vt:lpstr>
      <vt:lpstr>Geocoder</vt:lpstr>
      <vt:lpstr>Geocoder</vt:lpstr>
      <vt:lpstr>Database</vt:lpstr>
      <vt:lpstr>Database</vt:lpstr>
      <vt:lpstr>Database</vt:lpstr>
      <vt:lpstr>Service Layer</vt:lpstr>
      <vt:lpstr>Evaluation</vt:lpstr>
      <vt:lpstr>Evaluation  (Geolocation detection rate)</vt:lpstr>
      <vt:lpstr>Evaluation  (Correct Geolocation  detection rate)</vt:lpstr>
      <vt:lpstr>Evaluation  (Search Time Performance)</vt:lpstr>
      <vt:lpstr>Conclusion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Self-Localisation by Using Artificial Neural Networks for Humanoid Robot NAO</dc:title>
  <dc:creator>Mustafa ARSLAN</dc:creator>
  <cp:lastModifiedBy>Mustafa ARSLAN</cp:lastModifiedBy>
  <cp:revision>40</cp:revision>
  <dcterms:created xsi:type="dcterms:W3CDTF">2016-01-03T12:18:40Z</dcterms:created>
  <dcterms:modified xsi:type="dcterms:W3CDTF">2016-01-04T15:27:37Z</dcterms:modified>
</cp:coreProperties>
</file>