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0140" y="898525"/>
            <a:ext cx="6704330" cy="941705"/>
          </a:xfrm>
        </p:spPr>
        <p:txBody>
          <a:bodyPr>
            <a:normAutofit/>
          </a:bodyPr>
          <a:p>
            <a:r>
              <a:rPr lang="zh-CN" altLang="en-US"/>
              <a:t>基础的算术运算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46100"/>
          </a:xfrm>
        </p:spPr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911350" y="2153920"/>
            <a:ext cx="935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</a:t>
            </a:r>
            <a:endParaRPr lang="en-US" altLang="zh-CN" sz="2400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828800" y="1905000"/>
          <a:ext cx="8534400" cy="367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运算类型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Python中运算符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运算举例</a:t>
                      </a:r>
                      <a:endParaRPr lang="zh-CN" altLang="en-US" sz="2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加</a:t>
                      </a:r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35C7D"/>
                              </a:gs>
                            </a:gsLst>
                            <a:lin scaled="0"/>
                          </a:gradFill>
                        </a:rPr>
                        <a:t> +</a:t>
                      </a:r>
                      <a:endParaRPr lang="zh-CN" altLang="en-US" b="1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35C7D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>
                          <a:solidFill>
                            <a:srgbClr val="C00000"/>
                          </a:solidFill>
                        </a:rPr>
                        <a:t>num1 </a:t>
                      </a:r>
                      <a:r>
                        <a:rPr lang="zh-CN" altLang="en-US" b="1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35C7D"/>
                              </a:gs>
                            </a:gsLst>
                            <a:lin scaled="0"/>
                          </a:gradFill>
                        </a:rPr>
                        <a:t>+ </a:t>
                      </a:r>
                      <a:r>
                        <a:rPr lang="zh-CN" altLang="en-US" b="0">
                          <a:solidFill>
                            <a:srgbClr val="C00000"/>
                          </a:solidFill>
                        </a:rPr>
                        <a:t>num2</a:t>
                      </a:r>
                      <a:endParaRPr lang="zh-CN" altLang="en-US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减</a:t>
                      </a:r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35C7D"/>
                              </a:gs>
                            </a:gsLst>
                            <a:lin scaled="0"/>
                          </a:gradFill>
                        </a:rPr>
                        <a:t>-</a:t>
                      </a:r>
                      <a:endParaRPr lang="en-US" altLang="zh-CN" b="1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35C7D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rgbClr val="C00000"/>
                          </a:solidFill>
                        </a:rPr>
                        <a:t>num1 </a:t>
                      </a:r>
                      <a:r>
                        <a:rPr lang="zh-CN" altLang="en-US" b="1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35C7D"/>
                              </a:gs>
                            </a:gsLst>
                            <a:lin scaled="0"/>
                          </a:gradFill>
                        </a:rPr>
                        <a:t>-</a:t>
                      </a:r>
                      <a:r>
                        <a:rPr lang="en-US" altLang="zh-CN" b="0">
                          <a:solidFill>
                            <a:srgbClr val="C00000"/>
                          </a:solidFill>
                        </a:rPr>
                        <a:t> num2</a:t>
                      </a:r>
                      <a:endParaRPr lang="en-US" altLang="zh-CN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乘</a:t>
                      </a:r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35C7D"/>
                              </a:gs>
                            </a:gsLst>
                            <a:lin scaled="0"/>
                          </a:gradFill>
                        </a:rPr>
                        <a:t>*</a:t>
                      </a:r>
                      <a:endParaRPr lang="en-US" altLang="zh-CN" b="1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35C7D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C00000"/>
                          </a:solidFill>
                          <a:sym typeface="+mn-ea"/>
                        </a:rPr>
                        <a:t>num1 </a:t>
                      </a:r>
                      <a:r>
                        <a:rPr lang="zh-CN" altLang="en-US" sz="1800" b="1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35C7D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* </a:t>
                      </a:r>
                      <a:r>
                        <a:rPr lang="en-US" altLang="zh-CN" sz="1800" b="0">
                          <a:solidFill>
                            <a:srgbClr val="C00000"/>
                          </a:solidFill>
                          <a:sym typeface="+mn-ea"/>
                        </a:rPr>
                        <a:t>num2</a:t>
                      </a:r>
                      <a:endParaRPr lang="en-US" altLang="zh-CN" sz="1800" b="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除</a:t>
                      </a:r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35C7D"/>
                              </a:gs>
                            </a:gsLst>
                            <a:lin scaled="0"/>
                          </a:gradFill>
                        </a:rPr>
                        <a:t>/</a:t>
                      </a:r>
                      <a:endParaRPr lang="en-US" altLang="zh-CN" b="1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35C7D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rgbClr val="C00000"/>
                          </a:solidFill>
                          <a:sym typeface="+mn-ea"/>
                        </a:rPr>
                        <a:t>num1 </a:t>
                      </a:r>
                      <a:r>
                        <a:rPr lang="zh-CN" altLang="en-US" sz="1800" b="1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35C7D"/>
                              </a:gs>
                            </a:gsLst>
                            <a:lin scaled="0"/>
                          </a:gradFill>
                          <a:sym typeface="+mn-ea"/>
                        </a:rPr>
                        <a:t>/</a:t>
                      </a:r>
                      <a:r>
                        <a:rPr lang="en-US" altLang="zh-CN" sz="1800" b="0">
                          <a:solidFill>
                            <a:srgbClr val="C00000"/>
                          </a:solidFill>
                          <a:sym typeface="+mn-ea"/>
                        </a:rPr>
                        <a:t> num2</a:t>
                      </a:r>
                      <a:endParaRPr lang="en-US" altLang="zh-CN" sz="1800" b="0">
                        <a:solidFill>
                          <a:srgbClr val="C0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除法取整</a:t>
                      </a:r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35C7D"/>
                              </a:gs>
                            </a:gsLst>
                            <a:lin scaled="0"/>
                          </a:gradFill>
                        </a:rPr>
                        <a:t>//</a:t>
                      </a:r>
                      <a:endParaRPr lang="en-US" altLang="zh-CN" b="1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35C7D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rgbClr val="C00000"/>
                          </a:solidFill>
                        </a:rPr>
                        <a:t>num1 </a:t>
                      </a:r>
                      <a:r>
                        <a:rPr lang="zh-CN" altLang="en-US" b="1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35C7D"/>
                              </a:gs>
                            </a:gsLst>
                            <a:lin scaled="0"/>
                          </a:gradFill>
                        </a:rPr>
                        <a:t>//</a:t>
                      </a:r>
                      <a:r>
                        <a:rPr lang="en-US" altLang="zh-CN" b="0">
                          <a:solidFill>
                            <a:srgbClr val="C00000"/>
                          </a:solidFill>
                        </a:rPr>
                        <a:t> num2</a:t>
                      </a:r>
                      <a:endParaRPr lang="en-US" altLang="zh-CN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除法取余数</a:t>
                      </a:r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35C7D"/>
                              </a:gs>
                            </a:gsLst>
                            <a:lin scaled="0"/>
                          </a:gradFill>
                        </a:rPr>
                        <a:t>%</a:t>
                      </a:r>
                      <a:endParaRPr lang="en-US" altLang="zh-CN" b="1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35C7D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rgbClr val="C00000"/>
                          </a:solidFill>
                        </a:rPr>
                        <a:t>num1 </a:t>
                      </a:r>
                      <a:r>
                        <a:rPr lang="zh-CN" altLang="en-US" b="1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35C7D"/>
                              </a:gs>
                            </a:gsLst>
                            <a:lin scaled="0"/>
                          </a:gradFill>
                        </a:rPr>
                        <a:t>%</a:t>
                      </a:r>
                      <a:r>
                        <a:rPr lang="en-US" altLang="zh-CN" b="0">
                          <a:solidFill>
                            <a:srgbClr val="C00000"/>
                          </a:solidFill>
                        </a:rPr>
                        <a:t> num2</a:t>
                      </a:r>
                      <a:endParaRPr lang="en-US" altLang="zh-CN" b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2c8ca330-4844-4657-8e46-302b47a3bceb}"/>
</p:tagLst>
</file>

<file path=ppt/tags/tag2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WPS 演示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Office Theme</vt:lpstr>
      <vt:lpstr>基础的算术运算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什么是变量？</dc:title>
  <dc:creator>macroxu</dc:creator>
  <cp:lastModifiedBy>macroxu</cp:lastModifiedBy>
  <cp:revision>12</cp:revision>
  <dcterms:created xsi:type="dcterms:W3CDTF">2024-11-23T14:21:07Z</dcterms:created>
  <dcterms:modified xsi:type="dcterms:W3CDTF">2024-11-23T14:21:07Z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