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8" r:id="rId3"/>
    <p:sldId id="256" r:id="rId5"/>
    <p:sldId id="257" r:id="rId6"/>
  </p:sldIdLst>
  <p:sldSz cx="12192000" cy="6858000"/>
  <p:notesSz cx="7103745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820" y="260985"/>
            <a:ext cx="6704330" cy="941705"/>
          </a:xfrm>
        </p:spPr>
        <p:txBody>
          <a:bodyPr>
            <a:normAutofit fontScale="90000"/>
          </a:bodyPr>
          <a:p>
            <a:r>
              <a:rPr lang="zh-CN" altLang="en-US" sz="4000"/>
              <a:t>实战编程中的变量名字如何取的</a:t>
            </a:r>
            <a:endParaRPr lang="zh-CN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4610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916305" y="1464310"/>
            <a:ext cx="1026795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 </a:t>
            </a:r>
            <a:r>
              <a:rPr lang="zh-CN" altLang="en-US" sz="2400"/>
              <a:t>变量名按照变量的实际含义来英文来命名，这样可以提高代码的可读性。</a:t>
            </a:r>
            <a:endParaRPr lang="zh-CN" altLang="en-US" sz="2400"/>
          </a:p>
          <a:p>
            <a:r>
              <a:rPr lang="zh-CN" altLang="en-US" sz="2400"/>
              <a:t> </a:t>
            </a:r>
            <a:r>
              <a:rPr lang="zh-CN" altLang="en-US" sz="2400">
                <a:solidFill>
                  <a:srgbClr val="0070C0"/>
                </a:solidFill>
              </a:rPr>
              <a:t>举例</a:t>
            </a:r>
            <a:r>
              <a:rPr lang="zh-CN" altLang="en-US" sz="2400"/>
              <a:t>：</a:t>
            </a:r>
            <a:r>
              <a:rPr lang="zh-CN" altLang="en-US" sz="2400" b="1">
                <a:solidFill>
                  <a:srgbClr val="0070C0"/>
                </a:solidFill>
              </a:rPr>
              <a:t>名字</a:t>
            </a:r>
            <a:r>
              <a:rPr lang="zh-CN" altLang="en-US" sz="2400"/>
              <a:t>的变量可以命名为 `</a:t>
            </a:r>
            <a:r>
              <a:rPr lang="zh-CN" altLang="en-US" sz="2400" b="1">
                <a:solidFill>
                  <a:srgbClr val="0070C0"/>
                </a:solidFill>
              </a:rPr>
              <a:t>name</a:t>
            </a:r>
            <a:r>
              <a:rPr lang="zh-CN" altLang="en-US" sz="2400"/>
              <a:t>`, 年龄的变量可以命名为 `</a:t>
            </a:r>
            <a:r>
              <a:rPr lang="zh-CN" altLang="en-US" sz="2400" b="1">
                <a:solidFill>
                  <a:srgbClr val="0070C0"/>
                </a:solidFill>
              </a:rPr>
              <a:t>age</a:t>
            </a:r>
            <a:r>
              <a:rPr lang="zh-CN" altLang="en-US" sz="2400"/>
              <a:t>` 等。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 </a:t>
            </a:r>
            <a:r>
              <a:rPr lang="zh-CN" altLang="en-US" sz="2400"/>
              <a:t>变量按照</a:t>
            </a:r>
            <a:r>
              <a:rPr lang="zh-CN" altLang="en-US" sz="2400" b="1">
                <a:solidFill>
                  <a:srgbClr val="0070C0"/>
                </a:solidFill>
              </a:rPr>
              <a:t>驼峰命名法</a:t>
            </a:r>
            <a:r>
              <a:rPr lang="zh-CN" altLang="en-US" sz="2400"/>
              <a:t>命名，即第一个单词的</a:t>
            </a:r>
            <a:r>
              <a:rPr lang="zh-CN" altLang="en-US" sz="2400" b="1">
                <a:solidFill>
                  <a:srgbClr val="0070C0"/>
                </a:solidFill>
              </a:rPr>
              <a:t>首字母小写</a:t>
            </a:r>
            <a:r>
              <a:rPr lang="zh-CN" altLang="en-US" sz="2400"/>
              <a:t>，后面的单词</a:t>
            </a:r>
            <a:r>
              <a:rPr lang="zh-CN" altLang="en-US" sz="2400" b="1">
                <a:solidFill>
                  <a:srgbClr val="0070C0"/>
                </a:solidFill>
              </a:rPr>
              <a:t>首字 母大写</a:t>
            </a:r>
            <a:r>
              <a:rPr lang="zh-CN" altLang="en-US" sz="2400"/>
              <a:t>。例如：`myName`, `myAge` 等。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6" name="文本框 5"/>
          <p:cNvSpPr txBox="1"/>
          <p:nvPr/>
        </p:nvSpPr>
        <p:spPr>
          <a:xfrm>
            <a:off x="916305" y="3567430"/>
            <a:ext cx="93548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 </a:t>
            </a:r>
            <a:r>
              <a:rPr lang="zh-CN" altLang="en-US" sz="2400"/>
              <a:t>常量名字一般用大写字母，</a:t>
            </a:r>
            <a:endParaRPr lang="zh-CN" altLang="en-US" sz="2400"/>
          </a:p>
          <a:p>
            <a:r>
              <a:rPr lang="zh-CN" altLang="en-US" sz="2400"/>
              <a:t>例如：`</a:t>
            </a:r>
            <a:r>
              <a:rPr lang="zh-CN" altLang="en-US" sz="2400" b="1">
                <a:solidFill>
                  <a:srgbClr val="0070C0"/>
                </a:solidFill>
              </a:rPr>
              <a:t>PI</a:t>
            </a:r>
            <a:r>
              <a:rPr lang="zh-CN" altLang="en-US" sz="2400"/>
              <a:t>`, `</a:t>
            </a:r>
            <a:r>
              <a:rPr lang="zh-CN" altLang="en-US" sz="2400" b="1">
                <a:solidFill>
                  <a:srgbClr val="0070C0"/>
                </a:solidFill>
              </a:rPr>
              <a:t>MAX_NUM</a:t>
            </a:r>
            <a:r>
              <a:rPr lang="zh-CN" altLang="en-US" sz="2400"/>
              <a:t>` 等。</a:t>
            </a:r>
            <a:endParaRPr lang="zh-CN" altLang="en-US" sz="2400"/>
          </a:p>
          <a:p>
            <a:r>
              <a:rPr lang="zh-CN" altLang="en-US" sz="2400">
                <a:solidFill>
                  <a:srgbClr val="0070C0"/>
                </a:solidFill>
              </a:rPr>
              <a:t> </a:t>
            </a:r>
            <a:endParaRPr lang="zh-CN" altLang="en-US" sz="2400"/>
          </a:p>
          <a:p>
            <a:r>
              <a:rPr lang="en-US" altLang="zh-CN" sz="2400"/>
              <a:t>4 </a:t>
            </a:r>
            <a:r>
              <a:rPr lang="zh-CN" altLang="en-US" sz="2400"/>
              <a:t>如果不会英语也可以起</a:t>
            </a:r>
            <a:r>
              <a:rPr lang="zh-CN" altLang="en-US" sz="2400" b="1">
                <a:solidFill>
                  <a:srgbClr val="0070C0"/>
                </a:solidFill>
              </a:rPr>
              <a:t>中文名字</a:t>
            </a:r>
            <a:r>
              <a:rPr lang="zh-CN" altLang="en-US" sz="2400"/>
              <a:t>，但是不推荐。</a:t>
            </a:r>
            <a:br>
              <a:rPr lang="zh-CN" altLang="en-US" sz="2400"/>
            </a:br>
            <a:endParaRPr lang="zh-CN" alt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0140" y="898525"/>
            <a:ext cx="6704330" cy="941705"/>
          </a:xfrm>
        </p:spPr>
        <p:txBody>
          <a:bodyPr/>
          <a:p>
            <a:r>
              <a:rPr lang="zh-CN" altLang="en-US"/>
              <a:t>什么变量？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4610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911350" y="2153920"/>
            <a:ext cx="935482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变量</a:t>
            </a:r>
            <a:r>
              <a:rPr lang="zh-CN" altLang="en-US" sz="2400"/>
              <a:t>通俗点讲法就是</a:t>
            </a:r>
            <a:r>
              <a:rPr lang="zh-CN" altLang="en-US" sz="2400" b="1">
                <a:solidFill>
                  <a:srgbClr val="FF0000"/>
                </a:solidFill>
              </a:rPr>
              <a:t>一个盒子</a:t>
            </a:r>
            <a:r>
              <a:rPr lang="zh-CN" altLang="en-US" sz="2400"/>
              <a:t>，里面可以存放各种东西，比如数字、字符串、列表等等。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我们通过给这个变量起一个</a:t>
            </a:r>
            <a:r>
              <a:rPr lang="zh-CN" altLang="en-US" sz="2400" b="1">
                <a:solidFill>
                  <a:srgbClr val="FF0000"/>
                </a:solidFill>
              </a:rPr>
              <a:t>变量名</a:t>
            </a:r>
            <a:r>
              <a:rPr lang="zh-CN" altLang="en-US" sz="2400"/>
              <a:t>。</a:t>
            </a:r>
            <a:endParaRPr lang="zh-CN" altLang="en-US" sz="2400"/>
          </a:p>
          <a:p>
            <a:endParaRPr lang="zh-CN" altLang="en-US" sz="2400"/>
          </a:p>
          <a:p>
            <a:r>
              <a:rPr lang="zh-CN" altLang="en-US" sz="2400"/>
              <a:t>我们可以通过</a:t>
            </a:r>
            <a:r>
              <a:rPr lang="zh-CN" altLang="en-US" sz="2400" b="1">
                <a:solidFill>
                  <a:srgbClr val="FF0000"/>
                </a:solidFill>
              </a:rPr>
              <a:t>变量名</a:t>
            </a:r>
            <a:r>
              <a:rPr lang="zh-CN" altLang="en-US" sz="2400"/>
              <a:t>来访问这个盒子里面的东西。</a:t>
            </a:r>
            <a:endParaRPr lang="zh-CN" altLang="en-US" sz="2400"/>
          </a:p>
        </p:txBody>
      </p:sp>
    </p:spTree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9820" y="260985"/>
            <a:ext cx="6704330" cy="941705"/>
          </a:xfrm>
        </p:spPr>
        <p:txBody>
          <a:bodyPr>
            <a:normAutofit/>
          </a:bodyPr>
          <a:p>
            <a:r>
              <a:rPr lang="zh-CN" altLang="en-US"/>
              <a:t>变量命名规则？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546100"/>
          </a:xfrm>
        </p:spPr>
        <p:txBody>
          <a:bodyPr/>
          <a:p>
            <a:r>
              <a:rPr lang="en-US"/>
              <a:t> </a:t>
            </a:r>
            <a:endParaRPr lang="en-US"/>
          </a:p>
        </p:txBody>
      </p:sp>
      <p:sp>
        <p:nvSpPr>
          <p:cNvPr id="5" name="文本框 4"/>
          <p:cNvSpPr txBox="1"/>
          <p:nvPr/>
        </p:nvSpPr>
        <p:spPr>
          <a:xfrm>
            <a:off x="1829435" y="1464310"/>
            <a:ext cx="93548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 </a:t>
            </a:r>
            <a:r>
              <a:rPr lang="zh-CN" altLang="en-US" sz="2400"/>
              <a:t>变量名只能包含</a:t>
            </a:r>
            <a:r>
              <a:rPr lang="zh-CN" altLang="en-US" sz="2400" b="1">
                <a:solidFill>
                  <a:srgbClr val="FF0000"/>
                </a:solidFill>
              </a:rPr>
              <a:t>字母</a:t>
            </a:r>
            <a:r>
              <a:rPr lang="zh-CN" altLang="en-US" sz="2400"/>
              <a:t>、</a:t>
            </a:r>
            <a:r>
              <a:rPr lang="zh-CN" altLang="en-US" sz="2400" b="1">
                <a:solidFill>
                  <a:srgbClr val="FF0000"/>
                </a:solidFill>
              </a:rPr>
              <a:t>数字</a:t>
            </a:r>
            <a:r>
              <a:rPr lang="zh-CN" altLang="en-US" sz="2400"/>
              <a:t>和</a:t>
            </a:r>
            <a:r>
              <a:rPr lang="zh-CN" altLang="en-US" sz="2400">
                <a:solidFill>
                  <a:srgbClr val="FF0000"/>
                </a:solidFill>
              </a:rPr>
              <a:t>下划线</a:t>
            </a:r>
            <a:r>
              <a:rPr lang="zh-CN" altLang="en-US" sz="2400"/>
              <a:t>。 这里字母也可以是</a:t>
            </a:r>
            <a:r>
              <a:rPr lang="zh-CN" altLang="en-US" sz="2400" b="1">
                <a:solidFill>
                  <a:srgbClr val="FF0000"/>
                </a:solidFill>
              </a:rPr>
              <a:t>中文</a:t>
            </a:r>
            <a:r>
              <a:rPr lang="zh-CN" altLang="en-US" sz="2400"/>
              <a:t>。</a:t>
            </a:r>
            <a:endParaRPr lang="zh-CN" altLang="en-US" sz="2400"/>
          </a:p>
          <a:p>
            <a:r>
              <a:rPr lang="zh-CN" altLang="en-US" sz="2400">
                <a:solidFill>
                  <a:schemeClr val="tx1"/>
                </a:solidFill>
              </a:rPr>
              <a:t> 举例子：</a:t>
            </a:r>
            <a:r>
              <a:rPr lang="zh-CN" altLang="en-US" sz="2400">
                <a:solidFill>
                  <a:srgbClr val="0070C0"/>
                </a:solidFill>
              </a:rPr>
              <a:t>`name`, `age`, `my_name`, `myAge` 等。</a:t>
            </a:r>
            <a:endParaRPr lang="zh-CN" altLang="en-US" sz="2400"/>
          </a:p>
          <a:p>
            <a:endParaRPr lang="zh-CN" altLang="en-US" sz="2400"/>
          </a:p>
          <a:p>
            <a:r>
              <a:rPr lang="en-US" altLang="zh-CN" sz="2400"/>
              <a:t>2 </a:t>
            </a:r>
            <a:r>
              <a:rPr lang="zh-CN" altLang="en-US" sz="2400"/>
              <a:t>变量名可以以</a:t>
            </a:r>
            <a:r>
              <a:rPr lang="zh-CN" altLang="en-US" sz="2400" b="1">
                <a:solidFill>
                  <a:srgbClr val="FF0000"/>
                </a:solidFill>
              </a:rPr>
              <a:t>字母</a:t>
            </a:r>
            <a:r>
              <a:rPr lang="zh-CN" altLang="en-US" sz="2400"/>
              <a:t>或</a:t>
            </a:r>
            <a:r>
              <a:rPr lang="zh-CN" altLang="en-US" sz="2400" b="1">
                <a:solidFill>
                  <a:srgbClr val="FF0000"/>
                </a:solidFill>
              </a:rPr>
              <a:t>下划线</a:t>
            </a:r>
            <a:r>
              <a:rPr lang="zh-CN" altLang="en-US" sz="2400"/>
              <a:t>开头，但不能以</a:t>
            </a:r>
            <a:r>
              <a:rPr lang="zh-CN" altLang="en-US" sz="2400" b="1">
                <a:solidFill>
                  <a:srgbClr val="FF0000"/>
                </a:solidFill>
              </a:rPr>
              <a:t>数字</a:t>
            </a:r>
            <a:r>
              <a:rPr lang="zh-CN" altLang="en-US" sz="2400"/>
              <a:t>开头。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4" name="文本框 3"/>
          <p:cNvSpPr txBox="1"/>
          <p:nvPr/>
        </p:nvSpPr>
        <p:spPr>
          <a:xfrm>
            <a:off x="1829435" y="3559175"/>
            <a:ext cx="56743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 b="1">
                <a:solidFill>
                  <a:srgbClr val="0070C0"/>
                </a:solidFill>
              </a:rPr>
              <a:t>其他规则</a:t>
            </a:r>
            <a:endParaRPr lang="zh-CN" altLang="en-US" sz="3600" b="1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29435" y="4148455"/>
            <a:ext cx="935482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 </a:t>
            </a:r>
            <a:r>
              <a:rPr lang="zh-CN" altLang="en-US" sz="2400"/>
              <a:t>区分大小写</a:t>
            </a:r>
            <a:endParaRPr lang="zh-CN" altLang="en-US" sz="2400"/>
          </a:p>
          <a:p>
            <a:r>
              <a:rPr lang="zh-CN" altLang="en-US" sz="2400">
                <a:solidFill>
                  <a:srgbClr val="0070C0"/>
                </a:solidFill>
              </a:rPr>
              <a:t>`name` 和 `Name` 是两个不同的变量。</a:t>
            </a:r>
            <a:endParaRPr lang="zh-CN" altLang="en-US" sz="2400"/>
          </a:p>
          <a:p>
            <a:r>
              <a:rPr lang="zh-CN" altLang="en-US" sz="2400"/>
              <a:t> </a:t>
            </a:r>
            <a:endParaRPr lang="zh-CN" altLang="en-US" sz="2400"/>
          </a:p>
          <a:p>
            <a:r>
              <a:rPr lang="en-US" altLang="zh-CN" sz="2400"/>
              <a:t>4 </a:t>
            </a:r>
            <a:r>
              <a:rPr lang="zh-CN" altLang="en-US" sz="2400"/>
              <a:t>避免使用Python的保留字</a:t>
            </a:r>
            <a:r>
              <a:rPr lang="zh-CN" altLang="en-US" sz="2400">
                <a:sym typeface="+mn-ea"/>
              </a:rPr>
              <a:t>作为变量名</a:t>
            </a:r>
            <a:br>
              <a:rPr lang="zh-CN" altLang="en-US" sz="2400"/>
            </a:br>
            <a:r>
              <a:rPr lang="en-US" altLang="zh-CN" sz="2400">
                <a:solidFill>
                  <a:schemeClr val="accent1"/>
                </a:solidFill>
              </a:rPr>
              <a:t>while if int </a:t>
            </a:r>
            <a:r>
              <a:rPr lang="zh-CN" altLang="en-US" sz="2400">
                <a:solidFill>
                  <a:schemeClr val="accent1"/>
                </a:solidFill>
              </a:rPr>
              <a:t>等</a:t>
            </a:r>
            <a:endParaRPr lang="zh-CN" altLang="en-US" sz="2400">
              <a:solidFill>
                <a:schemeClr val="accent1"/>
              </a:solidFill>
            </a:endParaRPr>
          </a:p>
        </p:txBody>
      </p:sp>
    </p:spTree>
  </p:cSld>
  <p:clrMapOvr>
    <a:masterClrMapping/>
  </p:clrMapOvr>
  <p:transition advClick="0">
    <p:cover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WPS 演示</Application>
  <PresentationFormat>Widescreen</PresentationFormat>
  <Paragraphs>42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5" baseType="lpstr">
      <vt:lpstr>Arial</vt:lpstr>
      <vt:lpstr>方正书宋_GBK</vt:lpstr>
      <vt:lpstr>Wingdings</vt:lpstr>
      <vt:lpstr>宋体</vt:lpstr>
      <vt:lpstr>汉仪书宋二KW</vt:lpstr>
      <vt:lpstr>Calibri Light</vt:lpstr>
      <vt:lpstr>Helvetica Neue</vt:lpstr>
      <vt:lpstr>Calibri</vt:lpstr>
      <vt:lpstr>微软雅黑</vt:lpstr>
      <vt:lpstr>汉仪旗黑</vt:lpstr>
      <vt:lpstr>Arial Unicode MS</vt:lpstr>
      <vt:lpstr>Office Theme</vt:lpstr>
      <vt:lpstr>实战编程中的变量名字如何取的</vt:lpstr>
      <vt:lpstr>什么变量？</vt:lpstr>
      <vt:lpstr>变量命名规则？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什么是变量？</dc:title>
  <dc:creator>macroxu</dc:creator>
  <cp:lastModifiedBy>macroxu</cp:lastModifiedBy>
  <cp:revision>7</cp:revision>
  <dcterms:created xsi:type="dcterms:W3CDTF">2024-11-17T11:37:10Z</dcterms:created>
  <dcterms:modified xsi:type="dcterms:W3CDTF">2024-11-17T11:37:10Z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2052-3.6.0.5672</vt:lpwstr>
  </property>
</Properties>
</file>