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69" r:id="rId16"/>
    <p:sldId id="270" r:id="rId17"/>
    <p:sldId id="271" r:id="rId18"/>
    <p:sldId id="272" r:id="rId19"/>
    <p:sldId id="273" r:id="rId20"/>
    <p:sldId id="274" r:id="rId21"/>
    <p:sldId id="275" r:id="rId22"/>
    <p:sldId id="276"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9" r:id="rId39"/>
    <p:sldId id="300" r:id="rId40"/>
    <p:sldId id="294" r:id="rId41"/>
    <p:sldId id="301" r:id="rId42"/>
    <p:sldId id="293" r:id="rId43"/>
    <p:sldId id="296" r:id="rId44"/>
    <p:sldId id="297" r:id="rId45"/>
    <p:sldId id="295" r:id="rId46"/>
    <p:sldId id="298" r:id="rId47"/>
    <p:sldId id="302" r:id="rId48"/>
  </p:sldIdLst>
  <p:sldSz cx="9906000" cy="6858000" type="A4"/>
  <p:notesSz cx="6858000" cy="9734550"/>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sz="12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sz="12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sz="12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6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9933"/>
    <a:srgbClr val="FF0000"/>
    <a:srgbClr val="990099"/>
    <a:srgbClr val="660066"/>
    <a:srgbClr val="000099"/>
    <a:srgbClr val="DDDDDD"/>
    <a:srgbClr val="CC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9" autoAdjust="0"/>
    <p:restoredTop sz="88489" autoAdjust="0"/>
  </p:normalViewPr>
  <p:slideViewPr>
    <p:cSldViewPr snapToGrid="0">
      <p:cViewPr varScale="1">
        <p:scale>
          <a:sx n="76" d="100"/>
          <a:sy n="76" d="100"/>
        </p:scale>
        <p:origin x="954"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014"/>
    </p:cViewPr>
  </p:sorterViewPr>
  <p:notesViewPr>
    <p:cSldViewPr snapToGrid="0">
      <p:cViewPr>
        <p:scale>
          <a:sx n="100" d="100"/>
          <a:sy n="100" d="100"/>
        </p:scale>
        <p:origin x="-2028" y="1788"/>
      </p:cViewPr>
      <p:guideLst>
        <p:guide orient="horz" pos="3065"/>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3353" tIns="46677" rIns="93353" bIns="46677" numCol="1" anchor="t" anchorCtr="0" compatLnSpc="1">
            <a:prstTxWarp prst="textNoShape">
              <a:avLst/>
            </a:prstTxWarp>
          </a:bodyPr>
          <a:lstStyle>
            <a:lvl1pPr defTabSz="933450" eaLnBrk="1" hangingPunct="1">
              <a:defRPr kumimoji="1">
                <a:ea typeface="新細明體" pitchFamily="18" charset="-120"/>
              </a:defRPr>
            </a:lvl1pPr>
          </a:lstStyle>
          <a:p>
            <a:pPr>
              <a:defRPr/>
            </a:pPr>
            <a:endParaRPr lang="en-US" altLang="zh-TW"/>
          </a:p>
        </p:txBody>
      </p:sp>
      <p:sp>
        <p:nvSpPr>
          <p:cNvPr id="3075" name="Rectangle 3"/>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3353" tIns="46677" rIns="93353" bIns="46677" numCol="1" anchor="t" anchorCtr="0" compatLnSpc="1">
            <a:prstTxWarp prst="textNoShape">
              <a:avLst/>
            </a:prstTxWarp>
          </a:bodyPr>
          <a:lstStyle>
            <a:lvl1pPr algn="r" defTabSz="933450" eaLnBrk="1" hangingPunct="1">
              <a:defRPr kumimoji="1">
                <a:ea typeface="新細明體" pitchFamily="18" charset="-120"/>
              </a:defRPr>
            </a:lvl1pPr>
          </a:lstStyle>
          <a:p>
            <a:pPr>
              <a:defRPr/>
            </a:pPr>
            <a:endParaRPr lang="en-US" altLang="zh-TW"/>
          </a:p>
        </p:txBody>
      </p:sp>
      <p:sp>
        <p:nvSpPr>
          <p:cNvPr id="3076" name="Rectangle 4"/>
          <p:cNvSpPr>
            <a:spLocks noGrp="1" noChangeArrowheads="1"/>
          </p:cNvSpPr>
          <p:nvPr>
            <p:ph type="ftr" sz="quarter" idx="2"/>
          </p:nvPr>
        </p:nvSpPr>
        <p:spPr bwMode="auto">
          <a:xfrm>
            <a:off x="0" y="9247188"/>
            <a:ext cx="2971800" cy="487362"/>
          </a:xfrm>
          <a:prstGeom prst="rect">
            <a:avLst/>
          </a:prstGeom>
          <a:noFill/>
          <a:ln w="9525">
            <a:noFill/>
            <a:miter lim="800000"/>
            <a:headEnd/>
            <a:tailEnd/>
          </a:ln>
          <a:effectLst/>
        </p:spPr>
        <p:txBody>
          <a:bodyPr vert="horz" wrap="square" lIns="93353" tIns="46677" rIns="93353" bIns="46677" numCol="1" anchor="b" anchorCtr="0" compatLnSpc="1">
            <a:prstTxWarp prst="textNoShape">
              <a:avLst/>
            </a:prstTxWarp>
          </a:bodyPr>
          <a:lstStyle>
            <a:lvl1pPr defTabSz="933450" eaLnBrk="1" hangingPunct="1">
              <a:defRPr kumimoji="1">
                <a:ea typeface="新細明體" pitchFamily="18" charset="-120"/>
              </a:defRPr>
            </a:lvl1pPr>
          </a:lstStyle>
          <a:p>
            <a:pPr>
              <a:defRPr/>
            </a:pPr>
            <a:endParaRPr lang="en-US" altLang="zh-TW"/>
          </a:p>
        </p:txBody>
      </p:sp>
      <p:sp>
        <p:nvSpPr>
          <p:cNvPr id="3077" name="Rectangle 5"/>
          <p:cNvSpPr>
            <a:spLocks noGrp="1" noChangeArrowheads="1"/>
          </p:cNvSpPr>
          <p:nvPr>
            <p:ph type="sldNum" sz="quarter" idx="3"/>
          </p:nvPr>
        </p:nvSpPr>
        <p:spPr bwMode="auto">
          <a:xfrm>
            <a:off x="3886200" y="9247188"/>
            <a:ext cx="2971800" cy="487362"/>
          </a:xfrm>
          <a:prstGeom prst="rect">
            <a:avLst/>
          </a:prstGeom>
          <a:noFill/>
          <a:ln w="9525">
            <a:noFill/>
            <a:miter lim="800000"/>
            <a:headEnd/>
            <a:tailEnd/>
          </a:ln>
          <a:effectLst/>
        </p:spPr>
        <p:txBody>
          <a:bodyPr vert="horz" wrap="square" lIns="93353" tIns="46677" rIns="93353" bIns="46677" numCol="1" anchor="b" anchorCtr="0" compatLnSpc="1">
            <a:prstTxWarp prst="textNoShape">
              <a:avLst/>
            </a:prstTxWarp>
          </a:bodyPr>
          <a:lstStyle>
            <a:lvl1pPr algn="r" defTabSz="933450" eaLnBrk="1" hangingPunct="1">
              <a:defRPr kumimoji="1"/>
            </a:lvl1pPr>
          </a:lstStyle>
          <a:p>
            <a:fld id="{EE118104-9DBB-470D-A54E-26A261A8559A}"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3353" tIns="46677" rIns="93353" bIns="46677" numCol="1" anchor="t" anchorCtr="0" compatLnSpc="1">
            <a:prstTxWarp prst="textNoShape">
              <a:avLst/>
            </a:prstTxWarp>
          </a:bodyPr>
          <a:lstStyle>
            <a:lvl1pPr defTabSz="933450" eaLnBrk="1" hangingPunct="1">
              <a:defRPr kumimoji="1">
                <a:ea typeface="新細明體" pitchFamily="18" charset="-120"/>
              </a:defRPr>
            </a:lvl1pPr>
          </a:lstStyle>
          <a:p>
            <a:pPr>
              <a:defRPr/>
            </a:pPr>
            <a:endParaRPr lang="en-US" altLang="zh-TW"/>
          </a:p>
        </p:txBody>
      </p:sp>
      <p:sp>
        <p:nvSpPr>
          <p:cNvPr id="5123" name="Rectangle 3"/>
          <p:cNvSpPr>
            <a:spLocks noGrp="1" noChangeArrowheads="1"/>
          </p:cNvSpPr>
          <p:nvPr>
            <p:ph type="dt" idx="1"/>
          </p:nvPr>
        </p:nvSpPr>
        <p:spPr bwMode="auto">
          <a:xfrm>
            <a:off x="3886200" y="0"/>
            <a:ext cx="2971800" cy="487363"/>
          </a:xfrm>
          <a:prstGeom prst="rect">
            <a:avLst/>
          </a:prstGeom>
          <a:noFill/>
          <a:ln w="9525">
            <a:noFill/>
            <a:miter lim="800000"/>
            <a:headEnd/>
            <a:tailEnd/>
          </a:ln>
          <a:effectLst/>
        </p:spPr>
        <p:txBody>
          <a:bodyPr vert="horz" wrap="square" lIns="93353" tIns="46677" rIns="93353" bIns="46677" numCol="1" anchor="t" anchorCtr="0" compatLnSpc="1">
            <a:prstTxWarp prst="textNoShape">
              <a:avLst/>
            </a:prstTxWarp>
          </a:bodyPr>
          <a:lstStyle>
            <a:lvl1pPr algn="r" defTabSz="933450" eaLnBrk="1" hangingPunct="1">
              <a:defRPr kumimoji="1">
                <a:ea typeface="新細明體" pitchFamily="18" charset="-120"/>
              </a:defRPr>
            </a:lvl1pPr>
          </a:lstStyle>
          <a:p>
            <a:pPr>
              <a:defRPr/>
            </a:pPr>
            <a:endParaRPr lang="en-US" altLang="zh-TW"/>
          </a:p>
        </p:txBody>
      </p:sp>
      <p:sp>
        <p:nvSpPr>
          <p:cNvPr id="12292" name="Rectangle 4"/>
          <p:cNvSpPr>
            <a:spLocks noGrp="1" noRot="1" noChangeAspect="1" noChangeArrowheads="1"/>
          </p:cNvSpPr>
          <p:nvPr>
            <p:ph type="sldImg" idx="2"/>
          </p:nvPr>
        </p:nvSpPr>
        <p:spPr bwMode="auto">
          <a:xfrm>
            <a:off x="792163" y="728663"/>
            <a:ext cx="5273675" cy="365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624388"/>
            <a:ext cx="5029200" cy="4381500"/>
          </a:xfrm>
          <a:prstGeom prst="rect">
            <a:avLst/>
          </a:prstGeom>
          <a:noFill/>
          <a:ln w="9525">
            <a:noFill/>
            <a:miter lim="800000"/>
            <a:headEnd/>
            <a:tailEnd/>
          </a:ln>
          <a:effectLst/>
        </p:spPr>
        <p:txBody>
          <a:bodyPr vert="horz" wrap="square" lIns="93353" tIns="46677" rIns="93353" bIns="46677"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0" y="9247188"/>
            <a:ext cx="2971800" cy="487362"/>
          </a:xfrm>
          <a:prstGeom prst="rect">
            <a:avLst/>
          </a:prstGeom>
          <a:noFill/>
          <a:ln w="9525">
            <a:noFill/>
            <a:miter lim="800000"/>
            <a:headEnd/>
            <a:tailEnd/>
          </a:ln>
          <a:effectLst/>
        </p:spPr>
        <p:txBody>
          <a:bodyPr vert="horz" wrap="square" lIns="93353" tIns="46677" rIns="93353" bIns="46677" numCol="1" anchor="b" anchorCtr="0" compatLnSpc="1">
            <a:prstTxWarp prst="textNoShape">
              <a:avLst/>
            </a:prstTxWarp>
          </a:bodyPr>
          <a:lstStyle>
            <a:lvl1pPr defTabSz="933450" eaLnBrk="1" hangingPunct="1">
              <a:defRPr kumimoji="1">
                <a:ea typeface="新細明體" pitchFamily="18" charset="-120"/>
              </a:defRPr>
            </a:lvl1pPr>
          </a:lstStyle>
          <a:p>
            <a:pPr>
              <a:defRPr/>
            </a:pPr>
            <a:endParaRPr lang="en-US" altLang="zh-TW"/>
          </a:p>
        </p:txBody>
      </p:sp>
      <p:sp>
        <p:nvSpPr>
          <p:cNvPr id="5127" name="Rectangle 7"/>
          <p:cNvSpPr>
            <a:spLocks noGrp="1" noChangeArrowheads="1"/>
          </p:cNvSpPr>
          <p:nvPr>
            <p:ph type="sldNum" sz="quarter" idx="5"/>
          </p:nvPr>
        </p:nvSpPr>
        <p:spPr bwMode="auto">
          <a:xfrm>
            <a:off x="3886200" y="9247188"/>
            <a:ext cx="2971800" cy="487362"/>
          </a:xfrm>
          <a:prstGeom prst="rect">
            <a:avLst/>
          </a:prstGeom>
          <a:noFill/>
          <a:ln w="9525">
            <a:noFill/>
            <a:miter lim="800000"/>
            <a:headEnd/>
            <a:tailEnd/>
          </a:ln>
          <a:effectLst/>
        </p:spPr>
        <p:txBody>
          <a:bodyPr vert="horz" wrap="square" lIns="93353" tIns="46677" rIns="93353" bIns="46677" numCol="1" anchor="b" anchorCtr="0" compatLnSpc="1">
            <a:prstTxWarp prst="textNoShape">
              <a:avLst/>
            </a:prstTxWarp>
          </a:bodyPr>
          <a:lstStyle>
            <a:lvl1pPr algn="r" defTabSz="933450" eaLnBrk="1" hangingPunct="1">
              <a:defRPr kumimoji="1"/>
            </a:lvl1pPr>
          </a:lstStyle>
          <a:p>
            <a:fld id="{CB113CCD-7654-4B2B-A32A-4496F7A1BA96}"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1</a:t>
            </a:fld>
            <a:endParaRPr lang="en-US" altLang="zh-TW"/>
          </a:p>
        </p:txBody>
      </p:sp>
    </p:spTree>
    <p:extLst>
      <p:ext uri="{BB962C8B-B14F-4D97-AF65-F5344CB8AC3E}">
        <p14:creationId xmlns:p14="http://schemas.microsoft.com/office/powerpoint/2010/main" val="2744410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Lang/Python/nato_alphabet.py</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47</a:t>
            </a:fld>
            <a:endParaRPr lang="en-US" altLang="zh-TW"/>
          </a:p>
        </p:txBody>
      </p:sp>
    </p:spTree>
    <p:extLst>
      <p:ext uri="{BB962C8B-B14F-4D97-AF65-F5344CB8AC3E}">
        <p14:creationId xmlns:p14="http://schemas.microsoft.com/office/powerpoint/2010/main" val="256328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you can compare</a:t>
            </a:r>
            <a:r>
              <a:rPr lang="en-US" baseline="0" dirty="0" smtClean="0"/>
              <a:t> two dictionaries and you will get “True”.</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7</a:t>
            </a:fld>
            <a:endParaRPr lang="en-US" altLang="zh-TW"/>
          </a:p>
        </p:txBody>
      </p:sp>
    </p:spTree>
    <p:extLst>
      <p:ext uri="{BB962C8B-B14F-4D97-AF65-F5344CB8AC3E}">
        <p14:creationId xmlns:p14="http://schemas.microsoft.com/office/powerpoint/2010/main" val="159076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smtClean="0">
                <a:solidFill>
                  <a:schemeClr val="tx1"/>
                </a:solidFill>
                <a:effectLst/>
                <a:latin typeface="Times New Roman" pitchFamily="18" charset="0"/>
                <a:ea typeface="新細明體" pitchFamily="18" charset="-120"/>
                <a:cs typeface="+mn-cs"/>
              </a:rPr>
              <a:t>[ˋ</a:t>
            </a:r>
            <a:r>
              <a:rPr kumimoji="1" lang="en-US" sz="1200" b="0" i="0" kern="1200" dirty="0" err="1" smtClean="0">
                <a:solidFill>
                  <a:schemeClr val="tx1"/>
                </a:solidFill>
                <a:effectLst/>
                <a:latin typeface="Times New Roman" pitchFamily="18" charset="0"/>
                <a:ea typeface="新細明體" pitchFamily="18" charset="-120"/>
                <a:cs typeface="+mn-cs"/>
              </a:rPr>
              <a:t>ɛpək</a:t>
            </a:r>
            <a:r>
              <a:rPr kumimoji="1" lang="en-US" sz="1200" b="0" i="0" kern="1200" dirty="0" smtClean="0">
                <a:solidFill>
                  <a:schemeClr val="tx1"/>
                </a:solidFill>
                <a:effectLst/>
                <a:latin typeface="Times New Roman" pitchFamily="18" charset="0"/>
                <a:ea typeface="新細明體" pitchFamily="18" charset="-120"/>
                <a:cs typeface="+mn-cs"/>
              </a:rPr>
              <a:t>]</a:t>
            </a:r>
            <a:r>
              <a:rPr kumimoji="1" lang="zh-TW" altLang="en-US" sz="1200" b="0" i="0" kern="1200" dirty="0" smtClean="0">
                <a:solidFill>
                  <a:schemeClr val="tx1"/>
                </a:solidFill>
                <a:effectLst/>
                <a:latin typeface="Times New Roman" pitchFamily="18" charset="0"/>
                <a:ea typeface="新細明體" pitchFamily="18" charset="-120"/>
                <a:cs typeface="+mn-cs"/>
              </a:rPr>
              <a:t> 值得紀念的日子</a:t>
            </a:r>
            <a:endParaRPr kumimoji="1" lang="en-US" altLang="zh-TW" sz="1200" b="0" i="0" kern="1200" dirty="0" smtClean="0">
              <a:solidFill>
                <a:schemeClr val="tx1"/>
              </a:solidFill>
              <a:effectLst/>
              <a:latin typeface="Times New Roman" pitchFamily="18" charset="0"/>
              <a:ea typeface="新細明體" pitchFamily="18" charset="-12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err="1" smtClean="0">
                <a:solidFill>
                  <a:schemeClr val="tx1"/>
                </a:solidFill>
                <a:effectLst/>
                <a:latin typeface="Times New Roman" pitchFamily="18" charset="0"/>
                <a:ea typeface="新細明體" pitchFamily="18" charset="-120"/>
                <a:cs typeface="+mn-cs"/>
              </a:rPr>
              <a:t>time.localtime</a:t>
            </a:r>
            <a:r>
              <a:rPr kumimoji="1" lang="en-US" sz="1200" b="0" i="0" kern="1200" dirty="0" smtClean="0">
                <a:solidFill>
                  <a:schemeClr val="tx1"/>
                </a:solidFill>
                <a:effectLst/>
                <a:latin typeface="Times New Roman" pitchFamily="18" charset="0"/>
                <a:ea typeface="新細明體" pitchFamily="18" charset="-120"/>
                <a:cs typeface="+mn-cs"/>
              </a:rPr>
              <a:t>(1582028742.0)</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err="1" smtClean="0">
                <a:solidFill>
                  <a:schemeClr val="tx1"/>
                </a:solidFill>
                <a:effectLst/>
                <a:latin typeface="Times New Roman" pitchFamily="18" charset="0"/>
                <a:ea typeface="新細明體" pitchFamily="18" charset="-120"/>
                <a:cs typeface="+mn-cs"/>
              </a:rPr>
              <a:t>time.struct_time</a:t>
            </a:r>
            <a:r>
              <a:rPr kumimoji="1" lang="en-US" sz="1200" b="0" i="0" kern="1200" dirty="0" smtClean="0">
                <a:solidFill>
                  <a:schemeClr val="tx1"/>
                </a:solidFill>
                <a:effectLst/>
                <a:latin typeface="Times New Roman" pitchFamily="18" charset="0"/>
                <a:ea typeface="新細明體" pitchFamily="18" charset="-120"/>
                <a:cs typeface="+mn-cs"/>
              </a:rPr>
              <a:t>(</a:t>
            </a:r>
            <a:r>
              <a:rPr kumimoji="1" lang="en-US" sz="1200" b="0" i="0" kern="1200" dirty="0" err="1" smtClean="0">
                <a:solidFill>
                  <a:schemeClr val="tx1"/>
                </a:solidFill>
                <a:effectLst/>
                <a:latin typeface="Times New Roman" pitchFamily="18" charset="0"/>
                <a:ea typeface="新細明體" pitchFamily="18" charset="-120"/>
                <a:cs typeface="+mn-cs"/>
              </a:rPr>
              <a:t>tm_year</a:t>
            </a:r>
            <a:r>
              <a:rPr kumimoji="1" lang="en-US" sz="1200" b="0" i="0" kern="1200" dirty="0" smtClean="0">
                <a:solidFill>
                  <a:schemeClr val="tx1"/>
                </a:solidFill>
                <a:effectLst/>
                <a:latin typeface="Times New Roman" pitchFamily="18" charset="0"/>
                <a:ea typeface="新細明體" pitchFamily="18" charset="-120"/>
                <a:cs typeface="+mn-cs"/>
              </a:rPr>
              <a:t>=2020, </a:t>
            </a:r>
            <a:r>
              <a:rPr kumimoji="1" lang="en-US" sz="1200" b="0" i="0" kern="1200" dirty="0" err="1" smtClean="0">
                <a:solidFill>
                  <a:schemeClr val="tx1"/>
                </a:solidFill>
                <a:effectLst/>
                <a:latin typeface="Times New Roman" pitchFamily="18" charset="0"/>
                <a:ea typeface="新細明體" pitchFamily="18" charset="-120"/>
                <a:cs typeface="+mn-cs"/>
              </a:rPr>
              <a:t>tm_mon</a:t>
            </a:r>
            <a:r>
              <a:rPr kumimoji="1" lang="en-US" sz="1200" b="0" i="0" kern="1200" dirty="0" smtClean="0">
                <a:solidFill>
                  <a:schemeClr val="tx1"/>
                </a:solidFill>
                <a:effectLst/>
                <a:latin typeface="Times New Roman" pitchFamily="18" charset="0"/>
                <a:ea typeface="新細明體" pitchFamily="18" charset="-120"/>
                <a:cs typeface="+mn-cs"/>
              </a:rPr>
              <a:t>=2, </a:t>
            </a:r>
            <a:r>
              <a:rPr kumimoji="1" lang="en-US" sz="1200" b="0" i="0" kern="1200" dirty="0" err="1" smtClean="0">
                <a:solidFill>
                  <a:schemeClr val="tx1"/>
                </a:solidFill>
                <a:effectLst/>
                <a:latin typeface="Times New Roman" pitchFamily="18" charset="0"/>
                <a:ea typeface="新細明體" pitchFamily="18" charset="-120"/>
                <a:cs typeface="+mn-cs"/>
              </a:rPr>
              <a:t>tm_mday</a:t>
            </a:r>
            <a:r>
              <a:rPr kumimoji="1" lang="en-US" sz="1200" b="0" i="0" kern="1200" dirty="0" smtClean="0">
                <a:solidFill>
                  <a:schemeClr val="tx1"/>
                </a:solidFill>
                <a:effectLst/>
                <a:latin typeface="Times New Roman" pitchFamily="18" charset="0"/>
                <a:ea typeface="新細明體" pitchFamily="18" charset="-120"/>
                <a:cs typeface="+mn-cs"/>
              </a:rPr>
              <a:t>=18, </a:t>
            </a:r>
            <a:r>
              <a:rPr kumimoji="1" lang="en-US" sz="1200" b="0" i="0" kern="1200" dirty="0" err="1" smtClean="0">
                <a:solidFill>
                  <a:schemeClr val="tx1"/>
                </a:solidFill>
                <a:effectLst/>
                <a:latin typeface="Times New Roman" pitchFamily="18" charset="0"/>
                <a:ea typeface="新細明體" pitchFamily="18" charset="-120"/>
                <a:cs typeface="+mn-cs"/>
              </a:rPr>
              <a:t>tm_hour</a:t>
            </a:r>
            <a:r>
              <a:rPr kumimoji="1" lang="en-US" sz="1200" b="0" i="0" kern="1200" dirty="0" smtClean="0">
                <a:solidFill>
                  <a:schemeClr val="tx1"/>
                </a:solidFill>
                <a:effectLst/>
                <a:latin typeface="Times New Roman" pitchFamily="18" charset="0"/>
                <a:ea typeface="新細明體" pitchFamily="18" charset="-120"/>
                <a:cs typeface="+mn-cs"/>
              </a:rPr>
              <a:t>=20, </a:t>
            </a:r>
            <a:r>
              <a:rPr kumimoji="1" lang="en-US" sz="1200" b="0" i="0" kern="1200" dirty="0" err="1" smtClean="0">
                <a:solidFill>
                  <a:schemeClr val="tx1"/>
                </a:solidFill>
                <a:effectLst/>
                <a:latin typeface="Times New Roman" pitchFamily="18" charset="0"/>
                <a:ea typeface="新細明體" pitchFamily="18" charset="-120"/>
                <a:cs typeface="+mn-cs"/>
              </a:rPr>
              <a:t>tm_min</a:t>
            </a:r>
            <a:r>
              <a:rPr kumimoji="1" lang="en-US" sz="1200" b="0" i="0" kern="1200" dirty="0" smtClean="0">
                <a:solidFill>
                  <a:schemeClr val="tx1"/>
                </a:solidFill>
                <a:effectLst/>
                <a:latin typeface="Times New Roman" pitchFamily="18" charset="0"/>
                <a:ea typeface="新細明體" pitchFamily="18" charset="-120"/>
                <a:cs typeface="+mn-cs"/>
              </a:rPr>
              <a:t>=25, </a:t>
            </a:r>
            <a:r>
              <a:rPr kumimoji="1" lang="en-US" sz="1200" b="0" i="0" kern="1200" dirty="0" err="1" smtClean="0">
                <a:solidFill>
                  <a:schemeClr val="tx1"/>
                </a:solidFill>
                <a:effectLst/>
                <a:latin typeface="Times New Roman" pitchFamily="18" charset="0"/>
                <a:ea typeface="新細明體" pitchFamily="18" charset="-120"/>
                <a:cs typeface="+mn-cs"/>
              </a:rPr>
              <a:t>tm_sec</a:t>
            </a:r>
            <a:r>
              <a:rPr kumimoji="1" lang="en-US" sz="1200" b="0" i="0" kern="1200" dirty="0" smtClean="0">
                <a:solidFill>
                  <a:schemeClr val="tx1"/>
                </a:solidFill>
                <a:effectLst/>
                <a:latin typeface="Times New Roman" pitchFamily="18" charset="0"/>
                <a:ea typeface="新細明體" pitchFamily="18" charset="-120"/>
                <a:cs typeface="+mn-cs"/>
              </a:rPr>
              <a:t>=42, </a:t>
            </a:r>
            <a:r>
              <a:rPr kumimoji="1" lang="en-US" sz="1200" b="0" i="0" kern="1200" dirty="0" err="1" smtClean="0">
                <a:solidFill>
                  <a:schemeClr val="tx1"/>
                </a:solidFill>
                <a:effectLst/>
                <a:latin typeface="Times New Roman" pitchFamily="18" charset="0"/>
                <a:ea typeface="新細明體" pitchFamily="18" charset="-120"/>
                <a:cs typeface="+mn-cs"/>
              </a:rPr>
              <a:t>tm_wday</a:t>
            </a:r>
            <a:r>
              <a:rPr kumimoji="1" lang="en-US" sz="1200" b="0" i="0" kern="1200" dirty="0" smtClean="0">
                <a:solidFill>
                  <a:schemeClr val="tx1"/>
                </a:solidFill>
                <a:effectLst/>
                <a:latin typeface="Times New Roman" pitchFamily="18" charset="0"/>
                <a:ea typeface="新細明體" pitchFamily="18" charset="-120"/>
                <a:cs typeface="+mn-cs"/>
              </a:rPr>
              <a:t>=1, </a:t>
            </a:r>
            <a:r>
              <a:rPr kumimoji="1" lang="en-US" sz="1200" b="0" i="0" kern="1200" dirty="0" err="1" smtClean="0">
                <a:solidFill>
                  <a:schemeClr val="tx1"/>
                </a:solidFill>
                <a:effectLst/>
                <a:latin typeface="Times New Roman" pitchFamily="18" charset="0"/>
                <a:ea typeface="新細明體" pitchFamily="18" charset="-120"/>
                <a:cs typeface="+mn-cs"/>
              </a:rPr>
              <a:t>tm_yday</a:t>
            </a:r>
            <a:r>
              <a:rPr kumimoji="1" lang="en-US" sz="1200" b="0" i="0" kern="1200" dirty="0" smtClean="0">
                <a:solidFill>
                  <a:schemeClr val="tx1"/>
                </a:solidFill>
                <a:effectLst/>
                <a:latin typeface="Times New Roman" pitchFamily="18" charset="0"/>
                <a:ea typeface="新細明體" pitchFamily="18" charset="-120"/>
                <a:cs typeface="+mn-cs"/>
              </a:rPr>
              <a:t>=49, </a:t>
            </a:r>
            <a:r>
              <a:rPr kumimoji="1" lang="en-US" sz="1200" b="0" i="0" kern="1200" dirty="0" err="1" smtClean="0">
                <a:solidFill>
                  <a:schemeClr val="tx1"/>
                </a:solidFill>
                <a:effectLst/>
                <a:latin typeface="Times New Roman" pitchFamily="18" charset="0"/>
                <a:ea typeface="新細明體" pitchFamily="18" charset="-120"/>
                <a:cs typeface="+mn-cs"/>
              </a:rPr>
              <a:t>tm_isdst</a:t>
            </a:r>
            <a:r>
              <a:rPr kumimoji="1" lang="en-US" sz="1200" b="0" i="0" kern="1200" dirty="0" smtClean="0">
                <a:solidFill>
                  <a:schemeClr val="tx1"/>
                </a:solidFill>
                <a:effectLst/>
                <a:latin typeface="Times New Roman" pitchFamily="18" charset="0"/>
                <a:ea typeface="新細明體" pitchFamily="18" charset="-120"/>
                <a:cs typeface="+mn-cs"/>
              </a:rPr>
              <a:t>=0)</a:t>
            </a:r>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12</a:t>
            </a:fld>
            <a:endParaRPr lang="en-US" altLang="zh-TW"/>
          </a:p>
        </p:txBody>
      </p:sp>
    </p:spTree>
    <p:extLst>
      <p:ext uri="{BB962C8B-B14F-4D97-AF65-F5344CB8AC3E}">
        <p14:creationId xmlns:p14="http://schemas.microsoft.com/office/powerpoint/2010/main" val="165536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click the "Task Scheduler Library", you can inspect the "Next Run Time", "Last Run Time", "Last Run Result" of tasks.  </a:t>
            </a:r>
          </a:p>
          <a:p>
            <a:r>
              <a:rPr lang="en-US" dirty="0" smtClean="0"/>
              <a:t>You should not try to access network disk (either in your code, or the starting directory), otherwise the run result will be an error message "The directory name is invalid."</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24</a:t>
            </a:fld>
            <a:endParaRPr lang="en-US" altLang="zh-TW"/>
          </a:p>
        </p:txBody>
      </p:sp>
    </p:spTree>
    <p:extLst>
      <p:ext uri="{BB962C8B-B14F-4D97-AF65-F5344CB8AC3E}">
        <p14:creationId xmlns:p14="http://schemas.microsoft.com/office/powerpoint/2010/main" val="12079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Unix bash, “echo –n”</a:t>
            </a:r>
            <a:r>
              <a:rPr lang="en-US" baseline="0" dirty="0" smtClean="0"/>
              <a:t> to suppress the newline.</a:t>
            </a:r>
          </a:p>
          <a:p>
            <a:r>
              <a:rPr lang="en-US" baseline="0" dirty="0" smtClean="0"/>
              <a:t>In Windows command-line, ECHO | SET /P dummy="MESSAGE" | python ch09_hashName.py sha256</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37</a:t>
            </a:fld>
            <a:endParaRPr lang="en-US" altLang="zh-TW"/>
          </a:p>
        </p:txBody>
      </p:sp>
    </p:spTree>
    <p:extLst>
      <p:ext uri="{BB962C8B-B14F-4D97-AF65-F5344CB8AC3E}">
        <p14:creationId xmlns:p14="http://schemas.microsoft.com/office/powerpoint/2010/main" val="178214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ch09_auth.py</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39</a:t>
            </a:fld>
            <a:endParaRPr lang="en-US" altLang="zh-TW"/>
          </a:p>
        </p:txBody>
      </p:sp>
    </p:spTree>
    <p:extLst>
      <p:ext uri="{BB962C8B-B14F-4D97-AF65-F5344CB8AC3E}">
        <p14:creationId xmlns:p14="http://schemas.microsoft.com/office/powerpoint/2010/main" val="42796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the data for the instance is pickled,</a:t>
            </a:r>
            <a:r>
              <a:rPr lang="en-US" baseline="0" dirty="0" smtClean="0"/>
              <a:t> not the class definition.</a:t>
            </a:r>
          </a:p>
          <a:p>
            <a:r>
              <a:rPr lang="en-US" baseline="0" dirty="0" smtClean="0"/>
              <a:t>When pickling, the class name is used to find the constructor to create a new object.</a:t>
            </a:r>
          </a:p>
          <a:p>
            <a:r>
              <a:rPr lang="en-US" baseline="0" dirty="0" smtClean="0"/>
              <a:t>Therefore, the class being pickled must appear in the namespace of the process reading the pickle.</a:t>
            </a:r>
          </a:p>
          <a:p>
            <a:r>
              <a:rPr lang="en-US" baseline="0" dirty="0" smtClean="0"/>
              <a:t>The module name is also stored in the pickled data, so as long as the module is under the current working directory, you don’t need to explicitly import the module.  It will be automatically imported when </a:t>
            </a:r>
            <a:r>
              <a:rPr lang="en-US" baseline="0" dirty="0" err="1" smtClean="0"/>
              <a:t>unpickling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44</a:t>
            </a:fld>
            <a:endParaRPr lang="en-US" altLang="zh-TW"/>
          </a:p>
        </p:txBody>
      </p:sp>
    </p:spTree>
    <p:extLst>
      <p:ext uri="{BB962C8B-B14F-4D97-AF65-F5344CB8AC3E}">
        <p14:creationId xmlns:p14="http://schemas.microsoft.com/office/powerpoint/2010/main" val="326579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WWW/Lang/Python/nato_alphabet.py</a:t>
            </a:r>
            <a:endParaRPr lang="en-US" dirty="0"/>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45</a:t>
            </a:fld>
            <a:endParaRPr lang="en-US" altLang="zh-TW"/>
          </a:p>
        </p:txBody>
      </p:sp>
    </p:spTree>
    <p:extLst>
      <p:ext uri="{BB962C8B-B14F-4D97-AF65-F5344CB8AC3E}">
        <p14:creationId xmlns:p14="http://schemas.microsoft.com/office/powerpoint/2010/main" val="180661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in https://pymotw.com/3/pickle/index.html#circular-references actually tries to explain that pickle can handle recursive objects, but marshal can not.</a:t>
            </a:r>
          </a:p>
        </p:txBody>
      </p:sp>
      <p:sp>
        <p:nvSpPr>
          <p:cNvPr id="4" name="Slide Number Placeholder 3"/>
          <p:cNvSpPr>
            <a:spLocks noGrp="1"/>
          </p:cNvSpPr>
          <p:nvPr>
            <p:ph type="sldNum" sz="quarter" idx="10"/>
          </p:nvPr>
        </p:nvSpPr>
        <p:spPr/>
        <p:txBody>
          <a:bodyPr/>
          <a:lstStyle/>
          <a:p>
            <a:fld id="{CB113CCD-7654-4B2B-A32A-4496F7A1BA96}" type="slidenum">
              <a:rPr lang="zh-TW" altLang="en-US" smtClean="0"/>
              <a:pPr/>
              <a:t>46</a:t>
            </a:fld>
            <a:endParaRPr lang="en-US" altLang="zh-TW"/>
          </a:p>
        </p:txBody>
      </p:sp>
    </p:spTree>
    <p:extLst>
      <p:ext uri="{BB962C8B-B14F-4D97-AF65-F5344CB8AC3E}">
        <p14:creationId xmlns:p14="http://schemas.microsoft.com/office/powerpoint/2010/main" val="3149231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778375" y="6613525"/>
            <a:ext cx="333375" cy="244475"/>
          </a:xfrm>
          <a:prstGeom prst="rect">
            <a:avLst/>
          </a:prstGeom>
          <a:noFill/>
          <a:ln w="9525">
            <a:noFill/>
            <a:miter lim="800000"/>
            <a:headEnd/>
            <a:tailEnd/>
          </a:ln>
          <a:effectLst/>
        </p:spPr>
        <p:txBody>
          <a:bodyPr wrap="none">
            <a:spAutoFit/>
          </a:bodyPr>
          <a:lstStyle>
            <a:lvl1pPr>
              <a:defRPr sz="1200">
                <a:solidFill>
                  <a:schemeClr val="tx1"/>
                </a:solidFill>
                <a:latin typeface="Times New Roman" panose="02020603050405020304" pitchFamily="18" charset="0"/>
                <a:ea typeface="新細明體" panose="02020500000000000000" pitchFamily="18" charset="-120"/>
              </a:defRPr>
            </a:lvl1pPr>
            <a:lvl2pPr marL="742950" indent="-285750">
              <a:defRPr sz="1200">
                <a:solidFill>
                  <a:schemeClr val="tx1"/>
                </a:solidFill>
                <a:latin typeface="Times New Roman" panose="02020603050405020304" pitchFamily="18" charset="0"/>
                <a:ea typeface="新細明體" panose="02020500000000000000" pitchFamily="18" charset="-120"/>
              </a:defRPr>
            </a:lvl2pPr>
            <a:lvl3pPr marL="1143000" indent="-228600">
              <a:defRPr sz="1200">
                <a:solidFill>
                  <a:schemeClr val="tx1"/>
                </a:solidFill>
                <a:latin typeface="Times New Roman" panose="02020603050405020304" pitchFamily="18" charset="0"/>
                <a:ea typeface="新細明體" panose="02020500000000000000" pitchFamily="18" charset="-120"/>
              </a:defRPr>
            </a:lvl3pPr>
            <a:lvl4pPr marL="1600200" indent="-228600">
              <a:defRPr sz="1200">
                <a:solidFill>
                  <a:schemeClr val="tx1"/>
                </a:solidFill>
                <a:latin typeface="Times New Roman" panose="02020603050405020304" pitchFamily="18" charset="0"/>
                <a:ea typeface="新細明體" panose="02020500000000000000" pitchFamily="18" charset="-120"/>
              </a:defRPr>
            </a:lvl4pPr>
            <a:lvl5pPr marL="2057400" indent="-228600">
              <a:defRPr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9pPr>
          </a:lstStyle>
          <a:p>
            <a:pPr eaLnBrk="1" hangingPunct="1"/>
            <a:fld id="{8663450B-2477-452D-A99C-487042F5DCEE}" type="slidenum">
              <a:rPr kumimoji="1" lang="zh-TW" altLang="en-US" sz="1000">
                <a:effectLst>
                  <a:outerShdw blurRad="38100" dist="38100" dir="2700000" algn="tl">
                    <a:srgbClr val="C0C0C0"/>
                  </a:outerShdw>
                </a:effectLst>
              </a:rPr>
              <a:pPr eaLnBrk="1" hangingPunct="1"/>
              <a:t>‹#›</a:t>
            </a:fld>
            <a:endParaRPr kumimoji="1" lang="en-US" altLang="zh-TW" sz="1000">
              <a:effectLst>
                <a:outerShdw blurRad="38100" dist="38100" dir="2700000" algn="tl">
                  <a:srgbClr val="C0C0C0"/>
                </a:outerShdw>
              </a:effectLst>
            </a:endParaRPr>
          </a:p>
        </p:txBody>
      </p:sp>
      <p:sp>
        <p:nvSpPr>
          <p:cNvPr id="5" name="Text Box 5"/>
          <p:cNvSpPr txBox="1">
            <a:spLocks noChangeArrowheads="1"/>
          </p:cNvSpPr>
          <p:nvPr/>
        </p:nvSpPr>
        <p:spPr bwMode="auto">
          <a:xfrm>
            <a:off x="8932863" y="6642100"/>
            <a:ext cx="8985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ea typeface="新細明體" charset="-120"/>
              </a:defRPr>
            </a:lvl1pPr>
            <a:lvl2pPr marL="742950" indent="-285750">
              <a:defRPr sz="1200">
                <a:solidFill>
                  <a:schemeClr val="tx1"/>
                </a:solidFill>
                <a:latin typeface="Times New Roman" pitchFamily="18" charset="0"/>
                <a:ea typeface="新細明體" charset="-120"/>
              </a:defRPr>
            </a:lvl2pPr>
            <a:lvl3pPr marL="1143000" indent="-228600">
              <a:defRPr sz="1200">
                <a:solidFill>
                  <a:schemeClr val="tx1"/>
                </a:solidFill>
                <a:latin typeface="Times New Roman" pitchFamily="18" charset="0"/>
                <a:ea typeface="新細明體" charset="-120"/>
              </a:defRPr>
            </a:lvl3pPr>
            <a:lvl4pPr marL="1600200" indent="-228600">
              <a:defRPr sz="1200">
                <a:solidFill>
                  <a:schemeClr val="tx1"/>
                </a:solidFill>
                <a:latin typeface="Times New Roman" pitchFamily="18" charset="0"/>
                <a:ea typeface="新細明體" charset="-120"/>
              </a:defRPr>
            </a:lvl4pPr>
            <a:lvl5pPr marL="2057400" indent="-228600">
              <a:defRPr sz="12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12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12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12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1200">
                <a:solidFill>
                  <a:schemeClr val="tx1"/>
                </a:solidFill>
                <a:latin typeface="Times New Roman" pitchFamily="18" charset="0"/>
                <a:ea typeface="新細明體" charset="-120"/>
              </a:defRPr>
            </a:lvl9pPr>
          </a:lstStyle>
          <a:p>
            <a:pPr eaLnBrk="1" hangingPunct="1">
              <a:defRPr/>
            </a:pPr>
            <a:r>
              <a:rPr kumimoji="1" lang="en-US" altLang="zh-TW" sz="800" smtClean="0">
                <a:solidFill>
                  <a:schemeClr val="bg1"/>
                </a:solidFill>
              </a:rPr>
              <a:t>TAC2000/2000.7</a:t>
            </a:r>
            <a:endParaRPr kumimoji="1" lang="zh-TW" altLang="zh-TW" sz="800" smtClean="0">
              <a:solidFill>
                <a:schemeClr val="bg1"/>
              </a:solidFill>
            </a:endParaRPr>
          </a:p>
        </p:txBody>
      </p:sp>
      <p:sp>
        <p:nvSpPr>
          <p:cNvPr id="6" name="Rectangle 26"/>
          <p:cNvSpPr>
            <a:spLocks noChangeArrowheads="1"/>
          </p:cNvSpPr>
          <p:nvPr userDrawn="1"/>
        </p:nvSpPr>
        <p:spPr bwMode="auto">
          <a:xfrm>
            <a:off x="6935788" y="152400"/>
            <a:ext cx="26717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2238" tIns="61912" rIns="122238" bIns="61912">
            <a:spAutoFit/>
          </a:bodyPr>
          <a:lstStyle>
            <a:lvl1pPr>
              <a:defRPr sz="1200">
                <a:solidFill>
                  <a:schemeClr val="tx1"/>
                </a:solidFill>
                <a:latin typeface="Times New Roman" pitchFamily="18" charset="0"/>
                <a:ea typeface="新細明體" charset="-120"/>
              </a:defRPr>
            </a:lvl1pPr>
            <a:lvl2pPr marL="742950" indent="-285750">
              <a:defRPr sz="1200">
                <a:solidFill>
                  <a:schemeClr val="tx1"/>
                </a:solidFill>
                <a:latin typeface="Times New Roman" pitchFamily="18" charset="0"/>
                <a:ea typeface="新細明體" charset="-120"/>
              </a:defRPr>
            </a:lvl2pPr>
            <a:lvl3pPr marL="1143000" indent="-228600">
              <a:defRPr sz="1200">
                <a:solidFill>
                  <a:schemeClr val="tx1"/>
                </a:solidFill>
                <a:latin typeface="Times New Roman" pitchFamily="18" charset="0"/>
                <a:ea typeface="新細明體" charset="-120"/>
              </a:defRPr>
            </a:lvl3pPr>
            <a:lvl4pPr marL="1600200" indent="-228600">
              <a:defRPr sz="1200">
                <a:solidFill>
                  <a:schemeClr val="tx1"/>
                </a:solidFill>
                <a:latin typeface="Times New Roman" pitchFamily="18" charset="0"/>
                <a:ea typeface="新細明體" charset="-120"/>
              </a:defRPr>
            </a:lvl4pPr>
            <a:lvl5pPr marL="2057400" indent="-228600">
              <a:defRPr sz="12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12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12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12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1200">
                <a:solidFill>
                  <a:schemeClr val="tx1"/>
                </a:solidFill>
                <a:latin typeface="Times New Roman" pitchFamily="18" charset="0"/>
                <a:ea typeface="新細明體" charset="-120"/>
              </a:defRPr>
            </a:lvl9pPr>
          </a:lstStyle>
          <a:p>
            <a:pPr algn="ctr">
              <a:lnSpc>
                <a:spcPct val="90000"/>
              </a:lnSpc>
              <a:defRPr/>
            </a:pPr>
            <a:r>
              <a:rPr lang="en-US" altLang="zh-TW" b="1" i="1" smtClean="0">
                <a:solidFill>
                  <a:srgbClr val="3333FF"/>
                </a:solidFill>
                <a:latin typeface="Verdana" pitchFamily="34" charset="0"/>
                <a:ea typeface="GungsuhChe" pitchFamily="49" charset="-127"/>
                <a:cs typeface="Arial Unicode MS" pitchFamily="34" charset="-120"/>
              </a:rPr>
              <a:t>Protocol Engineering and Application Research Laboratory (PEARL)</a:t>
            </a:r>
          </a:p>
        </p:txBody>
      </p:sp>
      <p:pic>
        <p:nvPicPr>
          <p:cNvPr id="7" name="Picture 30" descr="BP-bg-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558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BP-ncnu"/>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4288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70" name="Rectangle 2"/>
          <p:cNvSpPr>
            <a:spLocks noGrp="1" noChangeArrowheads="1"/>
          </p:cNvSpPr>
          <p:nvPr>
            <p:ph type="ctrTitle"/>
          </p:nvPr>
        </p:nvSpPr>
        <p:spPr>
          <a:xfrm>
            <a:off x="228600" y="838200"/>
            <a:ext cx="8382000" cy="1143000"/>
          </a:xfrm>
        </p:spPr>
        <p:txBody>
          <a:bodyPr/>
          <a:lstStyle>
            <a:lvl1pPr algn="l">
              <a:defRPr/>
            </a:lvl1pPr>
          </a:lstStyle>
          <a:p>
            <a:r>
              <a:rPr lang="zh-TW" altLang="en-US"/>
              <a:t>按一下以編輯母片標題樣式</a:t>
            </a:r>
          </a:p>
        </p:txBody>
      </p:sp>
      <p:sp>
        <p:nvSpPr>
          <p:cNvPr id="621571" name="Rectangle 3"/>
          <p:cNvSpPr>
            <a:spLocks noGrp="1" noChangeArrowheads="1"/>
          </p:cNvSpPr>
          <p:nvPr>
            <p:ph type="subTitle" idx="1"/>
          </p:nvPr>
        </p:nvSpPr>
        <p:spPr>
          <a:xfrm>
            <a:off x="228600" y="2743200"/>
            <a:ext cx="6934200" cy="1752600"/>
          </a:xfrm>
        </p:spPr>
        <p:txBody>
          <a:bodyPr/>
          <a:lstStyle>
            <a:lvl1pPr marL="0" indent="0">
              <a:buFont typeface="Webdings" pitchFamily="18" charset="2"/>
              <a:buNone/>
              <a:defRPr/>
            </a:lvl1pPr>
          </a:lstStyle>
          <a:p>
            <a:r>
              <a:rPr lang="zh-TW" altLang="en-US"/>
              <a:t>按一下以編輯母片副標題樣式</a:t>
            </a:r>
          </a:p>
        </p:txBody>
      </p:sp>
    </p:spTree>
    <p:extLst>
      <p:ext uri="{BB962C8B-B14F-4D97-AF65-F5344CB8AC3E}">
        <p14:creationId xmlns:p14="http://schemas.microsoft.com/office/powerpoint/2010/main" val="165754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498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9613" y="403225"/>
            <a:ext cx="2105025" cy="5916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403225"/>
            <a:ext cx="6164263" cy="5916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1451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03225"/>
            <a:ext cx="8420100" cy="8874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4538" y="1435100"/>
            <a:ext cx="84201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4538" y="3952875"/>
            <a:ext cx="8420100" cy="236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92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101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9775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4538" y="1435100"/>
            <a:ext cx="41338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0788" y="1435100"/>
            <a:ext cx="41338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69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85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50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6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52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048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403225"/>
            <a:ext cx="84201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744538" y="1435100"/>
            <a:ext cx="8420100" cy="4884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按一下以編輯母片本文樣式</a:t>
            </a:r>
          </a:p>
          <a:p>
            <a:pPr lvl="1"/>
            <a:r>
              <a:rPr lang="zh-TW" altLang="en-US" smtClean="0"/>
              <a:t>第二層</a:t>
            </a:r>
            <a:endParaRPr lang="zh-TW" altLang="zh-TW" smtClean="0"/>
          </a:p>
          <a:p>
            <a:pPr lvl="2"/>
            <a:r>
              <a:rPr lang="zh-TW" altLang="en-US" smtClean="0"/>
              <a:t>第三層</a:t>
            </a:r>
          </a:p>
          <a:p>
            <a:pPr lvl="3"/>
            <a:r>
              <a:rPr lang="zh-TW" altLang="en-US" smtClean="0"/>
              <a:t>第四層</a:t>
            </a:r>
          </a:p>
          <a:p>
            <a:pPr lvl="4"/>
            <a:r>
              <a:rPr lang="zh-TW" altLang="en-US" smtClean="0"/>
              <a:t>第五層</a:t>
            </a:r>
          </a:p>
          <a:p>
            <a:pPr lvl="0"/>
            <a:r>
              <a:rPr lang="zh-TW" altLang="en-US" smtClean="0"/>
              <a:t>超連結 </a:t>
            </a:r>
            <a:r>
              <a:rPr lang="en-US" altLang="zh-TW" smtClean="0"/>
              <a:t>hyperlink</a:t>
            </a:r>
            <a:endParaRPr lang="zh-TW" altLang="zh-TW" smtClean="0"/>
          </a:p>
        </p:txBody>
      </p:sp>
      <p:sp>
        <p:nvSpPr>
          <p:cNvPr id="1049" name="Text Box 25"/>
          <p:cNvSpPr txBox="1">
            <a:spLocks noChangeArrowheads="1"/>
          </p:cNvSpPr>
          <p:nvPr/>
        </p:nvSpPr>
        <p:spPr bwMode="auto">
          <a:xfrm>
            <a:off x="4778375" y="6613525"/>
            <a:ext cx="333375" cy="244475"/>
          </a:xfrm>
          <a:prstGeom prst="rect">
            <a:avLst/>
          </a:prstGeom>
          <a:noFill/>
          <a:ln w="9525">
            <a:noFill/>
            <a:miter lim="800000"/>
            <a:headEnd/>
            <a:tailEnd/>
          </a:ln>
          <a:effectLst/>
        </p:spPr>
        <p:txBody>
          <a:bodyPr wrap="none">
            <a:spAutoFit/>
          </a:bodyPr>
          <a:lstStyle>
            <a:lvl1pPr>
              <a:defRPr sz="1200">
                <a:solidFill>
                  <a:schemeClr val="tx1"/>
                </a:solidFill>
                <a:latin typeface="Times New Roman" panose="02020603050405020304" pitchFamily="18" charset="0"/>
                <a:ea typeface="新細明體" panose="02020500000000000000" pitchFamily="18" charset="-120"/>
              </a:defRPr>
            </a:lvl1pPr>
            <a:lvl2pPr marL="742950" indent="-285750">
              <a:defRPr sz="1200">
                <a:solidFill>
                  <a:schemeClr val="tx1"/>
                </a:solidFill>
                <a:latin typeface="Times New Roman" panose="02020603050405020304" pitchFamily="18" charset="0"/>
                <a:ea typeface="新細明體" panose="02020500000000000000" pitchFamily="18" charset="-120"/>
              </a:defRPr>
            </a:lvl2pPr>
            <a:lvl3pPr marL="1143000" indent="-228600">
              <a:defRPr sz="1200">
                <a:solidFill>
                  <a:schemeClr val="tx1"/>
                </a:solidFill>
                <a:latin typeface="Times New Roman" panose="02020603050405020304" pitchFamily="18" charset="0"/>
                <a:ea typeface="新細明體" panose="02020500000000000000" pitchFamily="18" charset="-120"/>
              </a:defRPr>
            </a:lvl3pPr>
            <a:lvl4pPr marL="1600200" indent="-228600">
              <a:defRPr sz="1200">
                <a:solidFill>
                  <a:schemeClr val="tx1"/>
                </a:solidFill>
                <a:latin typeface="Times New Roman" panose="02020603050405020304" pitchFamily="18" charset="0"/>
                <a:ea typeface="新細明體" panose="02020500000000000000" pitchFamily="18" charset="-120"/>
              </a:defRPr>
            </a:lvl4pPr>
            <a:lvl5pPr marL="2057400" indent="-228600">
              <a:defRPr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ea typeface="新細明體" panose="02020500000000000000" pitchFamily="18" charset="-120"/>
              </a:defRPr>
            </a:lvl9pPr>
          </a:lstStyle>
          <a:p>
            <a:pPr eaLnBrk="1" hangingPunct="1"/>
            <a:fld id="{67295F71-30D1-45A4-9726-5170D9DA39AD}" type="slidenum">
              <a:rPr kumimoji="1" lang="zh-TW" altLang="en-US" sz="1000">
                <a:effectLst>
                  <a:outerShdw blurRad="38100" dist="38100" dir="2700000" algn="tl">
                    <a:srgbClr val="C0C0C0"/>
                  </a:outerShdw>
                </a:effectLst>
              </a:rPr>
              <a:pPr eaLnBrk="1" hangingPunct="1"/>
              <a:t>‹#›</a:t>
            </a:fld>
            <a:endParaRPr kumimoji="1" lang="en-US" altLang="zh-TW" sz="1000">
              <a:effectLst>
                <a:outerShdw blurRad="38100" dist="38100" dir="2700000" algn="tl">
                  <a:srgbClr val="C0C0C0"/>
                </a:outerShdw>
              </a:effectLst>
            </a:endParaRPr>
          </a:p>
        </p:txBody>
      </p:sp>
      <p:sp>
        <p:nvSpPr>
          <p:cNvPr id="1029" name="Text Box 56"/>
          <p:cNvSpPr txBox="1">
            <a:spLocks noChangeArrowheads="1"/>
          </p:cNvSpPr>
          <p:nvPr/>
        </p:nvSpPr>
        <p:spPr bwMode="auto">
          <a:xfrm>
            <a:off x="8932863" y="6642100"/>
            <a:ext cx="8985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ea typeface="新細明體" charset="-120"/>
              </a:defRPr>
            </a:lvl1pPr>
            <a:lvl2pPr marL="742950" indent="-285750">
              <a:defRPr sz="1200">
                <a:solidFill>
                  <a:schemeClr val="tx1"/>
                </a:solidFill>
                <a:latin typeface="Times New Roman" pitchFamily="18" charset="0"/>
                <a:ea typeface="新細明體" charset="-120"/>
              </a:defRPr>
            </a:lvl2pPr>
            <a:lvl3pPr marL="1143000" indent="-228600">
              <a:defRPr sz="1200">
                <a:solidFill>
                  <a:schemeClr val="tx1"/>
                </a:solidFill>
                <a:latin typeface="Times New Roman" pitchFamily="18" charset="0"/>
                <a:ea typeface="新細明體" charset="-120"/>
              </a:defRPr>
            </a:lvl3pPr>
            <a:lvl4pPr marL="1600200" indent="-228600">
              <a:defRPr sz="1200">
                <a:solidFill>
                  <a:schemeClr val="tx1"/>
                </a:solidFill>
                <a:latin typeface="Times New Roman" pitchFamily="18" charset="0"/>
                <a:ea typeface="新細明體" charset="-120"/>
              </a:defRPr>
            </a:lvl4pPr>
            <a:lvl5pPr marL="2057400" indent="-228600">
              <a:defRPr sz="12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12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12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12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1200">
                <a:solidFill>
                  <a:schemeClr val="tx1"/>
                </a:solidFill>
                <a:latin typeface="Times New Roman" pitchFamily="18" charset="0"/>
                <a:ea typeface="新細明體" charset="-120"/>
              </a:defRPr>
            </a:lvl9pPr>
          </a:lstStyle>
          <a:p>
            <a:pPr eaLnBrk="1" hangingPunct="1">
              <a:defRPr/>
            </a:pPr>
            <a:r>
              <a:rPr kumimoji="1" lang="en-US" altLang="zh-TW" sz="800" smtClean="0">
                <a:solidFill>
                  <a:schemeClr val="bg1"/>
                </a:solidFill>
              </a:rPr>
              <a:t>TAC2000/2000.7</a:t>
            </a:r>
            <a:endParaRPr kumimoji="1" lang="zh-TW" altLang="zh-TW" sz="800" smtClean="0">
              <a:solidFill>
                <a:schemeClr val="bg1"/>
              </a:solidFill>
            </a:endParaRPr>
          </a:p>
        </p:txBody>
      </p:sp>
      <p:sp>
        <p:nvSpPr>
          <p:cNvPr id="1030" name="Rectangle 91"/>
          <p:cNvSpPr>
            <a:spLocks noChangeArrowheads="1"/>
          </p:cNvSpPr>
          <p:nvPr userDrawn="1"/>
        </p:nvSpPr>
        <p:spPr bwMode="auto">
          <a:xfrm>
            <a:off x="5802313" y="6384925"/>
            <a:ext cx="408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2238" tIns="61912" rIns="122238" bIns="61912">
            <a:spAutoFit/>
          </a:bodyPr>
          <a:lstStyle>
            <a:lvl1pPr>
              <a:defRPr sz="1200">
                <a:solidFill>
                  <a:schemeClr val="tx1"/>
                </a:solidFill>
                <a:latin typeface="Times New Roman" pitchFamily="18" charset="0"/>
                <a:ea typeface="新細明體" charset="-120"/>
              </a:defRPr>
            </a:lvl1pPr>
            <a:lvl2pPr marL="742950" indent="-285750">
              <a:defRPr sz="1200">
                <a:solidFill>
                  <a:schemeClr val="tx1"/>
                </a:solidFill>
                <a:latin typeface="Times New Roman" pitchFamily="18" charset="0"/>
                <a:ea typeface="新細明體" charset="-120"/>
              </a:defRPr>
            </a:lvl2pPr>
            <a:lvl3pPr marL="1143000" indent="-228600">
              <a:defRPr sz="1200">
                <a:solidFill>
                  <a:schemeClr val="tx1"/>
                </a:solidFill>
                <a:latin typeface="Times New Roman" pitchFamily="18" charset="0"/>
                <a:ea typeface="新細明體" charset="-120"/>
              </a:defRPr>
            </a:lvl3pPr>
            <a:lvl4pPr marL="1600200" indent="-228600">
              <a:defRPr sz="1200">
                <a:solidFill>
                  <a:schemeClr val="tx1"/>
                </a:solidFill>
                <a:latin typeface="Times New Roman" pitchFamily="18" charset="0"/>
                <a:ea typeface="新細明體" charset="-120"/>
              </a:defRPr>
            </a:lvl4pPr>
            <a:lvl5pPr marL="2057400" indent="-228600">
              <a:defRPr sz="12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12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12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12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1200">
                <a:solidFill>
                  <a:schemeClr val="tx1"/>
                </a:solidFill>
                <a:latin typeface="Times New Roman" pitchFamily="18" charset="0"/>
                <a:ea typeface="新細明體" charset="-120"/>
              </a:defRPr>
            </a:lvl9pPr>
          </a:lstStyle>
          <a:p>
            <a:pPr algn="ctr">
              <a:lnSpc>
                <a:spcPct val="90000"/>
              </a:lnSpc>
              <a:defRPr/>
            </a:pPr>
            <a:r>
              <a:rPr lang="en-US" altLang="zh-TW" b="1" i="1" smtClean="0">
                <a:solidFill>
                  <a:srgbClr val="3333FF"/>
                </a:solidFill>
                <a:latin typeface="Verdana" pitchFamily="34" charset="0"/>
              </a:rPr>
              <a:t>Protocol Engineering and Application Research Laboratory (PEARL)</a:t>
            </a:r>
          </a:p>
        </p:txBody>
      </p:sp>
      <p:pic>
        <p:nvPicPr>
          <p:cNvPr id="1031" name="Picture 98" descr="BP-bg-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23558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7" descr="BP-ncnu"/>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24288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ctr" rtl="0" eaLnBrk="0" fontAlgn="base" hangingPunct="0">
        <a:spcBef>
          <a:spcPct val="0"/>
        </a:spcBef>
        <a:spcAft>
          <a:spcPct val="0"/>
        </a:spcAft>
        <a:defRPr kumimoji="1" sz="4000" b="1">
          <a:solidFill>
            <a:srgbClr val="000099"/>
          </a:solidFill>
          <a:latin typeface="+mj-lt"/>
          <a:ea typeface="+mj-ea"/>
          <a:cs typeface="+mj-cs"/>
        </a:defRPr>
      </a:lvl1pPr>
      <a:lvl2pPr algn="ctr" rtl="0" eaLnBrk="0" fontAlgn="base" hangingPunct="0">
        <a:spcBef>
          <a:spcPct val="0"/>
        </a:spcBef>
        <a:spcAft>
          <a:spcPct val="0"/>
        </a:spcAft>
        <a:defRPr kumimoji="1" sz="4000" b="1">
          <a:solidFill>
            <a:srgbClr val="000099"/>
          </a:solidFill>
          <a:latin typeface="Times New Roman" pitchFamily="18" charset="0"/>
          <a:ea typeface="標楷體" pitchFamily="65" charset="-120"/>
        </a:defRPr>
      </a:lvl2pPr>
      <a:lvl3pPr algn="ctr" rtl="0" eaLnBrk="0" fontAlgn="base" hangingPunct="0">
        <a:spcBef>
          <a:spcPct val="0"/>
        </a:spcBef>
        <a:spcAft>
          <a:spcPct val="0"/>
        </a:spcAft>
        <a:defRPr kumimoji="1" sz="4000" b="1">
          <a:solidFill>
            <a:srgbClr val="000099"/>
          </a:solidFill>
          <a:latin typeface="Times New Roman" pitchFamily="18" charset="0"/>
          <a:ea typeface="標楷體" pitchFamily="65" charset="-120"/>
        </a:defRPr>
      </a:lvl3pPr>
      <a:lvl4pPr algn="ctr" rtl="0" eaLnBrk="0" fontAlgn="base" hangingPunct="0">
        <a:spcBef>
          <a:spcPct val="0"/>
        </a:spcBef>
        <a:spcAft>
          <a:spcPct val="0"/>
        </a:spcAft>
        <a:defRPr kumimoji="1" sz="4000" b="1">
          <a:solidFill>
            <a:srgbClr val="000099"/>
          </a:solidFill>
          <a:latin typeface="Times New Roman" pitchFamily="18" charset="0"/>
          <a:ea typeface="標楷體" pitchFamily="65" charset="-120"/>
        </a:defRPr>
      </a:lvl4pPr>
      <a:lvl5pPr algn="ctr" rtl="0" eaLnBrk="0" fontAlgn="base" hangingPunct="0">
        <a:spcBef>
          <a:spcPct val="0"/>
        </a:spcBef>
        <a:spcAft>
          <a:spcPct val="0"/>
        </a:spcAft>
        <a:defRPr kumimoji="1" sz="4000" b="1">
          <a:solidFill>
            <a:srgbClr val="000099"/>
          </a:solidFill>
          <a:latin typeface="Times New Roman" pitchFamily="18" charset="0"/>
          <a:ea typeface="標楷體" pitchFamily="65" charset="-120"/>
        </a:defRPr>
      </a:lvl5pPr>
      <a:lvl6pPr marL="457200" algn="ctr" rtl="0" fontAlgn="base">
        <a:spcBef>
          <a:spcPct val="0"/>
        </a:spcBef>
        <a:spcAft>
          <a:spcPct val="0"/>
        </a:spcAft>
        <a:defRPr kumimoji="1" sz="4000" b="1">
          <a:solidFill>
            <a:srgbClr val="000099"/>
          </a:solidFill>
          <a:latin typeface="Times New Roman" pitchFamily="18" charset="0"/>
          <a:ea typeface="標楷體" pitchFamily="65" charset="-120"/>
        </a:defRPr>
      </a:lvl6pPr>
      <a:lvl7pPr marL="914400" algn="ctr" rtl="0" fontAlgn="base">
        <a:spcBef>
          <a:spcPct val="0"/>
        </a:spcBef>
        <a:spcAft>
          <a:spcPct val="0"/>
        </a:spcAft>
        <a:defRPr kumimoji="1" sz="4000" b="1">
          <a:solidFill>
            <a:srgbClr val="000099"/>
          </a:solidFill>
          <a:latin typeface="Times New Roman" pitchFamily="18" charset="0"/>
          <a:ea typeface="標楷體" pitchFamily="65" charset="-120"/>
        </a:defRPr>
      </a:lvl7pPr>
      <a:lvl8pPr marL="1371600" algn="ctr" rtl="0" fontAlgn="base">
        <a:spcBef>
          <a:spcPct val="0"/>
        </a:spcBef>
        <a:spcAft>
          <a:spcPct val="0"/>
        </a:spcAft>
        <a:defRPr kumimoji="1" sz="4000" b="1">
          <a:solidFill>
            <a:srgbClr val="000099"/>
          </a:solidFill>
          <a:latin typeface="Times New Roman" pitchFamily="18" charset="0"/>
          <a:ea typeface="標楷體" pitchFamily="65" charset="-120"/>
        </a:defRPr>
      </a:lvl8pPr>
      <a:lvl9pPr marL="1828800" algn="ctr" rtl="0" fontAlgn="base">
        <a:spcBef>
          <a:spcPct val="0"/>
        </a:spcBef>
        <a:spcAft>
          <a:spcPct val="0"/>
        </a:spcAft>
        <a:defRPr kumimoji="1" sz="4000" b="1">
          <a:solidFill>
            <a:srgbClr val="000099"/>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Font typeface="Webdings" panose="05030102010509060703" pitchFamily="18" charset="2"/>
        <a:buChar char="&lt;"/>
        <a:defRPr kumimoji="1" sz="2400">
          <a:solidFill>
            <a:srgbClr val="000099"/>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kumimoji="1" sz="2000">
          <a:solidFill>
            <a:srgbClr val="006600"/>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F"/>
        <a:defRPr kumimoji="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1600">
          <a:solidFill>
            <a:srgbClr val="4D4D4D"/>
          </a:solidFill>
          <a:effectLst>
            <a:outerShdw blurRad="38100" dist="38100" dir="2700000" algn="tl">
              <a:srgbClr val="C0C0C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windows/win32/sysinfo/file-tim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itratine.net/blog/post/change-file-modification-time-in-pyth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oreabout.tech/creating-cron-jobs-in-windows-10-and-windows-server-201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Brute-force_search" TargetMode="External"/><Relationship Id="rId2" Type="http://schemas.openxmlformats.org/officeDocument/2006/relationships/hyperlink" Target="https://en.wikipedia.org/wiki/One-way_function"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en.wikipedia.org/wiki/Hash_function" TargetMode="External"/><Relationship Id="rId4" Type="http://schemas.openxmlformats.org/officeDocument/2006/relationships/hyperlink" Target="https://en.wikipedia.org/wiki/Rainbow_tabl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icrosoft.com/en-us/download/details.aspx?id=115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MD5#Collision_vulnerabiliti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Dd7KqKuXgf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python.org/3.7/library/json.html#json.JSONEncode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ites.psu.edu/siowfa15/2015/09/17/in-a-pickl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docs.python.org/3.7/library/pickle.html#relationship-to-other-python-modu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konstantin.blog/2010/pickle-vs-json-which-is-faster/"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python.org/3.7/library/marshal.html#module-marsh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ymotw.com/3/pprint/index.html#module-ppri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Automatic Update</a:t>
            </a:r>
            <a:endParaRPr lang="en-US" dirty="0"/>
          </a:p>
        </p:txBody>
      </p:sp>
      <p:sp>
        <p:nvSpPr>
          <p:cNvPr id="3" name="Subtitle 2"/>
          <p:cNvSpPr>
            <a:spLocks noGrp="1"/>
          </p:cNvSpPr>
          <p:nvPr>
            <p:ph type="subTitle" idx="1"/>
          </p:nvPr>
        </p:nvSpPr>
        <p:spPr/>
        <p:txBody>
          <a:bodyPr/>
          <a:lstStyle/>
          <a:p>
            <a:pPr marL="457200" indent="-457200">
              <a:buFont typeface="+mj-lt"/>
              <a:buAutoNum type="arabicPeriod"/>
            </a:pPr>
            <a:r>
              <a:rPr lang="en-US" dirty="0" smtClean="0"/>
              <a:t>JSON</a:t>
            </a:r>
          </a:p>
          <a:p>
            <a:pPr marL="457200" indent="-457200">
              <a:buFont typeface="+mj-lt"/>
              <a:buAutoNum type="arabicPeriod"/>
            </a:pPr>
            <a:r>
              <a:rPr lang="en-US" dirty="0"/>
              <a:t>with open</a:t>
            </a:r>
          </a:p>
          <a:p>
            <a:pPr marL="457200" indent="-457200">
              <a:buFont typeface="+mj-lt"/>
              <a:buAutoNum type="arabicPeriod"/>
            </a:pPr>
            <a:r>
              <a:rPr lang="en-US" dirty="0" smtClean="0"/>
              <a:t>File Times</a:t>
            </a:r>
          </a:p>
          <a:p>
            <a:pPr marL="457200" indent="-457200">
              <a:buFont typeface="+mj-lt"/>
              <a:buAutoNum type="arabicPeriod"/>
            </a:pPr>
            <a:r>
              <a:rPr lang="en-US" dirty="0" err="1"/>
              <a:t>Cron</a:t>
            </a:r>
            <a:r>
              <a:rPr lang="en-US" dirty="0"/>
              <a:t> Job in Windows</a:t>
            </a:r>
          </a:p>
          <a:p>
            <a:pPr marL="457200" indent="-457200">
              <a:buFont typeface="+mj-lt"/>
              <a:buAutoNum type="arabicPeriod"/>
            </a:pPr>
            <a:r>
              <a:rPr lang="en-US" dirty="0" err="1" smtClean="0"/>
              <a:t>hashlib</a:t>
            </a:r>
            <a:r>
              <a:rPr lang="en-US" dirty="0" smtClean="0"/>
              <a:t> &amp; </a:t>
            </a:r>
            <a:r>
              <a:rPr lang="en-US" dirty="0" err="1" smtClean="0"/>
              <a:t>hmac</a:t>
            </a:r>
            <a:endParaRPr lang="en-US" dirty="0" smtClean="0"/>
          </a:p>
          <a:p>
            <a:pPr marL="457200" indent="-457200">
              <a:buFont typeface="+mj-lt"/>
              <a:buAutoNum type="arabicPeriod"/>
            </a:pPr>
            <a:r>
              <a:rPr lang="en-US" dirty="0" smtClean="0"/>
              <a:t>pickle &amp; marshal</a:t>
            </a:r>
            <a:endParaRPr lang="en-US" dirty="0"/>
          </a:p>
        </p:txBody>
      </p:sp>
    </p:spTree>
    <p:extLst>
      <p:ext uri="{BB962C8B-B14F-4D97-AF65-F5344CB8AC3E}">
        <p14:creationId xmlns:p14="http://schemas.microsoft.com/office/powerpoint/2010/main" val="613740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json.dump</a:t>
            </a:r>
            <a:r>
              <a:rPr lang="en-US" dirty="0" smtClean="0"/>
              <a:t>() and load()</a:t>
            </a:r>
            <a:endParaRPr lang="en-US" dirty="0"/>
          </a:p>
        </p:txBody>
      </p:sp>
      <p:sp>
        <p:nvSpPr>
          <p:cNvPr id="3" name="Content Placeholder 2"/>
          <p:cNvSpPr>
            <a:spLocks noGrp="1"/>
          </p:cNvSpPr>
          <p:nvPr>
            <p:ph sz="half" idx="1"/>
          </p:nvPr>
        </p:nvSpPr>
        <p:spPr/>
        <p:txBody>
          <a:bodyPr/>
          <a:lstStyle/>
          <a:p>
            <a:pPr marL="0" indent="0">
              <a:buNone/>
            </a:pPr>
            <a:r>
              <a:rPr lang="en-US" sz="2000" dirty="0"/>
              <a:t>import </a:t>
            </a:r>
            <a:r>
              <a:rPr lang="en-US" sz="2000" dirty="0" err="1"/>
              <a:t>json</a:t>
            </a:r>
            <a:endParaRPr lang="en-US" sz="2000" dirty="0"/>
          </a:p>
          <a:p>
            <a:pPr marL="0" indent="0">
              <a:buNone/>
            </a:pPr>
            <a:r>
              <a:rPr lang="en-US" sz="2000" dirty="0"/>
              <a:t>with open("</a:t>
            </a:r>
            <a:r>
              <a:rPr lang="en-US" sz="2000" dirty="0" err="1"/>
              <a:t>a.json</a:t>
            </a:r>
            <a:r>
              <a:rPr lang="en-US" sz="2000" dirty="0"/>
              <a:t>", "w") as </a:t>
            </a:r>
            <a:r>
              <a:rPr lang="en-US" sz="2000" dirty="0" err="1"/>
              <a:t>fp</a:t>
            </a:r>
            <a:r>
              <a:rPr lang="en-US" sz="2000" dirty="0"/>
              <a:t>:</a:t>
            </a:r>
          </a:p>
          <a:p>
            <a:pPr marL="0" indent="0">
              <a:buNone/>
            </a:pPr>
            <a:r>
              <a:rPr lang="en-US" sz="2000" dirty="0"/>
              <a:t>    d = {"</a:t>
            </a:r>
            <a:r>
              <a:rPr lang="en-US" sz="2000" dirty="0" err="1"/>
              <a:t>a":"A","b</a:t>
            </a:r>
            <a:r>
              <a:rPr lang="en-US" sz="2000" dirty="0"/>
              <a:t>":[2,4],"c":3.0}</a:t>
            </a:r>
          </a:p>
          <a:p>
            <a:pPr marL="0" indent="0">
              <a:buNone/>
            </a:pPr>
            <a:r>
              <a:rPr lang="en-US" sz="2000" dirty="0"/>
              <a:t>    </a:t>
            </a:r>
            <a:r>
              <a:rPr lang="en-US" sz="2000" dirty="0">
                <a:solidFill>
                  <a:srgbClr val="00B0F0"/>
                </a:solidFill>
              </a:rPr>
              <a:t>s = </a:t>
            </a:r>
            <a:r>
              <a:rPr lang="en-US" sz="2000" dirty="0" err="1">
                <a:solidFill>
                  <a:srgbClr val="00B0F0"/>
                </a:solidFill>
              </a:rPr>
              <a:t>json.dumps</a:t>
            </a:r>
            <a:r>
              <a:rPr lang="en-US" sz="2000" dirty="0">
                <a:solidFill>
                  <a:srgbClr val="00B0F0"/>
                </a:solidFill>
              </a:rPr>
              <a:t>(d)</a:t>
            </a:r>
          </a:p>
          <a:p>
            <a:pPr marL="0" indent="0">
              <a:buNone/>
            </a:pPr>
            <a:r>
              <a:rPr lang="en-US" sz="2000" dirty="0">
                <a:solidFill>
                  <a:srgbClr val="00B0F0"/>
                </a:solidFill>
              </a:rPr>
              <a:t>    print(s, file=</a:t>
            </a:r>
            <a:r>
              <a:rPr lang="en-US" sz="2000" dirty="0" err="1">
                <a:solidFill>
                  <a:srgbClr val="00B0F0"/>
                </a:solidFill>
              </a:rPr>
              <a:t>fp</a:t>
            </a:r>
            <a:r>
              <a:rPr lang="en-US" sz="2000" dirty="0" smtClean="0">
                <a:solidFill>
                  <a:srgbClr val="00B0F0"/>
                </a:solidFill>
              </a:rPr>
              <a:t>)</a:t>
            </a:r>
          </a:p>
          <a:p>
            <a:pPr marL="0" indent="0">
              <a:buNone/>
            </a:pPr>
            <a:endParaRPr lang="en-US" sz="2000" dirty="0">
              <a:solidFill>
                <a:srgbClr val="00B0F0"/>
              </a:solidFill>
            </a:endParaRPr>
          </a:p>
          <a:p>
            <a:pPr marL="0" indent="0">
              <a:buNone/>
            </a:pPr>
            <a:endParaRPr lang="en-US" sz="2000" dirty="0" smtClean="0">
              <a:solidFill>
                <a:srgbClr val="00B0F0"/>
              </a:solidFill>
            </a:endParaRPr>
          </a:p>
          <a:p>
            <a:pPr marL="0" indent="0">
              <a:buNone/>
            </a:pPr>
            <a:r>
              <a:rPr lang="en-US" sz="2000" dirty="0">
                <a:solidFill>
                  <a:schemeClr val="tx1"/>
                </a:solidFill>
              </a:rPr>
              <a:t>import </a:t>
            </a:r>
            <a:r>
              <a:rPr lang="en-US" sz="2000" dirty="0" err="1">
                <a:solidFill>
                  <a:schemeClr val="tx1"/>
                </a:solidFill>
              </a:rPr>
              <a:t>json</a:t>
            </a:r>
            <a:endParaRPr lang="en-US" sz="2000" dirty="0">
              <a:solidFill>
                <a:schemeClr val="tx1"/>
              </a:solidFill>
            </a:endParaRPr>
          </a:p>
          <a:p>
            <a:pPr marL="0" indent="0">
              <a:buNone/>
            </a:pPr>
            <a:r>
              <a:rPr lang="en-US" sz="2000" dirty="0">
                <a:solidFill>
                  <a:schemeClr val="tx1"/>
                </a:solidFill>
              </a:rPr>
              <a:t>with open("</a:t>
            </a:r>
            <a:r>
              <a:rPr lang="en-US" sz="2000" dirty="0" err="1">
                <a:solidFill>
                  <a:schemeClr val="tx1"/>
                </a:solidFill>
              </a:rPr>
              <a:t>a.json</a:t>
            </a:r>
            <a:r>
              <a:rPr lang="en-US" sz="2000" dirty="0">
                <a:solidFill>
                  <a:schemeClr val="tx1"/>
                </a:solidFill>
              </a:rPr>
              <a:t>", "r") as </a:t>
            </a:r>
            <a:r>
              <a:rPr lang="en-US" sz="2000" dirty="0" err="1">
                <a:solidFill>
                  <a:schemeClr val="tx1"/>
                </a:solidFill>
              </a:rPr>
              <a:t>fp</a:t>
            </a:r>
            <a:r>
              <a:rPr lang="en-US" sz="2000" dirty="0">
                <a:solidFill>
                  <a:schemeClr val="tx1"/>
                </a:solidFill>
              </a:rPr>
              <a:t>:</a:t>
            </a:r>
          </a:p>
          <a:p>
            <a:pPr marL="0" indent="0">
              <a:buNone/>
            </a:pPr>
            <a:r>
              <a:rPr lang="en-US" sz="2000" dirty="0">
                <a:solidFill>
                  <a:srgbClr val="00B0F0"/>
                </a:solidFill>
              </a:rPr>
              <a:t>    s = </a:t>
            </a:r>
            <a:r>
              <a:rPr lang="en-US" sz="2000" dirty="0" err="1">
                <a:solidFill>
                  <a:srgbClr val="00B0F0"/>
                </a:solidFill>
              </a:rPr>
              <a:t>fp.read</a:t>
            </a:r>
            <a:r>
              <a:rPr lang="en-US" sz="2000" dirty="0">
                <a:solidFill>
                  <a:srgbClr val="00B0F0"/>
                </a:solidFill>
              </a:rPr>
              <a:t>()</a:t>
            </a:r>
          </a:p>
          <a:p>
            <a:pPr marL="0" indent="0">
              <a:buNone/>
            </a:pPr>
            <a:r>
              <a:rPr lang="en-US" sz="2000" dirty="0">
                <a:solidFill>
                  <a:srgbClr val="00B0F0"/>
                </a:solidFill>
              </a:rPr>
              <a:t>    d = </a:t>
            </a:r>
            <a:r>
              <a:rPr lang="en-US" sz="2000" dirty="0" err="1">
                <a:solidFill>
                  <a:srgbClr val="00B0F0"/>
                </a:solidFill>
              </a:rPr>
              <a:t>json.loads</a:t>
            </a:r>
            <a:r>
              <a:rPr lang="en-US" sz="2000" dirty="0">
                <a:solidFill>
                  <a:srgbClr val="00B0F0"/>
                </a:solidFill>
              </a:rPr>
              <a:t>(s)</a:t>
            </a:r>
          </a:p>
          <a:p>
            <a:pPr marL="0" indent="0">
              <a:buNone/>
            </a:pPr>
            <a:r>
              <a:rPr lang="en-US" sz="2000" dirty="0">
                <a:solidFill>
                  <a:schemeClr val="tx1"/>
                </a:solidFill>
              </a:rPr>
              <a:t>    print(d)</a:t>
            </a:r>
          </a:p>
        </p:txBody>
      </p:sp>
      <p:sp>
        <p:nvSpPr>
          <p:cNvPr id="4" name="Content Placeholder 3"/>
          <p:cNvSpPr>
            <a:spLocks noGrp="1"/>
          </p:cNvSpPr>
          <p:nvPr>
            <p:ph sz="half" idx="2"/>
          </p:nvPr>
        </p:nvSpPr>
        <p:spPr/>
        <p:txBody>
          <a:bodyPr/>
          <a:lstStyle/>
          <a:p>
            <a:pPr marL="0" indent="0">
              <a:buNone/>
            </a:pPr>
            <a:r>
              <a:rPr lang="en-US" sz="2000" dirty="0"/>
              <a:t>import </a:t>
            </a:r>
            <a:r>
              <a:rPr lang="en-US" sz="2000" dirty="0" err="1"/>
              <a:t>json</a:t>
            </a:r>
            <a:endParaRPr lang="en-US" sz="2000" dirty="0"/>
          </a:p>
          <a:p>
            <a:pPr marL="0" indent="0">
              <a:buNone/>
            </a:pPr>
            <a:r>
              <a:rPr lang="en-US" sz="2000" dirty="0"/>
              <a:t>with open("</a:t>
            </a:r>
            <a:r>
              <a:rPr lang="en-US" sz="2000" dirty="0" err="1"/>
              <a:t>a.json</a:t>
            </a:r>
            <a:r>
              <a:rPr lang="en-US" sz="2000" dirty="0"/>
              <a:t>", "w") as </a:t>
            </a:r>
            <a:r>
              <a:rPr lang="en-US" sz="2000" dirty="0" err="1"/>
              <a:t>fp</a:t>
            </a:r>
            <a:r>
              <a:rPr lang="en-US" sz="2000" dirty="0"/>
              <a:t>:</a:t>
            </a:r>
          </a:p>
          <a:p>
            <a:pPr marL="0" indent="0">
              <a:buNone/>
            </a:pPr>
            <a:r>
              <a:rPr lang="en-US" sz="2000" dirty="0"/>
              <a:t>    d = {"</a:t>
            </a:r>
            <a:r>
              <a:rPr lang="en-US" sz="2000" dirty="0" err="1"/>
              <a:t>a":"A","b</a:t>
            </a:r>
            <a:r>
              <a:rPr lang="en-US" sz="2000" dirty="0"/>
              <a:t>":[2,4],"c":3.0}</a:t>
            </a:r>
          </a:p>
          <a:p>
            <a:pPr marL="0" indent="0">
              <a:buNone/>
            </a:pPr>
            <a:r>
              <a:rPr lang="en-US" sz="2000" dirty="0"/>
              <a:t>    </a:t>
            </a:r>
            <a:r>
              <a:rPr lang="en-US" sz="2000" dirty="0">
                <a:solidFill>
                  <a:srgbClr val="00B0F0"/>
                </a:solidFill>
              </a:rPr>
              <a:t>s = </a:t>
            </a:r>
            <a:r>
              <a:rPr lang="en-US" sz="2000" dirty="0" err="1">
                <a:solidFill>
                  <a:srgbClr val="00B0F0"/>
                </a:solidFill>
              </a:rPr>
              <a:t>json.dump</a:t>
            </a:r>
            <a:r>
              <a:rPr lang="en-US" sz="2000" dirty="0">
                <a:solidFill>
                  <a:srgbClr val="00B0F0"/>
                </a:solidFill>
              </a:rPr>
              <a:t>(d, </a:t>
            </a:r>
            <a:r>
              <a:rPr lang="en-US" sz="2000" dirty="0" err="1">
                <a:solidFill>
                  <a:srgbClr val="00B0F0"/>
                </a:solidFill>
              </a:rPr>
              <a:t>fp</a:t>
            </a:r>
            <a:r>
              <a:rPr lang="en-US" sz="2000" dirty="0" smtClean="0">
                <a:solidFill>
                  <a:srgbClr val="00B0F0"/>
                </a:solidFill>
              </a:rPr>
              <a:t>)</a:t>
            </a:r>
          </a:p>
          <a:p>
            <a:pPr marL="0" indent="0">
              <a:buNone/>
            </a:pPr>
            <a:endParaRPr lang="en-US" sz="2000" dirty="0">
              <a:solidFill>
                <a:srgbClr val="00B0F0"/>
              </a:solidFill>
            </a:endParaRPr>
          </a:p>
          <a:p>
            <a:pPr marL="0" indent="0">
              <a:buNone/>
            </a:pPr>
            <a:endParaRPr lang="en-US" sz="2000" dirty="0" smtClean="0">
              <a:solidFill>
                <a:srgbClr val="00B0F0"/>
              </a:solidFill>
            </a:endParaRPr>
          </a:p>
          <a:p>
            <a:pPr marL="0" indent="0">
              <a:buNone/>
            </a:pPr>
            <a:endParaRPr lang="en-US" sz="2000" dirty="0">
              <a:solidFill>
                <a:srgbClr val="00B0F0"/>
              </a:solidFill>
            </a:endParaRPr>
          </a:p>
          <a:p>
            <a:pPr marL="0" indent="0">
              <a:buNone/>
            </a:pPr>
            <a:r>
              <a:rPr lang="en-US" sz="2000" dirty="0">
                <a:solidFill>
                  <a:schemeClr val="tx1"/>
                </a:solidFill>
              </a:rPr>
              <a:t>import </a:t>
            </a:r>
            <a:r>
              <a:rPr lang="en-US" sz="2000" dirty="0" err="1">
                <a:solidFill>
                  <a:schemeClr val="tx1"/>
                </a:solidFill>
              </a:rPr>
              <a:t>json</a:t>
            </a:r>
            <a:endParaRPr lang="en-US" sz="2000" dirty="0">
              <a:solidFill>
                <a:schemeClr val="tx1"/>
              </a:solidFill>
            </a:endParaRPr>
          </a:p>
          <a:p>
            <a:pPr marL="0" indent="0">
              <a:buNone/>
            </a:pPr>
            <a:r>
              <a:rPr lang="en-US" sz="2000" dirty="0">
                <a:solidFill>
                  <a:schemeClr val="tx1"/>
                </a:solidFill>
              </a:rPr>
              <a:t>with open("</a:t>
            </a:r>
            <a:r>
              <a:rPr lang="en-US" sz="2000" dirty="0" err="1">
                <a:solidFill>
                  <a:schemeClr val="tx1"/>
                </a:solidFill>
              </a:rPr>
              <a:t>a.json</a:t>
            </a:r>
            <a:r>
              <a:rPr lang="en-US" sz="2000" dirty="0">
                <a:solidFill>
                  <a:schemeClr val="tx1"/>
                </a:solidFill>
              </a:rPr>
              <a:t>", "r") as </a:t>
            </a:r>
            <a:r>
              <a:rPr lang="en-US" sz="2000" dirty="0" err="1">
                <a:solidFill>
                  <a:schemeClr val="tx1"/>
                </a:solidFill>
              </a:rPr>
              <a:t>fp</a:t>
            </a:r>
            <a:r>
              <a:rPr lang="en-US" sz="2000" dirty="0">
                <a:solidFill>
                  <a:schemeClr val="tx1"/>
                </a:solidFill>
              </a:rPr>
              <a:t>:</a:t>
            </a:r>
          </a:p>
          <a:p>
            <a:pPr marL="0" indent="0">
              <a:buNone/>
            </a:pPr>
            <a:r>
              <a:rPr lang="en-US" sz="2000" dirty="0">
                <a:solidFill>
                  <a:srgbClr val="00B0F0"/>
                </a:solidFill>
              </a:rPr>
              <a:t>    d = </a:t>
            </a:r>
            <a:r>
              <a:rPr lang="en-US" sz="2000" dirty="0" err="1">
                <a:solidFill>
                  <a:srgbClr val="00B0F0"/>
                </a:solidFill>
              </a:rPr>
              <a:t>json.load</a:t>
            </a:r>
            <a:r>
              <a:rPr lang="en-US" sz="2000" dirty="0">
                <a:solidFill>
                  <a:srgbClr val="00B0F0"/>
                </a:solidFill>
              </a:rPr>
              <a:t>(</a:t>
            </a:r>
            <a:r>
              <a:rPr lang="en-US" sz="2000" dirty="0" err="1">
                <a:solidFill>
                  <a:srgbClr val="00B0F0"/>
                </a:solidFill>
              </a:rPr>
              <a:t>fp</a:t>
            </a:r>
            <a:r>
              <a:rPr lang="en-US" sz="2000" dirty="0">
                <a:solidFill>
                  <a:srgbClr val="00B0F0"/>
                </a:solidFill>
              </a:rPr>
              <a:t>)</a:t>
            </a:r>
          </a:p>
          <a:p>
            <a:pPr marL="0" indent="0">
              <a:buNone/>
            </a:pPr>
            <a:r>
              <a:rPr lang="en-US" sz="2000" dirty="0">
                <a:solidFill>
                  <a:schemeClr val="tx1"/>
                </a:solidFill>
              </a:rPr>
              <a:t>    print(d)</a:t>
            </a:r>
          </a:p>
        </p:txBody>
      </p:sp>
    </p:spTree>
    <p:extLst>
      <p:ext uri="{BB962C8B-B14F-4D97-AF65-F5344CB8AC3E}">
        <p14:creationId xmlns:p14="http://schemas.microsoft.com/office/powerpoint/2010/main" val="2358461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Exercise:</a:t>
            </a:r>
            <a:r>
              <a:rPr lang="en-US" dirty="0" smtClean="0"/>
              <a:t> List Updated Files</a:t>
            </a:r>
            <a:endParaRPr lang="en-US" dirty="0"/>
          </a:p>
        </p:txBody>
      </p:sp>
      <p:sp>
        <p:nvSpPr>
          <p:cNvPr id="5" name="Content Placeholder 4"/>
          <p:cNvSpPr>
            <a:spLocks noGrp="1"/>
          </p:cNvSpPr>
          <p:nvPr>
            <p:ph idx="1"/>
          </p:nvPr>
        </p:nvSpPr>
        <p:spPr/>
        <p:txBody>
          <a:bodyPr/>
          <a:lstStyle/>
          <a:p>
            <a:r>
              <a:rPr lang="en-US" dirty="0"/>
              <a:t>Utilizing </a:t>
            </a:r>
            <a:r>
              <a:rPr lang="en-US" dirty="0" err="1"/>
              <a:t>scan_dir</a:t>
            </a:r>
            <a:r>
              <a:rPr lang="en-US" dirty="0"/>
              <a:t>() developed in Chapter </a:t>
            </a:r>
            <a:r>
              <a:rPr lang="en-US" dirty="0" smtClean="0"/>
              <a:t>7.</a:t>
            </a:r>
          </a:p>
          <a:p>
            <a:r>
              <a:rPr lang="en-US" dirty="0" smtClean="0"/>
              <a:t>Write </a:t>
            </a:r>
            <a:r>
              <a:rPr lang="en-US" dirty="0"/>
              <a:t>a program which lists all updated files since the last </a:t>
            </a:r>
            <a:r>
              <a:rPr lang="en-US" dirty="0" smtClean="0"/>
              <a:t>time you </a:t>
            </a:r>
            <a:r>
              <a:rPr lang="en-US" dirty="0"/>
              <a:t>run this program</a:t>
            </a:r>
            <a:r>
              <a:rPr lang="en-US" dirty="0" smtClean="0"/>
              <a:t>.</a:t>
            </a:r>
          </a:p>
          <a:p>
            <a:r>
              <a:rPr lang="en-US" dirty="0" smtClean="0"/>
              <a:t>Try to modify some files and run the program again.  See whether it correctly list those updated files.</a:t>
            </a:r>
          </a:p>
          <a:p>
            <a:r>
              <a:rPr lang="en-US" dirty="0" smtClean="0"/>
              <a:t>Inspect the log file (e.g., you may name it as “update.log”) to see whether it correctly records the size and modified time of each file.</a:t>
            </a:r>
            <a:endParaRPr lang="en-US" dirty="0"/>
          </a:p>
        </p:txBody>
      </p:sp>
    </p:spTree>
    <p:extLst>
      <p:ext uri="{BB962C8B-B14F-4D97-AF65-F5344CB8AC3E}">
        <p14:creationId xmlns:p14="http://schemas.microsoft.com/office/powerpoint/2010/main" val="177190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0" y="0"/>
            <a:ext cx="4006850" cy="887413"/>
          </a:xfrm>
        </p:spPr>
        <p:txBody>
          <a:bodyPr/>
          <a:lstStyle/>
          <a:p>
            <a:r>
              <a:rPr lang="en-US" dirty="0" smtClean="0"/>
              <a:t>Epoch Time</a:t>
            </a:r>
            <a:endParaRPr lang="en-US" dirty="0"/>
          </a:p>
        </p:txBody>
      </p:sp>
      <p:sp>
        <p:nvSpPr>
          <p:cNvPr id="3" name="Content Placeholder 2"/>
          <p:cNvSpPr>
            <a:spLocks noGrp="1"/>
          </p:cNvSpPr>
          <p:nvPr>
            <p:ph idx="1"/>
          </p:nvPr>
        </p:nvSpPr>
        <p:spPr>
          <a:xfrm>
            <a:off x="744538" y="887413"/>
            <a:ext cx="8420100" cy="5881687"/>
          </a:xfrm>
        </p:spPr>
        <p:txBody>
          <a:bodyPr/>
          <a:lstStyle/>
          <a:p>
            <a:r>
              <a:rPr lang="en-US" dirty="0"/>
              <a:t>{"./json_sort_keys.py": [230, </a:t>
            </a:r>
            <a:r>
              <a:rPr lang="en-US" dirty="0">
                <a:solidFill>
                  <a:srgbClr val="FF0000"/>
                </a:solidFill>
              </a:rPr>
              <a:t>1581950078.8192046</a:t>
            </a:r>
            <a:r>
              <a:rPr lang="en-US" dirty="0"/>
              <a:t>], "./update.log": [144, </a:t>
            </a:r>
            <a:r>
              <a:rPr lang="en-US" dirty="0">
                <a:solidFill>
                  <a:srgbClr val="FF0000"/>
                </a:solidFill>
              </a:rPr>
              <a:t>1581950061.1542056</a:t>
            </a:r>
            <a:r>
              <a:rPr lang="en-US" dirty="0" smtClean="0"/>
              <a:t>]}</a:t>
            </a:r>
          </a:p>
          <a:p>
            <a:pPr lvl="1"/>
            <a:r>
              <a:rPr lang="en-US" dirty="0" smtClean="0"/>
              <a:t>What does this magic number means?</a:t>
            </a:r>
          </a:p>
          <a:p>
            <a:r>
              <a:rPr lang="en-US" dirty="0" smtClean="0"/>
              <a:t>This is the number of seconds since the epoch.</a:t>
            </a:r>
          </a:p>
          <a:p>
            <a:pPr lvl="1"/>
            <a:r>
              <a:rPr lang="en-US" dirty="0" smtClean="0"/>
              <a:t>The </a:t>
            </a:r>
            <a:r>
              <a:rPr lang="en-US" dirty="0"/>
              <a:t>epoch is January 1, 1970, 00:00:00 (UTC). </a:t>
            </a:r>
            <a:endParaRPr lang="en-US" dirty="0" smtClean="0"/>
          </a:p>
          <a:p>
            <a:pPr lvl="1"/>
            <a:r>
              <a:rPr lang="en-US" dirty="0" smtClean="0"/>
              <a:t>To </a:t>
            </a:r>
            <a:r>
              <a:rPr lang="en-US" dirty="0"/>
              <a:t>find out what the epoch is on a given platform, look at </a:t>
            </a:r>
            <a:r>
              <a:rPr lang="en-US" dirty="0" err="1"/>
              <a:t>time.gmtime</a:t>
            </a:r>
            <a:r>
              <a:rPr lang="en-US" dirty="0"/>
              <a:t>(0</a:t>
            </a:r>
            <a:r>
              <a:rPr lang="en-US" dirty="0" smtClean="0"/>
              <a:t>).</a:t>
            </a:r>
          </a:p>
          <a:p>
            <a:pPr lvl="2"/>
            <a:r>
              <a:rPr lang="en-US" dirty="0" err="1" smtClean="0"/>
              <a:t>time.gmtime</a:t>
            </a:r>
            <a:r>
              <a:rPr lang="en-US" dirty="0"/>
              <a:t>(seconds) </a:t>
            </a:r>
            <a:r>
              <a:rPr lang="en-US" dirty="0" smtClean="0"/>
              <a:t>- Convert </a:t>
            </a:r>
            <a:r>
              <a:rPr lang="en-US" dirty="0"/>
              <a:t>seconds since the Epoch to a time tuple expressing </a:t>
            </a:r>
            <a:r>
              <a:rPr lang="en-US" dirty="0">
                <a:solidFill>
                  <a:srgbClr val="FF00FF"/>
                </a:solidFill>
              </a:rPr>
              <a:t>UTC</a:t>
            </a:r>
            <a:r>
              <a:rPr lang="en-US" dirty="0"/>
              <a:t> (</a:t>
            </a:r>
            <a:r>
              <a:rPr lang="en-US" dirty="0" smtClean="0"/>
              <a:t>a.k.a. </a:t>
            </a:r>
            <a:r>
              <a:rPr lang="en-US" dirty="0" smtClean="0">
                <a:solidFill>
                  <a:srgbClr val="FF00FF"/>
                </a:solidFill>
              </a:rPr>
              <a:t>GMT</a:t>
            </a:r>
            <a:r>
              <a:rPr lang="en-US" dirty="0"/>
              <a:t>).  </a:t>
            </a:r>
            <a:endParaRPr lang="en-US" dirty="0" smtClean="0"/>
          </a:p>
          <a:p>
            <a:pPr lvl="2"/>
            <a:r>
              <a:rPr lang="en-US" dirty="0" err="1" smtClean="0"/>
              <a:t>time.localtime</a:t>
            </a:r>
            <a:r>
              <a:rPr lang="en-US" dirty="0" smtClean="0"/>
              <a:t>(seconds) – Convert to </a:t>
            </a:r>
            <a:r>
              <a:rPr lang="en-US" dirty="0" smtClean="0">
                <a:solidFill>
                  <a:srgbClr val="FF00FF"/>
                </a:solidFill>
              </a:rPr>
              <a:t>local time</a:t>
            </a:r>
            <a:r>
              <a:rPr lang="en-US" dirty="0" smtClean="0"/>
              <a:t> (CST=GMT+8)</a:t>
            </a:r>
          </a:p>
          <a:p>
            <a:pPr lvl="2"/>
            <a:r>
              <a:rPr lang="en-US" dirty="0" smtClean="0"/>
              <a:t>When </a:t>
            </a:r>
            <a:r>
              <a:rPr lang="en-US" dirty="0"/>
              <a:t>'seconds' is not passed in, convert the </a:t>
            </a:r>
            <a:r>
              <a:rPr lang="en-US" dirty="0">
                <a:solidFill>
                  <a:srgbClr val="FF00FF"/>
                </a:solidFill>
              </a:rPr>
              <a:t>current time</a:t>
            </a:r>
            <a:r>
              <a:rPr lang="en-US" dirty="0"/>
              <a:t> instead</a:t>
            </a:r>
            <a:r>
              <a:rPr lang="en-US" dirty="0" smtClean="0"/>
              <a:t>.</a:t>
            </a:r>
          </a:p>
          <a:p>
            <a:r>
              <a:rPr lang="en-US" dirty="0" smtClean="0"/>
              <a:t>Conversely, you may convert a </a:t>
            </a:r>
            <a:r>
              <a:rPr lang="en-US" dirty="0"/>
              <a:t>time tuple </a:t>
            </a:r>
            <a:r>
              <a:rPr lang="en-US" dirty="0" smtClean="0"/>
              <a:t>in local time to </a:t>
            </a:r>
            <a:r>
              <a:rPr lang="en-US" dirty="0"/>
              <a:t>seconds since the Epoch</a:t>
            </a:r>
            <a:r>
              <a:rPr lang="en-US" dirty="0" smtClean="0"/>
              <a:t>.</a:t>
            </a:r>
          </a:p>
          <a:p>
            <a:pPr lvl="1"/>
            <a:r>
              <a:rPr lang="en-US" dirty="0" err="1"/>
              <a:t>time.mktime</a:t>
            </a:r>
            <a:r>
              <a:rPr lang="en-US" dirty="0" smtClean="0"/>
              <a:t>( </a:t>
            </a:r>
            <a:r>
              <a:rPr lang="en-US" dirty="0" err="1" smtClean="0"/>
              <a:t>time.localtime</a:t>
            </a:r>
            <a:r>
              <a:rPr lang="en-US" dirty="0" smtClean="0"/>
              <a:t>() )</a:t>
            </a:r>
          </a:p>
          <a:p>
            <a:pPr lvl="2"/>
            <a:r>
              <a:rPr lang="en-US" dirty="0"/>
              <a:t>1582028742.0</a:t>
            </a:r>
          </a:p>
        </p:txBody>
      </p:sp>
      <p:sp>
        <p:nvSpPr>
          <p:cNvPr id="4" name="Rectangular Callout 3"/>
          <p:cNvSpPr/>
          <p:nvPr/>
        </p:nvSpPr>
        <p:spPr bwMode="auto">
          <a:xfrm>
            <a:off x="7543800" y="2577604"/>
            <a:ext cx="2247900" cy="523220"/>
          </a:xfrm>
          <a:prstGeom prst="wedgeRectCallout">
            <a:avLst>
              <a:gd name="adj1" fmla="val -42765"/>
              <a:gd name="adj2" fmla="val 8402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bg1"/>
                </a:solidFill>
              </a:rPr>
              <a:t>Universal Time Coordinated </a:t>
            </a:r>
            <a:endParaRPr kumimoji="0" lang="en-US" sz="1400" b="0" i="0" u="none" strike="noStrike" cap="none" normalizeH="0" baseline="0" dirty="0" smtClean="0">
              <a:ln>
                <a:noFill/>
              </a:ln>
              <a:solidFill>
                <a:schemeClr val="bg1"/>
              </a:solidFill>
              <a:effectLst/>
            </a:endParaRPr>
          </a:p>
          <a:p>
            <a:r>
              <a:rPr lang="en-US" sz="1400" dirty="0">
                <a:solidFill>
                  <a:schemeClr val="bg1"/>
                </a:solidFill>
              </a:rPr>
              <a:t>Greenwich Mean Time</a:t>
            </a:r>
            <a:endParaRPr kumimoji="0" lang="en-US" sz="14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1809106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Human-Readable Form: </a:t>
            </a:r>
            <a:r>
              <a:rPr lang="en-US" dirty="0" err="1" smtClean="0"/>
              <a:t>strftime</a:t>
            </a:r>
            <a:r>
              <a:rPr lang="en-US" dirty="0" smtClean="0"/>
              <a:t>( )</a:t>
            </a:r>
            <a:endParaRPr lang="en-US" dirty="0"/>
          </a:p>
        </p:txBody>
      </p:sp>
      <p:sp>
        <p:nvSpPr>
          <p:cNvPr id="3" name="Content Placeholder 2"/>
          <p:cNvSpPr>
            <a:spLocks noGrp="1"/>
          </p:cNvSpPr>
          <p:nvPr>
            <p:ph idx="1"/>
          </p:nvPr>
        </p:nvSpPr>
        <p:spPr>
          <a:xfrm>
            <a:off x="744538" y="4902200"/>
            <a:ext cx="8420100" cy="1417638"/>
          </a:xfrm>
        </p:spPr>
        <p:txBody>
          <a:bodyPr/>
          <a:lstStyle/>
          <a:p>
            <a:r>
              <a:rPr lang="pt-BR" sz="1800" dirty="0">
                <a:effectLst/>
              </a:rPr>
              <a:t>time.strftime("%a, %Y-%m-%d %H:%M:%S", time.localtime(1581950061.0</a:t>
            </a:r>
            <a:r>
              <a:rPr lang="pt-BR" sz="1800" dirty="0" smtClean="0">
                <a:effectLst/>
              </a:rPr>
              <a:t>))</a:t>
            </a:r>
          </a:p>
          <a:p>
            <a:pPr lvl="1"/>
            <a:r>
              <a:rPr lang="pt-BR" sz="1600" dirty="0">
                <a:effectLst/>
              </a:rPr>
              <a:t>'Mon, 2020-02-17 22:34:21'</a:t>
            </a:r>
          </a:p>
          <a:p>
            <a:r>
              <a:rPr lang="pt-BR" sz="1800" dirty="0" smtClean="0">
                <a:effectLst/>
              </a:rPr>
              <a:t>time.strftime</a:t>
            </a:r>
            <a:r>
              <a:rPr lang="pt-BR" sz="1800" dirty="0">
                <a:effectLst/>
              </a:rPr>
              <a:t>("%a, %Y-%m-%d %H:%M:%S</a:t>
            </a:r>
            <a:r>
              <a:rPr lang="pt-BR" sz="1800" dirty="0" smtClean="0">
                <a:effectLst/>
              </a:rPr>
              <a:t>")</a:t>
            </a:r>
          </a:p>
          <a:p>
            <a:pPr lvl="1"/>
            <a:r>
              <a:rPr lang="en-US" sz="1600" dirty="0">
                <a:effectLst/>
              </a:rPr>
              <a:t>'Tue, 2020-02-18 23:54:02'</a:t>
            </a:r>
          </a:p>
        </p:txBody>
      </p:sp>
      <p:sp>
        <p:nvSpPr>
          <p:cNvPr id="4" name="Rectangular Callout 3"/>
          <p:cNvSpPr/>
          <p:nvPr/>
        </p:nvSpPr>
        <p:spPr bwMode="auto">
          <a:xfrm>
            <a:off x="4456907" y="6045200"/>
            <a:ext cx="2133600" cy="400110"/>
          </a:xfrm>
          <a:prstGeom prst="wedgeRectCallout">
            <a:avLst>
              <a:gd name="adj1" fmla="val -75595"/>
              <a:gd name="adj2" fmla="val -358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mj-lt"/>
                <a:cs typeface="Courier New" panose="02070309020205020404" pitchFamily="49" charset="0"/>
              </a:rPr>
              <a:t>Current time</a:t>
            </a:r>
          </a:p>
        </p:txBody>
      </p:sp>
      <p:sp>
        <p:nvSpPr>
          <p:cNvPr id="5" name="Rectangle 4"/>
          <p:cNvSpPr/>
          <p:nvPr/>
        </p:nvSpPr>
        <p:spPr bwMode="auto">
          <a:xfrm>
            <a:off x="744538" y="2463800"/>
            <a:ext cx="1452562" cy="400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新細明體" pitchFamily="18" charset="-120"/>
              </a:rPr>
              <a:t>seconds</a:t>
            </a:r>
          </a:p>
        </p:txBody>
      </p:sp>
      <p:sp>
        <p:nvSpPr>
          <p:cNvPr id="6" name="Rectangle 5"/>
          <p:cNvSpPr/>
          <p:nvPr/>
        </p:nvSpPr>
        <p:spPr bwMode="auto">
          <a:xfrm>
            <a:off x="4418807" y="2463800"/>
            <a:ext cx="1452562" cy="400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新細明體" pitchFamily="18" charset="-120"/>
              </a:rPr>
              <a:t>time tuple</a:t>
            </a:r>
          </a:p>
        </p:txBody>
      </p:sp>
      <p:sp>
        <p:nvSpPr>
          <p:cNvPr id="7" name="Rectangle 6"/>
          <p:cNvSpPr/>
          <p:nvPr/>
        </p:nvSpPr>
        <p:spPr bwMode="auto">
          <a:xfrm>
            <a:off x="7860507" y="2451100"/>
            <a:ext cx="1452562" cy="400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Times New Roman" pitchFamily="18" charset="0"/>
                <a:ea typeface="新細明體" pitchFamily="18" charset="-120"/>
              </a:rPr>
              <a:t>str</a:t>
            </a:r>
            <a:endParaRPr kumimoji="0" lang="en-US" sz="2000" b="0"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9" name="Straight Arrow Connector 8"/>
          <p:cNvCxnSpPr/>
          <p:nvPr/>
        </p:nvCxnSpPr>
        <p:spPr bwMode="auto">
          <a:xfrm>
            <a:off x="2413000" y="2540000"/>
            <a:ext cx="1689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6021388" y="2540000"/>
            <a:ext cx="1689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p:cNvSpPr txBox="1"/>
          <p:nvPr/>
        </p:nvSpPr>
        <p:spPr>
          <a:xfrm>
            <a:off x="2513807" y="2170668"/>
            <a:ext cx="1701107" cy="369332"/>
          </a:xfrm>
          <a:prstGeom prst="rect">
            <a:avLst/>
          </a:prstGeom>
          <a:noFill/>
        </p:spPr>
        <p:txBody>
          <a:bodyPr wrap="none" rtlCol="0">
            <a:spAutoFit/>
          </a:bodyPr>
          <a:lstStyle/>
          <a:p>
            <a:r>
              <a:rPr lang="en-US" sz="1800" dirty="0" err="1" smtClean="0">
                <a:latin typeface="Courier New" panose="02070309020205020404" pitchFamily="49" charset="0"/>
                <a:cs typeface="Courier New" panose="02070309020205020404" pitchFamily="49" charset="0"/>
              </a:rPr>
              <a:t>localtime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2" name="TextBox 11"/>
          <p:cNvSpPr txBox="1"/>
          <p:nvPr/>
        </p:nvSpPr>
        <p:spPr>
          <a:xfrm>
            <a:off x="6069605" y="2164378"/>
            <a:ext cx="1563248" cy="369332"/>
          </a:xfrm>
          <a:prstGeom prst="rect">
            <a:avLst/>
          </a:prstGeom>
          <a:noFill/>
        </p:spPr>
        <p:txBody>
          <a:bodyPr wrap="none" rtlCol="0">
            <a:spAutoFit/>
          </a:bodyPr>
          <a:lstStyle/>
          <a:p>
            <a:r>
              <a:rPr lang="en-US" sz="1800" dirty="0" err="1" smtClean="0">
                <a:latin typeface="Courier New" panose="02070309020205020404" pitchFamily="49" charset="0"/>
                <a:cs typeface="Courier New" panose="02070309020205020404" pitchFamily="49" charset="0"/>
              </a:rPr>
              <a:t>strftime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bwMode="auto">
          <a:xfrm>
            <a:off x="2413000" y="2863910"/>
            <a:ext cx="1689100" cy="0"/>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sp>
        <p:nvSpPr>
          <p:cNvPr id="14" name="TextBox 13"/>
          <p:cNvSpPr txBox="1"/>
          <p:nvPr/>
        </p:nvSpPr>
        <p:spPr>
          <a:xfrm>
            <a:off x="2720594" y="2936259"/>
            <a:ext cx="1287532" cy="369332"/>
          </a:xfrm>
          <a:prstGeom prst="rect">
            <a:avLst/>
          </a:prstGeom>
          <a:noFill/>
        </p:spPr>
        <p:txBody>
          <a:bodyPr wrap="none" rtlCol="0">
            <a:spAutoFit/>
          </a:bodyPr>
          <a:lstStyle/>
          <a:p>
            <a:r>
              <a:rPr lang="en-US" sz="1800" dirty="0" err="1" smtClean="0">
                <a:latin typeface="Courier New" panose="02070309020205020404" pitchFamily="49" charset="0"/>
                <a:cs typeface="Courier New" panose="02070309020205020404" pitchFamily="49" charset="0"/>
              </a:rPr>
              <a:t>mktime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86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Times</a:t>
            </a:r>
            <a:endParaRPr lang="en-US" dirty="0"/>
          </a:p>
        </p:txBody>
      </p:sp>
      <p:sp>
        <p:nvSpPr>
          <p:cNvPr id="3" name="Content Placeholder 2"/>
          <p:cNvSpPr>
            <a:spLocks noGrp="1"/>
          </p:cNvSpPr>
          <p:nvPr>
            <p:ph idx="1"/>
          </p:nvPr>
        </p:nvSpPr>
        <p:spPr>
          <a:xfrm>
            <a:off x="744538" y="1435100"/>
            <a:ext cx="6514944" cy="4884738"/>
          </a:xfrm>
        </p:spPr>
        <p:txBody>
          <a:bodyPr/>
          <a:lstStyle/>
          <a:p>
            <a:r>
              <a:rPr lang="en-US" dirty="0" smtClean="0"/>
              <a:t>Created Time</a:t>
            </a:r>
          </a:p>
          <a:p>
            <a:r>
              <a:rPr lang="en-US" dirty="0" smtClean="0"/>
              <a:t>Modified Time</a:t>
            </a:r>
          </a:p>
          <a:p>
            <a:r>
              <a:rPr lang="en-US" dirty="0" smtClean="0"/>
              <a:t>Accessed Time</a:t>
            </a:r>
          </a:p>
          <a:p>
            <a:pPr lvl="1"/>
            <a:r>
              <a:rPr lang="en-US" dirty="0">
                <a:effectLst/>
              </a:rPr>
              <a:t>Not all file systems can record creation and last access times, and not all file systems record them in the same manner</a:t>
            </a:r>
            <a:r>
              <a:rPr lang="en-US" dirty="0" smtClean="0">
                <a:effectLst/>
              </a:rPr>
              <a:t>.</a:t>
            </a:r>
          </a:p>
          <a:p>
            <a:pPr lvl="1"/>
            <a:r>
              <a:rPr lang="en-US" dirty="0">
                <a:effectLst/>
              </a:rPr>
              <a:t>The NTFS file system delays updates to the last access time for a file by up to 1 hour after the last access</a:t>
            </a:r>
            <a:r>
              <a:rPr lang="en-US" dirty="0" smtClean="0">
                <a:effectLst/>
              </a:rPr>
              <a:t>.</a:t>
            </a:r>
          </a:p>
          <a:p>
            <a:pPr lvl="1"/>
            <a:endParaRPr lang="en-US" dirty="0">
              <a:effectLst/>
            </a:endParaRPr>
          </a:p>
          <a:p>
            <a:r>
              <a:rPr lang="en-US" dirty="0" smtClean="0">
                <a:effectLst/>
              </a:rPr>
              <a:t>In Unix,</a:t>
            </a:r>
          </a:p>
          <a:p>
            <a:pPr lvl="1"/>
            <a:r>
              <a:rPr lang="en-US" dirty="0" smtClean="0">
                <a:effectLst/>
              </a:rPr>
              <a:t>ls -l – show the last modified time</a:t>
            </a:r>
          </a:p>
          <a:p>
            <a:pPr lvl="1"/>
            <a:r>
              <a:rPr lang="en-US" dirty="0">
                <a:effectLst/>
              </a:rPr>
              <a:t>ls -</a:t>
            </a:r>
            <a:r>
              <a:rPr lang="en-US" dirty="0" err="1" smtClean="0">
                <a:effectLst/>
              </a:rPr>
              <a:t>lu</a:t>
            </a:r>
            <a:r>
              <a:rPr lang="en-US" dirty="0" smtClean="0">
                <a:effectLst/>
              </a:rPr>
              <a:t> </a:t>
            </a:r>
            <a:r>
              <a:rPr lang="en-US" dirty="0">
                <a:effectLst/>
              </a:rPr>
              <a:t>– show the last </a:t>
            </a:r>
            <a:r>
              <a:rPr lang="en-US" dirty="0" smtClean="0">
                <a:effectLst/>
              </a:rPr>
              <a:t>accessed </a:t>
            </a:r>
            <a:r>
              <a:rPr lang="en-US" dirty="0">
                <a:effectLst/>
              </a:rPr>
              <a:t>time</a:t>
            </a:r>
            <a:endParaRPr lang="en-US" dirty="0"/>
          </a:p>
          <a:p>
            <a:pPr lvl="1"/>
            <a:r>
              <a:rPr lang="en-US" dirty="0">
                <a:effectLst/>
              </a:rPr>
              <a:t>ls -</a:t>
            </a:r>
            <a:r>
              <a:rPr lang="en-US" dirty="0" err="1" smtClean="0">
                <a:effectLst/>
              </a:rPr>
              <a:t>lc</a:t>
            </a:r>
            <a:r>
              <a:rPr lang="en-US" dirty="0" smtClean="0">
                <a:effectLst/>
              </a:rPr>
              <a:t> </a:t>
            </a:r>
            <a:r>
              <a:rPr lang="en-US" dirty="0">
                <a:effectLst/>
              </a:rPr>
              <a:t>– show the last </a:t>
            </a:r>
            <a:r>
              <a:rPr lang="en-US" dirty="0" smtClean="0">
                <a:effectLst/>
              </a:rPr>
              <a:t>“status </a:t>
            </a:r>
            <a:r>
              <a:rPr lang="en-US" smtClean="0">
                <a:effectLst/>
              </a:rPr>
              <a:t>changed” time</a:t>
            </a:r>
            <a:endParaRPr lang="en-US" dirty="0"/>
          </a:p>
          <a:p>
            <a:pPr lvl="1"/>
            <a:endParaRPr lang="en-US" dirty="0"/>
          </a:p>
        </p:txBody>
      </p:sp>
      <p:sp>
        <p:nvSpPr>
          <p:cNvPr id="5" name="TextBox 4"/>
          <p:cNvSpPr txBox="1"/>
          <p:nvPr/>
        </p:nvSpPr>
        <p:spPr>
          <a:xfrm>
            <a:off x="368300" y="6642100"/>
            <a:ext cx="4357283" cy="276999"/>
          </a:xfrm>
          <a:prstGeom prst="rect">
            <a:avLst/>
          </a:prstGeom>
          <a:noFill/>
        </p:spPr>
        <p:txBody>
          <a:bodyPr wrap="none" rtlCol="0">
            <a:spAutoFit/>
          </a:bodyPr>
          <a:lstStyle/>
          <a:p>
            <a:r>
              <a:rPr lang="en-US" dirty="0">
                <a:hlinkClick r:id="rId2"/>
              </a:rPr>
              <a:t>https://docs.microsoft.com/en-us/windows/win32/sysinfo/file-times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882" y="7938"/>
            <a:ext cx="2494118" cy="3497262"/>
          </a:xfrm>
          <a:prstGeom prst="rect">
            <a:avLst/>
          </a:prstGeom>
        </p:spPr>
      </p:pic>
      <p:sp>
        <p:nvSpPr>
          <p:cNvPr id="7" name="Rectangle 6"/>
          <p:cNvSpPr/>
          <p:nvPr/>
        </p:nvSpPr>
        <p:spPr bwMode="auto">
          <a:xfrm>
            <a:off x="7429500" y="1866900"/>
            <a:ext cx="2324100" cy="584200"/>
          </a:xfrm>
          <a:prstGeom prst="rect">
            <a:avLst/>
          </a:prstGeom>
          <a:noFill/>
          <a:ln w="381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3014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os.utime</a:t>
            </a:r>
            <a:r>
              <a:rPr lang="en-US" dirty="0" smtClean="0"/>
              <a:t>( )</a:t>
            </a:r>
            <a:endParaRPr lang="en-US" dirty="0"/>
          </a:p>
        </p:txBody>
      </p:sp>
      <p:sp>
        <p:nvSpPr>
          <p:cNvPr id="3" name="Content Placeholder 2"/>
          <p:cNvSpPr>
            <a:spLocks noGrp="1"/>
          </p:cNvSpPr>
          <p:nvPr>
            <p:ph idx="1"/>
          </p:nvPr>
        </p:nvSpPr>
        <p:spPr/>
        <p:txBody>
          <a:bodyPr/>
          <a:lstStyle/>
          <a:p>
            <a:r>
              <a:rPr lang="en-US" dirty="0" smtClean="0"/>
              <a:t>These metadata are stored in </a:t>
            </a:r>
            <a:r>
              <a:rPr lang="en-US" dirty="0" err="1" smtClean="0"/>
              <a:t>filesystems</a:t>
            </a:r>
            <a:r>
              <a:rPr lang="en-US" dirty="0" smtClean="0"/>
              <a:t>, so users can modify them.</a:t>
            </a:r>
          </a:p>
          <a:p>
            <a:pPr lvl="1"/>
            <a:r>
              <a:rPr lang="en-US" dirty="0" err="1" smtClean="0"/>
              <a:t>os.utime</a:t>
            </a:r>
            <a:r>
              <a:rPr lang="en-US" dirty="0" smtClean="0"/>
              <a:t>(filename, times)</a:t>
            </a:r>
          </a:p>
          <a:p>
            <a:pPr lvl="2"/>
            <a:r>
              <a:rPr lang="en-US" dirty="0" smtClean="0"/>
              <a:t>times = None</a:t>
            </a:r>
          </a:p>
          <a:p>
            <a:pPr lvl="3"/>
            <a:r>
              <a:rPr lang="en-US" dirty="0" smtClean="0"/>
              <a:t>current time</a:t>
            </a:r>
          </a:p>
          <a:p>
            <a:pPr lvl="2"/>
            <a:r>
              <a:rPr lang="en-US" dirty="0" smtClean="0"/>
              <a:t>times = (</a:t>
            </a:r>
            <a:r>
              <a:rPr lang="en-US" dirty="0" err="1" smtClean="0"/>
              <a:t>atime</a:t>
            </a:r>
            <a:r>
              <a:rPr lang="en-US" dirty="0" smtClean="0"/>
              <a:t>, </a:t>
            </a:r>
            <a:r>
              <a:rPr lang="en-US" dirty="0" err="1" smtClean="0"/>
              <a:t>mtime</a:t>
            </a:r>
            <a:r>
              <a:rPr lang="en-US" dirty="0" smtClean="0"/>
              <a:t>)</a:t>
            </a:r>
          </a:p>
          <a:p>
            <a:pPr lvl="3"/>
            <a:r>
              <a:rPr lang="en-US" dirty="0" smtClean="0"/>
              <a:t>last access time &amp; last modified time</a:t>
            </a:r>
          </a:p>
          <a:p>
            <a:pPr lvl="1"/>
            <a:r>
              <a:rPr lang="en-US" dirty="0"/>
              <a:t>t = </a:t>
            </a:r>
            <a:r>
              <a:rPr lang="en-US" dirty="0" err="1"/>
              <a:t>datetime.datetime</a:t>
            </a:r>
            <a:r>
              <a:rPr lang="en-US" dirty="0"/>
              <a:t>(year=2020, month=2, day=14, hour=19, minute=7, </a:t>
            </a:r>
            <a:r>
              <a:rPr lang="en-US" dirty="0" smtClean="0"/>
              <a:t>second=26)</a:t>
            </a:r>
          </a:p>
          <a:p>
            <a:pPr lvl="1"/>
            <a:r>
              <a:rPr lang="en-US" dirty="0" err="1" smtClean="0"/>
              <a:t>atime</a:t>
            </a:r>
            <a:r>
              <a:rPr lang="en-US" dirty="0" smtClean="0"/>
              <a:t> = </a:t>
            </a:r>
            <a:r>
              <a:rPr lang="en-US" dirty="0" err="1" smtClean="0"/>
              <a:t>mtime</a:t>
            </a:r>
            <a:r>
              <a:rPr lang="en-US" dirty="0" smtClean="0"/>
              <a:t> </a:t>
            </a:r>
            <a:r>
              <a:rPr lang="en-US" dirty="0"/>
              <a:t>= </a:t>
            </a:r>
            <a:r>
              <a:rPr lang="en-US" dirty="0" err="1"/>
              <a:t>time.mktime</a:t>
            </a:r>
            <a:r>
              <a:rPr lang="en-US" dirty="0"/>
              <a:t>(</a:t>
            </a:r>
            <a:r>
              <a:rPr lang="en-US" dirty="0" err="1"/>
              <a:t>t.timetuple</a:t>
            </a:r>
            <a:r>
              <a:rPr lang="en-US" dirty="0" smtClean="0"/>
              <a:t>())</a:t>
            </a:r>
          </a:p>
          <a:p>
            <a:pPr lvl="1"/>
            <a:r>
              <a:rPr lang="en-US" dirty="0" err="1"/>
              <a:t>os.utime</a:t>
            </a:r>
            <a:r>
              <a:rPr lang="en-US" dirty="0" smtClean="0"/>
              <a:t>(“a.txt</a:t>
            </a:r>
            <a:r>
              <a:rPr lang="en-US" dirty="0"/>
              <a:t>", </a:t>
            </a:r>
            <a:r>
              <a:rPr lang="en-US" dirty="0" smtClean="0"/>
              <a:t>(</a:t>
            </a:r>
            <a:r>
              <a:rPr lang="en-US" dirty="0" err="1" smtClean="0"/>
              <a:t>atime</a:t>
            </a:r>
            <a:r>
              <a:rPr lang="en-US" dirty="0"/>
              <a:t>, </a:t>
            </a:r>
            <a:r>
              <a:rPr lang="en-US" dirty="0" err="1" smtClean="0"/>
              <a:t>mtime</a:t>
            </a:r>
            <a:r>
              <a:rPr lang="en-US" dirty="0" smtClean="0"/>
              <a:t>))</a:t>
            </a:r>
          </a:p>
          <a:p>
            <a:pPr lvl="1"/>
            <a:r>
              <a:rPr lang="en-US" dirty="0" err="1" smtClean="0"/>
              <a:t>time.localtime</a:t>
            </a:r>
            <a:r>
              <a:rPr lang="en-US" dirty="0" smtClean="0"/>
              <a:t>(</a:t>
            </a:r>
            <a:r>
              <a:rPr lang="en-US" dirty="0" err="1" smtClean="0"/>
              <a:t>os.path.getmtime</a:t>
            </a:r>
            <a:r>
              <a:rPr lang="en-US" dirty="0" smtClean="0"/>
              <a:t>(</a:t>
            </a:r>
            <a:r>
              <a:rPr lang="en-US" dirty="0"/>
              <a:t>"</a:t>
            </a:r>
            <a:r>
              <a:rPr lang="en-US" dirty="0" smtClean="0"/>
              <a:t>a.txt"))</a:t>
            </a:r>
          </a:p>
          <a:p>
            <a:pPr lvl="2"/>
            <a:r>
              <a:rPr lang="en-US" dirty="0" err="1"/>
              <a:t>time.struct_time</a:t>
            </a:r>
            <a:r>
              <a:rPr lang="en-US" dirty="0"/>
              <a:t>(</a:t>
            </a:r>
            <a:r>
              <a:rPr lang="en-US" dirty="0" err="1"/>
              <a:t>tm_year</a:t>
            </a:r>
            <a:r>
              <a:rPr lang="en-US" dirty="0"/>
              <a:t>=2020, </a:t>
            </a:r>
            <a:r>
              <a:rPr lang="en-US" dirty="0" err="1"/>
              <a:t>tm_mon</a:t>
            </a:r>
            <a:r>
              <a:rPr lang="en-US" dirty="0"/>
              <a:t>=2, </a:t>
            </a:r>
            <a:r>
              <a:rPr lang="en-US" dirty="0" err="1"/>
              <a:t>tm_mday</a:t>
            </a:r>
            <a:r>
              <a:rPr lang="en-US" dirty="0"/>
              <a:t>=14, </a:t>
            </a:r>
            <a:r>
              <a:rPr lang="en-US" dirty="0" err="1"/>
              <a:t>tm_hour</a:t>
            </a:r>
            <a:r>
              <a:rPr lang="en-US" dirty="0"/>
              <a:t>=19, </a:t>
            </a:r>
            <a:r>
              <a:rPr lang="en-US" dirty="0" err="1"/>
              <a:t>tm_min</a:t>
            </a:r>
            <a:r>
              <a:rPr lang="en-US" dirty="0"/>
              <a:t>=7, </a:t>
            </a:r>
            <a:r>
              <a:rPr lang="en-US" dirty="0" err="1"/>
              <a:t>tm_sec</a:t>
            </a:r>
            <a:r>
              <a:rPr lang="en-US" dirty="0"/>
              <a:t>=26, </a:t>
            </a:r>
            <a:r>
              <a:rPr lang="en-US" dirty="0" err="1"/>
              <a:t>tm_wday</a:t>
            </a:r>
            <a:r>
              <a:rPr lang="en-US" dirty="0"/>
              <a:t>=4, </a:t>
            </a:r>
            <a:r>
              <a:rPr lang="en-US" dirty="0" err="1"/>
              <a:t>tm_yday</a:t>
            </a:r>
            <a:r>
              <a:rPr lang="en-US" dirty="0"/>
              <a:t>=45, </a:t>
            </a:r>
            <a:r>
              <a:rPr lang="en-US" dirty="0" err="1"/>
              <a:t>tm_isdst</a:t>
            </a:r>
            <a:r>
              <a:rPr lang="en-US" dirty="0"/>
              <a:t>=0)</a:t>
            </a:r>
          </a:p>
        </p:txBody>
      </p:sp>
      <p:sp>
        <p:nvSpPr>
          <p:cNvPr id="4" name="TextBox 3"/>
          <p:cNvSpPr txBox="1"/>
          <p:nvPr/>
        </p:nvSpPr>
        <p:spPr>
          <a:xfrm>
            <a:off x="742950" y="6464300"/>
            <a:ext cx="4576894" cy="276999"/>
          </a:xfrm>
          <a:prstGeom prst="rect">
            <a:avLst/>
          </a:prstGeom>
          <a:noFill/>
        </p:spPr>
        <p:txBody>
          <a:bodyPr wrap="none" rtlCol="0">
            <a:spAutoFit/>
          </a:bodyPr>
          <a:lstStyle/>
          <a:p>
            <a:r>
              <a:rPr lang="en-US" dirty="0">
                <a:hlinkClick r:id="rId2"/>
              </a:rPr>
              <a:t>https://nitratine.net/blog/post/change-file-modification-time-in-python/</a:t>
            </a:r>
            <a:endParaRPr lang="en-US" dirty="0"/>
          </a:p>
        </p:txBody>
      </p:sp>
    </p:spTree>
    <p:extLst>
      <p:ext uri="{BB962C8B-B14F-4D97-AF65-F5344CB8AC3E}">
        <p14:creationId xmlns:p14="http://schemas.microsoft.com/office/powerpoint/2010/main" val="415121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Exercise:</a:t>
            </a:r>
            <a:r>
              <a:rPr lang="en-US" dirty="0" smtClean="0"/>
              <a:t> Last Modified Time</a:t>
            </a:r>
            <a:endParaRPr lang="en-US" dirty="0"/>
          </a:p>
        </p:txBody>
      </p:sp>
      <p:sp>
        <p:nvSpPr>
          <p:cNvPr id="3" name="Content Placeholder 2"/>
          <p:cNvSpPr>
            <a:spLocks noGrp="1"/>
          </p:cNvSpPr>
          <p:nvPr>
            <p:ph idx="1"/>
          </p:nvPr>
        </p:nvSpPr>
        <p:spPr/>
        <p:txBody>
          <a:bodyPr/>
          <a:lstStyle/>
          <a:p>
            <a:r>
              <a:rPr lang="en-US" dirty="0" smtClean="0"/>
              <a:t>When you backup files on remote servers, you want the last modified time to be the same, so that you can know whether one file is newer than the other.</a:t>
            </a:r>
          </a:p>
          <a:p>
            <a:r>
              <a:rPr lang="en-US" dirty="0" smtClean="0"/>
              <a:t>Modify </a:t>
            </a:r>
            <a:r>
              <a:rPr lang="en-US" dirty="0" err="1" smtClean="0"/>
              <a:t>save_file</a:t>
            </a:r>
            <a:r>
              <a:rPr lang="en-US" dirty="0" smtClean="0"/>
              <a:t>() in Chapter 5 so that after a file is saved on the remote server, changed its last modified time to be the same as the modified time on the client.</a:t>
            </a:r>
            <a:endParaRPr lang="en-US" dirty="0"/>
          </a:p>
        </p:txBody>
      </p:sp>
    </p:spTree>
    <p:extLst>
      <p:ext uri="{BB962C8B-B14F-4D97-AF65-F5344CB8AC3E}">
        <p14:creationId xmlns:p14="http://schemas.microsoft.com/office/powerpoint/2010/main" val="304165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at Command Line</a:t>
            </a:r>
            <a:endParaRPr lang="en-US" dirty="0"/>
          </a:p>
        </p:txBody>
      </p:sp>
      <p:sp>
        <p:nvSpPr>
          <p:cNvPr id="3" name="Content Placeholder 2"/>
          <p:cNvSpPr>
            <a:spLocks noGrp="1"/>
          </p:cNvSpPr>
          <p:nvPr>
            <p:ph idx="1"/>
          </p:nvPr>
        </p:nvSpPr>
        <p:spPr/>
        <p:txBody>
          <a:bodyPr/>
          <a:lstStyle/>
          <a:p>
            <a:r>
              <a:rPr lang="en-US" dirty="0" smtClean="0"/>
              <a:t>If you download a JSON file, </a:t>
            </a:r>
          </a:p>
          <a:p>
            <a:pPr lvl="1"/>
            <a:r>
              <a:rPr lang="pt-BR" dirty="0"/>
              <a:t>[{"a": "A", "c": 3.0, "b": [2, 4</a:t>
            </a:r>
            <a:r>
              <a:rPr lang="pt-BR" dirty="0" smtClean="0"/>
              <a:t>]}]</a:t>
            </a:r>
          </a:p>
          <a:p>
            <a:r>
              <a:rPr lang="en-US" dirty="0"/>
              <a:t>The </a:t>
            </a:r>
            <a:r>
              <a:rPr lang="en-US" dirty="0" err="1"/>
              <a:t>json.tool</a:t>
            </a:r>
            <a:r>
              <a:rPr lang="en-US" dirty="0"/>
              <a:t> module implements a command line program for reformatting JSON data to be easier to read</a:t>
            </a:r>
            <a:r>
              <a:rPr lang="en-US" dirty="0" smtClean="0"/>
              <a:t>.</a:t>
            </a:r>
          </a:p>
          <a:p>
            <a:pPr lvl="1"/>
            <a:r>
              <a:rPr lang="en-US" dirty="0"/>
              <a:t>python3 -m </a:t>
            </a:r>
            <a:r>
              <a:rPr lang="en-US" dirty="0" err="1">
                <a:solidFill>
                  <a:srgbClr val="00B0F0"/>
                </a:solidFill>
              </a:rPr>
              <a:t>json.tool</a:t>
            </a:r>
            <a:r>
              <a:rPr lang="en-US" dirty="0"/>
              <a:t> --sort-keys </a:t>
            </a:r>
            <a:r>
              <a:rPr lang="en-US" dirty="0" err="1"/>
              <a:t>example.json</a:t>
            </a:r>
            <a:endParaRPr lang="en-US" dirty="0" smtClean="0"/>
          </a:p>
          <a:p>
            <a:pPr marL="914400" lvl="2" indent="0">
              <a:buNone/>
            </a:pPr>
            <a:r>
              <a:rPr lang="pt-BR" dirty="0">
                <a:latin typeface="Courier New" panose="02070309020205020404" pitchFamily="49" charset="0"/>
                <a:cs typeface="Courier New" panose="02070309020205020404" pitchFamily="49" charset="0"/>
              </a:rPr>
              <a:t>[</a:t>
            </a:r>
          </a:p>
          <a:p>
            <a:pPr marL="914400" lvl="2" indent="0">
              <a:buNone/>
            </a:pPr>
            <a:r>
              <a:rPr lang="pt-BR" dirty="0">
                <a:latin typeface="Courier New" panose="02070309020205020404" pitchFamily="49" charset="0"/>
                <a:cs typeface="Courier New" panose="02070309020205020404" pitchFamily="49" charset="0"/>
              </a:rPr>
              <a:t>    {</a:t>
            </a:r>
          </a:p>
          <a:p>
            <a:pPr marL="914400" lvl="2" indent="0">
              <a:buNone/>
            </a:pPr>
            <a:r>
              <a:rPr lang="pt-BR" dirty="0">
                <a:latin typeface="Courier New" panose="02070309020205020404" pitchFamily="49" charset="0"/>
                <a:cs typeface="Courier New" panose="02070309020205020404" pitchFamily="49" charset="0"/>
              </a:rPr>
              <a:t>        "a": "A",</a:t>
            </a:r>
          </a:p>
          <a:p>
            <a:pPr marL="914400" lvl="2" indent="0">
              <a:buNone/>
            </a:pPr>
            <a:r>
              <a:rPr lang="pt-BR" dirty="0">
                <a:latin typeface="Courier New" panose="02070309020205020404" pitchFamily="49" charset="0"/>
                <a:cs typeface="Courier New" panose="02070309020205020404" pitchFamily="49" charset="0"/>
              </a:rPr>
              <a:t>        "b": [</a:t>
            </a:r>
          </a:p>
          <a:p>
            <a:pPr marL="914400" lvl="2" indent="0">
              <a:buNone/>
            </a:pPr>
            <a:r>
              <a:rPr lang="pt-BR" dirty="0">
                <a:latin typeface="Courier New" panose="02070309020205020404" pitchFamily="49" charset="0"/>
                <a:cs typeface="Courier New" panose="02070309020205020404" pitchFamily="49" charset="0"/>
              </a:rPr>
              <a:t>            2,</a:t>
            </a:r>
          </a:p>
          <a:p>
            <a:pPr marL="914400" lvl="2" indent="0">
              <a:buNone/>
            </a:pPr>
            <a:r>
              <a:rPr lang="pt-BR" dirty="0">
                <a:latin typeface="Courier New" panose="02070309020205020404" pitchFamily="49" charset="0"/>
                <a:cs typeface="Courier New" panose="02070309020205020404" pitchFamily="49" charset="0"/>
              </a:rPr>
              <a:t>            4</a:t>
            </a:r>
          </a:p>
          <a:p>
            <a:pPr marL="914400" lvl="2" indent="0">
              <a:buNone/>
            </a:pPr>
            <a:r>
              <a:rPr lang="pt-BR" dirty="0">
                <a:latin typeface="Courier New" panose="02070309020205020404" pitchFamily="49" charset="0"/>
                <a:cs typeface="Courier New" panose="02070309020205020404" pitchFamily="49" charset="0"/>
              </a:rPr>
              <a:t>        ],</a:t>
            </a:r>
          </a:p>
          <a:p>
            <a:pPr marL="914400" lvl="2" indent="0">
              <a:buNone/>
            </a:pPr>
            <a:r>
              <a:rPr lang="pt-BR" dirty="0">
                <a:latin typeface="Courier New" panose="02070309020205020404" pitchFamily="49" charset="0"/>
                <a:cs typeface="Courier New" panose="02070309020205020404" pitchFamily="49" charset="0"/>
              </a:rPr>
              <a:t>        "c": 3.0</a:t>
            </a:r>
          </a:p>
          <a:p>
            <a:pPr marL="914400" lvl="2" indent="0">
              <a:buNone/>
            </a:pPr>
            <a:r>
              <a:rPr lang="pt-BR" dirty="0">
                <a:latin typeface="Courier New" panose="02070309020205020404" pitchFamily="49" charset="0"/>
                <a:cs typeface="Courier New" panose="02070309020205020404" pitchFamily="49" charset="0"/>
              </a:rPr>
              <a:t>    }</a:t>
            </a:r>
          </a:p>
          <a:p>
            <a:pPr marL="914400" lvl="2" indent="0">
              <a:buNone/>
            </a:pPr>
            <a:r>
              <a:rPr lang="pt-BR"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379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Objects in JSON</a:t>
            </a:r>
            <a:endParaRPr lang="en-US" dirty="0"/>
          </a:p>
        </p:txBody>
      </p:sp>
      <p:sp>
        <p:nvSpPr>
          <p:cNvPr id="3" name="Content Placeholder 2"/>
          <p:cNvSpPr>
            <a:spLocks noGrp="1"/>
          </p:cNvSpPr>
          <p:nvPr>
            <p:ph idx="1"/>
          </p:nvPr>
        </p:nvSpPr>
        <p:spPr/>
        <p:txBody>
          <a:bodyPr/>
          <a:lstStyle/>
          <a:p>
            <a:r>
              <a:rPr lang="en-US" dirty="0" smtClean="0"/>
              <a:t>Q: How to convert a custom types to JSON</a:t>
            </a:r>
          </a:p>
          <a:p>
            <a:r>
              <a:rPr lang="en-US" dirty="0" smtClean="0"/>
              <a:t>A: Convert it to a </a:t>
            </a:r>
            <a:r>
              <a:rPr lang="en-US" dirty="0" err="1" smtClean="0"/>
              <a:t>dict</a:t>
            </a:r>
            <a:r>
              <a:rPr lang="en-US" dirty="0" smtClean="0"/>
              <a:t>, then </a:t>
            </a:r>
            <a:r>
              <a:rPr lang="en-US" dirty="0" err="1" smtClean="0"/>
              <a:t>dict</a:t>
            </a:r>
            <a:r>
              <a:rPr lang="en-US" dirty="0" smtClean="0"/>
              <a:t> can be a valid value for JSON.</a:t>
            </a:r>
          </a:p>
          <a:p>
            <a:endParaRPr lang="en-US" dirty="0"/>
          </a:p>
          <a:p>
            <a:r>
              <a:rPr lang="en-US" dirty="0" smtClean="0"/>
              <a:t>myObj.py</a:t>
            </a:r>
          </a:p>
          <a:p>
            <a:pPr marL="457200" lvl="1" indent="0">
              <a:buNone/>
            </a:pPr>
            <a:r>
              <a:rPr lang="en-US" dirty="0"/>
              <a:t>class Rational:</a:t>
            </a:r>
          </a:p>
          <a:p>
            <a:pPr marL="457200" lvl="1" indent="0">
              <a:buNone/>
            </a:pPr>
            <a:r>
              <a:rPr lang="en-US" dirty="0"/>
              <a:t>    </a:t>
            </a:r>
            <a:r>
              <a:rPr lang="en-US" dirty="0" err="1"/>
              <a:t>def</a:t>
            </a:r>
            <a:r>
              <a:rPr lang="en-US" dirty="0"/>
              <a:t> __</a:t>
            </a:r>
            <a:r>
              <a:rPr lang="en-US" dirty="0" err="1"/>
              <a:t>init</a:t>
            </a:r>
            <a:r>
              <a:rPr lang="en-US" dirty="0"/>
              <a:t>__(self, numerator=0, denominator=1):</a:t>
            </a:r>
          </a:p>
          <a:p>
            <a:pPr marL="457200" lvl="1" indent="0">
              <a:buNone/>
            </a:pPr>
            <a:r>
              <a:rPr lang="en-US" dirty="0"/>
              <a:t>        </a:t>
            </a:r>
            <a:r>
              <a:rPr lang="en-US" dirty="0" err="1"/>
              <a:t>self.numerator</a:t>
            </a:r>
            <a:r>
              <a:rPr lang="en-US" dirty="0"/>
              <a:t> = numerator</a:t>
            </a:r>
          </a:p>
          <a:p>
            <a:pPr marL="457200" lvl="1" indent="0">
              <a:buNone/>
            </a:pPr>
            <a:r>
              <a:rPr lang="en-US" dirty="0"/>
              <a:t>        </a:t>
            </a:r>
            <a:r>
              <a:rPr lang="en-US" dirty="0" err="1"/>
              <a:t>self.denominator</a:t>
            </a:r>
            <a:r>
              <a:rPr lang="en-US" dirty="0"/>
              <a:t> = denominator</a:t>
            </a:r>
          </a:p>
          <a:p>
            <a:pPr marL="457200" lvl="1" indent="0">
              <a:buNone/>
            </a:pPr>
            <a:r>
              <a:rPr lang="en-US" dirty="0"/>
              <a:t>    </a:t>
            </a:r>
            <a:r>
              <a:rPr lang="en-US" dirty="0" err="1"/>
              <a:t>def</a:t>
            </a:r>
            <a:r>
              <a:rPr lang="en-US" dirty="0"/>
              <a:t> __</a:t>
            </a:r>
            <a:r>
              <a:rPr lang="en-US" dirty="0" err="1"/>
              <a:t>repr</a:t>
            </a:r>
            <a:r>
              <a:rPr lang="en-US" dirty="0"/>
              <a:t>__(self):</a:t>
            </a:r>
          </a:p>
          <a:p>
            <a:pPr marL="457200" lvl="1" indent="0">
              <a:buNone/>
            </a:pPr>
            <a:r>
              <a:rPr lang="en-US" dirty="0"/>
              <a:t>        return '&lt;Rational({}, {})&gt;'.format(</a:t>
            </a:r>
            <a:r>
              <a:rPr lang="en-US" dirty="0" err="1"/>
              <a:t>self.numerator</a:t>
            </a:r>
            <a:r>
              <a:rPr lang="en-US" dirty="0"/>
              <a:t>,  \</a:t>
            </a:r>
          </a:p>
          <a:p>
            <a:pPr marL="457200" lvl="1" indent="0">
              <a:buNone/>
            </a:pPr>
            <a:r>
              <a:rPr lang="en-US" dirty="0"/>
              <a:t>            </a:t>
            </a:r>
            <a:r>
              <a:rPr lang="en-US" dirty="0" err="1"/>
              <a:t>self.denominator</a:t>
            </a:r>
            <a:r>
              <a:rPr lang="en-US" dirty="0"/>
              <a:t>)</a:t>
            </a:r>
          </a:p>
        </p:txBody>
      </p:sp>
    </p:spTree>
    <p:extLst>
      <p:ext uri="{BB962C8B-B14F-4D97-AF65-F5344CB8AC3E}">
        <p14:creationId xmlns:p14="http://schemas.microsoft.com/office/powerpoint/2010/main" val="1724508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obj_to_dict</a:t>
            </a:r>
            <a:r>
              <a:rPr lang="en-US" dirty="0" smtClean="0"/>
              <a:t>( )</a:t>
            </a:r>
            <a:endParaRPr lang="en-US" dirty="0"/>
          </a:p>
        </p:txBody>
      </p:sp>
      <p:sp>
        <p:nvSpPr>
          <p:cNvPr id="3" name="Content Placeholder 2"/>
          <p:cNvSpPr>
            <a:spLocks noGrp="1"/>
          </p:cNvSpPr>
          <p:nvPr>
            <p:ph idx="1"/>
          </p:nvPr>
        </p:nvSpPr>
        <p:spPr/>
        <p:txBody>
          <a:bodyPr/>
          <a:lstStyle/>
          <a:p>
            <a:r>
              <a:rPr lang="en-US" dirty="0" smtClean="0"/>
              <a:t>First observe that a class has a built-in attribute __</a:t>
            </a:r>
            <a:r>
              <a:rPr lang="en-US" dirty="0" err="1" smtClean="0"/>
              <a:t>dict</a:t>
            </a:r>
            <a:r>
              <a:rPr lang="en-US" dirty="0" smtClean="0"/>
              <a:t>__</a:t>
            </a:r>
          </a:p>
          <a:p>
            <a:pPr lvl="1"/>
            <a:r>
              <a:rPr lang="en-US" dirty="0"/>
              <a:t>from </a:t>
            </a:r>
            <a:r>
              <a:rPr lang="en-US" dirty="0" err="1"/>
              <a:t>myObj</a:t>
            </a:r>
            <a:r>
              <a:rPr lang="en-US" dirty="0"/>
              <a:t> import </a:t>
            </a:r>
            <a:r>
              <a:rPr lang="en-US" dirty="0" smtClean="0"/>
              <a:t>Rational</a:t>
            </a:r>
          </a:p>
          <a:p>
            <a:pPr lvl="1"/>
            <a:r>
              <a:rPr lang="en-US" dirty="0"/>
              <a:t>a = Rational(1, 3</a:t>
            </a:r>
            <a:r>
              <a:rPr lang="en-US" dirty="0" smtClean="0"/>
              <a:t>)</a:t>
            </a:r>
          </a:p>
          <a:p>
            <a:pPr lvl="1"/>
            <a:r>
              <a:rPr lang="en-US" dirty="0"/>
              <a:t>a.__</a:t>
            </a:r>
            <a:r>
              <a:rPr lang="en-US" dirty="0" err="1"/>
              <a:t>dict</a:t>
            </a:r>
            <a:r>
              <a:rPr lang="en-US" dirty="0" smtClean="0"/>
              <a:t>__</a:t>
            </a:r>
          </a:p>
          <a:p>
            <a:pPr lvl="2"/>
            <a:r>
              <a:rPr lang="en-US" dirty="0"/>
              <a:t>{'numerator': 1, 'denominator': 3</a:t>
            </a:r>
            <a:r>
              <a:rPr lang="en-US" dirty="0" smtClean="0"/>
              <a:t>}</a:t>
            </a:r>
          </a:p>
          <a:p>
            <a:r>
              <a:rPr lang="en-US" dirty="0" smtClean="0"/>
              <a:t>This is the “contents” of the object.  We need to add the “class name” and the “module name” (in which the class is defined).</a:t>
            </a:r>
          </a:p>
          <a:p>
            <a:pPr marL="457200" lvl="1" indent="0">
              <a:buNone/>
            </a:pPr>
            <a:r>
              <a:rPr lang="en-US" dirty="0" err="1">
                <a:effectLst/>
                <a:latin typeface="Courier New" panose="02070309020205020404" pitchFamily="49" charset="0"/>
                <a:cs typeface="Courier New" panose="02070309020205020404" pitchFamily="49" charset="0"/>
              </a:rPr>
              <a:t>def</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obj_to_dict</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obj</a:t>
            </a:r>
            <a:r>
              <a:rPr lang="en-US" dirty="0">
                <a:effectLst/>
                <a:latin typeface="Courier New" panose="02070309020205020404" pitchFamily="49" charset="0"/>
                <a:cs typeface="Courier New" panose="02070309020205020404" pitchFamily="49" charset="0"/>
              </a:rPr>
              <a:t>):</a:t>
            </a:r>
          </a:p>
          <a:p>
            <a:pPr marL="457200" lvl="1" indent="0">
              <a:buNone/>
            </a:pPr>
            <a:r>
              <a:rPr lang="en-US" dirty="0">
                <a:effectLst/>
                <a:latin typeface="Courier New" panose="02070309020205020404" pitchFamily="49" charset="0"/>
                <a:cs typeface="Courier New" panose="02070309020205020404" pitchFamily="49" charset="0"/>
              </a:rPr>
              <a:t>    d = {</a:t>
            </a:r>
          </a:p>
          <a:p>
            <a:pPr marL="457200" lvl="1" indent="0">
              <a:buNone/>
            </a:pPr>
            <a:r>
              <a:rPr lang="en-US" dirty="0">
                <a:effectLst/>
                <a:latin typeface="Courier New" panose="02070309020205020404" pitchFamily="49" charset="0"/>
                <a:cs typeface="Courier New" panose="02070309020205020404" pitchFamily="49" charset="0"/>
              </a:rPr>
              <a:t>        '__class__': </a:t>
            </a:r>
            <a:r>
              <a:rPr lang="en-US" dirty="0" err="1">
                <a:effectLst/>
                <a:latin typeface="Courier New" panose="02070309020205020404" pitchFamily="49" charset="0"/>
                <a:cs typeface="Courier New" panose="02070309020205020404" pitchFamily="49" charset="0"/>
              </a:rPr>
              <a:t>obj</a:t>
            </a:r>
            <a:r>
              <a:rPr lang="en-US" dirty="0">
                <a:effectLst/>
                <a:latin typeface="Courier New" panose="02070309020205020404" pitchFamily="49" charset="0"/>
                <a:cs typeface="Courier New" panose="02070309020205020404" pitchFamily="49" charset="0"/>
              </a:rPr>
              <a:t>.__</a:t>
            </a:r>
            <a:r>
              <a:rPr lang="en-US" dirty="0" err="1">
                <a:effectLst/>
                <a:latin typeface="Courier New" panose="02070309020205020404" pitchFamily="49" charset="0"/>
                <a:cs typeface="Courier New" panose="02070309020205020404" pitchFamily="49" charset="0"/>
              </a:rPr>
              <a:t>class__.__name</a:t>
            </a:r>
            <a:r>
              <a:rPr lang="en-US" dirty="0">
                <a:effectLst/>
                <a:latin typeface="Courier New" panose="02070309020205020404" pitchFamily="49" charset="0"/>
                <a:cs typeface="Courier New" panose="02070309020205020404" pitchFamily="49" charset="0"/>
              </a:rPr>
              <a:t>__,</a:t>
            </a:r>
          </a:p>
          <a:p>
            <a:pPr marL="457200" lvl="1" indent="0">
              <a:buNone/>
            </a:pPr>
            <a:r>
              <a:rPr lang="en-US" dirty="0">
                <a:effectLst/>
                <a:latin typeface="Courier New" panose="02070309020205020404" pitchFamily="49" charset="0"/>
                <a:cs typeface="Courier New" panose="02070309020205020404" pitchFamily="49" charset="0"/>
              </a:rPr>
              <a:t>        '__module__': </a:t>
            </a:r>
            <a:r>
              <a:rPr lang="en-US" dirty="0" err="1">
                <a:effectLst/>
                <a:latin typeface="Courier New" panose="02070309020205020404" pitchFamily="49" charset="0"/>
                <a:cs typeface="Courier New" panose="02070309020205020404" pitchFamily="49" charset="0"/>
              </a:rPr>
              <a:t>obj</a:t>
            </a:r>
            <a:r>
              <a:rPr lang="en-US" dirty="0">
                <a:effectLst/>
                <a:latin typeface="Courier New" panose="02070309020205020404" pitchFamily="49" charset="0"/>
                <a:cs typeface="Courier New" panose="02070309020205020404" pitchFamily="49" charset="0"/>
              </a:rPr>
              <a:t>.__module__,   </a:t>
            </a:r>
          </a:p>
          <a:p>
            <a:pPr marL="457200" lvl="1" indent="0">
              <a:buNone/>
            </a:pPr>
            <a:r>
              <a:rPr lang="en-US" dirty="0">
                <a:effectLst/>
                <a:latin typeface="Courier New" panose="02070309020205020404" pitchFamily="49" charset="0"/>
                <a:cs typeface="Courier New" panose="02070309020205020404" pitchFamily="49" charset="0"/>
              </a:rPr>
              <a:t>    </a:t>
            </a:r>
            <a:r>
              <a:rPr lang="en-US" dirty="0" smtClean="0">
                <a:effectLst/>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d.update</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obj</a:t>
            </a:r>
            <a:r>
              <a:rPr lang="en-US" dirty="0">
                <a:effectLst/>
                <a:latin typeface="Courier New" panose="02070309020205020404" pitchFamily="49" charset="0"/>
                <a:cs typeface="Courier New" panose="02070309020205020404" pitchFamily="49" charset="0"/>
              </a:rPr>
              <a:t>.__</a:t>
            </a:r>
            <a:r>
              <a:rPr lang="en-US" dirty="0" err="1">
                <a:effectLst/>
                <a:latin typeface="Courier New" panose="02070309020205020404" pitchFamily="49" charset="0"/>
                <a:cs typeface="Courier New" panose="02070309020205020404" pitchFamily="49" charset="0"/>
              </a:rPr>
              <a:t>dict</a:t>
            </a:r>
            <a:r>
              <a:rPr lang="en-US" dirty="0" smtClean="0">
                <a:effectLst/>
                <a:latin typeface="Courier New" panose="02070309020205020404" pitchFamily="49" charset="0"/>
                <a:cs typeface="Courier New" panose="02070309020205020404" pitchFamily="49" charset="0"/>
              </a:rPr>
              <a:t>__)	# merge two </a:t>
            </a:r>
            <a:r>
              <a:rPr lang="en-US" dirty="0" err="1" smtClean="0">
                <a:effectLst/>
                <a:latin typeface="Courier New" panose="02070309020205020404" pitchFamily="49" charset="0"/>
                <a:cs typeface="Courier New" panose="02070309020205020404" pitchFamily="49" charset="0"/>
              </a:rPr>
              <a:t>dicts</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return d</a:t>
            </a:r>
          </a:p>
        </p:txBody>
      </p:sp>
    </p:spTree>
    <p:extLst>
      <p:ext uri="{BB962C8B-B14F-4D97-AF65-F5344CB8AC3E}">
        <p14:creationId xmlns:p14="http://schemas.microsoft.com/office/powerpoint/2010/main" val="145804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os.path.getmtime</a:t>
            </a:r>
            <a:r>
              <a:rPr lang="en-US" dirty="0" smtClean="0"/>
              <a:t>( )	P.9-2</a:t>
            </a:r>
            <a:endParaRPr lang="en-US" dirty="0"/>
          </a:p>
        </p:txBody>
      </p:sp>
      <p:sp>
        <p:nvSpPr>
          <p:cNvPr id="3" name="Content Placeholder 2"/>
          <p:cNvSpPr>
            <a:spLocks noGrp="1"/>
          </p:cNvSpPr>
          <p:nvPr>
            <p:ph idx="1"/>
          </p:nvPr>
        </p:nvSpPr>
        <p:spPr/>
        <p:txBody>
          <a:bodyPr/>
          <a:lstStyle/>
          <a:p>
            <a:r>
              <a:rPr lang="en-US" dirty="0" smtClean="0"/>
              <a:t>Has a file been modified?</a:t>
            </a:r>
          </a:p>
          <a:p>
            <a:pPr lvl="1"/>
            <a:r>
              <a:rPr lang="en-US" dirty="0" smtClean="0"/>
              <a:t>Is </a:t>
            </a:r>
            <a:r>
              <a:rPr lang="en-US" dirty="0" err="1" smtClean="0"/>
              <a:t>filesize</a:t>
            </a:r>
            <a:r>
              <a:rPr lang="en-US" dirty="0" smtClean="0"/>
              <a:t> the same?</a:t>
            </a:r>
          </a:p>
          <a:p>
            <a:pPr lvl="1"/>
            <a:r>
              <a:rPr lang="en-US" dirty="0" smtClean="0"/>
              <a:t>Is its last modified time the same?</a:t>
            </a:r>
          </a:p>
          <a:p>
            <a:pPr lvl="2"/>
            <a:r>
              <a:rPr lang="en-US" dirty="0" smtClean="0"/>
              <a:t>Not precise, because </a:t>
            </a:r>
            <a:r>
              <a:rPr lang="en-US" dirty="0" err="1" smtClean="0"/>
              <a:t>modTime</a:t>
            </a:r>
            <a:r>
              <a:rPr lang="en-US" dirty="0" smtClean="0"/>
              <a:t> </a:t>
            </a:r>
            <a:r>
              <a:rPr lang="en-US" dirty="0" smtClean="0"/>
              <a:t>can be changed by the user.  See Slide </a:t>
            </a:r>
            <a:r>
              <a:rPr lang="en-US" dirty="0" smtClean="0"/>
              <a:t>15.</a:t>
            </a:r>
            <a:endParaRPr lang="en-US" dirty="0" smtClean="0"/>
          </a:p>
          <a:p>
            <a:pPr lvl="1"/>
            <a:r>
              <a:rPr lang="en-US" dirty="0" smtClean="0"/>
              <a:t>Is checksum the same</a:t>
            </a:r>
            <a:r>
              <a:rPr lang="en-US" dirty="0" smtClean="0"/>
              <a:t>?</a:t>
            </a:r>
          </a:p>
          <a:p>
            <a:pPr lvl="2"/>
            <a:r>
              <a:rPr lang="en-US" dirty="0" smtClean="0"/>
              <a:t>See Slide 26</a:t>
            </a:r>
            <a:endParaRPr lang="en-US" dirty="0" smtClean="0"/>
          </a:p>
          <a:p>
            <a:pPr lvl="1"/>
            <a:endParaRPr lang="en-US" dirty="0"/>
          </a:p>
          <a:p>
            <a:r>
              <a:rPr lang="en-US" dirty="0" smtClean="0"/>
              <a:t>On P.9-3, only </a:t>
            </a:r>
            <a:r>
              <a:rPr lang="en-US" dirty="0" err="1" smtClean="0"/>
              <a:t>fileSize</a:t>
            </a:r>
            <a:r>
              <a:rPr lang="en-US" dirty="0" smtClean="0"/>
              <a:t> and </a:t>
            </a:r>
            <a:r>
              <a:rPr lang="en-US" dirty="0" err="1" smtClean="0"/>
              <a:t>fileMTime</a:t>
            </a:r>
            <a:r>
              <a:rPr lang="en-US" dirty="0" smtClean="0"/>
              <a:t> are considered.</a:t>
            </a:r>
          </a:p>
          <a:p>
            <a:r>
              <a:rPr lang="en-US" dirty="0" smtClean="0"/>
              <a:t>They are stored in a dictionary as a tuple associated with its </a:t>
            </a:r>
            <a:r>
              <a:rPr lang="en-US" dirty="0" err="1" smtClean="0"/>
              <a:t>fileName</a:t>
            </a:r>
            <a:r>
              <a:rPr lang="en-US" dirty="0" smtClean="0"/>
              <a:t> as the key:</a:t>
            </a:r>
          </a:p>
          <a:p>
            <a:pPr lvl="1"/>
            <a:r>
              <a:rPr lang="en-US" dirty="0" smtClean="0"/>
              <a:t>{ …</a:t>
            </a:r>
            <a:br>
              <a:rPr lang="en-US" dirty="0" smtClean="0"/>
            </a:br>
            <a:r>
              <a:rPr lang="en-US" dirty="0" smtClean="0"/>
              <a:t>    </a:t>
            </a:r>
            <a:r>
              <a:rPr lang="en-US" dirty="0" err="1" smtClean="0"/>
              <a:t>fileName</a:t>
            </a:r>
            <a:r>
              <a:rPr lang="en-US" dirty="0" smtClean="0"/>
              <a:t>: (</a:t>
            </a:r>
            <a:r>
              <a:rPr lang="en-US" dirty="0" err="1" smtClean="0"/>
              <a:t>fileSize</a:t>
            </a:r>
            <a:r>
              <a:rPr lang="en-US" dirty="0" smtClean="0"/>
              <a:t>, </a:t>
            </a:r>
            <a:r>
              <a:rPr lang="en-US" dirty="0" err="1" smtClean="0"/>
              <a:t>fileMTime</a:t>
            </a:r>
            <a:r>
              <a:rPr lang="en-US" dirty="0" smtClean="0"/>
              <a:t>),</a:t>
            </a:r>
            <a:br>
              <a:rPr lang="en-US" dirty="0" smtClean="0"/>
            </a:br>
            <a:r>
              <a:rPr lang="en-US" dirty="0" smtClean="0"/>
              <a:t>   … }</a:t>
            </a:r>
            <a:endParaRPr lang="en-US" dirty="0"/>
          </a:p>
        </p:txBody>
      </p:sp>
      <p:sp>
        <p:nvSpPr>
          <p:cNvPr id="4" name="Rectangular Callout 3"/>
          <p:cNvSpPr/>
          <p:nvPr/>
        </p:nvSpPr>
        <p:spPr bwMode="auto">
          <a:xfrm>
            <a:off x="5994400" y="4813300"/>
            <a:ext cx="3441700" cy="646331"/>
          </a:xfrm>
          <a:prstGeom prst="wedgeRectCallout">
            <a:avLst>
              <a:gd name="adj1" fmla="val -74708"/>
              <a:gd name="adj2" fmla="val 3499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ea typeface="新細明體" pitchFamily="18" charset="-120"/>
              </a:rPr>
              <a:t>Two tuples (lists) can be compared or</a:t>
            </a:r>
            <a:r>
              <a:rPr kumimoji="0" lang="en-US" sz="1800" b="0" i="0" u="none" strike="noStrike" cap="none" normalizeH="0" dirty="0" smtClean="0">
                <a:ln>
                  <a:noFill/>
                </a:ln>
                <a:solidFill>
                  <a:schemeClr val="bg1"/>
                </a:solidFill>
                <a:effectLst/>
                <a:latin typeface="Times New Roman" pitchFamily="18" charset="0"/>
                <a:ea typeface="新細明體" pitchFamily="18" charset="-120"/>
              </a:rPr>
              <a:t> sorted directly.</a:t>
            </a:r>
            <a:endParaRPr kumimoji="0" lang="en-US" sz="1800" b="0" i="0" u="none" strike="noStrike" cap="none" normalizeH="0" baseline="0" dirty="0" smtClean="0">
              <a:ln>
                <a:noFill/>
              </a:ln>
              <a:solidFill>
                <a:schemeClr val="bg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1220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dict_to_obj</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sz="1800" dirty="0" err="1">
                <a:effectLst/>
              </a:rPr>
              <a:t>def</a:t>
            </a:r>
            <a:r>
              <a:rPr lang="en-US" sz="1800" dirty="0">
                <a:effectLst/>
              </a:rPr>
              <a:t> </a:t>
            </a:r>
            <a:r>
              <a:rPr lang="en-US" sz="1800" dirty="0" err="1">
                <a:effectLst/>
              </a:rPr>
              <a:t>dict_to_obj</a:t>
            </a:r>
            <a:r>
              <a:rPr lang="en-US" sz="1800" dirty="0">
                <a:effectLst/>
              </a:rPr>
              <a:t>(d):</a:t>
            </a:r>
          </a:p>
          <a:p>
            <a:pPr marL="0" indent="0">
              <a:buNone/>
            </a:pPr>
            <a:r>
              <a:rPr lang="en-US" sz="1800" dirty="0">
                <a:effectLst/>
              </a:rPr>
              <a:t>    if '__class__' in d:</a:t>
            </a:r>
          </a:p>
          <a:p>
            <a:pPr marL="0" indent="0">
              <a:buNone/>
            </a:pPr>
            <a:r>
              <a:rPr lang="en-US" sz="1800" dirty="0">
                <a:effectLst/>
              </a:rPr>
              <a:t>        </a:t>
            </a:r>
            <a:r>
              <a:rPr lang="en-US" sz="1800" dirty="0" err="1">
                <a:effectLst/>
              </a:rPr>
              <a:t>class_name</a:t>
            </a:r>
            <a:r>
              <a:rPr lang="en-US" sz="1800" dirty="0">
                <a:effectLst/>
              </a:rPr>
              <a:t> = </a:t>
            </a:r>
            <a:r>
              <a:rPr lang="en-US" sz="1800" dirty="0" err="1">
                <a:effectLst/>
              </a:rPr>
              <a:t>d.pop</a:t>
            </a:r>
            <a:r>
              <a:rPr lang="en-US" sz="1800" dirty="0">
                <a:effectLst/>
              </a:rPr>
              <a:t>('__class__') </a:t>
            </a:r>
            <a:r>
              <a:rPr lang="en-US" sz="1800" dirty="0" smtClean="0">
                <a:effectLst/>
              </a:rPr>
              <a:t>	     </a:t>
            </a:r>
            <a:r>
              <a:rPr lang="en-US" sz="1800" dirty="0" smtClean="0">
                <a:solidFill>
                  <a:srgbClr val="339933"/>
                </a:solidFill>
                <a:effectLst/>
              </a:rPr>
              <a:t># </a:t>
            </a:r>
            <a:r>
              <a:rPr lang="en-US" sz="1800" dirty="0">
                <a:solidFill>
                  <a:srgbClr val="339933"/>
                </a:solidFill>
                <a:effectLst/>
              </a:rPr>
              <a:t>get the value corresponding to key</a:t>
            </a:r>
          </a:p>
          <a:p>
            <a:pPr marL="0" indent="0">
              <a:buNone/>
            </a:pPr>
            <a:r>
              <a:rPr lang="en-US" sz="1800" dirty="0">
                <a:effectLst/>
              </a:rPr>
              <a:t>        </a:t>
            </a:r>
            <a:r>
              <a:rPr lang="en-US" sz="1800" dirty="0" err="1">
                <a:effectLst/>
              </a:rPr>
              <a:t>module_name</a:t>
            </a:r>
            <a:r>
              <a:rPr lang="en-US" sz="1800" dirty="0">
                <a:effectLst/>
              </a:rPr>
              <a:t> = </a:t>
            </a:r>
            <a:r>
              <a:rPr lang="en-US" sz="1800" dirty="0" err="1">
                <a:effectLst/>
              </a:rPr>
              <a:t>d.pop</a:t>
            </a:r>
            <a:r>
              <a:rPr lang="en-US" sz="1800" dirty="0">
                <a:effectLst/>
              </a:rPr>
              <a:t>('__module__') </a:t>
            </a:r>
            <a:r>
              <a:rPr lang="en-US" sz="1800" dirty="0">
                <a:solidFill>
                  <a:srgbClr val="339933"/>
                </a:solidFill>
                <a:effectLst/>
              </a:rPr>
              <a:t># and delete this key/value pair from d</a:t>
            </a:r>
          </a:p>
          <a:p>
            <a:pPr marL="0" indent="0">
              <a:buNone/>
            </a:pPr>
            <a:r>
              <a:rPr lang="en-US" sz="1800" dirty="0">
                <a:effectLst/>
              </a:rPr>
              <a:t>        module = __import__(</a:t>
            </a:r>
            <a:r>
              <a:rPr lang="en-US" sz="1800" dirty="0" err="1">
                <a:effectLst/>
              </a:rPr>
              <a:t>module_name</a:t>
            </a:r>
            <a:r>
              <a:rPr lang="en-US" sz="1800" dirty="0">
                <a:effectLst/>
              </a:rPr>
              <a:t>) </a:t>
            </a:r>
            <a:r>
              <a:rPr lang="en-US" sz="1800" dirty="0">
                <a:solidFill>
                  <a:srgbClr val="339933"/>
                </a:solidFill>
                <a:effectLst/>
              </a:rPr>
              <a:t># </a:t>
            </a:r>
            <a:r>
              <a:rPr lang="zh-TW" altLang="en-US" sz="1800" dirty="0">
                <a:solidFill>
                  <a:srgbClr val="339933"/>
                </a:solidFill>
                <a:effectLst/>
              </a:rPr>
              <a:t>平時見到的 </a:t>
            </a:r>
            <a:r>
              <a:rPr lang="en-US" altLang="zh-TW" sz="1800" dirty="0">
                <a:solidFill>
                  <a:srgbClr val="339933"/>
                </a:solidFill>
                <a:effectLst/>
              </a:rPr>
              <a:t>"</a:t>
            </a:r>
            <a:r>
              <a:rPr lang="en-US" sz="1800" dirty="0">
                <a:solidFill>
                  <a:srgbClr val="339933"/>
                </a:solidFill>
                <a:effectLst/>
              </a:rPr>
              <a:t>import </a:t>
            </a:r>
            <a:r>
              <a:rPr lang="en-US" sz="1800" dirty="0" err="1">
                <a:solidFill>
                  <a:srgbClr val="339933"/>
                </a:solidFill>
                <a:effectLst/>
              </a:rPr>
              <a:t>module_name</a:t>
            </a:r>
            <a:r>
              <a:rPr lang="en-US" sz="1800" dirty="0">
                <a:solidFill>
                  <a:srgbClr val="339933"/>
                </a:solidFill>
                <a:effectLst/>
              </a:rPr>
              <a:t>" </a:t>
            </a:r>
            <a:r>
              <a:rPr lang="zh-TW" altLang="en-US" sz="1800" dirty="0">
                <a:solidFill>
                  <a:srgbClr val="339933"/>
                </a:solidFill>
                <a:effectLst/>
              </a:rPr>
              <a:t>為</a:t>
            </a:r>
          </a:p>
          <a:p>
            <a:pPr marL="0" indent="0">
              <a:buNone/>
            </a:pPr>
            <a:r>
              <a:rPr lang="zh-TW" altLang="en-US" sz="1800" dirty="0">
                <a:effectLst/>
              </a:rPr>
              <a:t>                                         </a:t>
            </a:r>
            <a:r>
              <a:rPr lang="en-US" altLang="zh-TW" sz="1800" dirty="0" smtClean="0">
                <a:effectLst/>
              </a:rPr>
              <a:t>		     </a:t>
            </a:r>
            <a:r>
              <a:rPr lang="en-US" altLang="zh-TW" sz="1800" dirty="0" smtClean="0">
                <a:solidFill>
                  <a:srgbClr val="339933"/>
                </a:solidFill>
                <a:effectLst/>
              </a:rPr>
              <a:t># </a:t>
            </a:r>
            <a:r>
              <a:rPr lang="en-US" sz="1800" dirty="0">
                <a:solidFill>
                  <a:srgbClr val="339933"/>
                </a:solidFill>
                <a:effectLst/>
              </a:rPr>
              <a:t>statement, </a:t>
            </a:r>
            <a:r>
              <a:rPr lang="zh-TW" altLang="en-US" sz="1800" dirty="0">
                <a:solidFill>
                  <a:srgbClr val="339933"/>
                </a:solidFill>
                <a:effectLst/>
              </a:rPr>
              <a:t>不能作為 </a:t>
            </a:r>
            <a:r>
              <a:rPr lang="en-US" sz="1800" dirty="0">
                <a:solidFill>
                  <a:srgbClr val="339933"/>
                </a:solidFill>
                <a:effectLst/>
              </a:rPr>
              <a:t>expression</a:t>
            </a:r>
            <a:r>
              <a:rPr lang="en-US" sz="1800" dirty="0">
                <a:effectLst/>
              </a:rPr>
              <a:t>.</a:t>
            </a:r>
          </a:p>
          <a:p>
            <a:pPr marL="0" indent="0">
              <a:buNone/>
            </a:pPr>
            <a:r>
              <a:rPr lang="en-US" sz="1800" dirty="0">
                <a:effectLst/>
              </a:rPr>
              <a:t>                                         </a:t>
            </a:r>
            <a:r>
              <a:rPr lang="en-US" sz="1800" dirty="0" smtClean="0">
                <a:effectLst/>
              </a:rPr>
              <a:t>		     </a:t>
            </a:r>
            <a:r>
              <a:rPr lang="en-US" sz="1800" dirty="0" smtClean="0">
                <a:solidFill>
                  <a:srgbClr val="339933"/>
                </a:solidFill>
                <a:effectLst/>
              </a:rPr>
              <a:t># </a:t>
            </a:r>
            <a:r>
              <a:rPr lang="zh-TW" altLang="en-US" sz="1800" dirty="0">
                <a:solidFill>
                  <a:srgbClr val="339933"/>
                </a:solidFill>
                <a:effectLst/>
              </a:rPr>
              <a:t>且 </a:t>
            </a:r>
            <a:r>
              <a:rPr lang="en-US" sz="1800" dirty="0" err="1">
                <a:solidFill>
                  <a:srgbClr val="339933"/>
                </a:solidFill>
                <a:effectLst/>
              </a:rPr>
              <a:t>module_name</a:t>
            </a:r>
            <a:r>
              <a:rPr lang="en-US" sz="1800" dirty="0">
                <a:solidFill>
                  <a:srgbClr val="339933"/>
                </a:solidFill>
                <a:effectLst/>
              </a:rPr>
              <a:t> </a:t>
            </a:r>
            <a:r>
              <a:rPr lang="zh-TW" altLang="en-US" sz="1800" dirty="0">
                <a:solidFill>
                  <a:srgbClr val="339933"/>
                </a:solidFill>
                <a:effectLst/>
              </a:rPr>
              <a:t>無法是變數</a:t>
            </a:r>
          </a:p>
          <a:p>
            <a:pPr marL="0" indent="0">
              <a:buNone/>
            </a:pPr>
            <a:r>
              <a:rPr lang="zh-TW" altLang="en-US" sz="1800" dirty="0">
                <a:effectLst/>
              </a:rPr>
              <a:t>        </a:t>
            </a:r>
            <a:r>
              <a:rPr lang="en-US" sz="1800" dirty="0">
                <a:effectLst/>
              </a:rPr>
              <a:t>class_ = </a:t>
            </a:r>
            <a:r>
              <a:rPr lang="en-US" sz="1800" dirty="0" err="1">
                <a:effectLst/>
              </a:rPr>
              <a:t>getattr</a:t>
            </a:r>
            <a:r>
              <a:rPr lang="en-US" sz="1800" dirty="0">
                <a:effectLst/>
              </a:rPr>
              <a:t>(module, </a:t>
            </a:r>
            <a:r>
              <a:rPr lang="en-US" sz="1800" dirty="0" err="1">
                <a:effectLst/>
              </a:rPr>
              <a:t>class_name</a:t>
            </a:r>
            <a:r>
              <a:rPr lang="en-US" sz="1800" dirty="0">
                <a:effectLst/>
              </a:rPr>
              <a:t>) </a:t>
            </a:r>
            <a:r>
              <a:rPr lang="en-US" sz="1800" dirty="0">
                <a:solidFill>
                  <a:srgbClr val="339933"/>
                </a:solidFill>
                <a:effectLst/>
              </a:rPr>
              <a:t># </a:t>
            </a:r>
            <a:r>
              <a:rPr lang="en-US" sz="1800" dirty="0" err="1">
                <a:solidFill>
                  <a:srgbClr val="339933"/>
                </a:solidFill>
                <a:effectLst/>
              </a:rPr>
              <a:t>getattr</a:t>
            </a:r>
            <a:r>
              <a:rPr lang="en-US" sz="1800" dirty="0">
                <a:solidFill>
                  <a:srgbClr val="339933"/>
                </a:solidFill>
                <a:effectLst/>
              </a:rPr>
              <a:t>() </a:t>
            </a:r>
            <a:r>
              <a:rPr lang="zh-TW" altLang="en-US" sz="1800" dirty="0">
                <a:solidFill>
                  <a:srgbClr val="339933"/>
                </a:solidFill>
                <a:effectLst/>
              </a:rPr>
              <a:t>和 </a:t>
            </a:r>
            <a:r>
              <a:rPr lang="en-US" altLang="zh-TW" sz="1800" dirty="0">
                <a:solidFill>
                  <a:srgbClr val="339933"/>
                </a:solidFill>
                <a:effectLst/>
              </a:rPr>
              <a:t>__</a:t>
            </a:r>
            <a:r>
              <a:rPr lang="en-US" sz="1800" dirty="0" smtClean="0">
                <a:solidFill>
                  <a:srgbClr val="339933"/>
                </a:solidFill>
                <a:effectLst/>
              </a:rPr>
              <a:t>import__() </a:t>
            </a:r>
            <a:r>
              <a:rPr lang="zh-TW" altLang="en-US" sz="1800" dirty="0">
                <a:solidFill>
                  <a:srgbClr val="339933"/>
                </a:solidFill>
                <a:effectLst/>
              </a:rPr>
              <a:t>有類似功效</a:t>
            </a:r>
          </a:p>
          <a:p>
            <a:pPr marL="0" indent="0">
              <a:buNone/>
            </a:pPr>
            <a:r>
              <a:rPr lang="zh-TW" altLang="en-US" sz="1800" dirty="0">
                <a:effectLst/>
              </a:rPr>
              <a:t>        </a:t>
            </a:r>
            <a:r>
              <a:rPr lang="en-US" sz="1800" dirty="0" err="1">
                <a:effectLst/>
              </a:rPr>
              <a:t>kwargs</a:t>
            </a:r>
            <a:r>
              <a:rPr lang="en-US" sz="1800" dirty="0">
                <a:effectLst/>
              </a:rPr>
              <a:t> = {</a:t>
            </a:r>
          </a:p>
          <a:p>
            <a:pPr marL="0" indent="0">
              <a:buNone/>
            </a:pPr>
            <a:r>
              <a:rPr lang="en-US" sz="1800" dirty="0">
                <a:effectLst/>
              </a:rPr>
              <a:t>            key : value </a:t>
            </a:r>
            <a:r>
              <a:rPr lang="en-US" sz="1800" dirty="0" smtClean="0">
                <a:effectLst/>
              </a:rPr>
              <a:t>			     </a:t>
            </a:r>
            <a:r>
              <a:rPr lang="en-US" sz="1800" dirty="0" smtClean="0">
                <a:solidFill>
                  <a:srgbClr val="339933"/>
                </a:solidFill>
                <a:effectLst/>
              </a:rPr>
              <a:t># </a:t>
            </a:r>
            <a:r>
              <a:rPr lang="en-US" sz="1800" dirty="0">
                <a:solidFill>
                  <a:srgbClr val="339933"/>
                </a:solidFill>
                <a:effectLst/>
              </a:rPr>
              <a:t>brace</a:t>
            </a:r>
            <a:r>
              <a:rPr lang="zh-TW" altLang="en-US" sz="1800" dirty="0">
                <a:solidFill>
                  <a:srgbClr val="339933"/>
                </a:solidFill>
                <a:effectLst/>
              </a:rPr>
              <a:t>內可自由換行</a:t>
            </a:r>
          </a:p>
          <a:p>
            <a:pPr marL="0" indent="0">
              <a:buNone/>
            </a:pPr>
            <a:r>
              <a:rPr lang="zh-TW" altLang="en-US" sz="1800" dirty="0">
                <a:effectLst/>
              </a:rPr>
              <a:t>            </a:t>
            </a:r>
            <a:r>
              <a:rPr lang="en-US" sz="1800" dirty="0">
                <a:effectLst/>
              </a:rPr>
              <a:t>for key, value in </a:t>
            </a:r>
            <a:r>
              <a:rPr lang="en-US" sz="1800" dirty="0" err="1">
                <a:effectLst/>
              </a:rPr>
              <a:t>d.items</a:t>
            </a:r>
            <a:r>
              <a:rPr lang="en-US" sz="1800" dirty="0">
                <a:effectLst/>
              </a:rPr>
              <a:t>()</a:t>
            </a:r>
          </a:p>
          <a:p>
            <a:pPr marL="0" indent="0">
              <a:buNone/>
            </a:pPr>
            <a:r>
              <a:rPr lang="en-US" sz="1800" dirty="0">
                <a:effectLst/>
              </a:rPr>
              <a:t>        }</a:t>
            </a:r>
          </a:p>
          <a:p>
            <a:pPr marL="0" indent="0">
              <a:buNone/>
            </a:pPr>
            <a:r>
              <a:rPr lang="en-US" sz="1800" dirty="0">
                <a:effectLst/>
              </a:rPr>
              <a:t>        </a:t>
            </a:r>
            <a:r>
              <a:rPr lang="en-US" sz="1800" dirty="0" err="1">
                <a:effectLst/>
              </a:rPr>
              <a:t>inst</a:t>
            </a:r>
            <a:r>
              <a:rPr lang="en-US" sz="1800" dirty="0">
                <a:effectLst/>
              </a:rPr>
              <a:t> = class_(**</a:t>
            </a:r>
            <a:r>
              <a:rPr lang="en-US" sz="1800" dirty="0" err="1">
                <a:effectLst/>
              </a:rPr>
              <a:t>kwargs</a:t>
            </a:r>
            <a:r>
              <a:rPr lang="en-US" sz="1800" dirty="0">
                <a:effectLst/>
              </a:rPr>
              <a:t>) </a:t>
            </a:r>
            <a:r>
              <a:rPr lang="en-US" sz="1800" dirty="0" smtClean="0">
                <a:effectLst/>
              </a:rPr>
              <a:t>		     </a:t>
            </a:r>
            <a:r>
              <a:rPr lang="en-US" sz="1800" dirty="0" smtClean="0">
                <a:solidFill>
                  <a:srgbClr val="339933"/>
                </a:solidFill>
                <a:effectLst/>
              </a:rPr>
              <a:t># </a:t>
            </a:r>
            <a:r>
              <a:rPr lang="en-US" sz="1800" dirty="0">
                <a:solidFill>
                  <a:srgbClr val="339933"/>
                </a:solidFill>
                <a:effectLst/>
              </a:rPr>
              <a:t>call the constructor with </a:t>
            </a:r>
            <a:r>
              <a:rPr lang="en-US" sz="1800" dirty="0" err="1">
                <a:solidFill>
                  <a:srgbClr val="339933"/>
                </a:solidFill>
                <a:effectLst/>
              </a:rPr>
              <a:t>kwargs</a:t>
            </a:r>
            <a:endParaRPr lang="en-US" sz="1800" dirty="0">
              <a:solidFill>
                <a:srgbClr val="339933"/>
              </a:solidFill>
              <a:effectLst/>
            </a:endParaRPr>
          </a:p>
          <a:p>
            <a:pPr marL="0" indent="0">
              <a:buNone/>
            </a:pPr>
            <a:r>
              <a:rPr lang="en-US" sz="1800" dirty="0">
                <a:effectLst/>
              </a:rPr>
              <a:t>    else:</a:t>
            </a:r>
          </a:p>
          <a:p>
            <a:pPr marL="0" indent="0">
              <a:buNone/>
            </a:pPr>
            <a:r>
              <a:rPr lang="en-US" sz="1800" dirty="0">
                <a:effectLst/>
              </a:rPr>
              <a:t>        </a:t>
            </a:r>
            <a:r>
              <a:rPr lang="en-US" sz="1800" dirty="0" err="1">
                <a:effectLst/>
              </a:rPr>
              <a:t>inst</a:t>
            </a:r>
            <a:r>
              <a:rPr lang="en-US" sz="1800" dirty="0">
                <a:effectLst/>
              </a:rPr>
              <a:t> = d</a:t>
            </a:r>
          </a:p>
          <a:p>
            <a:pPr marL="0" indent="0">
              <a:buNone/>
            </a:pPr>
            <a:r>
              <a:rPr lang="en-US" sz="1800" dirty="0">
                <a:effectLst/>
              </a:rPr>
              <a:t>    return </a:t>
            </a:r>
            <a:r>
              <a:rPr lang="en-US" sz="1800" dirty="0" err="1">
                <a:effectLst/>
              </a:rPr>
              <a:t>inst</a:t>
            </a:r>
            <a:endParaRPr lang="en-US" sz="1800" dirty="0">
              <a:effectLst/>
            </a:endParaRPr>
          </a:p>
        </p:txBody>
      </p:sp>
    </p:spTree>
    <p:extLst>
      <p:ext uri="{BB962C8B-B14F-4D97-AF65-F5344CB8AC3E}">
        <p14:creationId xmlns:p14="http://schemas.microsoft.com/office/powerpoint/2010/main" val="2327638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object_hook</a:t>
            </a:r>
            <a:endParaRPr lang="en-US" dirty="0"/>
          </a:p>
        </p:txBody>
      </p:sp>
      <p:sp>
        <p:nvSpPr>
          <p:cNvPr id="3" name="Content Placeholder 2"/>
          <p:cNvSpPr>
            <a:spLocks noGrp="1"/>
          </p:cNvSpPr>
          <p:nvPr>
            <p:ph idx="1"/>
          </p:nvPr>
        </p:nvSpPr>
        <p:spPr/>
        <p:txBody>
          <a:bodyPr/>
          <a:lstStyle/>
          <a:p>
            <a:r>
              <a:rPr lang="en-US" dirty="0" smtClean="0"/>
              <a:t>Now you can instruct JSON how to handle those non-built-in data types.</a:t>
            </a:r>
          </a:p>
          <a:p>
            <a:pPr lvl="1"/>
            <a:r>
              <a:rPr lang="en-US" dirty="0"/>
              <a:t>from </a:t>
            </a:r>
            <a:r>
              <a:rPr lang="en-US" dirty="0" err="1"/>
              <a:t>myObj</a:t>
            </a:r>
            <a:r>
              <a:rPr lang="en-US" dirty="0"/>
              <a:t> import  Rational, </a:t>
            </a:r>
            <a:r>
              <a:rPr lang="en-US" dirty="0" err="1"/>
              <a:t>obj_to_dict</a:t>
            </a:r>
            <a:r>
              <a:rPr lang="en-US" dirty="0"/>
              <a:t>, </a:t>
            </a:r>
            <a:r>
              <a:rPr lang="en-US" dirty="0" err="1" smtClean="0"/>
              <a:t>dict_to_obj</a:t>
            </a:r>
            <a:endParaRPr lang="en-US" dirty="0" smtClean="0"/>
          </a:p>
          <a:p>
            <a:pPr lvl="1"/>
            <a:r>
              <a:rPr lang="en-US" dirty="0"/>
              <a:t>a = Rational(1, 3)</a:t>
            </a:r>
          </a:p>
          <a:p>
            <a:pPr lvl="1"/>
            <a:r>
              <a:rPr lang="en-US" dirty="0" err="1"/>
              <a:t>json.dumps</a:t>
            </a:r>
            <a:r>
              <a:rPr lang="en-US" dirty="0"/>
              <a:t>(a</a:t>
            </a:r>
            <a:r>
              <a:rPr lang="en-US" dirty="0" smtClean="0"/>
              <a:t>)</a:t>
            </a:r>
          </a:p>
          <a:p>
            <a:pPr lvl="2"/>
            <a:r>
              <a:rPr lang="en-US" dirty="0" err="1"/>
              <a:t>TypeError</a:t>
            </a:r>
            <a:r>
              <a:rPr lang="en-US" dirty="0"/>
              <a:t>: Object of type 'Rational' is not JSON serializable</a:t>
            </a:r>
          </a:p>
          <a:p>
            <a:pPr lvl="1"/>
            <a:r>
              <a:rPr lang="en-US" dirty="0" smtClean="0"/>
              <a:t>s = </a:t>
            </a:r>
            <a:r>
              <a:rPr lang="en-US" dirty="0" err="1" smtClean="0"/>
              <a:t>json.dumps</a:t>
            </a:r>
            <a:r>
              <a:rPr lang="en-US" dirty="0" smtClean="0"/>
              <a:t>(</a:t>
            </a:r>
            <a:r>
              <a:rPr lang="en-US" dirty="0" err="1" smtClean="0"/>
              <a:t>obj</a:t>
            </a:r>
            <a:r>
              <a:rPr lang="en-US" dirty="0" smtClean="0"/>
              <a:t>, </a:t>
            </a:r>
            <a:r>
              <a:rPr lang="en-US" dirty="0" smtClean="0">
                <a:solidFill>
                  <a:srgbClr val="00B0F0"/>
                </a:solidFill>
              </a:rPr>
              <a:t>default=</a:t>
            </a:r>
            <a:r>
              <a:rPr lang="en-US" dirty="0" err="1" smtClean="0">
                <a:solidFill>
                  <a:srgbClr val="00B0F0"/>
                </a:solidFill>
              </a:rPr>
              <a:t>obj_to_dict</a:t>
            </a:r>
            <a:r>
              <a:rPr lang="en-US" dirty="0" smtClean="0"/>
              <a:t>)</a:t>
            </a:r>
          </a:p>
          <a:p>
            <a:pPr lvl="1"/>
            <a:endParaRPr lang="en-US" dirty="0"/>
          </a:p>
          <a:p>
            <a:pPr lvl="1"/>
            <a:r>
              <a:rPr lang="en-US" dirty="0"/>
              <a:t>b = </a:t>
            </a:r>
            <a:r>
              <a:rPr lang="en-US" dirty="0" err="1"/>
              <a:t>json.loads</a:t>
            </a:r>
            <a:r>
              <a:rPr lang="en-US" dirty="0"/>
              <a:t>(s, </a:t>
            </a:r>
            <a:r>
              <a:rPr lang="en-US" dirty="0" err="1">
                <a:solidFill>
                  <a:srgbClr val="00B0F0"/>
                </a:solidFill>
              </a:rPr>
              <a:t>object_hook</a:t>
            </a:r>
            <a:r>
              <a:rPr lang="en-US" dirty="0">
                <a:solidFill>
                  <a:srgbClr val="00B0F0"/>
                </a:solidFill>
              </a:rPr>
              <a:t>=</a:t>
            </a:r>
            <a:r>
              <a:rPr lang="en-US" dirty="0" err="1">
                <a:solidFill>
                  <a:srgbClr val="00B0F0"/>
                </a:solidFill>
              </a:rPr>
              <a:t>dict_to_obj</a:t>
            </a:r>
            <a:r>
              <a:rPr lang="en-US" dirty="0"/>
              <a:t>)</a:t>
            </a:r>
          </a:p>
        </p:txBody>
      </p:sp>
    </p:spTree>
    <p:extLst>
      <p:ext uri="{BB962C8B-B14F-4D97-AF65-F5344CB8AC3E}">
        <p14:creationId xmlns:p14="http://schemas.microsoft.com/office/powerpoint/2010/main" val="3241644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XMLRPC</a:t>
            </a:r>
            <a:endParaRPr lang="en-US" dirty="0"/>
          </a:p>
        </p:txBody>
      </p:sp>
      <p:sp>
        <p:nvSpPr>
          <p:cNvPr id="3" name="Content Placeholder 2"/>
          <p:cNvSpPr>
            <a:spLocks noGrp="1"/>
          </p:cNvSpPr>
          <p:nvPr>
            <p:ph idx="1"/>
          </p:nvPr>
        </p:nvSpPr>
        <p:spPr/>
        <p:txBody>
          <a:bodyPr/>
          <a:lstStyle/>
          <a:p>
            <a:r>
              <a:rPr lang="en-US" dirty="0" smtClean="0"/>
              <a:t>Does XMLRPC provide an easier way to handle user-defined class?</a:t>
            </a:r>
            <a:endParaRPr lang="en-US" dirty="0"/>
          </a:p>
        </p:txBody>
      </p:sp>
    </p:spTree>
    <p:extLst>
      <p:ext uri="{BB962C8B-B14F-4D97-AF65-F5344CB8AC3E}">
        <p14:creationId xmlns:p14="http://schemas.microsoft.com/office/powerpoint/2010/main" val="382731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a:t>
            </a:r>
            <a:r>
              <a:rPr lang="en-US" dirty="0" smtClean="0"/>
              <a:t> Jobs on Unix</a:t>
            </a:r>
            <a:endParaRPr lang="en-US" dirty="0"/>
          </a:p>
        </p:txBody>
      </p:sp>
      <p:sp>
        <p:nvSpPr>
          <p:cNvPr id="3" name="Content Placeholder 2"/>
          <p:cNvSpPr>
            <a:spLocks noGrp="1"/>
          </p:cNvSpPr>
          <p:nvPr>
            <p:ph idx="1"/>
          </p:nvPr>
        </p:nvSpPr>
        <p:spPr/>
        <p:txBody>
          <a:bodyPr/>
          <a:lstStyle/>
          <a:p>
            <a:r>
              <a:rPr lang="en-US" dirty="0" err="1" smtClean="0"/>
              <a:t>crontab</a:t>
            </a:r>
            <a:r>
              <a:rPr lang="en-US" dirty="0" smtClean="0"/>
              <a:t> -e # edit</a:t>
            </a:r>
          </a:p>
          <a:p>
            <a:pPr lvl="1"/>
            <a:r>
              <a:rPr lang="en-US" dirty="0"/>
              <a:t>0-55/5  *  *  *  *  </a:t>
            </a:r>
            <a:r>
              <a:rPr lang="en-US" dirty="0" smtClean="0"/>
              <a:t>/</a:t>
            </a:r>
            <a:r>
              <a:rPr lang="en-US" dirty="0" err="1"/>
              <a:t>usr</a:t>
            </a:r>
            <a:r>
              <a:rPr lang="en-US" dirty="0"/>
              <a:t>/local/bin/python3.7 /</a:t>
            </a:r>
            <a:r>
              <a:rPr lang="en-US" dirty="0" smtClean="0"/>
              <a:t>home/solomon/Waste/a.py</a:t>
            </a:r>
          </a:p>
          <a:p>
            <a:endParaRPr lang="en-US" dirty="0" smtClean="0"/>
          </a:p>
          <a:p>
            <a:r>
              <a:rPr lang="en-US" dirty="0" err="1" smtClean="0"/>
              <a:t>crontab</a:t>
            </a:r>
            <a:r>
              <a:rPr lang="en-US" dirty="0" smtClean="0"/>
              <a:t> -l	# list</a:t>
            </a:r>
          </a:p>
          <a:p>
            <a:endParaRPr lang="en-US" dirty="0"/>
          </a:p>
          <a:p>
            <a:r>
              <a:rPr lang="en-US" dirty="0" err="1" smtClean="0"/>
              <a:t>crontab</a:t>
            </a:r>
            <a:r>
              <a:rPr lang="en-US" dirty="0" smtClean="0"/>
              <a:t> -r 	# remove</a:t>
            </a:r>
            <a:endParaRPr lang="en-US" dirty="0"/>
          </a:p>
        </p:txBody>
      </p:sp>
    </p:spTree>
    <p:extLst>
      <p:ext uri="{BB962C8B-B14F-4D97-AF65-F5344CB8AC3E}">
        <p14:creationId xmlns:p14="http://schemas.microsoft.com/office/powerpoint/2010/main" val="214473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a:t>
            </a:r>
            <a:r>
              <a:rPr lang="en-US" dirty="0" smtClean="0"/>
              <a:t> Jobs in Windows</a:t>
            </a:r>
            <a:endParaRPr lang="en-US" dirty="0"/>
          </a:p>
        </p:txBody>
      </p:sp>
      <p:sp>
        <p:nvSpPr>
          <p:cNvPr id="3" name="Content Placeholder 2"/>
          <p:cNvSpPr>
            <a:spLocks noGrp="1"/>
          </p:cNvSpPr>
          <p:nvPr>
            <p:ph idx="1"/>
          </p:nvPr>
        </p:nvSpPr>
        <p:spPr/>
        <p:txBody>
          <a:bodyPr/>
          <a:lstStyle/>
          <a:p>
            <a:r>
              <a:rPr lang="en-US" sz="2000" dirty="0" smtClean="0"/>
              <a:t>Start – “Scheduled Tasks” – Create Task</a:t>
            </a:r>
          </a:p>
          <a:p>
            <a:pPr lvl="1"/>
            <a:r>
              <a:rPr lang="en-US" sz="1800" dirty="0" smtClean="0"/>
              <a:t>Don’t choose “Create Basic Task”, which is too basic for </a:t>
            </a:r>
            <a:r>
              <a:rPr lang="en-US" sz="1800" dirty="0" err="1" smtClean="0"/>
              <a:t>cron</a:t>
            </a:r>
            <a:r>
              <a:rPr lang="en-US" sz="1800" dirty="0" smtClean="0"/>
              <a:t> jobs.</a:t>
            </a:r>
          </a:p>
          <a:p>
            <a:pPr lvl="1"/>
            <a:r>
              <a:rPr lang="en-US" sz="1800" dirty="0"/>
              <a:t>Check “Run when user is logged in or not</a:t>
            </a:r>
            <a:r>
              <a:rPr lang="en-US" sz="1800" dirty="0" smtClean="0"/>
              <a:t>”.</a:t>
            </a:r>
          </a:p>
          <a:p>
            <a:pPr lvl="2"/>
            <a:r>
              <a:rPr lang="en-US" sz="1600" dirty="0" smtClean="0"/>
              <a:t>Do not store password.</a:t>
            </a:r>
          </a:p>
          <a:p>
            <a:pPr lvl="1"/>
            <a:r>
              <a:rPr lang="en-US" sz="1800" dirty="0" smtClean="0"/>
              <a:t>Check “Run with highest privileges”.</a:t>
            </a:r>
          </a:p>
          <a:p>
            <a:r>
              <a:rPr lang="en-US" sz="2000" dirty="0" smtClean="0"/>
              <a:t>Trigger – New</a:t>
            </a:r>
          </a:p>
          <a:p>
            <a:pPr lvl="1"/>
            <a:r>
              <a:rPr lang="en-US" sz="1800" dirty="0" smtClean="0"/>
              <a:t>Daily</a:t>
            </a:r>
          </a:p>
          <a:p>
            <a:pPr lvl="1"/>
            <a:r>
              <a:rPr lang="en-US" sz="1800" dirty="0" smtClean="0"/>
              <a:t>Repeat task every: </a:t>
            </a:r>
            <a:r>
              <a:rPr lang="en-US" sz="1800" u="sng" dirty="0" smtClean="0"/>
              <a:t>5 minutes</a:t>
            </a:r>
            <a:r>
              <a:rPr lang="en-US" sz="1800" dirty="0" smtClean="0"/>
              <a:t>, for a duration of </a:t>
            </a:r>
            <a:r>
              <a:rPr lang="en-US" sz="1800" u="sng" dirty="0" smtClean="0"/>
              <a:t>1 day</a:t>
            </a:r>
            <a:r>
              <a:rPr lang="en-US" sz="1800" dirty="0" smtClean="0"/>
              <a:t>.</a:t>
            </a:r>
          </a:p>
          <a:p>
            <a:pPr lvl="1"/>
            <a:r>
              <a:rPr lang="en-US" sz="1800" dirty="0" smtClean="0"/>
              <a:t>Enabled</a:t>
            </a:r>
          </a:p>
          <a:p>
            <a:r>
              <a:rPr lang="en-US" sz="2000" dirty="0" smtClean="0"/>
              <a:t>Action – New</a:t>
            </a:r>
          </a:p>
          <a:p>
            <a:pPr lvl="1"/>
            <a:r>
              <a:rPr lang="en-US" sz="1800" dirty="0" smtClean="0"/>
              <a:t>Program: C:\WinApp\Anaconda3\python.exe</a:t>
            </a:r>
          </a:p>
          <a:p>
            <a:pPr lvl="1"/>
            <a:r>
              <a:rPr lang="en-US" sz="1800" dirty="0" smtClean="0"/>
              <a:t>Add arguments: D:\Waste\a.py</a:t>
            </a:r>
          </a:p>
          <a:p>
            <a:pPr lvl="1"/>
            <a:r>
              <a:rPr lang="en-US" sz="1800" dirty="0" smtClean="0"/>
              <a:t>Start in: D:\Waste</a:t>
            </a:r>
          </a:p>
          <a:p>
            <a:r>
              <a:rPr lang="en-US" sz="2000" dirty="0" smtClean="0"/>
              <a:t>Now you can see the task in the list of “Active  Tasks”</a:t>
            </a:r>
          </a:p>
        </p:txBody>
      </p:sp>
      <p:sp>
        <p:nvSpPr>
          <p:cNvPr id="4" name="TextBox 3"/>
          <p:cNvSpPr txBox="1"/>
          <p:nvPr/>
        </p:nvSpPr>
        <p:spPr>
          <a:xfrm>
            <a:off x="482600" y="6464300"/>
            <a:ext cx="5436232" cy="276999"/>
          </a:xfrm>
          <a:prstGeom prst="rect">
            <a:avLst/>
          </a:prstGeom>
          <a:noFill/>
        </p:spPr>
        <p:txBody>
          <a:bodyPr wrap="none" rtlCol="0">
            <a:spAutoFit/>
          </a:bodyPr>
          <a:lstStyle/>
          <a:p>
            <a:r>
              <a:rPr lang="en-US" dirty="0">
                <a:hlinkClick r:id="rId3"/>
              </a:rPr>
              <a:t>https://moreabout.tech/creating-cron-jobs-in-windows-10-and-windows-server-2016/</a:t>
            </a:r>
            <a:endParaRPr lang="en-US" dirty="0"/>
          </a:p>
        </p:txBody>
      </p:sp>
    </p:spTree>
    <p:extLst>
      <p:ext uri="{BB962C8B-B14F-4D97-AF65-F5344CB8AC3E}">
        <p14:creationId xmlns:p14="http://schemas.microsoft.com/office/powerpoint/2010/main" val="43949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Hands-On:</a:t>
            </a:r>
            <a:r>
              <a:rPr lang="en-US" dirty="0" smtClean="0"/>
              <a:t> Windows Task Scheduler</a:t>
            </a:r>
            <a:endParaRPr lang="en-US" dirty="0"/>
          </a:p>
        </p:txBody>
      </p:sp>
      <p:sp>
        <p:nvSpPr>
          <p:cNvPr id="3" name="Content Placeholder 2"/>
          <p:cNvSpPr>
            <a:spLocks noGrp="1"/>
          </p:cNvSpPr>
          <p:nvPr>
            <p:ph idx="1"/>
          </p:nvPr>
        </p:nvSpPr>
        <p:spPr/>
        <p:txBody>
          <a:bodyPr/>
          <a:lstStyle/>
          <a:p>
            <a:r>
              <a:rPr lang="en-US" dirty="0" smtClean="0"/>
              <a:t>Create a task which repeats every 5 minutes.</a:t>
            </a:r>
          </a:p>
          <a:p>
            <a:endParaRPr lang="en-US" dirty="0" smtClean="0"/>
          </a:p>
          <a:p>
            <a:r>
              <a:rPr lang="en-US" dirty="0" smtClean="0"/>
              <a:t>How do you verify that it successfully runs 12 times in an hour?</a:t>
            </a:r>
          </a:p>
          <a:p>
            <a:endParaRPr lang="en-US" dirty="0"/>
          </a:p>
        </p:txBody>
      </p:sp>
      <p:pic>
        <p:nvPicPr>
          <p:cNvPr id="4" name="Picture 3"/>
          <p:cNvPicPr>
            <a:picLocks noChangeAspect="1"/>
          </p:cNvPicPr>
          <p:nvPr/>
        </p:nvPicPr>
        <p:blipFill>
          <a:blip r:embed="rId2"/>
          <a:stretch>
            <a:fillRect/>
          </a:stretch>
        </p:blipFill>
        <p:spPr>
          <a:xfrm>
            <a:off x="2362200" y="2931477"/>
            <a:ext cx="4597400" cy="3275648"/>
          </a:xfrm>
          <a:prstGeom prst="rect">
            <a:avLst/>
          </a:prstGeom>
        </p:spPr>
      </p:pic>
    </p:spTree>
    <p:extLst>
      <p:ext uri="{BB962C8B-B14F-4D97-AF65-F5344CB8AC3E}">
        <p14:creationId xmlns:p14="http://schemas.microsoft.com/office/powerpoint/2010/main" val="4231663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a:t> </a:t>
            </a:r>
            <a:r>
              <a:rPr lang="en-US" dirty="0" smtClean="0"/>
              <a:t>A </a:t>
            </a:r>
            <a:r>
              <a:rPr lang="en-US" dirty="0" smtClean="0">
                <a:solidFill>
                  <a:srgbClr val="FF00FF"/>
                </a:solidFill>
              </a:rPr>
              <a:t>hash function</a:t>
            </a:r>
            <a:r>
              <a:rPr lang="en-US" dirty="0" smtClean="0"/>
              <a:t> is </a:t>
            </a:r>
            <a:r>
              <a:rPr lang="en-US" dirty="0"/>
              <a:t>a mathematical algorithm that maps data of arbitrary size (often called the "message") to a bit string of a fixed size (the "hash value", "hash", "checksum</a:t>
            </a:r>
            <a:r>
              <a:rPr lang="en-US" dirty="0" smtClean="0"/>
              <a:t>", or </a:t>
            </a:r>
            <a:r>
              <a:rPr lang="en-US" dirty="0"/>
              <a:t>"message digest</a:t>
            </a:r>
            <a:r>
              <a:rPr lang="en-US" dirty="0" smtClean="0"/>
              <a:t>").</a:t>
            </a:r>
          </a:p>
          <a:p>
            <a:r>
              <a:rPr lang="en-US" dirty="0" smtClean="0"/>
              <a:t>It is </a:t>
            </a:r>
            <a:r>
              <a:rPr lang="en-US" dirty="0"/>
              <a:t>a </a:t>
            </a:r>
            <a:r>
              <a:rPr lang="en-US" dirty="0">
                <a:hlinkClick r:id="rId2"/>
              </a:rPr>
              <a:t>one-way function</a:t>
            </a:r>
            <a:r>
              <a:rPr lang="en-US" dirty="0"/>
              <a:t>, that is, a function which is practically infeasible to invert</a:t>
            </a:r>
            <a:r>
              <a:rPr lang="en-US" dirty="0" smtClean="0"/>
              <a:t>.</a:t>
            </a:r>
          </a:p>
          <a:p>
            <a:pPr lvl="1"/>
            <a:r>
              <a:rPr lang="en-US" dirty="0" smtClean="0"/>
              <a:t>If you design an authentication system, in your database, you should not store users’ passwords in plaintext.</a:t>
            </a:r>
          </a:p>
          <a:p>
            <a:pPr lvl="1"/>
            <a:r>
              <a:rPr lang="en-US" dirty="0" smtClean="0"/>
              <a:t>You should store the hashed values.</a:t>
            </a:r>
          </a:p>
          <a:p>
            <a:r>
              <a:rPr lang="en-US" dirty="0"/>
              <a:t>Ideally, the only way to find a message that produces a given hash is to attempt a </a:t>
            </a:r>
            <a:r>
              <a:rPr lang="en-US" dirty="0">
                <a:hlinkClick r:id="rId3"/>
              </a:rPr>
              <a:t>brute-force search</a:t>
            </a:r>
            <a:r>
              <a:rPr lang="en-US" dirty="0"/>
              <a:t> of possible inputs to see if they produce a match, or use a </a:t>
            </a:r>
            <a:r>
              <a:rPr lang="en-US" dirty="0">
                <a:hlinkClick r:id="rId4"/>
              </a:rPr>
              <a:t>rainbow table</a:t>
            </a:r>
            <a:r>
              <a:rPr lang="en-US" dirty="0"/>
              <a:t> of matched hashes.</a:t>
            </a:r>
          </a:p>
        </p:txBody>
      </p:sp>
      <p:pic>
        <p:nvPicPr>
          <p:cNvPr id="3074" name="Picture 2" descr="https://upload.wikimedia.org/wikipedia/commons/thumb/5/58/Hash_table_4_1_1_0_0_1_0_LL.svg/240px-Hash_table_4_1_1_0_0_1_0_LL.svg.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4485" y="7938"/>
            <a:ext cx="1861516"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65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hashlib</a:t>
            </a:r>
            <a:endParaRPr lang="en-US" dirty="0"/>
          </a:p>
        </p:txBody>
      </p:sp>
      <p:sp>
        <p:nvSpPr>
          <p:cNvPr id="3" name="Content Placeholder 2"/>
          <p:cNvSpPr>
            <a:spLocks noGrp="1"/>
          </p:cNvSpPr>
          <p:nvPr>
            <p:ph idx="1"/>
          </p:nvPr>
        </p:nvSpPr>
        <p:spPr/>
        <p:txBody>
          <a:bodyPr/>
          <a:lstStyle/>
          <a:p>
            <a:r>
              <a:rPr lang="en-US" sz="2000" dirty="0" err="1" smtClean="0"/>
              <a:t>hashlib</a:t>
            </a:r>
            <a:r>
              <a:rPr lang="en-US" sz="2000" dirty="0" smtClean="0"/>
              <a:t> is based on the support of OpenSSL, so all the algorithms supported by that library are available, including</a:t>
            </a:r>
          </a:p>
          <a:p>
            <a:pPr lvl="1"/>
            <a:r>
              <a:rPr lang="en-US" sz="1800" dirty="0" smtClean="0"/>
              <a:t>md5</a:t>
            </a:r>
          </a:p>
          <a:p>
            <a:pPr lvl="1"/>
            <a:r>
              <a:rPr lang="en-US" sz="1800" dirty="0" smtClean="0"/>
              <a:t>sha1</a:t>
            </a:r>
          </a:p>
          <a:p>
            <a:pPr lvl="1"/>
            <a:r>
              <a:rPr lang="en-US" sz="1800" dirty="0" smtClean="0"/>
              <a:t>sha224</a:t>
            </a:r>
          </a:p>
          <a:p>
            <a:pPr lvl="1"/>
            <a:r>
              <a:rPr lang="en-US" sz="1800" dirty="0" smtClean="0"/>
              <a:t>sha256</a:t>
            </a:r>
          </a:p>
          <a:p>
            <a:pPr lvl="1"/>
            <a:r>
              <a:rPr lang="en-US" sz="1800" dirty="0" smtClean="0"/>
              <a:t>sha384</a:t>
            </a:r>
          </a:p>
          <a:p>
            <a:pPr lvl="1"/>
            <a:r>
              <a:rPr lang="en-US" sz="1800" dirty="0" smtClean="0"/>
              <a:t>sha512</a:t>
            </a:r>
          </a:p>
          <a:p>
            <a:r>
              <a:rPr lang="en-US" sz="2000" dirty="0" err="1"/>
              <a:t>hashlib.algorithms_available</a:t>
            </a:r>
            <a:endParaRPr lang="en-US" sz="2000" dirty="0"/>
          </a:p>
          <a:p>
            <a:pPr lvl="1"/>
            <a:r>
              <a:rPr lang="en-US" sz="1800" dirty="0"/>
              <a:t>A set of hash algorithms </a:t>
            </a:r>
            <a:r>
              <a:rPr lang="en-US" sz="1800" dirty="0">
                <a:effectLst/>
              </a:rPr>
              <a:t>that are available in the running Python interpreter</a:t>
            </a:r>
            <a:r>
              <a:rPr lang="en-US" sz="1800" dirty="0" smtClean="0">
                <a:effectLst/>
              </a:rPr>
              <a:t>.</a:t>
            </a:r>
            <a:endParaRPr lang="en-US" sz="1800" dirty="0" smtClean="0"/>
          </a:p>
          <a:p>
            <a:r>
              <a:rPr lang="en-US" sz="2000" dirty="0" err="1" smtClean="0"/>
              <a:t>hashlib.algorithms_guaranteed</a:t>
            </a:r>
            <a:endParaRPr lang="en-US" sz="2000" dirty="0" smtClean="0"/>
          </a:p>
          <a:p>
            <a:pPr lvl="1"/>
            <a:r>
              <a:rPr lang="en-US" sz="1800" dirty="0" smtClean="0"/>
              <a:t>A set </a:t>
            </a:r>
            <a:r>
              <a:rPr lang="en-US" sz="1800" dirty="0"/>
              <a:t>of hash algorithms guaranteed to be supported by this module on all platforms</a:t>
            </a:r>
            <a:r>
              <a:rPr lang="en-US" sz="1800" dirty="0" smtClean="0"/>
              <a:t>.</a:t>
            </a:r>
          </a:p>
          <a:p>
            <a:pPr lvl="1"/>
            <a:r>
              <a:rPr lang="en-US" sz="1800" dirty="0" smtClean="0"/>
              <a:t>This is a subset of the above one.</a:t>
            </a:r>
          </a:p>
        </p:txBody>
      </p:sp>
    </p:spTree>
    <p:extLst>
      <p:ext uri="{BB962C8B-B14F-4D97-AF65-F5344CB8AC3E}">
        <p14:creationId xmlns:p14="http://schemas.microsoft.com/office/powerpoint/2010/main" val="3645863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MD5 and SHA1 Are Insecure</a:t>
            </a:r>
            <a:endParaRPr lang="en-US" dirty="0"/>
          </a:p>
        </p:txBody>
      </p:sp>
      <p:sp>
        <p:nvSpPr>
          <p:cNvPr id="3" name="Content Placeholder 2"/>
          <p:cNvSpPr>
            <a:spLocks noGrp="1"/>
          </p:cNvSpPr>
          <p:nvPr>
            <p:ph idx="1"/>
          </p:nvPr>
        </p:nvSpPr>
        <p:spPr/>
        <p:txBody>
          <a:bodyPr/>
          <a:lstStyle/>
          <a:p>
            <a:r>
              <a:rPr lang="en-US" dirty="0" smtClean="0"/>
              <a:t>2005 </a:t>
            </a:r>
            <a:r>
              <a:rPr lang="en-US" dirty="0"/>
              <a:t>- MD5's designer Ron </a:t>
            </a:r>
            <a:r>
              <a:rPr lang="en-US" dirty="0" err="1"/>
              <a:t>Rivest</a:t>
            </a:r>
            <a:r>
              <a:rPr lang="en-US" dirty="0"/>
              <a:t> wrote that "</a:t>
            </a:r>
            <a:r>
              <a:rPr lang="en-US" dirty="0">
                <a:solidFill>
                  <a:srgbClr val="FF0000"/>
                </a:solidFill>
              </a:rPr>
              <a:t>md5 and sha1 are both clearly broken</a:t>
            </a:r>
            <a:r>
              <a:rPr lang="en-US" dirty="0"/>
              <a:t> (in terms of collision-resistance</a:t>
            </a:r>
            <a:r>
              <a:rPr lang="en-US" dirty="0" smtClean="0"/>
              <a:t>)“.</a:t>
            </a:r>
          </a:p>
          <a:p>
            <a:r>
              <a:rPr lang="en-US" dirty="0" smtClean="0"/>
              <a:t>2008 </a:t>
            </a:r>
            <a:r>
              <a:rPr lang="en-US" dirty="0"/>
              <a:t>- Bruce </a:t>
            </a:r>
            <a:r>
              <a:rPr lang="en-US" dirty="0" err="1"/>
              <a:t>Schneier</a:t>
            </a:r>
            <a:r>
              <a:rPr lang="en-US" dirty="0"/>
              <a:t> wrote of the attack that "we already knew that MD5 is a broken hash function" and that "</a:t>
            </a:r>
            <a:r>
              <a:rPr lang="en-US" dirty="0">
                <a:solidFill>
                  <a:srgbClr val="FF0000"/>
                </a:solidFill>
              </a:rPr>
              <a:t>no one should be using MD5 </a:t>
            </a:r>
            <a:r>
              <a:rPr lang="en-US" dirty="0" smtClean="0">
                <a:solidFill>
                  <a:srgbClr val="FF0000"/>
                </a:solidFill>
              </a:rPr>
              <a:t>anymore</a:t>
            </a:r>
            <a:r>
              <a:rPr lang="en-US" dirty="0" smtClean="0"/>
              <a:t>“.</a:t>
            </a:r>
          </a:p>
          <a:p>
            <a:endParaRPr lang="en-US" dirty="0"/>
          </a:p>
          <a:p>
            <a:r>
              <a:rPr lang="en-US" dirty="0" smtClean="0"/>
              <a:t>With the computing power of modern desktop PCs and servers, I recommend you to adopt SHA256 whenever you can.</a:t>
            </a:r>
          </a:p>
          <a:p>
            <a:pPr lvl="1"/>
            <a:r>
              <a:rPr lang="en-US" dirty="0" smtClean="0"/>
              <a:t>If your code is running on a low-power embedded system, that might be another story.  However, you still need to justify why you don’t want to consider SHA256.</a:t>
            </a:r>
          </a:p>
          <a:p>
            <a:pPr lvl="1"/>
            <a:r>
              <a:rPr lang="en-US" dirty="0" smtClean="0"/>
              <a:t>We shall adopt </a:t>
            </a:r>
            <a:r>
              <a:rPr lang="en-US" dirty="0" smtClean="0">
                <a:latin typeface="Courier New" panose="02070309020205020404" pitchFamily="49" charset="0"/>
                <a:cs typeface="Courier New" panose="02070309020205020404" pitchFamily="49" charset="0"/>
              </a:rPr>
              <a:t>sha256</a:t>
            </a:r>
            <a:r>
              <a:rPr lang="en-US" dirty="0" smtClean="0"/>
              <a:t> in the following examples.  </a:t>
            </a:r>
          </a:p>
          <a:p>
            <a:pPr lvl="2"/>
            <a:r>
              <a:rPr lang="en-US" dirty="0" smtClean="0"/>
              <a:t>Because the syntax is the same, you may easily substitute with </a:t>
            </a:r>
            <a:r>
              <a:rPr lang="en-US" dirty="0" smtClean="0">
                <a:latin typeface="Courier New" panose="02070309020205020404" pitchFamily="49" charset="0"/>
                <a:cs typeface="Courier New" panose="02070309020205020404" pitchFamily="49" charset="0"/>
              </a:rPr>
              <a:t>md5</a:t>
            </a:r>
            <a:r>
              <a:rPr lang="en-US" dirty="0" smtClean="0"/>
              <a:t> or </a:t>
            </a:r>
            <a:r>
              <a:rPr lang="en-US" dirty="0" smtClean="0">
                <a:latin typeface="Courier New" panose="02070309020205020404" pitchFamily="49" charset="0"/>
                <a:cs typeface="Courier New" panose="02070309020205020404" pitchFamily="49" charset="0"/>
              </a:rPr>
              <a:t>sha1</a:t>
            </a:r>
            <a:r>
              <a:rPr lang="en-US" dirty="0" smtClean="0"/>
              <a:t> if you want to try. </a:t>
            </a:r>
            <a:endParaRPr lang="en-US" dirty="0"/>
          </a:p>
        </p:txBody>
      </p:sp>
      <p:sp>
        <p:nvSpPr>
          <p:cNvPr id="5" name="Rectangle 4"/>
          <p:cNvSpPr/>
          <p:nvPr/>
        </p:nvSpPr>
        <p:spPr bwMode="auto">
          <a:xfrm>
            <a:off x="3987800" y="3035300"/>
            <a:ext cx="5702300" cy="6463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rPr>
              <a:t>Q: Isn’t SHA512 more secure?  (It has larger digest</a:t>
            </a:r>
            <a:r>
              <a:rPr kumimoji="0" lang="en-US" sz="1800" b="0" i="0" u="none" strike="noStrike" cap="none" normalizeH="0" dirty="0" smtClean="0">
                <a:ln>
                  <a:noFill/>
                </a:ln>
                <a:solidFill>
                  <a:schemeClr val="bg1"/>
                </a:solidFill>
                <a:effectLst/>
              </a:rPr>
              <a:t> size.)</a:t>
            </a:r>
          </a:p>
          <a:p>
            <a:pPr marL="0" marR="0" indent="0" algn="l" defTabSz="914400" rtl="0" eaLnBrk="0" fontAlgn="base" latinLnBrk="0" hangingPunct="0">
              <a:lnSpc>
                <a:spcPct val="100000"/>
              </a:lnSpc>
              <a:spcBef>
                <a:spcPct val="0"/>
              </a:spcBef>
              <a:spcAft>
                <a:spcPct val="0"/>
              </a:spcAft>
              <a:buClrTx/>
              <a:buSzTx/>
              <a:buFontTx/>
              <a:buNone/>
              <a:tabLst/>
            </a:pPr>
            <a:r>
              <a:rPr lang="en-US" sz="1800" baseline="0" dirty="0" smtClean="0">
                <a:solidFill>
                  <a:schemeClr val="bg1"/>
                </a:solidFill>
              </a:rPr>
              <a:t>A:</a:t>
            </a:r>
            <a:r>
              <a:rPr lang="en-US" sz="1800" dirty="0" smtClean="0">
                <a:solidFill>
                  <a:schemeClr val="bg1"/>
                </a:solidFill>
              </a:rPr>
              <a:t> </a:t>
            </a:r>
            <a:r>
              <a:rPr lang="en-US" sz="1800" dirty="0" err="1" smtClean="0">
                <a:solidFill>
                  <a:schemeClr val="bg1"/>
                </a:solidFill>
              </a:rPr>
              <a:t>Yes.But</a:t>
            </a:r>
            <a:r>
              <a:rPr lang="en-US" sz="1800" dirty="0" smtClean="0">
                <a:solidFill>
                  <a:schemeClr val="bg1"/>
                </a:solidFill>
              </a:rPr>
              <a:t> my 7-ZIP only support SHA1 and SHA256 now.</a:t>
            </a:r>
            <a:endParaRPr kumimoji="0" lang="en-US"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94117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SHA256 Checksums</a:t>
            </a:r>
            <a:endParaRPr lang="en-US" dirty="0"/>
          </a:p>
        </p:txBody>
      </p:sp>
      <p:sp>
        <p:nvSpPr>
          <p:cNvPr id="3" name="Content Placeholder 2"/>
          <p:cNvSpPr>
            <a:spLocks noGrp="1"/>
          </p:cNvSpPr>
          <p:nvPr>
            <p:ph idx="1"/>
          </p:nvPr>
        </p:nvSpPr>
        <p:spPr>
          <a:xfrm>
            <a:off x="744538" y="1435100"/>
            <a:ext cx="6354762" cy="4884738"/>
          </a:xfrm>
        </p:spPr>
        <p:txBody>
          <a:bodyPr/>
          <a:lstStyle/>
          <a:p>
            <a:r>
              <a:rPr lang="en-US" dirty="0" smtClean="0"/>
              <a:t>On Windows,</a:t>
            </a:r>
          </a:p>
          <a:p>
            <a:pPr lvl="1"/>
            <a:r>
              <a:rPr lang="en-US" dirty="0" smtClean="0"/>
              <a:t>Install 7-Zip</a:t>
            </a:r>
          </a:p>
          <a:p>
            <a:pPr lvl="1"/>
            <a:r>
              <a:rPr lang="en-US" dirty="0" smtClean="0"/>
              <a:t>If you know any </a:t>
            </a:r>
            <a:r>
              <a:rPr lang="en-US" dirty="0"/>
              <a:t>command-line utility like </a:t>
            </a:r>
            <a:r>
              <a:rPr lang="en-US" dirty="0">
                <a:hlinkClick r:id="rId2"/>
              </a:rPr>
              <a:t>Microsoft File Checksum Integrity </a:t>
            </a:r>
            <a:r>
              <a:rPr lang="en-US" dirty="0" smtClean="0">
                <a:hlinkClick r:id="rId2"/>
              </a:rPr>
              <a:t>Verifier</a:t>
            </a:r>
            <a:r>
              <a:rPr lang="en-US" dirty="0" smtClean="0"/>
              <a:t>, please do tell me.</a:t>
            </a:r>
          </a:p>
          <a:p>
            <a:r>
              <a:rPr lang="en-US" dirty="0" smtClean="0"/>
              <a:t>On FreeBSD,</a:t>
            </a:r>
          </a:p>
          <a:p>
            <a:pPr lvl="1"/>
            <a:r>
              <a:rPr lang="en-US" dirty="0"/>
              <a:t>echo -n "MESSAGE" &gt; </a:t>
            </a:r>
            <a:r>
              <a:rPr lang="en-US" dirty="0" smtClean="0"/>
              <a:t>msg.txt</a:t>
            </a:r>
          </a:p>
          <a:p>
            <a:pPr lvl="2"/>
            <a:r>
              <a:rPr lang="en-US" dirty="0"/>
              <a:t>sha256 </a:t>
            </a:r>
            <a:r>
              <a:rPr lang="en-US" dirty="0" smtClean="0"/>
              <a:t> msg.txt</a:t>
            </a:r>
          </a:p>
          <a:p>
            <a:pPr lvl="1"/>
            <a:r>
              <a:rPr lang="en-US" dirty="0" smtClean="0"/>
              <a:t>echo </a:t>
            </a:r>
            <a:r>
              <a:rPr lang="en-US" dirty="0"/>
              <a:t>-n "MESSAGE" | </a:t>
            </a:r>
            <a:r>
              <a:rPr lang="en-US" dirty="0" smtClean="0"/>
              <a:t>sha256</a:t>
            </a:r>
          </a:p>
          <a:p>
            <a:pPr lvl="1"/>
            <a:r>
              <a:rPr lang="en-US" dirty="0"/>
              <a:t>sha256 -s "</a:t>
            </a:r>
            <a:r>
              <a:rPr lang="en-US" dirty="0" smtClean="0"/>
              <a:t>MESSAGE“</a:t>
            </a:r>
          </a:p>
          <a:p>
            <a:r>
              <a:rPr lang="en-US" dirty="0" smtClean="0"/>
              <a:t>On Linux,</a:t>
            </a:r>
          </a:p>
          <a:p>
            <a:pPr lvl="1"/>
            <a:r>
              <a:rPr lang="en-US" dirty="0" smtClean="0"/>
              <a:t>sha256sum msg.txt</a:t>
            </a:r>
          </a:p>
          <a:p>
            <a:pPr lvl="1"/>
            <a:r>
              <a:rPr lang="en-US" dirty="0" smtClean="0"/>
              <a:t>echo </a:t>
            </a:r>
            <a:r>
              <a:rPr lang="en-US" dirty="0"/>
              <a:t>-n MESSAGE | </a:t>
            </a:r>
            <a:r>
              <a:rPr lang="en-US" dirty="0" smtClean="0"/>
              <a:t>sha256sum</a:t>
            </a:r>
          </a:p>
          <a:p>
            <a:r>
              <a:rPr lang="en-US" dirty="0" smtClean="0"/>
              <a:t>With Python,</a:t>
            </a:r>
          </a:p>
          <a:p>
            <a:pPr lvl="1"/>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312" y="1290638"/>
            <a:ext cx="2600688" cy="2600688"/>
          </a:xfrm>
          <a:prstGeom prst="rect">
            <a:avLst/>
          </a:prstGeom>
        </p:spPr>
      </p:pic>
      <p:sp>
        <p:nvSpPr>
          <p:cNvPr id="5" name="Rectangular Callout 4"/>
          <p:cNvSpPr/>
          <p:nvPr/>
        </p:nvSpPr>
        <p:spPr bwMode="auto">
          <a:xfrm>
            <a:off x="5270500" y="3403600"/>
            <a:ext cx="1905000" cy="707886"/>
          </a:xfrm>
          <a:prstGeom prst="wedgeRectCallout">
            <a:avLst>
              <a:gd name="adj1" fmla="val -70833"/>
              <a:gd name="adj2" fmla="val 2661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新細明體" pitchFamily="18" charset="-120"/>
              </a:rPr>
              <a:t>Note: -n cannot be omitted.</a:t>
            </a:r>
          </a:p>
        </p:txBody>
      </p:sp>
      <p:sp>
        <p:nvSpPr>
          <p:cNvPr id="6" name="TextBox 5"/>
          <p:cNvSpPr txBox="1"/>
          <p:nvPr/>
        </p:nvSpPr>
        <p:spPr>
          <a:xfrm>
            <a:off x="1498600" y="6415028"/>
            <a:ext cx="8101898" cy="400110"/>
          </a:xfrm>
          <a:prstGeom prst="rect">
            <a:avLst/>
          </a:prstGeom>
          <a:solidFill>
            <a:schemeClr val="bg1"/>
          </a:solidFill>
        </p:spPr>
        <p:txBody>
          <a:bodyPr wrap="none" rtlCol="0">
            <a:spAutoFit/>
          </a:bodyPr>
          <a:lstStyle/>
          <a:p>
            <a:r>
              <a:rPr lang="en-US" sz="2000" dirty="0">
                <a:solidFill>
                  <a:schemeClr val="accent1">
                    <a:lumMod val="50000"/>
                  </a:schemeClr>
                </a:solidFill>
              </a:rPr>
              <a:t>python -c "import </a:t>
            </a:r>
            <a:r>
              <a:rPr lang="en-US" sz="2000" dirty="0" err="1">
                <a:solidFill>
                  <a:schemeClr val="accent1">
                    <a:lumMod val="50000"/>
                  </a:schemeClr>
                </a:solidFill>
              </a:rPr>
              <a:t>hashlib</a:t>
            </a:r>
            <a:r>
              <a:rPr lang="en-US" sz="2000" dirty="0">
                <a:solidFill>
                  <a:schemeClr val="accent1">
                    <a:lumMod val="50000"/>
                  </a:schemeClr>
                </a:solidFill>
              </a:rPr>
              <a:t>; print( hashlib.sha256(</a:t>
            </a:r>
            <a:r>
              <a:rPr lang="en-US" sz="2000" dirty="0" err="1">
                <a:solidFill>
                  <a:schemeClr val="accent1">
                    <a:lumMod val="50000"/>
                  </a:schemeClr>
                </a:solidFill>
              </a:rPr>
              <a:t>b'MESSAGE</a:t>
            </a:r>
            <a:r>
              <a:rPr lang="en-US" sz="2000" dirty="0">
                <a:solidFill>
                  <a:schemeClr val="accent1">
                    <a:lumMod val="50000"/>
                  </a:schemeClr>
                </a:solidFill>
              </a:rPr>
              <a:t>').</a:t>
            </a:r>
            <a:r>
              <a:rPr lang="en-US" sz="2000" dirty="0" err="1">
                <a:solidFill>
                  <a:schemeClr val="accent1">
                    <a:lumMod val="50000"/>
                  </a:schemeClr>
                </a:solidFill>
              </a:rPr>
              <a:t>hexdigest</a:t>
            </a:r>
            <a:r>
              <a:rPr lang="en-US" sz="2000" dirty="0">
                <a:solidFill>
                  <a:schemeClr val="accent1">
                    <a:lumMod val="50000"/>
                  </a:schemeClr>
                </a:solidFill>
              </a:rPr>
              <a:t>())"</a:t>
            </a:r>
          </a:p>
        </p:txBody>
      </p:sp>
    </p:spTree>
    <p:extLst>
      <p:ext uri="{BB962C8B-B14F-4D97-AF65-F5344CB8AC3E}">
        <p14:creationId xmlns:p14="http://schemas.microsoft.com/office/powerpoint/2010/main" val="369153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t>
            </a:r>
            <a:r>
              <a:rPr lang="en-US" i="1" dirty="0" err="1" smtClean="0"/>
              <a:t>dict</a:t>
            </a:r>
            <a:r>
              <a:rPr lang="en-US" dirty="0" smtClean="0"/>
              <a:t> in a File</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dict</a:t>
            </a:r>
            <a:r>
              <a:rPr lang="en-US" dirty="0" smtClean="0"/>
              <a:t> is stored in the main memory, so you certainly want to store it in a secondary memory in case of power failure or system restart.</a:t>
            </a:r>
          </a:p>
          <a:p>
            <a:r>
              <a:rPr lang="en-US" dirty="0" err="1" smtClean="0"/>
              <a:t>str</a:t>
            </a:r>
            <a:r>
              <a:rPr lang="en-US" dirty="0" smtClean="0"/>
              <a:t> or bytes can be read()/write() directly.  </a:t>
            </a:r>
            <a:r>
              <a:rPr lang="en-US" dirty="0" err="1" smtClean="0"/>
              <a:t>int</a:t>
            </a:r>
            <a:r>
              <a:rPr lang="en-US" dirty="0" smtClean="0"/>
              <a:t>, float, bool can be converted to bytes with </a:t>
            </a:r>
            <a:r>
              <a:rPr lang="en-US" dirty="0" err="1" smtClean="0"/>
              <a:t>struct.pack</a:t>
            </a:r>
            <a:r>
              <a:rPr lang="en-US" dirty="0" smtClean="0"/>
              <a:t>() (See P.3-9).</a:t>
            </a:r>
          </a:p>
          <a:p>
            <a:r>
              <a:rPr lang="en-US" dirty="0" smtClean="0"/>
              <a:t>How should we handle tuple, list, or </a:t>
            </a:r>
            <a:r>
              <a:rPr lang="en-US" dirty="0" err="1" smtClean="0"/>
              <a:t>dict</a:t>
            </a:r>
            <a:r>
              <a:rPr lang="en-US" dirty="0" smtClean="0"/>
              <a:t>?</a:t>
            </a:r>
          </a:p>
          <a:p>
            <a:endParaRPr lang="en-US" dirty="0"/>
          </a:p>
          <a:p>
            <a:r>
              <a:rPr lang="en-US" dirty="0" smtClean="0"/>
              <a:t> </a:t>
            </a:r>
            <a:r>
              <a:rPr lang="en-US" dirty="0" smtClean="0">
                <a:solidFill>
                  <a:srgbClr val="FF00FF"/>
                </a:solidFill>
              </a:rPr>
              <a:t>JSON</a:t>
            </a:r>
            <a:r>
              <a:rPr lang="en-US" dirty="0" smtClean="0"/>
              <a:t> can be utilized to handle these in-memory objects. </a:t>
            </a:r>
            <a:endParaRPr lang="en-US" dirty="0"/>
          </a:p>
        </p:txBody>
      </p:sp>
    </p:spTree>
    <p:extLst>
      <p:ext uri="{BB962C8B-B14F-4D97-AF65-F5344CB8AC3E}">
        <p14:creationId xmlns:p14="http://schemas.microsoft.com/office/powerpoint/2010/main" val="1602643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t>
            </a:r>
            <a:r>
              <a:rPr lang="en-US" dirty="0" err="1" smtClean="0"/>
              <a:t>hashlib</a:t>
            </a:r>
            <a:endParaRPr lang="en-US" dirty="0"/>
          </a:p>
        </p:txBody>
      </p:sp>
      <p:sp>
        <p:nvSpPr>
          <p:cNvPr id="3" name="Content Placeholder 2"/>
          <p:cNvSpPr>
            <a:spLocks noGrp="1"/>
          </p:cNvSpPr>
          <p:nvPr>
            <p:ph idx="1"/>
          </p:nvPr>
        </p:nvSpPr>
        <p:spPr/>
        <p:txBody>
          <a:bodyPr/>
          <a:lstStyle/>
          <a:p>
            <a:r>
              <a:rPr lang="en-US" dirty="0" smtClean="0"/>
              <a:t>Step-by-step</a:t>
            </a:r>
          </a:p>
          <a:p>
            <a:pPr lvl="1"/>
            <a:r>
              <a:rPr lang="en-US" dirty="0" smtClean="0">
                <a:effectLst/>
                <a:latin typeface="Courier New" panose="02070309020205020404" pitchFamily="49" charset="0"/>
                <a:cs typeface="Courier New" panose="02070309020205020404" pitchFamily="49" charset="0"/>
              </a:rPr>
              <a:t>import </a:t>
            </a:r>
            <a:r>
              <a:rPr lang="en-US" dirty="0" err="1">
                <a:effectLst/>
                <a:latin typeface="Courier New" panose="02070309020205020404" pitchFamily="49" charset="0"/>
                <a:cs typeface="Courier New" panose="02070309020205020404" pitchFamily="49" charset="0"/>
              </a:rPr>
              <a:t>hashlib</a:t>
            </a:r>
            <a:endParaRPr lang="en-US" dirty="0">
              <a:effectLst/>
              <a:latin typeface="Courier New" panose="02070309020205020404" pitchFamily="49" charset="0"/>
              <a:cs typeface="Courier New" panose="02070309020205020404" pitchFamily="49" charset="0"/>
            </a:endParaRPr>
          </a:p>
          <a:p>
            <a:pPr lvl="1"/>
            <a:r>
              <a:rPr lang="en-US" dirty="0" err="1">
                <a:effectLst/>
                <a:latin typeface="Courier New" panose="02070309020205020404" pitchFamily="49" charset="0"/>
                <a:cs typeface="Courier New" panose="02070309020205020404" pitchFamily="49" charset="0"/>
              </a:rPr>
              <a:t>msg</a:t>
            </a:r>
            <a:r>
              <a:rPr lang="en-US" dirty="0">
                <a:effectLst/>
                <a:latin typeface="Courier New" panose="02070309020205020404" pitchFamily="49" charset="0"/>
                <a:cs typeface="Courier New" panose="02070309020205020404" pitchFamily="49" charset="0"/>
              </a:rPr>
              <a:t> = "MESSAGE"</a:t>
            </a:r>
          </a:p>
          <a:p>
            <a:pPr lvl="1"/>
            <a:r>
              <a:rPr lang="en-US" dirty="0">
                <a:effectLst/>
                <a:latin typeface="Courier New" panose="02070309020205020404" pitchFamily="49" charset="0"/>
                <a:cs typeface="Courier New" panose="02070309020205020404" pitchFamily="49" charset="0"/>
              </a:rPr>
              <a:t>h = hashlib.</a:t>
            </a:r>
            <a:r>
              <a:rPr lang="en-US" dirty="0">
                <a:solidFill>
                  <a:srgbClr val="FF00FF"/>
                </a:solidFill>
                <a:effectLst/>
                <a:latin typeface="Courier New" panose="02070309020205020404" pitchFamily="49" charset="0"/>
                <a:cs typeface="Courier New" panose="02070309020205020404" pitchFamily="49" charset="0"/>
              </a:rPr>
              <a:t>sha256</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msg.encode</a:t>
            </a:r>
            <a:r>
              <a:rPr lang="en-US" dirty="0">
                <a:effectLst/>
                <a:latin typeface="Courier New" panose="02070309020205020404" pitchFamily="49" charset="0"/>
                <a:cs typeface="Courier New" panose="02070309020205020404" pitchFamily="49" charset="0"/>
              </a:rPr>
              <a:t>('UTF-8') )</a:t>
            </a:r>
          </a:p>
          <a:p>
            <a:pPr lvl="1"/>
            <a:r>
              <a:rPr lang="en-US" dirty="0">
                <a:effectLst/>
                <a:latin typeface="Courier New" panose="02070309020205020404" pitchFamily="49" charset="0"/>
                <a:cs typeface="Courier New" panose="02070309020205020404" pitchFamily="49" charset="0"/>
              </a:rPr>
              <a:t>print( </a:t>
            </a:r>
            <a:r>
              <a:rPr lang="en-US" dirty="0" err="1">
                <a:effectLst/>
                <a:latin typeface="Courier New" panose="02070309020205020404" pitchFamily="49" charset="0"/>
                <a:cs typeface="Courier New" panose="02070309020205020404" pitchFamily="49" charset="0"/>
              </a:rPr>
              <a:t>h.hexdigest</a:t>
            </a:r>
            <a:r>
              <a:rPr lang="en-US" dirty="0">
                <a:effectLst/>
                <a:latin typeface="Courier New" panose="02070309020205020404" pitchFamily="49" charset="0"/>
                <a:cs typeface="Courier New" panose="02070309020205020404" pitchFamily="49" charset="0"/>
              </a:rPr>
              <a:t>() </a:t>
            </a:r>
            <a:r>
              <a:rPr lang="en-US" dirty="0" smtClean="0">
                <a:effectLst/>
                <a:latin typeface="Courier New" panose="02070309020205020404" pitchFamily="49" charset="0"/>
                <a:cs typeface="Courier New" panose="02070309020205020404" pitchFamily="49" charset="0"/>
              </a:rPr>
              <a:t>)</a:t>
            </a:r>
          </a:p>
          <a:p>
            <a:endParaRPr lang="en-US" dirty="0" smtClean="0"/>
          </a:p>
          <a:p>
            <a:r>
              <a:rPr lang="en-US" dirty="0" smtClean="0"/>
              <a:t>More condensed:</a:t>
            </a:r>
          </a:p>
          <a:p>
            <a:pPr lvl="1"/>
            <a:r>
              <a:rPr lang="en-US" dirty="0">
                <a:effectLst/>
                <a:latin typeface="Courier New" panose="02070309020205020404" pitchFamily="49" charset="0"/>
                <a:cs typeface="Courier New" panose="02070309020205020404" pitchFamily="49" charset="0"/>
              </a:rPr>
              <a:t>hashlib.</a:t>
            </a:r>
            <a:r>
              <a:rPr lang="en-US" dirty="0">
                <a:solidFill>
                  <a:srgbClr val="FF00FF"/>
                </a:solidFill>
                <a:effectLst/>
                <a:latin typeface="Courier New" panose="02070309020205020404" pitchFamily="49" charset="0"/>
                <a:cs typeface="Courier New" panose="02070309020205020404" pitchFamily="49" charset="0"/>
              </a:rPr>
              <a:t>sha256</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b"MESSAGE</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hexdigest</a:t>
            </a:r>
            <a:r>
              <a:rPr lang="en-US" dirty="0">
                <a:effectLst/>
                <a:latin typeface="Courier New" panose="02070309020205020404" pitchFamily="49" charset="0"/>
                <a:cs typeface="Courier New" panose="02070309020205020404" pitchFamily="49" charset="0"/>
              </a:rPr>
              <a:t>()</a:t>
            </a:r>
          </a:p>
        </p:txBody>
      </p:sp>
      <p:sp>
        <p:nvSpPr>
          <p:cNvPr id="4" name="Rectangle 3"/>
          <p:cNvSpPr/>
          <p:nvPr/>
        </p:nvSpPr>
        <p:spPr bwMode="auto">
          <a:xfrm>
            <a:off x="7658100" y="1435100"/>
            <a:ext cx="1981200" cy="101566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err="1" smtClean="0">
                <a:ln>
                  <a:noFill/>
                </a:ln>
                <a:solidFill>
                  <a:schemeClr val="bg1"/>
                </a:solidFill>
                <a:effectLst/>
              </a:rPr>
              <a:t>h.digest_size</a:t>
            </a:r>
            <a:endParaRPr kumimoji="0" lang="en-US" sz="2000" b="0" i="0" u="none" strike="noStrike" cap="none" normalizeH="0" baseline="0" dirty="0" smtClean="0">
              <a:ln>
                <a:noFill/>
              </a:ln>
              <a:solidFill>
                <a:schemeClr val="bg1"/>
              </a:solidFill>
              <a:effectLst/>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err="1" smtClean="0">
                <a:solidFill>
                  <a:schemeClr val="bg1"/>
                </a:solidFill>
              </a:rPr>
              <a:t>h.block_size</a:t>
            </a:r>
            <a:endParaRPr lang="en-US" sz="2000" dirty="0" smtClean="0">
              <a:solidFill>
                <a:schemeClr val="bg1"/>
              </a:solidFill>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bg1"/>
                </a:solidFill>
                <a:effectLst/>
              </a:rPr>
              <a:t>h.name</a:t>
            </a:r>
          </a:p>
        </p:txBody>
      </p:sp>
    </p:spTree>
    <p:extLst>
      <p:ext uri="{BB962C8B-B14F-4D97-AF65-F5344CB8AC3E}">
        <p14:creationId xmlns:p14="http://schemas.microsoft.com/office/powerpoint/2010/main" val="4014812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Updates</a:t>
            </a:r>
            <a:endParaRPr lang="en-US" dirty="0"/>
          </a:p>
        </p:txBody>
      </p:sp>
      <p:sp>
        <p:nvSpPr>
          <p:cNvPr id="3" name="Content Placeholder 2"/>
          <p:cNvSpPr>
            <a:spLocks noGrp="1"/>
          </p:cNvSpPr>
          <p:nvPr>
            <p:ph idx="1"/>
          </p:nvPr>
        </p:nvSpPr>
        <p:spPr/>
        <p:txBody>
          <a:bodyPr/>
          <a:lstStyle/>
          <a:p>
            <a:r>
              <a:rPr lang="en-US" sz="2000" dirty="0" smtClean="0"/>
              <a:t>If the message size which you want to hash is very large (e.g., a 4GB ISO file), it is inefficient to load the whole message into the memory.</a:t>
            </a:r>
          </a:p>
          <a:p>
            <a:r>
              <a:rPr lang="en-US" sz="2000" dirty="0" smtClean="0"/>
              <a:t>The design of </a:t>
            </a:r>
            <a:r>
              <a:rPr lang="en-US" sz="2000" dirty="0" err="1" smtClean="0"/>
              <a:t>hashlib</a:t>
            </a:r>
            <a:r>
              <a:rPr lang="en-US" sz="2000" dirty="0" smtClean="0"/>
              <a:t> (actually, the hash algorithm) allows you to handle one block at a time incrementally, and the result will be the same.</a:t>
            </a:r>
          </a:p>
          <a:p>
            <a:pPr marL="457200" lvl="1" indent="0">
              <a:buNone/>
            </a:pPr>
            <a:r>
              <a:rPr lang="en-US" sz="1800" dirty="0"/>
              <a:t>import </a:t>
            </a:r>
            <a:r>
              <a:rPr lang="en-US" sz="1800" dirty="0" err="1"/>
              <a:t>hashlib</a:t>
            </a:r>
            <a:endParaRPr lang="en-US" sz="1800" dirty="0"/>
          </a:p>
          <a:p>
            <a:pPr marL="457200" lvl="1" indent="0">
              <a:buNone/>
            </a:pPr>
            <a:endParaRPr lang="en-US" sz="1800" dirty="0"/>
          </a:p>
          <a:p>
            <a:pPr marL="457200" lvl="1" indent="0">
              <a:buNone/>
            </a:pPr>
            <a:r>
              <a:rPr lang="en-US" sz="1800" dirty="0" err="1"/>
              <a:t>msg</a:t>
            </a:r>
            <a:r>
              <a:rPr lang="en-US" sz="1800" dirty="0"/>
              <a:t> = "May the force be with you"</a:t>
            </a:r>
          </a:p>
          <a:p>
            <a:pPr marL="457200" lvl="1" indent="0">
              <a:buNone/>
            </a:pPr>
            <a:r>
              <a:rPr lang="en-US" sz="1800" dirty="0"/>
              <a:t>result1 = hashlib.sha256( </a:t>
            </a:r>
            <a:r>
              <a:rPr lang="en-US" sz="1800" dirty="0" err="1"/>
              <a:t>msg.encode</a:t>
            </a:r>
            <a:r>
              <a:rPr lang="en-US" sz="1800" dirty="0"/>
              <a:t>('UTF-8') ).</a:t>
            </a:r>
            <a:r>
              <a:rPr lang="en-US" sz="1800" dirty="0" err="1"/>
              <a:t>hexdigest</a:t>
            </a:r>
            <a:r>
              <a:rPr lang="en-US" sz="1800" dirty="0"/>
              <a:t>()</a:t>
            </a:r>
          </a:p>
          <a:p>
            <a:pPr marL="457200" lvl="1" indent="0">
              <a:buNone/>
            </a:pPr>
            <a:endParaRPr lang="en-US" sz="1800" dirty="0"/>
          </a:p>
          <a:p>
            <a:pPr marL="457200" lvl="1" indent="0">
              <a:buNone/>
            </a:pPr>
            <a:r>
              <a:rPr lang="en-US" sz="1800" dirty="0"/>
              <a:t>BLOCK_SIZE=5</a:t>
            </a:r>
          </a:p>
          <a:p>
            <a:pPr marL="457200" lvl="1" indent="0">
              <a:buNone/>
            </a:pPr>
            <a:r>
              <a:rPr lang="en-US" sz="1800" dirty="0"/>
              <a:t>h2 = hashlib.sha256()</a:t>
            </a:r>
          </a:p>
          <a:p>
            <a:pPr marL="457200" lvl="1" indent="0">
              <a:buNone/>
            </a:pPr>
            <a:r>
              <a:rPr lang="en-US" sz="1800" dirty="0"/>
              <a:t>for </a:t>
            </a:r>
            <a:r>
              <a:rPr lang="en-US" sz="1800" dirty="0" err="1"/>
              <a:t>i</a:t>
            </a:r>
            <a:r>
              <a:rPr lang="en-US" sz="1800" dirty="0"/>
              <a:t> in range( </a:t>
            </a:r>
            <a:r>
              <a:rPr lang="en-US" sz="1800" dirty="0" err="1"/>
              <a:t>len</a:t>
            </a:r>
            <a:r>
              <a:rPr lang="en-US" sz="1800" dirty="0"/>
              <a:t>(</a:t>
            </a:r>
            <a:r>
              <a:rPr lang="en-US" sz="1800" dirty="0" err="1"/>
              <a:t>msg</a:t>
            </a:r>
            <a:r>
              <a:rPr lang="en-US" sz="1800" dirty="0"/>
              <a:t>)//BLOCK_SIZE ):</a:t>
            </a:r>
          </a:p>
          <a:p>
            <a:pPr marL="457200" lvl="1" indent="0">
              <a:buNone/>
            </a:pPr>
            <a:r>
              <a:rPr lang="en-US" sz="1800" dirty="0"/>
              <a:t>    h2.update( </a:t>
            </a:r>
            <a:r>
              <a:rPr lang="en-US" sz="1800" dirty="0" err="1"/>
              <a:t>msg</a:t>
            </a:r>
            <a:r>
              <a:rPr lang="en-US" sz="1800" dirty="0"/>
              <a:t>[</a:t>
            </a:r>
            <a:r>
              <a:rPr lang="en-US" sz="1800" dirty="0" err="1"/>
              <a:t>i</a:t>
            </a:r>
            <a:r>
              <a:rPr lang="en-US" sz="1800" dirty="0"/>
              <a:t>*BLOCK_SIZE : (i+1)*BLOCK_SIZE].encode('UTF-8') )</a:t>
            </a:r>
          </a:p>
          <a:p>
            <a:pPr marL="457200" lvl="1" indent="0">
              <a:buNone/>
            </a:pPr>
            <a:r>
              <a:rPr lang="en-US" sz="1800" dirty="0"/>
              <a:t>result2 = h2.hexdigest()</a:t>
            </a:r>
          </a:p>
          <a:p>
            <a:pPr marL="457200" lvl="1" indent="0">
              <a:buNone/>
            </a:pPr>
            <a:r>
              <a:rPr lang="en-US" sz="1800" dirty="0"/>
              <a:t>print(result1, result2, result1 == result2, </a:t>
            </a:r>
            <a:r>
              <a:rPr lang="en-US" sz="1800" dirty="0" err="1"/>
              <a:t>sep</a:t>
            </a:r>
            <a:r>
              <a:rPr lang="en-US" sz="1800" dirty="0"/>
              <a:t>='\n')</a:t>
            </a:r>
          </a:p>
        </p:txBody>
      </p:sp>
    </p:spTree>
    <p:extLst>
      <p:ext uri="{BB962C8B-B14F-4D97-AF65-F5344CB8AC3E}">
        <p14:creationId xmlns:p14="http://schemas.microsoft.com/office/powerpoint/2010/main" val="2268239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MD5 Collision Vulnerability</a:t>
            </a:r>
            <a:endParaRPr lang="en-US" dirty="0"/>
          </a:p>
        </p:txBody>
      </p:sp>
      <p:sp>
        <p:nvSpPr>
          <p:cNvPr id="3" name="Content Placeholder 2"/>
          <p:cNvSpPr>
            <a:spLocks noGrp="1"/>
          </p:cNvSpPr>
          <p:nvPr>
            <p:ph idx="1"/>
          </p:nvPr>
        </p:nvSpPr>
        <p:spPr/>
        <p:txBody>
          <a:bodyPr/>
          <a:lstStyle/>
          <a:p>
            <a:r>
              <a:rPr lang="en-US" sz="2000" dirty="0" smtClean="0"/>
              <a:t>Q: I understand that MD5 is theoretically vulnerable, but is there a real case with hash collision?</a:t>
            </a:r>
          </a:p>
          <a:p>
            <a:r>
              <a:rPr lang="en-US" sz="2000" dirty="0" smtClean="0"/>
              <a:t>A: </a:t>
            </a:r>
            <a:r>
              <a:rPr lang="en-US" sz="2000" dirty="0" smtClean="0">
                <a:hlinkClick r:id="rId2"/>
              </a:rPr>
              <a:t>https</a:t>
            </a:r>
            <a:r>
              <a:rPr lang="en-US" sz="2000" dirty="0">
                <a:hlinkClick r:id="rId2"/>
              </a:rPr>
              <a:t>://</a:t>
            </a:r>
            <a:r>
              <a:rPr lang="en-US" sz="2000" dirty="0" smtClean="0">
                <a:hlinkClick r:id="rId2"/>
              </a:rPr>
              <a:t>en.wikipedia.org/wiki/MD5#Collision_vulnerabilities</a:t>
            </a:r>
            <a:endParaRPr lang="en-US" sz="2000" dirty="0" smtClean="0"/>
          </a:p>
          <a:p>
            <a:endParaRPr lang="en-US" sz="2000" dirty="0" smtClean="0"/>
          </a:p>
          <a:p>
            <a:r>
              <a:rPr lang="en-US" sz="2000" dirty="0" smtClean="0"/>
              <a:t>Message 1:</a:t>
            </a:r>
          </a:p>
          <a:p>
            <a:pPr marL="457200" lvl="1" indent="0">
              <a:buNone/>
            </a:pPr>
            <a:r>
              <a:rPr lang="en-US" sz="1400" dirty="0" smtClean="0">
                <a:latin typeface="Courier New" panose="02070309020205020404" pitchFamily="49" charset="0"/>
                <a:cs typeface="Courier New" panose="02070309020205020404" pitchFamily="49" charset="0"/>
              </a:rPr>
              <a:t>d131dd02c5e6eec4 </a:t>
            </a:r>
            <a:r>
              <a:rPr lang="en-US" sz="1400" dirty="0">
                <a:latin typeface="Courier New" panose="02070309020205020404" pitchFamily="49" charset="0"/>
                <a:cs typeface="Courier New" panose="02070309020205020404" pitchFamily="49" charset="0"/>
              </a:rPr>
              <a:t>693d9a0698aff95c 2fcab5</a:t>
            </a:r>
            <a:r>
              <a:rPr lang="en-US" sz="1400" dirty="0">
                <a:solidFill>
                  <a:srgbClr val="FF0000"/>
                </a:solidFill>
                <a:latin typeface="Courier New" panose="02070309020205020404" pitchFamily="49" charset="0"/>
                <a:cs typeface="Courier New" panose="02070309020205020404" pitchFamily="49" charset="0"/>
              </a:rPr>
              <a:t>8</a:t>
            </a:r>
            <a:r>
              <a:rPr lang="en-US" sz="1400" dirty="0">
                <a:latin typeface="Courier New" panose="02070309020205020404" pitchFamily="49" charset="0"/>
                <a:cs typeface="Courier New" panose="02070309020205020404" pitchFamily="49" charset="0"/>
              </a:rPr>
              <a:t>712467eab 4004583eb8fb7f89</a:t>
            </a:r>
          </a:p>
          <a:p>
            <a:pPr marL="457200" lvl="1" indent="0">
              <a:buNone/>
            </a:pPr>
            <a:r>
              <a:rPr lang="en-US" sz="1400" dirty="0">
                <a:latin typeface="Courier New" panose="02070309020205020404" pitchFamily="49" charset="0"/>
                <a:cs typeface="Courier New" panose="02070309020205020404" pitchFamily="49" charset="0"/>
              </a:rPr>
              <a:t>55ad340609f4b302 83e4888325</a:t>
            </a:r>
            <a:r>
              <a:rPr lang="en-US" sz="1400" dirty="0">
                <a:solidFill>
                  <a:srgbClr val="FF0000"/>
                </a:solidFill>
                <a:latin typeface="Courier New" panose="02070309020205020404" pitchFamily="49" charset="0"/>
                <a:cs typeface="Courier New" panose="02070309020205020404" pitchFamily="49" charset="0"/>
              </a:rPr>
              <a:t>7</a:t>
            </a:r>
            <a:r>
              <a:rPr lang="en-US" sz="1400" dirty="0">
                <a:latin typeface="Courier New" panose="02070309020205020404" pitchFamily="49" charset="0"/>
                <a:cs typeface="Courier New" panose="02070309020205020404" pitchFamily="49" charset="0"/>
              </a:rPr>
              <a:t>1415a 085125e8f7cdc99f d91dbd</a:t>
            </a:r>
            <a:r>
              <a:rPr lang="en-US" sz="1400" dirty="0">
                <a:solidFill>
                  <a:srgbClr val="FF0000"/>
                </a:solidFill>
                <a:latin typeface="Courier New" panose="02070309020205020404" pitchFamily="49" charset="0"/>
                <a:cs typeface="Courier New" panose="02070309020205020404" pitchFamily="49" charset="0"/>
              </a:rPr>
              <a:t>f</a:t>
            </a:r>
            <a:r>
              <a:rPr lang="en-US" sz="1400" dirty="0">
                <a:latin typeface="Courier New" panose="02070309020205020404" pitchFamily="49" charset="0"/>
                <a:cs typeface="Courier New" panose="02070309020205020404" pitchFamily="49" charset="0"/>
              </a:rPr>
              <a:t>280373c5b</a:t>
            </a:r>
          </a:p>
          <a:p>
            <a:pPr marL="457200" lvl="1" indent="0">
              <a:buNone/>
            </a:pPr>
            <a:r>
              <a:rPr lang="en-US" sz="1400" dirty="0">
                <a:latin typeface="Courier New" panose="02070309020205020404" pitchFamily="49" charset="0"/>
                <a:cs typeface="Courier New" panose="02070309020205020404" pitchFamily="49" charset="0"/>
              </a:rPr>
              <a:t>d8823e3156348f5b ae6dacd436c919c6 dd53e2</a:t>
            </a:r>
            <a:r>
              <a:rPr lang="en-US" sz="1400" dirty="0">
                <a:solidFill>
                  <a:srgbClr val="FF0000"/>
                </a:solidFill>
                <a:latin typeface="Courier New" panose="02070309020205020404" pitchFamily="49" charset="0"/>
                <a:cs typeface="Courier New" panose="02070309020205020404" pitchFamily="49" charset="0"/>
              </a:rPr>
              <a:t>b</a:t>
            </a:r>
            <a:r>
              <a:rPr lang="en-US" sz="1400" dirty="0">
                <a:latin typeface="Courier New" panose="02070309020205020404" pitchFamily="49" charset="0"/>
                <a:cs typeface="Courier New" panose="02070309020205020404" pitchFamily="49" charset="0"/>
              </a:rPr>
              <a:t>487da03fd 02396306d248cda0</a:t>
            </a:r>
          </a:p>
          <a:p>
            <a:pPr marL="457200" lvl="1" indent="0">
              <a:buNone/>
            </a:pPr>
            <a:r>
              <a:rPr lang="en-US" sz="1400" dirty="0">
                <a:latin typeface="Courier New" panose="02070309020205020404" pitchFamily="49" charset="0"/>
                <a:cs typeface="Courier New" panose="02070309020205020404" pitchFamily="49" charset="0"/>
              </a:rPr>
              <a:t>e99f33420f577ee8 ce54b67080</a:t>
            </a:r>
            <a:r>
              <a:rPr lang="en-US" sz="1400" dirty="0">
                <a:solidFill>
                  <a:srgbClr val="FF0000"/>
                </a:solidFill>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80d1e c69821bcb6a88393 </a:t>
            </a:r>
            <a:r>
              <a:rPr lang="en-US" sz="1400" dirty="0" smtClean="0">
                <a:latin typeface="Courier New" panose="02070309020205020404" pitchFamily="49" charset="0"/>
                <a:cs typeface="Courier New" panose="02070309020205020404" pitchFamily="49" charset="0"/>
              </a:rPr>
              <a:t>96f965</a:t>
            </a:r>
            <a:r>
              <a:rPr lang="en-US" sz="1400" dirty="0" smtClean="0">
                <a:solidFill>
                  <a:srgbClr val="FF0000"/>
                </a:solidFill>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b6ff72a70</a:t>
            </a:r>
            <a:endParaRPr lang="en-US" sz="1800" dirty="0" smtClean="0">
              <a:latin typeface="Courier New" panose="02070309020205020404" pitchFamily="49" charset="0"/>
              <a:cs typeface="Courier New" panose="02070309020205020404" pitchFamily="49" charset="0"/>
            </a:endParaRPr>
          </a:p>
          <a:p>
            <a:r>
              <a:rPr lang="en-US" sz="2000" dirty="0" smtClean="0"/>
              <a:t>Message 2:</a:t>
            </a:r>
          </a:p>
          <a:p>
            <a:pPr marL="457200" lvl="1" indent="0">
              <a:buNone/>
            </a:pPr>
            <a:r>
              <a:rPr lang="en-US" sz="1400" dirty="0">
                <a:latin typeface="Courier New" panose="02070309020205020404" pitchFamily="49" charset="0"/>
                <a:cs typeface="Courier New" panose="02070309020205020404" pitchFamily="49" charset="0"/>
              </a:rPr>
              <a:t>d131dd02c5e6eec4 693d9a0698aff95c 2fcab5</a:t>
            </a:r>
            <a:r>
              <a:rPr lang="en-US" sz="1400" dirty="0">
                <a:solidFill>
                  <a:srgbClr val="FF0000"/>
                </a:solidFill>
                <a:latin typeface="Courier New" panose="02070309020205020404" pitchFamily="49" charset="0"/>
                <a:cs typeface="Courier New" panose="02070309020205020404" pitchFamily="49" charset="0"/>
              </a:rPr>
              <a:t>0</a:t>
            </a:r>
            <a:r>
              <a:rPr lang="en-US" sz="1400" dirty="0">
                <a:latin typeface="Courier New" panose="02070309020205020404" pitchFamily="49" charset="0"/>
                <a:cs typeface="Courier New" panose="02070309020205020404" pitchFamily="49" charset="0"/>
              </a:rPr>
              <a:t>712467eab 4004583eb8fb7f89</a:t>
            </a:r>
          </a:p>
          <a:p>
            <a:pPr marL="457200" lvl="1" indent="0">
              <a:buNone/>
            </a:pPr>
            <a:r>
              <a:rPr lang="en-US" sz="1400" dirty="0">
                <a:latin typeface="Courier New" panose="02070309020205020404" pitchFamily="49" charset="0"/>
                <a:cs typeface="Courier New" panose="02070309020205020404" pitchFamily="49" charset="0"/>
              </a:rPr>
              <a:t>55ad340609f4b302 83e4888325</a:t>
            </a:r>
            <a:r>
              <a:rPr lang="en-US" sz="1400" dirty="0">
                <a:solidFill>
                  <a:srgbClr val="FF0000"/>
                </a:solidFill>
                <a:latin typeface="Courier New" panose="02070309020205020404" pitchFamily="49" charset="0"/>
                <a:cs typeface="Courier New" panose="02070309020205020404" pitchFamily="49" charset="0"/>
              </a:rPr>
              <a:t>f</a:t>
            </a:r>
            <a:r>
              <a:rPr lang="en-US" sz="1400" dirty="0">
                <a:latin typeface="Courier New" panose="02070309020205020404" pitchFamily="49" charset="0"/>
                <a:cs typeface="Courier New" panose="02070309020205020404" pitchFamily="49" charset="0"/>
              </a:rPr>
              <a:t>1415a 085125e8f7cdc99f d91dbd</a:t>
            </a:r>
            <a:r>
              <a:rPr lang="en-US" sz="1400" dirty="0">
                <a:solidFill>
                  <a:srgbClr val="FF0000"/>
                </a:solidFill>
                <a:latin typeface="Courier New" panose="02070309020205020404" pitchFamily="49" charset="0"/>
                <a:cs typeface="Courier New" panose="02070309020205020404" pitchFamily="49" charset="0"/>
              </a:rPr>
              <a:t>7</a:t>
            </a:r>
            <a:r>
              <a:rPr lang="en-US" sz="1400" dirty="0">
                <a:latin typeface="Courier New" panose="02070309020205020404" pitchFamily="49" charset="0"/>
                <a:cs typeface="Courier New" panose="02070309020205020404" pitchFamily="49" charset="0"/>
              </a:rPr>
              <a:t>280373c5b</a:t>
            </a:r>
          </a:p>
          <a:p>
            <a:pPr marL="457200" lvl="1" indent="0">
              <a:buNone/>
            </a:pPr>
            <a:r>
              <a:rPr lang="en-US" sz="1400" dirty="0">
                <a:latin typeface="Courier New" panose="02070309020205020404" pitchFamily="49" charset="0"/>
                <a:cs typeface="Courier New" panose="02070309020205020404" pitchFamily="49" charset="0"/>
              </a:rPr>
              <a:t>d8823e3156348f5b ae6dacd436c919c6 dd53e2</a:t>
            </a:r>
            <a:r>
              <a:rPr lang="en-US" sz="1400" dirty="0">
                <a:solidFill>
                  <a:srgbClr val="FF0000"/>
                </a:solidFill>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487da03fd 02396306d248cda0</a:t>
            </a:r>
          </a:p>
          <a:p>
            <a:pPr marL="457200" lvl="1" indent="0">
              <a:buNone/>
            </a:pPr>
            <a:r>
              <a:rPr lang="en-US" sz="1400" dirty="0">
                <a:latin typeface="Courier New" panose="02070309020205020404" pitchFamily="49" charset="0"/>
                <a:cs typeface="Courier New" panose="02070309020205020404" pitchFamily="49" charset="0"/>
              </a:rPr>
              <a:t>e99f33420f577ee8 ce54b67080</a:t>
            </a:r>
            <a:r>
              <a:rPr lang="en-US" sz="1400" dirty="0">
                <a:solidFill>
                  <a:srgbClr val="FF0000"/>
                </a:solidFill>
                <a:latin typeface="Courier New" panose="02070309020205020404" pitchFamily="49" charset="0"/>
                <a:cs typeface="Courier New" panose="02070309020205020404" pitchFamily="49" charset="0"/>
              </a:rPr>
              <a:t>2</a:t>
            </a:r>
            <a:r>
              <a:rPr lang="en-US" sz="1400" dirty="0">
                <a:latin typeface="Courier New" panose="02070309020205020404" pitchFamily="49" charset="0"/>
                <a:cs typeface="Courier New" panose="02070309020205020404" pitchFamily="49" charset="0"/>
              </a:rPr>
              <a:t>80d1e c69821bcb6a88393 96f965</a:t>
            </a:r>
            <a:r>
              <a:rPr lang="en-US" sz="1400" dirty="0">
                <a:solidFill>
                  <a:srgbClr val="FF0000"/>
                </a:solidFill>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b6ff72a70</a:t>
            </a:r>
            <a:endParaRPr lang="en-US" sz="1800" dirty="0" smtClean="0">
              <a:latin typeface="Courier New" panose="02070309020205020404" pitchFamily="49" charset="0"/>
              <a:cs typeface="Courier New" panose="02070309020205020404" pitchFamily="49" charset="0"/>
            </a:endParaRPr>
          </a:p>
          <a:p>
            <a:endParaRPr lang="en-US" sz="2000" dirty="0"/>
          </a:p>
        </p:txBody>
      </p:sp>
    </p:spTree>
    <p:extLst>
      <p:ext uri="{BB962C8B-B14F-4D97-AF65-F5344CB8AC3E}">
        <p14:creationId xmlns:p14="http://schemas.microsoft.com/office/powerpoint/2010/main" val="144493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Exercise:</a:t>
            </a:r>
            <a:r>
              <a:rPr lang="en-US" dirty="0" smtClean="0"/>
              <a:t> MD5 Collisions</a:t>
            </a:r>
            <a:endParaRPr lang="en-US" dirty="0"/>
          </a:p>
        </p:txBody>
      </p:sp>
      <p:sp>
        <p:nvSpPr>
          <p:cNvPr id="3" name="Content Placeholder 2"/>
          <p:cNvSpPr>
            <a:spLocks noGrp="1"/>
          </p:cNvSpPr>
          <p:nvPr>
            <p:ph idx="1"/>
          </p:nvPr>
        </p:nvSpPr>
        <p:spPr/>
        <p:txBody>
          <a:bodyPr/>
          <a:lstStyle/>
          <a:p>
            <a:r>
              <a:rPr lang="en-US" dirty="0" smtClean="0"/>
              <a:t>Write a Python program to calculate the MD5 hash of the above two messages, and verify that they are identical.</a:t>
            </a:r>
          </a:p>
          <a:p>
            <a:endParaRPr lang="en-US" dirty="0"/>
          </a:p>
          <a:p>
            <a:r>
              <a:rPr lang="en-US" dirty="0" smtClean="0"/>
              <a:t>The output of your program should be:</a:t>
            </a:r>
          </a:p>
          <a:p>
            <a:pPr marL="514350" lvl="1" indent="0">
              <a:buNone/>
            </a:pPr>
            <a:r>
              <a:rPr lang="en-US" sz="1800" dirty="0"/>
              <a:t>3f96ad062ec7f28765584259be27208b0cb1921a9b306ccbfc5ea925ca7dd72e</a:t>
            </a:r>
          </a:p>
          <a:p>
            <a:pPr marL="514350" lvl="1" indent="0">
              <a:buNone/>
            </a:pPr>
            <a:r>
              <a:rPr lang="en-US" sz="1800" dirty="0"/>
              <a:t>3f96ad062ec7f28765584259be27208b0cb1921a9b306ccbfc5ea925ca7dd72e</a:t>
            </a:r>
          </a:p>
          <a:p>
            <a:pPr marL="514350" lvl="1" indent="0">
              <a:buNone/>
            </a:pPr>
            <a:r>
              <a:rPr lang="en-US" sz="1800" dirty="0"/>
              <a:t>True</a:t>
            </a:r>
            <a:endParaRPr lang="en-US" dirty="0"/>
          </a:p>
        </p:txBody>
      </p:sp>
    </p:spTree>
    <p:extLst>
      <p:ext uri="{BB962C8B-B14F-4D97-AF65-F5344CB8AC3E}">
        <p14:creationId xmlns:p14="http://schemas.microsoft.com/office/powerpoint/2010/main" val="3195699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bytes.fromhex</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bytes.fromhex</a:t>
            </a:r>
            <a:r>
              <a:rPr lang="en-US" dirty="0" smtClean="0"/>
              <a:t>( string )</a:t>
            </a:r>
          </a:p>
          <a:p>
            <a:pPr lvl="1"/>
            <a:r>
              <a:rPr lang="en-US" dirty="0" smtClean="0"/>
              <a:t>Returns </a:t>
            </a:r>
            <a:r>
              <a:rPr lang="en-US" dirty="0"/>
              <a:t>a bytes object, decoding the given string object. </a:t>
            </a:r>
            <a:endParaRPr lang="en-US" dirty="0" smtClean="0"/>
          </a:p>
          <a:p>
            <a:pPr lvl="1"/>
            <a:r>
              <a:rPr lang="en-US" dirty="0" smtClean="0"/>
              <a:t>The </a:t>
            </a:r>
            <a:r>
              <a:rPr lang="en-US" dirty="0"/>
              <a:t>string must contain two hexadecimal digits per byte, with ASCII whitespace being ignored.</a:t>
            </a:r>
          </a:p>
          <a:p>
            <a:pPr lvl="1"/>
            <a:r>
              <a:rPr lang="en-US" dirty="0" err="1" smtClean="0"/>
              <a:t>bytes.fromhex</a:t>
            </a:r>
            <a:r>
              <a:rPr lang="en-US" dirty="0"/>
              <a:t>("4142 43 44</a:t>
            </a:r>
            <a:r>
              <a:rPr lang="en-US" dirty="0" smtClean="0"/>
              <a:t>")</a:t>
            </a:r>
          </a:p>
          <a:p>
            <a:pPr lvl="2"/>
            <a:r>
              <a:rPr lang="en-US" dirty="0" err="1" smtClean="0"/>
              <a:t>b'ABCD</a:t>
            </a:r>
            <a:r>
              <a:rPr lang="en-US" dirty="0" smtClean="0"/>
              <a:t>‘</a:t>
            </a:r>
          </a:p>
          <a:p>
            <a:r>
              <a:rPr lang="en-US" dirty="0" err="1" smtClean="0"/>
              <a:t>bytes.hex</a:t>
            </a:r>
            <a:r>
              <a:rPr lang="en-US" dirty="0" smtClean="0"/>
              <a:t>( )</a:t>
            </a:r>
          </a:p>
          <a:p>
            <a:pPr lvl="1"/>
            <a:r>
              <a:rPr lang="en-US" dirty="0"/>
              <a:t>Return a string object containing two hexadecimal digits for each byte in the instance</a:t>
            </a:r>
            <a:r>
              <a:rPr lang="en-US" dirty="0" smtClean="0"/>
              <a:t>.</a:t>
            </a:r>
          </a:p>
          <a:p>
            <a:pPr lvl="1"/>
            <a:r>
              <a:rPr lang="en-US" dirty="0" err="1"/>
              <a:t>bytes.hex</a:t>
            </a:r>
            <a:r>
              <a:rPr lang="en-US" dirty="0"/>
              <a:t>( </a:t>
            </a:r>
            <a:r>
              <a:rPr lang="en-US" dirty="0" err="1"/>
              <a:t>b'ABCD</a:t>
            </a:r>
            <a:r>
              <a:rPr lang="en-US" dirty="0"/>
              <a:t>' )	or 	 </a:t>
            </a:r>
            <a:r>
              <a:rPr lang="en-US" dirty="0" err="1"/>
              <a:t>b'ABCD'.hex</a:t>
            </a:r>
            <a:r>
              <a:rPr lang="en-US" dirty="0" smtClean="0"/>
              <a:t>()</a:t>
            </a:r>
          </a:p>
          <a:p>
            <a:pPr lvl="2"/>
            <a:r>
              <a:rPr lang="en-US" dirty="0"/>
              <a:t>'41424344'</a:t>
            </a:r>
          </a:p>
        </p:txBody>
      </p:sp>
    </p:spTree>
    <p:extLst>
      <p:ext uri="{BB962C8B-B14F-4D97-AF65-F5344CB8AC3E}">
        <p14:creationId xmlns:p14="http://schemas.microsoft.com/office/powerpoint/2010/main" val="1263885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ch09_md5Collision.py</a:t>
            </a:r>
          </a:p>
        </p:txBody>
      </p:sp>
      <p:sp>
        <p:nvSpPr>
          <p:cNvPr id="3" name="Content Placeholder 2"/>
          <p:cNvSpPr>
            <a:spLocks noGrp="1"/>
          </p:cNvSpPr>
          <p:nvPr>
            <p:ph idx="1"/>
          </p:nvPr>
        </p:nvSpPr>
        <p:spPr/>
        <p:txBody>
          <a:bodyPr/>
          <a:lstStyle/>
          <a:p>
            <a:pPr marL="0" indent="0">
              <a:buNone/>
            </a:pPr>
            <a:r>
              <a:rPr lang="en-US" sz="2000" dirty="0">
                <a:effectLst/>
              </a:rPr>
              <a:t>import </a:t>
            </a:r>
            <a:r>
              <a:rPr lang="en-US" sz="2000" dirty="0" err="1">
                <a:effectLst/>
              </a:rPr>
              <a:t>hashlib</a:t>
            </a:r>
            <a:endParaRPr lang="en-US" sz="2000" dirty="0">
              <a:effectLst/>
            </a:endParaRPr>
          </a:p>
          <a:p>
            <a:pPr marL="0" indent="0">
              <a:buNone/>
            </a:pPr>
            <a:endParaRPr lang="en-US" sz="2000" dirty="0">
              <a:effectLst/>
            </a:endParaRPr>
          </a:p>
          <a:p>
            <a:pPr marL="0" indent="0">
              <a:buNone/>
            </a:pPr>
            <a:r>
              <a:rPr lang="en-US" sz="2000" dirty="0" err="1">
                <a:effectLst/>
              </a:rPr>
              <a:t>msg</a:t>
            </a:r>
            <a:r>
              <a:rPr lang="en-US" sz="2000" dirty="0">
                <a:effectLst/>
              </a:rPr>
              <a:t> = "May the force be with you"</a:t>
            </a:r>
          </a:p>
          <a:p>
            <a:pPr marL="0" indent="0">
              <a:buNone/>
            </a:pPr>
            <a:r>
              <a:rPr lang="en-US" sz="2000" dirty="0">
                <a:effectLst/>
              </a:rPr>
              <a:t>result1 = hashlib.sha256( </a:t>
            </a:r>
            <a:r>
              <a:rPr lang="en-US" sz="2000" dirty="0" err="1">
                <a:effectLst/>
              </a:rPr>
              <a:t>msg.encode</a:t>
            </a:r>
            <a:r>
              <a:rPr lang="en-US" sz="2000" dirty="0">
                <a:effectLst/>
              </a:rPr>
              <a:t>('UTF-8') ).</a:t>
            </a:r>
            <a:r>
              <a:rPr lang="en-US" sz="2000" dirty="0" err="1">
                <a:effectLst/>
              </a:rPr>
              <a:t>hexdigest</a:t>
            </a:r>
            <a:r>
              <a:rPr lang="en-US" sz="2000" dirty="0">
                <a:effectLst/>
              </a:rPr>
              <a:t>()</a:t>
            </a:r>
          </a:p>
          <a:p>
            <a:pPr marL="0" indent="0">
              <a:buNone/>
            </a:pPr>
            <a:endParaRPr lang="en-US" sz="2000" dirty="0">
              <a:effectLst/>
            </a:endParaRPr>
          </a:p>
          <a:p>
            <a:pPr marL="0" indent="0">
              <a:buNone/>
            </a:pPr>
            <a:r>
              <a:rPr lang="en-US" sz="2000" dirty="0">
                <a:effectLst/>
              </a:rPr>
              <a:t>BLOCK_SIZE=5</a:t>
            </a:r>
          </a:p>
          <a:p>
            <a:pPr marL="0" indent="0">
              <a:buNone/>
            </a:pPr>
            <a:r>
              <a:rPr lang="en-US" sz="2000" dirty="0">
                <a:effectLst/>
              </a:rPr>
              <a:t>h2 = hashlib.sha256()</a:t>
            </a:r>
          </a:p>
          <a:p>
            <a:pPr marL="0" indent="0">
              <a:buNone/>
            </a:pPr>
            <a:r>
              <a:rPr lang="en-US" sz="2000" dirty="0">
                <a:effectLst/>
              </a:rPr>
              <a:t>for </a:t>
            </a:r>
            <a:r>
              <a:rPr lang="en-US" sz="2000" dirty="0" err="1">
                <a:effectLst/>
              </a:rPr>
              <a:t>i</a:t>
            </a:r>
            <a:r>
              <a:rPr lang="en-US" sz="2000" dirty="0">
                <a:effectLst/>
              </a:rPr>
              <a:t> in range( </a:t>
            </a:r>
            <a:r>
              <a:rPr lang="en-US" sz="2000" dirty="0" err="1">
                <a:effectLst/>
              </a:rPr>
              <a:t>len</a:t>
            </a:r>
            <a:r>
              <a:rPr lang="en-US" sz="2000" dirty="0">
                <a:effectLst/>
              </a:rPr>
              <a:t>(</a:t>
            </a:r>
            <a:r>
              <a:rPr lang="en-US" sz="2000" dirty="0" err="1">
                <a:effectLst/>
              </a:rPr>
              <a:t>msg</a:t>
            </a:r>
            <a:r>
              <a:rPr lang="en-US" sz="2000" dirty="0">
                <a:effectLst/>
              </a:rPr>
              <a:t>)//BLOCK_SIZE ):</a:t>
            </a:r>
          </a:p>
          <a:p>
            <a:pPr marL="0" indent="0">
              <a:buNone/>
            </a:pPr>
            <a:r>
              <a:rPr lang="en-US" sz="2000" dirty="0">
                <a:effectLst/>
              </a:rPr>
              <a:t>    h2.update( </a:t>
            </a:r>
            <a:r>
              <a:rPr lang="en-US" sz="2000" dirty="0" err="1">
                <a:effectLst/>
              </a:rPr>
              <a:t>msg</a:t>
            </a:r>
            <a:r>
              <a:rPr lang="en-US" sz="2000" dirty="0">
                <a:effectLst/>
              </a:rPr>
              <a:t>[</a:t>
            </a:r>
            <a:r>
              <a:rPr lang="en-US" sz="2000" dirty="0" err="1">
                <a:effectLst/>
              </a:rPr>
              <a:t>i</a:t>
            </a:r>
            <a:r>
              <a:rPr lang="en-US" sz="2000" dirty="0">
                <a:effectLst/>
              </a:rPr>
              <a:t>*BLOCK_SIZE : (i+1)*BLOCK_SIZE].encode('UTF-8') )</a:t>
            </a:r>
          </a:p>
          <a:p>
            <a:pPr marL="0" indent="0">
              <a:buNone/>
            </a:pPr>
            <a:r>
              <a:rPr lang="en-US" sz="2000" dirty="0">
                <a:effectLst/>
              </a:rPr>
              <a:t>result2 = h2.hexdigest()</a:t>
            </a:r>
          </a:p>
          <a:p>
            <a:pPr marL="0" indent="0">
              <a:buNone/>
            </a:pPr>
            <a:r>
              <a:rPr lang="en-US" sz="2000" dirty="0">
                <a:effectLst/>
              </a:rPr>
              <a:t>print(result1, result2, result1 == result2, </a:t>
            </a:r>
            <a:r>
              <a:rPr lang="en-US" sz="2000" dirty="0" err="1">
                <a:effectLst/>
              </a:rPr>
              <a:t>sep</a:t>
            </a:r>
            <a:r>
              <a:rPr lang="en-US" sz="2000" dirty="0">
                <a:effectLst/>
              </a:rPr>
              <a:t>='\n')</a:t>
            </a:r>
          </a:p>
        </p:txBody>
      </p:sp>
    </p:spTree>
    <p:extLst>
      <p:ext uri="{BB962C8B-B14F-4D97-AF65-F5344CB8AC3E}">
        <p14:creationId xmlns:p14="http://schemas.microsoft.com/office/powerpoint/2010/main" val="197836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MD4 Algorithm?</a:t>
            </a:r>
            <a:endParaRPr lang="en-US" dirty="0"/>
          </a:p>
        </p:txBody>
      </p:sp>
      <p:sp>
        <p:nvSpPr>
          <p:cNvPr id="3" name="Content Placeholder 2"/>
          <p:cNvSpPr>
            <a:spLocks noGrp="1"/>
          </p:cNvSpPr>
          <p:nvPr>
            <p:ph idx="1"/>
          </p:nvPr>
        </p:nvSpPr>
        <p:spPr/>
        <p:txBody>
          <a:bodyPr/>
          <a:lstStyle/>
          <a:p>
            <a:r>
              <a:rPr lang="en-US" dirty="0" smtClean="0"/>
              <a:t>Q:</a:t>
            </a:r>
          </a:p>
          <a:p>
            <a:pPr lvl="1"/>
            <a:r>
              <a:rPr lang="en-US" dirty="0" smtClean="0"/>
              <a:t>I am reading an old cryptography textbook (or an old document such as RFC 1320) and want to try some examples of MD4.</a:t>
            </a:r>
          </a:p>
          <a:p>
            <a:pPr lvl="1"/>
            <a:r>
              <a:rPr lang="en-US" dirty="0" smtClean="0"/>
              <a:t>I saw “MD4” is listed in </a:t>
            </a:r>
            <a:r>
              <a:rPr lang="en-US" dirty="0" err="1" smtClean="0"/>
              <a:t>hashlib</a:t>
            </a:r>
            <a:r>
              <a:rPr lang="en-US" dirty="0" smtClean="0"/>
              <a:t>.</a:t>
            </a:r>
          </a:p>
          <a:p>
            <a:pPr lvl="1"/>
            <a:r>
              <a:rPr lang="en-US" dirty="0"/>
              <a:t>But </a:t>
            </a:r>
            <a:r>
              <a:rPr lang="en-US" dirty="0">
                <a:latin typeface="Courier New" panose="02070309020205020404" pitchFamily="49" charset="0"/>
                <a:cs typeface="Courier New" panose="02070309020205020404" pitchFamily="49" charset="0"/>
              </a:rPr>
              <a:t>hashlib.md4</a:t>
            </a:r>
            <a:r>
              <a:rPr lang="en-US" dirty="0" smtClean="0">
                <a:latin typeface="Courier New" panose="02070309020205020404" pitchFamily="49" charset="0"/>
                <a:cs typeface="Courier New" panose="02070309020205020404" pitchFamily="49" charset="0"/>
              </a:rPr>
              <a:t>()</a:t>
            </a:r>
            <a:r>
              <a:rPr lang="en-US" dirty="0" smtClean="0"/>
              <a:t> shows an error message</a:t>
            </a:r>
          </a:p>
          <a:p>
            <a:pPr lvl="2"/>
            <a:r>
              <a:rPr lang="en-US" dirty="0"/>
              <a:t>module '</a:t>
            </a:r>
            <a:r>
              <a:rPr lang="en-US" dirty="0" err="1"/>
              <a:t>hashlib</a:t>
            </a:r>
            <a:r>
              <a:rPr lang="en-US" dirty="0"/>
              <a:t>' has no attribute </a:t>
            </a:r>
            <a:r>
              <a:rPr lang="en-US" dirty="0" smtClean="0"/>
              <a:t>'md4‘</a:t>
            </a:r>
          </a:p>
          <a:p>
            <a:pPr lvl="1"/>
            <a:r>
              <a:rPr lang="en-US" dirty="0" smtClean="0"/>
              <a:t>How should I use this hash function?</a:t>
            </a:r>
          </a:p>
          <a:p>
            <a:pPr lvl="1"/>
            <a:endParaRPr lang="en-US" dirty="0"/>
          </a:p>
          <a:p>
            <a:r>
              <a:rPr lang="en-US" dirty="0" smtClean="0"/>
              <a:t>A:</a:t>
            </a:r>
          </a:p>
          <a:p>
            <a:pPr lvl="1"/>
            <a:r>
              <a:rPr lang="en-US" dirty="0" smtClean="0"/>
              <a:t>Only guaranteed algorithms have been assigned a constructor name.</a:t>
            </a:r>
          </a:p>
          <a:p>
            <a:pPr lvl="2"/>
            <a:r>
              <a:rPr lang="en-US" dirty="0"/>
              <a:t>blake2b, blake2s, md5, sha1, sha224, sha256, sha384, sha3_224, sha3_256, sha3_384, sha3_512, sha512, shake_128, </a:t>
            </a:r>
            <a:r>
              <a:rPr lang="en-US" dirty="0" smtClean="0"/>
              <a:t>shake_256</a:t>
            </a:r>
          </a:p>
          <a:p>
            <a:pPr lvl="1"/>
            <a:r>
              <a:rPr lang="en-US" dirty="0" smtClean="0"/>
              <a:t>For those available but not guaranteed algorithms, you should </a:t>
            </a:r>
            <a:r>
              <a:rPr lang="en-US" dirty="0" smtClean="0">
                <a:solidFill>
                  <a:srgbClr val="00B0F0"/>
                </a:solidFill>
              </a:rPr>
              <a:t>create the hash function by name</a:t>
            </a:r>
            <a:r>
              <a:rPr lang="en-US" dirty="0" smtClean="0"/>
              <a:t>.</a:t>
            </a:r>
            <a:endParaRPr lang="en-US" dirty="0"/>
          </a:p>
          <a:p>
            <a:endParaRPr lang="en-US" dirty="0"/>
          </a:p>
        </p:txBody>
      </p:sp>
    </p:spTree>
    <p:extLst>
      <p:ext uri="{BB962C8B-B14F-4D97-AF65-F5344CB8AC3E}">
        <p14:creationId xmlns:p14="http://schemas.microsoft.com/office/powerpoint/2010/main" val="4048153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Hash by Name</a:t>
            </a:r>
            <a:endParaRPr lang="en-US" dirty="0"/>
          </a:p>
        </p:txBody>
      </p:sp>
      <p:sp>
        <p:nvSpPr>
          <p:cNvPr id="3" name="Content Placeholder 2"/>
          <p:cNvSpPr>
            <a:spLocks noGrp="1"/>
          </p:cNvSpPr>
          <p:nvPr>
            <p:ph idx="1"/>
          </p:nvPr>
        </p:nvSpPr>
        <p:spPr/>
        <p:txBody>
          <a:bodyPr/>
          <a:lstStyle/>
          <a:p>
            <a:pPr marL="0" indent="0">
              <a:buNone/>
            </a:pPr>
            <a:r>
              <a:rPr lang="en-US" sz="2000" dirty="0">
                <a:effectLst/>
              </a:rPr>
              <a:t>import </a:t>
            </a:r>
            <a:r>
              <a:rPr lang="en-US" sz="2000" dirty="0" err="1">
                <a:effectLst/>
              </a:rPr>
              <a:t>hashlib</a:t>
            </a:r>
            <a:endParaRPr lang="en-US" sz="2000" dirty="0">
              <a:effectLst/>
            </a:endParaRPr>
          </a:p>
          <a:p>
            <a:pPr marL="0" indent="0">
              <a:buNone/>
            </a:pPr>
            <a:r>
              <a:rPr lang="en-US" sz="2000" dirty="0">
                <a:effectLst/>
              </a:rPr>
              <a:t>import sys</a:t>
            </a:r>
          </a:p>
          <a:p>
            <a:pPr marL="0" indent="0">
              <a:buNone/>
            </a:pPr>
            <a:endParaRPr lang="en-US" sz="2000" dirty="0">
              <a:effectLst/>
            </a:endParaRPr>
          </a:p>
          <a:p>
            <a:pPr marL="0" indent="0">
              <a:buNone/>
            </a:pPr>
            <a:r>
              <a:rPr lang="en-US" sz="2000" dirty="0" err="1">
                <a:effectLst/>
              </a:rPr>
              <a:t>msg</a:t>
            </a:r>
            <a:r>
              <a:rPr lang="en-US" sz="2000" dirty="0">
                <a:effectLst/>
              </a:rPr>
              <a:t> = input()</a:t>
            </a:r>
          </a:p>
          <a:p>
            <a:pPr marL="0" indent="0">
              <a:buNone/>
            </a:pPr>
            <a:r>
              <a:rPr lang="en-US" sz="2000" dirty="0" err="1">
                <a:effectLst/>
              </a:rPr>
              <a:t>hash_name</a:t>
            </a:r>
            <a:r>
              <a:rPr lang="en-US" sz="2000" dirty="0">
                <a:effectLst/>
              </a:rPr>
              <a:t> = </a:t>
            </a:r>
            <a:r>
              <a:rPr lang="en-US" sz="2000" dirty="0" err="1">
                <a:effectLst/>
              </a:rPr>
              <a:t>sys.argv</a:t>
            </a:r>
            <a:r>
              <a:rPr lang="en-US" sz="2000" dirty="0">
                <a:effectLst/>
              </a:rPr>
              <a:t>[1]</a:t>
            </a:r>
          </a:p>
          <a:p>
            <a:pPr marL="0" indent="0">
              <a:buNone/>
            </a:pPr>
            <a:r>
              <a:rPr lang="en-US" sz="2000" dirty="0">
                <a:effectLst/>
              </a:rPr>
              <a:t>if </a:t>
            </a:r>
            <a:r>
              <a:rPr lang="en-US" sz="2000" dirty="0" err="1">
                <a:effectLst/>
              </a:rPr>
              <a:t>hash_name</a:t>
            </a:r>
            <a:r>
              <a:rPr lang="en-US" sz="2000" dirty="0">
                <a:effectLst/>
              </a:rPr>
              <a:t> in </a:t>
            </a:r>
            <a:r>
              <a:rPr lang="en-US" sz="2000" dirty="0" err="1">
                <a:effectLst/>
              </a:rPr>
              <a:t>hashlib.algorithms_available</a:t>
            </a:r>
            <a:r>
              <a:rPr lang="en-US" sz="2000" dirty="0">
                <a:effectLst/>
              </a:rPr>
              <a:t>:</a:t>
            </a:r>
          </a:p>
          <a:p>
            <a:pPr marL="0" indent="0">
              <a:buNone/>
            </a:pPr>
            <a:r>
              <a:rPr lang="en-US" sz="2000" dirty="0">
                <a:effectLst/>
              </a:rPr>
              <a:t>    </a:t>
            </a:r>
            <a:r>
              <a:rPr lang="en-US" sz="2000" dirty="0">
                <a:solidFill>
                  <a:srgbClr val="00B050"/>
                </a:solidFill>
                <a:effectLst/>
              </a:rPr>
              <a:t># </a:t>
            </a:r>
            <a:r>
              <a:rPr lang="en-US" sz="2000" dirty="0" err="1">
                <a:solidFill>
                  <a:srgbClr val="00B050"/>
                </a:solidFill>
                <a:effectLst/>
              </a:rPr>
              <a:t>hashlib.new</a:t>
            </a:r>
            <a:r>
              <a:rPr lang="en-US" sz="2000" dirty="0">
                <a:solidFill>
                  <a:srgbClr val="00B050"/>
                </a:solidFill>
                <a:effectLst/>
              </a:rPr>
              <a:t>(</a:t>
            </a:r>
            <a:r>
              <a:rPr lang="en-US" sz="2000" dirty="0" err="1">
                <a:solidFill>
                  <a:srgbClr val="00B050"/>
                </a:solidFill>
                <a:effectLst/>
              </a:rPr>
              <a:t>hash_name</a:t>
            </a:r>
            <a:r>
              <a:rPr lang="en-US" sz="2000" dirty="0">
                <a:solidFill>
                  <a:srgbClr val="00B050"/>
                </a:solidFill>
                <a:effectLst/>
              </a:rPr>
              <a:t>, </a:t>
            </a:r>
            <a:r>
              <a:rPr lang="en-US" sz="2000" dirty="0" err="1">
                <a:solidFill>
                  <a:srgbClr val="00B050"/>
                </a:solidFill>
                <a:effectLst/>
              </a:rPr>
              <a:t>b"MESSAGE</a:t>
            </a:r>
            <a:r>
              <a:rPr lang="en-US" sz="2000" dirty="0">
                <a:solidFill>
                  <a:srgbClr val="00B050"/>
                </a:solidFill>
                <a:effectLst/>
              </a:rPr>
              <a:t>").</a:t>
            </a:r>
            <a:r>
              <a:rPr lang="en-US" sz="2000" dirty="0" err="1">
                <a:solidFill>
                  <a:srgbClr val="00B050"/>
                </a:solidFill>
                <a:effectLst/>
              </a:rPr>
              <a:t>hexdigest</a:t>
            </a:r>
            <a:r>
              <a:rPr lang="en-US" sz="2000" dirty="0">
                <a:solidFill>
                  <a:srgbClr val="00B050"/>
                </a:solidFill>
                <a:effectLst/>
              </a:rPr>
              <a:t>()</a:t>
            </a:r>
          </a:p>
          <a:p>
            <a:pPr marL="0" indent="0">
              <a:buNone/>
            </a:pPr>
            <a:r>
              <a:rPr lang="en-US" sz="2000" dirty="0">
                <a:effectLst/>
              </a:rPr>
              <a:t>    h = </a:t>
            </a:r>
            <a:r>
              <a:rPr lang="en-US" sz="2000" dirty="0" err="1">
                <a:solidFill>
                  <a:srgbClr val="00B0F0"/>
                </a:solidFill>
                <a:effectLst/>
              </a:rPr>
              <a:t>hashlib.new</a:t>
            </a:r>
            <a:r>
              <a:rPr lang="en-US" sz="2000" dirty="0">
                <a:effectLst/>
              </a:rPr>
              <a:t>(</a:t>
            </a:r>
            <a:r>
              <a:rPr lang="en-US" sz="2000" dirty="0" err="1">
                <a:effectLst/>
              </a:rPr>
              <a:t>hash_name</a:t>
            </a:r>
            <a:r>
              <a:rPr lang="en-US" sz="2000" dirty="0" smtClean="0">
                <a:effectLst/>
              </a:rPr>
              <a:t>)	</a:t>
            </a:r>
            <a:r>
              <a:rPr lang="en-US" sz="2000" dirty="0" smtClean="0">
                <a:solidFill>
                  <a:srgbClr val="00B050"/>
                </a:solidFill>
                <a:effectLst/>
              </a:rPr>
              <a:t># </a:t>
            </a:r>
            <a:r>
              <a:rPr lang="en-US" sz="2000" dirty="0" err="1" smtClean="0">
                <a:solidFill>
                  <a:srgbClr val="00B050"/>
                </a:solidFill>
                <a:effectLst/>
              </a:rPr>
              <a:t>hashlib.new</a:t>
            </a:r>
            <a:r>
              <a:rPr lang="en-US" sz="2000" dirty="0">
                <a:solidFill>
                  <a:srgbClr val="00B050"/>
                </a:solidFill>
                <a:effectLst/>
              </a:rPr>
              <a:t>(</a:t>
            </a:r>
            <a:r>
              <a:rPr lang="en-US" sz="2000" dirty="0" smtClean="0">
                <a:solidFill>
                  <a:srgbClr val="00B050"/>
                </a:solidFill>
                <a:effectLst/>
              </a:rPr>
              <a:t>'sha256')</a:t>
            </a:r>
            <a:endParaRPr lang="en-US" sz="2000" dirty="0">
              <a:solidFill>
                <a:srgbClr val="00B050"/>
              </a:solidFill>
              <a:effectLst/>
            </a:endParaRPr>
          </a:p>
          <a:p>
            <a:pPr marL="0" indent="0">
              <a:buNone/>
            </a:pPr>
            <a:r>
              <a:rPr lang="en-US" sz="2000" dirty="0">
                <a:effectLst/>
              </a:rPr>
              <a:t>    </a:t>
            </a:r>
            <a:r>
              <a:rPr lang="en-US" sz="2000" dirty="0" err="1">
                <a:effectLst/>
              </a:rPr>
              <a:t>h.update</a:t>
            </a:r>
            <a:r>
              <a:rPr lang="en-US" sz="2000" dirty="0">
                <a:effectLst/>
              </a:rPr>
              <a:t>( </a:t>
            </a:r>
            <a:r>
              <a:rPr lang="en-US" sz="2000" dirty="0" err="1">
                <a:effectLst/>
              </a:rPr>
              <a:t>msg.encode</a:t>
            </a:r>
            <a:r>
              <a:rPr lang="en-US" sz="2000" dirty="0">
                <a:effectLst/>
              </a:rPr>
              <a:t>('UTF-8') )</a:t>
            </a:r>
          </a:p>
          <a:p>
            <a:pPr marL="0" indent="0">
              <a:buNone/>
            </a:pPr>
            <a:r>
              <a:rPr lang="en-US" sz="2000" dirty="0">
                <a:effectLst/>
              </a:rPr>
              <a:t>    result = </a:t>
            </a:r>
            <a:r>
              <a:rPr lang="en-US" sz="2000" dirty="0" err="1">
                <a:effectLst/>
              </a:rPr>
              <a:t>h.hexdigest</a:t>
            </a:r>
            <a:r>
              <a:rPr lang="en-US" sz="2000" dirty="0">
                <a:effectLst/>
              </a:rPr>
              <a:t>()</a:t>
            </a:r>
          </a:p>
          <a:p>
            <a:pPr marL="0" indent="0">
              <a:buNone/>
            </a:pPr>
            <a:r>
              <a:rPr lang="en-US" sz="2000" dirty="0">
                <a:effectLst/>
              </a:rPr>
              <a:t>    print( result )</a:t>
            </a:r>
          </a:p>
          <a:p>
            <a:pPr marL="0" indent="0">
              <a:buNone/>
            </a:pPr>
            <a:r>
              <a:rPr lang="en-US" sz="2000" dirty="0">
                <a:effectLst/>
              </a:rPr>
              <a:t>else:</a:t>
            </a:r>
          </a:p>
          <a:p>
            <a:pPr marL="0" indent="0">
              <a:buNone/>
            </a:pPr>
            <a:r>
              <a:rPr lang="en-US" sz="2000" dirty="0">
                <a:effectLst/>
              </a:rPr>
              <a:t>    print( "The hash algorithm '{}' is not </a:t>
            </a:r>
            <a:r>
              <a:rPr lang="en-US" sz="2000" dirty="0" err="1">
                <a:effectLst/>
              </a:rPr>
              <a:t>supported.".format</a:t>
            </a:r>
            <a:r>
              <a:rPr lang="en-US" sz="2000" dirty="0">
                <a:effectLst/>
              </a:rPr>
              <a:t>( </a:t>
            </a:r>
            <a:r>
              <a:rPr lang="en-US" sz="2000" dirty="0" err="1" smtClean="0">
                <a:effectLst/>
              </a:rPr>
              <a:t>hash_name</a:t>
            </a:r>
            <a:r>
              <a:rPr lang="en-US" sz="2000" dirty="0" smtClean="0">
                <a:effectLst/>
              </a:rPr>
              <a:t> </a:t>
            </a:r>
            <a:r>
              <a:rPr lang="en-US" sz="2000" dirty="0">
                <a:effectLst/>
              </a:rPr>
              <a:t>) )</a:t>
            </a:r>
          </a:p>
        </p:txBody>
      </p:sp>
      <p:sp>
        <p:nvSpPr>
          <p:cNvPr id="4" name="Rectangle 3"/>
          <p:cNvSpPr/>
          <p:nvPr/>
        </p:nvSpPr>
        <p:spPr bwMode="auto">
          <a:xfrm>
            <a:off x="4711700" y="4572000"/>
            <a:ext cx="4965700" cy="107721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bg1"/>
                </a:solidFill>
              </a:rPr>
              <a:t>echo -n MESSAGE | python ch09_hashName.py </a:t>
            </a:r>
            <a:r>
              <a:rPr lang="en-US" sz="1600" dirty="0" smtClean="0">
                <a:solidFill>
                  <a:srgbClr val="FFC000"/>
                </a:solidFill>
              </a:rPr>
              <a:t>sha256</a:t>
            </a:r>
          </a:p>
          <a:p>
            <a:r>
              <a:rPr lang="en-US" sz="1600" dirty="0">
                <a:solidFill>
                  <a:schemeClr val="bg1"/>
                </a:solidFill>
              </a:rPr>
              <a:t>echo -n MESSAGE | python ch09_hashName.py </a:t>
            </a:r>
            <a:r>
              <a:rPr lang="en-US" sz="1600" dirty="0" smtClean="0">
                <a:solidFill>
                  <a:srgbClr val="FFC000"/>
                </a:solidFill>
              </a:rPr>
              <a:t>md5</a:t>
            </a:r>
          </a:p>
          <a:p>
            <a:r>
              <a:rPr lang="en-US" sz="1600" dirty="0">
                <a:solidFill>
                  <a:schemeClr val="bg1"/>
                </a:solidFill>
              </a:rPr>
              <a:t>echo -n MESSAGE | python ch09_hashName.py </a:t>
            </a:r>
            <a:r>
              <a:rPr lang="en-US" sz="1600" dirty="0" smtClean="0">
                <a:solidFill>
                  <a:srgbClr val="FFC000"/>
                </a:solidFill>
              </a:rPr>
              <a:t>md4</a:t>
            </a:r>
          </a:p>
          <a:p>
            <a:r>
              <a:rPr kumimoji="0" lang="en-US" sz="1600" b="0" i="0" u="none" strike="noStrike" cap="none" normalizeH="0" baseline="0" dirty="0" smtClean="0">
                <a:ln>
                  <a:noFill/>
                </a:ln>
                <a:solidFill>
                  <a:schemeClr val="bg1"/>
                </a:solidFill>
                <a:effectLst/>
              </a:rPr>
              <a:t># Note: Not every platform implements</a:t>
            </a:r>
            <a:r>
              <a:rPr kumimoji="0" lang="en-US" sz="1600" b="0" i="0" u="none" strike="noStrike" cap="none" normalizeH="0" dirty="0" smtClean="0">
                <a:ln>
                  <a:noFill/>
                </a:ln>
                <a:solidFill>
                  <a:schemeClr val="bg1"/>
                </a:solidFill>
                <a:effectLst/>
              </a:rPr>
              <a:t> MD4.</a:t>
            </a:r>
            <a:endParaRPr kumimoji="0" 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156840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Key Authentication</a:t>
            </a:r>
            <a:endParaRPr lang="en-US" dirty="0"/>
          </a:p>
        </p:txBody>
      </p:sp>
      <p:sp>
        <p:nvSpPr>
          <p:cNvPr id="3" name="Content Placeholder 2"/>
          <p:cNvSpPr>
            <a:spLocks noGrp="1"/>
          </p:cNvSpPr>
          <p:nvPr>
            <p:ph idx="1"/>
          </p:nvPr>
        </p:nvSpPr>
        <p:spPr>
          <a:xfrm>
            <a:off x="744538" y="5765800"/>
            <a:ext cx="8420100" cy="554038"/>
          </a:xfrm>
        </p:spPr>
        <p:txBody>
          <a:bodyPr/>
          <a:lstStyle/>
          <a:p>
            <a:pPr marL="0" indent="0">
              <a:buNone/>
            </a:pPr>
            <a:r>
              <a:rPr lang="en-US" dirty="0">
                <a:hlinkClick r:id="rId2"/>
              </a:rPr>
              <a:t>https://www.youtube.com/watch?v=Dd7KqKuXgfM</a:t>
            </a:r>
            <a:endParaRPr lang="en-US" dirty="0"/>
          </a:p>
        </p:txBody>
      </p:sp>
      <p:pic>
        <p:nvPicPr>
          <p:cNvPr id="4" name="Picture 3">
            <a:hlinkClick r:id="rId2"/>
          </p:cNvPr>
          <p:cNvPicPr>
            <a:picLocks noChangeAspect="1"/>
          </p:cNvPicPr>
          <p:nvPr/>
        </p:nvPicPr>
        <p:blipFill>
          <a:blip r:embed="rId3"/>
          <a:stretch>
            <a:fillRect/>
          </a:stretch>
        </p:blipFill>
        <p:spPr>
          <a:xfrm>
            <a:off x="876300" y="1829546"/>
            <a:ext cx="8154987" cy="3775916"/>
          </a:xfrm>
          <a:prstGeom prst="rect">
            <a:avLst/>
          </a:prstGeom>
        </p:spPr>
      </p:pic>
    </p:spTree>
    <p:extLst>
      <p:ext uri="{BB962C8B-B14F-4D97-AF65-F5344CB8AC3E}">
        <p14:creationId xmlns:p14="http://schemas.microsoft.com/office/powerpoint/2010/main" val="3102599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Exercise:</a:t>
            </a:r>
            <a:r>
              <a:rPr lang="en-US" dirty="0" smtClean="0"/>
              <a:t> Shared Key Authentication</a:t>
            </a:r>
            <a:endParaRPr lang="en-US" dirty="0"/>
          </a:p>
        </p:txBody>
      </p:sp>
      <p:sp>
        <p:nvSpPr>
          <p:cNvPr id="3" name="Content Placeholder 2"/>
          <p:cNvSpPr>
            <a:spLocks noGrp="1"/>
          </p:cNvSpPr>
          <p:nvPr>
            <p:ph idx="1"/>
          </p:nvPr>
        </p:nvSpPr>
        <p:spPr>
          <a:xfrm>
            <a:off x="742950" y="1290638"/>
            <a:ext cx="8420100" cy="4884738"/>
          </a:xfrm>
        </p:spPr>
        <p:txBody>
          <a:bodyPr/>
          <a:lstStyle/>
          <a:p>
            <a:r>
              <a:rPr lang="en-US" sz="2000" dirty="0" smtClean="0"/>
              <a:t>Write a program which prompts the user to input</a:t>
            </a:r>
          </a:p>
          <a:p>
            <a:pPr lvl="1"/>
            <a:r>
              <a:rPr lang="en-US" sz="1800" dirty="0" smtClean="0"/>
              <a:t>key</a:t>
            </a:r>
          </a:p>
          <a:p>
            <a:pPr lvl="1"/>
            <a:r>
              <a:rPr lang="en-US" sz="1800" dirty="0" smtClean="0"/>
              <a:t>filename</a:t>
            </a:r>
          </a:p>
          <a:p>
            <a:r>
              <a:rPr lang="en-US" sz="2000" dirty="0" smtClean="0"/>
              <a:t>and generate the hash value of “</a:t>
            </a:r>
            <a:r>
              <a:rPr lang="en-US" sz="2000" dirty="0" err="1" smtClean="0"/>
              <a:t>key+filename</a:t>
            </a:r>
            <a:r>
              <a:rPr lang="en-US" sz="2000" dirty="0" smtClean="0"/>
              <a:t>”.  Save the result as </a:t>
            </a:r>
            <a:r>
              <a:rPr lang="en-US" sz="2000" dirty="0" err="1" smtClean="0"/>
              <a:t>filename+”.sig</a:t>
            </a:r>
            <a:r>
              <a:rPr lang="en-US" sz="2000" dirty="0" smtClean="0"/>
              <a:t>”</a:t>
            </a:r>
          </a:p>
          <a:p>
            <a:pPr lvl="1"/>
            <a:r>
              <a:rPr lang="en-US" sz="1800" dirty="0" smtClean="0"/>
              <a:t>By default, use the “SHA256” hash algorithm.</a:t>
            </a:r>
          </a:p>
          <a:p>
            <a:pPr lvl="1"/>
            <a:endParaRPr lang="en-US" sz="1800" dirty="0"/>
          </a:p>
          <a:p>
            <a:r>
              <a:rPr lang="en-US" sz="2000" dirty="0" smtClean="0"/>
              <a:t>The program may run as follows:</a:t>
            </a:r>
          </a:p>
          <a:p>
            <a:pPr marL="457200" lvl="1" indent="0">
              <a:buNone/>
            </a:pPr>
            <a:r>
              <a:rPr lang="en-US" sz="1800" dirty="0" smtClean="0"/>
              <a:t>$ python3 </a:t>
            </a:r>
            <a:r>
              <a:rPr lang="en-US" sz="1800" dirty="0"/>
              <a:t>ch09_auth.py</a:t>
            </a:r>
          </a:p>
          <a:p>
            <a:pPr marL="457200" lvl="1" indent="0">
              <a:buNone/>
            </a:pPr>
            <a:r>
              <a:rPr lang="en-US" sz="1800" dirty="0"/>
              <a:t>Key? python</a:t>
            </a:r>
          </a:p>
          <a:p>
            <a:pPr marL="457200" lvl="1" indent="0">
              <a:buNone/>
            </a:pPr>
            <a:r>
              <a:rPr lang="en-US" sz="1800" dirty="0"/>
              <a:t>Filename? a.txt</a:t>
            </a:r>
          </a:p>
          <a:p>
            <a:pPr marL="457200" lvl="1" indent="0">
              <a:buNone/>
            </a:pPr>
            <a:r>
              <a:rPr lang="en-US" sz="1800" dirty="0"/>
              <a:t>The hash value is stored at </a:t>
            </a:r>
            <a:r>
              <a:rPr lang="en-US" sz="1800" dirty="0" err="1"/>
              <a:t>a.txt.sig</a:t>
            </a:r>
            <a:endParaRPr lang="en-US" sz="1800" dirty="0"/>
          </a:p>
          <a:p>
            <a:r>
              <a:rPr lang="en-US" sz="2000" dirty="0" smtClean="0"/>
              <a:t>If the key is “python”, and the contents of “a.txt” is “</a:t>
            </a:r>
            <a:r>
              <a:rPr lang="en-US" sz="2000" dirty="0" err="1" smtClean="0"/>
              <a:t>msg</a:t>
            </a:r>
            <a:r>
              <a:rPr lang="en-US" sz="2000" dirty="0" smtClean="0"/>
              <a:t>” (3 bytes, no newline), the contents of “</a:t>
            </a:r>
            <a:r>
              <a:rPr lang="en-US" sz="2000" dirty="0" err="1" smtClean="0"/>
              <a:t>a.txt.sig</a:t>
            </a:r>
            <a:r>
              <a:rPr lang="en-US" sz="2000" dirty="0" smtClean="0"/>
              <a:t>” will be</a:t>
            </a:r>
          </a:p>
          <a:p>
            <a:pPr lvl="1"/>
            <a:r>
              <a:rPr lang="en-US" sz="1800" dirty="0"/>
              <a:t>01accbe10339b3033a32d6a49ce149a8927a71f4adff231039331126a8982c6d</a:t>
            </a:r>
            <a:endParaRPr lang="en-US" sz="1800" dirty="0"/>
          </a:p>
        </p:txBody>
      </p:sp>
    </p:spTree>
    <p:extLst>
      <p:ext uri="{BB962C8B-B14F-4D97-AF65-F5344CB8AC3E}">
        <p14:creationId xmlns:p14="http://schemas.microsoft.com/office/powerpoint/2010/main" val="2832827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r>
              <a:rPr lang="en-US" dirty="0" smtClean="0"/>
              <a:t>JavaScript Object Notation – a lightweight data interchange format.</a:t>
            </a:r>
          </a:p>
          <a:p>
            <a:pPr lvl="1"/>
            <a:r>
              <a:rPr lang="en-US" dirty="0" smtClean="0"/>
              <a:t>It was originally designed </a:t>
            </a:r>
            <a:r>
              <a:rPr lang="en-US" dirty="0"/>
              <a:t>for </a:t>
            </a:r>
            <a:r>
              <a:rPr lang="en-US" dirty="0" smtClean="0"/>
              <a:t>communication </a:t>
            </a:r>
            <a:r>
              <a:rPr lang="en-US" dirty="0"/>
              <a:t>between the web server and client in a REST API, but is also useful for other inter-application communication needs.</a:t>
            </a:r>
          </a:p>
        </p:txBody>
      </p:sp>
      <p:sp>
        <p:nvSpPr>
          <p:cNvPr id="4" name="TextBox 3"/>
          <p:cNvSpPr txBox="1"/>
          <p:nvPr/>
        </p:nvSpPr>
        <p:spPr>
          <a:xfrm>
            <a:off x="742950" y="6111101"/>
            <a:ext cx="4168577" cy="276999"/>
          </a:xfrm>
          <a:prstGeom prst="rect">
            <a:avLst/>
          </a:prstGeom>
          <a:noFill/>
        </p:spPr>
        <p:txBody>
          <a:bodyPr wrap="none" rtlCol="0">
            <a:spAutoFit/>
          </a:bodyPr>
          <a:lstStyle/>
          <a:p>
            <a:r>
              <a:rPr lang="en-US" dirty="0">
                <a:hlinkClick r:id="rId2"/>
              </a:rPr>
              <a:t>https://docs.python.org/3.7/library/json.html#json.JSONEncoder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67533918"/>
              </p:ext>
            </p:extLst>
          </p:nvPr>
        </p:nvGraphicFramePr>
        <p:xfrm>
          <a:off x="4368800" y="3061018"/>
          <a:ext cx="2768600" cy="2966720"/>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2733297297"/>
                    </a:ext>
                  </a:extLst>
                </a:gridCol>
                <a:gridCol w="1384300">
                  <a:extLst>
                    <a:ext uri="{9D8B030D-6E8A-4147-A177-3AD203B41FA5}">
                      <a16:colId xmlns:a16="http://schemas.microsoft.com/office/drawing/2014/main" val="2395681697"/>
                    </a:ext>
                  </a:extLst>
                </a:gridCol>
              </a:tblGrid>
              <a:tr h="370840">
                <a:tc>
                  <a:txBody>
                    <a:bodyPr/>
                    <a:lstStyle/>
                    <a:p>
                      <a:r>
                        <a:rPr lang="en-US" dirty="0" smtClean="0"/>
                        <a:t>Python</a:t>
                      </a:r>
                      <a:endParaRPr lang="en-US" dirty="0"/>
                    </a:p>
                  </a:txBody>
                  <a:tcPr/>
                </a:tc>
                <a:tc>
                  <a:txBody>
                    <a:bodyPr/>
                    <a:lstStyle/>
                    <a:p>
                      <a:r>
                        <a:rPr lang="en-US" dirty="0" smtClean="0"/>
                        <a:t>JSON</a:t>
                      </a:r>
                      <a:endParaRPr lang="en-US" dirty="0"/>
                    </a:p>
                  </a:txBody>
                  <a:tcPr/>
                </a:tc>
                <a:extLst>
                  <a:ext uri="{0D108BD9-81ED-4DB2-BD59-A6C34878D82A}">
                    <a16:rowId xmlns:a16="http://schemas.microsoft.com/office/drawing/2014/main" val="4230747861"/>
                  </a:ext>
                </a:extLst>
              </a:tr>
              <a:tr h="370840">
                <a:tc>
                  <a:txBody>
                    <a:bodyPr/>
                    <a:lstStyle/>
                    <a:p>
                      <a:r>
                        <a:rPr lang="en-US" dirty="0" err="1" smtClean="0"/>
                        <a:t>dict</a:t>
                      </a:r>
                      <a:endParaRPr lang="en-US" dirty="0"/>
                    </a:p>
                  </a:txBody>
                  <a:tcPr/>
                </a:tc>
                <a:tc>
                  <a:txBody>
                    <a:bodyPr/>
                    <a:lstStyle/>
                    <a:p>
                      <a:r>
                        <a:rPr lang="en-US" dirty="0" smtClean="0"/>
                        <a:t>object</a:t>
                      </a:r>
                      <a:endParaRPr lang="en-US" dirty="0"/>
                    </a:p>
                  </a:txBody>
                  <a:tcPr/>
                </a:tc>
                <a:extLst>
                  <a:ext uri="{0D108BD9-81ED-4DB2-BD59-A6C34878D82A}">
                    <a16:rowId xmlns:a16="http://schemas.microsoft.com/office/drawing/2014/main" val="347173727"/>
                  </a:ext>
                </a:extLst>
              </a:tr>
              <a:tr h="370840">
                <a:tc>
                  <a:txBody>
                    <a:bodyPr/>
                    <a:lstStyle/>
                    <a:p>
                      <a:r>
                        <a:rPr lang="en-US" dirty="0" smtClean="0"/>
                        <a:t>list, tuple</a:t>
                      </a:r>
                      <a:endParaRPr lang="en-US" dirty="0"/>
                    </a:p>
                  </a:txBody>
                  <a:tcPr/>
                </a:tc>
                <a:tc>
                  <a:txBody>
                    <a:bodyPr/>
                    <a:lstStyle/>
                    <a:p>
                      <a:r>
                        <a:rPr lang="en-US" dirty="0" smtClean="0"/>
                        <a:t>array</a:t>
                      </a:r>
                      <a:endParaRPr lang="en-US" dirty="0"/>
                    </a:p>
                  </a:txBody>
                  <a:tcPr/>
                </a:tc>
                <a:extLst>
                  <a:ext uri="{0D108BD9-81ED-4DB2-BD59-A6C34878D82A}">
                    <a16:rowId xmlns:a16="http://schemas.microsoft.com/office/drawing/2014/main" val="4232690250"/>
                  </a:ext>
                </a:extLst>
              </a:tr>
              <a:tr h="370840">
                <a:tc>
                  <a:txBody>
                    <a:bodyPr/>
                    <a:lstStyle/>
                    <a:p>
                      <a:r>
                        <a:rPr lang="en-US" dirty="0" err="1" smtClean="0"/>
                        <a:t>str</a:t>
                      </a:r>
                      <a:endParaRPr lang="en-US" dirty="0"/>
                    </a:p>
                  </a:txBody>
                  <a:tcPr/>
                </a:tc>
                <a:tc>
                  <a:txBody>
                    <a:bodyPr/>
                    <a:lstStyle/>
                    <a:p>
                      <a:r>
                        <a:rPr lang="en-US" dirty="0" smtClean="0"/>
                        <a:t>string</a:t>
                      </a:r>
                      <a:endParaRPr lang="en-US" dirty="0"/>
                    </a:p>
                  </a:txBody>
                  <a:tcPr/>
                </a:tc>
                <a:extLst>
                  <a:ext uri="{0D108BD9-81ED-4DB2-BD59-A6C34878D82A}">
                    <a16:rowId xmlns:a16="http://schemas.microsoft.com/office/drawing/2014/main" val="4206589742"/>
                  </a:ext>
                </a:extLst>
              </a:tr>
              <a:tr h="370840">
                <a:tc>
                  <a:txBody>
                    <a:bodyPr/>
                    <a:lstStyle/>
                    <a:p>
                      <a:r>
                        <a:rPr lang="en-US" dirty="0" err="1" smtClean="0"/>
                        <a:t>int</a:t>
                      </a:r>
                      <a:r>
                        <a:rPr lang="en-US" dirty="0" smtClean="0"/>
                        <a:t>, float</a:t>
                      </a:r>
                      <a:endParaRPr lang="en-US" dirty="0"/>
                    </a:p>
                  </a:txBody>
                  <a:tcPr/>
                </a:tc>
                <a:tc>
                  <a:txBody>
                    <a:bodyPr/>
                    <a:lstStyle/>
                    <a:p>
                      <a:r>
                        <a:rPr lang="en-US" dirty="0" smtClean="0"/>
                        <a:t>number</a:t>
                      </a:r>
                      <a:endParaRPr lang="en-US" dirty="0"/>
                    </a:p>
                  </a:txBody>
                  <a:tcPr/>
                </a:tc>
                <a:extLst>
                  <a:ext uri="{0D108BD9-81ED-4DB2-BD59-A6C34878D82A}">
                    <a16:rowId xmlns:a16="http://schemas.microsoft.com/office/drawing/2014/main" val="1400541685"/>
                  </a:ext>
                </a:extLst>
              </a:tr>
              <a:tr h="370840">
                <a:tc>
                  <a:txBody>
                    <a:bodyPr/>
                    <a:lstStyle/>
                    <a:p>
                      <a:r>
                        <a:rPr lang="en-US" dirty="0" smtClean="0"/>
                        <a:t>True</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1583183968"/>
                  </a:ext>
                </a:extLst>
              </a:tr>
              <a:tr h="370840">
                <a:tc>
                  <a:txBody>
                    <a:bodyPr/>
                    <a:lstStyle/>
                    <a:p>
                      <a:r>
                        <a:rPr lang="en-US" dirty="0" smtClean="0"/>
                        <a:t>False</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2960995835"/>
                  </a:ext>
                </a:extLst>
              </a:tr>
              <a:tr h="370840">
                <a:tc>
                  <a:txBody>
                    <a:bodyPr/>
                    <a:lstStyle/>
                    <a:p>
                      <a:r>
                        <a:rPr lang="en-US" dirty="0" smtClean="0"/>
                        <a:t>None</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3657559096"/>
                  </a:ext>
                </a:extLst>
              </a:tr>
            </a:tbl>
          </a:graphicData>
        </a:graphic>
      </p:graphicFrame>
    </p:spTree>
    <p:extLst>
      <p:ext uri="{BB962C8B-B14F-4D97-AF65-F5344CB8AC3E}">
        <p14:creationId xmlns:p14="http://schemas.microsoft.com/office/powerpoint/2010/main" val="3821774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HMAC</a:t>
            </a:r>
            <a:endParaRPr lang="en-US" dirty="0"/>
          </a:p>
        </p:txBody>
      </p:sp>
      <p:sp>
        <p:nvSpPr>
          <p:cNvPr id="3" name="Content Placeholder 2"/>
          <p:cNvSpPr>
            <a:spLocks noGrp="1"/>
          </p:cNvSpPr>
          <p:nvPr>
            <p:ph idx="1"/>
          </p:nvPr>
        </p:nvSpPr>
        <p:spPr/>
        <p:txBody>
          <a:bodyPr/>
          <a:lstStyle/>
          <a:p>
            <a:r>
              <a:rPr lang="en-US" dirty="0" smtClean="0"/>
              <a:t>Hash Message Authentication Code – </a:t>
            </a:r>
            <a:r>
              <a:rPr lang="en-US" dirty="0"/>
              <a:t>defined in RFC 2104 to </a:t>
            </a:r>
            <a:r>
              <a:rPr lang="en-US" dirty="0" smtClean="0"/>
              <a:t>provide a simple and fast approach to </a:t>
            </a:r>
            <a:r>
              <a:rPr lang="en-US" dirty="0"/>
              <a:t>check the </a:t>
            </a:r>
            <a:r>
              <a:rPr lang="en-US" dirty="0">
                <a:solidFill>
                  <a:srgbClr val="FF00FF"/>
                </a:solidFill>
              </a:rPr>
              <a:t>integrity</a:t>
            </a:r>
            <a:r>
              <a:rPr lang="en-US" dirty="0"/>
              <a:t> of information </a:t>
            </a:r>
            <a:r>
              <a:rPr lang="en-US" dirty="0" smtClean="0"/>
              <a:t>transmitted </a:t>
            </a:r>
            <a:r>
              <a:rPr lang="en-US" dirty="0"/>
              <a:t>over or stored in an unreliable </a:t>
            </a:r>
            <a:r>
              <a:rPr lang="en-US" dirty="0" smtClean="0"/>
              <a:t>medium.</a:t>
            </a:r>
            <a:endParaRPr lang="en-US" dirty="0"/>
          </a:p>
        </p:txBody>
      </p:sp>
      <p:pic>
        <p:nvPicPr>
          <p:cNvPr id="6" name="Picture 5"/>
          <p:cNvPicPr>
            <a:picLocks noChangeAspect="1"/>
          </p:cNvPicPr>
          <p:nvPr/>
        </p:nvPicPr>
        <p:blipFill>
          <a:blip r:embed="rId2"/>
          <a:stretch>
            <a:fillRect/>
          </a:stretch>
        </p:blipFill>
        <p:spPr>
          <a:xfrm>
            <a:off x="1310187" y="3052762"/>
            <a:ext cx="6995854" cy="1341438"/>
          </a:xfrm>
          <a:prstGeom prst="rect">
            <a:avLst/>
          </a:prstGeom>
        </p:spPr>
      </p:pic>
    </p:spTree>
    <p:extLst>
      <p:ext uri="{BB962C8B-B14F-4D97-AF65-F5344CB8AC3E}">
        <p14:creationId xmlns:p14="http://schemas.microsoft.com/office/powerpoint/2010/main" val="40731699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t>
            </a:r>
            <a:r>
              <a:rPr lang="en-US" dirty="0" err="1" smtClean="0"/>
              <a:t>hmac</a:t>
            </a:r>
            <a:endParaRPr lang="en-US" dirty="0"/>
          </a:p>
        </p:txBody>
      </p:sp>
      <p:sp>
        <p:nvSpPr>
          <p:cNvPr id="3" name="Content Placeholder 2"/>
          <p:cNvSpPr>
            <a:spLocks noGrp="1"/>
          </p:cNvSpPr>
          <p:nvPr>
            <p:ph idx="1"/>
          </p:nvPr>
        </p:nvSpPr>
        <p:spPr/>
        <p:txBody>
          <a:bodyPr/>
          <a:lstStyle/>
          <a:p>
            <a:r>
              <a:rPr lang="en-US" dirty="0" err="1"/>
              <a:t>hmac.new</a:t>
            </a:r>
            <a:r>
              <a:rPr lang="en-US" dirty="0"/>
              <a:t>(</a:t>
            </a:r>
            <a:r>
              <a:rPr lang="en-US" dirty="0" err="1"/>
              <a:t>b'key</a:t>
            </a:r>
            <a:r>
              <a:rPr lang="en-US" dirty="0"/>
              <a:t>', </a:t>
            </a:r>
            <a:r>
              <a:rPr lang="en-US" dirty="0" err="1"/>
              <a:t>b'msg</a:t>
            </a:r>
            <a:r>
              <a:rPr lang="en-US" dirty="0"/>
              <a:t>').</a:t>
            </a:r>
            <a:r>
              <a:rPr lang="en-US" dirty="0" err="1"/>
              <a:t>hexdigest</a:t>
            </a:r>
            <a:r>
              <a:rPr lang="en-US" dirty="0" smtClean="0"/>
              <a:t>()</a:t>
            </a:r>
          </a:p>
          <a:p>
            <a:pPr lvl="1"/>
            <a:r>
              <a:rPr lang="en-US" dirty="0"/>
              <a:t>'18e3548c59ad40dd03907b7aeee71d67'</a:t>
            </a:r>
          </a:p>
          <a:p>
            <a:pPr lvl="1"/>
            <a:r>
              <a:rPr lang="en-US" dirty="0" err="1" smtClean="0"/>
              <a:t>hmac.new</a:t>
            </a:r>
            <a:r>
              <a:rPr lang="en-US" dirty="0" smtClean="0"/>
              <a:t>(</a:t>
            </a:r>
            <a:r>
              <a:rPr lang="en-US" dirty="0" err="1" smtClean="0"/>
              <a:t>b'key</a:t>
            </a:r>
            <a:r>
              <a:rPr lang="en-US" dirty="0"/>
              <a:t>', </a:t>
            </a:r>
            <a:r>
              <a:rPr lang="en-US" dirty="0" err="1"/>
              <a:t>b'msg</a:t>
            </a:r>
            <a:r>
              <a:rPr lang="en-US" dirty="0"/>
              <a:t>', 'md5').</a:t>
            </a:r>
            <a:r>
              <a:rPr lang="en-US" dirty="0" err="1"/>
              <a:t>hexdigest</a:t>
            </a:r>
            <a:r>
              <a:rPr lang="en-US" dirty="0" smtClean="0"/>
              <a:t>()</a:t>
            </a:r>
          </a:p>
          <a:p>
            <a:pPr lvl="1"/>
            <a:r>
              <a:rPr lang="en-US" dirty="0" err="1"/>
              <a:t>hmac.new</a:t>
            </a:r>
            <a:r>
              <a:rPr lang="en-US" dirty="0"/>
              <a:t>(</a:t>
            </a:r>
            <a:r>
              <a:rPr lang="en-US" dirty="0" err="1"/>
              <a:t>b'key</a:t>
            </a:r>
            <a:r>
              <a:rPr lang="en-US" dirty="0"/>
              <a:t>', </a:t>
            </a:r>
            <a:r>
              <a:rPr lang="en-US" dirty="0" err="1"/>
              <a:t>b'msg</a:t>
            </a:r>
            <a:r>
              <a:rPr lang="en-US" dirty="0"/>
              <a:t>', 'MD5').</a:t>
            </a:r>
            <a:r>
              <a:rPr lang="en-US" dirty="0" err="1"/>
              <a:t>hexdigest</a:t>
            </a:r>
            <a:r>
              <a:rPr lang="en-US" dirty="0" smtClean="0"/>
              <a:t>()</a:t>
            </a:r>
          </a:p>
          <a:p>
            <a:pPr lvl="1"/>
            <a:r>
              <a:rPr lang="en-US" dirty="0" err="1"/>
              <a:t>hmac.new</a:t>
            </a:r>
            <a:r>
              <a:rPr lang="en-US" dirty="0"/>
              <a:t>(</a:t>
            </a:r>
            <a:r>
              <a:rPr lang="en-US" dirty="0" err="1"/>
              <a:t>b'key</a:t>
            </a:r>
            <a:r>
              <a:rPr lang="en-US" dirty="0"/>
              <a:t>', </a:t>
            </a:r>
            <a:r>
              <a:rPr lang="en-US" dirty="0" err="1"/>
              <a:t>b'msg</a:t>
            </a:r>
            <a:r>
              <a:rPr lang="en-US" dirty="0"/>
              <a:t>', hashlib.md5).</a:t>
            </a:r>
            <a:r>
              <a:rPr lang="en-US" dirty="0" err="1"/>
              <a:t>hexdigest</a:t>
            </a:r>
            <a:r>
              <a:rPr lang="en-US" dirty="0" smtClean="0"/>
              <a:t>()</a:t>
            </a:r>
          </a:p>
          <a:p>
            <a:pPr lvl="1"/>
            <a:r>
              <a:rPr lang="en-US" dirty="0" err="1"/>
              <a:t>hmac.new</a:t>
            </a:r>
            <a:r>
              <a:rPr lang="en-US" dirty="0"/>
              <a:t>(</a:t>
            </a:r>
            <a:r>
              <a:rPr lang="en-US" dirty="0" err="1"/>
              <a:t>b'key</a:t>
            </a:r>
            <a:r>
              <a:rPr lang="en-US" dirty="0"/>
              <a:t>', </a:t>
            </a:r>
            <a:r>
              <a:rPr lang="en-US" dirty="0" err="1"/>
              <a:t>b'msg</a:t>
            </a:r>
            <a:r>
              <a:rPr lang="en-US" dirty="0"/>
              <a:t>', hashlib.sha256).</a:t>
            </a:r>
            <a:r>
              <a:rPr lang="en-US" dirty="0" err="1"/>
              <a:t>hexdigest</a:t>
            </a:r>
            <a:r>
              <a:rPr lang="en-US" dirty="0" smtClean="0"/>
              <a:t>()</a:t>
            </a:r>
          </a:p>
          <a:p>
            <a:r>
              <a:rPr lang="en-US" dirty="0"/>
              <a:t>h = </a:t>
            </a:r>
            <a:r>
              <a:rPr lang="en-US" dirty="0" err="1"/>
              <a:t>hmac.new</a:t>
            </a:r>
            <a:r>
              <a:rPr lang="en-US" dirty="0"/>
              <a:t>(</a:t>
            </a:r>
            <a:r>
              <a:rPr lang="en-US" dirty="0" err="1"/>
              <a:t>b'key</a:t>
            </a:r>
            <a:r>
              <a:rPr lang="en-US" dirty="0"/>
              <a:t>', </a:t>
            </a:r>
            <a:r>
              <a:rPr lang="en-US" dirty="0" err="1"/>
              <a:t>digestmod</a:t>
            </a:r>
            <a:r>
              <a:rPr lang="en-US" dirty="0"/>
              <a:t>=hashlib.sha256)</a:t>
            </a:r>
          </a:p>
          <a:p>
            <a:pPr lvl="1"/>
            <a:r>
              <a:rPr lang="en-US" dirty="0" err="1"/>
              <a:t>h.update</a:t>
            </a:r>
            <a:r>
              <a:rPr lang="en-US" dirty="0"/>
              <a:t>(</a:t>
            </a:r>
            <a:r>
              <a:rPr lang="en-US" dirty="0" err="1"/>
              <a:t>b'msg</a:t>
            </a:r>
            <a:r>
              <a:rPr lang="en-US" dirty="0"/>
              <a:t>')</a:t>
            </a:r>
          </a:p>
          <a:p>
            <a:pPr lvl="1"/>
            <a:r>
              <a:rPr lang="en-US" dirty="0" err="1"/>
              <a:t>h.hexdigest</a:t>
            </a:r>
            <a:r>
              <a:rPr lang="en-US" dirty="0" smtClean="0"/>
              <a:t>()	# </a:t>
            </a:r>
            <a:r>
              <a:rPr lang="en-US" dirty="0" err="1" smtClean="0"/>
              <a:t>str</a:t>
            </a:r>
            <a:r>
              <a:rPr lang="en-US" dirty="0" smtClean="0"/>
              <a:t> (64-character) </a:t>
            </a:r>
            <a:endParaRPr lang="en-US" dirty="0"/>
          </a:p>
          <a:p>
            <a:pPr lvl="2"/>
            <a:r>
              <a:rPr lang="en-US" dirty="0" smtClean="0"/>
              <a:t>Show for human-readable</a:t>
            </a:r>
          </a:p>
          <a:p>
            <a:pPr lvl="1"/>
            <a:r>
              <a:rPr lang="en-US" dirty="0" err="1" smtClean="0"/>
              <a:t>h.digest</a:t>
            </a:r>
            <a:r>
              <a:rPr lang="en-US" dirty="0" smtClean="0"/>
              <a:t>()		# bytes (32-byte)</a:t>
            </a:r>
          </a:p>
          <a:p>
            <a:pPr lvl="2"/>
            <a:r>
              <a:rPr lang="en-US" dirty="0" smtClean="0"/>
              <a:t>Sent in network communication</a:t>
            </a:r>
            <a:endParaRPr lang="en-US" dirty="0"/>
          </a:p>
        </p:txBody>
      </p:sp>
      <p:sp>
        <p:nvSpPr>
          <p:cNvPr id="4" name="Rectangular Callout 3"/>
          <p:cNvSpPr/>
          <p:nvPr/>
        </p:nvSpPr>
        <p:spPr bwMode="auto">
          <a:xfrm>
            <a:off x="7112000" y="1181100"/>
            <a:ext cx="2451100" cy="646331"/>
          </a:xfrm>
          <a:prstGeom prst="wedgeRectCallout">
            <a:avLst>
              <a:gd name="adj1" fmla="val -79900"/>
              <a:gd name="adj2" fmla="val 6643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ea typeface="新細明體" pitchFamily="18" charset="-120"/>
              </a:rPr>
              <a:t>You can specify the </a:t>
            </a:r>
            <a:r>
              <a:rPr kumimoji="0" lang="en-US" sz="1800" b="0" i="0" u="none" strike="noStrike" cap="none" normalizeH="0" baseline="0" dirty="0" err="1" smtClean="0">
                <a:ln>
                  <a:noFill/>
                </a:ln>
                <a:solidFill>
                  <a:schemeClr val="bg1"/>
                </a:solidFill>
                <a:effectLst/>
                <a:latin typeface="Times New Roman" pitchFamily="18" charset="0"/>
                <a:ea typeface="新細明體" pitchFamily="18" charset="-120"/>
              </a:rPr>
              <a:t>digestmod</a:t>
            </a:r>
            <a:r>
              <a:rPr kumimoji="0" lang="en-US" sz="1800" b="0" i="0" u="none" strike="noStrike" cap="none" normalizeH="0" baseline="0" dirty="0" smtClean="0">
                <a:ln>
                  <a:noFill/>
                </a:ln>
                <a:solidFill>
                  <a:schemeClr val="bg1"/>
                </a:solidFill>
                <a:effectLst/>
                <a:latin typeface="Times New Roman" pitchFamily="18" charset="0"/>
                <a:ea typeface="新細明體" pitchFamily="18" charset="-120"/>
              </a:rPr>
              <a:t>.</a:t>
            </a:r>
            <a:endParaRPr kumimoji="0" lang="en-US" sz="1800" b="0" i="0" u="none" strike="noStrike" cap="none" normalizeH="0" baseline="0" dirty="0" smtClean="0">
              <a:ln>
                <a:noFill/>
              </a:ln>
              <a:solidFill>
                <a:schemeClr val="bg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17277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	(P.9-10)</a:t>
            </a:r>
            <a:endParaRPr lang="en-US" dirty="0"/>
          </a:p>
        </p:txBody>
      </p:sp>
      <p:sp>
        <p:nvSpPr>
          <p:cNvPr id="3" name="Content Placeholder 2"/>
          <p:cNvSpPr>
            <a:spLocks noGrp="1"/>
          </p:cNvSpPr>
          <p:nvPr>
            <p:ph idx="1"/>
          </p:nvPr>
        </p:nvSpPr>
        <p:spPr>
          <a:xfrm>
            <a:off x="744538" y="1435100"/>
            <a:ext cx="8420100" cy="3937000"/>
          </a:xfrm>
        </p:spPr>
        <p:txBody>
          <a:bodyPr/>
          <a:lstStyle/>
          <a:p>
            <a:r>
              <a:rPr lang="en-US" dirty="0"/>
              <a:t>“Pickling” is the process to convert a Python object into a series of bytes.</a:t>
            </a:r>
          </a:p>
          <a:p>
            <a:pPr lvl="1"/>
            <a:r>
              <a:rPr lang="en-US" dirty="0"/>
              <a:t>This process is also called “serializing” the object.</a:t>
            </a:r>
          </a:p>
          <a:p>
            <a:pPr lvl="1"/>
            <a:endParaRPr lang="en-US" dirty="0"/>
          </a:p>
          <a:p>
            <a:pPr marL="0" indent="0">
              <a:buNone/>
            </a:pPr>
            <a:r>
              <a:rPr lang="en-US" sz="1600" dirty="0">
                <a:effectLst/>
                <a:latin typeface="Courier New" panose="02070309020205020404" pitchFamily="49" charset="0"/>
                <a:cs typeface="Courier New" panose="02070309020205020404" pitchFamily="49" charset="0"/>
              </a:rPr>
              <a:t>import pickle</a:t>
            </a:r>
          </a:p>
          <a:p>
            <a:pPr marL="0" indent="0">
              <a:buNone/>
            </a:pPr>
            <a:endParaRPr lang="en-US" sz="1600" dirty="0">
              <a:effectLst/>
              <a:latin typeface="Courier New" panose="02070309020205020404" pitchFamily="49" charset="0"/>
              <a:cs typeface="Courier New" panose="02070309020205020404" pitchFamily="49" charset="0"/>
            </a:endParaRPr>
          </a:p>
          <a:p>
            <a:pPr marL="0" indent="0">
              <a:buNone/>
            </a:pPr>
            <a:r>
              <a:rPr lang="en-US" sz="1600" dirty="0">
                <a:effectLst/>
                <a:latin typeface="Courier New" panose="02070309020205020404" pitchFamily="49" charset="0"/>
                <a:cs typeface="Courier New" panose="02070309020205020404" pitchFamily="49" charset="0"/>
              </a:rPr>
              <a:t>obj1 = [{'c': 3.0, 'a': 'A', 'b': 2 }]</a:t>
            </a:r>
          </a:p>
          <a:p>
            <a:pPr marL="0" indent="0">
              <a:buNone/>
            </a:pPr>
            <a:r>
              <a:rPr lang="en-US" sz="1600" dirty="0">
                <a:effectLst/>
                <a:latin typeface="Courier New" panose="02070309020205020404" pitchFamily="49" charset="0"/>
                <a:cs typeface="Courier New" panose="02070309020205020404" pitchFamily="49" charset="0"/>
              </a:rPr>
              <a:t>data = </a:t>
            </a:r>
            <a:r>
              <a:rPr lang="en-US" sz="1600" dirty="0" err="1">
                <a:solidFill>
                  <a:srgbClr val="00B0F0"/>
                </a:solidFill>
                <a:effectLst/>
                <a:latin typeface="Courier New" panose="02070309020205020404" pitchFamily="49" charset="0"/>
                <a:cs typeface="Courier New" panose="02070309020205020404" pitchFamily="49" charset="0"/>
              </a:rPr>
              <a:t>pickle.dumps</a:t>
            </a:r>
            <a:r>
              <a:rPr lang="en-US" sz="1600" dirty="0">
                <a:effectLst/>
                <a:latin typeface="Courier New" panose="02070309020205020404" pitchFamily="49" charset="0"/>
                <a:cs typeface="Courier New" panose="02070309020205020404" pitchFamily="49" charset="0"/>
              </a:rPr>
              <a:t>(obj1)    </a:t>
            </a:r>
            <a:r>
              <a:rPr lang="en-US" sz="1600" dirty="0">
                <a:solidFill>
                  <a:srgbClr val="00B050"/>
                </a:solidFill>
                <a:effectLst/>
                <a:latin typeface="Courier New" panose="02070309020205020404" pitchFamily="49" charset="0"/>
                <a:cs typeface="Courier New" panose="02070309020205020404" pitchFamily="49" charset="0"/>
              </a:rPr>
              <a:t># data is actually bytes, not </a:t>
            </a:r>
            <a:r>
              <a:rPr lang="en-US" sz="1600" dirty="0" err="1">
                <a:solidFill>
                  <a:srgbClr val="00B050"/>
                </a:solidFill>
                <a:effectLst/>
                <a:latin typeface="Courier New" panose="02070309020205020404" pitchFamily="49" charset="0"/>
                <a:cs typeface="Courier New" panose="02070309020205020404" pitchFamily="49" charset="0"/>
              </a:rPr>
              <a:t>str</a:t>
            </a:r>
            <a:endParaRPr lang="en-US" sz="1600" dirty="0">
              <a:solidFill>
                <a:srgbClr val="00B050"/>
              </a:solidFill>
              <a:effectLst/>
              <a:latin typeface="Courier New" panose="02070309020205020404" pitchFamily="49" charset="0"/>
              <a:cs typeface="Courier New" panose="02070309020205020404" pitchFamily="49" charset="0"/>
            </a:endParaRPr>
          </a:p>
          <a:p>
            <a:pPr marL="0" indent="0">
              <a:buNone/>
            </a:pPr>
            <a:r>
              <a:rPr lang="en-US" sz="1600" dirty="0">
                <a:effectLst/>
                <a:latin typeface="Courier New" panose="02070309020205020404" pitchFamily="49" charset="0"/>
                <a:cs typeface="Courier New" panose="02070309020205020404" pitchFamily="49" charset="0"/>
              </a:rPr>
              <a:t>obj2 = </a:t>
            </a:r>
            <a:r>
              <a:rPr lang="en-US" sz="1600" dirty="0" err="1">
                <a:solidFill>
                  <a:srgbClr val="00B0F0"/>
                </a:solidFill>
                <a:effectLst/>
                <a:latin typeface="Courier New" panose="02070309020205020404" pitchFamily="49" charset="0"/>
                <a:cs typeface="Courier New" panose="02070309020205020404" pitchFamily="49" charset="0"/>
              </a:rPr>
              <a:t>pickle.loads</a:t>
            </a:r>
            <a:r>
              <a:rPr lang="en-US" sz="1600" dirty="0">
                <a:effectLst/>
                <a:latin typeface="Courier New" panose="02070309020205020404" pitchFamily="49" charset="0"/>
                <a:cs typeface="Courier New" panose="02070309020205020404" pitchFamily="49" charset="0"/>
              </a:rPr>
              <a:t>(data)</a:t>
            </a:r>
          </a:p>
          <a:p>
            <a:pPr marL="0" indent="0">
              <a:buNone/>
            </a:pPr>
            <a:r>
              <a:rPr lang="en-US" sz="1600" dirty="0">
                <a:effectLst/>
                <a:latin typeface="Courier New" panose="02070309020205020404" pitchFamily="49" charset="0"/>
                <a:cs typeface="Courier New" panose="02070309020205020404" pitchFamily="49" charset="0"/>
              </a:rPr>
              <a:t>print( obj1 is obj2 )</a:t>
            </a:r>
          </a:p>
          <a:p>
            <a:pPr marL="0" indent="0">
              <a:buNone/>
            </a:pPr>
            <a:r>
              <a:rPr lang="en-US" sz="1600" dirty="0">
                <a:effectLst/>
                <a:latin typeface="Courier New" panose="02070309020205020404" pitchFamily="49" charset="0"/>
                <a:cs typeface="Courier New" panose="02070309020205020404" pitchFamily="49" charset="0"/>
              </a:rPr>
              <a:t>print( obj1 == obj2 )</a:t>
            </a:r>
            <a:endParaRPr lang="en-US" dirty="0">
              <a:effectLst/>
              <a:latin typeface="Courier New" panose="02070309020205020404" pitchFamily="49" charset="0"/>
              <a:cs typeface="Courier New" panose="02070309020205020404" pitchFamily="49" charset="0"/>
            </a:endParaRPr>
          </a:p>
          <a:p>
            <a:endParaRPr lang="en-US" dirty="0"/>
          </a:p>
        </p:txBody>
      </p:sp>
      <p:pic>
        <p:nvPicPr>
          <p:cNvPr id="2050" name="Picture 2" descr="http://sites.psu.edu/siowfa15/wp-content/uploads/sites/29639/2015/09/Pickles.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4200" y="403225"/>
            <a:ext cx="1263650" cy="1407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05400" y="4445000"/>
            <a:ext cx="1549400" cy="584775"/>
          </a:xfrm>
          <a:prstGeom prst="rect">
            <a:avLst/>
          </a:prstGeom>
          <a:noFill/>
          <a:ln>
            <a:solidFill>
              <a:schemeClr val="accent1"/>
            </a:solidFill>
          </a:ln>
        </p:spPr>
        <p:txBody>
          <a:bodyPr wrap="square" rtlCol="0">
            <a:spAutoFit/>
          </a:bodyPr>
          <a:lstStyle/>
          <a:p>
            <a:r>
              <a:rPr lang="en-US" sz="1600" dirty="0"/>
              <a:t>False</a:t>
            </a:r>
          </a:p>
          <a:p>
            <a:r>
              <a:rPr lang="en-US" sz="1600" dirty="0"/>
              <a:t>True</a:t>
            </a:r>
          </a:p>
        </p:txBody>
      </p:sp>
      <p:sp>
        <p:nvSpPr>
          <p:cNvPr id="6" name="Rectangular Callout 5"/>
          <p:cNvSpPr/>
          <p:nvPr/>
        </p:nvSpPr>
        <p:spPr bwMode="auto">
          <a:xfrm>
            <a:off x="2425700" y="5626100"/>
            <a:ext cx="3136900" cy="1015663"/>
          </a:xfrm>
          <a:prstGeom prst="wedgeRectCallout">
            <a:avLst>
              <a:gd name="adj1" fmla="val -45124"/>
              <a:gd name="adj2" fmla="val -10755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2000">
                <a:solidFill>
                  <a:schemeClr val="bg1"/>
                </a:solidFill>
              </a:rPr>
              <a:t>The newly constructed object is equal to, but not the same object as, the original.</a:t>
            </a:r>
            <a:endParaRPr kumimoji="0" lang="en-US" sz="2000" b="0" i="0" u="none" strike="noStrike" cap="none" normalizeH="0" baseline="0" smtClean="0">
              <a:ln>
                <a:noFill/>
              </a:ln>
              <a:solidFill>
                <a:schemeClr val="bg1"/>
              </a:solidFill>
              <a:effectLst/>
            </a:endParaRPr>
          </a:p>
        </p:txBody>
      </p:sp>
    </p:spTree>
    <p:extLst>
      <p:ext uri="{BB962C8B-B14F-4D97-AF65-F5344CB8AC3E}">
        <p14:creationId xmlns:p14="http://schemas.microsoft.com/office/powerpoint/2010/main" val="2043900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 to a File</a:t>
            </a:r>
            <a:endParaRPr lang="en-US" dirty="0"/>
          </a:p>
        </p:txBody>
      </p:sp>
      <p:sp>
        <p:nvSpPr>
          <p:cNvPr id="3" name="Content Placeholder 2"/>
          <p:cNvSpPr>
            <a:spLocks noGrp="1"/>
          </p:cNvSpPr>
          <p:nvPr>
            <p:ph idx="1"/>
          </p:nvPr>
        </p:nvSpPr>
        <p:spPr/>
        <p:txBody>
          <a:bodyPr/>
          <a:lstStyle/>
          <a:p>
            <a:pPr marL="0" indent="0">
              <a:buNone/>
            </a:pPr>
            <a:r>
              <a:rPr lang="en-US" dirty="0">
                <a:effectLst/>
                <a:latin typeface="Courier New" panose="02070309020205020404" pitchFamily="49" charset="0"/>
                <a:cs typeface="Courier New" panose="02070309020205020404" pitchFamily="49" charset="0"/>
              </a:rPr>
              <a:t>import pickle</a:t>
            </a:r>
          </a:p>
          <a:p>
            <a:pPr marL="0" indent="0">
              <a:buNone/>
            </a:pPr>
            <a:endParaRPr lang="en-US" dirty="0">
              <a:effectLst/>
              <a:latin typeface="Courier New" panose="02070309020205020404" pitchFamily="49" charset="0"/>
              <a:cs typeface="Courier New" panose="02070309020205020404" pitchFamily="49" charset="0"/>
            </a:endParaRPr>
          </a:p>
          <a:p>
            <a:pPr marL="0" indent="0">
              <a:buNone/>
            </a:pPr>
            <a:r>
              <a:rPr lang="en-US" dirty="0">
                <a:effectLst/>
                <a:latin typeface="Courier New" panose="02070309020205020404" pitchFamily="49" charset="0"/>
                <a:cs typeface="Courier New" panose="02070309020205020404" pitchFamily="49" charset="0"/>
              </a:rPr>
              <a:t>obj1 = [{'c': 3.0, 'a': 'A', 'b': 2 }]</a:t>
            </a:r>
          </a:p>
          <a:p>
            <a:pPr marL="0" indent="0">
              <a:buNone/>
            </a:pPr>
            <a:r>
              <a:rPr lang="en-US" dirty="0">
                <a:effectLst/>
                <a:latin typeface="Courier New" panose="02070309020205020404" pitchFamily="49" charset="0"/>
                <a:cs typeface="Courier New" panose="02070309020205020404" pitchFamily="49" charset="0"/>
              </a:rPr>
              <a:t>with open("a.dat", "</a:t>
            </a:r>
            <a:r>
              <a:rPr lang="en-US" dirty="0" err="1">
                <a:solidFill>
                  <a:srgbClr val="FF00FF"/>
                </a:solidFill>
                <a:effectLst/>
                <a:latin typeface="Courier New" panose="02070309020205020404" pitchFamily="49" charset="0"/>
                <a:cs typeface="Courier New" panose="02070309020205020404" pitchFamily="49" charset="0"/>
              </a:rPr>
              <a:t>wb</a:t>
            </a:r>
            <a:r>
              <a:rPr lang="en-US" dirty="0">
                <a:effectLst/>
                <a:latin typeface="Courier New" panose="02070309020205020404" pitchFamily="49" charset="0"/>
                <a:cs typeface="Courier New" panose="02070309020205020404" pitchFamily="49" charset="0"/>
              </a:rPr>
              <a:t>") as </a:t>
            </a:r>
            <a:r>
              <a:rPr lang="en-US" dirty="0" err="1">
                <a:effectLst/>
                <a:latin typeface="Courier New" panose="02070309020205020404" pitchFamily="49" charset="0"/>
                <a:cs typeface="Courier New" panose="02070309020205020404" pitchFamily="49" charset="0"/>
              </a:rPr>
              <a:t>outfile</a:t>
            </a:r>
            <a:r>
              <a:rPr lang="en-US" dirty="0">
                <a:effectLst/>
                <a:latin typeface="Courier New" panose="02070309020205020404" pitchFamily="49" charset="0"/>
                <a:cs typeface="Courier New" panose="02070309020205020404" pitchFamily="49" charset="0"/>
              </a:rPr>
              <a:t>:</a:t>
            </a:r>
          </a:p>
          <a:p>
            <a:pPr marL="0"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pickle.</a:t>
            </a:r>
            <a:r>
              <a:rPr lang="en-US" dirty="0" err="1">
                <a:solidFill>
                  <a:srgbClr val="00B0F0"/>
                </a:solidFill>
                <a:effectLst/>
                <a:latin typeface="Courier New" panose="02070309020205020404" pitchFamily="49" charset="0"/>
                <a:cs typeface="Courier New" panose="02070309020205020404" pitchFamily="49" charset="0"/>
              </a:rPr>
              <a:t>dump</a:t>
            </a:r>
            <a:r>
              <a:rPr lang="en-US" dirty="0">
                <a:effectLst/>
                <a:latin typeface="Courier New" panose="02070309020205020404" pitchFamily="49" charset="0"/>
                <a:cs typeface="Courier New" panose="02070309020205020404" pitchFamily="49" charset="0"/>
              </a:rPr>
              <a:t>(obj1, </a:t>
            </a:r>
            <a:r>
              <a:rPr lang="en-US" dirty="0" err="1">
                <a:effectLst/>
                <a:latin typeface="Courier New" panose="02070309020205020404" pitchFamily="49" charset="0"/>
                <a:cs typeface="Courier New" panose="02070309020205020404" pitchFamily="49" charset="0"/>
              </a:rPr>
              <a:t>outfile</a:t>
            </a:r>
            <a:r>
              <a:rPr lang="en-US" dirty="0">
                <a:effectLst/>
                <a:latin typeface="Courier New" panose="02070309020205020404" pitchFamily="49" charset="0"/>
                <a:cs typeface="Courier New" panose="02070309020205020404" pitchFamily="49" charset="0"/>
              </a:rPr>
              <a:t>)</a:t>
            </a:r>
          </a:p>
          <a:p>
            <a:pPr marL="0" indent="0">
              <a:buNone/>
            </a:pPr>
            <a:r>
              <a:rPr lang="en-US" dirty="0">
                <a:effectLst/>
                <a:latin typeface="Courier New" panose="02070309020205020404" pitchFamily="49" charset="0"/>
                <a:cs typeface="Courier New" panose="02070309020205020404" pitchFamily="49" charset="0"/>
              </a:rPr>
              <a:t>with open("a.dat", "</a:t>
            </a:r>
            <a:r>
              <a:rPr lang="en-US" dirty="0" err="1">
                <a:solidFill>
                  <a:srgbClr val="FF00FF"/>
                </a:solidFill>
                <a:effectLst/>
                <a:latin typeface="Courier New" panose="02070309020205020404" pitchFamily="49" charset="0"/>
                <a:cs typeface="Courier New" panose="02070309020205020404" pitchFamily="49" charset="0"/>
              </a:rPr>
              <a:t>rb</a:t>
            </a:r>
            <a:r>
              <a:rPr lang="en-US" dirty="0">
                <a:effectLst/>
                <a:latin typeface="Courier New" panose="02070309020205020404" pitchFamily="49" charset="0"/>
                <a:cs typeface="Courier New" panose="02070309020205020404" pitchFamily="49" charset="0"/>
              </a:rPr>
              <a:t>") as </a:t>
            </a:r>
            <a:r>
              <a:rPr lang="en-US" dirty="0" err="1">
                <a:effectLst/>
                <a:latin typeface="Courier New" panose="02070309020205020404" pitchFamily="49" charset="0"/>
                <a:cs typeface="Courier New" panose="02070309020205020404" pitchFamily="49" charset="0"/>
              </a:rPr>
              <a:t>infile</a:t>
            </a:r>
            <a:r>
              <a:rPr lang="en-US" dirty="0">
                <a:effectLst/>
                <a:latin typeface="Courier New" panose="02070309020205020404" pitchFamily="49" charset="0"/>
                <a:cs typeface="Courier New" panose="02070309020205020404" pitchFamily="49" charset="0"/>
              </a:rPr>
              <a:t>:</a:t>
            </a:r>
          </a:p>
          <a:p>
            <a:pPr marL="0" indent="0">
              <a:buNone/>
            </a:pPr>
            <a:r>
              <a:rPr lang="en-US" dirty="0">
                <a:effectLst/>
                <a:latin typeface="Courier New" panose="02070309020205020404" pitchFamily="49" charset="0"/>
                <a:cs typeface="Courier New" panose="02070309020205020404" pitchFamily="49" charset="0"/>
              </a:rPr>
              <a:t>    obj3 = </a:t>
            </a:r>
            <a:r>
              <a:rPr lang="en-US" dirty="0" err="1">
                <a:effectLst/>
                <a:latin typeface="Courier New" panose="02070309020205020404" pitchFamily="49" charset="0"/>
                <a:cs typeface="Courier New" panose="02070309020205020404" pitchFamily="49" charset="0"/>
              </a:rPr>
              <a:t>pickle.</a:t>
            </a:r>
            <a:r>
              <a:rPr lang="en-US" dirty="0" err="1">
                <a:solidFill>
                  <a:srgbClr val="00B0F0"/>
                </a:solidFill>
                <a:effectLst/>
                <a:latin typeface="Courier New" panose="02070309020205020404" pitchFamily="49" charset="0"/>
                <a:cs typeface="Courier New" panose="02070309020205020404" pitchFamily="49" charset="0"/>
              </a:rPr>
              <a:t>load</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infile</a:t>
            </a:r>
            <a:r>
              <a:rPr lang="en-US" dirty="0">
                <a:effectLst/>
                <a:latin typeface="Courier New" panose="02070309020205020404" pitchFamily="49" charset="0"/>
                <a:cs typeface="Courier New" panose="02070309020205020404" pitchFamily="49" charset="0"/>
              </a:rPr>
              <a:t>)</a:t>
            </a:r>
          </a:p>
          <a:p>
            <a:pPr marL="0" indent="0">
              <a:buNone/>
            </a:pPr>
            <a:r>
              <a:rPr lang="en-US" dirty="0">
                <a:effectLst/>
                <a:latin typeface="Courier New" panose="02070309020205020404" pitchFamily="49" charset="0"/>
                <a:cs typeface="Courier New" panose="02070309020205020404" pitchFamily="49" charset="0"/>
              </a:rPr>
              <a:t>print( obj1 == obj3 )</a:t>
            </a:r>
          </a:p>
        </p:txBody>
      </p:sp>
      <p:sp>
        <p:nvSpPr>
          <p:cNvPr id="4" name="Action Button: Information 3">
            <a:hlinkClick r:id="rId2" action="ppaction://hlinksldjump" highlightClick="1"/>
          </p:cNvPr>
          <p:cNvSpPr/>
          <p:nvPr/>
        </p:nvSpPr>
        <p:spPr bwMode="auto">
          <a:xfrm>
            <a:off x="8801100" y="5829300"/>
            <a:ext cx="361950" cy="36195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Cloud Callout 4"/>
          <p:cNvSpPr/>
          <p:nvPr/>
        </p:nvSpPr>
        <p:spPr bwMode="auto">
          <a:xfrm>
            <a:off x="6692900" y="4191000"/>
            <a:ext cx="2857500" cy="1405533"/>
          </a:xfrm>
          <a:prstGeom prst="cloudCallout">
            <a:avLst>
              <a:gd name="adj1" fmla="val -55500"/>
              <a:gd name="adj2" fmla="val -439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bg1"/>
                </a:solidFill>
                <a:effectLst/>
                <a:latin typeface="Times New Roman" pitchFamily="18" charset="0"/>
                <a:ea typeface="新細明體" pitchFamily="18" charset="-120"/>
              </a:rPr>
              <a:t>json.dump</a:t>
            </a:r>
            <a:r>
              <a:rPr kumimoji="0" lang="en-US" sz="1800" b="0" i="0" u="none" strike="noStrike" cap="none" normalizeH="0" baseline="0" dirty="0" smtClean="0">
                <a:ln>
                  <a:noFill/>
                </a:ln>
                <a:solidFill>
                  <a:schemeClr val="bg1"/>
                </a:solidFill>
                <a:effectLst/>
                <a:latin typeface="Times New Roman" pitchFamily="18" charset="0"/>
                <a:ea typeface="新細明體" pitchFamily="18" charset="-120"/>
              </a:rPr>
              <a:t>() outputs texts, so it opens a text file.</a:t>
            </a:r>
          </a:p>
        </p:txBody>
      </p:sp>
    </p:spTree>
    <p:extLst>
      <p:ext uri="{BB962C8B-B14F-4D97-AF65-F5344CB8AC3E}">
        <p14:creationId xmlns:p14="http://schemas.microsoft.com/office/powerpoint/2010/main" val="380962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Objects in </a:t>
            </a:r>
            <a:r>
              <a:rPr lang="en-US" dirty="0" smtClean="0"/>
              <a:t>pickle</a:t>
            </a:r>
            <a:endParaRPr lang="en-US" dirty="0"/>
          </a:p>
        </p:txBody>
      </p:sp>
      <p:sp>
        <p:nvSpPr>
          <p:cNvPr id="3" name="Content Placeholder 2"/>
          <p:cNvSpPr>
            <a:spLocks noGrp="1"/>
          </p:cNvSpPr>
          <p:nvPr>
            <p:ph sz="half" idx="1"/>
          </p:nvPr>
        </p:nvSpPr>
        <p:spPr/>
        <p:txBody>
          <a:bodyPr/>
          <a:lstStyle/>
          <a:p>
            <a:r>
              <a:rPr lang="en-US" sz="2400" dirty="0" smtClean="0"/>
              <a:t>It’s much easier than JSON.</a:t>
            </a:r>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r>
              <a:rPr lang="en-US" sz="2000" dirty="0" smtClean="0"/>
              <a:t>from </a:t>
            </a:r>
            <a:r>
              <a:rPr lang="en-US" sz="2000" dirty="0" err="1"/>
              <a:t>myObj</a:t>
            </a:r>
            <a:r>
              <a:rPr lang="en-US" sz="2000" dirty="0"/>
              <a:t> import Rational</a:t>
            </a:r>
          </a:p>
          <a:p>
            <a:pPr marL="457200" lvl="1" indent="0">
              <a:buNone/>
            </a:pPr>
            <a:r>
              <a:rPr lang="en-US" sz="2000" dirty="0"/>
              <a:t>import pickle</a:t>
            </a:r>
          </a:p>
          <a:p>
            <a:pPr marL="457200" lvl="1" indent="0">
              <a:buNone/>
            </a:pPr>
            <a:endParaRPr lang="en-US" sz="2000" dirty="0"/>
          </a:p>
          <a:p>
            <a:pPr marL="457200" lvl="1" indent="0">
              <a:buNone/>
            </a:pPr>
            <a:r>
              <a:rPr lang="en-US" sz="2000" dirty="0"/>
              <a:t>a = Rational(1, 3)</a:t>
            </a:r>
          </a:p>
          <a:p>
            <a:pPr marL="457200" lvl="1" indent="0">
              <a:buNone/>
            </a:pPr>
            <a:r>
              <a:rPr lang="en-US" sz="2000" dirty="0"/>
              <a:t>data = </a:t>
            </a:r>
            <a:r>
              <a:rPr lang="en-US" sz="2000" dirty="0" err="1"/>
              <a:t>pickle.dumps</a:t>
            </a:r>
            <a:r>
              <a:rPr lang="en-US" sz="2000" dirty="0"/>
              <a:t>(a)</a:t>
            </a:r>
          </a:p>
          <a:p>
            <a:pPr marL="457200" lvl="1" indent="0">
              <a:buNone/>
            </a:pPr>
            <a:r>
              <a:rPr lang="en-US" sz="2000" dirty="0"/>
              <a:t>print(data)</a:t>
            </a:r>
          </a:p>
        </p:txBody>
      </p:sp>
      <p:sp>
        <p:nvSpPr>
          <p:cNvPr id="4" name="Content Placeholder 3"/>
          <p:cNvSpPr>
            <a:spLocks noGrp="1"/>
          </p:cNvSpPr>
          <p:nvPr>
            <p:ph sz="half" idx="2"/>
          </p:nvPr>
        </p:nvSpPr>
        <p:spPr/>
        <p:txBody>
          <a:bodyPr/>
          <a:lstStyle/>
          <a:p>
            <a:r>
              <a:rPr lang="en-US" sz="2400" dirty="0" smtClean="0"/>
              <a:t>You don’t need to write your own “default handler” or “object hook”.</a:t>
            </a:r>
          </a:p>
          <a:p>
            <a:pPr marL="457200" lvl="1" indent="0">
              <a:buNone/>
            </a:pPr>
            <a:endParaRPr lang="en-US" sz="2000" dirty="0" smtClean="0"/>
          </a:p>
          <a:p>
            <a:pPr marL="457200" lvl="1" indent="0">
              <a:buNone/>
            </a:pPr>
            <a:r>
              <a:rPr lang="en-US" sz="2000" dirty="0" smtClean="0"/>
              <a:t>import </a:t>
            </a:r>
            <a:r>
              <a:rPr lang="en-US" sz="2000" dirty="0"/>
              <a:t>pickle</a:t>
            </a:r>
          </a:p>
          <a:p>
            <a:pPr marL="457200" lvl="1" indent="0">
              <a:buNone/>
            </a:pPr>
            <a:endParaRPr lang="en-US" sz="2000" dirty="0"/>
          </a:p>
          <a:p>
            <a:pPr marL="457200" lvl="1" indent="0">
              <a:buNone/>
            </a:pPr>
            <a:r>
              <a:rPr lang="en-US" sz="2000" dirty="0"/>
              <a:t>with open("a.dat", "</a:t>
            </a:r>
            <a:r>
              <a:rPr lang="en-US" sz="2000" dirty="0" err="1"/>
              <a:t>rb</a:t>
            </a:r>
            <a:r>
              <a:rPr lang="en-US" sz="2000" dirty="0"/>
              <a:t>") as </a:t>
            </a:r>
            <a:r>
              <a:rPr lang="en-US" sz="2000" dirty="0" err="1"/>
              <a:t>fp</a:t>
            </a:r>
            <a:r>
              <a:rPr lang="en-US" sz="2000" dirty="0"/>
              <a:t>:</a:t>
            </a:r>
          </a:p>
          <a:p>
            <a:pPr marL="457200" lvl="1" indent="0">
              <a:buNone/>
            </a:pPr>
            <a:r>
              <a:rPr lang="en-US" sz="2000" dirty="0"/>
              <a:t>    data = </a:t>
            </a:r>
            <a:r>
              <a:rPr lang="en-US" sz="2000" dirty="0" err="1"/>
              <a:t>pickle.load</a:t>
            </a:r>
            <a:r>
              <a:rPr lang="en-US" sz="2000" dirty="0"/>
              <a:t>(</a:t>
            </a:r>
            <a:r>
              <a:rPr lang="en-US" sz="2000" dirty="0" err="1"/>
              <a:t>fp</a:t>
            </a:r>
            <a:r>
              <a:rPr lang="en-US" sz="2000" dirty="0"/>
              <a:t>)</a:t>
            </a:r>
          </a:p>
          <a:p>
            <a:pPr marL="457200" lvl="1" indent="0">
              <a:buNone/>
            </a:pPr>
            <a:r>
              <a:rPr lang="en-US" sz="2000" dirty="0"/>
              <a:t>print(data)</a:t>
            </a:r>
          </a:p>
        </p:txBody>
      </p:sp>
      <p:sp>
        <p:nvSpPr>
          <p:cNvPr id="5" name="Rectangular Callout 4"/>
          <p:cNvSpPr/>
          <p:nvPr/>
        </p:nvSpPr>
        <p:spPr bwMode="auto">
          <a:xfrm>
            <a:off x="7366000" y="2324100"/>
            <a:ext cx="2540000" cy="1077218"/>
          </a:xfrm>
          <a:prstGeom prst="wedgeRectCallout">
            <a:avLst>
              <a:gd name="adj1" fmla="val -61333"/>
              <a:gd name="adj2" fmla="val 2438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600">
                <a:solidFill>
                  <a:schemeClr val="bg1"/>
                </a:solidFill>
              </a:rPr>
              <a:t>you don’t need to explicitly import the module.  It will be automatically imported when unpickling.</a:t>
            </a:r>
            <a:endParaRPr kumimoji="0" lang="en-US" sz="1600" b="0" i="0" u="none" strike="noStrike" cap="none" normalizeH="0" baseline="0" smtClean="0">
              <a:ln>
                <a:noFill/>
              </a:ln>
              <a:solidFill>
                <a:schemeClr val="bg1"/>
              </a:solidFill>
              <a:effectLst/>
            </a:endParaRPr>
          </a:p>
        </p:txBody>
      </p:sp>
    </p:spTree>
    <p:extLst>
      <p:ext uri="{BB962C8B-B14F-4D97-AF65-F5344CB8AC3E}">
        <p14:creationId xmlns:p14="http://schemas.microsoft.com/office/powerpoint/2010/main" val="325110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3"/>
              </a:rPr>
              <a:t>JSON vs. pickle</a:t>
            </a:r>
            <a:endParaRPr lang="en-US" dirty="0"/>
          </a:p>
        </p:txBody>
      </p:sp>
      <p:sp>
        <p:nvSpPr>
          <p:cNvPr id="5" name="Content Placeholder 4"/>
          <p:cNvSpPr>
            <a:spLocks noGrp="1"/>
          </p:cNvSpPr>
          <p:nvPr>
            <p:ph idx="1"/>
          </p:nvPr>
        </p:nvSpPr>
        <p:spPr/>
        <p:txBody>
          <a:bodyPr/>
          <a:lstStyle/>
          <a:p>
            <a:r>
              <a:rPr lang="en-US" dirty="0"/>
              <a:t>JSON is a </a:t>
            </a:r>
            <a:r>
              <a:rPr lang="en-US" dirty="0">
                <a:solidFill>
                  <a:srgbClr val="FF00FF"/>
                </a:solidFill>
              </a:rPr>
              <a:t>text</a:t>
            </a:r>
            <a:r>
              <a:rPr lang="en-US" dirty="0"/>
              <a:t> serialization </a:t>
            </a:r>
            <a:r>
              <a:rPr lang="en-US" dirty="0" smtClean="0"/>
              <a:t>format</a:t>
            </a:r>
            <a:r>
              <a:rPr lang="en-US" dirty="0"/>
              <a:t>, while pickle is a </a:t>
            </a:r>
            <a:r>
              <a:rPr lang="en-US" dirty="0">
                <a:solidFill>
                  <a:srgbClr val="FF00FF"/>
                </a:solidFill>
              </a:rPr>
              <a:t>binary</a:t>
            </a:r>
            <a:r>
              <a:rPr lang="en-US" dirty="0"/>
              <a:t> serialization </a:t>
            </a:r>
            <a:r>
              <a:rPr lang="en-US" dirty="0" smtClean="0"/>
              <a:t>format.</a:t>
            </a:r>
          </a:p>
          <a:p>
            <a:pPr lvl="1"/>
            <a:r>
              <a:rPr lang="en-US" dirty="0"/>
              <a:t>JSON is human-readable, while pickle is </a:t>
            </a:r>
            <a:r>
              <a:rPr lang="en-US" dirty="0" smtClean="0"/>
              <a:t>not.</a:t>
            </a:r>
          </a:p>
          <a:p>
            <a:r>
              <a:rPr lang="en-US" dirty="0"/>
              <a:t>JSON is interoperable and widely used outside of the Python ecosystem, while pickle is </a:t>
            </a:r>
            <a:r>
              <a:rPr lang="en-US" dirty="0" smtClean="0">
                <a:solidFill>
                  <a:srgbClr val="FF00FF"/>
                </a:solidFill>
              </a:rPr>
              <a:t>Python-specific</a:t>
            </a:r>
            <a:r>
              <a:rPr lang="en-US" dirty="0" smtClean="0"/>
              <a:t>.</a:t>
            </a:r>
          </a:p>
          <a:p>
            <a:r>
              <a:rPr lang="en-US" dirty="0"/>
              <a:t>JSON, by default, can only represent a subset of the Python </a:t>
            </a:r>
            <a:r>
              <a:rPr lang="en-US" dirty="0">
                <a:solidFill>
                  <a:srgbClr val="FF00FF"/>
                </a:solidFill>
              </a:rPr>
              <a:t>built-in types</a:t>
            </a:r>
            <a:r>
              <a:rPr lang="en-US" dirty="0"/>
              <a:t>, and no custom classes; pickle can represent an extremely large number of Python </a:t>
            </a:r>
            <a:r>
              <a:rPr lang="en-US" dirty="0" smtClean="0"/>
              <a:t>types.</a:t>
            </a:r>
          </a:p>
          <a:p>
            <a:pPr lvl="1"/>
            <a:r>
              <a:rPr lang="en-US" dirty="0"/>
              <a:t>If you have </a:t>
            </a:r>
            <a:r>
              <a:rPr lang="en-US" dirty="0">
                <a:solidFill>
                  <a:srgbClr val="FF00FF"/>
                </a:solidFill>
              </a:rPr>
              <a:t>complex object hierarchies</a:t>
            </a:r>
            <a:r>
              <a:rPr lang="en-US" dirty="0"/>
              <a:t> that need to be </a:t>
            </a:r>
            <a:r>
              <a:rPr lang="en-US" dirty="0" smtClean="0"/>
              <a:t>serialized, pickle is the solution which makes your life easier.</a:t>
            </a:r>
          </a:p>
          <a:p>
            <a:pPr lvl="1"/>
            <a:r>
              <a:rPr lang="en-US" dirty="0" smtClean="0"/>
              <a:t>If you only need to handle simple built-in data types, </a:t>
            </a:r>
            <a:r>
              <a:rPr lang="en-US" dirty="0" smtClean="0">
                <a:solidFill>
                  <a:srgbClr val="FF00FF"/>
                </a:solidFill>
              </a:rPr>
              <a:t>JSON is faster</a:t>
            </a:r>
            <a:r>
              <a:rPr lang="en-US" dirty="0" smtClean="0"/>
              <a:t>.</a:t>
            </a:r>
          </a:p>
          <a:p>
            <a:pPr lvl="2"/>
            <a:r>
              <a:rPr lang="en-US" dirty="0">
                <a:hlinkClick r:id="rId4"/>
              </a:rPr>
              <a:t>https://konstantin.blog/2010/pickle-vs-json-which-is-faster/</a:t>
            </a:r>
            <a:endParaRPr lang="en-US" dirty="0"/>
          </a:p>
        </p:txBody>
      </p:sp>
    </p:spTree>
    <p:extLst>
      <p:ext uri="{BB962C8B-B14F-4D97-AF65-F5344CB8AC3E}">
        <p14:creationId xmlns:p14="http://schemas.microsoft.com/office/powerpoint/2010/main" val="3464463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marshal</a:t>
            </a:r>
            <a:endParaRPr lang="en-US" dirty="0"/>
          </a:p>
        </p:txBody>
      </p:sp>
      <p:sp>
        <p:nvSpPr>
          <p:cNvPr id="3" name="Content Placeholder 2"/>
          <p:cNvSpPr>
            <a:spLocks noGrp="1"/>
          </p:cNvSpPr>
          <p:nvPr>
            <p:ph idx="1"/>
          </p:nvPr>
        </p:nvSpPr>
        <p:spPr/>
        <p:txBody>
          <a:bodyPr/>
          <a:lstStyle/>
          <a:p>
            <a:r>
              <a:rPr lang="en-US" dirty="0" smtClean="0"/>
              <a:t>If you are quite sure that your code will only handle built-in data types, you may consider the module </a:t>
            </a:r>
            <a:r>
              <a:rPr lang="en-US" dirty="0" smtClean="0">
                <a:latin typeface="Courier New" panose="02070309020205020404" pitchFamily="49" charset="0"/>
                <a:cs typeface="Courier New" panose="02070309020205020404" pitchFamily="49" charset="0"/>
                <a:hlinkClick r:id="rId3"/>
              </a:rPr>
              <a:t>marshal</a:t>
            </a:r>
            <a:r>
              <a:rPr lang="en-US" dirty="0" smtClean="0"/>
              <a:t>, which is a more primitive serialization module.</a:t>
            </a:r>
          </a:p>
          <a:p>
            <a:pPr lvl="1"/>
            <a:r>
              <a:rPr lang="en-US" dirty="0" smtClean="0"/>
              <a:t>It is faster, and the output is smaller (in most cases).</a:t>
            </a:r>
          </a:p>
          <a:p>
            <a:r>
              <a:rPr lang="en-US" dirty="0" smtClean="0"/>
              <a:t>Marshalling </a:t>
            </a:r>
            <a:r>
              <a:rPr lang="en-US" dirty="0"/>
              <a:t>is alternatively known as “serialization”, “Pickling”, or “flattening</a:t>
            </a:r>
            <a:r>
              <a:rPr lang="en-US" dirty="0" smtClean="0"/>
              <a:t>”.</a:t>
            </a:r>
          </a:p>
          <a:p>
            <a:r>
              <a:rPr lang="en-US" dirty="0" smtClean="0"/>
              <a:t>The API is exactly the same as pickle:</a:t>
            </a:r>
          </a:p>
          <a:p>
            <a:pPr lvl="1"/>
            <a:r>
              <a:rPr lang="en-US" dirty="0" smtClean="0"/>
              <a:t>dumps(), loads(), dump(), load()</a:t>
            </a:r>
          </a:p>
          <a:p>
            <a:r>
              <a:rPr lang="en-US" dirty="0" smtClean="0"/>
              <a:t>You can even insert this line into your code:</a:t>
            </a:r>
          </a:p>
          <a:p>
            <a:pPr lvl="1"/>
            <a:r>
              <a:rPr lang="en-US" dirty="0"/>
              <a:t>import marshal as </a:t>
            </a:r>
            <a:r>
              <a:rPr lang="en-US" dirty="0" smtClean="0"/>
              <a:t>pickle</a:t>
            </a:r>
          </a:p>
          <a:p>
            <a:pPr lvl="2"/>
            <a:r>
              <a:rPr lang="en-US" dirty="0" smtClean="0"/>
              <a:t>The program will run </a:t>
            </a:r>
            <a:r>
              <a:rPr lang="en-US" dirty="0" smtClean="0">
                <a:solidFill>
                  <a:srgbClr val="FF00FF"/>
                </a:solidFill>
              </a:rPr>
              <a:t>faster</a:t>
            </a:r>
            <a:r>
              <a:rPr lang="en-US" dirty="0" smtClean="0"/>
              <a:t>.</a:t>
            </a:r>
          </a:p>
          <a:p>
            <a:pPr lvl="2"/>
            <a:r>
              <a:rPr lang="en-US" dirty="0" smtClean="0"/>
              <a:t>But the serialized data will be </a:t>
            </a:r>
            <a:r>
              <a:rPr lang="en-US" dirty="0" smtClean="0">
                <a:solidFill>
                  <a:srgbClr val="FF00FF"/>
                </a:solidFill>
              </a:rPr>
              <a:t>different</a:t>
            </a:r>
            <a:r>
              <a:rPr lang="en-US" dirty="0" smtClean="0"/>
              <a:t> from the one generated by pickle, as you may expect.</a:t>
            </a:r>
            <a:endParaRPr lang="en-US" dirty="0"/>
          </a:p>
        </p:txBody>
      </p:sp>
    </p:spTree>
    <p:extLst>
      <p:ext uri="{BB962C8B-B14F-4D97-AF65-F5344CB8AC3E}">
        <p14:creationId xmlns:p14="http://schemas.microsoft.com/office/powerpoint/2010/main" val="9734132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FF"/>
                </a:solidFill>
              </a:rPr>
              <a:t>Exercise:</a:t>
            </a:r>
            <a:r>
              <a:rPr lang="en-US" dirty="0" smtClean="0"/>
              <a:t> Size Comparison</a:t>
            </a:r>
            <a:endParaRPr lang="en-US" dirty="0"/>
          </a:p>
        </p:txBody>
      </p:sp>
      <p:sp>
        <p:nvSpPr>
          <p:cNvPr id="3" name="Content Placeholder 2"/>
          <p:cNvSpPr>
            <a:spLocks noGrp="1"/>
          </p:cNvSpPr>
          <p:nvPr>
            <p:ph idx="1"/>
          </p:nvPr>
        </p:nvSpPr>
        <p:spPr/>
        <p:txBody>
          <a:bodyPr/>
          <a:lstStyle/>
          <a:p>
            <a:r>
              <a:rPr lang="en-US" dirty="0" smtClean="0"/>
              <a:t>Create 10 arbitrary data objects in Python.</a:t>
            </a:r>
          </a:p>
          <a:p>
            <a:r>
              <a:rPr lang="en-US" dirty="0" smtClean="0"/>
              <a:t>Serialize them with JSON, pickle, and marshal, respectively.</a:t>
            </a:r>
          </a:p>
          <a:p>
            <a:r>
              <a:rPr lang="en-US" dirty="0" smtClean="0"/>
              <a:t>Observe the size of the byte series.</a:t>
            </a:r>
          </a:p>
          <a:p>
            <a:endParaRPr lang="en-US" dirty="0"/>
          </a:p>
          <a:p>
            <a:r>
              <a:rPr lang="en-US" dirty="0" smtClean="0"/>
              <a:t>The output may look like</a:t>
            </a:r>
          </a:p>
          <a:p>
            <a:pPr marL="457200" lvl="1" indent="0">
              <a:buNone/>
            </a:pPr>
            <a:r>
              <a:rPr lang="en-US" dirty="0">
                <a:effectLst/>
                <a:latin typeface="Courier New" panose="02070309020205020404" pitchFamily="49" charset="0"/>
                <a:cs typeface="Courier New" panose="02070309020205020404" pitchFamily="49" charset="0"/>
              </a:rPr>
              <a:t>Comparing the size ...</a:t>
            </a:r>
          </a:p>
          <a:p>
            <a:pPr marL="457200" lvl="1" indent="0">
              <a:buNone/>
            </a:pPr>
            <a:r>
              <a:rPr lang="en-US" dirty="0">
                <a:effectLst/>
                <a:latin typeface="Courier New" panose="02070309020205020404" pitchFamily="49" charset="0"/>
                <a:cs typeface="Courier New" panose="02070309020205020404" pitchFamily="49" charset="0"/>
              </a:rPr>
              <a:t>JSON    Pickle  Marshal</a:t>
            </a:r>
          </a:p>
          <a:p>
            <a:pPr marL="457200" lvl="1" indent="0">
              <a:buNone/>
            </a:pPr>
            <a:r>
              <a:rPr lang="en-US" dirty="0">
                <a:effectLst/>
                <a:latin typeface="Courier New" panose="02070309020205020404" pitchFamily="49" charset="0"/>
                <a:cs typeface="Courier New" panose="02070309020205020404" pitchFamily="49" charset="0"/>
              </a:rPr>
              <a:t>390     208     505</a:t>
            </a:r>
          </a:p>
          <a:p>
            <a:pPr marL="457200" lvl="1" indent="0">
              <a:buNone/>
            </a:pPr>
            <a:r>
              <a:rPr lang="en-US" dirty="0">
                <a:effectLst/>
                <a:latin typeface="Courier New" panose="02070309020205020404" pitchFamily="49" charset="0"/>
                <a:cs typeface="Courier New" panose="02070309020205020404" pitchFamily="49" charset="0"/>
              </a:rPr>
              <a:t>102     110     102</a:t>
            </a:r>
          </a:p>
          <a:p>
            <a:pPr marL="457200" lvl="1" indent="0">
              <a:buNone/>
            </a:pPr>
            <a:r>
              <a:rPr lang="en-US" dirty="0">
                <a:effectLst/>
                <a:latin typeface="Courier New" panose="02070309020205020404" pitchFamily="49" charset="0"/>
                <a:cs typeface="Courier New" panose="02070309020205020404" pitchFamily="49" charset="0"/>
              </a:rPr>
              <a:t>373     537     271</a:t>
            </a:r>
          </a:p>
        </p:txBody>
      </p:sp>
    </p:spTree>
    <p:extLst>
      <p:ext uri="{BB962C8B-B14F-4D97-AF65-F5344CB8AC3E}">
        <p14:creationId xmlns:p14="http://schemas.microsoft.com/office/powerpoint/2010/main" val="432979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json.dumps</a:t>
            </a:r>
            <a:r>
              <a:rPr lang="en-US" dirty="0" smtClean="0"/>
              <a:t>() and loads()</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json</a:t>
            </a:r>
            <a:endParaRPr lang="en-US" dirty="0" smtClean="0"/>
          </a:p>
          <a:p>
            <a:r>
              <a:rPr lang="en-US" dirty="0" err="1"/>
              <a:t>json.dumps</a:t>
            </a:r>
            <a:r>
              <a:rPr lang="en-US" dirty="0"/>
              <a:t>([123, "four hundred", 3.14</a:t>
            </a:r>
            <a:r>
              <a:rPr lang="en-US" dirty="0" smtClean="0"/>
              <a:t>])</a:t>
            </a:r>
          </a:p>
          <a:p>
            <a:pPr lvl="1"/>
            <a:r>
              <a:rPr lang="en-US" dirty="0"/>
              <a:t>'[123, "four hundred", 3.14</a:t>
            </a:r>
            <a:r>
              <a:rPr lang="en-US" dirty="0" smtClean="0"/>
              <a:t>]'</a:t>
            </a:r>
          </a:p>
          <a:p>
            <a:r>
              <a:rPr lang="en-US" dirty="0"/>
              <a:t>s = '[123, "four hundred", 3.14]'</a:t>
            </a:r>
          </a:p>
          <a:p>
            <a:r>
              <a:rPr lang="en-US" dirty="0" err="1" smtClean="0"/>
              <a:t>json.loads</a:t>
            </a:r>
            <a:r>
              <a:rPr lang="en-US" dirty="0"/>
              <a:t>('[123, "four hundred", 3.14</a:t>
            </a:r>
            <a:r>
              <a:rPr lang="en-US" dirty="0" smtClean="0"/>
              <a:t>]')</a:t>
            </a:r>
          </a:p>
          <a:p>
            <a:pPr lvl="1"/>
            <a:r>
              <a:rPr lang="en-US" dirty="0"/>
              <a:t>[123, 'four hundred', 3.14</a:t>
            </a:r>
            <a:r>
              <a:rPr lang="en-US" dirty="0" smtClean="0"/>
              <a:t>]</a:t>
            </a:r>
          </a:p>
          <a:p>
            <a:endParaRPr lang="en-US" dirty="0"/>
          </a:p>
          <a:p>
            <a:r>
              <a:rPr lang="en-US" dirty="0" smtClean="0"/>
              <a:t>d = </a:t>
            </a:r>
            <a:r>
              <a:rPr lang="en-US" dirty="0"/>
              <a:t>{'c': 3.0, 'a': 'A', 'b': (2, 4)}</a:t>
            </a:r>
            <a:endParaRPr lang="en-US" dirty="0" smtClean="0"/>
          </a:p>
          <a:p>
            <a:r>
              <a:rPr lang="en-US" dirty="0" err="1" smtClean="0"/>
              <a:t>json.dumps</a:t>
            </a:r>
            <a:r>
              <a:rPr lang="en-US" dirty="0" smtClean="0"/>
              <a:t>(d) </a:t>
            </a:r>
          </a:p>
          <a:p>
            <a:pPr lvl="1"/>
            <a:r>
              <a:rPr lang="pt-BR" dirty="0"/>
              <a:t>'{"c": 3.0, "a": "A", "b": [2, 4]}'</a:t>
            </a:r>
            <a:endParaRPr lang="en-US" dirty="0"/>
          </a:p>
        </p:txBody>
      </p:sp>
      <p:sp>
        <p:nvSpPr>
          <p:cNvPr id="4" name="Rectangle 1"/>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smtClean="0">
                <a:ln>
                  <a:noFill/>
                </a:ln>
                <a:solidFill>
                  <a:srgbClr val="4070A0"/>
                </a:solidFill>
                <a:effectLst/>
                <a:latin typeface="Arial Unicode MS"/>
                <a:ea typeface="Courier New" panose="02070309020205020404" pitchFamily="49" charset="0"/>
              </a:rPr>
              <a:t>'a'</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Arial Unicode MS"/>
                <a:ea typeface="Courier New" panose="02070309020205020404" pitchFamily="49" charset="0"/>
              </a:rPr>
              <a:t>'A'</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Arial Unicode MS"/>
                <a:ea typeface="Courier New" panose="02070309020205020404" pitchFamily="49" charset="0"/>
              </a:rPr>
              <a:t>'b'</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Arial Unicode MS"/>
                <a:ea typeface="Courier New" panose="02070309020205020404" pitchFamily="49" charset="0"/>
              </a:rPr>
              <a:t>2</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Arial Unicode MS"/>
                <a:ea typeface="Courier New" panose="02070309020205020404" pitchFamily="49" charset="0"/>
              </a:rPr>
              <a:t>4</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Arial Unicode MS"/>
                <a:ea typeface="Courier New" panose="02070309020205020404" pitchFamily="49" charset="0"/>
              </a:rPr>
              <a:t>'c'</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Arial Unicode MS"/>
                <a:ea typeface="Courier New" panose="02070309020205020404" pitchFamily="49" charset="0"/>
              </a:rPr>
              <a:t>3.0</a:t>
            </a:r>
            <a:r>
              <a:rPr kumimoji="0" lang="en-US" altLang="en-US" sz="1200" b="0" i="0" u="none" strike="noStrike" cap="none" normalizeH="0" baseline="0" smtClean="0">
                <a:ln>
                  <a:noFill/>
                </a:ln>
                <a:solidFill>
                  <a:srgbClr val="000000"/>
                </a:solidFill>
                <a:effectLst/>
                <a:latin typeface="Arial Unicode MS"/>
                <a:ea typeface="Courier New" panose="02070309020205020404" pitchFamily="49" charset="0"/>
              </a:rPr>
              <a:t>}</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4070A0"/>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4070A0"/>
                </a:solidFill>
                <a:effectLst/>
                <a:latin typeface="Courier New" panose="02070309020205020404" pitchFamily="49" charset="0"/>
                <a:cs typeface="Courier New" panose="02070309020205020404" pitchFamily="49" charset="0"/>
              </a:rPr>
              <a:t>'c'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3.0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57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Some Differences	P.9-8</a:t>
            </a:r>
            <a:endParaRPr lang="en-US" dirty="0"/>
          </a:p>
        </p:txBody>
      </p:sp>
      <p:sp>
        <p:nvSpPr>
          <p:cNvPr id="3" name="Content Placeholder 2"/>
          <p:cNvSpPr>
            <a:spLocks noGrp="1"/>
          </p:cNvSpPr>
          <p:nvPr>
            <p:ph idx="1"/>
          </p:nvPr>
        </p:nvSpPr>
        <p:spPr/>
        <p:txBody>
          <a:bodyPr/>
          <a:lstStyle/>
          <a:p>
            <a:r>
              <a:rPr lang="en-US" dirty="0" smtClean="0"/>
              <a:t>Strings in JSON are quoted </a:t>
            </a:r>
            <a:r>
              <a:rPr lang="en-US" dirty="0" smtClean="0">
                <a:solidFill>
                  <a:srgbClr val="FF0000"/>
                </a:solidFill>
              </a:rPr>
              <a:t>only</a:t>
            </a:r>
            <a:r>
              <a:rPr lang="en-US" dirty="0" smtClean="0"/>
              <a:t> in double quotes.</a:t>
            </a:r>
          </a:p>
          <a:p>
            <a:pPr lvl="1"/>
            <a:r>
              <a:rPr lang="en-US" dirty="0" smtClean="0"/>
              <a:t>In Python, strings are quoted in single quotes or double quotes.</a:t>
            </a:r>
          </a:p>
          <a:p>
            <a:pPr lvl="2"/>
            <a:r>
              <a:rPr lang="en-US" dirty="0" smtClean="0"/>
              <a:t>Most functions, such as </a:t>
            </a:r>
            <a:r>
              <a:rPr lang="en-US" dirty="0" err="1" smtClean="0"/>
              <a:t>repr</a:t>
            </a:r>
            <a:r>
              <a:rPr lang="en-US" dirty="0" smtClean="0"/>
              <a:t>() or </a:t>
            </a:r>
            <a:r>
              <a:rPr lang="en-US" dirty="0" err="1" smtClean="0"/>
              <a:t>pprint.pprint</a:t>
            </a:r>
            <a:r>
              <a:rPr lang="en-US" dirty="0" smtClean="0"/>
              <a:t>() prefer single quotes.</a:t>
            </a:r>
          </a:p>
          <a:p>
            <a:r>
              <a:rPr lang="en-US" dirty="0" smtClean="0"/>
              <a:t>There is no “tuple” in JSON, so if you convert a tuple to JSON and then convert it back, it becomes a list.</a:t>
            </a:r>
          </a:p>
          <a:p>
            <a:r>
              <a:rPr lang="en-US" dirty="0" smtClean="0"/>
              <a:t>A </a:t>
            </a:r>
            <a:r>
              <a:rPr lang="en-US" dirty="0" err="1" smtClean="0"/>
              <a:t>dict</a:t>
            </a:r>
            <a:r>
              <a:rPr lang="en-US" dirty="0" smtClean="0"/>
              <a:t> in Python is called an “object” in JSON.  However, its key can only be str.  (</a:t>
            </a:r>
            <a:r>
              <a:rPr lang="en-US" dirty="0" err="1" smtClean="0"/>
              <a:t>int</a:t>
            </a:r>
            <a:r>
              <a:rPr lang="en-US" dirty="0" smtClean="0"/>
              <a:t> key will also be converted to </a:t>
            </a:r>
            <a:r>
              <a:rPr lang="en-US" dirty="0" err="1" smtClean="0"/>
              <a:t>str</a:t>
            </a:r>
            <a:r>
              <a:rPr lang="en-US" dirty="0" smtClean="0"/>
              <a:t>)</a:t>
            </a:r>
          </a:p>
          <a:p>
            <a:pPr lvl="1"/>
            <a:r>
              <a:rPr lang="en-US" dirty="0"/>
              <a:t>s = </a:t>
            </a:r>
            <a:r>
              <a:rPr lang="en-US" dirty="0" err="1"/>
              <a:t>json.dumps</a:t>
            </a:r>
            <a:r>
              <a:rPr lang="en-US" dirty="0"/>
              <a:t>({1: "one</a:t>
            </a:r>
            <a:r>
              <a:rPr lang="en-US" dirty="0" smtClean="0"/>
              <a:t>"})</a:t>
            </a:r>
          </a:p>
          <a:p>
            <a:pPr lvl="1"/>
            <a:r>
              <a:rPr lang="en-US" dirty="0"/>
              <a:t>d = </a:t>
            </a:r>
            <a:r>
              <a:rPr lang="en-US" dirty="0" err="1"/>
              <a:t>json.loads</a:t>
            </a:r>
            <a:r>
              <a:rPr lang="en-US" dirty="0"/>
              <a:t>(s</a:t>
            </a:r>
            <a:r>
              <a:rPr lang="en-US" dirty="0" smtClean="0"/>
              <a:t>)</a:t>
            </a:r>
          </a:p>
          <a:p>
            <a:pPr lvl="2"/>
            <a:r>
              <a:rPr lang="en-US" dirty="0"/>
              <a:t>{</a:t>
            </a:r>
            <a:r>
              <a:rPr lang="en-US" dirty="0">
                <a:solidFill>
                  <a:srgbClr val="FF0000"/>
                </a:solidFill>
              </a:rPr>
              <a:t>'</a:t>
            </a:r>
            <a:r>
              <a:rPr lang="en-US" dirty="0"/>
              <a:t>1</a:t>
            </a:r>
            <a:r>
              <a:rPr lang="en-US" dirty="0">
                <a:solidFill>
                  <a:srgbClr val="FF0000"/>
                </a:solidFill>
              </a:rPr>
              <a:t>'</a:t>
            </a:r>
            <a:r>
              <a:rPr lang="en-US" dirty="0"/>
              <a:t>: 'one'}</a:t>
            </a:r>
          </a:p>
        </p:txBody>
      </p:sp>
      <p:cxnSp>
        <p:nvCxnSpPr>
          <p:cNvPr id="17" name="Straight Arrow Connector 16"/>
          <p:cNvCxnSpPr/>
          <p:nvPr/>
        </p:nvCxnSpPr>
        <p:spPr bwMode="auto">
          <a:xfrm flipH="1" flipV="1">
            <a:off x="2298700" y="5295900"/>
            <a:ext cx="1041400" cy="457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3365500" y="4572000"/>
            <a:ext cx="0" cy="1181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35032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428625"/>
            <a:ext cx="9061450" cy="887413"/>
          </a:xfrm>
        </p:spPr>
        <p:txBody>
          <a:bodyPr/>
          <a:lstStyle/>
          <a:p>
            <a:r>
              <a:rPr lang="en-US" dirty="0" smtClean="0"/>
              <a:t>Output the keys of a </a:t>
            </a:r>
            <a:r>
              <a:rPr lang="en-US" dirty="0" err="1" smtClean="0"/>
              <a:t>dict</a:t>
            </a:r>
            <a:r>
              <a:rPr lang="en-US" dirty="0" smtClean="0"/>
              <a:t> in sorted order</a:t>
            </a:r>
            <a:endParaRPr lang="en-US" dirty="0"/>
          </a:p>
        </p:txBody>
      </p:sp>
      <p:sp>
        <p:nvSpPr>
          <p:cNvPr id="3" name="Content Placeholder 2"/>
          <p:cNvSpPr>
            <a:spLocks noGrp="1"/>
          </p:cNvSpPr>
          <p:nvPr>
            <p:ph idx="1"/>
          </p:nvPr>
        </p:nvSpPr>
        <p:spPr>
          <a:xfrm>
            <a:off x="744538" y="1435100"/>
            <a:ext cx="8420100" cy="4178300"/>
          </a:xfrm>
        </p:spPr>
        <p:txBody>
          <a:bodyPr/>
          <a:lstStyle/>
          <a:p>
            <a:r>
              <a:rPr lang="en-US" dirty="0"/>
              <a:t>s1 = </a:t>
            </a:r>
            <a:r>
              <a:rPr lang="en-US" dirty="0" err="1"/>
              <a:t>json.dumps</a:t>
            </a:r>
            <a:r>
              <a:rPr lang="en-US" dirty="0"/>
              <a:t>( {'</a:t>
            </a:r>
            <a:r>
              <a:rPr lang="en-US" dirty="0" err="1"/>
              <a:t>a':'A</a:t>
            </a:r>
            <a:r>
              <a:rPr lang="en-US" dirty="0"/>
              <a:t>', 'b':(2,4), 'c':3.0 } </a:t>
            </a:r>
            <a:r>
              <a:rPr lang="en-US" dirty="0" smtClean="0"/>
              <a:t>)</a:t>
            </a:r>
          </a:p>
          <a:p>
            <a:r>
              <a:rPr lang="en-US" dirty="0"/>
              <a:t>s2 = </a:t>
            </a:r>
            <a:r>
              <a:rPr lang="en-US" dirty="0" err="1"/>
              <a:t>json.dumps</a:t>
            </a:r>
            <a:r>
              <a:rPr lang="en-US" dirty="0"/>
              <a:t>( {'c': 3.0, 'a': 'A', 'b': (2, 4)} </a:t>
            </a:r>
            <a:r>
              <a:rPr lang="en-US" dirty="0" smtClean="0"/>
              <a:t>)</a:t>
            </a:r>
          </a:p>
          <a:p>
            <a:r>
              <a:rPr lang="en-US" dirty="0" smtClean="0"/>
              <a:t>s1 == s2</a:t>
            </a:r>
          </a:p>
          <a:p>
            <a:pPr lvl="1"/>
            <a:r>
              <a:rPr lang="en-US" dirty="0" smtClean="0"/>
              <a:t>False</a:t>
            </a:r>
          </a:p>
          <a:p>
            <a:endParaRPr lang="en-US" dirty="0"/>
          </a:p>
          <a:p>
            <a:r>
              <a:rPr lang="en-US" dirty="0"/>
              <a:t>s1 = </a:t>
            </a:r>
            <a:r>
              <a:rPr lang="en-US" dirty="0" err="1"/>
              <a:t>json.dumps</a:t>
            </a:r>
            <a:r>
              <a:rPr lang="en-US" dirty="0"/>
              <a:t>( {'</a:t>
            </a:r>
            <a:r>
              <a:rPr lang="en-US" dirty="0" err="1"/>
              <a:t>a':'A</a:t>
            </a:r>
            <a:r>
              <a:rPr lang="en-US" dirty="0"/>
              <a:t>', 'b':(2,4), 'c':3.0 }, </a:t>
            </a:r>
            <a:r>
              <a:rPr lang="en-US" dirty="0" err="1">
                <a:solidFill>
                  <a:srgbClr val="00B0F0"/>
                </a:solidFill>
              </a:rPr>
              <a:t>sort_keys</a:t>
            </a:r>
            <a:r>
              <a:rPr lang="en-US" dirty="0">
                <a:solidFill>
                  <a:srgbClr val="00B0F0"/>
                </a:solidFill>
              </a:rPr>
              <a:t>=True</a:t>
            </a:r>
            <a:r>
              <a:rPr lang="en-US" dirty="0"/>
              <a:t> </a:t>
            </a:r>
            <a:r>
              <a:rPr lang="en-US" dirty="0" smtClean="0"/>
              <a:t>)</a:t>
            </a:r>
          </a:p>
          <a:p>
            <a:r>
              <a:rPr lang="en-US" dirty="0"/>
              <a:t>s2 = </a:t>
            </a:r>
            <a:r>
              <a:rPr lang="en-US" dirty="0" err="1"/>
              <a:t>json.dumps</a:t>
            </a:r>
            <a:r>
              <a:rPr lang="en-US" dirty="0"/>
              <a:t>( {'c': 3.0, 'a': 'A', 'b': (2, 4)}, </a:t>
            </a:r>
            <a:r>
              <a:rPr lang="en-US" dirty="0" err="1"/>
              <a:t>sort_keys</a:t>
            </a:r>
            <a:r>
              <a:rPr lang="en-US" dirty="0"/>
              <a:t>=True </a:t>
            </a:r>
            <a:r>
              <a:rPr lang="en-US" dirty="0" smtClean="0"/>
              <a:t>)</a:t>
            </a:r>
          </a:p>
          <a:p>
            <a:r>
              <a:rPr lang="en-US" dirty="0" smtClean="0"/>
              <a:t>s1 == s2</a:t>
            </a:r>
          </a:p>
          <a:p>
            <a:pPr lvl="1"/>
            <a:r>
              <a:rPr lang="en-US" dirty="0" smtClean="0"/>
              <a:t>True</a:t>
            </a:r>
            <a:endParaRPr lang="en-US" dirty="0"/>
          </a:p>
        </p:txBody>
      </p:sp>
    </p:spTree>
    <p:extLst>
      <p:ext uri="{BB962C8B-B14F-4D97-AF65-F5344CB8AC3E}">
        <p14:creationId xmlns:p14="http://schemas.microsoft.com/office/powerpoint/2010/main" val="193803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 and separators</a:t>
            </a:r>
            <a:endParaRPr lang="en-US" dirty="0"/>
          </a:p>
        </p:txBody>
      </p:sp>
      <p:sp>
        <p:nvSpPr>
          <p:cNvPr id="3" name="Content Placeholder 2"/>
          <p:cNvSpPr>
            <a:spLocks noGrp="1"/>
          </p:cNvSpPr>
          <p:nvPr>
            <p:ph idx="1"/>
          </p:nvPr>
        </p:nvSpPr>
        <p:spPr>
          <a:xfrm>
            <a:off x="744538" y="1435100"/>
            <a:ext cx="7040562" cy="5130800"/>
          </a:xfrm>
        </p:spPr>
        <p:txBody>
          <a:bodyPr/>
          <a:lstStyle/>
          <a:p>
            <a:r>
              <a:rPr lang="en-US" sz="2000" dirty="0">
                <a:effectLst/>
                <a:latin typeface="Courier New" panose="02070309020205020404" pitchFamily="49" charset="0"/>
                <a:cs typeface="Courier New" panose="02070309020205020404" pitchFamily="49" charset="0"/>
              </a:rPr>
              <a:t>d = {'</a:t>
            </a:r>
            <a:r>
              <a:rPr lang="en-US" sz="2000" dirty="0" err="1">
                <a:effectLst/>
                <a:latin typeface="Courier New" panose="02070309020205020404" pitchFamily="49" charset="0"/>
                <a:cs typeface="Courier New" panose="02070309020205020404" pitchFamily="49" charset="0"/>
              </a:rPr>
              <a:t>a':'A</a:t>
            </a:r>
            <a:r>
              <a:rPr lang="en-US" sz="2000" dirty="0">
                <a:effectLst/>
                <a:latin typeface="Courier New" panose="02070309020205020404" pitchFamily="49" charset="0"/>
                <a:cs typeface="Courier New" panose="02070309020205020404" pitchFamily="49" charset="0"/>
              </a:rPr>
              <a:t>', 'b':(2,4), 'c':3.0 </a:t>
            </a:r>
            <a:r>
              <a:rPr lang="en-US" sz="2000" dirty="0" smtClean="0">
                <a:effectLst/>
                <a:latin typeface="Courier New" panose="02070309020205020404" pitchFamily="49" charset="0"/>
                <a:cs typeface="Courier New" panose="02070309020205020404" pitchFamily="49" charset="0"/>
              </a:rPr>
              <a:t>}</a:t>
            </a:r>
          </a:p>
          <a:p>
            <a:r>
              <a:rPr lang="en-US" sz="2000" dirty="0" smtClean="0">
                <a:effectLst/>
                <a:latin typeface="Courier New" panose="02070309020205020404" pitchFamily="49" charset="0"/>
                <a:cs typeface="Courier New" panose="02070309020205020404" pitchFamily="49" charset="0"/>
              </a:rPr>
              <a:t>print(d)</a:t>
            </a:r>
          </a:p>
          <a:p>
            <a:pPr marL="457200" lvl="1" indent="0">
              <a:buNone/>
            </a:pPr>
            <a:r>
              <a:rPr lang="en-US" sz="1800" dirty="0">
                <a:effectLst/>
                <a:latin typeface="Courier New" panose="02070309020205020404" pitchFamily="49" charset="0"/>
                <a:cs typeface="Courier New" panose="02070309020205020404" pitchFamily="49" charset="0"/>
              </a:rPr>
              <a:t>{'a': 'A', 'b': (2, 4), 'c': 3.0</a:t>
            </a:r>
            <a:r>
              <a:rPr lang="en-US" sz="1800" dirty="0" smtClean="0">
                <a:effectLst/>
                <a:latin typeface="Courier New" panose="02070309020205020404" pitchFamily="49" charset="0"/>
                <a:cs typeface="Courier New" panose="02070309020205020404" pitchFamily="49" charset="0"/>
              </a:rPr>
              <a:t>}</a:t>
            </a:r>
          </a:p>
          <a:p>
            <a:r>
              <a:rPr lang="en-US" sz="2000" dirty="0">
                <a:effectLst/>
                <a:latin typeface="Courier New" panose="02070309020205020404" pitchFamily="49" charset="0"/>
                <a:cs typeface="Courier New" panose="02070309020205020404" pitchFamily="49" charset="0"/>
              </a:rPr>
              <a:t>print( </a:t>
            </a:r>
            <a:r>
              <a:rPr lang="en-US" sz="2000" dirty="0" err="1">
                <a:effectLst/>
                <a:latin typeface="Courier New" panose="02070309020205020404" pitchFamily="49" charset="0"/>
                <a:cs typeface="Courier New" panose="02070309020205020404" pitchFamily="49" charset="0"/>
              </a:rPr>
              <a:t>json.dumps</a:t>
            </a:r>
            <a:r>
              <a:rPr lang="en-US" sz="2000" dirty="0">
                <a:effectLst/>
                <a:latin typeface="Courier New" panose="02070309020205020404" pitchFamily="49" charset="0"/>
                <a:cs typeface="Courier New" panose="02070309020205020404" pitchFamily="49" charset="0"/>
              </a:rPr>
              <a:t>(d, </a:t>
            </a:r>
            <a:r>
              <a:rPr lang="en-US" sz="2000" dirty="0">
                <a:solidFill>
                  <a:srgbClr val="00B0F0"/>
                </a:solidFill>
                <a:effectLst/>
                <a:latin typeface="Courier New" panose="02070309020205020404" pitchFamily="49" charset="0"/>
                <a:cs typeface="Courier New" panose="02070309020205020404" pitchFamily="49" charset="0"/>
              </a:rPr>
              <a:t>indent</a:t>
            </a:r>
            <a:r>
              <a:rPr lang="en-US" sz="2000" dirty="0">
                <a:effectLst/>
                <a:latin typeface="Courier New" panose="02070309020205020404" pitchFamily="49" charset="0"/>
                <a:cs typeface="Courier New" panose="02070309020205020404" pitchFamily="49" charset="0"/>
              </a:rPr>
              <a:t>=2) </a:t>
            </a:r>
            <a:r>
              <a:rPr lang="en-US" sz="2000" dirty="0" smtClean="0">
                <a:effectLst/>
                <a:latin typeface="Courier New" panose="02070309020205020404" pitchFamily="49" charset="0"/>
                <a:cs typeface="Courier New" panose="02070309020205020404" pitchFamily="49" charset="0"/>
              </a:rPr>
              <a:t>)</a:t>
            </a:r>
          </a:p>
          <a:p>
            <a:pPr marL="457200" lvl="1" indent="0">
              <a:buNone/>
            </a:pPr>
            <a:r>
              <a:rPr lang="pt-BR" sz="1800" dirty="0">
                <a:effectLst/>
                <a:latin typeface="Courier New" panose="02070309020205020404" pitchFamily="49" charset="0"/>
                <a:cs typeface="Courier New" panose="02070309020205020404" pitchFamily="49" charset="0"/>
              </a:rPr>
              <a:t>{</a:t>
            </a:r>
          </a:p>
          <a:p>
            <a:pPr marL="457200" lvl="1" indent="0">
              <a:buNone/>
            </a:pPr>
            <a:r>
              <a:rPr lang="pt-BR" sz="1800" dirty="0">
                <a:effectLst/>
                <a:latin typeface="Courier New" panose="02070309020205020404" pitchFamily="49" charset="0"/>
                <a:cs typeface="Courier New" panose="02070309020205020404" pitchFamily="49" charset="0"/>
              </a:rPr>
              <a:t>  "a": "A",</a:t>
            </a:r>
          </a:p>
          <a:p>
            <a:pPr marL="457200" lvl="1" indent="0">
              <a:buNone/>
            </a:pPr>
            <a:r>
              <a:rPr lang="pt-BR" sz="1800" dirty="0">
                <a:effectLst/>
                <a:latin typeface="Courier New" panose="02070309020205020404" pitchFamily="49" charset="0"/>
                <a:cs typeface="Courier New" panose="02070309020205020404" pitchFamily="49" charset="0"/>
              </a:rPr>
              <a:t>  "b": [</a:t>
            </a:r>
          </a:p>
          <a:p>
            <a:pPr marL="457200" lvl="1" indent="0">
              <a:buNone/>
            </a:pPr>
            <a:r>
              <a:rPr lang="pt-BR" sz="1800" dirty="0">
                <a:effectLst/>
                <a:latin typeface="Courier New" panose="02070309020205020404" pitchFamily="49" charset="0"/>
                <a:cs typeface="Courier New" panose="02070309020205020404" pitchFamily="49" charset="0"/>
              </a:rPr>
              <a:t>    2,</a:t>
            </a:r>
          </a:p>
          <a:p>
            <a:pPr marL="457200" lvl="1" indent="0">
              <a:buNone/>
            </a:pPr>
            <a:r>
              <a:rPr lang="pt-BR" sz="1800" dirty="0">
                <a:effectLst/>
                <a:latin typeface="Courier New" panose="02070309020205020404" pitchFamily="49" charset="0"/>
                <a:cs typeface="Courier New" panose="02070309020205020404" pitchFamily="49" charset="0"/>
              </a:rPr>
              <a:t>    4</a:t>
            </a:r>
          </a:p>
          <a:p>
            <a:pPr marL="457200" lvl="1" indent="0">
              <a:buNone/>
            </a:pPr>
            <a:r>
              <a:rPr lang="pt-BR" sz="1800" dirty="0">
                <a:effectLst/>
                <a:latin typeface="Courier New" panose="02070309020205020404" pitchFamily="49" charset="0"/>
                <a:cs typeface="Courier New" panose="02070309020205020404" pitchFamily="49" charset="0"/>
              </a:rPr>
              <a:t>  ],</a:t>
            </a:r>
          </a:p>
          <a:p>
            <a:pPr marL="457200" lvl="1" indent="0">
              <a:buNone/>
            </a:pPr>
            <a:r>
              <a:rPr lang="pt-BR" sz="1800" dirty="0">
                <a:effectLst/>
                <a:latin typeface="Courier New" panose="02070309020205020404" pitchFamily="49" charset="0"/>
                <a:cs typeface="Courier New" panose="02070309020205020404" pitchFamily="49" charset="0"/>
              </a:rPr>
              <a:t>  "c": 3.0</a:t>
            </a:r>
          </a:p>
          <a:p>
            <a:pPr marL="457200" lvl="1" indent="0">
              <a:buNone/>
            </a:pPr>
            <a:r>
              <a:rPr lang="pt-BR" sz="1800" dirty="0" smtClean="0">
                <a:effectLst/>
                <a:latin typeface="Courier New" panose="02070309020205020404" pitchFamily="49" charset="0"/>
                <a:cs typeface="Courier New" panose="02070309020205020404" pitchFamily="49" charset="0"/>
              </a:rPr>
              <a:t>}</a:t>
            </a:r>
          </a:p>
          <a:p>
            <a:r>
              <a:rPr lang="en-US" sz="2000" dirty="0" err="1">
                <a:effectLst/>
                <a:latin typeface="Courier New" panose="02070309020205020404" pitchFamily="49" charset="0"/>
                <a:cs typeface="Courier New" panose="02070309020205020404" pitchFamily="49" charset="0"/>
              </a:rPr>
              <a:t>json.dumps</a:t>
            </a:r>
            <a:r>
              <a:rPr lang="en-US" sz="2000" dirty="0">
                <a:effectLst/>
                <a:latin typeface="Courier New" panose="02070309020205020404" pitchFamily="49" charset="0"/>
                <a:cs typeface="Courier New" panose="02070309020205020404" pitchFamily="49" charset="0"/>
              </a:rPr>
              <a:t>(d, </a:t>
            </a:r>
            <a:r>
              <a:rPr lang="en-US" sz="2000" dirty="0">
                <a:solidFill>
                  <a:srgbClr val="00B0F0"/>
                </a:solidFill>
                <a:effectLst/>
                <a:latin typeface="Courier New" panose="02070309020205020404" pitchFamily="49" charset="0"/>
                <a:cs typeface="Courier New" panose="02070309020205020404" pitchFamily="49" charset="0"/>
              </a:rPr>
              <a:t>separators</a:t>
            </a:r>
            <a:r>
              <a:rPr lang="en-US" sz="2000" dirty="0" smtClean="0">
                <a:effectLst/>
                <a:latin typeface="Courier New" panose="02070309020205020404" pitchFamily="49" charset="0"/>
                <a:cs typeface="Courier New" panose="02070309020205020404" pitchFamily="49" charset="0"/>
              </a:rPr>
              <a:t>=(',',':'))</a:t>
            </a:r>
          </a:p>
          <a:p>
            <a:pPr lvl="1"/>
            <a:r>
              <a:rPr lang="pt-BR" sz="1800" dirty="0">
                <a:effectLst/>
                <a:latin typeface="Courier New" panose="02070309020205020404" pitchFamily="49" charset="0"/>
                <a:cs typeface="Courier New" panose="02070309020205020404" pitchFamily="49" charset="0"/>
              </a:rPr>
              <a:t>'{"a":"A","b":[2,4],"c":3.0</a:t>
            </a:r>
            <a:r>
              <a:rPr lang="pt-BR" sz="1800" dirty="0" smtClean="0">
                <a:effectLst/>
                <a:latin typeface="Courier New" panose="02070309020205020404" pitchFamily="49" charset="0"/>
                <a:cs typeface="Courier New" panose="02070309020205020404" pitchFamily="49" charset="0"/>
              </a:rPr>
              <a:t>}'</a:t>
            </a:r>
          </a:p>
          <a:p>
            <a:pPr lvl="2"/>
            <a:r>
              <a:rPr lang="pt-BR" sz="1600" dirty="0" smtClean="0">
                <a:effectLst/>
                <a:latin typeface="Courier New" panose="02070309020205020404" pitchFamily="49" charset="0"/>
                <a:cs typeface="Courier New" panose="02070309020205020404" pitchFamily="49" charset="0"/>
              </a:rPr>
              <a:t>A more compact output.</a:t>
            </a:r>
            <a:endParaRPr lang="en-US" sz="1600" dirty="0">
              <a:effectLst/>
              <a:latin typeface="Courier New" panose="02070309020205020404" pitchFamily="49" charset="0"/>
              <a:cs typeface="Courier New" panose="02070309020205020404" pitchFamily="49" charset="0"/>
            </a:endParaRPr>
          </a:p>
        </p:txBody>
      </p:sp>
      <p:sp>
        <p:nvSpPr>
          <p:cNvPr id="4" name="Rectangular Callout 3"/>
          <p:cNvSpPr/>
          <p:nvPr/>
        </p:nvSpPr>
        <p:spPr bwMode="auto">
          <a:xfrm>
            <a:off x="4597400" y="3077170"/>
            <a:ext cx="3683000" cy="923330"/>
          </a:xfrm>
          <a:prstGeom prst="wedgeRectCallout">
            <a:avLst>
              <a:gd name="adj1" fmla="val -69109"/>
              <a:gd name="adj2" fmla="val 1986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rPr>
              <a:t>Nice for nested data structures.</a:t>
            </a:r>
          </a:p>
          <a:p>
            <a:pPr marL="0" marR="0" indent="0" algn="l"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rPr>
              <a:t>The output format is similar to that of </a:t>
            </a:r>
            <a:r>
              <a:rPr lang="en-US" sz="1800" dirty="0" err="1" smtClean="0">
                <a:solidFill>
                  <a:schemeClr val="bg1"/>
                </a:solidFill>
                <a:latin typeface="Courier New" panose="02070309020205020404" pitchFamily="49" charset="0"/>
                <a:cs typeface="Courier New" panose="02070309020205020404" pitchFamily="49" charset="0"/>
                <a:hlinkClick r:id="rId2"/>
              </a:rPr>
              <a:t>pprint</a:t>
            </a:r>
            <a:r>
              <a:rPr lang="en-US" sz="1800" dirty="0" smtClean="0">
                <a:solidFill>
                  <a:schemeClr val="bg1"/>
                </a:solidFill>
              </a:rPr>
              <a:t>.</a:t>
            </a:r>
            <a:endParaRPr kumimoji="0" lang="en-US" sz="1800" b="0" i="0" u="none" strike="noStrike" cap="none" normalizeH="0" baseline="0" dirty="0" smtClean="0">
              <a:ln>
                <a:noFill/>
              </a:ln>
              <a:solidFill>
                <a:schemeClr val="bg1"/>
              </a:solidFill>
              <a:effectLst/>
            </a:endParaRPr>
          </a:p>
        </p:txBody>
      </p:sp>
      <p:sp>
        <p:nvSpPr>
          <p:cNvPr id="5" name="Rectangular Callout 4"/>
          <p:cNvSpPr/>
          <p:nvPr/>
        </p:nvSpPr>
        <p:spPr bwMode="auto">
          <a:xfrm>
            <a:off x="5461000" y="4686300"/>
            <a:ext cx="3302000" cy="369332"/>
          </a:xfrm>
          <a:prstGeom prst="wedgeRectCallout">
            <a:avLst>
              <a:gd name="adj1" fmla="val -40363"/>
              <a:gd name="adj2" fmla="val 14704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solidFill>
                  <a:schemeClr val="bg1"/>
                </a:solidFill>
              </a:rPr>
              <a:t>The default is </a:t>
            </a:r>
            <a:r>
              <a:rPr lang="en-US" sz="1800" dirty="0">
                <a:solidFill>
                  <a:schemeClr val="bg1"/>
                </a:solidFill>
                <a:latin typeface="Courier New" panose="02070309020205020404" pitchFamily="49" charset="0"/>
                <a:cs typeface="Courier New" panose="02070309020205020404" pitchFamily="49" charset="0"/>
              </a:rPr>
              <a:t>(', ', ': </a:t>
            </a:r>
            <a:r>
              <a:rPr lang="en-US" sz="1800" dirty="0" smtClean="0">
                <a:solidFill>
                  <a:schemeClr val="bg1"/>
                </a:solidFill>
                <a:latin typeface="Courier New" panose="02070309020205020404" pitchFamily="49" charset="0"/>
                <a:cs typeface="Courier New" panose="02070309020205020404" pitchFamily="49" charset="0"/>
              </a:rPr>
              <a:t>')</a:t>
            </a:r>
            <a:r>
              <a:rPr lang="en-US" sz="1800" dirty="0" smtClean="0">
                <a:solidFill>
                  <a:schemeClr val="bg1"/>
                </a:solidFill>
              </a:rPr>
              <a:t>.</a:t>
            </a:r>
            <a:endParaRPr kumimoji="0" lang="en-US" sz="1800" b="0" i="0" u="none" strike="noStrike" cap="none" normalizeH="0" baseline="0" dirty="0" smtClean="0">
              <a:ln>
                <a:noFill/>
              </a:ln>
              <a:solidFill>
                <a:schemeClr val="bg1"/>
              </a:solidFill>
              <a:effectLst/>
            </a:endParaRPr>
          </a:p>
        </p:txBody>
      </p:sp>
      <p:sp>
        <p:nvSpPr>
          <p:cNvPr id="6" name="Rectangle 1"/>
          <p:cNvSpPr>
            <a:spLocks noChangeArrowheads="1"/>
          </p:cNvSpPr>
          <p:nvPr/>
        </p:nvSpPr>
        <p:spPr bwMode="auto">
          <a:xfrm>
            <a:off x="0" y="0"/>
            <a:ext cx="9906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default is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 ')</a:t>
            </a:r>
            <a:r>
              <a:rPr kumimoji="0" lang="en-US" altLang="en-US" sz="7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839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with open()</a:t>
            </a:r>
            <a:r>
              <a:rPr lang="en-US" dirty="0" smtClean="0"/>
              <a:t>	P.9-11</a:t>
            </a:r>
            <a:endParaRPr lang="en-US" dirty="0"/>
          </a:p>
        </p:txBody>
      </p:sp>
      <p:sp>
        <p:nvSpPr>
          <p:cNvPr id="4" name="Content Placeholder 3"/>
          <p:cNvSpPr>
            <a:spLocks noGrp="1"/>
          </p:cNvSpPr>
          <p:nvPr>
            <p:ph sz="half" idx="1"/>
          </p:nvPr>
        </p:nvSpPr>
        <p:spPr>
          <a:xfrm>
            <a:off x="388938" y="1435100"/>
            <a:ext cx="4133850" cy="4884738"/>
          </a:xfrm>
          <a:ln>
            <a:solidFill>
              <a:schemeClr val="accent1"/>
            </a:solidFill>
          </a:ln>
        </p:spPr>
        <p:txBody>
          <a:bodyPr/>
          <a:lstStyle/>
          <a:p>
            <a:pPr marL="0" indent="0">
              <a:buNone/>
            </a:pPr>
            <a:r>
              <a:rPr lang="en-US" dirty="0" err="1"/>
              <a:t>fp</a:t>
            </a:r>
            <a:r>
              <a:rPr lang="en-US" dirty="0"/>
              <a:t> = </a:t>
            </a:r>
            <a:r>
              <a:rPr lang="en-US" dirty="0">
                <a:solidFill>
                  <a:srgbClr val="00B0F0"/>
                </a:solidFill>
              </a:rPr>
              <a:t>open</a:t>
            </a:r>
            <a:r>
              <a:rPr lang="en-US" dirty="0"/>
              <a:t>("a.txt", "w")</a:t>
            </a:r>
          </a:p>
          <a:p>
            <a:pPr marL="0" indent="0">
              <a:buNone/>
            </a:pPr>
            <a:r>
              <a:rPr lang="en-US" dirty="0"/>
              <a:t>for </a:t>
            </a:r>
            <a:r>
              <a:rPr lang="en-US" dirty="0" err="1"/>
              <a:t>i</a:t>
            </a:r>
            <a:r>
              <a:rPr lang="en-US" dirty="0"/>
              <a:t> in range(1, 7):</a:t>
            </a:r>
          </a:p>
          <a:p>
            <a:pPr marL="0" indent="0">
              <a:buNone/>
            </a:pPr>
            <a:r>
              <a:rPr lang="en-US" dirty="0"/>
              <a:t>    print(</a:t>
            </a:r>
            <a:r>
              <a:rPr lang="en-US" dirty="0" err="1"/>
              <a:t>i</a:t>
            </a:r>
            <a:r>
              <a:rPr lang="en-US" dirty="0"/>
              <a:t>, file=</a:t>
            </a:r>
            <a:r>
              <a:rPr lang="en-US" dirty="0" err="1"/>
              <a:t>fp</a:t>
            </a:r>
            <a:r>
              <a:rPr lang="en-US" dirty="0"/>
              <a:t>)</a:t>
            </a:r>
          </a:p>
          <a:p>
            <a:pPr marL="0" indent="0">
              <a:buNone/>
            </a:pPr>
            <a:r>
              <a:rPr lang="en-US" dirty="0" err="1"/>
              <a:t>fp.</a:t>
            </a:r>
            <a:r>
              <a:rPr lang="en-US" dirty="0" err="1">
                <a:solidFill>
                  <a:srgbClr val="00B0F0"/>
                </a:solidFill>
              </a:rPr>
              <a:t>close</a:t>
            </a:r>
            <a:r>
              <a:rPr lang="en-US" dirty="0"/>
              <a:t>()</a:t>
            </a:r>
          </a:p>
        </p:txBody>
      </p:sp>
      <p:sp>
        <p:nvSpPr>
          <p:cNvPr id="5" name="Content Placeholder 4"/>
          <p:cNvSpPr>
            <a:spLocks noGrp="1"/>
          </p:cNvSpPr>
          <p:nvPr>
            <p:ph sz="half" idx="2"/>
          </p:nvPr>
        </p:nvSpPr>
        <p:spPr>
          <a:xfrm>
            <a:off x="4991100" y="1435100"/>
            <a:ext cx="4406900" cy="4884738"/>
          </a:xfrm>
          <a:ln>
            <a:solidFill>
              <a:schemeClr val="accent1"/>
            </a:solidFill>
          </a:ln>
        </p:spPr>
        <p:txBody>
          <a:bodyPr/>
          <a:lstStyle/>
          <a:p>
            <a:pPr marL="0" indent="0">
              <a:buNone/>
            </a:pPr>
            <a:r>
              <a:rPr lang="en-US" dirty="0">
                <a:solidFill>
                  <a:srgbClr val="00B0F0"/>
                </a:solidFill>
              </a:rPr>
              <a:t>with open</a:t>
            </a:r>
            <a:r>
              <a:rPr lang="en-US" dirty="0"/>
              <a:t>("a.txt", "w") as </a:t>
            </a:r>
            <a:r>
              <a:rPr lang="en-US" dirty="0" err="1"/>
              <a:t>fp</a:t>
            </a:r>
            <a:r>
              <a:rPr lang="en-US" dirty="0"/>
              <a:t>:</a:t>
            </a:r>
          </a:p>
          <a:p>
            <a:pPr marL="0" indent="0">
              <a:buNone/>
            </a:pPr>
            <a:r>
              <a:rPr lang="en-US" dirty="0"/>
              <a:t>    for </a:t>
            </a:r>
            <a:r>
              <a:rPr lang="en-US" dirty="0" err="1"/>
              <a:t>i</a:t>
            </a:r>
            <a:r>
              <a:rPr lang="en-US" dirty="0"/>
              <a:t> in range(1,7):</a:t>
            </a:r>
          </a:p>
          <a:p>
            <a:pPr marL="0" indent="0">
              <a:buNone/>
            </a:pPr>
            <a:r>
              <a:rPr lang="en-US" dirty="0"/>
              <a:t>        print(</a:t>
            </a:r>
            <a:r>
              <a:rPr lang="en-US" dirty="0" err="1"/>
              <a:t>i</a:t>
            </a:r>
            <a:r>
              <a:rPr lang="en-US" dirty="0"/>
              <a:t>, file=</a:t>
            </a:r>
            <a:r>
              <a:rPr lang="en-US" dirty="0" err="1"/>
              <a:t>fp</a:t>
            </a:r>
            <a:r>
              <a:rPr lang="en-US" dirty="0" smtClean="0"/>
              <a:t>)</a:t>
            </a:r>
          </a:p>
          <a:p>
            <a:pPr marL="0" indent="0">
              <a:buNone/>
            </a:pPr>
            <a:endParaRPr lang="en-US" sz="2000" dirty="0" smtClean="0">
              <a:solidFill>
                <a:srgbClr val="00B050"/>
              </a:solidFill>
            </a:endParaRPr>
          </a:p>
          <a:p>
            <a:pPr marL="0" indent="0">
              <a:buNone/>
            </a:pPr>
            <a:r>
              <a:rPr lang="en-US" sz="2000" dirty="0" smtClean="0">
                <a:solidFill>
                  <a:srgbClr val="00B050"/>
                </a:solidFill>
              </a:rPr>
              <a:t># The opened file automatically closed</a:t>
            </a:r>
          </a:p>
          <a:p>
            <a:pPr marL="0" indent="0">
              <a:buNone/>
            </a:pPr>
            <a:r>
              <a:rPr lang="en-US" sz="2000" dirty="0" smtClean="0">
                <a:solidFill>
                  <a:srgbClr val="00B050"/>
                </a:solidFill>
              </a:rPr>
              <a:t>   when it exits the block..</a:t>
            </a:r>
            <a:endParaRPr lang="en-US" sz="2000" dirty="0">
              <a:solidFill>
                <a:srgbClr val="00B050"/>
              </a:solidFill>
            </a:endParaRPr>
          </a:p>
        </p:txBody>
      </p:sp>
    </p:spTree>
    <p:extLst>
      <p:ext uri="{BB962C8B-B14F-4D97-AF65-F5344CB8AC3E}">
        <p14:creationId xmlns:p14="http://schemas.microsoft.com/office/powerpoint/2010/main" val="142424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ncent1">
  <a:themeElements>
    <a:clrScheme name="vincent1 1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FF33CC"/>
      </a:folHlink>
    </a:clrScheme>
    <a:fontScheme name="vincent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vincent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incent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incent1 3">
        <a:dk1>
          <a:srgbClr val="000000"/>
        </a:dk1>
        <a:lt1>
          <a:srgbClr val="FFFFCC"/>
        </a:lt1>
        <a:dk2>
          <a:srgbClr val="808000"/>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incent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incent1 5">
        <a:dk1>
          <a:srgbClr val="000000"/>
        </a:dk1>
        <a:lt1>
          <a:srgbClr val="FFFFFF"/>
        </a:lt1>
        <a:dk2>
          <a:srgbClr val="000000"/>
        </a:dk2>
        <a:lt2>
          <a:srgbClr val="969696"/>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incent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incent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incent1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
      <a:clrScheme name="vincent1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FF3399"/>
        </a:folHlink>
      </a:clrScheme>
      <a:clrMap bg1="lt1" tx1="dk1" bg2="lt2" tx2="dk2" accent1="accent1" accent2="accent2" accent3="accent3" accent4="accent4" accent5="accent5" accent6="accent6" hlink="hlink" folHlink="folHlink"/>
    </a:extraClrScheme>
    <a:extraClrScheme>
      <a:clrScheme name="vincent1 10">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B2B2B2"/>
        </a:folHlink>
      </a:clrScheme>
      <a:clrMap bg1="lt1" tx1="dk1" bg2="lt2" tx2="dk2" accent1="accent1" accent2="accent2" accent3="accent3" accent4="accent4" accent5="accent5" accent6="accent6" hlink="hlink" folHlink="folHlink"/>
    </a:extraClrScheme>
    <a:extraClrScheme>
      <a:clrScheme name="vincent1 1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FF33CC"/>
        </a:folHlink>
      </a:clrScheme>
      <a:clrMap bg1="lt1" tx1="dk1" bg2="lt2" tx2="dk2" accent1="accent1" accent2="accent2" accent3="accent3" accent4="accent4" accent5="accent5" accent6="accent6" hlink="hlink" folHlink="folHlink"/>
    </a:extraClrScheme>
    <a:extraClrScheme>
      <a:clrScheme name="vincent1 1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FF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13260</TotalTime>
  <Words>4261</Words>
  <Application>Microsoft Office PowerPoint</Application>
  <PresentationFormat>A4 Paper (210x297 mm)</PresentationFormat>
  <Paragraphs>561</Paragraphs>
  <Slides>47</Slides>
  <Notes>10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 Unicode MS</vt:lpstr>
      <vt:lpstr>標楷體</vt:lpstr>
      <vt:lpstr>GungsuhChe</vt:lpstr>
      <vt:lpstr>新細明體</vt:lpstr>
      <vt:lpstr>Arial</vt:lpstr>
      <vt:lpstr>Courier New</vt:lpstr>
      <vt:lpstr>Times New Roman</vt:lpstr>
      <vt:lpstr>Verdana</vt:lpstr>
      <vt:lpstr>Webdings</vt:lpstr>
      <vt:lpstr>Wingdings</vt:lpstr>
      <vt:lpstr>vincent1</vt:lpstr>
      <vt:lpstr>Chapter 9 – Automatic Update</vt:lpstr>
      <vt:lpstr>os.path.getmtime( ) P.9-2</vt:lpstr>
      <vt:lpstr>Save dict in a File</vt:lpstr>
      <vt:lpstr>JSON</vt:lpstr>
      <vt:lpstr>json.dumps() and loads()</vt:lpstr>
      <vt:lpstr>Note: Some Differences P.9-8</vt:lpstr>
      <vt:lpstr>Output the keys of a dict in sorted order</vt:lpstr>
      <vt:lpstr>indent and separators</vt:lpstr>
      <vt:lpstr>with open() P.9-11</vt:lpstr>
      <vt:lpstr>json.dump() and load()</vt:lpstr>
      <vt:lpstr>Exercise: List Updated Files</vt:lpstr>
      <vt:lpstr>Epoch Time</vt:lpstr>
      <vt:lpstr>Human-Readable Form: strftime( )</vt:lpstr>
      <vt:lpstr>File Times</vt:lpstr>
      <vt:lpstr>os.utime( )</vt:lpstr>
      <vt:lpstr>Exercise: Last Modified Time</vt:lpstr>
      <vt:lpstr>JSON at Command Line</vt:lpstr>
      <vt:lpstr>User-Defined Objects in JSON</vt:lpstr>
      <vt:lpstr>obj_to_dict( )</vt:lpstr>
      <vt:lpstr>dict_to_obj( )</vt:lpstr>
      <vt:lpstr>object_hook</vt:lpstr>
      <vt:lpstr>XMLRPC</vt:lpstr>
      <vt:lpstr>Cron Jobs on Unix</vt:lpstr>
      <vt:lpstr>Cron Jobs in Windows</vt:lpstr>
      <vt:lpstr>Hands-On: Windows Task Scheduler</vt:lpstr>
      <vt:lpstr>Hash Functions</vt:lpstr>
      <vt:lpstr>hashlib</vt:lpstr>
      <vt:lpstr>MD5 and SHA1 Are Insecure</vt:lpstr>
      <vt:lpstr>Generating SHA256 Checksums</vt:lpstr>
      <vt:lpstr>import hashlib</vt:lpstr>
      <vt:lpstr>Incremental Updates</vt:lpstr>
      <vt:lpstr>MD5 Collision Vulnerability</vt:lpstr>
      <vt:lpstr>Exercise: MD5 Collisions</vt:lpstr>
      <vt:lpstr>bytes.fromhex( )</vt:lpstr>
      <vt:lpstr>ch09_md5Collision.py</vt:lpstr>
      <vt:lpstr>MD4 Algorithm?</vt:lpstr>
      <vt:lpstr>Create a Hash by Name</vt:lpstr>
      <vt:lpstr>Shared Key Authentication</vt:lpstr>
      <vt:lpstr>Exercise: Shared Key Authentication</vt:lpstr>
      <vt:lpstr>HMAC</vt:lpstr>
      <vt:lpstr>import hmac</vt:lpstr>
      <vt:lpstr>pickle (P.9-10)</vt:lpstr>
      <vt:lpstr>Pickle to a File</vt:lpstr>
      <vt:lpstr>User-Defined Objects in pickle</vt:lpstr>
      <vt:lpstr>JSON vs. pickle</vt:lpstr>
      <vt:lpstr>marshal</vt:lpstr>
      <vt:lpstr>Exercise: Size Comparison</vt:lpstr>
    </vt:vector>
  </TitlesOfParts>
  <Company>NCNU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Telephony Lab</dc:title>
  <dc:creator>Solomon</dc:creator>
  <cp:lastModifiedBy>solomon</cp:lastModifiedBy>
  <cp:revision>532</cp:revision>
  <cp:lastPrinted>2016-12-25T06:23:52Z</cp:lastPrinted>
  <dcterms:created xsi:type="dcterms:W3CDTF">2002-08-14T03:01:33Z</dcterms:created>
  <dcterms:modified xsi:type="dcterms:W3CDTF">2020-02-22T06:40:53Z</dcterms:modified>
</cp:coreProperties>
</file>