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6" r:id="rId5"/>
    <p:sldId id="278" r:id="rId6"/>
    <p:sldId id="270" r:id="rId7"/>
    <p:sldId id="267" r:id="rId8"/>
    <p:sldId id="261" r:id="rId9"/>
    <p:sldId id="273" r:id="rId10"/>
    <p:sldId id="272" r:id="rId11"/>
    <p:sldId id="275" r:id="rId12"/>
    <p:sldId id="276" r:id="rId13"/>
    <p:sldId id="274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01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0CA2EE-5542-4D82-A5AD-B83FFF94AC8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DE5C3C-ACD4-47BE-9C41-371246F5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722F-5F72-94ED-0CA0-A5805C5E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843164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/>
              <a:t>Examining the Predictive Power of Google Trends Data for Economic Indicators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8785-9602-41C0-1240-FE4C8CB3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769768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Dehong Lu</a:t>
            </a:r>
          </a:p>
          <a:p>
            <a:pPr algn="ctr"/>
            <a:r>
              <a:rPr lang="en-US" sz="1600" dirty="0"/>
              <a:t>MACS 30200</a:t>
            </a:r>
          </a:p>
          <a:p>
            <a:pPr algn="ctr"/>
            <a:r>
              <a:rPr lang="en-US" sz="1600" dirty="0"/>
              <a:t>University of 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11241-1182-2F9E-18B3-F684A38B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87" y="871351"/>
            <a:ext cx="2670826" cy="15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F1C4-7CE3-8A6D-07B3-89335E1A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Set of Features Predictions: Growth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E885-8491-59DF-4EB2-664E93D7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59" y="383118"/>
            <a:ext cx="1996269" cy="1123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1C5F1-BC95-43D9-B649-D458D951316B}"/>
              </a:ext>
            </a:extLst>
          </p:cNvPr>
          <p:cNvSpPr txBox="1"/>
          <p:nvPr/>
        </p:nvSpPr>
        <p:spPr>
          <a:xfrm>
            <a:off x="510814" y="1806532"/>
            <a:ext cx="111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               CPI:				          GDP:				             S&amp;P500 return:	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F53B3-9D1C-B010-2396-1F2F5014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5" y="2362723"/>
            <a:ext cx="2467534" cy="374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0D8BB-F70D-FAEA-0A67-A5F030CF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018" y="2362723"/>
            <a:ext cx="2648255" cy="3745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FAE5A-0ACC-6ADC-2180-9B817E139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63" y="2362723"/>
            <a:ext cx="2827455" cy="3745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83DE5-E9A7-A53E-D698-AF738E7C3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605" y="2362723"/>
            <a:ext cx="2424271" cy="3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3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F47336-A301-6516-9F3D-1110F5613595}"/>
              </a:ext>
            </a:extLst>
          </p:cNvPr>
          <p:cNvSpPr txBox="1"/>
          <p:nvPr/>
        </p:nvSpPr>
        <p:spPr>
          <a:xfrm>
            <a:off x="924443" y="1495893"/>
            <a:ext cx="17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CPI growth rate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F1A7B2-5150-60C0-5C5C-A50211E8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539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Set of Features Predictions: Growth Rate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9720D-F218-83D9-BC39-5664B2B8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1" y="1865225"/>
            <a:ext cx="3505689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758113-56D9-6B00-04D3-6005B7C3B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4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075CA-5BE7-5B10-6DD6-2186C149B6CF}"/>
              </a:ext>
            </a:extLst>
          </p:cNvPr>
          <p:cNvSpPr txBox="1">
            <a:spLocks/>
          </p:cNvSpPr>
          <p:nvPr/>
        </p:nvSpPr>
        <p:spPr>
          <a:xfrm>
            <a:off x="913795" y="41539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Set of Features Predictions: Volatility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7F8D3-EC4B-5AAE-9327-B9ED23D9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65" y="1865225"/>
            <a:ext cx="3458058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7B40E9-DA66-E6FC-9F13-BF7CBF91CC72}"/>
              </a:ext>
            </a:extLst>
          </p:cNvPr>
          <p:cNvSpPr txBox="1"/>
          <p:nvPr/>
        </p:nvSpPr>
        <p:spPr>
          <a:xfrm>
            <a:off x="924443" y="149589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CPI volatility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0DA-BE73-CEB8-A287-D741F93C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805"/>
            <a:ext cx="12192000" cy="35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759315F-494F-39BF-F564-8E337A55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828" y="153510"/>
            <a:ext cx="8665029" cy="587001"/>
          </a:xfrm>
        </p:spPr>
        <p:txBody>
          <a:bodyPr>
            <a:normAutofit/>
          </a:bodyPr>
          <a:lstStyle/>
          <a:p>
            <a:r>
              <a:rPr lang="en-US" sz="3000" dirty="0"/>
              <a:t>Why CPI data had better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F1BA-421D-7E9C-6943-CF0C5090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0" y="4134255"/>
            <a:ext cx="5226973" cy="234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FC5B0A-9A85-514E-E42E-C0ED33F9385D}"/>
              </a:ext>
            </a:extLst>
          </p:cNvPr>
          <p:cNvSpPr txBox="1"/>
          <p:nvPr/>
        </p:nvSpPr>
        <p:spPr>
          <a:xfrm>
            <a:off x="219670" y="789678"/>
            <a:ext cx="2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                                    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D0242-EE7C-CB5E-0580-986C3C568CF1}"/>
              </a:ext>
            </a:extLst>
          </p:cNvPr>
          <p:cNvSpPr txBox="1"/>
          <p:nvPr/>
        </p:nvSpPr>
        <p:spPr>
          <a:xfrm>
            <a:off x="219670" y="369596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3B798-2144-F07A-1445-6A44D20DD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0" y="1246297"/>
            <a:ext cx="5226973" cy="2169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FA24B2-81DD-7409-6BAC-A144251186FC}"/>
              </a:ext>
            </a:extLst>
          </p:cNvPr>
          <p:cNvSpPr txBox="1"/>
          <p:nvPr/>
        </p:nvSpPr>
        <p:spPr>
          <a:xfrm>
            <a:off x="6096000" y="7841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9D781-3B36-771F-DC7F-5DE09E13E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2026"/>
            <a:ext cx="5760518" cy="22180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3EAD0-0D18-A0B9-5962-53B74726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4254"/>
            <a:ext cx="5760518" cy="23440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040541-6E4B-2AF5-6049-D32057CA073D}"/>
              </a:ext>
            </a:extLst>
          </p:cNvPr>
          <p:cNvSpPr txBox="1"/>
          <p:nvPr/>
        </p:nvSpPr>
        <p:spPr>
          <a:xfrm>
            <a:off x="6065405" y="3643652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S&amp;P 500 Return</a:t>
            </a:r>
          </a:p>
        </p:txBody>
      </p:sp>
    </p:spTree>
    <p:extLst>
      <p:ext uri="{BB962C8B-B14F-4D97-AF65-F5344CB8AC3E}">
        <p14:creationId xmlns:p14="http://schemas.microsoft.com/office/powerpoint/2010/main" val="262474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2A72-5B32-EE4A-49C7-BDE41906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5" y="602630"/>
            <a:ext cx="10353762" cy="970450"/>
          </a:xfrm>
        </p:spPr>
        <p:txBody>
          <a:bodyPr/>
          <a:lstStyle/>
          <a:p>
            <a:r>
              <a:rPr lang="en-US" dirty="0"/>
              <a:t>Discussions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A0C8-F9B8-AE75-75B0-682729D5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68015"/>
            <a:ext cx="10353762" cy="3117847"/>
          </a:xfrm>
        </p:spPr>
        <p:txBody>
          <a:bodyPr>
            <a:normAutofit/>
          </a:bodyPr>
          <a:lstStyle/>
          <a:p>
            <a:r>
              <a:rPr lang="en-US" dirty="0"/>
              <a:t>The performance of the models for unemployment rate growth rate, GDP growth rate, and S&amp;P 500 return are not very satisfactory. </a:t>
            </a:r>
          </a:p>
          <a:p>
            <a:r>
              <a:rPr lang="en-US" dirty="0"/>
              <a:t>The performance of models for CPI growth rate is somewhat satisfactory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sz="2000" dirty="0"/>
              <a:t>The keyword pool is limited </a:t>
            </a:r>
          </a:p>
          <a:p>
            <a:pPr lvl="1"/>
            <a:r>
              <a:rPr lang="en-US" sz="2000" dirty="0"/>
              <a:t>Selection of keyword can be changed, I relied on Google Keyword Planner</a:t>
            </a:r>
          </a:p>
          <a:p>
            <a:pPr lvl="1"/>
            <a:r>
              <a:rPr lang="en-US" sz="2000" dirty="0"/>
              <a:t>Try more sophisticated models such as deep learning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A0E14-A319-4D63-FF7E-4CAC322E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733" y="290353"/>
            <a:ext cx="1996269" cy="1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E23-B7A4-36BE-543E-5E291E8B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812" y="1792936"/>
            <a:ext cx="10469822" cy="452292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Limitations of Google Trends</a:t>
            </a:r>
          </a:p>
          <a:p>
            <a:pPr lvl="1"/>
            <a:r>
              <a:rPr lang="en-US" sz="2400" dirty="0"/>
              <a:t>Predictions for other country’s economic metrics might not be as effective especially in countries where Google is not the dominant search engine</a:t>
            </a:r>
          </a:p>
          <a:p>
            <a:pPr lvl="1"/>
            <a:r>
              <a:rPr lang="en-US" sz="2400" dirty="0"/>
              <a:t>Hard to grasp the true intent and sentiment of the searchers, partially the reason why I added volatility as a target variable</a:t>
            </a:r>
          </a:p>
          <a:p>
            <a:pPr lvl="1"/>
            <a:r>
              <a:rPr lang="en-US" sz="2400" dirty="0"/>
              <a:t>Earlier timeframes tend to have scarce number of data points</a:t>
            </a:r>
            <a:endParaRPr lang="en-US" sz="2600" dirty="0"/>
          </a:p>
          <a:p>
            <a:r>
              <a:rPr lang="en-US" sz="2600" dirty="0"/>
              <a:t>Future research</a:t>
            </a:r>
          </a:p>
          <a:p>
            <a:pPr lvl="1"/>
            <a:r>
              <a:rPr lang="en-US" sz="2200" dirty="0"/>
              <a:t>Predictions for other metrics such as sale number, which I suspect has a higher correlation with Google Trends data</a:t>
            </a:r>
          </a:p>
          <a:p>
            <a:pPr lvl="1"/>
            <a:r>
              <a:rPr lang="en-US" sz="2000" dirty="0"/>
              <a:t>Region by region predictions</a:t>
            </a:r>
          </a:p>
          <a:p>
            <a:pPr lvl="1"/>
            <a:r>
              <a:rPr lang="en-US" sz="2000" dirty="0"/>
              <a:t>Comparing predictive power of Google Trends and other tools such as Twitter and Reddit sentiments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B824D-B340-B059-8DEA-23FA5162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732" y="290353"/>
            <a:ext cx="1996269" cy="11233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D60DDF-6ADC-6AC7-6199-B645F331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5" y="602630"/>
            <a:ext cx="10353762" cy="970450"/>
          </a:xfrm>
        </p:spPr>
        <p:txBody>
          <a:bodyPr/>
          <a:lstStyle/>
          <a:p>
            <a:r>
              <a:rPr lang="en-US" dirty="0"/>
              <a:t>Discussions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89070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797A-9A20-2F8C-E929-9E9FEC92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2FED-C04E-DA7B-08F8-B7886CAD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Schütte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C. (2020). In search of a job: Forecasting employment growth using google trends.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SSRN Electronic Journal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https://doi.org/10.2139/ssrn.3423124 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Byrkjeland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B.,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(2020, June).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stock returns using google trends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NTNU Open. Retrieved April 10, 2022, from https://ntnuopen.ntnu.no/ntnu-xmlui/handle/11250/2776948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Nagao, S., Takeda, F., &amp; Tanaka, R. (2019). Nowcasting of the U.S. unemployment rate using google trends.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 Research Letters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103–109. https://doi.org/10.1016/j.frl.2019.04.005 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Moat, H. S., &amp; Stanley, H. E. (2013). Quantifying trading behavior in financial markets using google trends.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Scientific Reports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(1). https://doi.org/10.1038/srep01684 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Wijnhoven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&amp; Plant, O. (2017, December 10).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and Google Trends data for predicting Car Sales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April 7, 2022, from https://research.utwente.nl/files/232242047/Wijnhoven2017sentiment.pdf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88F2-85EF-2AFB-AD83-EAD00C74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DD17-F1B0-5B54-C2DE-7DFAE955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7063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Google Trends measures the search volume of keywords on Google Search</a:t>
            </a:r>
          </a:p>
          <a:p>
            <a:pPr lvl="1"/>
            <a:r>
              <a:rPr lang="en-US" sz="2000" dirty="0"/>
              <a:t>A great tool to reveal the interests of the public</a:t>
            </a:r>
          </a:p>
          <a:p>
            <a:r>
              <a:rPr lang="en-US" sz="2400" dirty="0"/>
              <a:t>Google Trends as a public opinion survey tool</a:t>
            </a:r>
          </a:p>
          <a:p>
            <a:pPr lvl="1"/>
            <a:r>
              <a:rPr lang="en-US" sz="2000" dirty="0"/>
              <a:t>Advantage</a:t>
            </a:r>
          </a:p>
          <a:p>
            <a:pPr lvl="2"/>
            <a:r>
              <a:rPr lang="en-US" sz="1800" dirty="0"/>
              <a:t>Economy: Free of charge </a:t>
            </a:r>
          </a:p>
          <a:p>
            <a:pPr lvl="2"/>
            <a:r>
              <a:rPr lang="en-US" sz="1800" dirty="0"/>
              <a:t>Immediacy: Data updated daily</a:t>
            </a:r>
          </a:p>
          <a:p>
            <a:pPr lvl="2"/>
            <a:r>
              <a:rPr lang="en-US" sz="1800" dirty="0"/>
              <a:t>High in objectivity </a:t>
            </a:r>
          </a:p>
          <a:p>
            <a:pPr lvl="3"/>
            <a:r>
              <a:rPr lang="en-US" sz="1600" dirty="0"/>
              <a:t>Low sampling bias</a:t>
            </a:r>
          </a:p>
          <a:p>
            <a:pPr lvl="3"/>
            <a:r>
              <a:rPr lang="en-US" sz="1600" dirty="0"/>
              <a:t>Low non-response bias</a:t>
            </a:r>
          </a:p>
          <a:p>
            <a:pPr lvl="3"/>
            <a:r>
              <a:rPr lang="en-US" sz="1600" dirty="0"/>
              <a:t>Low social conformity bias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D51C-FF30-2AA9-6C1E-B40C2AE64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59" y="383118"/>
            <a:ext cx="1996269" cy="1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8627-AC8F-25DE-CA33-348E54A9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760"/>
            <a:ext cx="9692640" cy="1325562"/>
          </a:xfrm>
        </p:spPr>
        <p:txBody>
          <a:bodyPr/>
          <a:lstStyle/>
          <a:p>
            <a:r>
              <a:rPr lang="en-US" dirty="0"/>
              <a:t>Research Question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2B89-CA4D-28B6-310F-59753CCE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2476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is the predictive power of Google Trends for the economic indicators? </a:t>
            </a:r>
          </a:p>
          <a:p>
            <a:r>
              <a:rPr lang="en-US" sz="2000" dirty="0"/>
              <a:t>Methods</a:t>
            </a:r>
          </a:p>
          <a:p>
            <a:pPr lvl="1"/>
            <a:r>
              <a:rPr lang="en-US" sz="1800" dirty="0"/>
              <a:t>Build </a:t>
            </a:r>
            <a:r>
              <a:rPr lang="en-US" altLang="zh-CN" sz="1800" dirty="0"/>
              <a:t>four</a:t>
            </a:r>
            <a:r>
              <a:rPr lang="en-US" sz="1800" dirty="0"/>
              <a:t> time series machine learning models using different economic indicators and their related keywords respectively</a:t>
            </a:r>
          </a:p>
          <a:p>
            <a:pPr lvl="1"/>
            <a:r>
              <a:rPr lang="en-US" sz="1800" dirty="0"/>
              <a:t>Features (independent variables): Search volume of keywords that are semantically related to the term of interest on Google Search</a:t>
            </a:r>
          </a:p>
          <a:p>
            <a:pPr lvl="2"/>
            <a:r>
              <a:rPr lang="en-US"/>
              <a:t>Time period: 2004-01 – 2022-03</a:t>
            </a:r>
            <a:endParaRPr lang="en-US" dirty="0"/>
          </a:p>
          <a:p>
            <a:pPr lvl="1"/>
            <a:r>
              <a:rPr lang="en-US" sz="1800" dirty="0"/>
              <a:t>Target variable (dependent variable): economic indicators including unemployment rate, GDP, CPI, and S&amp;P 500 index return</a:t>
            </a:r>
          </a:p>
          <a:p>
            <a:pPr lvl="1"/>
            <a:r>
              <a:rPr lang="en-US" sz="1800" dirty="0"/>
              <a:t>I used two methods, both using random forest and gradient boosting model:</a:t>
            </a:r>
          </a:p>
          <a:p>
            <a:pPr lvl="2"/>
            <a:r>
              <a:rPr lang="en-US" sz="1600" dirty="0"/>
              <a:t>Initial methods split the entire data into training (70%) and test (30%) data, and attempted to use the training data to predict the entire test data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E71BA-CDB1-C948-00FE-D6989AED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59" y="383118"/>
            <a:ext cx="1996269" cy="1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F1C4-7CE3-8A6D-07B3-89335E1A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843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Initial</a:t>
            </a:r>
            <a:r>
              <a:rPr lang="zh-CN" altLang="en-US" sz="3000" dirty="0"/>
              <a:t> </a:t>
            </a:r>
            <a:r>
              <a:rPr lang="en-US" altLang="zh-CN" sz="3000" dirty="0"/>
              <a:t>methods</a:t>
            </a:r>
            <a:endParaRPr lang="en-US" sz="3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62DACC-063A-E524-7DA2-B0B13C73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611187"/>
            <a:ext cx="8594725" cy="21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74968-E188-DF79-166F-1FA62969FE75}"/>
              </a:ext>
            </a:extLst>
          </p:cNvPr>
          <p:cNvSpPr txBox="1"/>
          <p:nvPr/>
        </p:nvSpPr>
        <p:spPr>
          <a:xfrm>
            <a:off x="1394086" y="372857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squared: 0.0169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52539-E758-D12B-AB48-B6079F670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58" y="4162463"/>
            <a:ext cx="8616735" cy="21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EEAB9-63D6-BE5B-9F87-DA09EEA1480F}"/>
              </a:ext>
            </a:extLst>
          </p:cNvPr>
          <p:cNvSpPr txBox="1"/>
          <p:nvPr/>
        </p:nvSpPr>
        <p:spPr>
          <a:xfrm>
            <a:off x="1394086" y="631098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squared: -12.8656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767B0-B9A7-7226-5F9B-5C96328D1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597" y="296542"/>
            <a:ext cx="1996269" cy="1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C61C-82EE-FCCD-BCF9-454DDE1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17C9-1F07-877A-2655-ECEFE04D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7597-534D-5918-6F93-A4443237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7756" cy="361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BFB2F-F478-3C18-5CE0-E0FB37CC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48" y="3339766"/>
            <a:ext cx="8865704" cy="35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090F-B018-07A2-281F-ECF21A8B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16B9-66AB-82AE-8EE7-5A558CFD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56" y="1580050"/>
            <a:ext cx="4255105" cy="4058751"/>
          </a:xfrm>
        </p:spPr>
        <p:txBody>
          <a:bodyPr/>
          <a:lstStyle/>
          <a:p>
            <a:r>
              <a:rPr lang="en-US" sz="2000" dirty="0"/>
              <a:t>Using sliding window with two variables: </a:t>
            </a:r>
          </a:p>
          <a:p>
            <a:pPr lvl="1"/>
            <a:r>
              <a:rPr lang="en-US" dirty="0"/>
              <a:t>number of previous months to train the model</a:t>
            </a:r>
          </a:p>
          <a:p>
            <a:pPr lvl="1"/>
            <a:r>
              <a:rPr lang="en-US" dirty="0"/>
              <a:t>number of months delayed to test the model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1028" name="Picture 4" descr="Data Structure: Sliding Window Technique | by Coding Freak | Techie Delight  | Medium">
            <a:extLst>
              <a:ext uri="{FF2B5EF4-FFF2-40B4-BE49-F238E27FC236}">
                <a16:creationId xmlns:a16="http://schemas.microsoft.com/office/drawing/2014/main" id="{C2D342D9-9849-5201-A496-0E4662A1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006598"/>
            <a:ext cx="4679194" cy="43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A0AA8-5520-FD64-4726-E051064B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38" y="4255739"/>
            <a:ext cx="3433813" cy="15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F1C4-7CE3-8A6D-07B3-89335E1A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Single Feature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1C5F1-BC95-43D9-B649-D458D951316B}"/>
              </a:ext>
            </a:extLst>
          </p:cNvPr>
          <p:cNvSpPr txBox="1"/>
          <p:nvPr/>
        </p:nvSpPr>
        <p:spPr>
          <a:xfrm>
            <a:off x="973448" y="2298700"/>
            <a:ext cx="5035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           CPI: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GDP:			               S&amp;P500 return: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356216-43FC-4F5A-71EF-B60A91D35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21" y="2298700"/>
            <a:ext cx="4397676" cy="394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AAE50-A05B-4736-9193-E09736C9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704321"/>
            <a:ext cx="2400871" cy="819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3C571B-D057-7C80-3A6C-41F1AA29A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54" y="4730780"/>
            <a:ext cx="2646922" cy="7926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B70A4F-3952-02E5-450A-64530DC22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88" y="2759084"/>
            <a:ext cx="2646921" cy="8229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AF3C1E-D062-A913-8E0F-874DAD3BC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3" y="2759084"/>
            <a:ext cx="2694139" cy="822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6D68E9-947D-5459-5056-6A75EC8EB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59" y="383118"/>
            <a:ext cx="1996269" cy="1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0F9C77-1310-62FD-3C0C-23739208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426204"/>
            <a:ext cx="8699500" cy="2282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FA2DCD-2B6F-E1FE-E660-5E3FA0D26D75}"/>
              </a:ext>
            </a:extLst>
          </p:cNvPr>
          <p:cNvSpPr txBox="1"/>
          <p:nvPr/>
        </p:nvSpPr>
        <p:spPr>
          <a:xfrm>
            <a:off x="2794000" y="1056872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Unemployment rate: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59315F-494F-39BF-F564-8E337A55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2861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Single Feature Predictions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06585-CC42-7669-AC32-E52996E51919}"/>
              </a:ext>
            </a:extLst>
          </p:cNvPr>
          <p:cNvSpPr txBox="1"/>
          <p:nvPr/>
        </p:nvSpPr>
        <p:spPr>
          <a:xfrm>
            <a:off x="2793999" y="38512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CPI: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008A1C-89A3-BB6E-E491-52546C63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9" y="4220617"/>
            <a:ext cx="8699500" cy="2282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E5C052-E4E0-D5DE-49FD-DC1DA7EE5116}"/>
              </a:ext>
            </a:extLst>
          </p:cNvPr>
          <p:cNvSpPr txBox="1"/>
          <p:nvPr/>
        </p:nvSpPr>
        <p:spPr>
          <a:xfrm>
            <a:off x="698500" y="2967335"/>
            <a:ext cx="157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is standardized, thus no label</a:t>
            </a:r>
          </a:p>
        </p:txBody>
      </p:sp>
    </p:spTree>
    <p:extLst>
      <p:ext uri="{BB962C8B-B14F-4D97-AF65-F5344CB8AC3E}">
        <p14:creationId xmlns:p14="http://schemas.microsoft.com/office/powerpoint/2010/main" val="65902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752E-6195-139C-6583-630120B0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3749"/>
            <a:ext cx="10353762" cy="4439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Benchmark: using last month’s data for prediction of this month. </a:t>
            </a:r>
          </a:p>
          <a:p>
            <a:r>
              <a:rPr lang="en-US" dirty="0"/>
              <a:t>Example: CPI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different target variables</a:t>
            </a:r>
          </a:p>
          <a:p>
            <a:pPr lvl="1"/>
            <a:r>
              <a:rPr lang="en-US" dirty="0"/>
              <a:t>Growth rate (for S&amp;P 500 it is already growth rate)</a:t>
            </a:r>
          </a:p>
          <a:p>
            <a:pPr lvl="1"/>
            <a:r>
              <a:rPr lang="en-US" dirty="0"/>
              <a:t>Volatility: absolute value of the growth rate</a:t>
            </a:r>
          </a:p>
          <a:p>
            <a:r>
              <a:rPr lang="en-US" dirty="0"/>
              <a:t>The random forest models consistently outperformed gradient boosting models </a:t>
            </a:r>
          </a:p>
          <a:p>
            <a:pPr lvl="1"/>
            <a:r>
              <a:rPr lang="en-US" dirty="0"/>
              <a:t>Linear regression models and elastic net models performed poorly as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A7FCE-03B3-5467-8E2B-4547EFBD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2" y="2774077"/>
            <a:ext cx="3433813" cy="15211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65D365-7EDE-BB25-5D4F-3CEE4407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sz="3000" dirty="0"/>
              <a:t>Set of Features Predictions</a:t>
            </a:r>
          </a:p>
        </p:txBody>
      </p:sp>
    </p:spTree>
    <p:extLst>
      <p:ext uri="{BB962C8B-B14F-4D97-AF65-F5344CB8AC3E}">
        <p14:creationId xmlns:p14="http://schemas.microsoft.com/office/powerpoint/2010/main" val="290545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10328</TotalTime>
  <Words>817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Times New Roman</vt:lpstr>
      <vt:lpstr>Wingdings 2</vt:lpstr>
      <vt:lpstr>Slate</vt:lpstr>
      <vt:lpstr>Examining the Predictive Power of Google Trends Data for Economic Indicators</vt:lpstr>
      <vt:lpstr>Introduction</vt:lpstr>
      <vt:lpstr>Research Question and Methods</vt:lpstr>
      <vt:lpstr>Findings Initial methods</vt:lpstr>
      <vt:lpstr>PowerPoint Presentation</vt:lpstr>
      <vt:lpstr>Refined Methods</vt:lpstr>
      <vt:lpstr>Findings Single Feature Predictions</vt:lpstr>
      <vt:lpstr>Findings Single Feature Predictions</vt:lpstr>
      <vt:lpstr>Findings Set of Features Predictions</vt:lpstr>
      <vt:lpstr>Findings Set of Features Predictions: Growth Rate</vt:lpstr>
      <vt:lpstr>Findings Set of Features Predictions: Growth Rate</vt:lpstr>
      <vt:lpstr>PowerPoint Presentation</vt:lpstr>
      <vt:lpstr>Why CPI data had better results</vt:lpstr>
      <vt:lpstr>Discussions and Future Research</vt:lpstr>
      <vt:lpstr>Discussions and 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Predictive Power of Google Trends Data for Economic Data</dc:title>
  <dc:creator>Dehong Lu</dc:creator>
  <cp:lastModifiedBy>Dehong Lu</cp:lastModifiedBy>
  <cp:revision>20</cp:revision>
  <dcterms:created xsi:type="dcterms:W3CDTF">2022-05-16T01:24:40Z</dcterms:created>
  <dcterms:modified xsi:type="dcterms:W3CDTF">2022-05-24T19:51:35Z</dcterms:modified>
</cp:coreProperties>
</file>