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7" r:id="rId4"/>
    <p:sldId id="270" r:id="rId5"/>
    <p:sldId id="271" r:id="rId6"/>
    <p:sldId id="257" r:id="rId7"/>
    <p:sldId id="260" r:id="rId8"/>
    <p:sldId id="269" r:id="rId9"/>
    <p:sldId id="259" r:id="rId10"/>
    <p:sldId id="272" r:id="rId11"/>
    <p:sldId id="258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73"/>
    <p:restoredTop sz="72603"/>
  </p:normalViewPr>
  <p:slideViewPr>
    <p:cSldViewPr snapToGrid="0" snapToObjects="1">
      <p:cViewPr varScale="1">
        <p:scale>
          <a:sx n="60" d="100"/>
          <a:sy n="60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1848F-FB55-5C49-9E9C-B892A35C74A3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F8314-2FB2-AA4E-ADB5-A4AA934257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650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by the end of November in 2021, there were more than 63 million reported cases and 1.4 million deaths over the world (Brodeur, Gray, Islam, Bhuiyan 2021)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F8314-2FB2-AA4E-ADB5-A4AA9342572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37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China, a socialist country, which labor markets reformed and transformed into a market-driven market system. After the reformation, people were not limited by “Hukou”, a certification of their birthplace and they were not allowed to work in outside of the birthplace before the reformation, so that there were a lot of migrant-workers those affected by Covid19, the quarantine and lock-down policies. Unemployment was a historical problem and become more serious with time in China because China is a populous country. From United Nations, the world population was 7.6 billion and the population of Mainland was 1.39 billion which was 18.3% of the world while China only has 7.059% land area share of the world. From January 1996 to September 2002, the unemployment of urban residents increased from 6.1% to 11.1% (Giles, Park, Zhang, 2004).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F8314-2FB2-AA4E-ADB5-A4AA9342572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44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1. Products’ price level: CPI (Consumer price index)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2. Education level: the number of graduations from university and from college 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3. population: the total population of each province, 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4. province’s development level: GDP 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5. Covid: number of confirmed, deaths, recovery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F8314-2FB2-AA4E-ADB5-A4AA934257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8E14A-64CB-D041-BB98-FAE7B8596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20A5AF-6DDD-2B00-428C-7D8C2F27D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CCCFA-B9A3-20FE-099B-20DA5E70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4FA4-D6AA-1548-B9C6-3FDB95F9EB48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0DB68-595D-A525-4F93-EECFD30A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25FCB-264C-2777-B3EA-17FDA783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A7F6-A2DE-6641-BFD7-705B7DF4E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34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E8CD9-2F90-2655-5863-54C0E1E1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F641A9-E3AC-51FE-A2DA-CF4D23A87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2AA5E-AF76-A9EC-913C-6752AAB3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4FA4-D6AA-1548-B9C6-3FDB95F9EB48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2B2AB-4992-1B49-25DC-61B23ADC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06884-40C3-38D6-4219-988DA3E3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A7F6-A2DE-6641-BFD7-705B7DF4E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14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210A5E-2491-7B3B-4B84-83152F0AD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42B159-31BA-5FCA-DF9D-CFD4C9D5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428E2-5412-51A5-025D-640300C3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4FA4-D6AA-1548-B9C6-3FDB95F9EB48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D3777-1246-A56C-1D09-DA1638CF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0806C-0FFD-C539-84D6-99AF0A17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A7F6-A2DE-6641-BFD7-705B7DF4E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85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7EBC6-19AA-6D9A-4059-3E1D119D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1EDA3-6C52-F59D-42F5-16DD9869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4B40B-1BB9-37B8-081E-5EA06FF8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4FA4-D6AA-1548-B9C6-3FDB95F9EB48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0AF37-534C-FB85-E455-15356746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9F601-4818-00F8-D081-21650172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A7F6-A2DE-6641-BFD7-705B7DF4E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02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FAD1B-A278-C87E-81D8-CF1D8472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74CDE-27D4-9940-B601-D874884B4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AFA2B-22E6-E24B-407B-029D3AF9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4FA4-D6AA-1548-B9C6-3FDB95F9EB48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8FB43-6FF0-63B3-8E41-99ACF6D4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9E42E-6B70-4D66-D79A-EE21A34A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A7F6-A2DE-6641-BFD7-705B7DF4E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31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22244-900B-DBDB-E678-47E4B293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14105-438A-D86C-74E1-5CEA489CC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3354B5-75D6-5EA3-F6A4-4AA702581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C8927-500F-1464-3C69-9318C00E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4FA4-D6AA-1548-B9C6-3FDB95F9EB48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1C1B9-3BAD-220F-A86C-296C0077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54A487-F5D1-E623-8EB6-CCBDE95D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A7F6-A2DE-6641-BFD7-705B7DF4E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16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6F2CC-0D48-03BA-5564-D4695EB5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522F7-ACBE-086A-A9C7-5FB9AEA13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7F58A0-3DA5-BC97-483D-082B1040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FF036-A8FD-AF18-054B-16386E51C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13269E-1C0E-28E5-A258-ABF183085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0AB726-2424-C9BD-D8E1-C6545DA9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4FA4-D6AA-1548-B9C6-3FDB95F9EB48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A1449B-5986-18E2-183B-BC1AC50D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9E41EC-6FBB-2987-7344-3EA8DF3E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A7F6-A2DE-6641-BFD7-705B7DF4E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14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827C1-C7FE-C820-8B98-DECBD7E7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EB401B-FED1-0D21-EF41-70F29AC6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4FA4-D6AA-1548-B9C6-3FDB95F9EB48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D383F9-FD77-9D31-8E86-0D80EA59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7B00C7-F5E9-EC2B-8497-29D50045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A7F6-A2DE-6641-BFD7-705B7DF4E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598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51011B-7F28-A47B-E226-D6D1670A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4FA4-D6AA-1548-B9C6-3FDB95F9EB48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229A30-FB70-3C65-0F7C-BBB4701F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27815B-B44E-4A6D-3B13-FAFC7EEA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A7F6-A2DE-6641-BFD7-705B7DF4E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086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68CDB-BB7D-292F-60CC-C8BD42C4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526AF-66D3-6AB9-2CE5-54B5C232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B56A5-3E68-7967-4B7E-E748117C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F47D4-CFBD-D8A8-709B-15E289DC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4FA4-D6AA-1548-B9C6-3FDB95F9EB48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1D57B-2BD3-01EB-BCCD-898FF938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843F2-DCBC-319B-B6D5-B6F88779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A7F6-A2DE-6641-BFD7-705B7DF4E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132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35512-807D-DB02-97C1-3E0625D2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DCC358-045D-6E52-5D65-98180C5AE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8FD6C3-9E8C-386E-CA81-EACBA7407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D2692-769C-6AF8-BA1A-612202FA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4FA4-D6AA-1548-B9C6-3FDB95F9EB48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0926CC-53A8-57B5-1420-59686EC0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9E08B-9C55-EFAC-5975-9B22643B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A7F6-A2DE-6641-BFD7-705B7DF4E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94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0DDD20-257A-277D-892D-4545977E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86CBD-6222-3A78-E004-776A2002F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9B6BD-0E07-1CCD-F852-D67732791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4FA4-D6AA-1548-B9C6-3FDB95F9EB48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E45FD-DEC4-7F2E-C6EE-5A928C1C6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BC37F-2833-B04D-94AC-F74495CE9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8A7F6-A2DE-6641-BFD7-705B7DF4E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71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s.uchicago.edu/author/Poudyal%2C+Niraj" TargetMode="External"/><Relationship Id="rId2" Type="http://schemas.openxmlformats.org/officeDocument/2006/relationships/hyperlink" Target="https://ajph.aphapublications.org/doi/abs/10.2105/AJPH.75.5.50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3390/econometrics10020017" TargetMode="External"/><Relationship Id="rId4" Type="http://schemas.openxmlformats.org/officeDocument/2006/relationships/hyperlink" Target="https://www.journals.uchicago.edu/author/Spanos%2C+Ari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186E7E-0D92-7CF3-4255-B0261CDBD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kumimoji="1" lang="en-US" altLang="zh-CN" sz="4400" kern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MACS 30200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AC55FEE-258A-D54C-A2B8-A4087410D28D}"/>
              </a:ext>
            </a:extLst>
          </p:cNvPr>
          <p:cNvSpPr txBox="1"/>
          <p:nvPr/>
        </p:nvSpPr>
        <p:spPr>
          <a:xfrm>
            <a:off x="9539887" y="5868245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Jingwen</a:t>
            </a:r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Ni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3156D04-0E18-9B04-B7F3-E3F2C0217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2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B30293-C1A1-863F-7B95-1BB9DBA7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4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Regression: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CEB89C-6D6E-519A-D135-FD27C6E65720}"/>
              </a:ext>
            </a:extLst>
          </p:cNvPr>
          <p:cNvSpPr txBox="1"/>
          <p:nvPr/>
        </p:nvSpPr>
        <p:spPr>
          <a:xfrm>
            <a:off x="6190909" y="552906"/>
            <a:ext cx="5159825" cy="167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X: independent  Variables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Y: </a:t>
            </a:r>
            <a:r>
              <a:rPr kumimoji="1"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Gap_value</a:t>
            </a:r>
            <a:endParaRPr kumimoji="1"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 descr="日历&#10;&#10;描述已自动生成">
            <a:extLst>
              <a:ext uri="{FF2B5EF4-FFF2-40B4-BE49-F238E27FC236}">
                <a16:creationId xmlns:a16="http://schemas.microsoft.com/office/drawing/2014/main" id="{2425AA75-27A5-7DD2-34D0-8789DDCBF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73" y="2227810"/>
            <a:ext cx="9617848" cy="435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8C44F6-6AF8-5FC2-9CDA-9530664A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2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</a:t>
            </a:r>
            <a:r>
              <a:rPr kumimoji="1" lang="en-US" altLang="zh-CN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A29013-F421-8E8B-D627-25F551E35EA1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Death and Recovery are statistically significant</a:t>
            </a:r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277CD1C1-AC74-614A-3D7A-B380BD2BD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184" y="1404478"/>
            <a:ext cx="6922008" cy="414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0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1468B-AAB8-D1C8-82A4-75B121EB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Findings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 descr="地图&#10;&#10;描述已自动生成">
            <a:extLst>
              <a:ext uri="{FF2B5EF4-FFF2-40B4-BE49-F238E27FC236}">
                <a16:creationId xmlns:a16="http://schemas.microsoft.com/office/drawing/2014/main" id="{66D6156E-7114-E225-AC85-CFCD9E79D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54" y="1889420"/>
            <a:ext cx="6295552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BF9218-996A-6E2A-7505-0F5DFF427A08}"/>
              </a:ext>
            </a:extLst>
          </p:cNvPr>
          <p:cNvSpPr txBox="1"/>
          <p:nvPr/>
        </p:nvSpPr>
        <p:spPr>
          <a:xfrm rot="10800000" flipV="1">
            <a:off x="7859233" y="2036631"/>
            <a:ext cx="34945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larger gap concentrate in the southern part of China and the northern part has comparative smaller gap between predicted and true unemployment rate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6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0368E-403C-413D-04FD-BD5940F3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Discussion/Conclusion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4C641-4B31-042B-EB40-FCE6C3E3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There exists a causal effect between covid 19 and unemployment rate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Some provinces supported and some rejected the hypothesis that covid19 promotes the unemployment rate in China.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Covid19’ impact has regional differences in China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4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74258-58CE-0CC9-47A2-CD259E13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052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Limitations</a:t>
            </a:r>
            <a:endParaRPr kumimoji="1"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DBC2A-7404-4188-9E02-9167433B4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4" y="1300287"/>
            <a:ext cx="10515600" cy="175938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Chinese government could hide the real data which may cause the models perform not ideally.</a:t>
            </a:r>
            <a:r>
              <a:rPr lang="zh-C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time series makes prediction by trends over time so it cannot consider the special cases in the model like policy impact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524E98-9141-A64D-1C27-10FE8F12AA1A}"/>
              </a:ext>
            </a:extLst>
          </p:cNvPr>
          <p:cNvSpPr txBox="1"/>
          <p:nvPr/>
        </p:nvSpPr>
        <p:spPr>
          <a:xfrm>
            <a:off x="838200" y="4462307"/>
            <a:ext cx="447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kumimoji="1" lang="en-US" altLang="zh-CN" sz="3600" dirty="0"/>
              <a:t> </a:t>
            </a:r>
            <a:r>
              <a:rPr kumimoji="1"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kumimoji="1" lang="en-US" altLang="zh-CN" sz="3600" dirty="0"/>
              <a:t>:</a:t>
            </a:r>
            <a:endParaRPr kumimoji="1"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EEDA65-59DB-A603-E529-26C084105F35}"/>
              </a:ext>
            </a:extLst>
          </p:cNvPr>
          <p:cNvSpPr txBox="1"/>
          <p:nvPr/>
        </p:nvSpPr>
        <p:spPr>
          <a:xfrm>
            <a:off x="689344" y="5323513"/>
            <a:ext cx="914399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Conduct survey for exploring real data and estimation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Utilize more comprehensive control variables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4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7D8DB-49EE-61C7-F68B-E69115A6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06D49-68A8-9120-31F7-6FECA0EC4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Fang Cai &amp; Kam Wing Chan (2009) The Global Economic Crisis and Unemployment in China, Eurasian Geography and Economics, 50:5, 513-531, DOI: 10.2747/1539-7216.50.5.513</a:t>
            </a:r>
            <a:endParaRPr lang="zh-CN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Xue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Jinjun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and Wei Zhong. “Unemployment, Poverty and Income Disparity in Urban China.” 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Asian Economic Journal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vol. 17, no. 4, 2003, pp. 383–405., https://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doi.org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/10.1111/j.1467-8381.2003.00192.x. </a:t>
            </a:r>
            <a:endParaRPr lang="zh-CN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 W Linn, R Sandifer, and S Stein, 1985:</a:t>
            </a:r>
            <a:r>
              <a:rPr lang="en-US" altLang="zh-CN" sz="2000" dirty="0">
                <a:solidFill>
                  <a:srgbClr val="0563C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Effects of unemployment on mental and physical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health.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American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Journal of Public Health 75, 502_506, </a:t>
            </a:r>
            <a:r>
              <a:rPr lang="en-US" altLang="zh-CN" sz="2000" dirty="0">
                <a:solidFill>
                  <a:srgbClr val="0563C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https://doi.org/10.2105/AJPH.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75.5.502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  <a:hlinkClick r:id="rId3" tooltip="Niraj Poudy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Niraj Poudyal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  <a:hlinkClick r:id="rId4" tooltip="Aris Span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Aris Spanos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  <a:hlinkClick r:id="rId5" tooltip="Model Validation and DSGE Model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 Validation and DSGE Modeling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 Econometrics 10, no.22 (Apr 2022): 17. </a:t>
            </a:r>
            <a:endParaRPr lang="zh-CN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Ceylan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R.F.,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Ozkan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B. &amp;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Mulazimogullari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E. Historical evidence for economic effects of COVID-19. </a:t>
            </a:r>
            <a:r>
              <a:rPr lang="en-US" altLang="zh-C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Eur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J Health Econ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21, 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817–823 (2020). https://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doi.org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/10.1007/s10198-020-01206-8</a:t>
            </a:r>
            <a:endParaRPr lang="zh-CN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5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8DCFE2-20F2-6A6E-7A92-8F7FA3E1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8114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  <a:endParaRPr kumimoji="1" lang="zh-CN" altLang="en-US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E6398-5FDF-2C70-7A30-AE7C305D9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658679"/>
            <a:ext cx="6377769" cy="423544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study of covid19's impacts on unemployment rate in China on provinces' level in 2020 by using regression and time series model.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50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C7D352-7BEE-1D2B-2577-138A195CE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" r="4692" b="-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569878-A060-2A12-8955-7A0A2CE6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2" y="267144"/>
            <a:ext cx="3822189" cy="1899912"/>
          </a:xfrm>
        </p:spPr>
        <p:txBody>
          <a:bodyPr>
            <a:normAutofit/>
          </a:bodyPr>
          <a:lstStyle/>
          <a:p>
            <a:r>
              <a:rPr kumimoji="1" lang="en-US" altLang="zh-CN" sz="3100" dirty="0">
                <a:latin typeface="Calibri" panose="020F0502020204030204" pitchFamily="34" charset="0"/>
                <a:cs typeface="Calibri" panose="020F0502020204030204" pitchFamily="34" charset="0"/>
              </a:rPr>
              <a:t>Background/Literature Review: Why covid?</a:t>
            </a:r>
            <a:endParaRPr kumimoji="1" lang="zh-CN" altLang="en-US" sz="3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30CDF-9AC5-BAF9-E490-4CE861E2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1" y="2819564"/>
            <a:ext cx="3822189" cy="3742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Covid19, later renamed as Coronavirus, gripped China since the beginning of 2020(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Qiu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et al.2020).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Wuhan in Hubei province was the first city where was found covid19 cases in China</a:t>
            </a:r>
          </a:p>
        </p:txBody>
      </p:sp>
    </p:spTree>
    <p:extLst>
      <p:ext uri="{BB962C8B-B14F-4D97-AF65-F5344CB8AC3E}">
        <p14:creationId xmlns:p14="http://schemas.microsoft.com/office/powerpoint/2010/main" val="125913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33F88-BAF8-EA13-436C-2E12C67F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Background/Literature Review</a:t>
            </a:r>
            <a:endParaRPr kumimoji="1"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81DE4-CB48-3E33-FEC3-7D6F9314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 China, government took enforce measures that locking down the cities which has covid cases. 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From BBC news, From January 23</a:t>
            </a:r>
            <a:r>
              <a:rPr lang="en-US" altLang="zh-CN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Wuhan was locked down for 72 days</a:t>
            </a:r>
            <a:r>
              <a:rPr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control measures to prevent the covid19 leaded 2.7% loss of China’s annual gross domestic product. 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0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0B79D-8772-CFF8-C890-010A8E3B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Background/Literature Review: Why Unemployment?</a:t>
            </a:r>
            <a:endParaRPr kumimoji="1"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BC3BF-E41E-1B02-58EB-52BFC4B7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Unemployment was a significant factor which would lead to poverty and income disparity in China.</a:t>
            </a:r>
            <a:r>
              <a:rPr lang="zh-CN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Unemployment would also cause psychological and health problems.</a:t>
            </a:r>
            <a:r>
              <a:rPr lang="zh-CN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4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B5394-7E46-A96C-6F49-5F3C7882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43" y="37700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Research Question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A6986-94CE-6BF1-9ADC-D3B685A1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43" y="2054431"/>
            <a:ext cx="9441873" cy="341001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How covid19 impacts unemployment rate on Provinces’ level in China in 2020?</a:t>
            </a:r>
            <a:endParaRPr kumimoji="1"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3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DC2580-7F5C-0741-BD72-BB81F8EC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kumimoji="1" lang="en-US" altLang="zh-CN" sz="2700">
                <a:latin typeface="Calibri" panose="020F0502020204030204" pitchFamily="34" charset="0"/>
                <a:cs typeface="Calibri" panose="020F0502020204030204" pitchFamily="34" charset="0"/>
              </a:rPr>
              <a:t>Data:</a:t>
            </a:r>
            <a:br>
              <a:rPr kumimoji="1" lang="en-US" altLang="zh-CN" sz="27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1" lang="en-US" altLang="zh-CN" sz="27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700">
                <a:latin typeface="Calibri" panose="020F0502020204030204" pitchFamily="34" charset="0"/>
                <a:cs typeface="Calibri" panose="020F0502020204030204" pitchFamily="34" charset="0"/>
              </a:rPr>
              <a:t>China’s National Bureau of Statistics (NBS)</a:t>
            </a:r>
            <a:r>
              <a:rPr lang="zh-CN" altLang="zh-CN" sz="27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zh-CN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A9931-8215-887A-4172-AF6EB086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CN" altLang="zh-C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kumimoji="1" lang="zh-CN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 descr="表格, Excel&#10;&#10;描述已自动生成">
            <a:extLst>
              <a:ext uri="{FF2B5EF4-FFF2-40B4-BE49-F238E27FC236}">
                <a16:creationId xmlns:a16="http://schemas.microsoft.com/office/drawing/2014/main" id="{9E8DEEB2-93F8-4784-0C22-C2B7ED6C7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44" y="2734056"/>
            <a:ext cx="9883304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1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09892-7FB1-4E79-F8E7-E4B00219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E7165-9B65-FC23-BC16-FDCA08C2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439"/>
            <a:ext cx="10515600" cy="383752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Covid19 will promote unemployment rate in China in 2020 on Provinces’ level</a:t>
            </a:r>
            <a:endParaRPr kumimoji="1"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7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700C1-DB6C-35D7-42E2-90484B75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kumimoji="1"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Time Series: Trend line prediction</a:t>
            </a:r>
            <a:endParaRPr kumimoji="1" lang="zh-CN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8853A-0AAB-4DC6-8624-F1667675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4" name="内容占位符 3" descr="图表&#10;&#10;描述已自动生成">
            <a:extLst>
              <a:ext uri="{FF2B5EF4-FFF2-40B4-BE49-F238E27FC236}">
                <a16:creationId xmlns:a16="http://schemas.microsoft.com/office/drawing/2014/main" id="{C4F600F3-1719-6EB3-7391-98DC92988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10" y="843533"/>
            <a:ext cx="6769454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5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789</Words>
  <Application>Microsoft Macintosh PowerPoint</Application>
  <PresentationFormat>宽屏</PresentationFormat>
  <Paragraphs>54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Office 主题​​</vt:lpstr>
      <vt:lpstr>MACS 30200</vt:lpstr>
      <vt:lpstr>Topic</vt:lpstr>
      <vt:lpstr>Background/Literature Review: Why covid?</vt:lpstr>
      <vt:lpstr>Background/Literature Review</vt:lpstr>
      <vt:lpstr>Background/Literature Review: Why Unemployment?</vt:lpstr>
      <vt:lpstr>Research Question</vt:lpstr>
      <vt:lpstr>Data:  China’s National Bureau of Statistics (NBS) </vt:lpstr>
      <vt:lpstr>Hypothesis:</vt:lpstr>
      <vt:lpstr>Time Series: Trend line prediction</vt:lpstr>
      <vt:lpstr>Regression:</vt:lpstr>
      <vt:lpstr>Finding:</vt:lpstr>
      <vt:lpstr>Findings</vt:lpstr>
      <vt:lpstr>Discussion/Conclusion</vt:lpstr>
      <vt:lpstr>Limitations</vt:lpstr>
      <vt:lpstr>Reference: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MACS 30200</dc:title>
  <dc:creator>倪静雯</dc:creator>
  <cp:lastModifiedBy>倪静雯</cp:lastModifiedBy>
  <cp:revision>10</cp:revision>
  <dcterms:created xsi:type="dcterms:W3CDTF">2022-05-12T15:40:08Z</dcterms:created>
  <dcterms:modified xsi:type="dcterms:W3CDTF">2022-05-15T20:21:14Z</dcterms:modified>
</cp:coreProperties>
</file>