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cton@insomniacgames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mailto:@mike_act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8563" y="4139476"/>
            <a:ext cx="709504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#GAMEDEVS: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AIM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5107" y="4139476"/>
            <a:ext cx="329807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HIGHER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37254" y="5205790"/>
            <a:ext cx="4251189" cy="1146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55709" marR="1281371" algn="ctr">
              <a:lnSpc>
                <a:spcPts val="2855"/>
              </a:lnSpc>
            </a:pPr>
            <a:r>
              <a:rPr sz="4050" baseline="1064" dirty="0" smtClean="0">
                <a:solidFill>
                  <a:srgbClr val="414141"/>
                </a:solidFill>
                <a:latin typeface="Gill Sans MT"/>
                <a:cs typeface="Gill Sans MT"/>
              </a:rPr>
              <a:t>Mi</a:t>
            </a:r>
            <a:r>
              <a:rPr sz="4050" spc="-25" baseline="1064" dirty="0" smtClean="0">
                <a:solidFill>
                  <a:srgbClr val="414141"/>
                </a:solidFill>
                <a:latin typeface="Gill Sans MT"/>
                <a:cs typeface="Gill Sans MT"/>
              </a:rPr>
              <a:t>k</a:t>
            </a:r>
            <a:r>
              <a:rPr sz="4050" spc="0" baseline="1064" dirty="0" smtClean="0">
                <a:solidFill>
                  <a:srgbClr val="414141"/>
                </a:solidFill>
                <a:latin typeface="Gill Sans MT"/>
                <a:cs typeface="Gill Sans MT"/>
              </a:rPr>
              <a:t>e</a:t>
            </a:r>
            <a:r>
              <a:rPr sz="4050" spc="-159" baseline="1064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4050" spc="0" baseline="1064" dirty="0" smtClean="0">
                <a:solidFill>
                  <a:srgbClr val="414141"/>
                </a:solidFill>
                <a:latin typeface="Gill Sans MT"/>
                <a:cs typeface="Gill Sans MT"/>
              </a:rPr>
              <a:t>Acton </a:t>
            </a:r>
            <a:endParaRPr sz="2700">
              <a:latin typeface="Gill Sans MT"/>
              <a:cs typeface="Gill Sans MT"/>
            </a:endParaRPr>
          </a:p>
          <a:p>
            <a:pPr algn="ctr">
              <a:lnSpc>
                <a:spcPts val="3065"/>
              </a:lnSpc>
            </a:pPr>
            <a:r>
              <a:rPr sz="2700" u="heavy" dirty="0" smtClean="0">
                <a:solidFill>
                  <a:srgbClr val="414141"/>
                </a:solidFill>
                <a:latin typeface="Gill Sans MT"/>
                <a:cs typeface="Gill Sans MT"/>
                <a:hlinkClick r:id="rId3"/>
              </a:rPr>
              <a:t>macton@insomniacgames.com</a:t>
            </a:r>
            <a:r>
              <a:rPr sz="2700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endParaRPr sz="2700">
              <a:latin typeface="Gill Sans MT"/>
              <a:cs typeface="Gill Sans MT"/>
            </a:endParaRPr>
          </a:p>
          <a:p>
            <a:pPr marL="761315" marR="882159" algn="ctr">
              <a:lnSpc>
                <a:spcPts val="3065"/>
              </a:lnSpc>
              <a:spcBef>
                <a:spcPts val="153"/>
              </a:spcBef>
            </a:pPr>
            <a:r>
              <a:rPr sz="2700" dirty="0" smtClean="0">
                <a:solidFill>
                  <a:srgbClr val="414141"/>
                </a:solidFill>
                <a:latin typeface="Gill Sans MT"/>
                <a:cs typeface="Gill Sans MT"/>
              </a:rPr>
              <a:t>#AltDevBlogAD</a:t>
            </a:r>
            <a:r>
              <a:rPr sz="2700" spc="-39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27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endParaRPr sz="27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82750" y="3098076"/>
            <a:ext cx="232569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HIGH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5011" y="3098076"/>
            <a:ext cx="541395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14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USTRALIAN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40033" y="4139476"/>
            <a:ext cx="4360959" cy="1589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0158" marR="406525" algn="ctr">
              <a:lnSpc>
                <a:spcPts val="7450"/>
              </a:lnSpc>
              <a:spcBef>
                <a:spcPts val="372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DOLLAR</a:t>
            </a:r>
            <a:endParaRPr sz="7200">
              <a:latin typeface="Gill Sans MT"/>
              <a:cs typeface="Gill Sans MT"/>
            </a:endParaRPr>
          </a:p>
          <a:p>
            <a:pPr algn="ctr">
              <a:lnSpc>
                <a:spcPct val="96638"/>
              </a:lnSpc>
              <a:spcBef>
                <a:spcPts val="264"/>
              </a:spcBef>
            </a:pP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Are</a:t>
            </a:r>
            <a:r>
              <a:rPr sz="3800" spc="-233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-75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ou</a:t>
            </a:r>
            <a:r>
              <a:rPr sz="3800" spc="-16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a commodity?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768154" y="4139476"/>
            <a:ext cx="560552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POPUL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TION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6657" y="977493"/>
            <a:ext cx="10388600" cy="779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7675" y="4139476"/>
            <a:ext cx="162033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NO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9431" y="4139476"/>
            <a:ext cx="304322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LO</a:t>
            </a:r>
            <a:r>
              <a:rPr sz="10800" spc="32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AL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64086" y="4139476"/>
            <a:ext cx="485986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PUBLISHERS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83977" y="4139476"/>
            <a:ext cx="162033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NO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5734" y="4139476"/>
            <a:ext cx="304322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LO</a:t>
            </a:r>
            <a:r>
              <a:rPr sz="10800" spc="32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AL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30389" y="4139476"/>
            <a:ext cx="472727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CONSOLES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06650" y="3098076"/>
            <a:ext cx="760162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32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</a:t>
            </a:r>
            <a:r>
              <a:rPr sz="10800" spc="-14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USE</a:t>
            </a:r>
            <a:r>
              <a:rPr sz="10800" spc="-362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FOR</a:t>
            </a:r>
            <a:r>
              <a:rPr sz="108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HOPE: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110" y="4139476"/>
            <a:ext cx="366242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65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ASSION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82132" y="4139476"/>
            <a:ext cx="547646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AND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ALEN</a:t>
            </a:r>
            <a:r>
              <a:rPr sz="10800" spc="-9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.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2981002" y="4139476"/>
            <a:ext cx="414151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PUT</a:t>
            </a:r>
            <a:r>
              <a:rPr sz="96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lang="en-US" sz="96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TH</a:t>
            </a:r>
            <a:r>
              <a:rPr sz="96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endParaRPr sz="6600" dirty="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59078" y="4139476"/>
            <a:ext cx="300173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ASIDE...</a:t>
            </a:r>
            <a:endParaRPr sz="6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63315" y="4139476"/>
            <a:ext cx="302137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GAMES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6116" y="4139476"/>
            <a:ext cx="237617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</a:t>
            </a:r>
            <a:r>
              <a:rPr sz="10800" spc="-35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VE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052184" y="4139476"/>
            <a:ext cx="252618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28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ON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169891" y="4139476"/>
            <a:ext cx="280210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INDIES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27238" y="4139476"/>
            <a:ext cx="357440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SERIOUS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93068" y="4139476"/>
            <a:ext cx="302137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GAMES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6657" y="977493"/>
            <a:ext cx="10388600" cy="779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42517" y="4139476"/>
            <a:ext cx="319236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SOCIAL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1447" y="4139476"/>
            <a:ext cx="215432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AND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717213" y="4139476"/>
            <a:ext cx="318212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MOBILE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433291" y="4139476"/>
            <a:ext cx="627532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GAMIFI</a:t>
            </a:r>
            <a:r>
              <a:rPr sz="9600" spc="32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</a:t>
            </a:r>
            <a:r>
              <a:rPr sz="96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TION</a:t>
            </a:r>
            <a:endParaRPr sz="6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1908994" y="4139476"/>
            <a:ext cx="561579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CHANGE</a:t>
            </a:r>
            <a:r>
              <a:rPr sz="96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lang="en-US" sz="96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THE</a:t>
            </a:r>
            <a:endParaRPr sz="6600" dirty="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24690" y="4139476"/>
            <a:ext cx="370792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-28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ORLD?</a:t>
            </a:r>
            <a:endParaRPr sz="6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8445" y="3098076"/>
            <a:ext cx="268791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N</a:t>
            </a:r>
            <a:r>
              <a:rPr sz="108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W: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4611" y="3098076"/>
            <a:ext cx="179260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GET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8641" y="3098076"/>
            <a:ext cx="207790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7964" y="3098076"/>
            <a:ext cx="131579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OF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5225" y="3098076"/>
            <a:ext cx="207790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OUR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0311" y="4139476"/>
            <a:ext cx="252628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WN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6524" y="4139476"/>
            <a:ext cx="213515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43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-10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.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58264" y="5220857"/>
            <a:ext cx="456066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79"/>
              </a:lnSpc>
              <a:spcBef>
                <a:spcPts val="199"/>
              </a:spcBef>
            </a:pP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Holding</a:t>
            </a:r>
            <a:r>
              <a:rPr sz="5700" spc="-413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ou</a:t>
            </a:r>
            <a:r>
              <a:rPr sz="5700" spc="14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sel</a:t>
            </a:r>
            <a:r>
              <a:rPr sz="5700" spc="-56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v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es</a:t>
            </a:r>
            <a:r>
              <a:rPr sz="5700" spc="201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back.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2610" y="3098076"/>
            <a:ext cx="508995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AKE-</a:t>
            </a:r>
            <a:r>
              <a:rPr sz="10800" spc="-35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-43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Y: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0814" y="3098076"/>
            <a:ext cx="41660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9515" y="4139476"/>
            <a:ext cx="694132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JUST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THINK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-28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2257" y="4139476"/>
            <a:ext cx="322985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POINTS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7831" y="4139476"/>
            <a:ext cx="167658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AIM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5915" y="4139476"/>
            <a:ext cx="329807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HIGHER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97914" y="5220857"/>
            <a:ext cx="4081393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79"/>
              </a:lnSpc>
              <a:spcBef>
                <a:spcPts val="199"/>
              </a:spcBef>
            </a:pP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I</a:t>
            </a:r>
            <a:r>
              <a:rPr sz="5700" spc="-55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n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visi</a:t>
            </a:r>
            <a:r>
              <a:rPr sz="5700" spc="-55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b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le</a:t>
            </a:r>
            <a:r>
              <a:rPr sz="5700" spc="184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class</a:t>
            </a:r>
            <a:r>
              <a:rPr sz="5700" spc="126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system?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5" name="object 5"/>
          <p:cNvSpPr txBox="1"/>
          <p:nvPr/>
        </p:nvSpPr>
        <p:spPr>
          <a:xfrm>
            <a:off x="1651595" y="3098076"/>
            <a:ext cx="385987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CHANGE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2900" y="3098076"/>
            <a:ext cx="326945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IS</a:t>
            </a:r>
            <a:r>
              <a:rPr sz="9600" spc="-107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9600" spc="-6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OUR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3778" y="3098076"/>
            <a:ext cx="252628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WN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41315" y="4139476"/>
            <a:ext cx="645912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RESPONSIBILITY</a:t>
            </a:r>
            <a:endParaRPr sz="6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41578" y="3271623"/>
            <a:ext cx="4113146" cy="8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750"/>
              </a:lnSpc>
              <a:spcBef>
                <a:spcPts val="337"/>
              </a:spcBef>
            </a:pPr>
            <a:r>
              <a:rPr sz="6550" dirty="0" smtClean="0">
                <a:solidFill>
                  <a:srgbClr val="414141"/>
                </a:solidFill>
                <a:latin typeface="Gill Sans MT"/>
                <a:cs typeface="Gill Sans MT"/>
              </a:rPr>
              <a:t>WHERE</a:t>
            </a:r>
            <a:r>
              <a:rPr sz="6550" spc="-909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6550" spc="-489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655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endParaRPr sz="655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5632" y="3271623"/>
            <a:ext cx="2883371" cy="8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750"/>
              </a:lnSpc>
            </a:pPr>
            <a:r>
              <a:rPr sz="6550" dirty="0" smtClean="0">
                <a:solidFill>
                  <a:srgbClr val="414141"/>
                </a:solidFill>
                <a:latin typeface="Gill Sans MT"/>
                <a:cs typeface="Gill Sans MT"/>
              </a:rPr>
              <a:t>S</a:t>
            </a:r>
            <a:r>
              <a:rPr sz="6550" spc="-654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655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6550" spc="-194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655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T? </a:t>
            </a:r>
            <a:endParaRPr sz="65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944" y="4224123"/>
            <a:ext cx="3135250" cy="8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750"/>
              </a:lnSpc>
              <a:spcBef>
                <a:spcPts val="337"/>
              </a:spcBef>
            </a:pPr>
            <a:r>
              <a:rPr sz="6550" dirty="0" smtClean="0">
                <a:solidFill>
                  <a:srgbClr val="414141"/>
                </a:solidFill>
                <a:latin typeface="Gill Sans MT"/>
                <a:cs typeface="Gill Sans MT"/>
              </a:rPr>
              <a:t>ASK</a:t>
            </a:r>
            <a:r>
              <a:rPr sz="6550" spc="-909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655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THE</a:t>
            </a:r>
            <a:endParaRPr sz="655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7109" y="4224123"/>
            <a:ext cx="2474150" cy="8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750"/>
              </a:lnSpc>
              <a:spcBef>
                <a:spcPts val="337"/>
              </a:spcBef>
            </a:pPr>
            <a:r>
              <a:rPr sz="655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RIGHT</a:t>
            </a:r>
            <a:endParaRPr sz="655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92168" y="4224123"/>
            <a:ext cx="4716018" cy="8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750"/>
              </a:lnSpc>
              <a:spcBef>
                <a:spcPts val="337"/>
              </a:spcBef>
            </a:pPr>
            <a:r>
              <a:rPr sz="6550" spc="-100" dirty="0" smtClean="0">
                <a:solidFill>
                  <a:srgbClr val="414141"/>
                </a:solidFill>
                <a:latin typeface="Gill Sans MT"/>
                <a:cs typeface="Gill Sans MT"/>
              </a:rPr>
              <a:t>Q</a:t>
            </a:r>
            <a:r>
              <a:rPr sz="655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UESTIONS.</a:t>
            </a:r>
            <a:endParaRPr sz="65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4862" y="4139476"/>
            <a:ext cx="22958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WHY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7314" y="4139476"/>
            <a:ext cx="148638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AM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55203" y="4139476"/>
            <a:ext cx="3527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99418" y="4139476"/>
            <a:ext cx="249753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HERE?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2298" y="3098076"/>
            <a:ext cx="280530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4161" y="3098076"/>
            <a:ext cx="148638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AM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2050" y="3098076"/>
            <a:ext cx="3527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6266" y="3098076"/>
            <a:ext cx="515320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65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ASSION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56013" y="4139476"/>
            <a:ext cx="342985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ABOUT?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67486" y="4139476"/>
            <a:ext cx="78183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40738" y="4139476"/>
            <a:ext cx="113361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IT?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8837" y="4139476"/>
            <a:ext cx="280530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5565" y="4139476"/>
            <a:ext cx="297437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DRIVES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61365" y="4139476"/>
            <a:ext cx="158149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ME?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2304" y="3098076"/>
            <a:ext cx="343751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T'S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41248" y="3098076"/>
            <a:ext cx="6388290" cy="198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50"/>
              </a:lnSpc>
              <a:spcBef>
                <a:spcPts val="372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IMPO</a:t>
            </a:r>
            <a:r>
              <a:rPr sz="10800" spc="-2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ANT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endParaRPr sz="7200">
              <a:latin typeface="Gill Sans MT"/>
              <a:cs typeface="Gill Sans MT"/>
            </a:endParaRPr>
          </a:p>
          <a:p>
            <a:pPr marL="651687" marR="137159">
              <a:lnSpc>
                <a:spcPts val="8150"/>
              </a:lnSpc>
              <a:spcBef>
                <a:spcPts val="35"/>
              </a:spcBef>
            </a:pPr>
            <a:r>
              <a:rPr sz="72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ME?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3756" y="4139476"/>
            <a:ext cx="280530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484" y="4139476"/>
            <a:ext cx="354459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INSPIRES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46504" y="4139476"/>
            <a:ext cx="158149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ME?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2217" y="3098076"/>
            <a:ext cx="247888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</a:t>
            </a:r>
            <a:r>
              <a:rPr sz="108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2595" y="3098076"/>
            <a:ext cx="213737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32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1445" y="3098076"/>
            <a:ext cx="3527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5661" y="3098076"/>
            <a:ext cx="24200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MAKE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2288" y="3098076"/>
            <a:ext cx="147745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63603" y="4139476"/>
            <a:ext cx="341477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IM</a:t>
            </a:r>
            <a:r>
              <a:rPr sz="10800" spc="-65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</a:t>
            </a:r>
            <a:r>
              <a:rPr sz="10800" spc="-35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CT?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4715" y="3098076"/>
            <a:ext cx="247888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</a:t>
            </a:r>
            <a:r>
              <a:rPr sz="108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5094" y="3098076"/>
            <a:ext cx="213737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32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3944" y="3098076"/>
            <a:ext cx="3527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8159" y="3098076"/>
            <a:ext cx="24200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MAKE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4786" y="3098076"/>
            <a:ext cx="77245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5849" y="4139476"/>
            <a:ext cx="398387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*BIGGER*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901146" y="4139476"/>
            <a:ext cx="341477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IM</a:t>
            </a:r>
            <a:r>
              <a:rPr sz="10800" spc="-65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</a:t>
            </a:r>
            <a:r>
              <a:rPr sz="10800" spc="-35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CT?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3450" y="3098076"/>
            <a:ext cx="280530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0177" y="3098076"/>
            <a:ext cx="159217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DO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3771" y="3098076"/>
            <a:ext cx="3527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7986" y="3098076"/>
            <a:ext cx="371019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</a:t>
            </a:r>
            <a:r>
              <a:rPr sz="10800" spc="-35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VE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21064" y="4139476"/>
            <a:ext cx="189980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3217193" y="3098076"/>
            <a:ext cx="322949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AIMING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8111" y="3098076"/>
            <a:ext cx="345966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HIGHER: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6031" y="3098076"/>
            <a:ext cx="41660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4713" y="4139476"/>
            <a:ext cx="120152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AS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2811" y="4139476"/>
            <a:ext cx="147745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481739" y="4139476"/>
            <a:ext cx="498540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INDIVID</a:t>
            </a:r>
            <a:r>
              <a:rPr sz="9600" spc="-2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U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AL</a:t>
            </a:r>
            <a:endParaRPr sz="6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507407" y="4139476"/>
            <a:ext cx="6058371" cy="1589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7450"/>
              </a:lnSpc>
              <a:spcBef>
                <a:spcPts val="372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BE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THE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ALENT</a:t>
            </a:r>
            <a:endParaRPr sz="7200">
              <a:latin typeface="Gill Sans MT"/>
              <a:cs typeface="Gill Sans MT"/>
            </a:endParaRPr>
          </a:p>
          <a:p>
            <a:pPr marL="747769" marR="816057" algn="ctr">
              <a:lnSpc>
                <a:spcPct val="96638"/>
              </a:lnSpc>
              <a:spcBef>
                <a:spcPts val="264"/>
              </a:spcBef>
            </a:pP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B</a:t>
            </a:r>
            <a:r>
              <a:rPr sz="3800" spc="94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and</a:t>
            </a:r>
            <a:r>
              <a:rPr sz="3800" spc="-406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isn't</a:t>
            </a:r>
            <a:r>
              <a:rPr sz="3800" spc="-291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a bad</a:t>
            </a:r>
            <a:r>
              <a:rPr sz="3800" spc="18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-54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ord.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9065" y="1040676"/>
            <a:ext cx="316382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BRAND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982" y="5868557"/>
            <a:ext cx="6189460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79"/>
              </a:lnSpc>
              <a:spcBef>
                <a:spcPts val="199"/>
              </a:spcBef>
            </a:pP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As</a:t>
            </a:r>
            <a:r>
              <a:rPr sz="5700" spc="-119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a loss</a:t>
            </a:r>
            <a:r>
              <a:rPr sz="5700" spc="-409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leader</a:t>
            </a:r>
            <a:r>
              <a:rPr sz="5700" spc="-393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(</a:t>
            </a:r>
            <a:r>
              <a:rPr sz="5700" spc="-75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5700" spc="-59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v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erhead</a:t>
            </a:r>
            <a:r>
              <a:rPr sz="5700" spc="-363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cost)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3700" y="5905984"/>
            <a:ext cx="282625" cy="421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75"/>
              </a:lnSpc>
              <a:spcBef>
                <a:spcPts val="163"/>
              </a:spcBef>
            </a:pPr>
            <a:r>
              <a:rPr sz="31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•</a:t>
            </a:r>
            <a:endParaRPr sz="3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617340" y="4139476"/>
            <a:ext cx="790701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42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V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ALUE</a:t>
            </a:r>
            <a:r>
              <a:rPr sz="10800" spc="-107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6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OUR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V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OICE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0063" y="4139476"/>
            <a:ext cx="246944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DOES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30932" y="4139476"/>
            <a:ext cx="87693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99282" y="4139476"/>
            <a:ext cx="367226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TTER?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445346" y="4139476"/>
            <a:ext cx="625118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65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-2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TICI</a:t>
            </a:r>
            <a:r>
              <a:rPr sz="10800" spc="-65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TION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43485" y="4139476"/>
            <a:ext cx="745480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COLLABOR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TION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9953" y="4139476"/>
            <a:ext cx="592284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T'S</a:t>
            </a:r>
            <a:r>
              <a:rPr sz="10800" spc="-107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61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OUR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2156" y="4139476"/>
            <a:ext cx="375619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28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-2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TH?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02900" y="5220857"/>
            <a:ext cx="3071441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79"/>
              </a:lnSpc>
              <a:spcBef>
                <a:spcPts val="199"/>
              </a:spcBef>
            </a:pP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...just</a:t>
            </a:r>
            <a:r>
              <a:rPr sz="5700" spc="172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-75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our</a:t>
            </a:r>
            <a:r>
              <a:rPr sz="5700" spc="-403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skills?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1499120" y="3098076"/>
            <a:ext cx="498540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INDIVID</a:t>
            </a:r>
            <a:r>
              <a:rPr sz="9600" spc="-2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U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AL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5960" y="3098076"/>
            <a:ext cx="143946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OR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6849" y="3098076"/>
            <a:ext cx="378964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STUDIO: 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613" y="4139476"/>
            <a:ext cx="200913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-6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6173" y="4139476"/>
            <a:ext cx="371019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</a:t>
            </a:r>
            <a:r>
              <a:rPr sz="9600" spc="-35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VE</a:t>
            </a:r>
            <a:r>
              <a:rPr sz="96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96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02927" y="4139476"/>
            <a:ext cx="398306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ANSWER.</a:t>
            </a:r>
            <a:endParaRPr sz="6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5" name="object 5"/>
          <p:cNvSpPr txBox="1"/>
          <p:nvPr/>
        </p:nvSpPr>
        <p:spPr>
          <a:xfrm>
            <a:off x="2312838" y="4139476"/>
            <a:ext cx="255429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SKILLS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8563" y="4139476"/>
            <a:ext cx="207790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OUT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7886" y="4139476"/>
            <a:ext cx="131579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OF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35148" y="4139476"/>
            <a:ext cx="229360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</a:t>
            </a:r>
            <a:r>
              <a:rPr sz="96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TE</a:t>
            </a:r>
            <a:endParaRPr sz="6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4690" y="3098076"/>
            <a:ext cx="24200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MAKE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4650" y="3098076"/>
            <a:ext cx="476879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-107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6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4869" y="3098076"/>
            <a:ext cx="159217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DO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2542" y="4139476"/>
            <a:ext cx="252624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N</a:t>
            </a:r>
            <a:r>
              <a:rPr sz="108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60287" y="4139476"/>
            <a:ext cx="563909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COMMODITY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3095971" y="4139476"/>
            <a:ext cx="212526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SKILL</a:t>
            </a:r>
            <a:endParaRPr sz="66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2660" y="4139476"/>
            <a:ext cx="78183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IS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85912" y="4139476"/>
            <a:ext cx="385987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CHANGE</a:t>
            </a:r>
            <a:endParaRPr sz="6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0063" y="3098076"/>
            <a:ext cx="280530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6791" y="3098076"/>
            <a:ext cx="35556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DO</a:t>
            </a:r>
            <a:r>
              <a:rPr sz="10800" spc="-107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6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2344" y="3098076"/>
            <a:ext cx="288923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43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1549" y="4139476"/>
            <a:ext cx="137070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43675" y="4139476"/>
            <a:ext cx="411657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CHANGE?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2109" y="4139476"/>
            <a:ext cx="148638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ME: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6754" y="4139476"/>
            <a:ext cx="417274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POSITION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0967" y="4139476"/>
            <a:ext cx="131579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OF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48228" y="4139476"/>
            <a:ext cx="302137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GAMES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3130" y="4139476"/>
            <a:ext cx="148583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ME: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7501" y="4139476"/>
            <a:ext cx="247815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</a:t>
            </a:r>
            <a:r>
              <a:rPr sz="10800" spc="-28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708" y="4139476"/>
            <a:ext cx="155299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20165" y="4139476"/>
            <a:ext cx="392603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DEVELOP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6657" y="977493"/>
            <a:ext cx="10388600" cy="779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6594" y="4139476"/>
            <a:ext cx="515146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ME:</a:t>
            </a:r>
            <a:r>
              <a:rPr sz="10800" spc="-128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43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ASTED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99489" y="4139476"/>
            <a:ext cx="318569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EFFO</a:t>
            </a:r>
            <a:r>
              <a:rPr sz="10800" spc="-2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93715" y="4139476"/>
            <a:ext cx="148583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ME: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8086" y="4139476"/>
            <a:ext cx="184704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POP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36797" y="4139476"/>
            <a:ext cx="390936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CU</a:t>
            </a:r>
            <a:r>
              <a:rPr sz="10800" spc="-57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L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TURE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56309" y="4139476"/>
            <a:ext cx="109619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BE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89068" y="4139476"/>
            <a:ext cx="469655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AMBITIOUS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71824" y="4139476"/>
            <a:ext cx="237617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</a:t>
            </a:r>
            <a:r>
              <a:rPr sz="10800" spc="-35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VE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4560" y="4139476"/>
            <a:ext cx="77245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48485" y="4139476"/>
            <a:ext cx="432134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STR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TEGY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57017" y="3098076"/>
            <a:ext cx="167658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AIM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5101" y="3098076"/>
            <a:ext cx="371375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HIGHER: 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873" y="4139476"/>
            <a:ext cx="120152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15835" y="4139476"/>
            <a:ext cx="380300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STUDIOS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5995" y="4139476"/>
            <a:ext cx="207570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N</a:t>
            </a:r>
            <a:r>
              <a:rPr sz="108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8259" y="4139476"/>
            <a:ext cx="77245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2184" y="4139476"/>
            <a:ext cx="245435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ZE</a:t>
            </a:r>
            <a:r>
              <a:rPr sz="10800" spc="-1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7965" y="4139476"/>
            <a:ext cx="194395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SUM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53419" y="4139476"/>
            <a:ext cx="259233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GAME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53182" y="3098076"/>
            <a:ext cx="247888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</a:t>
            </a:r>
            <a:r>
              <a:rPr sz="108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2029" y="3098076"/>
            <a:ext cx="155339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6852" y="3098076"/>
            <a:ext cx="531166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REFLECT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THE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9899" y="4139476"/>
            <a:ext cx="345123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28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ORLD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7695" y="4139476"/>
            <a:ext cx="405582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-1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OUND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44956" y="4139476"/>
            <a:ext cx="148675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US?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0761" y="3362248"/>
            <a:ext cx="3544910" cy="820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465"/>
              </a:lnSpc>
              <a:spcBef>
                <a:spcPts val="323"/>
              </a:spcBef>
            </a:pPr>
            <a:r>
              <a:rPr sz="6250" dirty="0" smtClean="0">
                <a:solidFill>
                  <a:srgbClr val="414141"/>
                </a:solidFill>
                <a:latin typeface="Gill Sans MT"/>
                <a:cs typeface="Gill Sans MT"/>
              </a:rPr>
              <a:t>CU</a:t>
            </a:r>
            <a:r>
              <a:rPr sz="6250" spc="-500" dirty="0" smtClean="0">
                <a:solidFill>
                  <a:srgbClr val="414141"/>
                </a:solidFill>
                <a:latin typeface="Gill Sans MT"/>
                <a:cs typeface="Gill Sans MT"/>
              </a:rPr>
              <a:t>L</a:t>
            </a:r>
            <a:r>
              <a:rPr sz="625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TURE:</a:t>
            </a:r>
            <a:endParaRPr sz="625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7726" y="3362248"/>
            <a:ext cx="365752" cy="820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465"/>
              </a:lnSpc>
            </a:pPr>
            <a:r>
              <a:rPr sz="6250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endParaRPr sz="62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7990" y="4266150"/>
            <a:ext cx="4927948" cy="820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465"/>
              </a:lnSpc>
              <a:spcBef>
                <a:spcPts val="323"/>
              </a:spcBef>
            </a:pPr>
            <a:r>
              <a:rPr sz="625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CONNECTED</a:t>
            </a:r>
            <a:endParaRPr sz="625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4448" y="4266150"/>
            <a:ext cx="1877566" cy="820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465"/>
              </a:lnSpc>
              <a:spcBef>
                <a:spcPts val="323"/>
              </a:spcBef>
            </a:pPr>
            <a:r>
              <a:rPr sz="625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AND</a:t>
            </a:r>
            <a:endParaRPr sz="625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28265" y="4266150"/>
            <a:ext cx="3577618" cy="820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465"/>
              </a:lnSpc>
              <a:spcBef>
                <a:spcPts val="323"/>
              </a:spcBef>
            </a:pPr>
            <a:r>
              <a:rPr sz="625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ENTITLED</a:t>
            </a:r>
            <a:endParaRPr sz="62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3765" y="3098076"/>
            <a:ext cx="277667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42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V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ALUE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1872" y="3098076"/>
            <a:ext cx="368613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BE</a:t>
            </a:r>
            <a:r>
              <a:rPr sz="10800" spc="-6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OND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53731" y="4139476"/>
            <a:ext cx="4133512" cy="1589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1" marR="38078" algn="ctr">
              <a:lnSpc>
                <a:spcPts val="7450"/>
              </a:lnSpc>
              <a:spcBef>
                <a:spcPts val="372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FE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TURES</a:t>
            </a:r>
            <a:endParaRPr sz="7200">
              <a:latin typeface="Gill Sans MT"/>
              <a:cs typeface="Gill Sans MT"/>
            </a:endParaRPr>
          </a:p>
          <a:p>
            <a:pPr algn="ctr">
              <a:lnSpc>
                <a:spcPct val="96638"/>
              </a:lnSpc>
              <a:spcBef>
                <a:spcPts val="264"/>
              </a:spcBef>
            </a:pP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Hard</a:t>
            </a:r>
            <a:r>
              <a:rPr sz="3800" spc="-295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-56" dirty="0" smtClean="0">
                <a:solidFill>
                  <a:srgbClr val="414141"/>
                </a:solidFill>
                <a:latin typeface="Gill Sans MT"/>
                <a:cs typeface="Gill Sans MT"/>
              </a:rPr>
              <a:t>f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eatures</a:t>
            </a:r>
            <a:r>
              <a:rPr sz="3800" spc="81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-&gt;</a:t>
            </a:r>
            <a:r>
              <a:rPr sz="3800" spc="240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Soft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49412" y="3098076"/>
            <a:ext cx="237617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</a:t>
            </a:r>
            <a:r>
              <a:rPr sz="10800" spc="-35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VE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17012" y="3098076"/>
            <a:ext cx="6575194" cy="198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50"/>
              </a:lnSpc>
              <a:spcBef>
                <a:spcPts val="372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SOMETHING</a:t>
            </a:r>
            <a:r>
              <a:rPr sz="10800" spc="-73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endParaRPr sz="7200">
              <a:latin typeface="Gill Sans MT"/>
              <a:cs typeface="Gill Sans MT"/>
            </a:endParaRPr>
          </a:p>
          <a:p>
            <a:pPr marL="1228373" marR="137159">
              <a:lnSpc>
                <a:spcPts val="8150"/>
              </a:lnSpc>
              <a:spcBef>
                <a:spcPts val="35"/>
              </a:spcBef>
            </a:pPr>
            <a:r>
              <a:rPr sz="7200" dirty="0" smtClean="0">
                <a:solidFill>
                  <a:srgbClr val="414141"/>
                </a:solidFill>
                <a:latin typeface="Gill Sans MT"/>
                <a:cs typeface="Gill Sans MT"/>
              </a:rPr>
              <a:t>S</a:t>
            </a:r>
            <a:r>
              <a:rPr sz="7200" spc="-719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7200" spc="-1004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72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.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12788" y="4139476"/>
            <a:ext cx="349009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14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USDEV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4310" y="4139476"/>
            <a:ext cx="281197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SCENE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97713" y="4139476"/>
            <a:ext cx="283110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DEAD?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36279" y="3098076"/>
            <a:ext cx="5219764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EM</a:t>
            </a:r>
            <a:r>
              <a:rPr sz="108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TIONAL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7480" y="3098076"/>
            <a:ext cx="315808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IM</a:t>
            </a:r>
            <a:r>
              <a:rPr sz="10800" spc="-65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</a:t>
            </a:r>
            <a:r>
              <a:rPr sz="10800" spc="-35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1887" y="4139476"/>
            <a:ext cx="368613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BE</a:t>
            </a:r>
            <a:r>
              <a:rPr sz="10800" spc="-6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OND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49456" y="4139476"/>
            <a:ext cx="282036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</a:t>
            </a:r>
            <a:r>
              <a:rPr sz="108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979886" y="3098076"/>
            <a:ext cx="7113424" cy="263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879" marR="173485" algn="ctr">
              <a:lnSpc>
                <a:spcPts val="7450"/>
              </a:lnSpc>
              <a:spcBef>
                <a:spcPts val="372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MEASURING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THE</a:t>
            </a:r>
            <a:endParaRPr sz="7200">
              <a:latin typeface="Gill Sans MT"/>
              <a:cs typeface="Gill Sans MT"/>
            </a:endParaRPr>
          </a:p>
          <a:p>
            <a:pPr algn="ctr">
              <a:lnSpc>
                <a:spcPts val="8200"/>
              </a:lnSpc>
              <a:spcBef>
                <a:spcPts val="37"/>
              </a:spcBef>
            </a:pPr>
            <a:r>
              <a:rPr sz="7200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7200" spc="-104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72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ONG</a:t>
            </a:r>
            <a:r>
              <a:rPr sz="7200" spc="-1004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72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THINGS.</a:t>
            </a:r>
            <a:endParaRPr sz="7200">
              <a:latin typeface="Gill Sans MT"/>
              <a:cs typeface="Gill Sans MT"/>
            </a:endParaRPr>
          </a:p>
          <a:p>
            <a:pPr marL="1142622" marR="1210924" algn="ctr">
              <a:lnSpc>
                <a:spcPct val="96638"/>
              </a:lnSpc>
              <a:spcBef>
                <a:spcPts val="227"/>
              </a:spcBef>
            </a:pP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E.g.</a:t>
            </a:r>
            <a:r>
              <a:rPr sz="3800" spc="-171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Metac</a:t>
            </a:r>
            <a:r>
              <a:rPr sz="3800" spc="87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iti</a:t>
            </a:r>
            <a:r>
              <a:rPr sz="3800" spc="87" dirty="0" smtClean="0">
                <a:solidFill>
                  <a:srgbClr val="414141"/>
                </a:solidFill>
                <a:latin typeface="Gill Sans MT"/>
                <a:cs typeface="Gill Sans MT"/>
              </a:rPr>
              <a:t>c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.</a:t>
            </a:r>
            <a:r>
              <a:rPr sz="3800" spc="4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Unit</a:t>
            </a:r>
            <a:r>
              <a:rPr sz="3800" spc="-343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sales.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9033" y="4139476"/>
            <a:ext cx="375446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BRANDS.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1756" y="4139476"/>
            <a:ext cx="238020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(N</a:t>
            </a:r>
            <a:r>
              <a:rPr sz="108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3379" y="4139476"/>
            <a:ext cx="194439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JUST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9199" y="4139476"/>
            <a:ext cx="112341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IP)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28263" y="5220857"/>
            <a:ext cx="2820734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79"/>
              </a:lnSpc>
              <a:spcBef>
                <a:spcPts val="199"/>
              </a:spcBef>
            </a:pP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E.g.</a:t>
            </a:r>
            <a:r>
              <a:rPr sz="5700" spc="-171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Coca</a:t>
            </a:r>
            <a:r>
              <a:rPr sz="5700" spc="-241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Cola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65765" y="2964512"/>
            <a:ext cx="2990147" cy="66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35"/>
              </a:lnSpc>
              <a:spcBef>
                <a:spcPts val="261"/>
              </a:spcBef>
            </a:pPr>
            <a:r>
              <a:rPr sz="7500" spc="0" baseline="1149" dirty="0" smtClean="0">
                <a:solidFill>
                  <a:srgbClr val="414141"/>
                </a:solidFill>
                <a:latin typeface="Gill Sans MT"/>
                <a:cs typeface="Gill Sans MT"/>
              </a:rPr>
              <a:t>GAMEDEV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2290" y="2964512"/>
            <a:ext cx="2522632" cy="66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35"/>
              </a:lnSpc>
              <a:spcBef>
                <a:spcPts val="261"/>
              </a:spcBef>
            </a:pPr>
            <a:r>
              <a:rPr sz="7500" spc="0" baseline="1149" dirty="0" smtClean="0">
                <a:solidFill>
                  <a:srgbClr val="414141"/>
                </a:solidFill>
                <a:latin typeface="Gill Sans MT"/>
                <a:cs typeface="Gill Sans MT"/>
              </a:rPr>
              <a:t>BRANDS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1301" y="2964512"/>
            <a:ext cx="299246" cy="66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35"/>
              </a:lnSpc>
            </a:pPr>
            <a:r>
              <a:rPr sz="7500" baseline="1149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4479" y="3691789"/>
            <a:ext cx="3456698" cy="1392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9639" algn="r">
              <a:lnSpc>
                <a:spcPts val="5235"/>
              </a:lnSpc>
            </a:pPr>
            <a:r>
              <a:rPr sz="7500" baseline="1149" dirty="0" smtClean="0">
                <a:solidFill>
                  <a:srgbClr val="414141"/>
                </a:solidFill>
                <a:latin typeface="Gill Sans MT"/>
                <a:cs typeface="Gill Sans MT"/>
              </a:rPr>
              <a:t>&gt; </a:t>
            </a:r>
            <a:endParaRPr sz="5000">
              <a:latin typeface="Gill Sans MT"/>
              <a:cs typeface="Gill Sans MT"/>
            </a:endParaRPr>
          </a:p>
          <a:p>
            <a:pPr marR="12700" algn="r">
              <a:lnSpc>
                <a:spcPts val="5725"/>
              </a:lnSpc>
              <a:spcBef>
                <a:spcPts val="286"/>
              </a:spcBef>
            </a:pPr>
            <a:r>
              <a:rPr sz="5000" dirty="0" smtClean="0">
                <a:solidFill>
                  <a:srgbClr val="414141"/>
                </a:solidFill>
                <a:latin typeface="Gill Sans MT"/>
                <a:cs typeface="Gill Sans MT"/>
              </a:rPr>
              <a:t>HAR</a:t>
            </a:r>
            <a:r>
              <a:rPr sz="5000" spc="-200" dirty="0" smtClean="0">
                <a:solidFill>
                  <a:srgbClr val="414141"/>
                </a:solidFill>
                <a:latin typeface="Gill Sans MT"/>
                <a:cs typeface="Gill Sans MT"/>
              </a:rPr>
              <a:t>D</a:t>
            </a:r>
            <a:r>
              <a:rPr sz="5000" spc="-304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50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ARE</a:t>
            </a:r>
            <a:endParaRPr sz="50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093571" y="4419068"/>
            <a:ext cx="2522632" cy="6654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235"/>
              </a:lnSpc>
              <a:spcBef>
                <a:spcPts val="261"/>
              </a:spcBef>
            </a:pPr>
            <a:r>
              <a:rPr sz="7500" spc="0" baseline="1149" dirty="0" smtClean="0">
                <a:solidFill>
                  <a:srgbClr val="414141"/>
                </a:solidFill>
                <a:latin typeface="Gill Sans MT"/>
                <a:cs typeface="Gill Sans MT"/>
              </a:rPr>
              <a:t>BRANDS</a:t>
            </a:r>
            <a:endParaRPr sz="5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0727" y="3098076"/>
            <a:ext cx="280530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7455" y="3098076"/>
            <a:ext cx="1592171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DO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1048" y="3098076"/>
            <a:ext cx="485986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PUBLISHERS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97996" y="4139476"/>
            <a:ext cx="314593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43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ANT?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0904" y="3098076"/>
            <a:ext cx="200199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GIVE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4331" y="3098076"/>
            <a:ext cx="126712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UP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2947" y="3098076"/>
            <a:ext cx="600771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PL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YER-TRUST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945" y="4139476"/>
            <a:ext cx="584211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NET</a:t>
            </a:r>
            <a:r>
              <a:rPr sz="10800" spc="-28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ORK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-53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18487" y="4139476"/>
            <a:ext cx="243828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PUBS?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944614" y="4139476"/>
            <a:ext cx="7184107" cy="1589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7450"/>
              </a:lnSpc>
              <a:spcBef>
                <a:spcPts val="372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MONETIZ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TION...</a:t>
            </a:r>
            <a:endParaRPr sz="7200">
              <a:latin typeface="Gill Sans MT"/>
              <a:cs typeface="Gill Sans MT"/>
            </a:endParaRPr>
          </a:p>
          <a:p>
            <a:pPr marL="1664147" marR="1732569" algn="ctr">
              <a:lnSpc>
                <a:spcPct val="96638"/>
              </a:lnSpc>
              <a:spcBef>
                <a:spcPts val="264"/>
              </a:spcBef>
            </a:pP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...is</a:t>
            </a:r>
            <a:r>
              <a:rPr sz="3800" spc="183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not</a:t>
            </a:r>
            <a:r>
              <a:rPr sz="3800" spc="-205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a bad</a:t>
            </a:r>
            <a:r>
              <a:rPr sz="3800" spc="18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-54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ord.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4105" y="4139476"/>
            <a:ext cx="200913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-6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133" y="4139476"/>
            <a:ext cx="215342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WILL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7985" y="4139476"/>
            <a:ext cx="109619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BE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5608" y="4139476"/>
            <a:ext cx="207790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OUT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84931" y="4139476"/>
            <a:ext cx="278246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SPEN</a:t>
            </a:r>
            <a:r>
              <a:rPr sz="10800" spc="-9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.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2053" y="3098076"/>
            <a:ext cx="1096193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BE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8145" y="3098076"/>
            <a:ext cx="4939325" cy="198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50"/>
              </a:lnSpc>
              <a:spcBef>
                <a:spcPts val="372"/>
              </a:spcBef>
            </a:pPr>
            <a:r>
              <a:rPr sz="108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WHERE</a:t>
            </a:r>
            <a:r>
              <a:rPr sz="108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THE</a:t>
            </a:r>
            <a:endParaRPr sz="7200" dirty="0">
              <a:latin typeface="Gill Sans MT"/>
              <a:cs typeface="Gill Sans MT"/>
            </a:endParaRPr>
          </a:p>
          <a:p>
            <a:pPr marL="2863084" marR="137159">
              <a:lnSpc>
                <a:spcPts val="8150"/>
              </a:lnSpc>
              <a:spcBef>
                <a:spcPts val="35"/>
              </a:spcBef>
            </a:pPr>
            <a:r>
              <a:rPr sz="72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ARE</a:t>
            </a:r>
            <a:endParaRPr sz="7200" dirty="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78899" y="3098076"/>
            <a:ext cx="351067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PL</a:t>
            </a:r>
            <a:r>
              <a:rPr sz="108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YERS</a:t>
            </a:r>
            <a:endParaRPr sz="7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5" name="object 5"/>
          <p:cNvSpPr txBox="1"/>
          <p:nvPr/>
        </p:nvSpPr>
        <p:spPr>
          <a:xfrm>
            <a:off x="4062610" y="3098076"/>
            <a:ext cx="508995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AKE-</a:t>
            </a:r>
            <a:r>
              <a:rPr sz="9600" spc="-35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9600" spc="-43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96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Y: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0814" y="3098076"/>
            <a:ext cx="416609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9515" y="4139476"/>
            <a:ext cx="694132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JUST</a:t>
            </a:r>
            <a:r>
              <a:rPr sz="96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lang="en-US" sz="96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THINK</a:t>
            </a:r>
            <a:r>
              <a:rPr sz="9600" spc="-100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9600" spc="-28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endParaRPr sz="6600" dirty="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72257" y="4139476"/>
            <a:ext cx="322985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POINTS</a:t>
            </a:r>
            <a:endParaRPr sz="6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7625" y="4139476"/>
            <a:ext cx="8297941" cy="1589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7450"/>
              </a:lnSpc>
              <a:spcBef>
                <a:spcPts val="372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AAA EN</a:t>
            </a:r>
            <a:r>
              <a:rPr sz="108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D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ANGERED?</a:t>
            </a:r>
            <a:endParaRPr sz="7200">
              <a:latin typeface="Gill Sans MT"/>
              <a:cs typeface="Gill Sans MT"/>
            </a:endParaRPr>
          </a:p>
          <a:p>
            <a:pPr marL="276833" marR="345163" algn="ctr">
              <a:lnSpc>
                <a:spcPct val="96638"/>
              </a:lnSpc>
              <a:spcBef>
                <a:spcPts val="264"/>
              </a:spcBef>
            </a:pP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Console</a:t>
            </a:r>
            <a:r>
              <a:rPr sz="3800" spc="17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sandb</a:t>
            </a:r>
            <a:r>
              <a:rPr sz="3800" spc="-75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x;</a:t>
            </a:r>
            <a:r>
              <a:rPr sz="3800" spc="-529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Are</a:t>
            </a:r>
            <a:r>
              <a:rPr sz="3800" spc="-233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-54" dirty="0" smtClean="0">
                <a:solidFill>
                  <a:srgbClr val="414141"/>
                </a:solidFill>
                <a:latin typeface="Gill Sans MT"/>
                <a:cs typeface="Gill Sans MT"/>
              </a:rPr>
              <a:t>w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e</a:t>
            </a:r>
            <a:r>
              <a:rPr sz="3800" spc="-54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console</a:t>
            </a:r>
            <a:r>
              <a:rPr sz="3800" spc="165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8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devs?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7831" y="4139476"/>
            <a:ext cx="1676588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AIM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5915" y="4139476"/>
            <a:ext cx="329807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HIGHER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497914" y="5220857"/>
            <a:ext cx="4081393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79"/>
              </a:lnSpc>
              <a:spcBef>
                <a:spcPts val="199"/>
              </a:spcBef>
            </a:pP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I</a:t>
            </a:r>
            <a:r>
              <a:rPr sz="5700" spc="-55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n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visi</a:t>
            </a:r>
            <a:r>
              <a:rPr sz="5700" spc="-55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b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le</a:t>
            </a:r>
            <a:r>
              <a:rPr sz="5700" spc="184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class</a:t>
            </a:r>
            <a:r>
              <a:rPr sz="5700" spc="126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system?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5" name="object 5"/>
          <p:cNvSpPr txBox="1"/>
          <p:nvPr/>
        </p:nvSpPr>
        <p:spPr>
          <a:xfrm>
            <a:off x="1651595" y="3098076"/>
            <a:ext cx="3859876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CHANGE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2900" y="3098076"/>
            <a:ext cx="326945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IS</a:t>
            </a:r>
            <a:r>
              <a:rPr sz="9600" spc="-107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9600" spc="-60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Y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OUR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3778" y="3098076"/>
            <a:ext cx="252628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-284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O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WN</a:t>
            </a:r>
            <a:endParaRPr sz="66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41315" y="4139476"/>
            <a:ext cx="6459125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RESPONSIBILITY</a:t>
            </a:r>
            <a:endParaRPr sz="6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/>
          </a:p>
        </p:txBody>
      </p:sp>
      <p:sp>
        <p:nvSpPr>
          <p:cNvPr id="2" name="object 2"/>
          <p:cNvSpPr txBox="1"/>
          <p:nvPr/>
        </p:nvSpPr>
        <p:spPr>
          <a:xfrm>
            <a:off x="4426160" y="4139476"/>
            <a:ext cx="4188754" cy="1589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574" marR="244915" algn="ctr">
              <a:lnSpc>
                <a:spcPts val="7450"/>
              </a:lnSpc>
              <a:spcBef>
                <a:spcPts val="372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THANKS!</a:t>
            </a:r>
            <a:endParaRPr sz="6600">
              <a:latin typeface="Gill Sans MT"/>
              <a:cs typeface="Gill Sans MT"/>
            </a:endParaRPr>
          </a:p>
          <a:p>
            <a:pPr algn="ctr">
              <a:lnSpc>
                <a:spcPct val="96638"/>
              </a:lnSpc>
              <a:spcBef>
                <a:spcPts val="264"/>
              </a:spcBef>
            </a:pPr>
            <a:r>
              <a:rPr sz="3600" spc="-475" dirty="0" smtClean="0">
                <a:solidFill>
                  <a:srgbClr val="414141"/>
                </a:solidFill>
                <a:latin typeface="Gill Sans MT"/>
                <a:cs typeface="Gill Sans MT"/>
              </a:rPr>
              <a:t>T</a:t>
            </a:r>
            <a:r>
              <a:rPr sz="36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witter</a:t>
            </a:r>
            <a:r>
              <a:rPr sz="3600" spc="-729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6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:</a:t>
            </a:r>
            <a:r>
              <a:rPr sz="3600" spc="-89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600" spc="0" dirty="0" smtClean="0">
                <a:solidFill>
                  <a:srgbClr val="414141"/>
                </a:solidFill>
                <a:latin typeface="Gill Sans MT"/>
                <a:cs typeface="Gill Sans MT"/>
                <a:hlinkClick r:id="rId3"/>
              </a:rPr>
              <a:t>@mi</a:t>
            </a:r>
            <a:r>
              <a:rPr sz="3600" spc="-34" dirty="0" smtClean="0">
                <a:solidFill>
                  <a:srgbClr val="414141"/>
                </a:solidFill>
                <a:latin typeface="Gill Sans MT"/>
                <a:cs typeface="Gill Sans MT"/>
                <a:hlinkClick r:id="rId3"/>
              </a:rPr>
              <a:t>k</a:t>
            </a:r>
            <a:r>
              <a:rPr sz="3600" spc="0" dirty="0" smtClean="0">
                <a:solidFill>
                  <a:srgbClr val="414141"/>
                </a:solidFill>
                <a:latin typeface="Gill Sans MT"/>
                <a:cs typeface="Gill Sans MT"/>
                <a:hlinkClick r:id="rId3"/>
              </a:rPr>
              <a:t>e_acton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076549" y="3098076"/>
            <a:ext cx="6920091" cy="26307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7450"/>
              </a:lnSpc>
              <a:spcBef>
                <a:spcPts val="372"/>
              </a:spcBef>
            </a:pPr>
            <a:r>
              <a:rPr sz="960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INTERN</a:t>
            </a:r>
            <a:r>
              <a:rPr sz="9600" spc="-719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</a:t>
            </a:r>
            <a:r>
              <a:rPr sz="96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TIONAL</a:t>
            </a:r>
            <a:endParaRPr sz="6600" dirty="0">
              <a:latin typeface="Gill Sans MT"/>
              <a:cs typeface="Gill Sans MT"/>
            </a:endParaRPr>
          </a:p>
          <a:p>
            <a:pPr marL="600477" marR="669043" algn="ctr">
              <a:lnSpc>
                <a:spcPts val="8200"/>
              </a:lnSpc>
              <a:spcBef>
                <a:spcPts val="37"/>
              </a:spcBef>
            </a:pPr>
            <a:r>
              <a:rPr sz="6600" dirty="0" smtClean="0">
                <a:solidFill>
                  <a:srgbClr val="414141"/>
                </a:solidFill>
                <a:latin typeface="Gill Sans MT"/>
                <a:cs typeface="Gill Sans MT"/>
              </a:rPr>
              <a:t>INVESTMENT?</a:t>
            </a:r>
            <a:endParaRPr sz="6600" dirty="0">
              <a:latin typeface="Gill Sans MT"/>
              <a:cs typeface="Gill Sans MT"/>
            </a:endParaRPr>
          </a:p>
          <a:p>
            <a:pPr marL="1574981" marR="1643283" algn="ctr">
              <a:lnSpc>
                <a:spcPct val="96638"/>
              </a:lnSpc>
              <a:spcBef>
                <a:spcPts val="227"/>
              </a:spcBef>
            </a:pPr>
            <a:r>
              <a:rPr sz="36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...goes</a:t>
            </a:r>
            <a:r>
              <a:rPr sz="3600" spc="77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6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to</a:t>
            </a:r>
            <a:r>
              <a:rPr sz="3600" spc="-168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6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the</a:t>
            </a:r>
            <a:r>
              <a:rPr sz="3600" spc="-164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3600" spc="0" dirty="0" smtClean="0">
                <a:solidFill>
                  <a:srgbClr val="414141"/>
                </a:solidFill>
                <a:latin typeface="Gill Sans MT"/>
                <a:cs typeface="Gill Sans MT"/>
              </a:rPr>
              <a:t>talent</a:t>
            </a:r>
            <a:endParaRPr sz="3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12146" y="4139476"/>
            <a:ext cx="3043222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LO</a:t>
            </a:r>
            <a:r>
              <a:rPr sz="10800" spc="325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C</a:t>
            </a: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AL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6800" y="4139476"/>
            <a:ext cx="2182800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10800" spc="0" baseline="1197" dirty="0" smtClean="0">
                <a:solidFill>
                  <a:srgbClr val="414141"/>
                </a:solidFill>
                <a:latin typeface="Gill Sans MT"/>
                <a:cs typeface="Gill Sans MT"/>
              </a:rPr>
              <a:t>EDU?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25570" y="5220857"/>
            <a:ext cx="8026260" cy="5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79"/>
              </a:lnSpc>
              <a:spcBef>
                <a:spcPts val="199"/>
              </a:spcBef>
            </a:pP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...other</a:t>
            </a:r>
            <a:r>
              <a:rPr sz="5700" spc="-121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options?</a:t>
            </a:r>
            <a:r>
              <a:rPr sz="5700" spc="323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Collabo</a:t>
            </a:r>
            <a:r>
              <a:rPr sz="5700" spc="88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ation.</a:t>
            </a:r>
            <a:r>
              <a:rPr sz="5700" spc="169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 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Mento</a:t>
            </a:r>
            <a:r>
              <a:rPr sz="5700" spc="94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r</a:t>
            </a:r>
            <a:r>
              <a:rPr sz="5700" spc="0" baseline="1512" dirty="0" smtClean="0">
                <a:solidFill>
                  <a:srgbClr val="414141"/>
                </a:solidFill>
                <a:latin typeface="Gill Sans MT"/>
                <a:cs typeface="Gill Sans MT"/>
              </a:rPr>
              <a:t>ing.</a:t>
            </a:r>
            <a:endParaRPr sz="3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41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397</Words>
  <Application>Microsoft Office PowerPoint</Application>
  <PresentationFormat>Custom</PresentationFormat>
  <Paragraphs>245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Acton</cp:lastModifiedBy>
  <cp:revision>1</cp:revision>
  <dcterms:modified xsi:type="dcterms:W3CDTF">2014-09-15T23:57:45Z</dcterms:modified>
</cp:coreProperties>
</file>