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69" r:id="rId4"/>
    <p:sldId id="291" r:id="rId5"/>
    <p:sldId id="331" r:id="rId6"/>
    <p:sldId id="257" r:id="rId7"/>
    <p:sldId id="270" r:id="rId8"/>
    <p:sldId id="258" r:id="rId9"/>
    <p:sldId id="271" r:id="rId10"/>
    <p:sldId id="259" r:id="rId11"/>
    <p:sldId id="272" r:id="rId12"/>
    <p:sldId id="260" r:id="rId13"/>
    <p:sldId id="261" r:id="rId14"/>
    <p:sldId id="283" r:id="rId15"/>
    <p:sldId id="262" r:id="rId16"/>
    <p:sldId id="284" r:id="rId17"/>
    <p:sldId id="292" r:id="rId18"/>
    <p:sldId id="263" r:id="rId19"/>
    <p:sldId id="285" r:id="rId20"/>
    <p:sldId id="264" r:id="rId21"/>
    <p:sldId id="286" r:id="rId22"/>
    <p:sldId id="287" r:id="rId23"/>
    <p:sldId id="304" r:id="rId24"/>
    <p:sldId id="330" r:id="rId25"/>
    <p:sldId id="265" r:id="rId26"/>
    <p:sldId id="288" r:id="rId27"/>
    <p:sldId id="266" r:id="rId28"/>
    <p:sldId id="273" r:id="rId29"/>
    <p:sldId id="267" r:id="rId30"/>
    <p:sldId id="268" r:id="rId31"/>
    <p:sldId id="274" r:id="rId32"/>
    <p:sldId id="275" r:id="rId33"/>
    <p:sldId id="276" r:id="rId34"/>
    <p:sldId id="277" r:id="rId35"/>
    <p:sldId id="278" r:id="rId36"/>
    <p:sldId id="279" r:id="rId37"/>
    <p:sldId id="290" r:id="rId38"/>
    <p:sldId id="280" r:id="rId39"/>
    <p:sldId id="281" r:id="rId40"/>
    <p:sldId id="282" r:id="rId41"/>
    <p:sldId id="293" r:id="rId42"/>
    <p:sldId id="294" r:id="rId43"/>
    <p:sldId id="295" r:id="rId44"/>
    <p:sldId id="297" r:id="rId45"/>
    <p:sldId id="298" r:id="rId46"/>
    <p:sldId id="299" r:id="rId47"/>
    <p:sldId id="300" r:id="rId48"/>
    <p:sldId id="301" r:id="rId49"/>
    <p:sldId id="309" r:id="rId50"/>
    <p:sldId id="302" r:id="rId51"/>
    <p:sldId id="303" r:id="rId52"/>
    <p:sldId id="305" r:id="rId53"/>
    <p:sldId id="306" r:id="rId54"/>
    <p:sldId id="307" r:id="rId55"/>
    <p:sldId id="308" r:id="rId56"/>
    <p:sldId id="310" r:id="rId57"/>
    <p:sldId id="311" r:id="rId58"/>
    <p:sldId id="312" r:id="rId59"/>
    <p:sldId id="313" r:id="rId60"/>
    <p:sldId id="314" r:id="rId61"/>
    <p:sldId id="315" r:id="rId62"/>
    <p:sldId id="316" r:id="rId63"/>
    <p:sldId id="317" r:id="rId64"/>
    <p:sldId id="318" r:id="rId65"/>
    <p:sldId id="321" r:id="rId66"/>
    <p:sldId id="320" r:id="rId67"/>
    <p:sldId id="323" r:id="rId68"/>
    <p:sldId id="319" r:id="rId69"/>
    <p:sldId id="324" r:id="rId70"/>
    <p:sldId id="325" r:id="rId71"/>
    <p:sldId id="326" r:id="rId72"/>
    <p:sldId id="327" r:id="rId73"/>
    <p:sldId id="328" r:id="rId74"/>
    <p:sldId id="329"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p:cViewPr varScale="1">
        <p:scale>
          <a:sx n="96" d="100"/>
          <a:sy n="96" d="100"/>
        </p:scale>
        <p:origin x="-1094"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0D30EE-41C0-44B3-B07F-35F3835FED75}" type="datetimeFigureOut">
              <a:rPr lang="en-US" smtClean="0"/>
              <a:pPr/>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3B95-B51A-4A86-9232-48B9A53FAA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D30EE-41C0-44B3-B07F-35F3835FED75}" type="datetimeFigureOut">
              <a:rPr lang="en-US" smtClean="0"/>
              <a:pPr/>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3B95-B51A-4A86-9232-48B9A53FAA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D30EE-41C0-44B3-B07F-35F3835FED75}" type="datetimeFigureOut">
              <a:rPr lang="en-US" smtClean="0"/>
              <a:pPr/>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3B95-B51A-4A86-9232-48B9A53FAA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D30EE-41C0-44B3-B07F-35F3835FED75}" type="datetimeFigureOut">
              <a:rPr lang="en-US" smtClean="0"/>
              <a:pPr/>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3B95-B51A-4A86-9232-48B9A53FAA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0D30EE-41C0-44B3-B07F-35F3835FED75}" type="datetimeFigureOut">
              <a:rPr lang="en-US" smtClean="0"/>
              <a:pPr/>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3B95-B51A-4A86-9232-48B9A53FAA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0D30EE-41C0-44B3-B07F-35F3835FED75}" type="datetimeFigureOut">
              <a:rPr lang="en-US" smtClean="0"/>
              <a:pPr/>
              <a:t>4/28/2010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03B95-B51A-4A86-9232-48B9A53FAA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0D30EE-41C0-44B3-B07F-35F3835FED75}" type="datetimeFigureOut">
              <a:rPr lang="en-US" smtClean="0"/>
              <a:pPr/>
              <a:t>4/28/2010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03B95-B51A-4A86-9232-48B9A53FAA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0D30EE-41C0-44B3-B07F-35F3835FED75}" type="datetimeFigureOut">
              <a:rPr lang="en-US" smtClean="0"/>
              <a:pPr/>
              <a:t>4/28/2010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03B95-B51A-4A86-9232-48B9A53FAA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D30EE-41C0-44B3-B07F-35F3835FED75}" type="datetimeFigureOut">
              <a:rPr lang="en-US" smtClean="0"/>
              <a:pPr/>
              <a:t>4/28/2010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03B95-B51A-4A86-9232-48B9A53FAA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0D30EE-41C0-44B3-B07F-35F3835FED75}" type="datetimeFigureOut">
              <a:rPr lang="en-US" smtClean="0"/>
              <a:pPr/>
              <a:t>4/28/2010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03B95-B51A-4A86-9232-48B9A53FAA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0D30EE-41C0-44B3-B07F-35F3835FED75}" type="datetimeFigureOut">
              <a:rPr lang="en-US" smtClean="0"/>
              <a:pPr/>
              <a:t>4/28/2010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03B95-B51A-4A86-9232-48B9A53FAA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D30EE-41C0-44B3-B07F-35F3835FED75}" type="datetimeFigureOut">
              <a:rPr lang="en-US" smtClean="0"/>
              <a:pPr/>
              <a:t>4/28/2010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03B95-B51A-4A86-9232-48B9A53FAA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14400" y="1600200"/>
            <a:ext cx="5334000" cy="1569660"/>
          </a:xfrm>
          <a:prstGeom prst="rect">
            <a:avLst/>
          </a:prstGeom>
          <a:noFill/>
        </p:spPr>
        <p:txBody>
          <a:bodyPr wrap="square" rtlCol="0">
            <a:spAutoFit/>
          </a:bodyPr>
          <a:lstStyle/>
          <a:p>
            <a:r>
              <a:rPr lang="en-US" sz="4800" dirty="0" smtClean="0"/>
              <a:t>Visual Scripting Dataflow</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838200" y="34290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cxnSp>
        <p:nvCxnSpPr>
          <p:cNvPr id="9" name="Curved Connector 8"/>
          <p:cNvCxnSpPr>
            <a:stCxn id="5" idx="2"/>
            <a:endCxn id="12" idx="3"/>
          </p:cNvCxnSpPr>
          <p:nvPr/>
        </p:nvCxnSpPr>
        <p:spPr>
          <a:xfrm rot="5400000">
            <a:off x="4267200" y="1905000"/>
            <a:ext cx="1714500" cy="2781300"/>
          </a:xfrm>
          <a:prstGeom prst="curvedConnector2">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1" name="Rectangle 10"/>
          <p:cNvSpPr/>
          <p:nvPr/>
        </p:nvSpPr>
        <p:spPr>
          <a:xfrm>
            <a:off x="6324600" y="1981200"/>
            <a:ext cx="1447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Unique Tag</a:t>
            </a:r>
            <a:endParaRPr lang="en-US" dirty="0"/>
          </a:p>
        </p:txBody>
      </p:sp>
      <p:sp>
        <p:nvSpPr>
          <p:cNvPr id="12" name="Rectangle 11"/>
          <p:cNvSpPr/>
          <p:nvPr/>
        </p:nvSpPr>
        <p:spPr>
          <a:xfrm>
            <a:off x="2286000" y="3962400"/>
            <a:ext cx="1447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Unique Tag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838200" y="34290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cxnSp>
        <p:nvCxnSpPr>
          <p:cNvPr id="9" name="Curved Connector 8"/>
          <p:cNvCxnSpPr>
            <a:stCxn id="5" idx="2"/>
            <a:endCxn id="12" idx="3"/>
          </p:cNvCxnSpPr>
          <p:nvPr/>
        </p:nvCxnSpPr>
        <p:spPr>
          <a:xfrm rot="5400000">
            <a:off x="4267200" y="1905000"/>
            <a:ext cx="1714500" cy="2781300"/>
          </a:xfrm>
          <a:prstGeom prst="curvedConnector2">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1" name="Rectangle 10"/>
          <p:cNvSpPr/>
          <p:nvPr/>
        </p:nvSpPr>
        <p:spPr>
          <a:xfrm>
            <a:off x="6324600" y="1981200"/>
            <a:ext cx="1447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Unique Tag</a:t>
            </a:r>
            <a:endParaRPr lang="en-US" dirty="0"/>
          </a:p>
        </p:txBody>
      </p:sp>
      <p:sp>
        <p:nvSpPr>
          <p:cNvPr id="12" name="Rectangle 11"/>
          <p:cNvSpPr/>
          <p:nvPr/>
        </p:nvSpPr>
        <p:spPr>
          <a:xfrm>
            <a:off x="2286000" y="3962400"/>
            <a:ext cx="1447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Unique Tag</a:t>
            </a:r>
            <a:endParaRPr lang="en-US" dirty="0"/>
          </a:p>
        </p:txBody>
      </p:sp>
      <p:sp>
        <p:nvSpPr>
          <p:cNvPr id="13" name="Rounded Rectangular Callout 12"/>
          <p:cNvSpPr/>
          <p:nvPr/>
        </p:nvSpPr>
        <p:spPr>
          <a:xfrm>
            <a:off x="2514600" y="762000"/>
            <a:ext cx="3276600" cy="2895600"/>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 unique tag is used when the fields are added. Multiple visual scripts may add the same fields, but the data in them is specific to the script. These fields in the game object can only be uniquely identified by the field name + tag pair.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838200" y="34290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cxnSp>
        <p:nvCxnSpPr>
          <p:cNvPr id="9" name="Curved Connector 8"/>
          <p:cNvCxnSpPr>
            <a:stCxn id="5" idx="2"/>
            <a:endCxn id="12" idx="3"/>
          </p:cNvCxnSpPr>
          <p:nvPr/>
        </p:nvCxnSpPr>
        <p:spPr>
          <a:xfrm rot="5400000">
            <a:off x="4267200" y="1905000"/>
            <a:ext cx="1714500" cy="2781300"/>
          </a:xfrm>
          <a:prstGeom prst="curvedConnector2">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1" name="Rectangle 10"/>
          <p:cNvSpPr/>
          <p:nvPr/>
        </p:nvSpPr>
        <p:spPr>
          <a:xfrm>
            <a:off x="6324600" y="1981200"/>
            <a:ext cx="1447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Unique Tag</a:t>
            </a:r>
            <a:endParaRPr lang="en-US" dirty="0"/>
          </a:p>
        </p:txBody>
      </p:sp>
      <p:sp>
        <p:nvSpPr>
          <p:cNvPr id="12" name="Rectangle 11"/>
          <p:cNvSpPr/>
          <p:nvPr/>
        </p:nvSpPr>
        <p:spPr>
          <a:xfrm>
            <a:off x="2286000" y="3962400"/>
            <a:ext cx="1447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Unique Tag</a:t>
            </a:r>
            <a:endParaRPr lang="en-US" dirty="0"/>
          </a:p>
        </p:txBody>
      </p:sp>
      <p:sp>
        <p:nvSpPr>
          <p:cNvPr id="13" name="Rectangle 12"/>
          <p:cNvSpPr/>
          <p:nvPr/>
        </p:nvSpPr>
        <p:spPr>
          <a:xfrm>
            <a:off x="6248400" y="41148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4" name="Rectangle 13"/>
          <p:cNvSpPr/>
          <p:nvPr/>
        </p:nvSpPr>
        <p:spPr>
          <a:xfrm>
            <a:off x="5562600" y="4267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5" name="Rectangle 14"/>
          <p:cNvSpPr/>
          <p:nvPr/>
        </p:nvSpPr>
        <p:spPr>
          <a:xfrm>
            <a:off x="7391400" y="5334000"/>
            <a:ext cx="1447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Unique Tag</a:t>
            </a:r>
            <a:endParaRPr lang="en-US" dirty="0"/>
          </a:p>
        </p:txBody>
      </p:sp>
      <p:sp>
        <p:nvSpPr>
          <p:cNvPr id="16" name="Rectangle 15"/>
          <p:cNvSpPr/>
          <p:nvPr/>
        </p:nvSpPr>
        <p:spPr>
          <a:xfrm>
            <a:off x="838200" y="44196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sp>
        <p:nvSpPr>
          <p:cNvPr id="18" name="Rectangle 17"/>
          <p:cNvSpPr/>
          <p:nvPr/>
        </p:nvSpPr>
        <p:spPr>
          <a:xfrm>
            <a:off x="2286000" y="4953000"/>
            <a:ext cx="1447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Unique Tag</a:t>
            </a:r>
            <a:endParaRPr lang="en-US" dirty="0"/>
          </a:p>
        </p:txBody>
      </p:sp>
      <p:cxnSp>
        <p:nvCxnSpPr>
          <p:cNvPr id="19" name="Curved Connector 8"/>
          <p:cNvCxnSpPr>
            <a:stCxn id="13" idx="2"/>
            <a:endCxn id="18" idx="3"/>
          </p:cNvCxnSpPr>
          <p:nvPr/>
        </p:nvCxnSpPr>
        <p:spPr>
          <a:xfrm rot="5400000" flipH="1">
            <a:off x="5334000" y="3543300"/>
            <a:ext cx="647700" cy="3848100"/>
          </a:xfrm>
          <a:prstGeom prst="curvedConnector4">
            <a:avLst>
              <a:gd name="adj1" fmla="val -35294"/>
              <a:gd name="adj2" fmla="val 67327"/>
            </a:avLst>
          </a:prstGeom>
          <a:ln w="76200">
            <a:tailEnd type="arrow"/>
          </a:ln>
        </p:spPr>
        <p:style>
          <a:lnRef idx="1">
            <a:schemeClr val="accent6"/>
          </a:lnRef>
          <a:fillRef idx="0">
            <a:schemeClr val="accent6"/>
          </a:fillRef>
          <a:effectRef idx="0">
            <a:schemeClr val="accent6"/>
          </a:effectRef>
          <a:fontRef idx="minor">
            <a:schemeClr val="tx1"/>
          </a:fontRef>
        </p:style>
      </p:cxnSp>
      <p:cxnSp>
        <p:nvCxnSpPr>
          <p:cNvPr id="22" name="Curved Connector 21"/>
          <p:cNvCxnSpPr>
            <a:stCxn id="4" idx="3"/>
            <a:endCxn id="14" idx="1"/>
          </p:cNvCxnSpPr>
          <p:nvPr/>
        </p:nvCxnSpPr>
        <p:spPr>
          <a:xfrm>
            <a:off x="3124200" y="1981200"/>
            <a:ext cx="2438400" cy="24765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1143000" y="34290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9" name="Rectangle 8"/>
          <p:cNvSpPr/>
          <p:nvPr/>
        </p:nvSpPr>
        <p:spPr>
          <a:xfrm>
            <a:off x="1143000" y="38100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1143000" y="34290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9" name="Rectangle 8"/>
          <p:cNvSpPr/>
          <p:nvPr/>
        </p:nvSpPr>
        <p:spPr>
          <a:xfrm>
            <a:off x="1143000" y="38100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1" name="Rounded Rectangular Callout 10"/>
          <p:cNvSpPr/>
          <p:nvPr/>
        </p:nvSpPr>
        <p:spPr>
          <a:xfrm>
            <a:off x="2362200" y="1371600"/>
            <a:ext cx="3276600" cy="1828800"/>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(Initial) Game object data is defined by a set of fields declared in the game object </a:t>
            </a:r>
            <a:r>
              <a:rPr lang="en-US" dirty="0" err="1" smtClean="0"/>
              <a:t>ddl</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430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6324600" y="12192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25" idx="1"/>
          </p:cNvCxnSpPr>
          <p:nvPr/>
        </p:nvCxnSpPr>
        <p:spPr>
          <a:xfrm rot="10800000" flipH="1">
            <a:off x="5715000" y="1676400"/>
            <a:ext cx="304800" cy="2743200"/>
          </a:xfrm>
          <a:prstGeom prst="curvedConnector4">
            <a:avLst>
              <a:gd name="adj1" fmla="val 103302"/>
              <a:gd name="adj2" fmla="val 55949"/>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381000" y="19812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5791200" y="1219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2819400" y="3124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9" name="Rectangle 8"/>
          <p:cNvSpPr/>
          <p:nvPr/>
        </p:nvSpPr>
        <p:spPr>
          <a:xfrm>
            <a:off x="2819400" y="3505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1" name="Rectangle 10"/>
          <p:cNvSpPr/>
          <p:nvPr/>
        </p:nvSpPr>
        <p:spPr>
          <a:xfrm>
            <a:off x="2819400" y="3886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2" name="Rectangle 11"/>
          <p:cNvSpPr/>
          <p:nvPr/>
        </p:nvSpPr>
        <p:spPr>
          <a:xfrm>
            <a:off x="2819400" y="4267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3" name="Rectangle 12"/>
          <p:cNvSpPr/>
          <p:nvPr/>
        </p:nvSpPr>
        <p:spPr>
          <a:xfrm>
            <a:off x="2819400" y="4648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4" name="Rectangle 13"/>
          <p:cNvSpPr/>
          <p:nvPr/>
        </p:nvSpPr>
        <p:spPr>
          <a:xfrm>
            <a:off x="2819400" y="5029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cxnSp>
        <p:nvCxnSpPr>
          <p:cNvPr id="22" name="Shape 21"/>
          <p:cNvCxnSpPr>
            <a:stCxn id="10" idx="2"/>
            <a:endCxn id="28" idx="1"/>
          </p:cNvCxnSpPr>
          <p:nvPr/>
        </p:nvCxnSpPr>
        <p:spPr>
          <a:xfrm rot="16200000" flipH="1">
            <a:off x="1314450" y="3105150"/>
            <a:ext cx="1333500" cy="914400"/>
          </a:xfrm>
          <a:prstGeom prst="curvedConnector2">
            <a:avLst/>
          </a:prstGeom>
          <a:ln w="38100">
            <a:tailEnd type="arrow"/>
          </a:ln>
        </p:spPr>
        <p:style>
          <a:lnRef idx="1">
            <a:schemeClr val="accent5"/>
          </a:lnRef>
          <a:fillRef idx="0">
            <a:schemeClr val="accent5"/>
          </a:fillRef>
          <a:effectRef idx="0">
            <a:schemeClr val="accent5"/>
          </a:effectRef>
          <a:fontRef idx="minor">
            <a:schemeClr val="tx1"/>
          </a:fontRef>
        </p:style>
      </p:cxnSp>
      <p:sp>
        <p:nvSpPr>
          <p:cNvPr id="25" name="Right Brace 24"/>
          <p:cNvSpPr/>
          <p:nvPr/>
        </p:nvSpPr>
        <p:spPr>
          <a:xfrm>
            <a:off x="5257800" y="3886200"/>
            <a:ext cx="457200" cy="10668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8" name="Left Brace 27"/>
          <p:cNvSpPr/>
          <p:nvPr/>
        </p:nvSpPr>
        <p:spPr>
          <a:xfrm>
            <a:off x="2438400" y="3124200"/>
            <a:ext cx="304800" cy="2209800"/>
          </a:xfrm>
          <a:prstGeom prst="leftBrace">
            <a:avLst/>
          </a:prstGeom>
          <a:ln w="3810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430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6324600" y="12192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25" idx="1"/>
          </p:cNvCxnSpPr>
          <p:nvPr/>
        </p:nvCxnSpPr>
        <p:spPr>
          <a:xfrm rot="10800000" flipH="1">
            <a:off x="5715000" y="1676400"/>
            <a:ext cx="304800" cy="2743200"/>
          </a:xfrm>
          <a:prstGeom prst="curvedConnector4">
            <a:avLst>
              <a:gd name="adj1" fmla="val 103302"/>
              <a:gd name="adj2" fmla="val 55949"/>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381000" y="19812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5791200" y="1219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2819400" y="3124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9" name="Rectangle 8"/>
          <p:cNvSpPr/>
          <p:nvPr/>
        </p:nvSpPr>
        <p:spPr>
          <a:xfrm>
            <a:off x="2819400" y="3505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1" name="Rectangle 10"/>
          <p:cNvSpPr/>
          <p:nvPr/>
        </p:nvSpPr>
        <p:spPr>
          <a:xfrm>
            <a:off x="2819400" y="3886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2" name="Rectangle 11"/>
          <p:cNvSpPr/>
          <p:nvPr/>
        </p:nvSpPr>
        <p:spPr>
          <a:xfrm>
            <a:off x="2819400" y="4267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3" name="Rectangle 12"/>
          <p:cNvSpPr/>
          <p:nvPr/>
        </p:nvSpPr>
        <p:spPr>
          <a:xfrm>
            <a:off x="2819400" y="4648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4" name="Rectangle 13"/>
          <p:cNvSpPr/>
          <p:nvPr/>
        </p:nvSpPr>
        <p:spPr>
          <a:xfrm>
            <a:off x="2819400" y="5029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cxnSp>
        <p:nvCxnSpPr>
          <p:cNvPr id="22" name="Shape 21"/>
          <p:cNvCxnSpPr>
            <a:stCxn id="10" idx="2"/>
            <a:endCxn id="28" idx="1"/>
          </p:cNvCxnSpPr>
          <p:nvPr/>
        </p:nvCxnSpPr>
        <p:spPr>
          <a:xfrm rot="16200000" flipH="1">
            <a:off x="1314450" y="3105150"/>
            <a:ext cx="1333500" cy="914400"/>
          </a:xfrm>
          <a:prstGeom prst="curvedConnector2">
            <a:avLst/>
          </a:prstGeom>
          <a:ln w="38100">
            <a:tailEnd type="arrow"/>
          </a:ln>
        </p:spPr>
        <p:style>
          <a:lnRef idx="1">
            <a:schemeClr val="accent5"/>
          </a:lnRef>
          <a:fillRef idx="0">
            <a:schemeClr val="accent5"/>
          </a:fillRef>
          <a:effectRef idx="0">
            <a:schemeClr val="accent5"/>
          </a:effectRef>
          <a:fontRef idx="minor">
            <a:schemeClr val="tx1"/>
          </a:fontRef>
        </p:style>
      </p:cxnSp>
      <p:sp>
        <p:nvSpPr>
          <p:cNvPr id="25" name="Right Brace 24"/>
          <p:cNvSpPr/>
          <p:nvPr/>
        </p:nvSpPr>
        <p:spPr>
          <a:xfrm>
            <a:off x="5257800" y="3886200"/>
            <a:ext cx="457200" cy="10668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8" name="Left Brace 27"/>
          <p:cNvSpPr/>
          <p:nvPr/>
        </p:nvSpPr>
        <p:spPr>
          <a:xfrm>
            <a:off x="2438400" y="3124200"/>
            <a:ext cx="304800" cy="2209800"/>
          </a:xfrm>
          <a:prstGeom prst="leftBrace">
            <a:avLst/>
          </a:prstGeom>
          <a:ln w="3810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16" name="Rounded Rectangular Callout 15"/>
          <p:cNvSpPr/>
          <p:nvPr/>
        </p:nvSpPr>
        <p:spPr>
          <a:xfrm>
            <a:off x="4191000" y="1143000"/>
            <a:ext cx="3276600" cy="2286000"/>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 visual script node will only read and write to a subset of the fields in a game object definition. Which fields are explicitly declared in the components that a visual script node uses.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430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6324600" y="12192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25" idx="1"/>
          </p:cNvCxnSpPr>
          <p:nvPr/>
        </p:nvCxnSpPr>
        <p:spPr>
          <a:xfrm rot="10800000" flipH="1">
            <a:off x="5715000" y="1676400"/>
            <a:ext cx="304800" cy="2743200"/>
          </a:xfrm>
          <a:prstGeom prst="curvedConnector4">
            <a:avLst>
              <a:gd name="adj1" fmla="val 103302"/>
              <a:gd name="adj2" fmla="val 55949"/>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381000" y="19812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5791200" y="1219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2819400" y="3124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9" name="Rectangle 8"/>
          <p:cNvSpPr/>
          <p:nvPr/>
        </p:nvSpPr>
        <p:spPr>
          <a:xfrm>
            <a:off x="2819400" y="3505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1" name="Rectangle 10"/>
          <p:cNvSpPr/>
          <p:nvPr/>
        </p:nvSpPr>
        <p:spPr>
          <a:xfrm>
            <a:off x="2819400" y="3886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2" name="Rectangle 11"/>
          <p:cNvSpPr/>
          <p:nvPr/>
        </p:nvSpPr>
        <p:spPr>
          <a:xfrm>
            <a:off x="2819400" y="4267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3" name="Rectangle 12"/>
          <p:cNvSpPr/>
          <p:nvPr/>
        </p:nvSpPr>
        <p:spPr>
          <a:xfrm>
            <a:off x="2819400" y="4648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4" name="Rectangle 13"/>
          <p:cNvSpPr/>
          <p:nvPr/>
        </p:nvSpPr>
        <p:spPr>
          <a:xfrm>
            <a:off x="2819400" y="5029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cxnSp>
        <p:nvCxnSpPr>
          <p:cNvPr id="22" name="Shape 21"/>
          <p:cNvCxnSpPr>
            <a:stCxn id="10" idx="2"/>
            <a:endCxn id="28" idx="1"/>
          </p:cNvCxnSpPr>
          <p:nvPr/>
        </p:nvCxnSpPr>
        <p:spPr>
          <a:xfrm rot="16200000" flipH="1">
            <a:off x="1314450" y="3105150"/>
            <a:ext cx="1333500" cy="914400"/>
          </a:xfrm>
          <a:prstGeom prst="curvedConnector2">
            <a:avLst/>
          </a:prstGeom>
          <a:ln w="38100">
            <a:tailEnd type="arrow"/>
          </a:ln>
        </p:spPr>
        <p:style>
          <a:lnRef idx="1">
            <a:schemeClr val="accent5"/>
          </a:lnRef>
          <a:fillRef idx="0">
            <a:schemeClr val="accent5"/>
          </a:fillRef>
          <a:effectRef idx="0">
            <a:schemeClr val="accent5"/>
          </a:effectRef>
          <a:fontRef idx="minor">
            <a:schemeClr val="tx1"/>
          </a:fontRef>
        </p:style>
      </p:cxnSp>
      <p:sp>
        <p:nvSpPr>
          <p:cNvPr id="25" name="Right Brace 24"/>
          <p:cNvSpPr/>
          <p:nvPr/>
        </p:nvSpPr>
        <p:spPr>
          <a:xfrm>
            <a:off x="5257800" y="3886200"/>
            <a:ext cx="457200" cy="10668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8" name="Left Brace 27"/>
          <p:cNvSpPr/>
          <p:nvPr/>
        </p:nvSpPr>
        <p:spPr>
          <a:xfrm>
            <a:off x="2438400" y="3124200"/>
            <a:ext cx="304800" cy="2209800"/>
          </a:xfrm>
          <a:prstGeom prst="leftBrace">
            <a:avLst/>
          </a:prstGeom>
          <a:ln w="3810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16" name="Rounded Rectangular Callout 15"/>
          <p:cNvSpPr/>
          <p:nvPr/>
        </p:nvSpPr>
        <p:spPr>
          <a:xfrm>
            <a:off x="3048000" y="609600"/>
            <a:ext cx="3276600" cy="3657600"/>
          </a:xfrm>
          <a:prstGeom prst="wedgeRoundRectCallout">
            <a:avLst>
              <a:gd name="adj1" fmla="val -59395"/>
              <a:gd name="adj2" fmla="val -20045"/>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Note: Game object data is referenced in visual script nodes by an ID. The ID serves as both a handle for the data which can be moved and changed by other systems, in addition to being a key to identify data associated with the game object which may not be stored in the game object structure itself.</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562600" y="15240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19" name="Rectangle 18"/>
          <p:cNvSpPr/>
          <p:nvPr/>
        </p:nvSpPr>
        <p:spPr>
          <a:xfrm>
            <a:off x="5562600" y="32004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20" name="Oval 19"/>
          <p:cNvSpPr/>
          <p:nvPr/>
        </p:nvSpPr>
        <p:spPr>
          <a:xfrm>
            <a:off x="67056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7056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705600" y="5410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562600" y="15240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19" name="Rectangle 18"/>
          <p:cNvSpPr/>
          <p:nvPr/>
        </p:nvSpPr>
        <p:spPr>
          <a:xfrm>
            <a:off x="5562600" y="32004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20" name="Oval 19"/>
          <p:cNvSpPr/>
          <p:nvPr/>
        </p:nvSpPr>
        <p:spPr>
          <a:xfrm>
            <a:off x="67056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7056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705600" y="5410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ular Callout 8"/>
          <p:cNvSpPr/>
          <p:nvPr/>
        </p:nvSpPr>
        <p:spPr>
          <a:xfrm>
            <a:off x="1752600" y="1371600"/>
            <a:ext cx="3733800" cy="3200400"/>
          </a:xfrm>
          <a:prstGeom prst="wedgeRoundRectCallout">
            <a:avLst>
              <a:gd name="adj1" fmla="val 58425"/>
              <a:gd name="adj2" fmla="val -17500"/>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 visual script node can largely be defined as a management wrapper for components. It’s responsible for gathering and preparing the correct inputs to components. The components are responsible for the actual transformation on those inputs into data in the target object.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477000" y="3048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9" name="Rectangle 8"/>
          <p:cNvSpPr/>
          <p:nvPr/>
        </p:nvSpPr>
        <p:spPr>
          <a:xfrm>
            <a:off x="2667000" y="1752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0" name="Rectangle 9"/>
          <p:cNvSpPr/>
          <p:nvPr/>
        </p:nvSpPr>
        <p:spPr>
          <a:xfrm>
            <a:off x="2667000" y="2133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1" name="Rectangle 10"/>
          <p:cNvSpPr/>
          <p:nvPr/>
        </p:nvSpPr>
        <p:spPr>
          <a:xfrm>
            <a:off x="2667000" y="2514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2" name="Right Brace 11"/>
          <p:cNvSpPr/>
          <p:nvPr/>
        </p:nvSpPr>
        <p:spPr>
          <a:xfrm>
            <a:off x="5105400" y="1752600"/>
            <a:ext cx="457200" cy="10668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3" name="Rectangle 12"/>
          <p:cNvSpPr/>
          <p:nvPr/>
        </p:nvSpPr>
        <p:spPr>
          <a:xfrm>
            <a:off x="2667000" y="4038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4" name="Rectangle 13"/>
          <p:cNvSpPr/>
          <p:nvPr/>
        </p:nvSpPr>
        <p:spPr>
          <a:xfrm>
            <a:off x="2667000" y="4419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5" name="Rectangle 14"/>
          <p:cNvSpPr/>
          <p:nvPr/>
        </p:nvSpPr>
        <p:spPr>
          <a:xfrm>
            <a:off x="2667000" y="4800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2" name="Rectangle 21"/>
          <p:cNvSpPr/>
          <p:nvPr/>
        </p:nvSpPr>
        <p:spPr>
          <a:xfrm>
            <a:off x="2667000" y="5181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4" name="Rectangle 23"/>
          <p:cNvSpPr/>
          <p:nvPr/>
        </p:nvSpPr>
        <p:spPr>
          <a:xfrm>
            <a:off x="2667000" y="5562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5" name="Rectangle 24"/>
          <p:cNvSpPr/>
          <p:nvPr/>
        </p:nvSpPr>
        <p:spPr>
          <a:xfrm>
            <a:off x="2667000" y="5943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6" name="Right Brace 25"/>
          <p:cNvSpPr/>
          <p:nvPr/>
        </p:nvSpPr>
        <p:spPr>
          <a:xfrm>
            <a:off x="5105400" y="4038600"/>
            <a:ext cx="457200" cy="22098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7" name="Rectangle 26"/>
          <p:cNvSpPr/>
          <p:nvPr/>
        </p:nvSpPr>
        <p:spPr>
          <a:xfrm>
            <a:off x="6477000" y="19812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Required Game Object Fields</a:t>
            </a:r>
            <a:endParaRPr lang="en-US" dirty="0"/>
          </a:p>
        </p:txBody>
      </p:sp>
      <p:sp>
        <p:nvSpPr>
          <p:cNvPr id="28" name="Rectangle 27"/>
          <p:cNvSpPr/>
          <p:nvPr/>
        </p:nvSpPr>
        <p:spPr>
          <a:xfrm>
            <a:off x="6477000" y="26670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Required Component Fields</a:t>
            </a:r>
            <a:endParaRPr lang="en-US" dirty="0"/>
          </a:p>
        </p:txBody>
      </p:sp>
      <p:cxnSp>
        <p:nvCxnSpPr>
          <p:cNvPr id="59" name="Elbow Connector 58"/>
          <p:cNvCxnSpPr>
            <a:stCxn id="27" idx="1"/>
          </p:cNvCxnSpPr>
          <p:nvPr/>
        </p:nvCxnSpPr>
        <p:spPr>
          <a:xfrm rot="10800000">
            <a:off x="5638800" y="2286000"/>
            <a:ext cx="838200" cy="1588"/>
          </a:xfrm>
          <a:prstGeom prst="bentConnector3">
            <a:avLst>
              <a:gd name="adj1" fmla="val 50000"/>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60" name="Elbow Connector 59"/>
          <p:cNvCxnSpPr>
            <a:stCxn id="28" idx="2"/>
          </p:cNvCxnSpPr>
          <p:nvPr/>
        </p:nvCxnSpPr>
        <p:spPr>
          <a:xfrm rot="5400000">
            <a:off x="5734050" y="3181350"/>
            <a:ext cx="1905000" cy="2095500"/>
          </a:xfrm>
          <a:prstGeom prst="bentConnector2">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66" name="Rectangle 65"/>
          <p:cNvSpPr/>
          <p:nvPr/>
        </p:nvSpPr>
        <p:spPr>
          <a:xfrm>
            <a:off x="5867400" y="46482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 Unique Tag</a:t>
            </a:r>
            <a:endParaRPr lang="en-US" dirty="0"/>
          </a:p>
        </p:txBody>
      </p:sp>
      <p:sp>
        <p:nvSpPr>
          <p:cNvPr id="19" name="Rectangle 18"/>
          <p:cNvSpPr/>
          <p:nvPr/>
        </p:nvSpPr>
        <p:spPr>
          <a:xfrm>
            <a:off x="228600" y="838200"/>
            <a:ext cx="47244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20" name="Rectangle 19"/>
          <p:cNvSpPr/>
          <p:nvPr/>
        </p:nvSpPr>
        <p:spPr>
          <a:xfrm>
            <a:off x="228600" y="1752600"/>
            <a:ext cx="2286000" cy="1066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21" name="Rectangle 20"/>
          <p:cNvSpPr/>
          <p:nvPr/>
        </p:nvSpPr>
        <p:spPr>
          <a:xfrm>
            <a:off x="228600" y="4038600"/>
            <a:ext cx="2286000" cy="2209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sp>
        <p:nvSpPr>
          <p:cNvPr id="36" name="Oval 35"/>
          <p:cNvSpPr/>
          <p:nvPr/>
        </p:nvSpPr>
        <p:spPr>
          <a:xfrm>
            <a:off x="1295400" y="29718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Oval 36"/>
          <p:cNvSpPr/>
          <p:nvPr/>
        </p:nvSpPr>
        <p:spPr>
          <a:xfrm>
            <a:off x="1295400" y="32004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Oval 37"/>
          <p:cNvSpPr/>
          <p:nvPr/>
        </p:nvSpPr>
        <p:spPr>
          <a:xfrm>
            <a:off x="1295400" y="34290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a:off x="3733800" y="29718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Oval 39"/>
          <p:cNvSpPr/>
          <p:nvPr/>
        </p:nvSpPr>
        <p:spPr>
          <a:xfrm>
            <a:off x="3733800" y="32004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Oval 40"/>
          <p:cNvSpPr/>
          <p:nvPr/>
        </p:nvSpPr>
        <p:spPr>
          <a:xfrm>
            <a:off x="3733800" y="34290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477000" y="3048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9" name="Rectangle 8"/>
          <p:cNvSpPr/>
          <p:nvPr/>
        </p:nvSpPr>
        <p:spPr>
          <a:xfrm>
            <a:off x="2667000" y="1752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0" name="Rectangle 9"/>
          <p:cNvSpPr/>
          <p:nvPr/>
        </p:nvSpPr>
        <p:spPr>
          <a:xfrm>
            <a:off x="2667000" y="2133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1" name="Rectangle 10"/>
          <p:cNvSpPr/>
          <p:nvPr/>
        </p:nvSpPr>
        <p:spPr>
          <a:xfrm>
            <a:off x="2667000" y="2514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2" name="Right Brace 11"/>
          <p:cNvSpPr/>
          <p:nvPr/>
        </p:nvSpPr>
        <p:spPr>
          <a:xfrm>
            <a:off x="5105400" y="1752600"/>
            <a:ext cx="457200" cy="10668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3" name="Rectangle 12"/>
          <p:cNvSpPr/>
          <p:nvPr/>
        </p:nvSpPr>
        <p:spPr>
          <a:xfrm>
            <a:off x="2667000" y="4038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4" name="Rectangle 13"/>
          <p:cNvSpPr/>
          <p:nvPr/>
        </p:nvSpPr>
        <p:spPr>
          <a:xfrm>
            <a:off x="2667000" y="4419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5" name="Rectangle 14"/>
          <p:cNvSpPr/>
          <p:nvPr/>
        </p:nvSpPr>
        <p:spPr>
          <a:xfrm>
            <a:off x="2667000" y="4800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2" name="Rectangle 21"/>
          <p:cNvSpPr/>
          <p:nvPr/>
        </p:nvSpPr>
        <p:spPr>
          <a:xfrm>
            <a:off x="2667000" y="5181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4" name="Rectangle 23"/>
          <p:cNvSpPr/>
          <p:nvPr/>
        </p:nvSpPr>
        <p:spPr>
          <a:xfrm>
            <a:off x="2667000" y="5562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5" name="Rectangle 24"/>
          <p:cNvSpPr/>
          <p:nvPr/>
        </p:nvSpPr>
        <p:spPr>
          <a:xfrm>
            <a:off x="2667000" y="5943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6" name="Right Brace 25"/>
          <p:cNvSpPr/>
          <p:nvPr/>
        </p:nvSpPr>
        <p:spPr>
          <a:xfrm>
            <a:off x="5105400" y="4038600"/>
            <a:ext cx="457200" cy="22098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7" name="Rectangle 26"/>
          <p:cNvSpPr/>
          <p:nvPr/>
        </p:nvSpPr>
        <p:spPr>
          <a:xfrm>
            <a:off x="6477000" y="19812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Required Game Object Fields</a:t>
            </a:r>
            <a:endParaRPr lang="en-US" dirty="0"/>
          </a:p>
        </p:txBody>
      </p:sp>
      <p:sp>
        <p:nvSpPr>
          <p:cNvPr id="28" name="Rectangle 27"/>
          <p:cNvSpPr/>
          <p:nvPr/>
        </p:nvSpPr>
        <p:spPr>
          <a:xfrm>
            <a:off x="6477000" y="26670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Required Component Fields</a:t>
            </a:r>
            <a:endParaRPr lang="en-US" dirty="0"/>
          </a:p>
        </p:txBody>
      </p:sp>
      <p:cxnSp>
        <p:nvCxnSpPr>
          <p:cNvPr id="59" name="Elbow Connector 58"/>
          <p:cNvCxnSpPr>
            <a:stCxn id="27" idx="1"/>
          </p:cNvCxnSpPr>
          <p:nvPr/>
        </p:nvCxnSpPr>
        <p:spPr>
          <a:xfrm rot="10800000">
            <a:off x="5638800" y="2286000"/>
            <a:ext cx="838200" cy="1588"/>
          </a:xfrm>
          <a:prstGeom prst="bentConnector3">
            <a:avLst>
              <a:gd name="adj1" fmla="val 50000"/>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60" name="Elbow Connector 59"/>
          <p:cNvCxnSpPr>
            <a:stCxn id="28" idx="2"/>
          </p:cNvCxnSpPr>
          <p:nvPr/>
        </p:nvCxnSpPr>
        <p:spPr>
          <a:xfrm rot="5400000">
            <a:off x="5734050" y="3181350"/>
            <a:ext cx="1905000" cy="2095500"/>
          </a:xfrm>
          <a:prstGeom prst="bentConnector2">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66" name="Rectangle 65"/>
          <p:cNvSpPr/>
          <p:nvPr/>
        </p:nvSpPr>
        <p:spPr>
          <a:xfrm>
            <a:off x="5867400" y="46482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 Unique Tag</a:t>
            </a:r>
            <a:endParaRPr lang="en-US" dirty="0"/>
          </a:p>
        </p:txBody>
      </p:sp>
      <p:sp>
        <p:nvSpPr>
          <p:cNvPr id="19" name="Rectangle 18"/>
          <p:cNvSpPr/>
          <p:nvPr/>
        </p:nvSpPr>
        <p:spPr>
          <a:xfrm>
            <a:off x="228600" y="838200"/>
            <a:ext cx="47244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20" name="Rectangle 19"/>
          <p:cNvSpPr/>
          <p:nvPr/>
        </p:nvSpPr>
        <p:spPr>
          <a:xfrm>
            <a:off x="228600" y="1752600"/>
            <a:ext cx="2286000" cy="1066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21" name="Rectangle 20"/>
          <p:cNvSpPr/>
          <p:nvPr/>
        </p:nvSpPr>
        <p:spPr>
          <a:xfrm>
            <a:off x="228600" y="4038600"/>
            <a:ext cx="2286000" cy="2209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sp>
        <p:nvSpPr>
          <p:cNvPr id="36" name="Oval 35"/>
          <p:cNvSpPr/>
          <p:nvPr/>
        </p:nvSpPr>
        <p:spPr>
          <a:xfrm>
            <a:off x="1295400" y="29718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Oval 36"/>
          <p:cNvSpPr/>
          <p:nvPr/>
        </p:nvSpPr>
        <p:spPr>
          <a:xfrm>
            <a:off x="1295400" y="32004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Oval 37"/>
          <p:cNvSpPr/>
          <p:nvPr/>
        </p:nvSpPr>
        <p:spPr>
          <a:xfrm>
            <a:off x="1295400" y="34290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a:off x="3733800" y="29718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Oval 39"/>
          <p:cNvSpPr/>
          <p:nvPr/>
        </p:nvSpPr>
        <p:spPr>
          <a:xfrm>
            <a:off x="3733800" y="32004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Oval 40"/>
          <p:cNvSpPr/>
          <p:nvPr/>
        </p:nvSpPr>
        <p:spPr>
          <a:xfrm>
            <a:off x="3733800" y="34290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Rounded Rectangular Callout 28"/>
          <p:cNvSpPr/>
          <p:nvPr/>
        </p:nvSpPr>
        <p:spPr>
          <a:xfrm>
            <a:off x="4953000" y="76200"/>
            <a:ext cx="3276600" cy="1828800"/>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In the component definition are the fields that are required to be in the game object definition that it will be accessing (r/w).</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477000" y="3048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9" name="Rectangle 8"/>
          <p:cNvSpPr/>
          <p:nvPr/>
        </p:nvSpPr>
        <p:spPr>
          <a:xfrm>
            <a:off x="2667000" y="1752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0" name="Rectangle 9"/>
          <p:cNvSpPr/>
          <p:nvPr/>
        </p:nvSpPr>
        <p:spPr>
          <a:xfrm>
            <a:off x="2667000" y="2133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1" name="Rectangle 10"/>
          <p:cNvSpPr/>
          <p:nvPr/>
        </p:nvSpPr>
        <p:spPr>
          <a:xfrm>
            <a:off x="2667000" y="2514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2" name="Right Brace 11"/>
          <p:cNvSpPr/>
          <p:nvPr/>
        </p:nvSpPr>
        <p:spPr>
          <a:xfrm>
            <a:off x="5105400" y="1752600"/>
            <a:ext cx="457200" cy="10668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3" name="Rectangle 12"/>
          <p:cNvSpPr/>
          <p:nvPr/>
        </p:nvSpPr>
        <p:spPr>
          <a:xfrm>
            <a:off x="2667000" y="4038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4" name="Rectangle 13"/>
          <p:cNvSpPr/>
          <p:nvPr/>
        </p:nvSpPr>
        <p:spPr>
          <a:xfrm>
            <a:off x="2667000" y="4419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5" name="Rectangle 14"/>
          <p:cNvSpPr/>
          <p:nvPr/>
        </p:nvSpPr>
        <p:spPr>
          <a:xfrm>
            <a:off x="2667000" y="4800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2" name="Rectangle 21"/>
          <p:cNvSpPr/>
          <p:nvPr/>
        </p:nvSpPr>
        <p:spPr>
          <a:xfrm>
            <a:off x="2667000" y="5181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4" name="Rectangle 23"/>
          <p:cNvSpPr/>
          <p:nvPr/>
        </p:nvSpPr>
        <p:spPr>
          <a:xfrm>
            <a:off x="2667000" y="5562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5" name="Rectangle 24"/>
          <p:cNvSpPr/>
          <p:nvPr/>
        </p:nvSpPr>
        <p:spPr>
          <a:xfrm>
            <a:off x="2667000" y="5943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6" name="Right Brace 25"/>
          <p:cNvSpPr/>
          <p:nvPr/>
        </p:nvSpPr>
        <p:spPr>
          <a:xfrm>
            <a:off x="5105400" y="4038600"/>
            <a:ext cx="457200" cy="22098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7" name="Rectangle 26"/>
          <p:cNvSpPr/>
          <p:nvPr/>
        </p:nvSpPr>
        <p:spPr>
          <a:xfrm>
            <a:off x="6477000" y="19812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Required Game Object Fields</a:t>
            </a:r>
            <a:endParaRPr lang="en-US" dirty="0"/>
          </a:p>
        </p:txBody>
      </p:sp>
      <p:sp>
        <p:nvSpPr>
          <p:cNvPr id="28" name="Rectangle 27"/>
          <p:cNvSpPr/>
          <p:nvPr/>
        </p:nvSpPr>
        <p:spPr>
          <a:xfrm>
            <a:off x="6477000" y="26670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Required Component Fields</a:t>
            </a:r>
            <a:endParaRPr lang="en-US" dirty="0"/>
          </a:p>
        </p:txBody>
      </p:sp>
      <p:cxnSp>
        <p:nvCxnSpPr>
          <p:cNvPr id="59" name="Elbow Connector 58"/>
          <p:cNvCxnSpPr>
            <a:stCxn id="27" idx="1"/>
          </p:cNvCxnSpPr>
          <p:nvPr/>
        </p:nvCxnSpPr>
        <p:spPr>
          <a:xfrm rot="10800000">
            <a:off x="5638800" y="2286000"/>
            <a:ext cx="838200" cy="1588"/>
          </a:xfrm>
          <a:prstGeom prst="bentConnector3">
            <a:avLst>
              <a:gd name="adj1" fmla="val 50000"/>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60" name="Elbow Connector 59"/>
          <p:cNvCxnSpPr>
            <a:stCxn id="28" idx="2"/>
          </p:cNvCxnSpPr>
          <p:nvPr/>
        </p:nvCxnSpPr>
        <p:spPr>
          <a:xfrm rot="5400000">
            <a:off x="5734050" y="3181350"/>
            <a:ext cx="1905000" cy="2095500"/>
          </a:xfrm>
          <a:prstGeom prst="bentConnector2">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66" name="Rectangle 65"/>
          <p:cNvSpPr/>
          <p:nvPr/>
        </p:nvSpPr>
        <p:spPr>
          <a:xfrm>
            <a:off x="5867400" y="46482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 Unique Tag</a:t>
            </a:r>
            <a:endParaRPr lang="en-US" dirty="0"/>
          </a:p>
        </p:txBody>
      </p:sp>
      <p:sp>
        <p:nvSpPr>
          <p:cNvPr id="19" name="Rectangle 18"/>
          <p:cNvSpPr/>
          <p:nvPr/>
        </p:nvSpPr>
        <p:spPr>
          <a:xfrm>
            <a:off x="228600" y="838200"/>
            <a:ext cx="47244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20" name="Rectangle 19"/>
          <p:cNvSpPr/>
          <p:nvPr/>
        </p:nvSpPr>
        <p:spPr>
          <a:xfrm>
            <a:off x="228600" y="1752600"/>
            <a:ext cx="2286000" cy="1066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21" name="Rectangle 20"/>
          <p:cNvSpPr/>
          <p:nvPr/>
        </p:nvSpPr>
        <p:spPr>
          <a:xfrm>
            <a:off x="228600" y="4038600"/>
            <a:ext cx="2286000" cy="2209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sp>
        <p:nvSpPr>
          <p:cNvPr id="36" name="Oval 35"/>
          <p:cNvSpPr/>
          <p:nvPr/>
        </p:nvSpPr>
        <p:spPr>
          <a:xfrm>
            <a:off x="1295400" y="29718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Oval 36"/>
          <p:cNvSpPr/>
          <p:nvPr/>
        </p:nvSpPr>
        <p:spPr>
          <a:xfrm>
            <a:off x="1295400" y="32004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Oval 37"/>
          <p:cNvSpPr/>
          <p:nvPr/>
        </p:nvSpPr>
        <p:spPr>
          <a:xfrm>
            <a:off x="1295400" y="34290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a:off x="3733800" y="29718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Oval 39"/>
          <p:cNvSpPr/>
          <p:nvPr/>
        </p:nvSpPr>
        <p:spPr>
          <a:xfrm>
            <a:off x="3733800" y="32004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Oval 40"/>
          <p:cNvSpPr/>
          <p:nvPr/>
        </p:nvSpPr>
        <p:spPr>
          <a:xfrm>
            <a:off x="3733800" y="34290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Rounded Rectangular Callout 28"/>
          <p:cNvSpPr/>
          <p:nvPr/>
        </p:nvSpPr>
        <p:spPr>
          <a:xfrm>
            <a:off x="3200400" y="2514600"/>
            <a:ext cx="3276600" cy="1828800"/>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component can also declare additional fields that it requires. These are added to the game object data for each unique tag. (r/w)</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477000" y="3048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9" name="Rectangle 8"/>
          <p:cNvSpPr/>
          <p:nvPr/>
        </p:nvSpPr>
        <p:spPr>
          <a:xfrm>
            <a:off x="2667000" y="1752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0" name="Rectangle 9"/>
          <p:cNvSpPr/>
          <p:nvPr/>
        </p:nvSpPr>
        <p:spPr>
          <a:xfrm>
            <a:off x="2667000" y="2133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1" name="Rectangle 10"/>
          <p:cNvSpPr/>
          <p:nvPr/>
        </p:nvSpPr>
        <p:spPr>
          <a:xfrm>
            <a:off x="2667000" y="2514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2" name="Right Brace 11"/>
          <p:cNvSpPr/>
          <p:nvPr/>
        </p:nvSpPr>
        <p:spPr>
          <a:xfrm>
            <a:off x="5105400" y="1752600"/>
            <a:ext cx="457200" cy="10668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3" name="Rectangle 12"/>
          <p:cNvSpPr/>
          <p:nvPr/>
        </p:nvSpPr>
        <p:spPr>
          <a:xfrm>
            <a:off x="2667000" y="4038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4" name="Rectangle 13"/>
          <p:cNvSpPr/>
          <p:nvPr/>
        </p:nvSpPr>
        <p:spPr>
          <a:xfrm>
            <a:off x="2667000" y="4419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5" name="Rectangle 14"/>
          <p:cNvSpPr/>
          <p:nvPr/>
        </p:nvSpPr>
        <p:spPr>
          <a:xfrm>
            <a:off x="2667000" y="4800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2" name="Rectangle 21"/>
          <p:cNvSpPr/>
          <p:nvPr/>
        </p:nvSpPr>
        <p:spPr>
          <a:xfrm>
            <a:off x="2667000" y="5181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4" name="Rectangle 23"/>
          <p:cNvSpPr/>
          <p:nvPr/>
        </p:nvSpPr>
        <p:spPr>
          <a:xfrm>
            <a:off x="2667000" y="5562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5" name="Rectangle 24"/>
          <p:cNvSpPr/>
          <p:nvPr/>
        </p:nvSpPr>
        <p:spPr>
          <a:xfrm>
            <a:off x="2667000" y="5943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6" name="Right Brace 25"/>
          <p:cNvSpPr/>
          <p:nvPr/>
        </p:nvSpPr>
        <p:spPr>
          <a:xfrm>
            <a:off x="5105400" y="4038600"/>
            <a:ext cx="457200" cy="22098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7" name="Rectangle 26"/>
          <p:cNvSpPr/>
          <p:nvPr/>
        </p:nvSpPr>
        <p:spPr>
          <a:xfrm>
            <a:off x="6477000" y="19812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Required Game Object Fields</a:t>
            </a:r>
            <a:endParaRPr lang="en-US" dirty="0"/>
          </a:p>
        </p:txBody>
      </p:sp>
      <p:sp>
        <p:nvSpPr>
          <p:cNvPr id="28" name="Rectangle 27"/>
          <p:cNvSpPr/>
          <p:nvPr/>
        </p:nvSpPr>
        <p:spPr>
          <a:xfrm>
            <a:off x="6477000" y="26670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Required Component Fields</a:t>
            </a:r>
            <a:endParaRPr lang="en-US" dirty="0"/>
          </a:p>
        </p:txBody>
      </p:sp>
      <p:cxnSp>
        <p:nvCxnSpPr>
          <p:cNvPr id="59" name="Elbow Connector 58"/>
          <p:cNvCxnSpPr>
            <a:stCxn id="27" idx="1"/>
          </p:cNvCxnSpPr>
          <p:nvPr/>
        </p:nvCxnSpPr>
        <p:spPr>
          <a:xfrm rot="10800000">
            <a:off x="5638800" y="2286000"/>
            <a:ext cx="838200" cy="1588"/>
          </a:xfrm>
          <a:prstGeom prst="bentConnector3">
            <a:avLst>
              <a:gd name="adj1" fmla="val 50000"/>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60" name="Elbow Connector 59"/>
          <p:cNvCxnSpPr>
            <a:stCxn id="28" idx="2"/>
          </p:cNvCxnSpPr>
          <p:nvPr/>
        </p:nvCxnSpPr>
        <p:spPr>
          <a:xfrm rot="5400000">
            <a:off x="5734050" y="3181350"/>
            <a:ext cx="1905000" cy="2095500"/>
          </a:xfrm>
          <a:prstGeom prst="bentConnector2">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66" name="Rectangle 65"/>
          <p:cNvSpPr/>
          <p:nvPr/>
        </p:nvSpPr>
        <p:spPr>
          <a:xfrm>
            <a:off x="5867400" y="46482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 Unique Tag</a:t>
            </a:r>
            <a:endParaRPr lang="en-US" dirty="0"/>
          </a:p>
        </p:txBody>
      </p:sp>
      <p:sp>
        <p:nvSpPr>
          <p:cNvPr id="19" name="Rectangle 18"/>
          <p:cNvSpPr/>
          <p:nvPr/>
        </p:nvSpPr>
        <p:spPr>
          <a:xfrm>
            <a:off x="228600" y="838200"/>
            <a:ext cx="47244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20" name="Rectangle 19"/>
          <p:cNvSpPr/>
          <p:nvPr/>
        </p:nvSpPr>
        <p:spPr>
          <a:xfrm>
            <a:off x="228600" y="1752600"/>
            <a:ext cx="2286000" cy="1066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21" name="Rectangle 20"/>
          <p:cNvSpPr/>
          <p:nvPr/>
        </p:nvSpPr>
        <p:spPr>
          <a:xfrm>
            <a:off x="228600" y="4038600"/>
            <a:ext cx="2286000" cy="2209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sp>
        <p:nvSpPr>
          <p:cNvPr id="36" name="Oval 35"/>
          <p:cNvSpPr/>
          <p:nvPr/>
        </p:nvSpPr>
        <p:spPr>
          <a:xfrm>
            <a:off x="1295400" y="29718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Oval 36"/>
          <p:cNvSpPr/>
          <p:nvPr/>
        </p:nvSpPr>
        <p:spPr>
          <a:xfrm>
            <a:off x="1295400" y="32004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Oval 37"/>
          <p:cNvSpPr/>
          <p:nvPr/>
        </p:nvSpPr>
        <p:spPr>
          <a:xfrm>
            <a:off x="1295400" y="34290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a:off x="3733800" y="29718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Oval 39"/>
          <p:cNvSpPr/>
          <p:nvPr/>
        </p:nvSpPr>
        <p:spPr>
          <a:xfrm>
            <a:off x="3733800" y="32004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Oval 40"/>
          <p:cNvSpPr/>
          <p:nvPr/>
        </p:nvSpPr>
        <p:spPr>
          <a:xfrm>
            <a:off x="3733800" y="34290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Rounded Rectangular Callout 28"/>
          <p:cNvSpPr/>
          <p:nvPr/>
        </p:nvSpPr>
        <p:spPr>
          <a:xfrm>
            <a:off x="2514600" y="1981200"/>
            <a:ext cx="3276600" cy="2209800"/>
          </a:xfrm>
          <a:prstGeom prst="wedgeRoundRectCallout">
            <a:avLst>
              <a:gd name="adj1" fmla="val 63142"/>
              <a:gd name="adj2" fmla="val -20227"/>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For components that are completely known at compile time (most), these small tables of required fields can be pre-compiled.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477000" y="3048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9" name="Rectangle 8"/>
          <p:cNvSpPr/>
          <p:nvPr/>
        </p:nvSpPr>
        <p:spPr>
          <a:xfrm>
            <a:off x="2667000" y="1752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0" name="Rectangle 9"/>
          <p:cNvSpPr/>
          <p:nvPr/>
        </p:nvSpPr>
        <p:spPr>
          <a:xfrm>
            <a:off x="2667000" y="2133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1" name="Rectangle 10"/>
          <p:cNvSpPr/>
          <p:nvPr/>
        </p:nvSpPr>
        <p:spPr>
          <a:xfrm>
            <a:off x="2667000" y="2514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2" name="Right Brace 11"/>
          <p:cNvSpPr/>
          <p:nvPr/>
        </p:nvSpPr>
        <p:spPr>
          <a:xfrm>
            <a:off x="5105400" y="1752600"/>
            <a:ext cx="457200" cy="10668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3" name="Rectangle 12"/>
          <p:cNvSpPr/>
          <p:nvPr/>
        </p:nvSpPr>
        <p:spPr>
          <a:xfrm>
            <a:off x="2667000" y="4038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4" name="Rectangle 13"/>
          <p:cNvSpPr/>
          <p:nvPr/>
        </p:nvSpPr>
        <p:spPr>
          <a:xfrm>
            <a:off x="2667000" y="4419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5" name="Rectangle 14"/>
          <p:cNvSpPr/>
          <p:nvPr/>
        </p:nvSpPr>
        <p:spPr>
          <a:xfrm>
            <a:off x="2667000" y="4800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2" name="Rectangle 21"/>
          <p:cNvSpPr/>
          <p:nvPr/>
        </p:nvSpPr>
        <p:spPr>
          <a:xfrm>
            <a:off x="2667000" y="5181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4" name="Rectangle 23"/>
          <p:cNvSpPr/>
          <p:nvPr/>
        </p:nvSpPr>
        <p:spPr>
          <a:xfrm>
            <a:off x="2667000" y="5562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5" name="Rectangle 24"/>
          <p:cNvSpPr/>
          <p:nvPr/>
        </p:nvSpPr>
        <p:spPr>
          <a:xfrm>
            <a:off x="2667000" y="59436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6" name="Right Brace 25"/>
          <p:cNvSpPr/>
          <p:nvPr/>
        </p:nvSpPr>
        <p:spPr>
          <a:xfrm>
            <a:off x="5105400" y="4038600"/>
            <a:ext cx="457200" cy="22098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7" name="Rectangle 26"/>
          <p:cNvSpPr/>
          <p:nvPr/>
        </p:nvSpPr>
        <p:spPr>
          <a:xfrm>
            <a:off x="6477000" y="19812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Required Game Object Fields</a:t>
            </a:r>
            <a:endParaRPr lang="en-US" dirty="0"/>
          </a:p>
        </p:txBody>
      </p:sp>
      <p:sp>
        <p:nvSpPr>
          <p:cNvPr id="28" name="Rectangle 27"/>
          <p:cNvSpPr/>
          <p:nvPr/>
        </p:nvSpPr>
        <p:spPr>
          <a:xfrm>
            <a:off x="6477000" y="26670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Required Component Fields</a:t>
            </a:r>
            <a:endParaRPr lang="en-US" dirty="0"/>
          </a:p>
        </p:txBody>
      </p:sp>
      <p:cxnSp>
        <p:nvCxnSpPr>
          <p:cNvPr id="59" name="Elbow Connector 58"/>
          <p:cNvCxnSpPr>
            <a:stCxn id="27" idx="1"/>
          </p:cNvCxnSpPr>
          <p:nvPr/>
        </p:nvCxnSpPr>
        <p:spPr>
          <a:xfrm rot="10800000">
            <a:off x="5638800" y="2286000"/>
            <a:ext cx="838200" cy="1588"/>
          </a:xfrm>
          <a:prstGeom prst="bentConnector3">
            <a:avLst>
              <a:gd name="adj1" fmla="val 50000"/>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60" name="Elbow Connector 59"/>
          <p:cNvCxnSpPr>
            <a:stCxn id="28" idx="2"/>
          </p:cNvCxnSpPr>
          <p:nvPr/>
        </p:nvCxnSpPr>
        <p:spPr>
          <a:xfrm rot="5400000">
            <a:off x="5734050" y="3181350"/>
            <a:ext cx="1905000" cy="2095500"/>
          </a:xfrm>
          <a:prstGeom prst="bentConnector2">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66" name="Rectangle 65"/>
          <p:cNvSpPr/>
          <p:nvPr/>
        </p:nvSpPr>
        <p:spPr>
          <a:xfrm>
            <a:off x="5867400" y="46482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 Unique Tag</a:t>
            </a:r>
            <a:endParaRPr lang="en-US" dirty="0"/>
          </a:p>
        </p:txBody>
      </p:sp>
      <p:sp>
        <p:nvSpPr>
          <p:cNvPr id="19" name="Rectangle 18"/>
          <p:cNvSpPr/>
          <p:nvPr/>
        </p:nvSpPr>
        <p:spPr>
          <a:xfrm>
            <a:off x="228600" y="838200"/>
            <a:ext cx="47244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20" name="Rectangle 19"/>
          <p:cNvSpPr/>
          <p:nvPr/>
        </p:nvSpPr>
        <p:spPr>
          <a:xfrm>
            <a:off x="228600" y="1752600"/>
            <a:ext cx="2286000" cy="1066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21" name="Rectangle 20"/>
          <p:cNvSpPr/>
          <p:nvPr/>
        </p:nvSpPr>
        <p:spPr>
          <a:xfrm>
            <a:off x="228600" y="4038600"/>
            <a:ext cx="2286000" cy="2209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sp>
        <p:nvSpPr>
          <p:cNvPr id="36" name="Oval 35"/>
          <p:cNvSpPr/>
          <p:nvPr/>
        </p:nvSpPr>
        <p:spPr>
          <a:xfrm>
            <a:off x="1295400" y="29718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Oval 36"/>
          <p:cNvSpPr/>
          <p:nvPr/>
        </p:nvSpPr>
        <p:spPr>
          <a:xfrm>
            <a:off x="1295400" y="32004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Oval 37"/>
          <p:cNvSpPr/>
          <p:nvPr/>
        </p:nvSpPr>
        <p:spPr>
          <a:xfrm>
            <a:off x="1295400" y="34290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a:off x="3733800" y="29718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Oval 39"/>
          <p:cNvSpPr/>
          <p:nvPr/>
        </p:nvSpPr>
        <p:spPr>
          <a:xfrm>
            <a:off x="3733800" y="32004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Oval 40"/>
          <p:cNvSpPr/>
          <p:nvPr/>
        </p:nvSpPr>
        <p:spPr>
          <a:xfrm>
            <a:off x="3733800" y="34290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Rounded Rectangular Callout 28"/>
          <p:cNvSpPr/>
          <p:nvPr/>
        </p:nvSpPr>
        <p:spPr>
          <a:xfrm>
            <a:off x="2514600" y="1981200"/>
            <a:ext cx="3276600" cy="2209800"/>
          </a:xfrm>
          <a:prstGeom prst="wedgeRoundRectCallout">
            <a:avLst>
              <a:gd name="adj1" fmla="val 63142"/>
              <a:gd name="adj2" fmla="val -20227"/>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For components that are completely known at compile time (most), these small tables of required fields can be pre-compiled.</a:t>
            </a:r>
            <a:endParaRPr lang="en-US" dirty="0"/>
          </a:p>
        </p:txBody>
      </p:sp>
      <p:sp>
        <p:nvSpPr>
          <p:cNvPr id="30" name="Rounded Rectangular Callout 29"/>
          <p:cNvSpPr/>
          <p:nvPr/>
        </p:nvSpPr>
        <p:spPr>
          <a:xfrm>
            <a:off x="1447800" y="3200400"/>
            <a:ext cx="3276600" cy="2819400"/>
          </a:xfrm>
          <a:prstGeom prst="wedgeRoundRectCallout">
            <a:avLst>
              <a:gd name="adj1" fmla="val 20774"/>
              <a:gd name="adj2" fmla="val -65592"/>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For components whose full definition is not known until runtime (e.g. </a:t>
            </a:r>
            <a:r>
              <a:rPr lang="en-US" dirty="0" err="1" smtClean="0"/>
              <a:t>lua</a:t>
            </a:r>
            <a:r>
              <a:rPr lang="en-US" dirty="0" smtClean="0"/>
              <a:t> component), these small tables must be created at runtime, but they can be cached if the requirements themselves do not change at runtime.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430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6324600" y="12192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31" idx="2"/>
          </p:cNvCxnSpPr>
          <p:nvPr/>
        </p:nvCxnSpPr>
        <p:spPr>
          <a:xfrm rot="5400000">
            <a:off x="5619750" y="2152650"/>
            <a:ext cx="1905000" cy="3390900"/>
          </a:xfrm>
          <a:prstGeom prst="curvedConnector2">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381000" y="19812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5791200" y="1219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1905000" y="39624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9" name="Rectangle 8"/>
          <p:cNvSpPr/>
          <p:nvPr/>
        </p:nvSpPr>
        <p:spPr>
          <a:xfrm>
            <a:off x="1905000" y="43434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1" name="Rectangle 10"/>
          <p:cNvSpPr/>
          <p:nvPr/>
        </p:nvSpPr>
        <p:spPr>
          <a:xfrm>
            <a:off x="1905000" y="47244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2" name="Rectangle 11"/>
          <p:cNvSpPr/>
          <p:nvPr/>
        </p:nvSpPr>
        <p:spPr>
          <a:xfrm>
            <a:off x="1905000" y="51054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3" name="Rectangle 12"/>
          <p:cNvSpPr/>
          <p:nvPr/>
        </p:nvSpPr>
        <p:spPr>
          <a:xfrm>
            <a:off x="1905000" y="54864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4" name="Rectangle 13"/>
          <p:cNvSpPr/>
          <p:nvPr/>
        </p:nvSpPr>
        <p:spPr>
          <a:xfrm>
            <a:off x="1905000" y="58674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5" name="Right Brace 24"/>
          <p:cNvSpPr/>
          <p:nvPr/>
        </p:nvSpPr>
        <p:spPr>
          <a:xfrm>
            <a:off x="4267200" y="3505200"/>
            <a:ext cx="457200" cy="26670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6" name="Rectangle 15"/>
          <p:cNvSpPr/>
          <p:nvPr/>
        </p:nvSpPr>
        <p:spPr>
          <a:xfrm>
            <a:off x="381000" y="29718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sp>
        <p:nvSpPr>
          <p:cNvPr id="18" name="Rectangle 17"/>
          <p:cNvSpPr/>
          <p:nvPr/>
        </p:nvSpPr>
        <p:spPr>
          <a:xfrm>
            <a:off x="2743200" y="3505200"/>
            <a:ext cx="1447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Unique Tag</a:t>
            </a:r>
            <a:endParaRPr lang="en-US" dirty="0"/>
          </a:p>
        </p:txBody>
      </p:sp>
      <p:sp>
        <p:nvSpPr>
          <p:cNvPr id="31" name="Rectangle 30"/>
          <p:cNvSpPr/>
          <p:nvPr/>
        </p:nvSpPr>
        <p:spPr>
          <a:xfrm>
            <a:off x="7543800" y="2514600"/>
            <a:ext cx="1447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Unique Tag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430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6324600" y="12192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31" idx="2"/>
          </p:cNvCxnSpPr>
          <p:nvPr/>
        </p:nvCxnSpPr>
        <p:spPr>
          <a:xfrm rot="5400000">
            <a:off x="5619750" y="2152650"/>
            <a:ext cx="1905000" cy="3390900"/>
          </a:xfrm>
          <a:prstGeom prst="curvedConnector2">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381000" y="19812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5791200" y="1219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1905000" y="39624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9" name="Rectangle 8"/>
          <p:cNvSpPr/>
          <p:nvPr/>
        </p:nvSpPr>
        <p:spPr>
          <a:xfrm>
            <a:off x="1905000" y="43434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1" name="Rectangle 10"/>
          <p:cNvSpPr/>
          <p:nvPr/>
        </p:nvSpPr>
        <p:spPr>
          <a:xfrm>
            <a:off x="1905000" y="47244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2" name="Rectangle 11"/>
          <p:cNvSpPr/>
          <p:nvPr/>
        </p:nvSpPr>
        <p:spPr>
          <a:xfrm>
            <a:off x="1905000" y="51054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3" name="Rectangle 12"/>
          <p:cNvSpPr/>
          <p:nvPr/>
        </p:nvSpPr>
        <p:spPr>
          <a:xfrm>
            <a:off x="1905000" y="54864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14" name="Rectangle 13"/>
          <p:cNvSpPr/>
          <p:nvPr/>
        </p:nvSpPr>
        <p:spPr>
          <a:xfrm>
            <a:off x="1905000" y="58674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Field</a:t>
            </a:r>
          </a:p>
        </p:txBody>
      </p:sp>
      <p:sp>
        <p:nvSpPr>
          <p:cNvPr id="25" name="Right Brace 24"/>
          <p:cNvSpPr/>
          <p:nvPr/>
        </p:nvSpPr>
        <p:spPr>
          <a:xfrm>
            <a:off x="4267200" y="3505200"/>
            <a:ext cx="457200" cy="2667000"/>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6" name="Rectangle 15"/>
          <p:cNvSpPr/>
          <p:nvPr/>
        </p:nvSpPr>
        <p:spPr>
          <a:xfrm>
            <a:off x="381000" y="29718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sp>
        <p:nvSpPr>
          <p:cNvPr id="18" name="Rectangle 17"/>
          <p:cNvSpPr/>
          <p:nvPr/>
        </p:nvSpPr>
        <p:spPr>
          <a:xfrm>
            <a:off x="2743200" y="3505200"/>
            <a:ext cx="1447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Unique Tag</a:t>
            </a:r>
            <a:endParaRPr lang="en-US" dirty="0"/>
          </a:p>
        </p:txBody>
      </p:sp>
      <p:sp>
        <p:nvSpPr>
          <p:cNvPr id="31" name="Rectangle 30"/>
          <p:cNvSpPr/>
          <p:nvPr/>
        </p:nvSpPr>
        <p:spPr>
          <a:xfrm>
            <a:off x="7543800" y="2514600"/>
            <a:ext cx="1447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Unique Tag</a:t>
            </a:r>
            <a:endParaRPr lang="en-US" dirty="0"/>
          </a:p>
        </p:txBody>
      </p:sp>
      <p:sp>
        <p:nvSpPr>
          <p:cNvPr id="19" name="Rounded Rectangular Callout 18"/>
          <p:cNvSpPr/>
          <p:nvPr/>
        </p:nvSpPr>
        <p:spPr>
          <a:xfrm>
            <a:off x="2743200" y="609600"/>
            <a:ext cx="3276600" cy="2438400"/>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visual script node gets the list of additional required fields from each component and tells the target game object to add these fields to its data using the unique tag of the visual script node.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562600" y="15240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19" name="Rectangle 18"/>
          <p:cNvSpPr/>
          <p:nvPr/>
        </p:nvSpPr>
        <p:spPr>
          <a:xfrm>
            <a:off x="5562600" y="32004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20" name="Oval 19"/>
          <p:cNvSpPr/>
          <p:nvPr/>
        </p:nvSpPr>
        <p:spPr>
          <a:xfrm>
            <a:off x="67056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7056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705600" y="5410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hape 9"/>
          <p:cNvCxnSpPr>
            <a:stCxn id="17" idx="2"/>
            <a:endCxn id="16" idx="1"/>
          </p:cNvCxnSpPr>
          <p:nvPr/>
        </p:nvCxnSpPr>
        <p:spPr>
          <a:xfrm rot="16200000" flipH="1">
            <a:off x="2571750" y="-666750"/>
            <a:ext cx="1638300" cy="4343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hape 10"/>
          <p:cNvCxnSpPr>
            <a:stCxn id="17" idx="2"/>
            <a:endCxn id="19" idx="1"/>
          </p:cNvCxnSpPr>
          <p:nvPr/>
        </p:nvCxnSpPr>
        <p:spPr>
          <a:xfrm rot="16200000" flipH="1">
            <a:off x="1733550" y="171450"/>
            <a:ext cx="3314700" cy="4343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562600" y="15240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19" name="Rectangle 18"/>
          <p:cNvSpPr/>
          <p:nvPr/>
        </p:nvSpPr>
        <p:spPr>
          <a:xfrm>
            <a:off x="5562600" y="32004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20" name="Oval 19"/>
          <p:cNvSpPr/>
          <p:nvPr/>
        </p:nvSpPr>
        <p:spPr>
          <a:xfrm>
            <a:off x="67056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7056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705600" y="5410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hape 9"/>
          <p:cNvCxnSpPr>
            <a:stCxn id="17" idx="2"/>
            <a:endCxn id="16" idx="1"/>
          </p:cNvCxnSpPr>
          <p:nvPr/>
        </p:nvCxnSpPr>
        <p:spPr>
          <a:xfrm rot="16200000" flipH="1">
            <a:off x="2571750" y="-666750"/>
            <a:ext cx="1638300" cy="4343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hape 10"/>
          <p:cNvCxnSpPr>
            <a:stCxn id="17" idx="2"/>
            <a:endCxn id="19" idx="1"/>
          </p:cNvCxnSpPr>
          <p:nvPr/>
        </p:nvCxnSpPr>
        <p:spPr>
          <a:xfrm rot="16200000" flipH="1">
            <a:off x="1733550" y="171450"/>
            <a:ext cx="3314700" cy="4343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2209800" y="1828800"/>
            <a:ext cx="2819400" cy="1752600"/>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target game object is added to each component used by the visual scripting node. The target object is the only data a component can write to.</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562600" y="15240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stCxn id="17" idx="2"/>
          </p:cNvCxnSpPr>
          <p:nvPr/>
        </p:nvCxnSpPr>
        <p:spPr>
          <a:xfrm rot="16200000" flipH="1">
            <a:off x="2743200" y="-838200"/>
            <a:ext cx="1295400" cy="4343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19200" y="29718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cxnSp>
        <p:nvCxnSpPr>
          <p:cNvPr id="15" name="Shape 14"/>
          <p:cNvCxnSpPr>
            <a:stCxn id="14" idx="3"/>
            <a:endCxn id="16" idx="1"/>
          </p:cNvCxnSpPr>
          <p:nvPr/>
        </p:nvCxnSpPr>
        <p:spPr>
          <a:xfrm flipV="1">
            <a:off x="3505200" y="2324100"/>
            <a:ext cx="2057400" cy="1104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ounded Rectangular Callout 6"/>
          <p:cNvSpPr/>
          <p:nvPr/>
        </p:nvSpPr>
        <p:spPr>
          <a:xfrm>
            <a:off x="1905000" y="381000"/>
            <a:ext cx="2819400" cy="1450848"/>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target object is the game object that the visual script will be acting upon.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562600" y="15240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stCxn id="17" idx="2"/>
          </p:cNvCxnSpPr>
          <p:nvPr/>
        </p:nvCxnSpPr>
        <p:spPr>
          <a:xfrm rot="16200000" flipH="1">
            <a:off x="2743200" y="-838200"/>
            <a:ext cx="1295400" cy="4343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19200" y="29718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cxnSp>
        <p:nvCxnSpPr>
          <p:cNvPr id="15" name="Shape 14"/>
          <p:cNvCxnSpPr>
            <a:stCxn id="14" idx="3"/>
            <a:endCxn id="16" idx="1"/>
          </p:cNvCxnSpPr>
          <p:nvPr/>
        </p:nvCxnSpPr>
        <p:spPr>
          <a:xfrm flipV="1">
            <a:off x="3505200" y="2324100"/>
            <a:ext cx="2057400" cy="1104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ounded Rectangular Callout 25"/>
          <p:cNvSpPr/>
          <p:nvPr/>
        </p:nvSpPr>
        <p:spPr>
          <a:xfrm>
            <a:off x="2362200" y="1295400"/>
            <a:ext cx="2819400" cy="1450848"/>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Reference objects are game objects that can be accessed</a:t>
            </a:r>
            <a:r>
              <a:rPr lang="en-US" i="1" dirty="0" smtClean="0"/>
              <a:t> read-only </a:t>
            </a:r>
            <a:r>
              <a:rPr lang="en-US" dirty="0" smtClean="0"/>
              <a:t>by the component.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562600" y="15240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stCxn id="17" idx="2"/>
          </p:cNvCxnSpPr>
          <p:nvPr/>
        </p:nvCxnSpPr>
        <p:spPr>
          <a:xfrm rot="16200000" flipH="1">
            <a:off x="2743200" y="-838200"/>
            <a:ext cx="1295400" cy="4343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19200" y="29718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cxnSp>
        <p:nvCxnSpPr>
          <p:cNvPr id="15" name="Shape 14"/>
          <p:cNvCxnSpPr>
            <a:stCxn id="14" idx="3"/>
            <a:endCxn id="16" idx="1"/>
          </p:cNvCxnSpPr>
          <p:nvPr/>
        </p:nvCxnSpPr>
        <p:spPr>
          <a:xfrm flipV="1">
            <a:off x="3505200" y="2324100"/>
            <a:ext cx="2057400" cy="1104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ounded Rectangular Callout 25"/>
          <p:cNvSpPr/>
          <p:nvPr/>
        </p:nvSpPr>
        <p:spPr>
          <a:xfrm>
            <a:off x="2362200" y="457200"/>
            <a:ext cx="2819400" cy="2289048"/>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Components may need to refer to other object data in order to do some transformation. (e.g. find all the reference objects that are inside a volume object.)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562600" y="15240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stCxn id="17" idx="2"/>
          </p:cNvCxnSpPr>
          <p:nvPr/>
        </p:nvCxnSpPr>
        <p:spPr>
          <a:xfrm rot="16200000" flipH="1">
            <a:off x="2743200" y="-838200"/>
            <a:ext cx="1295400" cy="4343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19200" y="29718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cxnSp>
        <p:nvCxnSpPr>
          <p:cNvPr id="15" name="Shape 14"/>
          <p:cNvCxnSpPr>
            <a:stCxn id="14" idx="3"/>
            <a:endCxn id="16" idx="1"/>
          </p:cNvCxnSpPr>
          <p:nvPr/>
        </p:nvCxnSpPr>
        <p:spPr>
          <a:xfrm flipV="1">
            <a:off x="3505200" y="2324100"/>
            <a:ext cx="2057400" cy="1104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54864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9" name="Rectangle 8"/>
          <p:cNvSpPr/>
          <p:nvPr/>
        </p:nvSpPr>
        <p:spPr>
          <a:xfrm>
            <a:off x="3048000" y="4343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cxnSp>
        <p:nvCxnSpPr>
          <p:cNvPr id="11" name="Shape 14"/>
          <p:cNvCxnSpPr>
            <a:stCxn id="8" idx="3"/>
            <a:endCxn id="9" idx="2"/>
          </p:cNvCxnSpPr>
          <p:nvPr/>
        </p:nvCxnSpPr>
        <p:spPr>
          <a:xfrm flipV="1">
            <a:off x="2971800" y="5257800"/>
            <a:ext cx="1219200" cy="4191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hape 14"/>
          <p:cNvCxnSpPr>
            <a:stCxn id="9" idx="1"/>
            <a:endCxn id="14" idx="2"/>
          </p:cNvCxnSpPr>
          <p:nvPr/>
        </p:nvCxnSpPr>
        <p:spPr>
          <a:xfrm rot="10800000">
            <a:off x="2362200" y="3886200"/>
            <a:ext cx="685800" cy="914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562600" y="15240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stCxn id="17" idx="2"/>
          </p:cNvCxnSpPr>
          <p:nvPr/>
        </p:nvCxnSpPr>
        <p:spPr>
          <a:xfrm rot="16200000" flipH="1">
            <a:off x="2743200" y="-838200"/>
            <a:ext cx="1295400" cy="4343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19200" y="29718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cxnSp>
        <p:nvCxnSpPr>
          <p:cNvPr id="15" name="Shape 14"/>
          <p:cNvCxnSpPr>
            <a:stCxn id="14" idx="3"/>
            <a:endCxn id="16" idx="1"/>
          </p:cNvCxnSpPr>
          <p:nvPr/>
        </p:nvCxnSpPr>
        <p:spPr>
          <a:xfrm flipV="1">
            <a:off x="3505200" y="2324100"/>
            <a:ext cx="2057400" cy="1104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54864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9" name="Rectangle 8"/>
          <p:cNvSpPr/>
          <p:nvPr/>
        </p:nvSpPr>
        <p:spPr>
          <a:xfrm>
            <a:off x="3048000" y="4343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cxnSp>
        <p:nvCxnSpPr>
          <p:cNvPr id="11" name="Shape 14"/>
          <p:cNvCxnSpPr>
            <a:stCxn id="8" idx="3"/>
            <a:endCxn id="9" idx="2"/>
          </p:cNvCxnSpPr>
          <p:nvPr/>
        </p:nvCxnSpPr>
        <p:spPr>
          <a:xfrm flipV="1">
            <a:off x="2971800" y="5257800"/>
            <a:ext cx="1219200" cy="4191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hape 14"/>
          <p:cNvCxnSpPr>
            <a:stCxn id="9" idx="1"/>
            <a:endCxn id="14" idx="2"/>
          </p:cNvCxnSpPr>
          <p:nvPr/>
        </p:nvCxnSpPr>
        <p:spPr>
          <a:xfrm rot="10800000">
            <a:off x="2362200" y="3886200"/>
            <a:ext cx="685800" cy="914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4038600" y="1371600"/>
            <a:ext cx="2819400" cy="2746248"/>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Visual script nodes may have user options that can define a filter which is used to create a reference object list. (e.g. “any players” or “any game objects with ‘this’ data”)</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562600" y="15240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stCxn id="17" idx="2"/>
          </p:cNvCxnSpPr>
          <p:nvPr/>
        </p:nvCxnSpPr>
        <p:spPr>
          <a:xfrm rot="16200000" flipH="1">
            <a:off x="2743200" y="-838200"/>
            <a:ext cx="1295400" cy="4343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19200" y="29718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cxnSp>
        <p:nvCxnSpPr>
          <p:cNvPr id="15" name="Shape 14"/>
          <p:cNvCxnSpPr>
            <a:stCxn id="14" idx="3"/>
            <a:endCxn id="16" idx="1"/>
          </p:cNvCxnSpPr>
          <p:nvPr/>
        </p:nvCxnSpPr>
        <p:spPr>
          <a:xfrm flipV="1">
            <a:off x="3505200" y="2324100"/>
            <a:ext cx="2057400" cy="1104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54864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9" name="Rectangle 8"/>
          <p:cNvSpPr/>
          <p:nvPr/>
        </p:nvSpPr>
        <p:spPr>
          <a:xfrm>
            <a:off x="3048000" y="4343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cxnSp>
        <p:nvCxnSpPr>
          <p:cNvPr id="11" name="Shape 14"/>
          <p:cNvCxnSpPr>
            <a:stCxn id="8" idx="3"/>
            <a:endCxn id="9" idx="2"/>
          </p:cNvCxnSpPr>
          <p:nvPr/>
        </p:nvCxnSpPr>
        <p:spPr>
          <a:xfrm flipV="1">
            <a:off x="2971800" y="5257800"/>
            <a:ext cx="1219200" cy="4191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hape 14"/>
          <p:cNvCxnSpPr>
            <a:stCxn id="9" idx="1"/>
            <a:endCxn id="14" idx="2"/>
          </p:cNvCxnSpPr>
          <p:nvPr/>
        </p:nvCxnSpPr>
        <p:spPr>
          <a:xfrm rot="10800000">
            <a:off x="2362200" y="3886200"/>
            <a:ext cx="685800" cy="914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562600" y="3276600"/>
            <a:ext cx="2514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object required fields</a:t>
            </a:r>
            <a:endParaRPr lang="en-US" dirty="0"/>
          </a:p>
        </p:txBody>
      </p:sp>
      <p:cxnSp>
        <p:nvCxnSpPr>
          <p:cNvPr id="13" name="Shape 14"/>
          <p:cNvCxnSpPr>
            <a:stCxn id="12" idx="2"/>
            <a:endCxn id="9" idx="3"/>
          </p:cNvCxnSpPr>
          <p:nvPr/>
        </p:nvCxnSpPr>
        <p:spPr>
          <a:xfrm rot="5400000">
            <a:off x="5772150" y="3752850"/>
            <a:ext cx="609600" cy="14859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562600" y="15240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stCxn id="17" idx="2"/>
          </p:cNvCxnSpPr>
          <p:nvPr/>
        </p:nvCxnSpPr>
        <p:spPr>
          <a:xfrm rot="16200000" flipH="1">
            <a:off x="2743200" y="-838200"/>
            <a:ext cx="1295400" cy="4343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19200" y="29718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cxnSp>
        <p:nvCxnSpPr>
          <p:cNvPr id="15" name="Shape 14"/>
          <p:cNvCxnSpPr>
            <a:stCxn id="14" idx="3"/>
            <a:endCxn id="16" idx="1"/>
          </p:cNvCxnSpPr>
          <p:nvPr/>
        </p:nvCxnSpPr>
        <p:spPr>
          <a:xfrm flipV="1">
            <a:off x="3505200" y="2324100"/>
            <a:ext cx="2057400" cy="1104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54864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9" name="Rectangle 8"/>
          <p:cNvSpPr/>
          <p:nvPr/>
        </p:nvSpPr>
        <p:spPr>
          <a:xfrm>
            <a:off x="3048000" y="4343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cxnSp>
        <p:nvCxnSpPr>
          <p:cNvPr id="11" name="Shape 14"/>
          <p:cNvCxnSpPr>
            <a:stCxn id="8" idx="3"/>
            <a:endCxn id="9" idx="2"/>
          </p:cNvCxnSpPr>
          <p:nvPr/>
        </p:nvCxnSpPr>
        <p:spPr>
          <a:xfrm flipV="1">
            <a:off x="2971800" y="5257800"/>
            <a:ext cx="1219200" cy="4191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hape 14"/>
          <p:cNvCxnSpPr>
            <a:stCxn id="9" idx="1"/>
            <a:endCxn id="14" idx="2"/>
          </p:cNvCxnSpPr>
          <p:nvPr/>
        </p:nvCxnSpPr>
        <p:spPr>
          <a:xfrm rot="10800000">
            <a:off x="2362200" y="3886200"/>
            <a:ext cx="685800" cy="914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562600" y="3276600"/>
            <a:ext cx="2514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object required fields</a:t>
            </a:r>
            <a:endParaRPr lang="en-US" dirty="0"/>
          </a:p>
        </p:txBody>
      </p:sp>
      <p:cxnSp>
        <p:nvCxnSpPr>
          <p:cNvPr id="13" name="Shape 14"/>
          <p:cNvCxnSpPr>
            <a:stCxn id="12" idx="2"/>
            <a:endCxn id="9" idx="3"/>
          </p:cNvCxnSpPr>
          <p:nvPr/>
        </p:nvCxnSpPr>
        <p:spPr>
          <a:xfrm rot="5400000">
            <a:off x="5772150" y="3752850"/>
            <a:ext cx="609600" cy="14859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5105400" y="533400"/>
            <a:ext cx="2819400" cy="2517648"/>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Components also declare which fields are required in reference objects. This is added to the filter. All game objects that are in the reference object list must have these fields.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04800" y="228600"/>
            <a:ext cx="3962400" cy="419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21" name="Rectangle 20"/>
          <p:cNvSpPr/>
          <p:nvPr/>
        </p:nvSpPr>
        <p:spPr>
          <a:xfrm>
            <a:off x="2057400" y="46482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sp>
        <p:nvSpPr>
          <p:cNvPr id="22" name="Rectangle 21"/>
          <p:cNvSpPr/>
          <p:nvPr/>
        </p:nvSpPr>
        <p:spPr>
          <a:xfrm>
            <a:off x="1600200" y="2590800"/>
            <a:ext cx="2514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object required fields</a:t>
            </a:r>
            <a:endParaRPr lang="en-US" dirty="0"/>
          </a:p>
        </p:txBody>
      </p:sp>
      <p:sp>
        <p:nvSpPr>
          <p:cNvPr id="23" name="Rectangle 22"/>
          <p:cNvSpPr/>
          <p:nvPr/>
        </p:nvSpPr>
        <p:spPr>
          <a:xfrm>
            <a:off x="1600200" y="9144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24" name="Rectangle 23"/>
          <p:cNvSpPr/>
          <p:nvPr/>
        </p:nvSpPr>
        <p:spPr>
          <a:xfrm>
            <a:off x="152400" y="40386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25" name="Rectangle 24"/>
          <p:cNvSpPr/>
          <p:nvPr/>
        </p:nvSpPr>
        <p:spPr>
          <a:xfrm>
            <a:off x="4876800" y="304800"/>
            <a:ext cx="4114800" cy="403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Game Object System</a:t>
            </a:r>
            <a:endParaRPr lang="en-US" dirty="0"/>
          </a:p>
        </p:txBody>
      </p:sp>
      <p:sp>
        <p:nvSpPr>
          <p:cNvPr id="27" name="Rectangle 26"/>
          <p:cNvSpPr/>
          <p:nvPr/>
        </p:nvSpPr>
        <p:spPr>
          <a:xfrm>
            <a:off x="2057400" y="57912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sp>
        <p:nvSpPr>
          <p:cNvPr id="28" name="Rectangle 27"/>
          <p:cNvSpPr/>
          <p:nvPr/>
        </p:nvSpPr>
        <p:spPr>
          <a:xfrm>
            <a:off x="5029200" y="10668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29" name="Rectangle 28"/>
          <p:cNvSpPr/>
          <p:nvPr/>
        </p:nvSpPr>
        <p:spPr>
          <a:xfrm>
            <a:off x="5029200" y="16002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30" name="Rectangle 29"/>
          <p:cNvSpPr/>
          <p:nvPr/>
        </p:nvSpPr>
        <p:spPr>
          <a:xfrm>
            <a:off x="5029200" y="21336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31" name="Rectangle 30"/>
          <p:cNvSpPr/>
          <p:nvPr/>
        </p:nvSpPr>
        <p:spPr>
          <a:xfrm>
            <a:off x="5029200" y="26670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32" name="Oval 31"/>
          <p:cNvSpPr/>
          <p:nvPr/>
        </p:nvSpPr>
        <p:spPr>
          <a:xfrm>
            <a:off x="6934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934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hape 14"/>
          <p:cNvCxnSpPr>
            <a:stCxn id="22" idx="2"/>
            <a:endCxn id="21" idx="0"/>
          </p:cNvCxnSpPr>
          <p:nvPr/>
        </p:nvCxnSpPr>
        <p:spPr>
          <a:xfrm rot="16200000" flipH="1">
            <a:off x="2457450" y="3905250"/>
            <a:ext cx="1143000" cy="342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Shape 14"/>
          <p:cNvCxnSpPr>
            <a:stCxn id="24" idx="2"/>
            <a:endCxn id="21" idx="1"/>
          </p:cNvCxnSpPr>
          <p:nvPr/>
        </p:nvCxnSpPr>
        <p:spPr>
          <a:xfrm rot="16200000" flipH="1">
            <a:off x="1409700" y="4457700"/>
            <a:ext cx="685800" cy="6096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629400" y="49530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Query</a:t>
            </a:r>
          </a:p>
        </p:txBody>
      </p:sp>
      <p:cxnSp>
        <p:nvCxnSpPr>
          <p:cNvPr id="43" name="Shape 14"/>
          <p:cNvCxnSpPr>
            <a:endCxn id="42" idx="0"/>
          </p:cNvCxnSpPr>
          <p:nvPr/>
        </p:nvCxnSpPr>
        <p:spPr>
          <a:xfrm rot="16200000" flipH="1">
            <a:off x="6972300" y="4152900"/>
            <a:ext cx="838200" cy="7620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9" name="Shape 14"/>
          <p:cNvCxnSpPr>
            <a:stCxn id="21" idx="3"/>
            <a:endCxn id="42" idx="1"/>
          </p:cNvCxnSpPr>
          <p:nvPr/>
        </p:nvCxnSpPr>
        <p:spPr>
          <a:xfrm>
            <a:off x="4343400" y="5105400"/>
            <a:ext cx="2286000" cy="3048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hape 14"/>
          <p:cNvCxnSpPr>
            <a:stCxn id="42" idx="2"/>
            <a:endCxn id="27" idx="3"/>
          </p:cNvCxnSpPr>
          <p:nvPr/>
        </p:nvCxnSpPr>
        <p:spPr>
          <a:xfrm rot="5400000">
            <a:off x="5867400" y="4343400"/>
            <a:ext cx="381000" cy="34290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hape 14"/>
          <p:cNvCxnSpPr>
            <a:stCxn id="27" idx="1"/>
            <a:endCxn id="23" idx="1"/>
          </p:cNvCxnSpPr>
          <p:nvPr/>
        </p:nvCxnSpPr>
        <p:spPr>
          <a:xfrm rot="10800000">
            <a:off x="1600200" y="1714500"/>
            <a:ext cx="457200" cy="4533900"/>
          </a:xfrm>
          <a:prstGeom prst="bentConnector3">
            <a:avLst>
              <a:gd name="adj1" fmla="val 42826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04800" y="228600"/>
            <a:ext cx="3962400" cy="419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21" name="Rectangle 20"/>
          <p:cNvSpPr/>
          <p:nvPr/>
        </p:nvSpPr>
        <p:spPr>
          <a:xfrm>
            <a:off x="2057400" y="46482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sp>
        <p:nvSpPr>
          <p:cNvPr id="22" name="Rectangle 21"/>
          <p:cNvSpPr/>
          <p:nvPr/>
        </p:nvSpPr>
        <p:spPr>
          <a:xfrm>
            <a:off x="1600200" y="2590800"/>
            <a:ext cx="2514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object required fields</a:t>
            </a:r>
            <a:endParaRPr lang="en-US" dirty="0"/>
          </a:p>
        </p:txBody>
      </p:sp>
      <p:sp>
        <p:nvSpPr>
          <p:cNvPr id="23" name="Rectangle 22"/>
          <p:cNvSpPr/>
          <p:nvPr/>
        </p:nvSpPr>
        <p:spPr>
          <a:xfrm>
            <a:off x="1600200" y="9144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24" name="Rectangle 23"/>
          <p:cNvSpPr/>
          <p:nvPr/>
        </p:nvSpPr>
        <p:spPr>
          <a:xfrm>
            <a:off x="152400" y="40386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25" name="Rectangle 24"/>
          <p:cNvSpPr/>
          <p:nvPr/>
        </p:nvSpPr>
        <p:spPr>
          <a:xfrm>
            <a:off x="4876800" y="304800"/>
            <a:ext cx="4114800" cy="403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Game Object System</a:t>
            </a:r>
            <a:endParaRPr lang="en-US" dirty="0"/>
          </a:p>
        </p:txBody>
      </p:sp>
      <p:sp>
        <p:nvSpPr>
          <p:cNvPr id="27" name="Rectangle 26"/>
          <p:cNvSpPr/>
          <p:nvPr/>
        </p:nvSpPr>
        <p:spPr>
          <a:xfrm>
            <a:off x="2057400" y="57912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sp>
        <p:nvSpPr>
          <p:cNvPr id="28" name="Rectangle 27"/>
          <p:cNvSpPr/>
          <p:nvPr/>
        </p:nvSpPr>
        <p:spPr>
          <a:xfrm>
            <a:off x="5029200" y="10668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29" name="Rectangle 28"/>
          <p:cNvSpPr/>
          <p:nvPr/>
        </p:nvSpPr>
        <p:spPr>
          <a:xfrm>
            <a:off x="5029200" y="16002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30" name="Rectangle 29"/>
          <p:cNvSpPr/>
          <p:nvPr/>
        </p:nvSpPr>
        <p:spPr>
          <a:xfrm>
            <a:off x="5029200" y="21336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31" name="Rectangle 30"/>
          <p:cNvSpPr/>
          <p:nvPr/>
        </p:nvSpPr>
        <p:spPr>
          <a:xfrm>
            <a:off x="5029200" y="26670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32" name="Oval 31"/>
          <p:cNvSpPr/>
          <p:nvPr/>
        </p:nvSpPr>
        <p:spPr>
          <a:xfrm>
            <a:off x="6934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934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hape 14"/>
          <p:cNvCxnSpPr>
            <a:stCxn id="22" idx="2"/>
            <a:endCxn id="21" idx="0"/>
          </p:cNvCxnSpPr>
          <p:nvPr/>
        </p:nvCxnSpPr>
        <p:spPr>
          <a:xfrm rot="16200000" flipH="1">
            <a:off x="2457450" y="3905250"/>
            <a:ext cx="1143000" cy="342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Shape 14"/>
          <p:cNvCxnSpPr>
            <a:stCxn id="24" idx="2"/>
            <a:endCxn id="21" idx="1"/>
          </p:cNvCxnSpPr>
          <p:nvPr/>
        </p:nvCxnSpPr>
        <p:spPr>
          <a:xfrm rot="16200000" flipH="1">
            <a:off x="1409700" y="4457700"/>
            <a:ext cx="685800" cy="6096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629400" y="49530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Query</a:t>
            </a:r>
          </a:p>
        </p:txBody>
      </p:sp>
      <p:cxnSp>
        <p:nvCxnSpPr>
          <p:cNvPr id="43" name="Shape 14"/>
          <p:cNvCxnSpPr>
            <a:endCxn id="42" idx="0"/>
          </p:cNvCxnSpPr>
          <p:nvPr/>
        </p:nvCxnSpPr>
        <p:spPr>
          <a:xfrm rot="16200000" flipH="1">
            <a:off x="6972300" y="4152900"/>
            <a:ext cx="838200" cy="7620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9" name="Shape 14"/>
          <p:cNvCxnSpPr>
            <a:stCxn id="21" idx="3"/>
            <a:endCxn id="42" idx="1"/>
          </p:cNvCxnSpPr>
          <p:nvPr/>
        </p:nvCxnSpPr>
        <p:spPr>
          <a:xfrm>
            <a:off x="4343400" y="5105400"/>
            <a:ext cx="2286000" cy="3048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hape 14"/>
          <p:cNvCxnSpPr>
            <a:stCxn id="42" idx="2"/>
            <a:endCxn id="27" idx="3"/>
          </p:cNvCxnSpPr>
          <p:nvPr/>
        </p:nvCxnSpPr>
        <p:spPr>
          <a:xfrm rot="5400000">
            <a:off x="5867400" y="4343400"/>
            <a:ext cx="381000" cy="34290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hape 14"/>
          <p:cNvCxnSpPr>
            <a:stCxn id="27" idx="1"/>
            <a:endCxn id="23" idx="1"/>
          </p:cNvCxnSpPr>
          <p:nvPr/>
        </p:nvCxnSpPr>
        <p:spPr>
          <a:xfrm rot="10800000">
            <a:off x="1600200" y="1714500"/>
            <a:ext cx="457200" cy="4533900"/>
          </a:xfrm>
          <a:prstGeom prst="bentConnector3">
            <a:avLst>
              <a:gd name="adj1" fmla="val 42826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ounded Rectangular Callout 25"/>
          <p:cNvSpPr/>
          <p:nvPr/>
        </p:nvSpPr>
        <p:spPr>
          <a:xfrm>
            <a:off x="5867400" y="1600200"/>
            <a:ext cx="2819400" cy="2517648"/>
          </a:xfrm>
          <a:prstGeom prst="wedgeRoundRectCallout">
            <a:avLst>
              <a:gd name="adj1" fmla="val 20739"/>
              <a:gd name="adj2" fmla="val -64949"/>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game object system is the runtime database of all game object data. It provides services to access and query that data.</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04800" y="228600"/>
            <a:ext cx="3962400" cy="419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21" name="Rectangle 20"/>
          <p:cNvSpPr/>
          <p:nvPr/>
        </p:nvSpPr>
        <p:spPr>
          <a:xfrm>
            <a:off x="2057400" y="46482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sp>
        <p:nvSpPr>
          <p:cNvPr id="22" name="Rectangle 21"/>
          <p:cNvSpPr/>
          <p:nvPr/>
        </p:nvSpPr>
        <p:spPr>
          <a:xfrm>
            <a:off x="1600200" y="2590800"/>
            <a:ext cx="2514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object required fields</a:t>
            </a:r>
            <a:endParaRPr lang="en-US" dirty="0"/>
          </a:p>
        </p:txBody>
      </p:sp>
      <p:sp>
        <p:nvSpPr>
          <p:cNvPr id="23" name="Rectangle 22"/>
          <p:cNvSpPr/>
          <p:nvPr/>
        </p:nvSpPr>
        <p:spPr>
          <a:xfrm>
            <a:off x="1600200" y="9144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24" name="Rectangle 23"/>
          <p:cNvSpPr/>
          <p:nvPr/>
        </p:nvSpPr>
        <p:spPr>
          <a:xfrm>
            <a:off x="152400" y="40386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25" name="Rectangle 24"/>
          <p:cNvSpPr/>
          <p:nvPr/>
        </p:nvSpPr>
        <p:spPr>
          <a:xfrm>
            <a:off x="4876800" y="304800"/>
            <a:ext cx="4114800" cy="403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Game Object System</a:t>
            </a:r>
            <a:endParaRPr lang="en-US" dirty="0"/>
          </a:p>
        </p:txBody>
      </p:sp>
      <p:sp>
        <p:nvSpPr>
          <p:cNvPr id="27" name="Rectangle 26"/>
          <p:cNvSpPr/>
          <p:nvPr/>
        </p:nvSpPr>
        <p:spPr>
          <a:xfrm>
            <a:off x="2057400" y="57912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sp>
        <p:nvSpPr>
          <p:cNvPr id="28" name="Rectangle 27"/>
          <p:cNvSpPr/>
          <p:nvPr/>
        </p:nvSpPr>
        <p:spPr>
          <a:xfrm>
            <a:off x="5029200" y="10668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29" name="Rectangle 28"/>
          <p:cNvSpPr/>
          <p:nvPr/>
        </p:nvSpPr>
        <p:spPr>
          <a:xfrm>
            <a:off x="5029200" y="16002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30" name="Rectangle 29"/>
          <p:cNvSpPr/>
          <p:nvPr/>
        </p:nvSpPr>
        <p:spPr>
          <a:xfrm>
            <a:off x="5029200" y="21336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31" name="Rectangle 30"/>
          <p:cNvSpPr/>
          <p:nvPr/>
        </p:nvSpPr>
        <p:spPr>
          <a:xfrm>
            <a:off x="5029200" y="26670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32" name="Oval 31"/>
          <p:cNvSpPr/>
          <p:nvPr/>
        </p:nvSpPr>
        <p:spPr>
          <a:xfrm>
            <a:off x="6934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934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hape 14"/>
          <p:cNvCxnSpPr>
            <a:stCxn id="22" idx="2"/>
            <a:endCxn id="21" idx="0"/>
          </p:cNvCxnSpPr>
          <p:nvPr/>
        </p:nvCxnSpPr>
        <p:spPr>
          <a:xfrm rot="16200000" flipH="1">
            <a:off x="2457450" y="3905250"/>
            <a:ext cx="1143000" cy="342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Shape 14"/>
          <p:cNvCxnSpPr>
            <a:stCxn id="24" idx="2"/>
            <a:endCxn id="21" idx="1"/>
          </p:cNvCxnSpPr>
          <p:nvPr/>
        </p:nvCxnSpPr>
        <p:spPr>
          <a:xfrm rot="16200000" flipH="1">
            <a:off x="1409700" y="4457700"/>
            <a:ext cx="685800" cy="6096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629400" y="49530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Query</a:t>
            </a:r>
          </a:p>
        </p:txBody>
      </p:sp>
      <p:cxnSp>
        <p:nvCxnSpPr>
          <p:cNvPr id="43" name="Shape 14"/>
          <p:cNvCxnSpPr>
            <a:endCxn id="42" idx="0"/>
          </p:cNvCxnSpPr>
          <p:nvPr/>
        </p:nvCxnSpPr>
        <p:spPr>
          <a:xfrm rot="16200000" flipH="1">
            <a:off x="6972300" y="4152900"/>
            <a:ext cx="838200" cy="7620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9" name="Shape 14"/>
          <p:cNvCxnSpPr>
            <a:stCxn id="21" idx="3"/>
            <a:endCxn id="42" idx="1"/>
          </p:cNvCxnSpPr>
          <p:nvPr/>
        </p:nvCxnSpPr>
        <p:spPr>
          <a:xfrm>
            <a:off x="4343400" y="5105400"/>
            <a:ext cx="2286000" cy="3048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hape 14"/>
          <p:cNvCxnSpPr>
            <a:stCxn id="42" idx="2"/>
            <a:endCxn id="27" idx="3"/>
          </p:cNvCxnSpPr>
          <p:nvPr/>
        </p:nvCxnSpPr>
        <p:spPr>
          <a:xfrm rot="5400000">
            <a:off x="5867400" y="4343400"/>
            <a:ext cx="381000" cy="34290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hape 14"/>
          <p:cNvCxnSpPr>
            <a:stCxn id="27" idx="1"/>
            <a:endCxn id="23" idx="1"/>
          </p:cNvCxnSpPr>
          <p:nvPr/>
        </p:nvCxnSpPr>
        <p:spPr>
          <a:xfrm rot="10800000">
            <a:off x="1600200" y="1714500"/>
            <a:ext cx="457200" cy="4533900"/>
          </a:xfrm>
          <a:prstGeom prst="bentConnector3">
            <a:avLst>
              <a:gd name="adj1" fmla="val 42826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ounded Rectangular Callout 25"/>
          <p:cNvSpPr/>
          <p:nvPr/>
        </p:nvSpPr>
        <p:spPr>
          <a:xfrm>
            <a:off x="6019800" y="1981200"/>
            <a:ext cx="2819400" cy="2517648"/>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visual script node requests the game objects from the game object system that match the requirements (i.e. required fields + filter)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04800" y="228600"/>
            <a:ext cx="3962400" cy="419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21" name="Rectangle 20"/>
          <p:cNvSpPr/>
          <p:nvPr/>
        </p:nvSpPr>
        <p:spPr>
          <a:xfrm>
            <a:off x="2057400" y="46482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sp>
        <p:nvSpPr>
          <p:cNvPr id="22" name="Rectangle 21"/>
          <p:cNvSpPr/>
          <p:nvPr/>
        </p:nvSpPr>
        <p:spPr>
          <a:xfrm>
            <a:off x="1600200" y="2590800"/>
            <a:ext cx="2514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object required fields</a:t>
            </a:r>
            <a:endParaRPr lang="en-US" dirty="0"/>
          </a:p>
        </p:txBody>
      </p:sp>
      <p:sp>
        <p:nvSpPr>
          <p:cNvPr id="23" name="Rectangle 22"/>
          <p:cNvSpPr/>
          <p:nvPr/>
        </p:nvSpPr>
        <p:spPr>
          <a:xfrm>
            <a:off x="1600200" y="9144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24" name="Rectangle 23"/>
          <p:cNvSpPr/>
          <p:nvPr/>
        </p:nvSpPr>
        <p:spPr>
          <a:xfrm>
            <a:off x="152400" y="40386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25" name="Rectangle 24"/>
          <p:cNvSpPr/>
          <p:nvPr/>
        </p:nvSpPr>
        <p:spPr>
          <a:xfrm>
            <a:off x="4876800" y="304800"/>
            <a:ext cx="4114800" cy="403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Game Object System</a:t>
            </a:r>
            <a:endParaRPr lang="en-US" dirty="0"/>
          </a:p>
        </p:txBody>
      </p:sp>
      <p:sp>
        <p:nvSpPr>
          <p:cNvPr id="27" name="Rectangle 26"/>
          <p:cNvSpPr/>
          <p:nvPr/>
        </p:nvSpPr>
        <p:spPr>
          <a:xfrm>
            <a:off x="2057400" y="57912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sp>
        <p:nvSpPr>
          <p:cNvPr id="28" name="Rectangle 27"/>
          <p:cNvSpPr/>
          <p:nvPr/>
        </p:nvSpPr>
        <p:spPr>
          <a:xfrm>
            <a:off x="5029200" y="10668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29" name="Rectangle 28"/>
          <p:cNvSpPr/>
          <p:nvPr/>
        </p:nvSpPr>
        <p:spPr>
          <a:xfrm>
            <a:off x="5029200" y="16002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30" name="Rectangle 29"/>
          <p:cNvSpPr/>
          <p:nvPr/>
        </p:nvSpPr>
        <p:spPr>
          <a:xfrm>
            <a:off x="5029200" y="21336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31" name="Rectangle 30"/>
          <p:cNvSpPr/>
          <p:nvPr/>
        </p:nvSpPr>
        <p:spPr>
          <a:xfrm>
            <a:off x="5029200" y="26670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object</a:t>
            </a:r>
            <a:endParaRPr lang="en-US" dirty="0"/>
          </a:p>
        </p:txBody>
      </p:sp>
      <p:sp>
        <p:nvSpPr>
          <p:cNvPr id="32" name="Oval 31"/>
          <p:cNvSpPr/>
          <p:nvPr/>
        </p:nvSpPr>
        <p:spPr>
          <a:xfrm>
            <a:off x="6934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934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hape 14"/>
          <p:cNvCxnSpPr>
            <a:stCxn id="22" idx="2"/>
            <a:endCxn id="21" idx="0"/>
          </p:cNvCxnSpPr>
          <p:nvPr/>
        </p:nvCxnSpPr>
        <p:spPr>
          <a:xfrm rot="16200000" flipH="1">
            <a:off x="2457450" y="3905250"/>
            <a:ext cx="1143000" cy="342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Shape 14"/>
          <p:cNvCxnSpPr>
            <a:stCxn id="24" idx="2"/>
            <a:endCxn id="21" idx="1"/>
          </p:cNvCxnSpPr>
          <p:nvPr/>
        </p:nvCxnSpPr>
        <p:spPr>
          <a:xfrm rot="16200000" flipH="1">
            <a:off x="1409700" y="4457700"/>
            <a:ext cx="685800" cy="6096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629400" y="49530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Query</a:t>
            </a:r>
          </a:p>
        </p:txBody>
      </p:sp>
      <p:cxnSp>
        <p:nvCxnSpPr>
          <p:cNvPr id="43" name="Shape 14"/>
          <p:cNvCxnSpPr>
            <a:endCxn id="42" idx="0"/>
          </p:cNvCxnSpPr>
          <p:nvPr/>
        </p:nvCxnSpPr>
        <p:spPr>
          <a:xfrm rot="16200000" flipH="1">
            <a:off x="6972300" y="4152900"/>
            <a:ext cx="838200" cy="7620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9" name="Shape 14"/>
          <p:cNvCxnSpPr>
            <a:stCxn id="21" idx="3"/>
            <a:endCxn id="42" idx="1"/>
          </p:cNvCxnSpPr>
          <p:nvPr/>
        </p:nvCxnSpPr>
        <p:spPr>
          <a:xfrm>
            <a:off x="4343400" y="5105400"/>
            <a:ext cx="2286000" cy="3048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hape 14"/>
          <p:cNvCxnSpPr>
            <a:stCxn id="42" idx="2"/>
            <a:endCxn id="27" idx="3"/>
          </p:cNvCxnSpPr>
          <p:nvPr/>
        </p:nvCxnSpPr>
        <p:spPr>
          <a:xfrm rot="5400000">
            <a:off x="5867400" y="4343400"/>
            <a:ext cx="381000" cy="34290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hape 14"/>
          <p:cNvCxnSpPr>
            <a:stCxn id="27" idx="1"/>
            <a:endCxn id="23" idx="1"/>
          </p:cNvCxnSpPr>
          <p:nvPr/>
        </p:nvCxnSpPr>
        <p:spPr>
          <a:xfrm rot="10800000">
            <a:off x="1600200" y="1714500"/>
            <a:ext cx="457200" cy="4533900"/>
          </a:xfrm>
          <a:prstGeom prst="bentConnector3">
            <a:avLst>
              <a:gd name="adj1" fmla="val 42826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ounded Rectangular Callout 25"/>
          <p:cNvSpPr/>
          <p:nvPr/>
        </p:nvSpPr>
        <p:spPr>
          <a:xfrm>
            <a:off x="2209800" y="2971800"/>
            <a:ext cx="2819400" cy="2517648"/>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That visual script node receives that list and gives it to the component for processing.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ounded Rectangular Callout 6"/>
          <p:cNvSpPr/>
          <p:nvPr/>
        </p:nvSpPr>
        <p:spPr>
          <a:xfrm>
            <a:off x="5486400" y="2438400"/>
            <a:ext cx="2819400" cy="2438400"/>
          </a:xfrm>
          <a:prstGeom prst="wedgeRoundRectCallout">
            <a:avLst>
              <a:gd name="adj1" fmla="val -22307"/>
              <a:gd name="adj2" fmla="val -68083"/>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 visual script node is a placeable object. i.e. It can be found in the vault and dragged into the scene.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562600" y="15240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stCxn id="17" idx="2"/>
          </p:cNvCxnSpPr>
          <p:nvPr/>
        </p:nvCxnSpPr>
        <p:spPr>
          <a:xfrm rot="16200000" flipH="1">
            <a:off x="2743200" y="-838200"/>
            <a:ext cx="1295400" cy="4343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19200" y="29718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cxnSp>
        <p:nvCxnSpPr>
          <p:cNvPr id="15" name="Shape 14"/>
          <p:cNvCxnSpPr>
            <a:stCxn id="14" idx="3"/>
            <a:endCxn id="16" idx="1"/>
          </p:cNvCxnSpPr>
          <p:nvPr/>
        </p:nvCxnSpPr>
        <p:spPr>
          <a:xfrm flipV="1">
            <a:off x="3505200" y="2324100"/>
            <a:ext cx="2057400" cy="1104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54864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9" name="Rectangle 8"/>
          <p:cNvSpPr/>
          <p:nvPr/>
        </p:nvSpPr>
        <p:spPr>
          <a:xfrm>
            <a:off x="3048000" y="4343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cxnSp>
        <p:nvCxnSpPr>
          <p:cNvPr id="11" name="Shape 14"/>
          <p:cNvCxnSpPr>
            <a:stCxn id="8" idx="3"/>
            <a:endCxn id="9" idx="2"/>
          </p:cNvCxnSpPr>
          <p:nvPr/>
        </p:nvCxnSpPr>
        <p:spPr>
          <a:xfrm flipV="1">
            <a:off x="2971800" y="5257800"/>
            <a:ext cx="1219200" cy="4191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hape 14"/>
          <p:cNvCxnSpPr>
            <a:stCxn id="9" idx="1"/>
            <a:endCxn id="14" idx="2"/>
          </p:cNvCxnSpPr>
          <p:nvPr/>
        </p:nvCxnSpPr>
        <p:spPr>
          <a:xfrm rot="10800000">
            <a:off x="2362200" y="3886200"/>
            <a:ext cx="685800" cy="914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2438400" y="228600"/>
            <a:ext cx="2819400" cy="2517648"/>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target object + reference object list are added to the component. When the component updates, it will update the list of all the target objects that were added to it by script nodes.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0" y="3581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0" y="3581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2" name="Rounded Rectangular Callout 11"/>
          <p:cNvSpPr/>
          <p:nvPr/>
        </p:nvSpPr>
        <p:spPr>
          <a:xfrm>
            <a:off x="1524000" y="2209800"/>
            <a:ext cx="2819400" cy="2670048"/>
          </a:xfrm>
          <a:prstGeom prst="wedgeRoundRectCallout">
            <a:avLst>
              <a:gd name="adj1" fmla="val 59953"/>
              <a:gd name="adj2" fmla="val -21035"/>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 visual script node can also expose parameters to the user. Those parameters are unique to the visual script node and the UI for those parameters is unique to the type of parameter.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0" y="3581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2" name="Rounded Rectangular Callout 11"/>
          <p:cNvSpPr/>
          <p:nvPr/>
        </p:nvSpPr>
        <p:spPr>
          <a:xfrm>
            <a:off x="1524000" y="2209800"/>
            <a:ext cx="2819400" cy="2670048"/>
          </a:xfrm>
          <a:prstGeom prst="wedgeRoundRectCallout">
            <a:avLst>
              <a:gd name="adj1" fmla="val 59953"/>
              <a:gd name="adj2" fmla="val -21035"/>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 visual script node can also expose parameters to the user. Those parameters are unique to the visual script node and the UI for those parameters is unique to the type of parameter.</a:t>
            </a:r>
            <a:endParaRPr lang="en-US" dirty="0"/>
          </a:p>
        </p:txBody>
      </p:sp>
      <p:sp>
        <p:nvSpPr>
          <p:cNvPr id="13" name="Rounded Rectangular Callout 12"/>
          <p:cNvSpPr/>
          <p:nvPr/>
        </p:nvSpPr>
        <p:spPr>
          <a:xfrm>
            <a:off x="2971800" y="2743200"/>
            <a:ext cx="2819400" cy="2670048"/>
          </a:xfrm>
          <a:prstGeom prst="wedgeRoundRectCallout">
            <a:avLst>
              <a:gd name="adj1" fmla="val -62995"/>
              <a:gd name="adj2" fmla="val -17922"/>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e.g. A parameter may be a target position and orientation of the target object, which would be defined in the 3D space of the scene.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0" y="3581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2" name="Rounded Rectangular Callout 11"/>
          <p:cNvSpPr/>
          <p:nvPr/>
        </p:nvSpPr>
        <p:spPr>
          <a:xfrm>
            <a:off x="3733800" y="4114800"/>
            <a:ext cx="2819400" cy="2670048"/>
          </a:xfrm>
          <a:prstGeom prst="wedgeRoundRectCallout">
            <a:avLst>
              <a:gd name="adj1" fmla="val -22602"/>
              <a:gd name="adj2" fmla="val -61197"/>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Ultimately, in alignment with our </a:t>
            </a:r>
            <a:r>
              <a:rPr lang="en-US" dirty="0" err="1" smtClean="0"/>
              <a:t>realtime</a:t>
            </a:r>
            <a:r>
              <a:rPr lang="en-US" dirty="0" smtClean="0"/>
              <a:t> goals, I’d like to see those values themselves be modifiable at runtime. E.g. by attaching a curve.</a:t>
            </a:r>
            <a:endParaRPr lang="en-US" dirty="0"/>
          </a:p>
        </p:txBody>
      </p:sp>
      <p:sp>
        <p:nvSpPr>
          <p:cNvPr id="15" name="Rounded Rectangle 14"/>
          <p:cNvSpPr/>
          <p:nvPr/>
        </p:nvSpPr>
        <p:spPr>
          <a:xfrm>
            <a:off x="304800" y="3733800"/>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381000" y="3810000"/>
            <a:ext cx="2065713" cy="879764"/>
          </a:xfrm>
          <a:custGeom>
            <a:avLst/>
            <a:gdLst>
              <a:gd name="connsiteX0" fmla="*/ 0 w 2065713"/>
              <a:gd name="connsiteY0" fmla="*/ 737062 h 879764"/>
              <a:gd name="connsiteX1" fmla="*/ 407324 w 2065713"/>
              <a:gd name="connsiteY1" fmla="*/ 13854 h 879764"/>
              <a:gd name="connsiteX2" fmla="*/ 822960 w 2065713"/>
              <a:gd name="connsiteY2" fmla="*/ 820189 h 879764"/>
              <a:gd name="connsiteX3" fmla="*/ 955964 w 2065713"/>
              <a:gd name="connsiteY3" fmla="*/ 371302 h 879764"/>
              <a:gd name="connsiteX4" fmla="*/ 1080655 w 2065713"/>
              <a:gd name="connsiteY4" fmla="*/ 703811 h 879764"/>
              <a:gd name="connsiteX5" fmla="*/ 1172095 w 2065713"/>
              <a:gd name="connsiteY5" fmla="*/ 504305 h 879764"/>
              <a:gd name="connsiteX6" fmla="*/ 1354975 w 2065713"/>
              <a:gd name="connsiteY6" fmla="*/ 753687 h 879764"/>
              <a:gd name="connsiteX7" fmla="*/ 1695796 w 2065713"/>
              <a:gd name="connsiteY7" fmla="*/ 138545 h 879764"/>
              <a:gd name="connsiteX8" fmla="*/ 2036618 w 2065713"/>
              <a:gd name="connsiteY8" fmla="*/ 504305 h 879764"/>
              <a:gd name="connsiteX9" fmla="*/ 1870364 w 2065713"/>
              <a:gd name="connsiteY9" fmla="*/ 288174 h 87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5713" h="879764">
                <a:moveTo>
                  <a:pt x="0" y="737062"/>
                </a:moveTo>
                <a:cubicBezTo>
                  <a:pt x="135082" y="368531"/>
                  <a:pt x="270164" y="0"/>
                  <a:pt x="407324" y="13854"/>
                </a:cubicBezTo>
                <a:cubicBezTo>
                  <a:pt x="544484" y="27708"/>
                  <a:pt x="731520" y="760614"/>
                  <a:pt x="822960" y="820189"/>
                </a:cubicBezTo>
                <a:cubicBezTo>
                  <a:pt x="914400" y="879764"/>
                  <a:pt x="913015" y="390698"/>
                  <a:pt x="955964" y="371302"/>
                </a:cubicBezTo>
                <a:cubicBezTo>
                  <a:pt x="998913" y="351906"/>
                  <a:pt x="1044633" y="681644"/>
                  <a:pt x="1080655" y="703811"/>
                </a:cubicBezTo>
                <a:cubicBezTo>
                  <a:pt x="1116677" y="725978"/>
                  <a:pt x="1126375" y="495992"/>
                  <a:pt x="1172095" y="504305"/>
                </a:cubicBezTo>
                <a:cubicBezTo>
                  <a:pt x="1217815" y="512618"/>
                  <a:pt x="1267692" y="814647"/>
                  <a:pt x="1354975" y="753687"/>
                </a:cubicBezTo>
                <a:cubicBezTo>
                  <a:pt x="1442258" y="692727"/>
                  <a:pt x="1582189" y="180109"/>
                  <a:pt x="1695796" y="138545"/>
                </a:cubicBezTo>
                <a:cubicBezTo>
                  <a:pt x="1809403" y="96981"/>
                  <a:pt x="2007523" y="479367"/>
                  <a:pt x="2036618" y="504305"/>
                </a:cubicBezTo>
                <a:cubicBezTo>
                  <a:pt x="2065713" y="529243"/>
                  <a:pt x="1832957" y="264621"/>
                  <a:pt x="1870364" y="288174"/>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p:cNvCxnSpPr/>
          <p:nvPr/>
        </p:nvCxnSpPr>
        <p:spPr>
          <a:xfrm>
            <a:off x="304800" y="4343400"/>
            <a:ext cx="220980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1" name="Curved Connector 20"/>
          <p:cNvCxnSpPr>
            <a:stCxn id="15" idx="3"/>
            <a:endCxn id="11" idx="1"/>
          </p:cNvCxnSpPr>
          <p:nvPr/>
        </p:nvCxnSpPr>
        <p:spPr>
          <a:xfrm flipV="1">
            <a:off x="2514600" y="3771900"/>
            <a:ext cx="2057400" cy="4572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0" y="3581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2" name="Rounded Rectangular Callout 11"/>
          <p:cNvSpPr/>
          <p:nvPr/>
        </p:nvSpPr>
        <p:spPr>
          <a:xfrm>
            <a:off x="5867400" y="3810000"/>
            <a:ext cx="2819400" cy="2286000"/>
          </a:xfrm>
          <a:prstGeom prst="wedgeRoundRectCallout">
            <a:avLst>
              <a:gd name="adj1" fmla="val -62700"/>
              <a:gd name="adj2" fmla="val -22316"/>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Or even potentially more sophisticated logic to select between different runtime objects.</a:t>
            </a:r>
            <a:endParaRPr lang="en-US" dirty="0"/>
          </a:p>
        </p:txBody>
      </p:sp>
      <p:sp>
        <p:nvSpPr>
          <p:cNvPr id="15" name="Rounded Rectangle 14"/>
          <p:cNvSpPr/>
          <p:nvPr/>
        </p:nvSpPr>
        <p:spPr>
          <a:xfrm>
            <a:off x="304800" y="3581400"/>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381000" y="3657600"/>
            <a:ext cx="2065713" cy="879764"/>
          </a:xfrm>
          <a:custGeom>
            <a:avLst/>
            <a:gdLst>
              <a:gd name="connsiteX0" fmla="*/ 0 w 2065713"/>
              <a:gd name="connsiteY0" fmla="*/ 737062 h 879764"/>
              <a:gd name="connsiteX1" fmla="*/ 407324 w 2065713"/>
              <a:gd name="connsiteY1" fmla="*/ 13854 h 879764"/>
              <a:gd name="connsiteX2" fmla="*/ 822960 w 2065713"/>
              <a:gd name="connsiteY2" fmla="*/ 820189 h 879764"/>
              <a:gd name="connsiteX3" fmla="*/ 955964 w 2065713"/>
              <a:gd name="connsiteY3" fmla="*/ 371302 h 879764"/>
              <a:gd name="connsiteX4" fmla="*/ 1080655 w 2065713"/>
              <a:gd name="connsiteY4" fmla="*/ 703811 h 879764"/>
              <a:gd name="connsiteX5" fmla="*/ 1172095 w 2065713"/>
              <a:gd name="connsiteY5" fmla="*/ 504305 h 879764"/>
              <a:gd name="connsiteX6" fmla="*/ 1354975 w 2065713"/>
              <a:gd name="connsiteY6" fmla="*/ 753687 h 879764"/>
              <a:gd name="connsiteX7" fmla="*/ 1695796 w 2065713"/>
              <a:gd name="connsiteY7" fmla="*/ 138545 h 879764"/>
              <a:gd name="connsiteX8" fmla="*/ 2036618 w 2065713"/>
              <a:gd name="connsiteY8" fmla="*/ 504305 h 879764"/>
              <a:gd name="connsiteX9" fmla="*/ 1870364 w 2065713"/>
              <a:gd name="connsiteY9" fmla="*/ 288174 h 87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5713" h="879764">
                <a:moveTo>
                  <a:pt x="0" y="737062"/>
                </a:moveTo>
                <a:cubicBezTo>
                  <a:pt x="135082" y="368531"/>
                  <a:pt x="270164" y="0"/>
                  <a:pt x="407324" y="13854"/>
                </a:cubicBezTo>
                <a:cubicBezTo>
                  <a:pt x="544484" y="27708"/>
                  <a:pt x="731520" y="760614"/>
                  <a:pt x="822960" y="820189"/>
                </a:cubicBezTo>
                <a:cubicBezTo>
                  <a:pt x="914400" y="879764"/>
                  <a:pt x="913015" y="390698"/>
                  <a:pt x="955964" y="371302"/>
                </a:cubicBezTo>
                <a:cubicBezTo>
                  <a:pt x="998913" y="351906"/>
                  <a:pt x="1044633" y="681644"/>
                  <a:pt x="1080655" y="703811"/>
                </a:cubicBezTo>
                <a:cubicBezTo>
                  <a:pt x="1116677" y="725978"/>
                  <a:pt x="1126375" y="495992"/>
                  <a:pt x="1172095" y="504305"/>
                </a:cubicBezTo>
                <a:cubicBezTo>
                  <a:pt x="1217815" y="512618"/>
                  <a:pt x="1267692" y="814647"/>
                  <a:pt x="1354975" y="753687"/>
                </a:cubicBezTo>
                <a:cubicBezTo>
                  <a:pt x="1442258" y="692727"/>
                  <a:pt x="1582189" y="180109"/>
                  <a:pt x="1695796" y="138545"/>
                </a:cubicBezTo>
                <a:cubicBezTo>
                  <a:pt x="1809403" y="96981"/>
                  <a:pt x="2007523" y="479367"/>
                  <a:pt x="2036618" y="504305"/>
                </a:cubicBezTo>
                <a:cubicBezTo>
                  <a:pt x="2065713" y="529243"/>
                  <a:pt x="1832957" y="264621"/>
                  <a:pt x="1870364" y="288174"/>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p:cNvCxnSpPr/>
          <p:nvPr/>
        </p:nvCxnSpPr>
        <p:spPr>
          <a:xfrm>
            <a:off x="304800" y="4191000"/>
            <a:ext cx="220980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16" name="Rounded Rectangle 15"/>
          <p:cNvSpPr/>
          <p:nvPr/>
        </p:nvSpPr>
        <p:spPr>
          <a:xfrm>
            <a:off x="381000" y="5029200"/>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381000" y="5638800"/>
            <a:ext cx="220980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23" name="Freeform 22"/>
          <p:cNvSpPr/>
          <p:nvPr/>
        </p:nvSpPr>
        <p:spPr>
          <a:xfrm>
            <a:off x="548640" y="5073535"/>
            <a:ext cx="1845425" cy="929639"/>
          </a:xfrm>
          <a:custGeom>
            <a:avLst/>
            <a:gdLst>
              <a:gd name="connsiteX0" fmla="*/ 0 w 1845425"/>
              <a:gd name="connsiteY0" fmla="*/ 737061 h 929639"/>
              <a:gd name="connsiteX1" fmla="*/ 415636 w 1845425"/>
              <a:gd name="connsiteY1" fmla="*/ 22167 h 929639"/>
              <a:gd name="connsiteX2" fmla="*/ 1321724 w 1845425"/>
              <a:gd name="connsiteY2" fmla="*/ 870065 h 929639"/>
              <a:gd name="connsiteX3" fmla="*/ 1845425 w 1845425"/>
              <a:gd name="connsiteY3" fmla="*/ 379614 h 929639"/>
            </a:gdLst>
            <a:ahLst/>
            <a:cxnLst>
              <a:cxn ang="0">
                <a:pos x="connsiteX0" y="connsiteY0"/>
              </a:cxn>
              <a:cxn ang="0">
                <a:pos x="connsiteX1" y="connsiteY1"/>
              </a:cxn>
              <a:cxn ang="0">
                <a:pos x="connsiteX2" y="connsiteY2"/>
              </a:cxn>
              <a:cxn ang="0">
                <a:pos x="connsiteX3" y="connsiteY3"/>
              </a:cxn>
            </a:cxnLst>
            <a:rect l="l" t="t" r="r" b="b"/>
            <a:pathLst>
              <a:path w="1845425" h="929639">
                <a:moveTo>
                  <a:pt x="0" y="737061"/>
                </a:moveTo>
                <a:cubicBezTo>
                  <a:pt x="97674" y="368530"/>
                  <a:pt x="195349" y="0"/>
                  <a:pt x="415636" y="22167"/>
                </a:cubicBezTo>
                <a:cubicBezTo>
                  <a:pt x="635923" y="44334"/>
                  <a:pt x="1083426" y="810491"/>
                  <a:pt x="1321724" y="870065"/>
                </a:cubicBezTo>
                <a:cubicBezTo>
                  <a:pt x="1560022" y="929639"/>
                  <a:pt x="1760912" y="471054"/>
                  <a:pt x="1845425" y="379614"/>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Oval 23"/>
          <p:cNvSpPr/>
          <p:nvPr/>
        </p:nvSpPr>
        <p:spPr>
          <a:xfrm>
            <a:off x="3200400" y="4495800"/>
            <a:ext cx="1295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a:t>
            </a:r>
            <a:endParaRPr lang="en-US" dirty="0"/>
          </a:p>
        </p:txBody>
      </p:sp>
      <p:cxnSp>
        <p:nvCxnSpPr>
          <p:cNvPr id="31" name="Elbow Connector 30"/>
          <p:cNvCxnSpPr>
            <a:stCxn id="15" idx="3"/>
            <a:endCxn id="24" idx="1"/>
          </p:cNvCxnSpPr>
          <p:nvPr/>
        </p:nvCxnSpPr>
        <p:spPr>
          <a:xfrm>
            <a:off x="2514600" y="4076700"/>
            <a:ext cx="875507" cy="541851"/>
          </a:xfrm>
          <a:prstGeom prst="bentConnector2">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34" name="Elbow Connector 30"/>
          <p:cNvCxnSpPr>
            <a:stCxn id="16" idx="3"/>
            <a:endCxn id="24" idx="3"/>
          </p:cNvCxnSpPr>
          <p:nvPr/>
        </p:nvCxnSpPr>
        <p:spPr>
          <a:xfrm flipV="1">
            <a:off x="2590800" y="5211249"/>
            <a:ext cx="799307" cy="313251"/>
          </a:xfrm>
          <a:prstGeom prst="bentConnector2">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37" name="Elbow Connector 30"/>
          <p:cNvCxnSpPr>
            <a:stCxn id="24" idx="6"/>
            <a:endCxn id="11" idx="2"/>
          </p:cNvCxnSpPr>
          <p:nvPr/>
        </p:nvCxnSpPr>
        <p:spPr>
          <a:xfrm flipV="1">
            <a:off x="4495800" y="3962400"/>
            <a:ext cx="914400" cy="952500"/>
          </a:xfrm>
          <a:prstGeom prst="bentConnector2">
            <a:avLst/>
          </a:prstGeom>
          <a:ln w="38100">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0" y="3581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ounded Rectangle 14"/>
          <p:cNvSpPr/>
          <p:nvPr/>
        </p:nvSpPr>
        <p:spPr>
          <a:xfrm>
            <a:off x="304800" y="3581400"/>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381000" y="3657600"/>
            <a:ext cx="2065713" cy="879764"/>
          </a:xfrm>
          <a:custGeom>
            <a:avLst/>
            <a:gdLst>
              <a:gd name="connsiteX0" fmla="*/ 0 w 2065713"/>
              <a:gd name="connsiteY0" fmla="*/ 737062 h 879764"/>
              <a:gd name="connsiteX1" fmla="*/ 407324 w 2065713"/>
              <a:gd name="connsiteY1" fmla="*/ 13854 h 879764"/>
              <a:gd name="connsiteX2" fmla="*/ 822960 w 2065713"/>
              <a:gd name="connsiteY2" fmla="*/ 820189 h 879764"/>
              <a:gd name="connsiteX3" fmla="*/ 955964 w 2065713"/>
              <a:gd name="connsiteY3" fmla="*/ 371302 h 879764"/>
              <a:gd name="connsiteX4" fmla="*/ 1080655 w 2065713"/>
              <a:gd name="connsiteY4" fmla="*/ 703811 h 879764"/>
              <a:gd name="connsiteX5" fmla="*/ 1172095 w 2065713"/>
              <a:gd name="connsiteY5" fmla="*/ 504305 h 879764"/>
              <a:gd name="connsiteX6" fmla="*/ 1354975 w 2065713"/>
              <a:gd name="connsiteY6" fmla="*/ 753687 h 879764"/>
              <a:gd name="connsiteX7" fmla="*/ 1695796 w 2065713"/>
              <a:gd name="connsiteY7" fmla="*/ 138545 h 879764"/>
              <a:gd name="connsiteX8" fmla="*/ 2036618 w 2065713"/>
              <a:gd name="connsiteY8" fmla="*/ 504305 h 879764"/>
              <a:gd name="connsiteX9" fmla="*/ 1870364 w 2065713"/>
              <a:gd name="connsiteY9" fmla="*/ 288174 h 87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5713" h="879764">
                <a:moveTo>
                  <a:pt x="0" y="737062"/>
                </a:moveTo>
                <a:cubicBezTo>
                  <a:pt x="135082" y="368531"/>
                  <a:pt x="270164" y="0"/>
                  <a:pt x="407324" y="13854"/>
                </a:cubicBezTo>
                <a:cubicBezTo>
                  <a:pt x="544484" y="27708"/>
                  <a:pt x="731520" y="760614"/>
                  <a:pt x="822960" y="820189"/>
                </a:cubicBezTo>
                <a:cubicBezTo>
                  <a:pt x="914400" y="879764"/>
                  <a:pt x="913015" y="390698"/>
                  <a:pt x="955964" y="371302"/>
                </a:cubicBezTo>
                <a:cubicBezTo>
                  <a:pt x="998913" y="351906"/>
                  <a:pt x="1044633" y="681644"/>
                  <a:pt x="1080655" y="703811"/>
                </a:cubicBezTo>
                <a:cubicBezTo>
                  <a:pt x="1116677" y="725978"/>
                  <a:pt x="1126375" y="495992"/>
                  <a:pt x="1172095" y="504305"/>
                </a:cubicBezTo>
                <a:cubicBezTo>
                  <a:pt x="1217815" y="512618"/>
                  <a:pt x="1267692" y="814647"/>
                  <a:pt x="1354975" y="753687"/>
                </a:cubicBezTo>
                <a:cubicBezTo>
                  <a:pt x="1442258" y="692727"/>
                  <a:pt x="1582189" y="180109"/>
                  <a:pt x="1695796" y="138545"/>
                </a:cubicBezTo>
                <a:cubicBezTo>
                  <a:pt x="1809403" y="96981"/>
                  <a:pt x="2007523" y="479367"/>
                  <a:pt x="2036618" y="504305"/>
                </a:cubicBezTo>
                <a:cubicBezTo>
                  <a:pt x="2065713" y="529243"/>
                  <a:pt x="1832957" y="264621"/>
                  <a:pt x="1870364" y="288174"/>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p:cNvCxnSpPr/>
          <p:nvPr/>
        </p:nvCxnSpPr>
        <p:spPr>
          <a:xfrm>
            <a:off x="304800" y="4191000"/>
            <a:ext cx="220980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16" name="Rounded Rectangle 15"/>
          <p:cNvSpPr/>
          <p:nvPr/>
        </p:nvSpPr>
        <p:spPr>
          <a:xfrm>
            <a:off x="381000" y="5029200"/>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381000" y="5638800"/>
            <a:ext cx="220980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23" name="Freeform 22"/>
          <p:cNvSpPr/>
          <p:nvPr/>
        </p:nvSpPr>
        <p:spPr>
          <a:xfrm>
            <a:off x="548640" y="5073535"/>
            <a:ext cx="1845425" cy="929639"/>
          </a:xfrm>
          <a:custGeom>
            <a:avLst/>
            <a:gdLst>
              <a:gd name="connsiteX0" fmla="*/ 0 w 1845425"/>
              <a:gd name="connsiteY0" fmla="*/ 737061 h 929639"/>
              <a:gd name="connsiteX1" fmla="*/ 415636 w 1845425"/>
              <a:gd name="connsiteY1" fmla="*/ 22167 h 929639"/>
              <a:gd name="connsiteX2" fmla="*/ 1321724 w 1845425"/>
              <a:gd name="connsiteY2" fmla="*/ 870065 h 929639"/>
              <a:gd name="connsiteX3" fmla="*/ 1845425 w 1845425"/>
              <a:gd name="connsiteY3" fmla="*/ 379614 h 929639"/>
            </a:gdLst>
            <a:ahLst/>
            <a:cxnLst>
              <a:cxn ang="0">
                <a:pos x="connsiteX0" y="connsiteY0"/>
              </a:cxn>
              <a:cxn ang="0">
                <a:pos x="connsiteX1" y="connsiteY1"/>
              </a:cxn>
              <a:cxn ang="0">
                <a:pos x="connsiteX2" y="connsiteY2"/>
              </a:cxn>
              <a:cxn ang="0">
                <a:pos x="connsiteX3" y="connsiteY3"/>
              </a:cxn>
            </a:cxnLst>
            <a:rect l="l" t="t" r="r" b="b"/>
            <a:pathLst>
              <a:path w="1845425" h="929639">
                <a:moveTo>
                  <a:pt x="0" y="737061"/>
                </a:moveTo>
                <a:cubicBezTo>
                  <a:pt x="97674" y="368530"/>
                  <a:pt x="195349" y="0"/>
                  <a:pt x="415636" y="22167"/>
                </a:cubicBezTo>
                <a:cubicBezTo>
                  <a:pt x="635923" y="44334"/>
                  <a:pt x="1083426" y="810491"/>
                  <a:pt x="1321724" y="870065"/>
                </a:cubicBezTo>
                <a:cubicBezTo>
                  <a:pt x="1560022" y="929639"/>
                  <a:pt x="1760912" y="471054"/>
                  <a:pt x="1845425" y="379614"/>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Oval 23"/>
          <p:cNvSpPr/>
          <p:nvPr/>
        </p:nvSpPr>
        <p:spPr>
          <a:xfrm>
            <a:off x="3200400" y="4495800"/>
            <a:ext cx="1295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a:t>
            </a:r>
            <a:endParaRPr lang="en-US" dirty="0"/>
          </a:p>
        </p:txBody>
      </p:sp>
      <p:cxnSp>
        <p:nvCxnSpPr>
          <p:cNvPr id="31" name="Elbow Connector 30"/>
          <p:cNvCxnSpPr>
            <a:stCxn id="15" idx="3"/>
            <a:endCxn id="24" idx="1"/>
          </p:cNvCxnSpPr>
          <p:nvPr/>
        </p:nvCxnSpPr>
        <p:spPr>
          <a:xfrm>
            <a:off x="2514600" y="4076700"/>
            <a:ext cx="875507" cy="541851"/>
          </a:xfrm>
          <a:prstGeom prst="bentConnector2">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34" name="Elbow Connector 30"/>
          <p:cNvCxnSpPr>
            <a:stCxn id="16" idx="3"/>
            <a:endCxn id="24" idx="3"/>
          </p:cNvCxnSpPr>
          <p:nvPr/>
        </p:nvCxnSpPr>
        <p:spPr>
          <a:xfrm flipV="1">
            <a:off x="2590800" y="5211249"/>
            <a:ext cx="799307" cy="313251"/>
          </a:xfrm>
          <a:prstGeom prst="bentConnector2">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37" name="Elbow Connector 30"/>
          <p:cNvCxnSpPr>
            <a:stCxn id="24" idx="6"/>
            <a:endCxn id="11" idx="2"/>
          </p:cNvCxnSpPr>
          <p:nvPr/>
        </p:nvCxnSpPr>
        <p:spPr>
          <a:xfrm flipV="1">
            <a:off x="4495800" y="3962400"/>
            <a:ext cx="914400" cy="952500"/>
          </a:xfrm>
          <a:prstGeom prst="bentConnector2">
            <a:avLst/>
          </a:prstGeom>
          <a:ln w="38100">
            <a:tailEnd type="arrow"/>
          </a:ln>
        </p:spPr>
        <p:style>
          <a:lnRef idx="1">
            <a:schemeClr val="accent6"/>
          </a:lnRef>
          <a:fillRef idx="0">
            <a:schemeClr val="accent6"/>
          </a:fillRef>
          <a:effectRef idx="0">
            <a:schemeClr val="accent6"/>
          </a:effectRef>
          <a:fontRef idx="minor">
            <a:schemeClr val="tx1"/>
          </a:fontRef>
        </p:style>
      </p:cxnSp>
      <p:sp>
        <p:nvSpPr>
          <p:cNvPr id="25" name="Rounded Rectangular Callout 24"/>
          <p:cNvSpPr/>
          <p:nvPr/>
        </p:nvSpPr>
        <p:spPr>
          <a:xfrm>
            <a:off x="5867400" y="3810000"/>
            <a:ext cx="2819400" cy="2286000"/>
          </a:xfrm>
          <a:prstGeom prst="wedgeRoundRectCallout">
            <a:avLst>
              <a:gd name="adj1" fmla="val -62700"/>
              <a:gd name="adj2" fmla="val -22316"/>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Or even potentially more sophisticated logic to select between different runtime objects.</a:t>
            </a:r>
            <a:endParaRPr lang="en-US" dirty="0"/>
          </a:p>
        </p:txBody>
      </p:sp>
      <p:sp>
        <p:nvSpPr>
          <p:cNvPr id="21" name="Rounded Rectangular Callout 20"/>
          <p:cNvSpPr/>
          <p:nvPr/>
        </p:nvSpPr>
        <p:spPr>
          <a:xfrm>
            <a:off x="4495800" y="4267200"/>
            <a:ext cx="2286000" cy="1981200"/>
          </a:xfrm>
          <a:prstGeom prst="wedgeRoundRectCallout">
            <a:avLst>
              <a:gd name="adj1" fmla="val 63786"/>
              <a:gd name="adj2" fmla="val -22036"/>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But this hasn’t been defined yet.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791200" y="16002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stCxn id="17" idx="2"/>
            <a:endCxn id="24" idx="0"/>
          </p:cNvCxnSpPr>
          <p:nvPr/>
        </p:nvCxnSpPr>
        <p:spPr>
          <a:xfrm rot="16200000" flipH="1">
            <a:off x="2076450" y="-171450"/>
            <a:ext cx="914400" cy="2628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895600" y="3581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cxnSp>
        <p:nvCxnSpPr>
          <p:cNvPr id="15" name="Shape 14"/>
          <p:cNvCxnSpPr>
            <a:stCxn id="14" idx="0"/>
          </p:cNvCxnSpPr>
          <p:nvPr/>
        </p:nvCxnSpPr>
        <p:spPr>
          <a:xfrm rot="5400000" flipH="1" flipV="1">
            <a:off x="3848100" y="3390900"/>
            <a:ext cx="3810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54864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9" name="Rectangle 8"/>
          <p:cNvSpPr/>
          <p:nvPr/>
        </p:nvSpPr>
        <p:spPr>
          <a:xfrm>
            <a:off x="5715000" y="4343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cxnSp>
        <p:nvCxnSpPr>
          <p:cNvPr id="11" name="Shape 14"/>
          <p:cNvCxnSpPr>
            <a:stCxn id="8" idx="3"/>
            <a:endCxn id="9" idx="2"/>
          </p:cNvCxnSpPr>
          <p:nvPr/>
        </p:nvCxnSpPr>
        <p:spPr>
          <a:xfrm flipV="1">
            <a:off x="2971800" y="5257800"/>
            <a:ext cx="3886200" cy="4191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hape 14"/>
          <p:cNvCxnSpPr>
            <a:stCxn id="9" idx="1"/>
            <a:endCxn id="14" idx="2"/>
          </p:cNvCxnSpPr>
          <p:nvPr/>
        </p:nvCxnSpPr>
        <p:spPr>
          <a:xfrm rot="10800000">
            <a:off x="4038600" y="4495800"/>
            <a:ext cx="1676400" cy="3048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1000" y="3962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3" name="Rectangle 12"/>
          <p:cNvSpPr/>
          <p:nvPr/>
        </p:nvSpPr>
        <p:spPr>
          <a:xfrm>
            <a:off x="381000" y="4419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9" name="Rectangle 18"/>
          <p:cNvSpPr/>
          <p:nvPr/>
        </p:nvSpPr>
        <p:spPr>
          <a:xfrm>
            <a:off x="381000" y="4876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4" name="Rectangle 23"/>
          <p:cNvSpPr/>
          <p:nvPr/>
        </p:nvSpPr>
        <p:spPr>
          <a:xfrm>
            <a:off x="2590800" y="16002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script state logic</a:t>
            </a:r>
            <a:endParaRPr lang="en-US" dirty="0"/>
          </a:p>
        </p:txBody>
      </p:sp>
      <p:cxnSp>
        <p:nvCxnSpPr>
          <p:cNvPr id="26" name="Shape 14"/>
          <p:cNvCxnSpPr>
            <a:stCxn id="12" idx="3"/>
            <a:endCxn id="24" idx="1"/>
          </p:cNvCxnSpPr>
          <p:nvPr/>
        </p:nvCxnSpPr>
        <p:spPr>
          <a:xfrm flipV="1">
            <a:off x="2057400" y="2400300"/>
            <a:ext cx="533400" cy="17526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hape 14"/>
          <p:cNvCxnSpPr>
            <a:stCxn id="13" idx="3"/>
            <a:endCxn id="24" idx="1"/>
          </p:cNvCxnSpPr>
          <p:nvPr/>
        </p:nvCxnSpPr>
        <p:spPr>
          <a:xfrm flipV="1">
            <a:off x="2057400" y="2400300"/>
            <a:ext cx="533400" cy="22098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hape 14"/>
          <p:cNvCxnSpPr>
            <a:stCxn id="19" idx="3"/>
            <a:endCxn id="24" idx="1"/>
          </p:cNvCxnSpPr>
          <p:nvPr/>
        </p:nvCxnSpPr>
        <p:spPr>
          <a:xfrm flipV="1">
            <a:off x="2057400" y="2400300"/>
            <a:ext cx="533400" cy="26670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hape 14"/>
          <p:cNvCxnSpPr/>
          <p:nvPr/>
        </p:nvCxnSpPr>
        <p:spPr>
          <a:xfrm>
            <a:off x="5105400" y="24384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hape 14"/>
          <p:cNvCxnSpPr/>
          <p:nvPr/>
        </p:nvCxnSpPr>
        <p:spPr>
          <a:xfrm>
            <a:off x="5105400" y="25908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Shape 14"/>
          <p:cNvCxnSpPr/>
          <p:nvPr/>
        </p:nvCxnSpPr>
        <p:spPr>
          <a:xfrm>
            <a:off x="5105400" y="27432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hape 14"/>
          <p:cNvCxnSpPr/>
          <p:nvPr/>
        </p:nvCxnSpPr>
        <p:spPr>
          <a:xfrm>
            <a:off x="5105400" y="28956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791200" y="16002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stCxn id="17" idx="2"/>
            <a:endCxn id="24" idx="0"/>
          </p:cNvCxnSpPr>
          <p:nvPr/>
        </p:nvCxnSpPr>
        <p:spPr>
          <a:xfrm rot="16200000" flipH="1">
            <a:off x="2076450" y="-171450"/>
            <a:ext cx="914400" cy="2628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895600" y="3581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cxnSp>
        <p:nvCxnSpPr>
          <p:cNvPr id="15" name="Shape 14"/>
          <p:cNvCxnSpPr>
            <a:stCxn id="14" idx="0"/>
          </p:cNvCxnSpPr>
          <p:nvPr/>
        </p:nvCxnSpPr>
        <p:spPr>
          <a:xfrm rot="5400000" flipH="1" flipV="1">
            <a:off x="3848100" y="3390900"/>
            <a:ext cx="3810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54864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9" name="Rectangle 8"/>
          <p:cNvSpPr/>
          <p:nvPr/>
        </p:nvSpPr>
        <p:spPr>
          <a:xfrm>
            <a:off x="5715000" y="4343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cxnSp>
        <p:nvCxnSpPr>
          <p:cNvPr id="11" name="Shape 14"/>
          <p:cNvCxnSpPr>
            <a:stCxn id="8" idx="3"/>
            <a:endCxn id="9" idx="2"/>
          </p:cNvCxnSpPr>
          <p:nvPr/>
        </p:nvCxnSpPr>
        <p:spPr>
          <a:xfrm flipV="1">
            <a:off x="2971800" y="5257800"/>
            <a:ext cx="3886200" cy="4191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hape 14"/>
          <p:cNvCxnSpPr>
            <a:stCxn id="9" idx="1"/>
            <a:endCxn id="14" idx="2"/>
          </p:cNvCxnSpPr>
          <p:nvPr/>
        </p:nvCxnSpPr>
        <p:spPr>
          <a:xfrm rot="10800000">
            <a:off x="4038600" y="4495800"/>
            <a:ext cx="1676400" cy="3048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1000" y="3962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3" name="Rectangle 12"/>
          <p:cNvSpPr/>
          <p:nvPr/>
        </p:nvSpPr>
        <p:spPr>
          <a:xfrm>
            <a:off x="381000" y="4419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9" name="Rectangle 18"/>
          <p:cNvSpPr/>
          <p:nvPr/>
        </p:nvSpPr>
        <p:spPr>
          <a:xfrm>
            <a:off x="381000" y="4876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4" name="Rectangle 23"/>
          <p:cNvSpPr/>
          <p:nvPr/>
        </p:nvSpPr>
        <p:spPr>
          <a:xfrm>
            <a:off x="2590800" y="16002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script state logic</a:t>
            </a:r>
            <a:endParaRPr lang="en-US" dirty="0"/>
          </a:p>
        </p:txBody>
      </p:sp>
      <p:cxnSp>
        <p:nvCxnSpPr>
          <p:cNvPr id="31" name="Shape 14"/>
          <p:cNvCxnSpPr>
            <a:stCxn id="13" idx="3"/>
            <a:endCxn id="24" idx="1"/>
          </p:cNvCxnSpPr>
          <p:nvPr/>
        </p:nvCxnSpPr>
        <p:spPr>
          <a:xfrm flipV="1">
            <a:off x="2057400" y="2400300"/>
            <a:ext cx="533400" cy="22098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hape 14"/>
          <p:cNvCxnSpPr>
            <a:stCxn id="19" idx="3"/>
            <a:endCxn id="24" idx="1"/>
          </p:cNvCxnSpPr>
          <p:nvPr/>
        </p:nvCxnSpPr>
        <p:spPr>
          <a:xfrm flipV="1">
            <a:off x="2057400" y="2400300"/>
            <a:ext cx="533400" cy="26670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hape 14"/>
          <p:cNvCxnSpPr/>
          <p:nvPr/>
        </p:nvCxnSpPr>
        <p:spPr>
          <a:xfrm>
            <a:off x="5105400" y="24384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hape 14"/>
          <p:cNvCxnSpPr/>
          <p:nvPr/>
        </p:nvCxnSpPr>
        <p:spPr>
          <a:xfrm>
            <a:off x="5105400" y="25908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Shape 14"/>
          <p:cNvCxnSpPr/>
          <p:nvPr/>
        </p:nvCxnSpPr>
        <p:spPr>
          <a:xfrm>
            <a:off x="5105400" y="27432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hape 14"/>
          <p:cNvCxnSpPr/>
          <p:nvPr/>
        </p:nvCxnSpPr>
        <p:spPr>
          <a:xfrm>
            <a:off x="5105400" y="28956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Rounded Rectangular Callout 22"/>
          <p:cNvSpPr/>
          <p:nvPr/>
        </p:nvSpPr>
        <p:spPr>
          <a:xfrm>
            <a:off x="3505200" y="3429000"/>
            <a:ext cx="2819400" cy="2971800"/>
          </a:xfrm>
          <a:prstGeom prst="wedgeRoundRectCallout">
            <a:avLst>
              <a:gd name="adj1" fmla="val -19948"/>
              <a:gd name="adj2" fmla="val -62316"/>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State logic internal to the visual script node can use the user parameters to selectively determine </a:t>
            </a:r>
            <a:r>
              <a:rPr lang="en-US" i="1" dirty="0" smtClean="0"/>
              <a:t>when</a:t>
            </a:r>
            <a:r>
              <a:rPr lang="en-US" dirty="0" smtClean="0"/>
              <a:t> to add the target + reference objects to the component.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791200" y="16002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stCxn id="17" idx="2"/>
            <a:endCxn id="24" idx="0"/>
          </p:cNvCxnSpPr>
          <p:nvPr/>
        </p:nvCxnSpPr>
        <p:spPr>
          <a:xfrm rot="16200000" flipH="1">
            <a:off x="2076450" y="-171450"/>
            <a:ext cx="914400" cy="2628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895600" y="3581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cxnSp>
        <p:nvCxnSpPr>
          <p:cNvPr id="15" name="Shape 14"/>
          <p:cNvCxnSpPr>
            <a:stCxn id="14" idx="0"/>
          </p:cNvCxnSpPr>
          <p:nvPr/>
        </p:nvCxnSpPr>
        <p:spPr>
          <a:xfrm rot="5400000" flipH="1" flipV="1">
            <a:off x="3848100" y="3390900"/>
            <a:ext cx="3810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54864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9" name="Rectangle 8"/>
          <p:cNvSpPr/>
          <p:nvPr/>
        </p:nvSpPr>
        <p:spPr>
          <a:xfrm>
            <a:off x="5715000" y="4343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cxnSp>
        <p:nvCxnSpPr>
          <p:cNvPr id="11" name="Shape 14"/>
          <p:cNvCxnSpPr>
            <a:stCxn id="8" idx="3"/>
            <a:endCxn id="9" idx="2"/>
          </p:cNvCxnSpPr>
          <p:nvPr/>
        </p:nvCxnSpPr>
        <p:spPr>
          <a:xfrm flipV="1">
            <a:off x="2971800" y="5257800"/>
            <a:ext cx="3886200" cy="4191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hape 14"/>
          <p:cNvCxnSpPr>
            <a:stCxn id="9" idx="1"/>
            <a:endCxn id="14" idx="2"/>
          </p:cNvCxnSpPr>
          <p:nvPr/>
        </p:nvCxnSpPr>
        <p:spPr>
          <a:xfrm rot="10800000">
            <a:off x="4038600" y="4495800"/>
            <a:ext cx="1676400" cy="3048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1000" y="3962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3" name="Rectangle 12"/>
          <p:cNvSpPr/>
          <p:nvPr/>
        </p:nvSpPr>
        <p:spPr>
          <a:xfrm>
            <a:off x="381000" y="4419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9" name="Rectangle 18"/>
          <p:cNvSpPr/>
          <p:nvPr/>
        </p:nvSpPr>
        <p:spPr>
          <a:xfrm>
            <a:off x="381000" y="4876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4" name="Rectangle 23"/>
          <p:cNvSpPr/>
          <p:nvPr/>
        </p:nvSpPr>
        <p:spPr>
          <a:xfrm>
            <a:off x="2590800" y="16002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script state logic</a:t>
            </a:r>
            <a:endParaRPr lang="en-US" dirty="0"/>
          </a:p>
        </p:txBody>
      </p:sp>
      <p:cxnSp>
        <p:nvCxnSpPr>
          <p:cNvPr id="31" name="Shape 14"/>
          <p:cNvCxnSpPr>
            <a:stCxn id="13" idx="3"/>
            <a:endCxn id="24" idx="1"/>
          </p:cNvCxnSpPr>
          <p:nvPr/>
        </p:nvCxnSpPr>
        <p:spPr>
          <a:xfrm flipV="1">
            <a:off x="2057400" y="2400300"/>
            <a:ext cx="533400" cy="22098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hape 14"/>
          <p:cNvCxnSpPr>
            <a:stCxn id="19" idx="3"/>
            <a:endCxn id="24" idx="1"/>
          </p:cNvCxnSpPr>
          <p:nvPr/>
        </p:nvCxnSpPr>
        <p:spPr>
          <a:xfrm flipV="1">
            <a:off x="2057400" y="2400300"/>
            <a:ext cx="533400" cy="26670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hape 14"/>
          <p:cNvCxnSpPr/>
          <p:nvPr/>
        </p:nvCxnSpPr>
        <p:spPr>
          <a:xfrm>
            <a:off x="5105400" y="24384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hape 14"/>
          <p:cNvCxnSpPr/>
          <p:nvPr/>
        </p:nvCxnSpPr>
        <p:spPr>
          <a:xfrm>
            <a:off x="5105400" y="25908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Shape 14"/>
          <p:cNvCxnSpPr/>
          <p:nvPr/>
        </p:nvCxnSpPr>
        <p:spPr>
          <a:xfrm>
            <a:off x="5105400" y="27432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hape 14"/>
          <p:cNvCxnSpPr/>
          <p:nvPr/>
        </p:nvCxnSpPr>
        <p:spPr>
          <a:xfrm>
            <a:off x="5105400" y="28956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Rounded Rectangular Callout 22"/>
          <p:cNvSpPr/>
          <p:nvPr/>
        </p:nvSpPr>
        <p:spPr>
          <a:xfrm>
            <a:off x="3505200" y="3429000"/>
            <a:ext cx="2819400" cy="2971800"/>
          </a:xfrm>
          <a:prstGeom prst="wedgeRoundRectCallout">
            <a:avLst>
              <a:gd name="adj1" fmla="val -19948"/>
              <a:gd name="adj2" fmla="val -62316"/>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State logic internal to the visual script node can use the user parameters to selectively determine </a:t>
            </a:r>
            <a:r>
              <a:rPr lang="en-US" i="1" dirty="0" smtClean="0"/>
              <a:t>when</a:t>
            </a:r>
            <a:r>
              <a:rPr lang="en-US" dirty="0" smtClean="0"/>
              <a:t> to add the target + reference objects to the component. </a:t>
            </a:r>
            <a:endParaRPr lang="en-US" dirty="0"/>
          </a:p>
        </p:txBody>
      </p:sp>
      <p:sp>
        <p:nvSpPr>
          <p:cNvPr id="25" name="Rounded Rectangular Callout 24"/>
          <p:cNvSpPr/>
          <p:nvPr/>
        </p:nvSpPr>
        <p:spPr>
          <a:xfrm>
            <a:off x="4572000" y="3886200"/>
            <a:ext cx="3048000" cy="2286000"/>
          </a:xfrm>
          <a:prstGeom prst="wedgeRoundRectCallout">
            <a:avLst>
              <a:gd name="adj1" fmla="val -61948"/>
              <a:gd name="adj2" fmla="val -21952"/>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Or when to remove the target object from the component.</a:t>
            </a:r>
          </a:p>
          <a:p>
            <a:pPr algn="ctr"/>
            <a:endParaRPr lang="en-US" dirty="0" smtClean="0"/>
          </a:p>
          <a:p>
            <a:pPr algn="ctr"/>
            <a:r>
              <a:rPr lang="en-US" dirty="0" smtClean="0"/>
              <a:t>i.e. Can be used entry and exit conditions.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ounded Rectangular Callout 6"/>
          <p:cNvSpPr/>
          <p:nvPr/>
        </p:nvSpPr>
        <p:spPr>
          <a:xfrm>
            <a:off x="5486400" y="2438400"/>
            <a:ext cx="2819400" cy="2438400"/>
          </a:xfrm>
          <a:prstGeom prst="wedgeRoundRectCallout">
            <a:avLst>
              <a:gd name="adj1" fmla="val -22307"/>
              <a:gd name="adj2" fmla="val -68083"/>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 visual script node is a placeable object. i.e. It can be found in the vault and dragged into the scene.</a:t>
            </a:r>
            <a:endParaRPr lang="en-US" dirty="0"/>
          </a:p>
        </p:txBody>
      </p:sp>
      <p:sp>
        <p:nvSpPr>
          <p:cNvPr id="9" name="Rounded Rectangular Callout 8"/>
          <p:cNvSpPr/>
          <p:nvPr/>
        </p:nvSpPr>
        <p:spPr>
          <a:xfrm>
            <a:off x="2819400" y="914400"/>
            <a:ext cx="2819400" cy="3733800"/>
          </a:xfrm>
          <a:prstGeom prst="wedgeRoundRectCallout">
            <a:avLst>
              <a:gd name="adj1" fmla="val 64376"/>
              <a:gd name="adj2" fmla="val 18508"/>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However, while interacting with script objects in the 3D view is sufficient to describe the connections </a:t>
            </a:r>
            <a:r>
              <a:rPr lang="en-US" i="1" dirty="0" smtClean="0"/>
              <a:t>technically</a:t>
            </a:r>
            <a:r>
              <a:rPr lang="en-US" dirty="0" smtClean="0"/>
              <a:t>, it is not sufficient to solve for our </a:t>
            </a:r>
            <a:r>
              <a:rPr lang="en-US" i="1" dirty="0" smtClean="0"/>
              <a:t>usability</a:t>
            </a:r>
            <a:r>
              <a:rPr lang="en-US" dirty="0" smtClean="0"/>
              <a:t> requirements. We will also be testing a 2D interface.</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22860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6096000" y="36576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endCxn id="24" idx="0"/>
          </p:cNvCxnSpPr>
          <p:nvPr/>
        </p:nvCxnSpPr>
        <p:spPr>
          <a:xfrm>
            <a:off x="2667000" y="533400"/>
            <a:ext cx="4686300" cy="914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54864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12" name="Rectangle 11"/>
          <p:cNvSpPr/>
          <p:nvPr/>
        </p:nvSpPr>
        <p:spPr>
          <a:xfrm>
            <a:off x="381000" y="3962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3" name="Rectangle 12"/>
          <p:cNvSpPr/>
          <p:nvPr/>
        </p:nvSpPr>
        <p:spPr>
          <a:xfrm>
            <a:off x="381000" y="4419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9" name="Rectangle 18"/>
          <p:cNvSpPr/>
          <p:nvPr/>
        </p:nvSpPr>
        <p:spPr>
          <a:xfrm>
            <a:off x="381000" y="4876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4" name="Rectangle 23"/>
          <p:cNvSpPr/>
          <p:nvPr/>
        </p:nvSpPr>
        <p:spPr>
          <a:xfrm>
            <a:off x="6096000" y="14478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script state logic</a:t>
            </a:r>
            <a:endParaRPr lang="en-US" dirty="0"/>
          </a:p>
        </p:txBody>
      </p:sp>
      <p:cxnSp>
        <p:nvCxnSpPr>
          <p:cNvPr id="31" name="Shape 14"/>
          <p:cNvCxnSpPr>
            <a:stCxn id="13" idx="3"/>
            <a:endCxn id="24" idx="1"/>
          </p:cNvCxnSpPr>
          <p:nvPr/>
        </p:nvCxnSpPr>
        <p:spPr>
          <a:xfrm flipV="1">
            <a:off x="2057400" y="2247900"/>
            <a:ext cx="4038600" cy="23622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hape 14"/>
          <p:cNvCxnSpPr>
            <a:stCxn id="19" idx="3"/>
            <a:endCxn id="24" idx="1"/>
          </p:cNvCxnSpPr>
          <p:nvPr/>
        </p:nvCxnSpPr>
        <p:spPr>
          <a:xfrm flipV="1">
            <a:off x="2057400" y="2247900"/>
            <a:ext cx="4038600" cy="2819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81000" y="8001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27" name="Rectangle 26"/>
          <p:cNvSpPr/>
          <p:nvPr/>
        </p:nvSpPr>
        <p:spPr>
          <a:xfrm>
            <a:off x="381000" y="17907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cxnSp>
        <p:nvCxnSpPr>
          <p:cNvPr id="41" name="Shape 14"/>
          <p:cNvCxnSpPr>
            <a:stCxn id="12" idx="3"/>
            <a:endCxn id="24" idx="1"/>
          </p:cNvCxnSpPr>
          <p:nvPr/>
        </p:nvCxnSpPr>
        <p:spPr>
          <a:xfrm flipV="1">
            <a:off x="2057400" y="2247900"/>
            <a:ext cx="4038600" cy="19050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4" name="Shape 70"/>
          <p:cNvCxnSpPr/>
          <p:nvPr/>
        </p:nvCxnSpPr>
        <p:spPr>
          <a:xfrm rot="5400000">
            <a:off x="7163594" y="3352006"/>
            <a:ext cx="6096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5" name="Shape 70"/>
          <p:cNvCxnSpPr/>
          <p:nvPr/>
        </p:nvCxnSpPr>
        <p:spPr>
          <a:xfrm rot="5400000">
            <a:off x="7315994" y="3352006"/>
            <a:ext cx="6096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hape 70"/>
          <p:cNvCxnSpPr/>
          <p:nvPr/>
        </p:nvCxnSpPr>
        <p:spPr>
          <a:xfrm rot="5400000">
            <a:off x="7468394" y="3352006"/>
            <a:ext cx="6096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7" name="Shape 70"/>
          <p:cNvCxnSpPr/>
          <p:nvPr/>
        </p:nvCxnSpPr>
        <p:spPr>
          <a:xfrm rot="5400000">
            <a:off x="6630194" y="3352006"/>
            <a:ext cx="6096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8" name="Shape 70"/>
          <p:cNvCxnSpPr/>
          <p:nvPr/>
        </p:nvCxnSpPr>
        <p:spPr>
          <a:xfrm rot="5400000">
            <a:off x="6782594" y="3352006"/>
            <a:ext cx="6096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9" name="Shape 70"/>
          <p:cNvCxnSpPr/>
          <p:nvPr/>
        </p:nvCxnSpPr>
        <p:spPr>
          <a:xfrm rot="5400000">
            <a:off x="6934994" y="3352006"/>
            <a:ext cx="6096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0" name="Shape 79"/>
          <p:cNvCxnSpPr>
            <a:stCxn id="25" idx="3"/>
            <a:endCxn id="24" idx="1"/>
          </p:cNvCxnSpPr>
          <p:nvPr/>
        </p:nvCxnSpPr>
        <p:spPr>
          <a:xfrm>
            <a:off x="2667000" y="1257300"/>
            <a:ext cx="3429000" cy="990600"/>
          </a:xfrm>
          <a:prstGeom prst="bentConnector3">
            <a:avLst>
              <a:gd name="adj1" fmla="val 4111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4" name="Shape 79"/>
          <p:cNvCxnSpPr>
            <a:stCxn id="27" idx="3"/>
            <a:endCxn id="24" idx="1"/>
          </p:cNvCxnSpPr>
          <p:nvPr/>
        </p:nvCxnSpPr>
        <p:spPr>
          <a:xfrm>
            <a:off x="2667000" y="2247900"/>
            <a:ext cx="34290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8" name="Shape 87"/>
          <p:cNvCxnSpPr>
            <a:stCxn id="16" idx="2"/>
            <a:endCxn id="25" idx="1"/>
          </p:cNvCxnSpPr>
          <p:nvPr/>
        </p:nvCxnSpPr>
        <p:spPr>
          <a:xfrm rot="5400000" flipH="1">
            <a:off x="1866900" y="-228600"/>
            <a:ext cx="4000500" cy="6972300"/>
          </a:xfrm>
          <a:prstGeom prst="bentConnector4">
            <a:avLst>
              <a:gd name="adj1" fmla="val -23492"/>
              <a:gd name="adj2" fmla="val 103279"/>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2" name="Shape 91"/>
          <p:cNvCxnSpPr>
            <a:stCxn id="16" idx="2"/>
            <a:endCxn id="27" idx="1"/>
          </p:cNvCxnSpPr>
          <p:nvPr/>
        </p:nvCxnSpPr>
        <p:spPr>
          <a:xfrm rot="5400000" flipH="1">
            <a:off x="2362200" y="266700"/>
            <a:ext cx="3009900" cy="6972300"/>
          </a:xfrm>
          <a:prstGeom prst="bentConnector4">
            <a:avLst>
              <a:gd name="adj1" fmla="val -30942"/>
              <a:gd name="adj2" fmla="val 103279"/>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22860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6096000" y="36576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endCxn id="24" idx="0"/>
          </p:cNvCxnSpPr>
          <p:nvPr/>
        </p:nvCxnSpPr>
        <p:spPr>
          <a:xfrm>
            <a:off x="2667000" y="533400"/>
            <a:ext cx="4686300" cy="914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54864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12" name="Rectangle 11"/>
          <p:cNvSpPr/>
          <p:nvPr/>
        </p:nvSpPr>
        <p:spPr>
          <a:xfrm>
            <a:off x="381000" y="3962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3" name="Rectangle 12"/>
          <p:cNvSpPr/>
          <p:nvPr/>
        </p:nvSpPr>
        <p:spPr>
          <a:xfrm>
            <a:off x="381000" y="4419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9" name="Rectangle 18"/>
          <p:cNvSpPr/>
          <p:nvPr/>
        </p:nvSpPr>
        <p:spPr>
          <a:xfrm>
            <a:off x="381000" y="4876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4" name="Rectangle 23"/>
          <p:cNvSpPr/>
          <p:nvPr/>
        </p:nvSpPr>
        <p:spPr>
          <a:xfrm>
            <a:off x="6096000" y="14478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script state logic</a:t>
            </a:r>
            <a:endParaRPr lang="en-US" dirty="0"/>
          </a:p>
        </p:txBody>
      </p:sp>
      <p:cxnSp>
        <p:nvCxnSpPr>
          <p:cNvPr id="31" name="Shape 14"/>
          <p:cNvCxnSpPr>
            <a:stCxn id="13" idx="3"/>
            <a:endCxn id="24" idx="1"/>
          </p:cNvCxnSpPr>
          <p:nvPr/>
        </p:nvCxnSpPr>
        <p:spPr>
          <a:xfrm flipV="1">
            <a:off x="2057400" y="2247900"/>
            <a:ext cx="4038600" cy="23622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hape 14"/>
          <p:cNvCxnSpPr>
            <a:stCxn id="19" idx="3"/>
            <a:endCxn id="24" idx="1"/>
          </p:cNvCxnSpPr>
          <p:nvPr/>
        </p:nvCxnSpPr>
        <p:spPr>
          <a:xfrm flipV="1">
            <a:off x="2057400" y="2247900"/>
            <a:ext cx="4038600" cy="2819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81000" y="8001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27" name="Rectangle 26"/>
          <p:cNvSpPr/>
          <p:nvPr/>
        </p:nvSpPr>
        <p:spPr>
          <a:xfrm>
            <a:off x="381000" y="17907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cxnSp>
        <p:nvCxnSpPr>
          <p:cNvPr id="41" name="Shape 14"/>
          <p:cNvCxnSpPr>
            <a:stCxn id="12" idx="3"/>
            <a:endCxn id="24" idx="1"/>
          </p:cNvCxnSpPr>
          <p:nvPr/>
        </p:nvCxnSpPr>
        <p:spPr>
          <a:xfrm flipV="1">
            <a:off x="2057400" y="2247900"/>
            <a:ext cx="4038600" cy="19050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4" name="Shape 70"/>
          <p:cNvCxnSpPr/>
          <p:nvPr/>
        </p:nvCxnSpPr>
        <p:spPr>
          <a:xfrm rot="5400000">
            <a:off x="7163594" y="3352006"/>
            <a:ext cx="6096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5" name="Shape 70"/>
          <p:cNvCxnSpPr/>
          <p:nvPr/>
        </p:nvCxnSpPr>
        <p:spPr>
          <a:xfrm rot="5400000">
            <a:off x="7315994" y="3352006"/>
            <a:ext cx="6096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hape 70"/>
          <p:cNvCxnSpPr/>
          <p:nvPr/>
        </p:nvCxnSpPr>
        <p:spPr>
          <a:xfrm rot="5400000">
            <a:off x="7468394" y="3352006"/>
            <a:ext cx="6096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7" name="Shape 70"/>
          <p:cNvCxnSpPr/>
          <p:nvPr/>
        </p:nvCxnSpPr>
        <p:spPr>
          <a:xfrm rot="5400000">
            <a:off x="6630194" y="3352006"/>
            <a:ext cx="6096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8" name="Shape 70"/>
          <p:cNvCxnSpPr/>
          <p:nvPr/>
        </p:nvCxnSpPr>
        <p:spPr>
          <a:xfrm rot="5400000">
            <a:off x="6782594" y="3352006"/>
            <a:ext cx="6096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9" name="Shape 70"/>
          <p:cNvCxnSpPr/>
          <p:nvPr/>
        </p:nvCxnSpPr>
        <p:spPr>
          <a:xfrm rot="5400000">
            <a:off x="6934994" y="3352006"/>
            <a:ext cx="6096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0" name="Shape 79"/>
          <p:cNvCxnSpPr>
            <a:stCxn id="25" idx="3"/>
            <a:endCxn id="24" idx="1"/>
          </p:cNvCxnSpPr>
          <p:nvPr/>
        </p:nvCxnSpPr>
        <p:spPr>
          <a:xfrm>
            <a:off x="2667000" y="1257300"/>
            <a:ext cx="3429000" cy="990600"/>
          </a:xfrm>
          <a:prstGeom prst="bentConnector3">
            <a:avLst>
              <a:gd name="adj1" fmla="val 4111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4" name="Shape 79"/>
          <p:cNvCxnSpPr>
            <a:stCxn id="27" idx="3"/>
            <a:endCxn id="24" idx="1"/>
          </p:cNvCxnSpPr>
          <p:nvPr/>
        </p:nvCxnSpPr>
        <p:spPr>
          <a:xfrm>
            <a:off x="2667000" y="2247900"/>
            <a:ext cx="34290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8" name="Shape 87"/>
          <p:cNvCxnSpPr>
            <a:stCxn id="16" idx="2"/>
            <a:endCxn id="25" idx="1"/>
          </p:cNvCxnSpPr>
          <p:nvPr/>
        </p:nvCxnSpPr>
        <p:spPr>
          <a:xfrm rot="5400000" flipH="1">
            <a:off x="1866900" y="-228600"/>
            <a:ext cx="4000500" cy="6972300"/>
          </a:xfrm>
          <a:prstGeom prst="bentConnector4">
            <a:avLst>
              <a:gd name="adj1" fmla="val -23492"/>
              <a:gd name="adj2" fmla="val 103279"/>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2" name="Shape 91"/>
          <p:cNvCxnSpPr>
            <a:stCxn id="16" idx="2"/>
            <a:endCxn id="27" idx="1"/>
          </p:cNvCxnSpPr>
          <p:nvPr/>
        </p:nvCxnSpPr>
        <p:spPr>
          <a:xfrm rot="5400000" flipH="1">
            <a:off x="2362200" y="266700"/>
            <a:ext cx="3009900" cy="6972300"/>
          </a:xfrm>
          <a:prstGeom prst="bentConnector4">
            <a:avLst>
              <a:gd name="adj1" fmla="val -30942"/>
              <a:gd name="adj2" fmla="val 103279"/>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ounded Rectangular Callout 25"/>
          <p:cNvSpPr/>
          <p:nvPr/>
        </p:nvSpPr>
        <p:spPr>
          <a:xfrm>
            <a:off x="3200400" y="2743200"/>
            <a:ext cx="2971800" cy="3276600"/>
          </a:xfrm>
          <a:prstGeom prst="wedgeRoundRectCallout">
            <a:avLst>
              <a:gd name="adj1" fmla="val -19948"/>
              <a:gd name="adj2" fmla="val -62316"/>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visual script node can also retrieve game object data from the target object that has been written by a component (not just the referenced component) and use that input to modify it’s state logic along with the user parameters.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0" y="3581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12" name="Shape 11"/>
          <p:cNvCxnSpPr>
            <a:endCxn id="11" idx="1"/>
          </p:cNvCxnSpPr>
          <p:nvPr/>
        </p:nvCxnSpPr>
        <p:spPr>
          <a:xfrm flipV="1">
            <a:off x="-609600" y="3771900"/>
            <a:ext cx="5181600" cy="1485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0" y="3581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12" name="Shape 11"/>
          <p:cNvCxnSpPr>
            <a:endCxn id="11" idx="1"/>
          </p:cNvCxnSpPr>
          <p:nvPr/>
        </p:nvCxnSpPr>
        <p:spPr>
          <a:xfrm flipV="1">
            <a:off x="-609600" y="3771900"/>
            <a:ext cx="5181600" cy="1485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Rounded Rectangular Callout 12"/>
          <p:cNvSpPr/>
          <p:nvPr/>
        </p:nvSpPr>
        <p:spPr>
          <a:xfrm>
            <a:off x="4419600" y="4191000"/>
            <a:ext cx="2667000" cy="1603248"/>
          </a:xfrm>
          <a:prstGeom prst="wedgeRoundRectCallout">
            <a:avLst>
              <a:gd name="adj1" fmla="val -22602"/>
              <a:gd name="adj2" fmla="val -61197"/>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One specific type of user parameter is a “visual script named event.”</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791200" y="16002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stCxn id="17" idx="2"/>
            <a:endCxn id="24" idx="0"/>
          </p:cNvCxnSpPr>
          <p:nvPr/>
        </p:nvCxnSpPr>
        <p:spPr>
          <a:xfrm rot="16200000" flipH="1">
            <a:off x="2076450" y="-171450"/>
            <a:ext cx="914400" cy="2628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895600" y="3581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cxnSp>
        <p:nvCxnSpPr>
          <p:cNvPr id="15" name="Shape 14"/>
          <p:cNvCxnSpPr>
            <a:stCxn id="14" idx="0"/>
          </p:cNvCxnSpPr>
          <p:nvPr/>
        </p:nvCxnSpPr>
        <p:spPr>
          <a:xfrm rot="5400000" flipH="1" flipV="1">
            <a:off x="3848100" y="3390900"/>
            <a:ext cx="3810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54864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9" name="Rectangle 8"/>
          <p:cNvSpPr/>
          <p:nvPr/>
        </p:nvSpPr>
        <p:spPr>
          <a:xfrm>
            <a:off x="5715000" y="4343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cxnSp>
        <p:nvCxnSpPr>
          <p:cNvPr id="11" name="Shape 14"/>
          <p:cNvCxnSpPr>
            <a:stCxn id="8" idx="3"/>
            <a:endCxn id="9" idx="2"/>
          </p:cNvCxnSpPr>
          <p:nvPr/>
        </p:nvCxnSpPr>
        <p:spPr>
          <a:xfrm flipV="1">
            <a:off x="2971800" y="5257800"/>
            <a:ext cx="3886200" cy="4191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hape 14"/>
          <p:cNvCxnSpPr>
            <a:stCxn id="9" idx="1"/>
            <a:endCxn id="14" idx="2"/>
          </p:cNvCxnSpPr>
          <p:nvPr/>
        </p:nvCxnSpPr>
        <p:spPr>
          <a:xfrm rot="10800000">
            <a:off x="4038600" y="4495800"/>
            <a:ext cx="1676400" cy="3048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1000" y="3962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3" name="Rectangle 12"/>
          <p:cNvSpPr/>
          <p:nvPr/>
        </p:nvSpPr>
        <p:spPr>
          <a:xfrm>
            <a:off x="381000" y="4419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4" name="Rectangle 23"/>
          <p:cNvSpPr/>
          <p:nvPr/>
        </p:nvSpPr>
        <p:spPr>
          <a:xfrm>
            <a:off x="2590800" y="16002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script state logic</a:t>
            </a:r>
            <a:endParaRPr lang="en-US" dirty="0"/>
          </a:p>
        </p:txBody>
      </p:sp>
      <p:cxnSp>
        <p:nvCxnSpPr>
          <p:cNvPr id="31" name="Shape 14"/>
          <p:cNvCxnSpPr>
            <a:stCxn id="13" idx="3"/>
            <a:endCxn id="24" idx="1"/>
          </p:cNvCxnSpPr>
          <p:nvPr/>
        </p:nvCxnSpPr>
        <p:spPr>
          <a:xfrm flipV="1">
            <a:off x="2057400" y="2400300"/>
            <a:ext cx="533400" cy="22098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hape 14"/>
          <p:cNvCxnSpPr>
            <a:endCxn id="24" idx="1"/>
          </p:cNvCxnSpPr>
          <p:nvPr/>
        </p:nvCxnSpPr>
        <p:spPr>
          <a:xfrm flipV="1">
            <a:off x="2057400" y="2400300"/>
            <a:ext cx="533400" cy="26670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hape 14"/>
          <p:cNvCxnSpPr/>
          <p:nvPr/>
        </p:nvCxnSpPr>
        <p:spPr>
          <a:xfrm>
            <a:off x="5105400" y="24384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hape 14"/>
          <p:cNvCxnSpPr/>
          <p:nvPr/>
        </p:nvCxnSpPr>
        <p:spPr>
          <a:xfrm>
            <a:off x="5105400" y="25908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Shape 14"/>
          <p:cNvCxnSpPr/>
          <p:nvPr/>
        </p:nvCxnSpPr>
        <p:spPr>
          <a:xfrm>
            <a:off x="5105400" y="27432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hape 14"/>
          <p:cNvCxnSpPr/>
          <p:nvPr/>
        </p:nvCxnSpPr>
        <p:spPr>
          <a:xfrm>
            <a:off x="5105400" y="28956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81000" y="4876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04800"/>
            <a:ext cx="7924800" cy="556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dirty="0" smtClean="0"/>
          </a:p>
          <a:p>
            <a:pPr algn="ctr"/>
            <a:r>
              <a:rPr lang="en-US" dirty="0" smtClean="0"/>
              <a:t>Visual Script Node</a:t>
            </a:r>
            <a:endParaRPr lang="en-US" dirty="0"/>
          </a:p>
        </p:txBody>
      </p:sp>
      <p:sp>
        <p:nvSpPr>
          <p:cNvPr id="17" name="Rectangle 16"/>
          <p:cNvSpPr/>
          <p:nvPr/>
        </p:nvSpPr>
        <p:spPr>
          <a:xfrm>
            <a:off x="3810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16" name="Rectangle 15"/>
          <p:cNvSpPr/>
          <p:nvPr/>
        </p:nvSpPr>
        <p:spPr>
          <a:xfrm>
            <a:off x="5791200" y="16002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cxnSp>
        <p:nvCxnSpPr>
          <p:cNvPr id="10" name="Shape 9"/>
          <p:cNvCxnSpPr>
            <a:stCxn id="17" idx="2"/>
            <a:endCxn id="24" idx="0"/>
          </p:cNvCxnSpPr>
          <p:nvPr/>
        </p:nvCxnSpPr>
        <p:spPr>
          <a:xfrm rot="16200000" flipH="1">
            <a:off x="2076450" y="-171450"/>
            <a:ext cx="914400" cy="26289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895600" y="3581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Reference Game Object List</a:t>
            </a:r>
          </a:p>
        </p:txBody>
      </p:sp>
      <p:cxnSp>
        <p:nvCxnSpPr>
          <p:cNvPr id="15" name="Shape 14"/>
          <p:cNvCxnSpPr>
            <a:stCxn id="14" idx="0"/>
          </p:cNvCxnSpPr>
          <p:nvPr/>
        </p:nvCxnSpPr>
        <p:spPr>
          <a:xfrm rot="5400000" flipH="1" flipV="1">
            <a:off x="3848100" y="3390900"/>
            <a:ext cx="3810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5486400"/>
            <a:ext cx="2590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Object Filter</a:t>
            </a:r>
            <a:endParaRPr lang="en-US" dirty="0"/>
          </a:p>
        </p:txBody>
      </p:sp>
      <p:sp>
        <p:nvSpPr>
          <p:cNvPr id="9" name="Rectangle 8"/>
          <p:cNvSpPr/>
          <p:nvPr/>
        </p:nvSpPr>
        <p:spPr>
          <a:xfrm>
            <a:off x="5715000" y="4343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 reference object list</a:t>
            </a:r>
          </a:p>
        </p:txBody>
      </p:sp>
      <p:cxnSp>
        <p:nvCxnSpPr>
          <p:cNvPr id="11" name="Shape 14"/>
          <p:cNvCxnSpPr>
            <a:stCxn id="8" idx="3"/>
            <a:endCxn id="9" idx="2"/>
          </p:cNvCxnSpPr>
          <p:nvPr/>
        </p:nvCxnSpPr>
        <p:spPr>
          <a:xfrm flipV="1">
            <a:off x="2971800" y="5257800"/>
            <a:ext cx="3886200" cy="4191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hape 14"/>
          <p:cNvCxnSpPr>
            <a:stCxn id="9" idx="1"/>
            <a:endCxn id="14" idx="2"/>
          </p:cNvCxnSpPr>
          <p:nvPr/>
        </p:nvCxnSpPr>
        <p:spPr>
          <a:xfrm rot="10800000">
            <a:off x="4038600" y="4495800"/>
            <a:ext cx="1676400" cy="3048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1000" y="3962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3" name="Rectangle 12"/>
          <p:cNvSpPr/>
          <p:nvPr/>
        </p:nvSpPr>
        <p:spPr>
          <a:xfrm>
            <a:off x="381000" y="4419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4" name="Rectangle 23"/>
          <p:cNvSpPr/>
          <p:nvPr/>
        </p:nvSpPr>
        <p:spPr>
          <a:xfrm>
            <a:off x="2590800" y="1600200"/>
            <a:ext cx="2514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script state logic</a:t>
            </a:r>
            <a:endParaRPr lang="en-US" dirty="0"/>
          </a:p>
        </p:txBody>
      </p:sp>
      <p:cxnSp>
        <p:nvCxnSpPr>
          <p:cNvPr id="31" name="Shape 14"/>
          <p:cNvCxnSpPr>
            <a:stCxn id="13" idx="3"/>
            <a:endCxn id="24" idx="1"/>
          </p:cNvCxnSpPr>
          <p:nvPr/>
        </p:nvCxnSpPr>
        <p:spPr>
          <a:xfrm flipV="1">
            <a:off x="2057400" y="2400300"/>
            <a:ext cx="533400" cy="22098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hape 14"/>
          <p:cNvCxnSpPr>
            <a:endCxn id="24" idx="1"/>
          </p:cNvCxnSpPr>
          <p:nvPr/>
        </p:nvCxnSpPr>
        <p:spPr>
          <a:xfrm flipV="1">
            <a:off x="2057400" y="2400300"/>
            <a:ext cx="533400" cy="26670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hape 14"/>
          <p:cNvCxnSpPr/>
          <p:nvPr/>
        </p:nvCxnSpPr>
        <p:spPr>
          <a:xfrm>
            <a:off x="5105400" y="24384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hape 14"/>
          <p:cNvCxnSpPr/>
          <p:nvPr/>
        </p:nvCxnSpPr>
        <p:spPr>
          <a:xfrm>
            <a:off x="5105400" y="25908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Shape 14"/>
          <p:cNvCxnSpPr/>
          <p:nvPr/>
        </p:nvCxnSpPr>
        <p:spPr>
          <a:xfrm>
            <a:off x="5105400" y="27432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hape 14"/>
          <p:cNvCxnSpPr/>
          <p:nvPr/>
        </p:nvCxnSpPr>
        <p:spPr>
          <a:xfrm>
            <a:off x="5105400" y="2895600"/>
            <a:ext cx="685800" cy="158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81000" y="4876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22" name="Rounded Rectangular Callout 21"/>
          <p:cNvSpPr/>
          <p:nvPr/>
        </p:nvSpPr>
        <p:spPr>
          <a:xfrm>
            <a:off x="2819400" y="3200400"/>
            <a:ext cx="3048000" cy="2362200"/>
          </a:xfrm>
          <a:prstGeom prst="wedgeRoundRectCallout">
            <a:avLst>
              <a:gd name="adj1" fmla="val -22602"/>
              <a:gd name="adj2" fmla="val -61197"/>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In the same way as any other input, a named event can be used as an entry/exit condition to determine when the target object is added to the component.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430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Active visual script nodes</a:t>
            </a:r>
          </a:p>
        </p:txBody>
      </p:sp>
      <p:sp>
        <p:nvSpPr>
          <p:cNvPr id="7" name="Rectangle 6"/>
          <p:cNvSpPr/>
          <p:nvPr/>
        </p:nvSpPr>
        <p:spPr>
          <a:xfrm>
            <a:off x="381000" y="1981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19" name="Rectangle 18"/>
          <p:cNvSpPr/>
          <p:nvPr/>
        </p:nvSpPr>
        <p:spPr>
          <a:xfrm>
            <a:off x="2895600" y="11430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Inactive visual script nodes</a:t>
            </a:r>
          </a:p>
        </p:txBody>
      </p:sp>
      <p:sp>
        <p:nvSpPr>
          <p:cNvPr id="20" name="Rectangle 19"/>
          <p:cNvSpPr/>
          <p:nvPr/>
        </p:nvSpPr>
        <p:spPr>
          <a:xfrm>
            <a:off x="2895600" y="1981200"/>
            <a:ext cx="2286000" cy="30480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21" name="Rectangle 20"/>
          <p:cNvSpPr/>
          <p:nvPr/>
        </p:nvSpPr>
        <p:spPr>
          <a:xfrm>
            <a:off x="381000" y="2362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22" name="Rectangle 21"/>
          <p:cNvSpPr/>
          <p:nvPr/>
        </p:nvSpPr>
        <p:spPr>
          <a:xfrm>
            <a:off x="381000" y="2743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23" name="Rectangle 22"/>
          <p:cNvSpPr/>
          <p:nvPr/>
        </p:nvSpPr>
        <p:spPr>
          <a:xfrm>
            <a:off x="381000" y="3124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24" name="Rectangle 23"/>
          <p:cNvSpPr/>
          <p:nvPr/>
        </p:nvSpPr>
        <p:spPr>
          <a:xfrm>
            <a:off x="381000" y="3505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26" name="Rectangle 25"/>
          <p:cNvSpPr/>
          <p:nvPr/>
        </p:nvSpPr>
        <p:spPr>
          <a:xfrm>
            <a:off x="381000" y="3886200"/>
            <a:ext cx="2286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29" name="Rectangle 28"/>
          <p:cNvSpPr/>
          <p:nvPr/>
        </p:nvSpPr>
        <p:spPr>
          <a:xfrm>
            <a:off x="2895600" y="2362200"/>
            <a:ext cx="2286000" cy="30480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30" name="Rectangle 29"/>
          <p:cNvSpPr/>
          <p:nvPr/>
        </p:nvSpPr>
        <p:spPr>
          <a:xfrm>
            <a:off x="2895600" y="2743200"/>
            <a:ext cx="2286000" cy="30480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32" name="Rectangle 31"/>
          <p:cNvSpPr/>
          <p:nvPr/>
        </p:nvSpPr>
        <p:spPr>
          <a:xfrm>
            <a:off x="2895600" y="3124200"/>
            <a:ext cx="2286000" cy="30480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33" name="Rectangle 32"/>
          <p:cNvSpPr/>
          <p:nvPr/>
        </p:nvSpPr>
        <p:spPr>
          <a:xfrm>
            <a:off x="2895600" y="3505200"/>
            <a:ext cx="2286000" cy="30480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34" name="Rectangle 33"/>
          <p:cNvSpPr/>
          <p:nvPr/>
        </p:nvSpPr>
        <p:spPr>
          <a:xfrm>
            <a:off x="2895600" y="3886200"/>
            <a:ext cx="2286000" cy="30480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35" name="Rectangle 34"/>
          <p:cNvSpPr/>
          <p:nvPr/>
        </p:nvSpPr>
        <p:spPr>
          <a:xfrm>
            <a:off x="2895600" y="4267200"/>
            <a:ext cx="2286000" cy="30480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36" name="Rectangle 35"/>
          <p:cNvSpPr/>
          <p:nvPr/>
        </p:nvSpPr>
        <p:spPr>
          <a:xfrm>
            <a:off x="2895600" y="4648200"/>
            <a:ext cx="2286000" cy="30480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37" name="Rectangle 36"/>
          <p:cNvSpPr/>
          <p:nvPr/>
        </p:nvSpPr>
        <p:spPr>
          <a:xfrm>
            <a:off x="2895600" y="5029200"/>
            <a:ext cx="2286000" cy="30480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38" name="Rectangle 37"/>
          <p:cNvSpPr/>
          <p:nvPr/>
        </p:nvSpPr>
        <p:spPr>
          <a:xfrm>
            <a:off x="2895600" y="5410200"/>
            <a:ext cx="2286000" cy="30480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39" name="Rectangle 38"/>
          <p:cNvSpPr/>
          <p:nvPr/>
        </p:nvSpPr>
        <p:spPr>
          <a:xfrm>
            <a:off x="2895600" y="5791200"/>
            <a:ext cx="2286000" cy="30480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40" name="Rectangle 39"/>
          <p:cNvSpPr/>
          <p:nvPr/>
        </p:nvSpPr>
        <p:spPr>
          <a:xfrm>
            <a:off x="2895600" y="6172200"/>
            <a:ext cx="2286000" cy="30480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Visual script node</a:t>
            </a:r>
          </a:p>
        </p:txBody>
      </p:sp>
      <p:sp>
        <p:nvSpPr>
          <p:cNvPr id="42" name="Rounded Rectangular Callout 41"/>
          <p:cNvSpPr/>
          <p:nvPr/>
        </p:nvSpPr>
        <p:spPr>
          <a:xfrm>
            <a:off x="5638800" y="990600"/>
            <a:ext cx="3048000" cy="4724400"/>
          </a:xfrm>
          <a:prstGeom prst="wedgeRoundRectCallout">
            <a:avLst>
              <a:gd name="adj1" fmla="val -61602"/>
              <a:gd name="adj2" fmla="val -20728"/>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Visual script nodes using named events as an entry condition is presumed (theoretically) to be the most common case.</a:t>
            </a:r>
          </a:p>
          <a:p>
            <a:pPr algn="ctr"/>
            <a:endParaRPr lang="en-US" dirty="0" smtClean="0"/>
          </a:p>
          <a:p>
            <a:pPr algn="ctr"/>
            <a:r>
              <a:rPr lang="en-US" dirty="0" smtClean="0"/>
              <a:t>So as an optimization, two lists are kept in the visual scripting system. Inactive nodes have not received the events that signal their entry condition yet. Only active nodes are processed.</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0" y="3581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69342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69342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8" name="Rectangle 17"/>
          <p:cNvSpPr/>
          <p:nvPr/>
        </p:nvSpPr>
        <p:spPr>
          <a:xfrm>
            <a:off x="6934200" y="3581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0" y="3581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69342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69342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8" name="Rectangle 17"/>
          <p:cNvSpPr/>
          <p:nvPr/>
        </p:nvSpPr>
        <p:spPr>
          <a:xfrm>
            <a:off x="6934200" y="3581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3" name="Rounded Rectangular Callout 12"/>
          <p:cNvSpPr/>
          <p:nvPr/>
        </p:nvSpPr>
        <p:spPr>
          <a:xfrm>
            <a:off x="5791200" y="4187952"/>
            <a:ext cx="2819400" cy="2060448"/>
          </a:xfrm>
          <a:prstGeom prst="wedgeRoundRectCallout">
            <a:avLst>
              <a:gd name="adj1" fmla="val 18086"/>
              <a:gd name="adj2" fmla="val -63065"/>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Similar to user parameters, visual script nodes can also expose output values to the user.</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0" y="3581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6934200" y="2667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6934200" y="3124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6934200" y="3581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3" name="Rounded Rectangular Callout 12"/>
          <p:cNvSpPr/>
          <p:nvPr/>
        </p:nvSpPr>
        <p:spPr>
          <a:xfrm>
            <a:off x="5791200" y="4187952"/>
            <a:ext cx="2819400" cy="2060448"/>
          </a:xfrm>
          <a:prstGeom prst="wedgeRoundRectCallout">
            <a:avLst>
              <a:gd name="adj1" fmla="val 18086"/>
              <a:gd name="adj2" fmla="val -63065"/>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Similarly, one special type of output value is a “visual script named event”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838200" y="34290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cxnSp>
        <p:nvCxnSpPr>
          <p:cNvPr id="9" name="Curved Connector 8"/>
          <p:cNvCxnSpPr>
            <a:stCxn id="5" idx="2"/>
            <a:endCxn id="7" idx="3"/>
          </p:cNvCxnSpPr>
          <p:nvPr/>
        </p:nvCxnSpPr>
        <p:spPr>
          <a:xfrm rot="5400000">
            <a:off x="4095750" y="1466850"/>
            <a:ext cx="1447800" cy="3390900"/>
          </a:xfrm>
          <a:prstGeom prst="curvedConnector2">
            <a:avLst/>
          </a:prstGeom>
          <a:ln w="76200">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248400" y="20574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562600" y="2209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638800" y="3962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638800" y="4419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638800" y="4876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a:off x="4495800" y="3695700"/>
            <a:ext cx="1143000" cy="13716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1447800" y="4267200"/>
            <a:ext cx="2819400" cy="2060448"/>
          </a:xfrm>
          <a:prstGeom prst="wedgeRoundRectCallout">
            <a:avLst>
              <a:gd name="adj1" fmla="val 18086"/>
              <a:gd name="adj2" fmla="val -63065"/>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named event output from one visual script node can be connected to the named event input of another.</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248400" y="20574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562600" y="2209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638800" y="3962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638800" y="4419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638800" y="4876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a:off x="4495800" y="3695700"/>
            <a:ext cx="1143000" cy="13716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1447800" y="4267200"/>
            <a:ext cx="2819400" cy="2060448"/>
          </a:xfrm>
          <a:prstGeom prst="wedgeRoundRectCallout">
            <a:avLst>
              <a:gd name="adj1" fmla="val 18086"/>
              <a:gd name="adj2" fmla="val -63065"/>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named event output from one visual script node can be connected to the named event input of another.</a:t>
            </a:r>
            <a:endParaRPr lang="en-US" dirty="0"/>
          </a:p>
        </p:txBody>
      </p:sp>
      <p:sp>
        <p:nvSpPr>
          <p:cNvPr id="24" name="Rounded Rectangular Callout 23"/>
          <p:cNvSpPr/>
          <p:nvPr/>
        </p:nvSpPr>
        <p:spPr>
          <a:xfrm>
            <a:off x="2667000" y="4572000"/>
            <a:ext cx="2819400" cy="2060448"/>
          </a:xfrm>
          <a:prstGeom prst="wedgeRoundRectCallout">
            <a:avLst>
              <a:gd name="adj1" fmla="val -64764"/>
              <a:gd name="adj2" fmla="val -19090"/>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Currently this is presumed (theoretically) to be the most common case of communication between visual script nodes.</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324600" y="1524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6388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715000" y="2057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715000" y="2514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715000" y="2971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flipV="1">
            <a:off x="4495800" y="3162300"/>
            <a:ext cx="1219200" cy="533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29" name="Rectangle 28"/>
          <p:cNvSpPr/>
          <p:nvPr/>
        </p:nvSpPr>
        <p:spPr>
          <a:xfrm>
            <a:off x="46482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0" name="Rectangle 29"/>
          <p:cNvSpPr/>
          <p:nvPr/>
        </p:nvSpPr>
        <p:spPr>
          <a:xfrm>
            <a:off x="64008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1" name="Rectangle 30"/>
          <p:cNvSpPr/>
          <p:nvPr/>
        </p:nvSpPr>
        <p:spPr>
          <a:xfrm>
            <a:off x="28956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2" name="Rectangle 31"/>
          <p:cNvSpPr/>
          <p:nvPr/>
        </p:nvSpPr>
        <p:spPr>
          <a:xfrm>
            <a:off x="46482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3" name="Rectangle 32"/>
          <p:cNvSpPr/>
          <p:nvPr/>
        </p:nvSpPr>
        <p:spPr>
          <a:xfrm>
            <a:off x="64008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4" name="Rectangle 33"/>
          <p:cNvSpPr/>
          <p:nvPr/>
        </p:nvSpPr>
        <p:spPr>
          <a:xfrm>
            <a:off x="28956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5" name="Rectangle 34"/>
          <p:cNvSpPr/>
          <p:nvPr/>
        </p:nvSpPr>
        <p:spPr>
          <a:xfrm>
            <a:off x="46482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ectangle 35"/>
          <p:cNvSpPr/>
          <p:nvPr/>
        </p:nvSpPr>
        <p:spPr>
          <a:xfrm>
            <a:off x="64008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7" name="Rectangle 36"/>
          <p:cNvSpPr/>
          <p:nvPr/>
        </p:nvSpPr>
        <p:spPr>
          <a:xfrm>
            <a:off x="2895600" y="4876800"/>
            <a:ext cx="5181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 Table</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324600" y="1524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6388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715000" y="2057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715000" y="2514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715000" y="2971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flipV="1">
            <a:off x="4495800" y="3162300"/>
            <a:ext cx="1219200" cy="533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29" name="Rectangle 28"/>
          <p:cNvSpPr/>
          <p:nvPr/>
        </p:nvSpPr>
        <p:spPr>
          <a:xfrm>
            <a:off x="46482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0" name="Rectangle 29"/>
          <p:cNvSpPr/>
          <p:nvPr/>
        </p:nvSpPr>
        <p:spPr>
          <a:xfrm>
            <a:off x="64008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1" name="Rectangle 30"/>
          <p:cNvSpPr/>
          <p:nvPr/>
        </p:nvSpPr>
        <p:spPr>
          <a:xfrm>
            <a:off x="28956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2" name="Rectangle 31"/>
          <p:cNvSpPr/>
          <p:nvPr/>
        </p:nvSpPr>
        <p:spPr>
          <a:xfrm>
            <a:off x="46482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3" name="Rectangle 32"/>
          <p:cNvSpPr/>
          <p:nvPr/>
        </p:nvSpPr>
        <p:spPr>
          <a:xfrm>
            <a:off x="64008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4" name="Rectangle 33"/>
          <p:cNvSpPr/>
          <p:nvPr/>
        </p:nvSpPr>
        <p:spPr>
          <a:xfrm>
            <a:off x="28956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5" name="Rectangle 34"/>
          <p:cNvSpPr/>
          <p:nvPr/>
        </p:nvSpPr>
        <p:spPr>
          <a:xfrm>
            <a:off x="46482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ectangle 35"/>
          <p:cNvSpPr/>
          <p:nvPr/>
        </p:nvSpPr>
        <p:spPr>
          <a:xfrm>
            <a:off x="64008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7" name="Rectangle 36"/>
          <p:cNvSpPr/>
          <p:nvPr/>
        </p:nvSpPr>
        <p:spPr>
          <a:xfrm>
            <a:off x="2895600" y="4876800"/>
            <a:ext cx="5181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 Table</a:t>
            </a:r>
            <a:endParaRPr lang="en-US" dirty="0"/>
          </a:p>
        </p:txBody>
      </p:sp>
      <p:sp>
        <p:nvSpPr>
          <p:cNvPr id="27" name="Rounded Rectangular Callout 26"/>
          <p:cNvSpPr/>
          <p:nvPr/>
        </p:nvSpPr>
        <p:spPr>
          <a:xfrm>
            <a:off x="533400" y="3352800"/>
            <a:ext cx="2819400" cy="2136648"/>
          </a:xfrm>
          <a:prstGeom prst="wedgeRoundRectCallout">
            <a:avLst>
              <a:gd name="adj1" fmla="val 61723"/>
              <a:gd name="adj2" fmla="val 26418"/>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These (common) signals between visual script nodes are managed by the visual scripting system in a dispatch table.</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324600" y="1524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6388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715000" y="2057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715000" y="2514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715000" y="2971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flipV="1">
            <a:off x="4495800" y="3162300"/>
            <a:ext cx="1219200" cy="533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5334000"/>
            <a:ext cx="16764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Event</a:t>
            </a:r>
            <a:endParaRPr lang="en-US" dirty="0"/>
          </a:p>
        </p:txBody>
      </p:sp>
      <p:sp>
        <p:nvSpPr>
          <p:cNvPr id="29" name="Rectangle 28"/>
          <p:cNvSpPr/>
          <p:nvPr/>
        </p:nvSpPr>
        <p:spPr>
          <a:xfrm>
            <a:off x="46482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0" name="Rectangle 29"/>
          <p:cNvSpPr/>
          <p:nvPr/>
        </p:nvSpPr>
        <p:spPr>
          <a:xfrm>
            <a:off x="64008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1" name="Rectangle 30"/>
          <p:cNvSpPr/>
          <p:nvPr/>
        </p:nvSpPr>
        <p:spPr>
          <a:xfrm>
            <a:off x="28956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2" name="Rectangle 31"/>
          <p:cNvSpPr/>
          <p:nvPr/>
        </p:nvSpPr>
        <p:spPr>
          <a:xfrm>
            <a:off x="46482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3" name="Rectangle 32"/>
          <p:cNvSpPr/>
          <p:nvPr/>
        </p:nvSpPr>
        <p:spPr>
          <a:xfrm>
            <a:off x="64008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4" name="Rectangle 33"/>
          <p:cNvSpPr/>
          <p:nvPr/>
        </p:nvSpPr>
        <p:spPr>
          <a:xfrm>
            <a:off x="28956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5" name="Rectangle 34"/>
          <p:cNvSpPr/>
          <p:nvPr/>
        </p:nvSpPr>
        <p:spPr>
          <a:xfrm>
            <a:off x="46482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ectangle 35"/>
          <p:cNvSpPr/>
          <p:nvPr/>
        </p:nvSpPr>
        <p:spPr>
          <a:xfrm>
            <a:off x="64008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7" name="Rectangle 36"/>
          <p:cNvSpPr/>
          <p:nvPr/>
        </p:nvSpPr>
        <p:spPr>
          <a:xfrm>
            <a:off x="2895600" y="4876800"/>
            <a:ext cx="5181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 Table</a:t>
            </a:r>
            <a:endParaRPr lang="en-US" dirty="0"/>
          </a:p>
        </p:txBody>
      </p:sp>
      <p:cxnSp>
        <p:nvCxnSpPr>
          <p:cNvPr id="38" name="Straight Arrow Connector 37"/>
          <p:cNvCxnSpPr>
            <a:endCxn id="26" idx="0"/>
          </p:cNvCxnSpPr>
          <p:nvPr/>
        </p:nvCxnSpPr>
        <p:spPr>
          <a:xfrm rot="16200000" flipH="1">
            <a:off x="3009900" y="4610100"/>
            <a:ext cx="1371600" cy="7620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324600" y="1524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6388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715000" y="2057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715000" y="2514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715000" y="2971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flipV="1">
            <a:off x="4495800" y="3162300"/>
            <a:ext cx="1219200" cy="533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5334000"/>
            <a:ext cx="16764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Event</a:t>
            </a:r>
            <a:endParaRPr lang="en-US" dirty="0"/>
          </a:p>
        </p:txBody>
      </p:sp>
      <p:sp>
        <p:nvSpPr>
          <p:cNvPr id="29" name="Rectangle 28"/>
          <p:cNvSpPr/>
          <p:nvPr/>
        </p:nvSpPr>
        <p:spPr>
          <a:xfrm>
            <a:off x="46482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0" name="Rectangle 29"/>
          <p:cNvSpPr/>
          <p:nvPr/>
        </p:nvSpPr>
        <p:spPr>
          <a:xfrm>
            <a:off x="64008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1" name="Rectangle 30"/>
          <p:cNvSpPr/>
          <p:nvPr/>
        </p:nvSpPr>
        <p:spPr>
          <a:xfrm>
            <a:off x="28956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2" name="Rectangle 31"/>
          <p:cNvSpPr/>
          <p:nvPr/>
        </p:nvSpPr>
        <p:spPr>
          <a:xfrm>
            <a:off x="46482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3" name="Rectangle 32"/>
          <p:cNvSpPr/>
          <p:nvPr/>
        </p:nvSpPr>
        <p:spPr>
          <a:xfrm>
            <a:off x="64008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4" name="Rectangle 33"/>
          <p:cNvSpPr/>
          <p:nvPr/>
        </p:nvSpPr>
        <p:spPr>
          <a:xfrm>
            <a:off x="28956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5" name="Rectangle 34"/>
          <p:cNvSpPr/>
          <p:nvPr/>
        </p:nvSpPr>
        <p:spPr>
          <a:xfrm>
            <a:off x="46482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ectangle 35"/>
          <p:cNvSpPr/>
          <p:nvPr/>
        </p:nvSpPr>
        <p:spPr>
          <a:xfrm>
            <a:off x="64008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7" name="Rectangle 36"/>
          <p:cNvSpPr/>
          <p:nvPr/>
        </p:nvSpPr>
        <p:spPr>
          <a:xfrm>
            <a:off x="2895600" y="4876800"/>
            <a:ext cx="5181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 Table</a:t>
            </a:r>
            <a:endParaRPr lang="en-US" dirty="0"/>
          </a:p>
        </p:txBody>
      </p:sp>
      <p:sp>
        <p:nvSpPr>
          <p:cNvPr id="27" name="Rounded Rectangular Callout 26"/>
          <p:cNvSpPr/>
          <p:nvPr/>
        </p:nvSpPr>
        <p:spPr>
          <a:xfrm>
            <a:off x="76200" y="2971800"/>
            <a:ext cx="2819400" cy="2136648"/>
          </a:xfrm>
          <a:prstGeom prst="wedgeRoundRectCallout">
            <a:avLst>
              <a:gd name="adj1" fmla="val 61723"/>
              <a:gd name="adj2" fmla="val 26418"/>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In the terminology of the dispatch table, the named event from the output of a visual script node is called the “event”</a:t>
            </a:r>
            <a:endParaRPr lang="en-US" dirty="0"/>
          </a:p>
        </p:txBody>
      </p:sp>
      <p:cxnSp>
        <p:nvCxnSpPr>
          <p:cNvPr id="38" name="Straight Arrow Connector 37"/>
          <p:cNvCxnSpPr>
            <a:endCxn id="26" idx="0"/>
          </p:cNvCxnSpPr>
          <p:nvPr/>
        </p:nvCxnSpPr>
        <p:spPr>
          <a:xfrm rot="16200000" flipH="1">
            <a:off x="3009900" y="4610100"/>
            <a:ext cx="1371600" cy="7620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324600" y="1524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6388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715000" y="2057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715000" y="2514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715000" y="2971800"/>
            <a:ext cx="16764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flipV="1">
            <a:off x="4495800" y="3162300"/>
            <a:ext cx="1219200" cy="533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29" name="Rectangle 28"/>
          <p:cNvSpPr/>
          <p:nvPr/>
        </p:nvSpPr>
        <p:spPr>
          <a:xfrm>
            <a:off x="4648200" y="5334000"/>
            <a:ext cx="16764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Message</a:t>
            </a:r>
            <a:endParaRPr lang="en-US" dirty="0"/>
          </a:p>
        </p:txBody>
      </p:sp>
      <p:sp>
        <p:nvSpPr>
          <p:cNvPr id="30" name="Rectangle 29"/>
          <p:cNvSpPr/>
          <p:nvPr/>
        </p:nvSpPr>
        <p:spPr>
          <a:xfrm>
            <a:off x="64008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1" name="Rectangle 30"/>
          <p:cNvSpPr/>
          <p:nvPr/>
        </p:nvSpPr>
        <p:spPr>
          <a:xfrm>
            <a:off x="28956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2" name="Rectangle 31"/>
          <p:cNvSpPr/>
          <p:nvPr/>
        </p:nvSpPr>
        <p:spPr>
          <a:xfrm>
            <a:off x="46482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3" name="Rectangle 32"/>
          <p:cNvSpPr/>
          <p:nvPr/>
        </p:nvSpPr>
        <p:spPr>
          <a:xfrm>
            <a:off x="64008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4" name="Rectangle 33"/>
          <p:cNvSpPr/>
          <p:nvPr/>
        </p:nvSpPr>
        <p:spPr>
          <a:xfrm>
            <a:off x="28956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5" name="Rectangle 34"/>
          <p:cNvSpPr/>
          <p:nvPr/>
        </p:nvSpPr>
        <p:spPr>
          <a:xfrm>
            <a:off x="46482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ectangle 35"/>
          <p:cNvSpPr/>
          <p:nvPr/>
        </p:nvSpPr>
        <p:spPr>
          <a:xfrm>
            <a:off x="64008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7" name="Rectangle 36"/>
          <p:cNvSpPr/>
          <p:nvPr/>
        </p:nvSpPr>
        <p:spPr>
          <a:xfrm>
            <a:off x="2895600" y="4876800"/>
            <a:ext cx="5181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 Table</a:t>
            </a:r>
            <a:endParaRPr lang="en-US" dirty="0"/>
          </a:p>
        </p:txBody>
      </p:sp>
      <p:cxnSp>
        <p:nvCxnSpPr>
          <p:cNvPr id="38" name="Straight Arrow Connector 37"/>
          <p:cNvCxnSpPr>
            <a:stCxn id="22" idx="2"/>
            <a:endCxn id="29" idx="0"/>
          </p:cNvCxnSpPr>
          <p:nvPr/>
        </p:nvCxnSpPr>
        <p:spPr>
          <a:xfrm rot="5400000">
            <a:off x="5029200" y="3810000"/>
            <a:ext cx="1981200" cy="106680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324600" y="1524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6388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715000" y="2057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715000" y="2514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715000" y="2971800"/>
            <a:ext cx="16764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flipV="1">
            <a:off x="4495800" y="3162300"/>
            <a:ext cx="1219200" cy="533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29" name="Rectangle 28"/>
          <p:cNvSpPr/>
          <p:nvPr/>
        </p:nvSpPr>
        <p:spPr>
          <a:xfrm>
            <a:off x="4648200" y="5334000"/>
            <a:ext cx="16764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Message</a:t>
            </a:r>
            <a:endParaRPr lang="en-US" dirty="0"/>
          </a:p>
        </p:txBody>
      </p:sp>
      <p:sp>
        <p:nvSpPr>
          <p:cNvPr id="30" name="Rectangle 29"/>
          <p:cNvSpPr/>
          <p:nvPr/>
        </p:nvSpPr>
        <p:spPr>
          <a:xfrm>
            <a:off x="64008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1" name="Rectangle 30"/>
          <p:cNvSpPr/>
          <p:nvPr/>
        </p:nvSpPr>
        <p:spPr>
          <a:xfrm>
            <a:off x="28956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2" name="Rectangle 31"/>
          <p:cNvSpPr/>
          <p:nvPr/>
        </p:nvSpPr>
        <p:spPr>
          <a:xfrm>
            <a:off x="46482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3" name="Rectangle 32"/>
          <p:cNvSpPr/>
          <p:nvPr/>
        </p:nvSpPr>
        <p:spPr>
          <a:xfrm>
            <a:off x="64008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4" name="Rectangle 33"/>
          <p:cNvSpPr/>
          <p:nvPr/>
        </p:nvSpPr>
        <p:spPr>
          <a:xfrm>
            <a:off x="28956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5" name="Rectangle 34"/>
          <p:cNvSpPr/>
          <p:nvPr/>
        </p:nvSpPr>
        <p:spPr>
          <a:xfrm>
            <a:off x="46482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ectangle 35"/>
          <p:cNvSpPr/>
          <p:nvPr/>
        </p:nvSpPr>
        <p:spPr>
          <a:xfrm>
            <a:off x="64008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7" name="Rectangle 36"/>
          <p:cNvSpPr/>
          <p:nvPr/>
        </p:nvSpPr>
        <p:spPr>
          <a:xfrm>
            <a:off x="2895600" y="4876800"/>
            <a:ext cx="5181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 Table</a:t>
            </a:r>
            <a:endParaRPr lang="en-US" dirty="0"/>
          </a:p>
        </p:txBody>
      </p:sp>
      <p:sp>
        <p:nvSpPr>
          <p:cNvPr id="27" name="Rounded Rectangular Callout 26"/>
          <p:cNvSpPr/>
          <p:nvPr/>
        </p:nvSpPr>
        <p:spPr>
          <a:xfrm>
            <a:off x="2514600" y="2895600"/>
            <a:ext cx="2819400" cy="2136648"/>
          </a:xfrm>
          <a:prstGeom prst="wedgeRoundRectCallout">
            <a:avLst>
              <a:gd name="adj1" fmla="val 61723"/>
              <a:gd name="adj2" fmla="val 26418"/>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named event that is the input of a visual script node is called the “message”</a:t>
            </a:r>
            <a:endParaRPr lang="en-US" dirty="0"/>
          </a:p>
        </p:txBody>
      </p:sp>
      <p:cxnSp>
        <p:nvCxnSpPr>
          <p:cNvPr id="38" name="Straight Arrow Connector 37"/>
          <p:cNvCxnSpPr>
            <a:stCxn id="22" idx="2"/>
            <a:endCxn id="29" idx="0"/>
          </p:cNvCxnSpPr>
          <p:nvPr/>
        </p:nvCxnSpPr>
        <p:spPr>
          <a:xfrm rot="5400000">
            <a:off x="5029200" y="3810000"/>
            <a:ext cx="1981200" cy="106680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324600" y="152400"/>
            <a:ext cx="2667000" cy="320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6388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715000" y="2057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715000" y="2514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715000" y="2971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flipV="1">
            <a:off x="4495800" y="3162300"/>
            <a:ext cx="1219200" cy="533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29" name="Rectangle 28"/>
          <p:cNvSpPr/>
          <p:nvPr/>
        </p:nvSpPr>
        <p:spPr>
          <a:xfrm>
            <a:off x="46482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0" name="Rectangle 29"/>
          <p:cNvSpPr/>
          <p:nvPr/>
        </p:nvSpPr>
        <p:spPr>
          <a:xfrm>
            <a:off x="6400800" y="5334000"/>
            <a:ext cx="16764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Target</a:t>
            </a:r>
            <a:endParaRPr lang="en-US" dirty="0"/>
          </a:p>
        </p:txBody>
      </p:sp>
      <p:sp>
        <p:nvSpPr>
          <p:cNvPr id="31" name="Rectangle 30"/>
          <p:cNvSpPr/>
          <p:nvPr/>
        </p:nvSpPr>
        <p:spPr>
          <a:xfrm>
            <a:off x="28956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2" name="Rectangle 31"/>
          <p:cNvSpPr/>
          <p:nvPr/>
        </p:nvSpPr>
        <p:spPr>
          <a:xfrm>
            <a:off x="46482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3" name="Rectangle 32"/>
          <p:cNvSpPr/>
          <p:nvPr/>
        </p:nvSpPr>
        <p:spPr>
          <a:xfrm>
            <a:off x="64008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4" name="Rectangle 33"/>
          <p:cNvSpPr/>
          <p:nvPr/>
        </p:nvSpPr>
        <p:spPr>
          <a:xfrm>
            <a:off x="28956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5" name="Rectangle 34"/>
          <p:cNvSpPr/>
          <p:nvPr/>
        </p:nvSpPr>
        <p:spPr>
          <a:xfrm>
            <a:off x="46482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ectangle 35"/>
          <p:cNvSpPr/>
          <p:nvPr/>
        </p:nvSpPr>
        <p:spPr>
          <a:xfrm>
            <a:off x="64008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7" name="Rectangle 36"/>
          <p:cNvSpPr/>
          <p:nvPr/>
        </p:nvSpPr>
        <p:spPr>
          <a:xfrm>
            <a:off x="2895600" y="4876800"/>
            <a:ext cx="5181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 Table</a:t>
            </a:r>
            <a:endParaRPr lang="en-US" dirty="0"/>
          </a:p>
        </p:txBody>
      </p:sp>
      <p:cxnSp>
        <p:nvCxnSpPr>
          <p:cNvPr id="38" name="Straight Arrow Connector 37"/>
          <p:cNvCxnSpPr>
            <a:stCxn id="18" idx="2"/>
            <a:endCxn id="30" idx="0"/>
          </p:cNvCxnSpPr>
          <p:nvPr/>
        </p:nvCxnSpPr>
        <p:spPr>
          <a:xfrm rot="5400000">
            <a:off x="6457950" y="4133850"/>
            <a:ext cx="1981200" cy="41910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324600" y="152400"/>
            <a:ext cx="2667000" cy="320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6388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715000" y="2057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715000" y="2514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715000" y="2971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flipV="1">
            <a:off x="4495800" y="3162300"/>
            <a:ext cx="1219200" cy="533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29" name="Rectangle 28"/>
          <p:cNvSpPr/>
          <p:nvPr/>
        </p:nvSpPr>
        <p:spPr>
          <a:xfrm>
            <a:off x="46482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0" name="Rectangle 29"/>
          <p:cNvSpPr/>
          <p:nvPr/>
        </p:nvSpPr>
        <p:spPr>
          <a:xfrm>
            <a:off x="6400800" y="5334000"/>
            <a:ext cx="16764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Target</a:t>
            </a:r>
            <a:endParaRPr lang="en-US" dirty="0"/>
          </a:p>
        </p:txBody>
      </p:sp>
      <p:sp>
        <p:nvSpPr>
          <p:cNvPr id="31" name="Rectangle 30"/>
          <p:cNvSpPr/>
          <p:nvPr/>
        </p:nvSpPr>
        <p:spPr>
          <a:xfrm>
            <a:off x="28956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2" name="Rectangle 31"/>
          <p:cNvSpPr/>
          <p:nvPr/>
        </p:nvSpPr>
        <p:spPr>
          <a:xfrm>
            <a:off x="46482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3" name="Rectangle 32"/>
          <p:cNvSpPr/>
          <p:nvPr/>
        </p:nvSpPr>
        <p:spPr>
          <a:xfrm>
            <a:off x="64008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4" name="Rectangle 33"/>
          <p:cNvSpPr/>
          <p:nvPr/>
        </p:nvSpPr>
        <p:spPr>
          <a:xfrm>
            <a:off x="28956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5" name="Rectangle 34"/>
          <p:cNvSpPr/>
          <p:nvPr/>
        </p:nvSpPr>
        <p:spPr>
          <a:xfrm>
            <a:off x="46482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ectangle 35"/>
          <p:cNvSpPr/>
          <p:nvPr/>
        </p:nvSpPr>
        <p:spPr>
          <a:xfrm>
            <a:off x="64008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7" name="Rectangle 36"/>
          <p:cNvSpPr/>
          <p:nvPr/>
        </p:nvSpPr>
        <p:spPr>
          <a:xfrm>
            <a:off x="2895600" y="4876800"/>
            <a:ext cx="5181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 Table</a:t>
            </a:r>
            <a:endParaRPr lang="en-US" dirty="0"/>
          </a:p>
        </p:txBody>
      </p:sp>
      <p:sp>
        <p:nvSpPr>
          <p:cNvPr id="27" name="Rounded Rectangular Callout 26"/>
          <p:cNvSpPr/>
          <p:nvPr/>
        </p:nvSpPr>
        <p:spPr>
          <a:xfrm>
            <a:off x="3962400" y="2971800"/>
            <a:ext cx="2819400" cy="2136648"/>
          </a:xfrm>
          <a:prstGeom prst="wedgeRoundRectCallout">
            <a:avLst>
              <a:gd name="adj1" fmla="val 61723"/>
              <a:gd name="adj2" fmla="val 26418"/>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And the visual script node with the named event as input is called the “target”</a:t>
            </a:r>
            <a:endParaRPr lang="en-US" dirty="0"/>
          </a:p>
        </p:txBody>
      </p:sp>
      <p:cxnSp>
        <p:nvCxnSpPr>
          <p:cNvPr id="38" name="Straight Arrow Connector 37"/>
          <p:cNvCxnSpPr>
            <a:stCxn id="18" idx="2"/>
            <a:endCxn id="30" idx="0"/>
          </p:cNvCxnSpPr>
          <p:nvPr/>
        </p:nvCxnSpPr>
        <p:spPr>
          <a:xfrm rot="5400000">
            <a:off x="6457950" y="4133850"/>
            <a:ext cx="1981200" cy="41910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838200" y="34290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cxnSp>
        <p:nvCxnSpPr>
          <p:cNvPr id="9" name="Curved Connector 8"/>
          <p:cNvCxnSpPr>
            <a:stCxn id="5" idx="2"/>
            <a:endCxn id="7" idx="3"/>
          </p:cNvCxnSpPr>
          <p:nvPr/>
        </p:nvCxnSpPr>
        <p:spPr>
          <a:xfrm rot="5400000">
            <a:off x="4095750" y="1466850"/>
            <a:ext cx="1447800" cy="3390900"/>
          </a:xfrm>
          <a:prstGeom prst="curvedConnector2">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1" name="Rounded Rectangular Callout 10"/>
          <p:cNvSpPr/>
          <p:nvPr/>
        </p:nvSpPr>
        <p:spPr>
          <a:xfrm>
            <a:off x="1981200" y="1676400"/>
            <a:ext cx="2971800" cy="1755648"/>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Additional fields that are only needed during the lifetime of the script are added to the game object by the visual script node.</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324600" y="1524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6388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715000" y="2057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715000" y="2514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715000" y="2971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flipV="1">
            <a:off x="4495800" y="3162300"/>
            <a:ext cx="1219200" cy="533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29" name="Rectangle 28"/>
          <p:cNvSpPr/>
          <p:nvPr/>
        </p:nvSpPr>
        <p:spPr>
          <a:xfrm>
            <a:off x="46482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0" name="Rectangle 29"/>
          <p:cNvSpPr/>
          <p:nvPr/>
        </p:nvSpPr>
        <p:spPr>
          <a:xfrm>
            <a:off x="64008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1" name="Rectangle 30"/>
          <p:cNvSpPr/>
          <p:nvPr/>
        </p:nvSpPr>
        <p:spPr>
          <a:xfrm>
            <a:off x="28956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2" name="Rectangle 31"/>
          <p:cNvSpPr/>
          <p:nvPr/>
        </p:nvSpPr>
        <p:spPr>
          <a:xfrm>
            <a:off x="46482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3" name="Rectangle 32"/>
          <p:cNvSpPr/>
          <p:nvPr/>
        </p:nvSpPr>
        <p:spPr>
          <a:xfrm>
            <a:off x="64008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4" name="Rectangle 33"/>
          <p:cNvSpPr/>
          <p:nvPr/>
        </p:nvSpPr>
        <p:spPr>
          <a:xfrm>
            <a:off x="28956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5" name="Rectangle 34"/>
          <p:cNvSpPr/>
          <p:nvPr/>
        </p:nvSpPr>
        <p:spPr>
          <a:xfrm>
            <a:off x="46482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ectangle 35"/>
          <p:cNvSpPr/>
          <p:nvPr/>
        </p:nvSpPr>
        <p:spPr>
          <a:xfrm>
            <a:off x="64008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7" name="Rectangle 36"/>
          <p:cNvSpPr/>
          <p:nvPr/>
        </p:nvSpPr>
        <p:spPr>
          <a:xfrm>
            <a:off x="2895600" y="4876800"/>
            <a:ext cx="5181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 Table</a:t>
            </a:r>
            <a:endParaRPr lang="en-US" dirty="0"/>
          </a:p>
        </p:txBody>
      </p:sp>
      <p:sp>
        <p:nvSpPr>
          <p:cNvPr id="27" name="Rounded Rectangular Callout 26"/>
          <p:cNvSpPr/>
          <p:nvPr/>
        </p:nvSpPr>
        <p:spPr>
          <a:xfrm>
            <a:off x="533400" y="3352800"/>
            <a:ext cx="2819400" cy="2136648"/>
          </a:xfrm>
          <a:prstGeom prst="wedgeRoundRectCallout">
            <a:avLst>
              <a:gd name="adj1" fmla="val 61723"/>
              <a:gd name="adj2" fmla="val 26418"/>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There is no additional data stored in this dispatch table. (e.g. additional values bundled with the event.)</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324600" y="1524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6388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715000" y="2057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715000" y="2514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715000" y="2971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flipV="1">
            <a:off x="4495800" y="3162300"/>
            <a:ext cx="1219200" cy="533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29" name="Rectangle 28"/>
          <p:cNvSpPr/>
          <p:nvPr/>
        </p:nvSpPr>
        <p:spPr>
          <a:xfrm>
            <a:off x="46482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0" name="Rectangle 29"/>
          <p:cNvSpPr/>
          <p:nvPr/>
        </p:nvSpPr>
        <p:spPr>
          <a:xfrm>
            <a:off x="64008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1" name="Rectangle 30"/>
          <p:cNvSpPr/>
          <p:nvPr/>
        </p:nvSpPr>
        <p:spPr>
          <a:xfrm>
            <a:off x="28956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2" name="Rectangle 31"/>
          <p:cNvSpPr/>
          <p:nvPr/>
        </p:nvSpPr>
        <p:spPr>
          <a:xfrm>
            <a:off x="46482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3" name="Rectangle 32"/>
          <p:cNvSpPr/>
          <p:nvPr/>
        </p:nvSpPr>
        <p:spPr>
          <a:xfrm>
            <a:off x="64008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4" name="Rectangle 33"/>
          <p:cNvSpPr/>
          <p:nvPr/>
        </p:nvSpPr>
        <p:spPr>
          <a:xfrm>
            <a:off x="28956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5" name="Rectangle 34"/>
          <p:cNvSpPr/>
          <p:nvPr/>
        </p:nvSpPr>
        <p:spPr>
          <a:xfrm>
            <a:off x="46482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ectangle 35"/>
          <p:cNvSpPr/>
          <p:nvPr/>
        </p:nvSpPr>
        <p:spPr>
          <a:xfrm>
            <a:off x="64008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7" name="Rectangle 36"/>
          <p:cNvSpPr/>
          <p:nvPr/>
        </p:nvSpPr>
        <p:spPr>
          <a:xfrm>
            <a:off x="2895600" y="4876800"/>
            <a:ext cx="5181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 Table</a:t>
            </a:r>
            <a:endParaRPr lang="en-US" dirty="0"/>
          </a:p>
        </p:txBody>
      </p:sp>
      <p:sp>
        <p:nvSpPr>
          <p:cNvPr id="27" name="Rounded Rectangular Callout 26"/>
          <p:cNvSpPr/>
          <p:nvPr/>
        </p:nvSpPr>
        <p:spPr>
          <a:xfrm>
            <a:off x="533400" y="3352800"/>
            <a:ext cx="2819400" cy="2136648"/>
          </a:xfrm>
          <a:prstGeom prst="wedgeRoundRectCallout">
            <a:avLst>
              <a:gd name="adj1" fmla="val 61723"/>
              <a:gd name="adj2" fmla="val 26418"/>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There is no additional data stored in this dispatch table. (e.g. additional values bundled with the event.)</a:t>
            </a:r>
            <a:endParaRPr lang="en-US" dirty="0"/>
          </a:p>
        </p:txBody>
      </p:sp>
      <p:sp>
        <p:nvSpPr>
          <p:cNvPr id="28" name="Rounded Rectangular Callout 27"/>
          <p:cNvSpPr/>
          <p:nvPr/>
        </p:nvSpPr>
        <p:spPr>
          <a:xfrm>
            <a:off x="914400" y="1524000"/>
            <a:ext cx="2819400" cy="3051048"/>
          </a:xfrm>
          <a:prstGeom prst="wedgeRoundRectCallout">
            <a:avLst>
              <a:gd name="adj1" fmla="val -23486"/>
              <a:gd name="adj2" fmla="val 62211"/>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I’m not convinced that this is sufficient to solve our usability needs when modifiers are required. There is no apparent method to pass those values via this system and they would need to be decomposed into named events.</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324600" y="1524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6388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715000" y="2057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715000" y="2514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715000" y="2971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flipV="1">
            <a:off x="4495800" y="3162300"/>
            <a:ext cx="1219200" cy="533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29" name="Rectangle 28"/>
          <p:cNvSpPr/>
          <p:nvPr/>
        </p:nvSpPr>
        <p:spPr>
          <a:xfrm>
            <a:off x="46482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0" name="Rectangle 29"/>
          <p:cNvSpPr/>
          <p:nvPr/>
        </p:nvSpPr>
        <p:spPr>
          <a:xfrm>
            <a:off x="64008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1" name="Rectangle 30"/>
          <p:cNvSpPr/>
          <p:nvPr/>
        </p:nvSpPr>
        <p:spPr>
          <a:xfrm>
            <a:off x="28956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2" name="Rectangle 31"/>
          <p:cNvSpPr/>
          <p:nvPr/>
        </p:nvSpPr>
        <p:spPr>
          <a:xfrm>
            <a:off x="46482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3" name="Rectangle 32"/>
          <p:cNvSpPr/>
          <p:nvPr/>
        </p:nvSpPr>
        <p:spPr>
          <a:xfrm>
            <a:off x="64008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4" name="Rectangle 33"/>
          <p:cNvSpPr/>
          <p:nvPr/>
        </p:nvSpPr>
        <p:spPr>
          <a:xfrm>
            <a:off x="28956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5" name="Rectangle 34"/>
          <p:cNvSpPr/>
          <p:nvPr/>
        </p:nvSpPr>
        <p:spPr>
          <a:xfrm>
            <a:off x="46482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ectangle 35"/>
          <p:cNvSpPr/>
          <p:nvPr/>
        </p:nvSpPr>
        <p:spPr>
          <a:xfrm>
            <a:off x="64008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7" name="Rectangle 36"/>
          <p:cNvSpPr/>
          <p:nvPr/>
        </p:nvSpPr>
        <p:spPr>
          <a:xfrm>
            <a:off x="2895600" y="4876800"/>
            <a:ext cx="5181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 Table</a:t>
            </a:r>
            <a:endParaRPr lang="en-US" dirty="0"/>
          </a:p>
        </p:txBody>
      </p:sp>
      <p:sp>
        <p:nvSpPr>
          <p:cNvPr id="27" name="Rounded Rectangular Callout 26"/>
          <p:cNvSpPr/>
          <p:nvPr/>
        </p:nvSpPr>
        <p:spPr>
          <a:xfrm>
            <a:off x="533400" y="3352800"/>
            <a:ext cx="2819400" cy="2136648"/>
          </a:xfrm>
          <a:prstGeom prst="wedgeRoundRectCallout">
            <a:avLst>
              <a:gd name="adj1" fmla="val 61723"/>
              <a:gd name="adj2" fmla="val 26418"/>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There is no additional data stored in this dispatch table. (e.g. additional values bundled with the event.)</a:t>
            </a:r>
            <a:endParaRPr lang="en-US" dirty="0"/>
          </a:p>
        </p:txBody>
      </p:sp>
      <p:sp>
        <p:nvSpPr>
          <p:cNvPr id="28" name="Rounded Rectangular Callout 27"/>
          <p:cNvSpPr/>
          <p:nvPr/>
        </p:nvSpPr>
        <p:spPr>
          <a:xfrm>
            <a:off x="914400" y="1524000"/>
            <a:ext cx="2819400" cy="3051048"/>
          </a:xfrm>
          <a:prstGeom prst="wedgeRoundRectCallout">
            <a:avLst>
              <a:gd name="adj1" fmla="val -23486"/>
              <a:gd name="adj2" fmla="val 62211"/>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I’m not convinced that this is sufficient to solve our usability needs when modifiers are required. There is no apparent method to pass those values via this system and they would need to be decomposed into named events.</a:t>
            </a:r>
            <a:endParaRPr lang="en-US" dirty="0"/>
          </a:p>
        </p:txBody>
      </p:sp>
      <p:sp>
        <p:nvSpPr>
          <p:cNvPr id="38" name="Rounded Rectangular Callout 37"/>
          <p:cNvSpPr/>
          <p:nvPr/>
        </p:nvSpPr>
        <p:spPr>
          <a:xfrm>
            <a:off x="1752600" y="1676400"/>
            <a:ext cx="2819400" cy="2136648"/>
          </a:xfrm>
          <a:prstGeom prst="wedgeRoundRectCallout">
            <a:avLst>
              <a:gd name="adj1" fmla="val -64764"/>
              <a:gd name="adj2" fmla="val 20193"/>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But we’ll test this and it should be obvious one way or another fairly quickly.</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324600" y="1524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6388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715000" y="2057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715000" y="2514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715000" y="2971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flipV="1">
            <a:off x="4495800" y="3162300"/>
            <a:ext cx="1219200" cy="533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29" name="Rectangle 28"/>
          <p:cNvSpPr/>
          <p:nvPr/>
        </p:nvSpPr>
        <p:spPr>
          <a:xfrm>
            <a:off x="46482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0" name="Rectangle 29"/>
          <p:cNvSpPr/>
          <p:nvPr/>
        </p:nvSpPr>
        <p:spPr>
          <a:xfrm>
            <a:off x="64008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1" name="Rectangle 30"/>
          <p:cNvSpPr/>
          <p:nvPr/>
        </p:nvSpPr>
        <p:spPr>
          <a:xfrm>
            <a:off x="28956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2" name="Rectangle 31"/>
          <p:cNvSpPr/>
          <p:nvPr/>
        </p:nvSpPr>
        <p:spPr>
          <a:xfrm>
            <a:off x="46482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3" name="Rectangle 32"/>
          <p:cNvSpPr/>
          <p:nvPr/>
        </p:nvSpPr>
        <p:spPr>
          <a:xfrm>
            <a:off x="64008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4" name="Rectangle 33"/>
          <p:cNvSpPr/>
          <p:nvPr/>
        </p:nvSpPr>
        <p:spPr>
          <a:xfrm>
            <a:off x="28956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5" name="Rectangle 34"/>
          <p:cNvSpPr/>
          <p:nvPr/>
        </p:nvSpPr>
        <p:spPr>
          <a:xfrm>
            <a:off x="46482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ectangle 35"/>
          <p:cNvSpPr/>
          <p:nvPr/>
        </p:nvSpPr>
        <p:spPr>
          <a:xfrm>
            <a:off x="64008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7" name="Rectangle 36"/>
          <p:cNvSpPr/>
          <p:nvPr/>
        </p:nvSpPr>
        <p:spPr>
          <a:xfrm>
            <a:off x="2895600" y="4876800"/>
            <a:ext cx="5181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 Table</a:t>
            </a:r>
            <a:endParaRPr lang="en-US" dirty="0"/>
          </a:p>
        </p:txBody>
      </p:sp>
      <p:sp>
        <p:nvSpPr>
          <p:cNvPr id="27" name="Rounded Rectangular Callout 26"/>
          <p:cNvSpPr/>
          <p:nvPr/>
        </p:nvSpPr>
        <p:spPr>
          <a:xfrm>
            <a:off x="533400" y="2819400"/>
            <a:ext cx="2819400" cy="2670048"/>
          </a:xfrm>
          <a:prstGeom prst="wedgeRoundRectCallout">
            <a:avLst>
              <a:gd name="adj1" fmla="val 61723"/>
              <a:gd name="adj2" fmla="val 26418"/>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Additionally, since this table does not use the actual event system, it’s not clear how these events will be managed for undo/</a:t>
            </a:r>
            <a:r>
              <a:rPr lang="en-US" dirty="0" err="1" smtClean="0"/>
              <a:t>timeshifting</a:t>
            </a:r>
            <a:r>
              <a:rPr lang="en-US" dirty="0" smtClean="0"/>
              <a:t> and network synchronization.</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6858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7" name="Rectangle 16"/>
          <p:cNvSpPr/>
          <p:nvPr/>
        </p:nvSpPr>
        <p:spPr>
          <a:xfrm>
            <a:off x="381000" y="838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4572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9" name="Rectangle 8"/>
          <p:cNvSpPr/>
          <p:nvPr/>
        </p:nvSpPr>
        <p:spPr>
          <a:xfrm>
            <a:off x="4572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1" name="Rectangle 10"/>
          <p:cNvSpPr/>
          <p:nvPr/>
        </p:nvSpPr>
        <p:spPr>
          <a:xfrm>
            <a:off x="457200" y="35052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15" name="Rectangle 14"/>
          <p:cNvSpPr/>
          <p:nvPr/>
        </p:nvSpPr>
        <p:spPr>
          <a:xfrm>
            <a:off x="2819400" y="2590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6" name="Rectangle 15"/>
          <p:cNvSpPr/>
          <p:nvPr/>
        </p:nvSpPr>
        <p:spPr>
          <a:xfrm>
            <a:off x="2819400" y="30480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Value</a:t>
            </a:r>
            <a:endParaRPr lang="en-US" dirty="0"/>
          </a:p>
        </p:txBody>
      </p:sp>
      <p:sp>
        <p:nvSpPr>
          <p:cNvPr id="14" name="Rectangle 13"/>
          <p:cNvSpPr/>
          <p:nvPr/>
        </p:nvSpPr>
        <p:spPr>
          <a:xfrm>
            <a:off x="2819400" y="3505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sp>
        <p:nvSpPr>
          <p:cNvPr id="18" name="Rectangle 17"/>
          <p:cNvSpPr/>
          <p:nvPr/>
        </p:nvSpPr>
        <p:spPr>
          <a:xfrm>
            <a:off x="6324600" y="152400"/>
            <a:ext cx="2667000" cy="3200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9" name="Rectangle 18"/>
          <p:cNvSpPr/>
          <p:nvPr/>
        </p:nvSpPr>
        <p:spPr>
          <a:xfrm>
            <a:off x="5638800" y="3048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20" name="Rectangle 19"/>
          <p:cNvSpPr/>
          <p:nvPr/>
        </p:nvSpPr>
        <p:spPr>
          <a:xfrm>
            <a:off x="5715000" y="2057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1" name="Rectangle 20"/>
          <p:cNvSpPr/>
          <p:nvPr/>
        </p:nvSpPr>
        <p:spPr>
          <a:xfrm>
            <a:off x="5715000" y="2514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 Parameter</a:t>
            </a:r>
            <a:endParaRPr lang="en-US" dirty="0"/>
          </a:p>
        </p:txBody>
      </p:sp>
      <p:sp>
        <p:nvSpPr>
          <p:cNvPr id="22" name="Rectangle 21"/>
          <p:cNvSpPr/>
          <p:nvPr/>
        </p:nvSpPr>
        <p:spPr>
          <a:xfrm>
            <a:off x="5715000" y="2971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Named Event</a:t>
            </a:r>
            <a:endParaRPr lang="en-US" dirty="0"/>
          </a:p>
        </p:txBody>
      </p:sp>
      <p:cxnSp>
        <p:nvCxnSpPr>
          <p:cNvPr id="23" name="Shape 11"/>
          <p:cNvCxnSpPr>
            <a:stCxn id="14" idx="3"/>
            <a:endCxn id="22" idx="1"/>
          </p:cNvCxnSpPr>
          <p:nvPr/>
        </p:nvCxnSpPr>
        <p:spPr>
          <a:xfrm flipV="1">
            <a:off x="4495800" y="3162300"/>
            <a:ext cx="1219200" cy="533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29" name="Rectangle 28"/>
          <p:cNvSpPr/>
          <p:nvPr/>
        </p:nvSpPr>
        <p:spPr>
          <a:xfrm>
            <a:off x="46482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0" name="Rectangle 29"/>
          <p:cNvSpPr/>
          <p:nvPr/>
        </p:nvSpPr>
        <p:spPr>
          <a:xfrm>
            <a:off x="6400800" y="5334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1" name="Rectangle 30"/>
          <p:cNvSpPr/>
          <p:nvPr/>
        </p:nvSpPr>
        <p:spPr>
          <a:xfrm>
            <a:off x="28956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2" name="Rectangle 31"/>
          <p:cNvSpPr/>
          <p:nvPr/>
        </p:nvSpPr>
        <p:spPr>
          <a:xfrm>
            <a:off x="46482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3" name="Rectangle 32"/>
          <p:cNvSpPr/>
          <p:nvPr/>
        </p:nvSpPr>
        <p:spPr>
          <a:xfrm>
            <a:off x="6400800" y="5791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4" name="Rectangle 33"/>
          <p:cNvSpPr/>
          <p:nvPr/>
        </p:nvSpPr>
        <p:spPr>
          <a:xfrm>
            <a:off x="28956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35" name="Rectangle 34"/>
          <p:cNvSpPr/>
          <p:nvPr/>
        </p:nvSpPr>
        <p:spPr>
          <a:xfrm>
            <a:off x="46482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ectangle 35"/>
          <p:cNvSpPr/>
          <p:nvPr/>
        </p:nvSpPr>
        <p:spPr>
          <a:xfrm>
            <a:off x="6400800" y="6248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37" name="Rectangle 36"/>
          <p:cNvSpPr/>
          <p:nvPr/>
        </p:nvSpPr>
        <p:spPr>
          <a:xfrm>
            <a:off x="2895600" y="4876800"/>
            <a:ext cx="5181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 Table</a:t>
            </a:r>
            <a:endParaRPr lang="en-US" dirty="0"/>
          </a:p>
        </p:txBody>
      </p:sp>
      <p:sp>
        <p:nvSpPr>
          <p:cNvPr id="27" name="Rounded Rectangular Callout 26"/>
          <p:cNvSpPr/>
          <p:nvPr/>
        </p:nvSpPr>
        <p:spPr>
          <a:xfrm>
            <a:off x="533400" y="2819400"/>
            <a:ext cx="2819400" cy="2670048"/>
          </a:xfrm>
          <a:prstGeom prst="wedgeRoundRectCallout">
            <a:avLst>
              <a:gd name="adj1" fmla="val 61723"/>
              <a:gd name="adj2" fmla="val 26418"/>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Additionally, since this table does not use the actual event system, it’s not clear how these events will be managed for undo/</a:t>
            </a:r>
            <a:r>
              <a:rPr lang="en-US" dirty="0" err="1" smtClean="0"/>
              <a:t>timeshifting</a:t>
            </a:r>
            <a:r>
              <a:rPr lang="en-US" dirty="0" smtClean="0"/>
              <a:t> and network synchronization.</a:t>
            </a:r>
            <a:endParaRPr lang="en-US" dirty="0"/>
          </a:p>
        </p:txBody>
      </p:sp>
      <p:sp>
        <p:nvSpPr>
          <p:cNvPr id="28" name="Rounded Rectangular Callout 27"/>
          <p:cNvSpPr/>
          <p:nvPr/>
        </p:nvSpPr>
        <p:spPr>
          <a:xfrm>
            <a:off x="1371600" y="2667000"/>
            <a:ext cx="2819400" cy="2136648"/>
          </a:xfrm>
          <a:prstGeom prst="wedgeRoundRectCallout">
            <a:avLst>
              <a:gd name="adj1" fmla="val -64764"/>
              <a:gd name="adj2" fmla="val 20193"/>
              <a:gd name="adj3" fmla="val 16667"/>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But again, we’ll evaluate this bit as we go and make the modifications if needed.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838200" y="34290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cxnSp>
        <p:nvCxnSpPr>
          <p:cNvPr id="9" name="Curved Connector 8"/>
          <p:cNvCxnSpPr>
            <a:stCxn id="5" idx="2"/>
            <a:endCxn id="7" idx="3"/>
          </p:cNvCxnSpPr>
          <p:nvPr/>
        </p:nvCxnSpPr>
        <p:spPr>
          <a:xfrm rot="5400000">
            <a:off x="4095750" y="1466850"/>
            <a:ext cx="1447800" cy="3390900"/>
          </a:xfrm>
          <a:prstGeom prst="curvedConnector2">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1" name="Rectangle 10"/>
          <p:cNvSpPr/>
          <p:nvPr/>
        </p:nvSpPr>
        <p:spPr>
          <a:xfrm>
            <a:off x="6096000" y="42672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2" name="Rectangle 11"/>
          <p:cNvSpPr/>
          <p:nvPr/>
        </p:nvSpPr>
        <p:spPr>
          <a:xfrm>
            <a:off x="5410200" y="4419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cxnSp>
        <p:nvCxnSpPr>
          <p:cNvPr id="13" name="Curved Connector 12"/>
          <p:cNvCxnSpPr>
            <a:stCxn id="4" idx="3"/>
            <a:endCxn id="12" idx="1"/>
          </p:cNvCxnSpPr>
          <p:nvPr/>
        </p:nvCxnSpPr>
        <p:spPr>
          <a:xfrm>
            <a:off x="3124200" y="1981200"/>
            <a:ext cx="2286000" cy="26289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9" name="Rectangle 18"/>
          <p:cNvSpPr/>
          <p:nvPr/>
        </p:nvSpPr>
        <p:spPr>
          <a:xfrm>
            <a:off x="838200" y="44196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cxnSp>
        <p:nvCxnSpPr>
          <p:cNvPr id="20" name="Curved Connector 8"/>
          <p:cNvCxnSpPr>
            <a:stCxn id="11" idx="2"/>
            <a:endCxn id="19" idx="3"/>
          </p:cNvCxnSpPr>
          <p:nvPr/>
        </p:nvCxnSpPr>
        <p:spPr>
          <a:xfrm rot="5400000" flipH="1">
            <a:off x="4743450" y="3257550"/>
            <a:ext cx="1066800" cy="4305300"/>
          </a:xfrm>
          <a:prstGeom prst="curvedConnector4">
            <a:avLst>
              <a:gd name="adj1" fmla="val -21429"/>
              <a:gd name="adj2" fmla="val 65487"/>
            </a:avLst>
          </a:prstGeom>
          <a:ln w="76200">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22860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Game Object</a:t>
            </a:r>
          </a:p>
        </p:txBody>
      </p:sp>
      <p:sp>
        <p:nvSpPr>
          <p:cNvPr id="5" name="Rectangle 4"/>
          <p:cNvSpPr/>
          <p:nvPr/>
        </p:nvSpPr>
        <p:spPr>
          <a:xfrm>
            <a:off x="5181600" y="7620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cxnSp>
        <p:nvCxnSpPr>
          <p:cNvPr id="8" name="Curved Connector 7"/>
          <p:cNvCxnSpPr>
            <a:stCxn id="4" idx="3"/>
            <a:endCxn id="17" idx="1"/>
          </p:cNvCxnSpPr>
          <p:nvPr/>
        </p:nvCxnSpPr>
        <p:spPr>
          <a:xfrm flipV="1">
            <a:off x="3124200" y="1104900"/>
            <a:ext cx="1371600" cy="8763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838200" y="24384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Game Object Data Definition</a:t>
            </a:r>
          </a:p>
        </p:txBody>
      </p:sp>
      <p:sp>
        <p:nvSpPr>
          <p:cNvPr id="17" name="Rectangle 16"/>
          <p:cNvSpPr/>
          <p:nvPr/>
        </p:nvSpPr>
        <p:spPr>
          <a:xfrm>
            <a:off x="4495800" y="9144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sp>
        <p:nvSpPr>
          <p:cNvPr id="7" name="Rectangle 6"/>
          <p:cNvSpPr/>
          <p:nvPr/>
        </p:nvSpPr>
        <p:spPr>
          <a:xfrm>
            <a:off x="838200" y="34290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cxnSp>
        <p:nvCxnSpPr>
          <p:cNvPr id="9" name="Curved Connector 8"/>
          <p:cNvCxnSpPr>
            <a:stCxn id="5" idx="2"/>
            <a:endCxn id="7" idx="3"/>
          </p:cNvCxnSpPr>
          <p:nvPr/>
        </p:nvCxnSpPr>
        <p:spPr>
          <a:xfrm rot="5400000">
            <a:off x="4095750" y="1466850"/>
            <a:ext cx="1447800" cy="3390900"/>
          </a:xfrm>
          <a:prstGeom prst="curvedConnector2">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1" name="Rectangle 10"/>
          <p:cNvSpPr/>
          <p:nvPr/>
        </p:nvSpPr>
        <p:spPr>
          <a:xfrm>
            <a:off x="6096000" y="4267200"/>
            <a:ext cx="26670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Visual Script Node</a:t>
            </a:r>
            <a:endParaRPr lang="en-US" dirty="0"/>
          </a:p>
        </p:txBody>
      </p:sp>
      <p:sp>
        <p:nvSpPr>
          <p:cNvPr id="12" name="Rectangle 11"/>
          <p:cNvSpPr/>
          <p:nvPr/>
        </p:nvSpPr>
        <p:spPr>
          <a:xfrm>
            <a:off x="5410200" y="4419600"/>
            <a:ext cx="1676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Target Object</a:t>
            </a:r>
            <a:endParaRPr lang="en-US" dirty="0"/>
          </a:p>
        </p:txBody>
      </p:sp>
      <p:cxnSp>
        <p:nvCxnSpPr>
          <p:cNvPr id="13" name="Curved Connector 12"/>
          <p:cNvCxnSpPr>
            <a:stCxn id="4" idx="3"/>
            <a:endCxn id="12" idx="1"/>
          </p:cNvCxnSpPr>
          <p:nvPr/>
        </p:nvCxnSpPr>
        <p:spPr>
          <a:xfrm>
            <a:off x="3124200" y="1981200"/>
            <a:ext cx="2286000" cy="2628900"/>
          </a:xfrm>
          <a:prstGeom prst="curvedConnector3">
            <a:avLst>
              <a:gd name="adj1" fmla="val 50000"/>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9" name="Rectangle 18"/>
          <p:cNvSpPr/>
          <p:nvPr/>
        </p:nvSpPr>
        <p:spPr>
          <a:xfrm>
            <a:off x="838200" y="4419600"/>
            <a:ext cx="2286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Additional required fields</a:t>
            </a:r>
          </a:p>
        </p:txBody>
      </p:sp>
      <p:cxnSp>
        <p:nvCxnSpPr>
          <p:cNvPr id="20" name="Curved Connector 8"/>
          <p:cNvCxnSpPr>
            <a:stCxn id="11" idx="2"/>
            <a:endCxn id="19" idx="3"/>
          </p:cNvCxnSpPr>
          <p:nvPr/>
        </p:nvCxnSpPr>
        <p:spPr>
          <a:xfrm rot="5400000" flipH="1">
            <a:off x="4743450" y="3257550"/>
            <a:ext cx="1066800" cy="4305300"/>
          </a:xfrm>
          <a:prstGeom prst="curvedConnector4">
            <a:avLst>
              <a:gd name="adj1" fmla="val -21429"/>
              <a:gd name="adj2" fmla="val 65487"/>
            </a:avLst>
          </a:prstGeom>
          <a:ln w="76200">
            <a:tailEnd type="arrow"/>
          </a:ln>
        </p:spPr>
        <p:style>
          <a:lnRef idx="1">
            <a:schemeClr val="accent6"/>
          </a:lnRef>
          <a:fillRef idx="0">
            <a:schemeClr val="accent6"/>
          </a:fillRef>
          <a:effectRef idx="0">
            <a:schemeClr val="accent6"/>
          </a:effectRef>
          <a:fontRef idx="minor">
            <a:schemeClr val="tx1"/>
          </a:fontRef>
        </p:style>
      </p:cxnSp>
      <p:sp>
        <p:nvSpPr>
          <p:cNvPr id="14" name="Rounded Rectangular Callout 13"/>
          <p:cNvSpPr/>
          <p:nvPr/>
        </p:nvSpPr>
        <p:spPr>
          <a:xfrm>
            <a:off x="4724400" y="1905000"/>
            <a:ext cx="3124200" cy="2133600"/>
          </a:xfrm>
          <a:prstGeom prst="wedgeRoundRectCallout">
            <a:avLst/>
          </a:prstGeom>
          <a:solidFill>
            <a:srgbClr val="FFFF00"/>
          </a:soli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If the same game object is used as a target in multiple script nodes, each script node will add additional (separate) fields to the game object data.</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3336</Words>
  <Application>Microsoft Office PowerPoint</Application>
  <PresentationFormat>On-screen Show (4:3)</PresentationFormat>
  <Paragraphs>917</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vector>
  </TitlesOfParts>
  <Company>Insomniac Games,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Mike Acton</dc:creator>
  <cp:lastModifiedBy>macton</cp:lastModifiedBy>
  <cp:revision>71</cp:revision>
  <dcterms:created xsi:type="dcterms:W3CDTF">2010-04-27T01:29:44Z</dcterms:created>
  <dcterms:modified xsi:type="dcterms:W3CDTF">2010-04-28T07:28:01Z</dcterms:modified>
</cp:coreProperties>
</file>