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10160000" cy="7620000"/>
  <p:notesSz cx="10160000" cy="762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cton@insomniacgames.com" TargetMode="External"/><Relationship Id="rId3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/Relationships>

</file>

<file path=ppt/slides/_rels/slide7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

</file>

<file path=ppt/slides/_rels/slide7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1283" y="3103158"/>
            <a:ext cx="316605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Developing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9361" y="3103158"/>
            <a:ext cx="25204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Software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1873" y="3103158"/>
            <a:ext cx="8276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1526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939" y="3804138"/>
            <a:ext cx="248635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PS3/Cell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314" y="3804138"/>
            <a:ext cx="23845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Platform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29643" y="4604539"/>
            <a:ext cx="5729630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02090" marR="1832344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Mike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Acton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  <a:hlinkClick r:id="rId2"/>
              </a:rPr>
              <a:t>macton@insomniacgames.com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0424" y="3103158"/>
            <a:ext cx="377443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Programming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6883" y="3103158"/>
            <a:ext cx="296062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for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Games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82366" y="4604539"/>
            <a:ext cx="4910327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Quick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background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game</a:t>
            </a:r>
            <a:endParaRPr sz="3200">
              <a:latin typeface="Arial"/>
              <a:cs typeface="Arial"/>
            </a:endParaRPr>
          </a:p>
          <a:p>
            <a:pPr marL="1290915" marR="1206819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2439" y="3103158"/>
            <a:ext cx="3604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Performance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694" y="4604539"/>
            <a:ext cx="3976827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Mostly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"soft"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real-time</a:t>
            </a:r>
            <a:endParaRPr sz="3200">
              <a:latin typeface="Arial"/>
              <a:cs typeface="Arial"/>
            </a:endParaRPr>
          </a:p>
          <a:p>
            <a:pPr marL="610473" marR="525821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(60Hz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30Hz)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8968" y="3103158"/>
            <a:ext cx="31331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Languages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4128" y="3103158"/>
            <a:ext cx="11336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79800" y="3103158"/>
            <a:ext cx="28600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Compilers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11510" y="3103158"/>
            <a:ext cx="16402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Other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3760" y="3103158"/>
            <a:ext cx="31648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Processers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619" y="3103158"/>
            <a:ext cx="11336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291" y="3103158"/>
            <a:ext cx="92821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I/O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3650" y="4604539"/>
            <a:ext cx="5945428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GPU,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Blu-ray,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HDD,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Peripherals,</a:t>
            </a:r>
            <a:endParaRPr sz="3200">
              <a:latin typeface="Arial"/>
              <a:cs typeface="Arial"/>
            </a:endParaRPr>
          </a:p>
          <a:p>
            <a:pPr marL="2227936" marR="2141269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2587" y="3103158"/>
            <a:ext cx="16073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919" y="3103158"/>
            <a:ext cx="19450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Assets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58529" y="4604539"/>
            <a:ext cx="390001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Art,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Animation,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Audio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0937" y="3103158"/>
            <a:ext cx="220776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"Game"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725" y="3103158"/>
            <a:ext cx="89529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vs.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8043" y="3103158"/>
            <a:ext cx="24455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"Engine"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5574" y="3103158"/>
            <a:ext cx="1438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08386" y="4604539"/>
            <a:ext cx="460187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Divisions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5417" y="3103158"/>
            <a:ext cx="11324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Our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9869" y="3103158"/>
            <a:ext cx="272531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Approach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7207" y="3103158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2951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 i="1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544" y="3103158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 i="1">
                <a:latin typeface="Arial"/>
                <a:cs typeface="Arial"/>
              </a:rPr>
              <a:t>Cell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7911" y="3103158"/>
            <a:ext cx="8276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2453" y="3804138"/>
            <a:ext cx="194624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games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01776" y="5071858"/>
            <a:ext cx="401462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does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change?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878" y="198058"/>
            <a:ext cx="1805431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WARNING!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5433" y="2425014"/>
            <a:ext cx="2318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“Manual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6167" y="2425014"/>
            <a:ext cx="252110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Solution”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9289" y="2425014"/>
            <a:ext cx="157256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“Very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69" y="3125995"/>
            <a:ext cx="272470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optimized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8797" y="3125995"/>
            <a:ext cx="17432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069" y="3125995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but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9663" y="3125995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283" y="3826975"/>
            <a:ext cx="12342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4539" y="3826975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of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1195" y="3826975"/>
            <a:ext cx="483636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programmability."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50172" y="5118615"/>
            <a:ext cx="376509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Marc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Gonzales,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IBM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62046" y="2306521"/>
            <a:ext cx="160731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Good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1378" y="2306521"/>
            <a:ext cx="25217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solutions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109" y="2306521"/>
            <a:ext cx="8276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4762" y="2306521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0355" y="2306521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Cell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352" y="3007502"/>
            <a:ext cx="96296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will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336" y="3007502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5070" y="3007502"/>
            <a:ext cx="147259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good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9680" y="3007502"/>
            <a:ext cx="25217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solutions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411" y="3007502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0145" y="3007502"/>
            <a:ext cx="150550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other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5751" y="3708482"/>
            <a:ext cx="279115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platforms.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0853" y="2497933"/>
            <a:ext cx="499424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High-performance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7122" y="2497933"/>
            <a:ext cx="1438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594" y="2497933"/>
            <a:ext cx="556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695" y="3198913"/>
            <a:ext cx="14043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easy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029" y="3198913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482" y="3899894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port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072" y="3899894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3728" y="3899894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79322" y="3899894"/>
            <a:ext cx="13354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Cell.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2287" y="528660"/>
            <a:ext cx="4034646" cy="4459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628950" y="1567751"/>
            <a:ext cx="4838972" cy="5553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858869" y="3873803"/>
            <a:ext cx="3251200" cy="378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7195" y="3103158"/>
            <a:ext cx="18438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Poorly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3051" y="3103158"/>
            <a:ext cx="3029508" cy="133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5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performing</a:t>
            </a:r>
            <a:endParaRPr sz="4800">
              <a:latin typeface="Arial"/>
              <a:cs typeface="Arial"/>
            </a:endParaRPr>
          </a:p>
          <a:p>
            <a:pPr marL="1555517" marR="91439">
              <a:lnSpc>
                <a:spcPts val="5515"/>
              </a:lnSpc>
              <a:spcBef>
                <a:spcPts val="25"/>
              </a:spcBef>
            </a:pPr>
            <a:r>
              <a:rPr dirty="0" smtClean="0" baseline="-1207" sz="7200" spc="0">
                <a:latin typeface="Arial"/>
                <a:cs typeface="Arial"/>
              </a:rPr>
              <a:t>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4579" y="3103158"/>
            <a:ext cx="1438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5051" y="3103158"/>
            <a:ext cx="13354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from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277" y="4505119"/>
            <a:ext cx="231749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platform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2792" y="4505119"/>
            <a:ext cx="556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782" y="4505119"/>
            <a:ext cx="133664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hard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451" y="4505119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77107" y="4505119"/>
            <a:ext cx="13354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port.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43840" y="1686713"/>
            <a:ext cx="140370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Data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9565" y="1686713"/>
            <a:ext cx="11336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5237" y="1686713"/>
            <a:ext cx="1438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0237" y="2387693"/>
            <a:ext cx="33678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optimization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093" y="2387693"/>
            <a:ext cx="9977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7163" y="3088674"/>
            <a:ext cx="194563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 i="1">
                <a:latin typeface="Arial"/>
                <a:cs typeface="Arial"/>
              </a:rPr>
              <a:t>merely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822" y="3088674"/>
            <a:ext cx="26564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 i="1">
                <a:latin typeface="Arial"/>
                <a:cs typeface="Arial"/>
              </a:rPr>
              <a:t>important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747" y="3789654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8481" y="3789654"/>
            <a:ext cx="71955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conventional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architectures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85882" y="5338823"/>
            <a:ext cx="448360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...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Cell,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they're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critical.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1557" y="3103158"/>
            <a:ext cx="258937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Common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2954" y="3103158"/>
            <a:ext cx="31648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Complaints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9524" y="3103158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#1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258" y="3103158"/>
            <a:ext cx="141528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"But,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3566" y="3103158"/>
            <a:ext cx="84165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it's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7239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too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72833" y="3103158"/>
            <a:ext cx="172130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hard!"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37967" y="1439482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7967" y="1828763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5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7967" y="2218045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887" y="526192"/>
            <a:ext cx="415848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Multi-processing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new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6887" y="1304755"/>
            <a:ext cx="9047141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Trouble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with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usually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just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trouble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with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multi-core.</a:t>
            </a:r>
            <a:endParaRPr sz="2650">
              <a:latin typeface="Arial"/>
              <a:cs typeface="Arial"/>
            </a:endParaRPr>
          </a:p>
          <a:p>
            <a:pPr marL="12700" marR="2158692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You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can't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wish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multi-core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programming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away.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It's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part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job.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354" y="3103158"/>
            <a:ext cx="209438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"Cache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3755" y="3103158"/>
            <a:ext cx="1155560" cy="133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7">
              <a:lnSpc>
                <a:spcPts val="5005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L="204685">
              <a:lnSpc>
                <a:spcPts val="5515"/>
              </a:lnSpc>
              <a:spcBef>
                <a:spcPts val="25"/>
              </a:spcBef>
            </a:pPr>
            <a:r>
              <a:rPr dirty="0" smtClean="0" baseline="-1207" sz="7200" spc="0">
                <a:latin typeface="Arial"/>
                <a:cs typeface="Arial"/>
              </a:rPr>
              <a:t>too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9427" y="3103158"/>
            <a:ext cx="147076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DMA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2208" y="3103158"/>
            <a:ext cx="13025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data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739" y="3103158"/>
            <a:ext cx="191272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design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1335" y="3804138"/>
            <a:ext cx="260217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complex"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26352" y="5993639"/>
            <a:ext cx="347207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Enforced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simplicity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6147" y="3103158"/>
            <a:ext cx="106476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Not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2934" y="3103158"/>
            <a:ext cx="11324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that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87" y="3103158"/>
            <a:ext cx="231749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different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6902" y="3103158"/>
            <a:ext cx="13354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from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4352" y="3103158"/>
            <a:ext cx="184444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calling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5667" y="3804138"/>
            <a:ext cx="241990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memcpy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8000" y="383808"/>
            <a:ext cx="9144000" cy="685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3464" y="3103158"/>
            <a:ext cx="10306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But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6114" y="3103158"/>
            <a:ext cx="10995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7648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get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3242" y="3103158"/>
            <a:ext cx="14713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extra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36632" y="3103158"/>
            <a:ext cx="19456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control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51769" y="381000"/>
            <a:ext cx="905646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75607" y="3103158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4197" y="3103158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Cell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2787" y="3103158"/>
            <a:ext cx="28600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Processor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25525" y="4604539"/>
            <a:ext cx="656518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quick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introduction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2657" y="3103158"/>
            <a:ext cx="114523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"My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911" y="3103158"/>
            <a:ext cx="1438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0383" y="3103158"/>
            <a:ext cx="138419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can't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6601" y="3103158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3335" y="3103158"/>
            <a:ext cx="164144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made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1706" y="3804138"/>
            <a:ext cx="246623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parallel."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74516" y="6066557"/>
            <a:ext cx="21167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Yes.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can.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4469" y="3103158"/>
            <a:ext cx="209255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"C/C++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042" y="3103158"/>
            <a:ext cx="556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032" y="3103158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no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4767" y="3103158"/>
            <a:ext cx="147259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good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9376" y="3103158"/>
            <a:ext cx="8276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9029" y="3103158"/>
            <a:ext cx="208158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parallel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490" y="3804138"/>
            <a:ext cx="392318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programming"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5020" y="5737817"/>
            <a:ext cx="5369602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solution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understand</a:t>
            </a:r>
            <a:endParaRPr sz="3200">
              <a:latin typeface="Arial"/>
              <a:cs typeface="Arial"/>
            </a:endParaRPr>
          </a:p>
          <a:p>
            <a:pPr marL="2271513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not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hide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52518" y="5737817"/>
            <a:ext cx="229839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issues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--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29457" y="2233603"/>
            <a:ext cx="1324414" cy="133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85">
              <a:lnSpc>
                <a:spcPts val="5005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"But</a:t>
            </a:r>
            <a:endParaRPr sz="4800">
              <a:latin typeface="Arial"/>
              <a:cs typeface="Arial"/>
            </a:endParaRPr>
          </a:p>
          <a:p>
            <a:pPr marL="12700" marR="91439">
              <a:lnSpc>
                <a:spcPts val="5515"/>
              </a:lnSpc>
              <a:spcBef>
                <a:spcPts val="25"/>
              </a:spcBef>
            </a:pPr>
            <a:r>
              <a:rPr dirty="0" smtClean="0" baseline="-1207" sz="7200" spc="0">
                <a:latin typeface="Arial"/>
                <a:cs typeface="Arial"/>
              </a:rPr>
              <a:t>little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5891" y="2233603"/>
            <a:ext cx="90931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I'm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7230" y="2233603"/>
            <a:ext cx="106476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just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4017" y="2233603"/>
            <a:ext cx="160792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doing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3958" y="2233603"/>
            <a:ext cx="106476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0745" y="2233603"/>
            <a:ext cx="11336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one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0966" y="2934583"/>
            <a:ext cx="194442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thing...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7406" y="2934583"/>
            <a:ext cx="4210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it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0455" y="2934583"/>
            <a:ext cx="206207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doesn't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4548" y="2934583"/>
            <a:ext cx="16073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make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12" y="3635564"/>
            <a:ext cx="10995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947" y="3635564"/>
            <a:ext cx="317703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difference."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54154" y="5829572"/>
            <a:ext cx="5269179" cy="89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4226" marR="935818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really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just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you?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really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just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this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one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thing?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8087" y="3103158"/>
            <a:ext cx="87518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It's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288" y="3103158"/>
            <a:ext cx="72643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all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3747" y="3103158"/>
            <a:ext cx="164144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216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2810" y="3103158"/>
            <a:ext cx="167375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SPUs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09700" y="4604539"/>
            <a:ext cx="57991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Designing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code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concurrency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4703" y="3103158"/>
            <a:ext cx="317764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“What's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4363" y="3103158"/>
            <a:ext cx="204744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easiest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3826" y="3103158"/>
            <a:ext cx="120070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6554" y="3103158"/>
            <a:ext cx="6246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424" y="3804138"/>
            <a:ext cx="120009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split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4542" y="3804138"/>
            <a:ext cx="269118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programs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7742" y="3804138"/>
            <a:ext cx="109890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into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807" y="4505119"/>
            <a:ext cx="136895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SPU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3784" y="4505119"/>
            <a:ext cx="2962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modules?”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15715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Let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309" y="3103158"/>
            <a:ext cx="262412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someone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7453" y="3103158"/>
            <a:ext cx="123484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else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4318" y="3103158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do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41053" y="3103158"/>
            <a:ext cx="58988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it.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1432" y="3103158"/>
            <a:ext cx="10306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But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082" y="3103158"/>
            <a:ext cx="4210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if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131" y="3103158"/>
            <a:ext cx="11324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that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1584" y="3103158"/>
            <a:ext cx="262412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someone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7728" y="3103158"/>
            <a:ext cx="556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6718" y="3103158"/>
            <a:ext cx="16060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you...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80754" y="4604539"/>
            <a:ext cx="385775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Rules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guidelines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16722" y="3103158"/>
            <a:ext cx="22169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Rule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#1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101" y="4505119"/>
            <a:ext cx="174081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5935" y="4505119"/>
            <a:ext cx="6916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9647" y="4505119"/>
            <a:ext cx="194442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087" y="4505119"/>
            <a:ext cx="370311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IMPORTANT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2284" y="5206099"/>
            <a:ext cx="17749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99255" y="5206099"/>
            <a:ext cx="187675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65450" y="1146979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65450" y="153626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65450" y="1925541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5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4370" y="1012252"/>
            <a:ext cx="4554050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Good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follows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good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data.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Fast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follows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good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data.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370" y="1790815"/>
            <a:ext cx="92252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Small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4509" y="1790815"/>
            <a:ext cx="810429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code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549" y="1790815"/>
            <a:ext cx="1110826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follows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986" y="1790815"/>
            <a:ext cx="829394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good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7991" y="1790815"/>
            <a:ext cx="82871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data.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317" y="5548465"/>
            <a:ext cx="1863343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Guess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what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272" y="5548465"/>
            <a:ext cx="178462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follows</a:t>
            </a:r>
            <a:r>
              <a:rPr dirty="0" smtClean="0" sz="2650" spc="125">
                <a:latin typeface="Arial"/>
                <a:cs typeface="Arial"/>
              </a:rPr>
              <a:t> </a:t>
            </a:r>
            <a:r>
              <a:rPr dirty="0" smtClean="0" sz="2650" spc="0" i="1">
                <a:latin typeface="Arial"/>
                <a:cs typeface="Arial"/>
              </a:rPr>
              <a:t>bad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64628" y="5548465"/>
            <a:ext cx="82871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data.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16722" y="3103158"/>
            <a:ext cx="137017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Rule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919" y="3103158"/>
            <a:ext cx="7947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#2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869" y="4505119"/>
            <a:ext cx="238394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831" y="4505119"/>
            <a:ext cx="218094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THERE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6795" y="4505119"/>
            <a:ext cx="6916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0507" y="4505119"/>
            <a:ext cx="160548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ONE,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952" y="5206099"/>
            <a:ext cx="218094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THERE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917" y="5206099"/>
            <a:ext cx="6916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629" y="5206099"/>
            <a:ext cx="194442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6069" y="5206099"/>
            <a:ext cx="17749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03040" y="5206099"/>
            <a:ext cx="143662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186905" y="783875"/>
            <a:ext cx="5643857" cy="635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2119" y="3103158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0709" y="3103158"/>
            <a:ext cx="4194454" cy="133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5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"domain-model</a:t>
            </a:r>
            <a:endParaRPr sz="4800">
              <a:latin typeface="Arial"/>
              <a:cs typeface="Arial"/>
            </a:endParaRPr>
          </a:p>
          <a:p>
            <a:pPr marL="2127859" marR="91440">
              <a:lnSpc>
                <a:spcPts val="5515"/>
              </a:lnSpc>
              <a:spcBef>
                <a:spcPts val="25"/>
              </a:spcBef>
            </a:pPr>
            <a:r>
              <a:rPr dirty="0" smtClean="0" baseline="-1207" sz="7200" spc="0">
                <a:latin typeface="Arial"/>
                <a:cs typeface="Arial"/>
              </a:rPr>
              <a:t>Lie.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07183" y="3103158"/>
            <a:ext cx="212852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design"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16722" y="3103158"/>
            <a:ext cx="22169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Rule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#3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751" y="4505119"/>
            <a:ext cx="356717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5946" y="4505119"/>
            <a:ext cx="6916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658" y="4505119"/>
            <a:ext cx="140248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4163" y="4505119"/>
            <a:ext cx="52283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07717" y="5206099"/>
            <a:ext cx="343306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FF0000"/>
                </a:solidFill>
                <a:latin typeface="Arial"/>
                <a:cs typeface="Arial"/>
              </a:rPr>
              <a:t>PLATFORM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95426" y="3103158"/>
            <a:ext cx="197977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Unless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222" y="3103158"/>
            <a:ext cx="10995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8757" y="3103158"/>
            <a:ext cx="9977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8488" y="3103158"/>
            <a:ext cx="45577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187" y="3804138"/>
            <a:ext cx="96296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85171" y="3804138"/>
            <a:ext cx="289295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Professor.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387725" y="3095496"/>
            <a:ext cx="5271211" cy="1190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real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difficulty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is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in</a:t>
            </a:r>
            <a:endParaRPr sz="4250">
              <a:latin typeface="Arial"/>
              <a:cs typeface="Arial"/>
            </a:endParaRPr>
          </a:p>
          <a:p>
            <a:pPr marL="771565" marR="810143" algn="ctr">
              <a:lnSpc>
                <a:spcPct val="95825"/>
              </a:lnSpc>
            </a:pP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unlearning.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843" y="3103158"/>
            <a:ext cx="11665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434" y="3103158"/>
            <a:ext cx="22498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ultimate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0283" y="3103158"/>
            <a:ext cx="143784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goal: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92077" y="4604539"/>
            <a:ext cx="523219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Get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everything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SPUs.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65303" y="1767616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65303" y="2156897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65303" y="2546179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5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6223" y="854326"/>
            <a:ext cx="5851143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Complex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SPUs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4223" y="1632889"/>
            <a:ext cx="6490885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just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streaming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Used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kind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task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But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you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consider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some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things...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65303" y="934364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65303" y="1323645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65303" y="1712927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73303" y="2102208"/>
            <a:ext cx="142239" cy="14223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239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800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73303" y="2491490"/>
            <a:ext cx="142239" cy="14223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239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73303" y="2880771"/>
            <a:ext cx="142239" cy="14223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239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5605" y="5095191"/>
            <a:ext cx="9144000" cy="208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814223" y="799637"/>
            <a:ext cx="6559941" cy="2310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comes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first.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Goal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minimum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energy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transformation.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What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energy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usage?</a:t>
            </a:r>
            <a:endParaRPr sz="2650">
              <a:latin typeface="Arial"/>
              <a:cs typeface="Arial"/>
            </a:endParaRPr>
          </a:p>
          <a:p>
            <a:pPr marL="520700" marR="4534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CPU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time.</a:t>
            </a:r>
            <a:endParaRPr sz="2650">
              <a:latin typeface="Arial"/>
              <a:cs typeface="Arial"/>
            </a:endParaRPr>
          </a:p>
          <a:p>
            <a:pPr marL="520700" marR="2351362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Memory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read/write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28855" y="1503286"/>
            <a:ext cx="142239" cy="14223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239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5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9775" y="589996"/>
            <a:ext cx="5212418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Design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transformation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pipeline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9804" y="589996"/>
            <a:ext cx="2031999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back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front.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775" y="1368559"/>
            <a:ext cx="79044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Start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5833" y="1368559"/>
            <a:ext cx="678010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with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1455" y="1368559"/>
            <a:ext cx="734906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your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3972" y="1368559"/>
            <a:ext cx="1713314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destination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4897" y="1368559"/>
            <a:ext cx="734906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7415" y="1368559"/>
            <a:ext cx="641095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and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6121" y="1368559"/>
            <a:ext cx="791125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work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4857" y="1368559"/>
            <a:ext cx="1619165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backward.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775" y="5650656"/>
            <a:ext cx="2014727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Changes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are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2113" y="5650656"/>
            <a:ext cx="3198706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inevitable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--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less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18431" y="5650656"/>
            <a:ext cx="1411223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them.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8000" y="386612"/>
            <a:ext cx="9144000" cy="684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8585" y="3103158"/>
            <a:ext cx="28252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SPUs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use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5897" y="3103158"/>
            <a:ext cx="963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1491" y="3103158"/>
            <a:ext cx="269179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canonical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5301" y="3103158"/>
            <a:ext cx="14713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data.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1166" y="4604539"/>
            <a:ext cx="6330289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Best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format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most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expensive</a:t>
            </a:r>
            <a:endParaRPr sz="3200">
              <a:latin typeface="Arial"/>
              <a:cs typeface="Arial"/>
            </a:endParaRPr>
          </a:p>
          <a:p>
            <a:pPr marL="2679977" marR="259306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case.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79450" y="609600"/>
            <a:ext cx="88011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2410" y="3103158"/>
            <a:ext cx="252110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Minimize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5531" y="3103158"/>
            <a:ext cx="435112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synchronization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2757" y="4604539"/>
            <a:ext cx="6062065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056" marR="1074308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Start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with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smallest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synchronization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method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possible.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97843" y="3103158"/>
            <a:ext cx="221508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Often</a:t>
            </a:r>
            <a:r>
              <a:rPr dirty="0" smtClean="0" sz="4800" spc="0">
                <a:latin typeface="Arial"/>
                <a:cs typeface="Arial"/>
              </a:rPr>
              <a:t> </a:t>
            </a:r>
            <a:r>
              <a:rPr dirty="0" smtClean="0" sz="4800" spc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946" y="3103158"/>
            <a:ext cx="245343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lock-free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402" y="3103158"/>
            <a:ext cx="17091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single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832" y="3804138"/>
            <a:ext cx="2047443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reader,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294" y="3804138"/>
            <a:ext cx="170911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single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29" y="3804138"/>
            <a:ext cx="160609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writer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2541" y="3804138"/>
            <a:ext cx="198038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queue.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8000" y="384747"/>
            <a:ext cx="9144000" cy="6850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99630" y="3103158"/>
            <a:ext cx="147259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Load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4240" y="3103158"/>
            <a:ext cx="272592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balancing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69566" y="4604539"/>
            <a:ext cx="6534708" cy="89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Data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centric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design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will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give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coarser</a:t>
            </a:r>
            <a:endParaRPr sz="3200">
              <a:latin typeface="Arial"/>
              <a:cs typeface="Arial"/>
            </a:endParaRPr>
          </a:p>
          <a:p>
            <a:pPr marL="2431533" marR="2346104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divisions.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7967" y="2797592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39"/>
                </a:lnTo>
                <a:lnTo>
                  <a:pt x="56645" y="140765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7967" y="3965437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999" y="348285"/>
            <a:ext cx="5642390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Start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with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simplest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task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806" y="348285"/>
            <a:ext cx="1884002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queues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887" y="2273584"/>
            <a:ext cx="4629234" cy="753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constant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transforms: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Divide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multiple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887" y="3441429"/>
            <a:ext cx="7670768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other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transforms: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Use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heuristic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decide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single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entry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distribute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multiple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queues.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72716" y="3830710"/>
            <a:ext cx="1393613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queue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5855343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Then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work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your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way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up.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2242958"/>
            <a:ext cx="9010226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pre-existing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point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that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work?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(e.g.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vsync)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you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split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your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need-to-sync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don't-care?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8000" y="387531"/>
            <a:ext cx="9144000" cy="684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8000" y="390353"/>
            <a:ext cx="9144000" cy="6839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0501" y="381000"/>
            <a:ext cx="913899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96491" y="3103158"/>
            <a:ext cx="153781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Write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328" y="3103158"/>
            <a:ext cx="3604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“optimizable”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3318" y="3103158"/>
            <a:ext cx="160731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code.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56872" y="5069884"/>
            <a:ext cx="6494167" cy="1366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886" marR="681327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Simple,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self-contained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loops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Over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many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iterations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possible</a:t>
            </a:r>
            <a:endParaRPr sz="3200">
              <a:latin typeface="Arial"/>
              <a:cs typeface="Arial"/>
            </a:endParaRPr>
          </a:p>
          <a:p>
            <a:pPr marL="2036147" marR="2068185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No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branches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968500" y="1924050"/>
            <a:ext cx="6223000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1182" y="3103158"/>
            <a:ext cx="3604971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Transitioning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172" y="3103158"/>
            <a:ext cx="133543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from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5622" y="3103158"/>
            <a:ext cx="231018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"legacy"</a:t>
            </a:r>
            <a:endParaRPr sz="4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1882" y="3804138"/>
            <a:ext cx="4073143" cy="1582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7948" marR="626984" algn="ctr">
              <a:lnSpc>
                <a:spcPts val="5005"/>
              </a:lnSpc>
              <a:spcBef>
                <a:spcPts val="250"/>
              </a:spcBef>
            </a:pPr>
            <a:r>
              <a:rPr dirty="0" smtClean="0" sz="4800" spc="0">
                <a:latin typeface="Arial"/>
                <a:cs typeface="Arial"/>
              </a:rPr>
              <a:t>systems...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492"/>
              </a:spcBef>
            </a:pPr>
            <a:r>
              <a:rPr dirty="0" smtClean="0" sz="3200" spc="0">
                <a:latin typeface="Arial"/>
                <a:cs typeface="Arial"/>
              </a:rPr>
              <a:t>An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example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from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RCF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" y="352296"/>
            <a:ext cx="4590626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FastPathFollowers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6143" y="352296"/>
            <a:ext cx="1129724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C++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9285" y="352296"/>
            <a:ext cx="1341052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class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7355839" cy="1531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it's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derived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classes</a:t>
            </a:r>
            <a:endParaRPr sz="2650">
              <a:latin typeface="Arial"/>
              <a:cs typeface="Arial"/>
            </a:endParaRPr>
          </a:p>
          <a:p>
            <a:pPr marL="12700" marR="357906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Running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PPU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Typical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Update()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method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Derived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from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root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class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“updatable”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types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" y="352296"/>
            <a:ext cx="6247113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Where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did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this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go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wrong?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1853677"/>
            <a:ext cx="5307245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What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rules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where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broken?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Used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domain-model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design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“design”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over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design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3021521"/>
            <a:ext cx="516265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No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No</a:t>
            </a:r>
            <a:endParaRPr sz="2650">
              <a:latin typeface="Arial"/>
              <a:cs typeface="Arial"/>
            </a:endParaRPr>
          </a:p>
          <a:p>
            <a:pPr marL="12700" marR="724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No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6726" y="3021521"/>
            <a:ext cx="3514651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advatage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scale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synchronization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design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cache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consideration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1641788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Result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5908378" cy="192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Typical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performance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issues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Cache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misses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Unnecessary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transformations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Didn't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scale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well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Problems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after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few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hundred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updating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00" y="352296"/>
            <a:ext cx="7720990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1: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Group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data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together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853677"/>
            <a:ext cx="6619578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“Where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there's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one,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there's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one.”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3910" y="2632240"/>
            <a:ext cx="8191468" cy="1531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0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Before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update()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loop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called,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Intercepted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FastPathFollowers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derived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classes</a:t>
            </a:r>
            <a:endParaRPr sz="2650">
              <a:latin typeface="Arial"/>
              <a:cs typeface="Arial"/>
            </a:endParaRPr>
          </a:p>
          <a:p>
            <a:pPr marL="12700" marR="2759963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Removed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from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list.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kept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separate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array.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7720990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1: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Group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data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together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7581730" cy="1531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Created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UpdateFastPathFollowers()</a:t>
            </a:r>
            <a:endParaRPr sz="2650">
              <a:latin typeface="Arial"/>
              <a:cs typeface="Arial"/>
            </a:endParaRPr>
          </a:p>
          <a:p>
            <a:pPr marL="12700" marR="1640532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Used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list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same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type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Generic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Update()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longer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used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(Ignored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derived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class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behaviors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here.)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8894673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2: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Organize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Inputs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and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Outputs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8263604" cy="192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0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Define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what's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read,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what's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write.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Inputs: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Position,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Time,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State,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Results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of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queries,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Paths</a:t>
            </a:r>
            <a:endParaRPr sz="2650">
              <a:latin typeface="Arial"/>
              <a:cs typeface="Arial"/>
            </a:endParaRPr>
          </a:p>
          <a:p>
            <a:pPr marL="12700" marR="5804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Outputs: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Position,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State,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Queries,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Animation</a:t>
            </a:r>
            <a:endParaRPr sz="2650">
              <a:latin typeface="Arial"/>
              <a:cs typeface="Arial"/>
            </a:endParaRPr>
          </a:p>
          <a:p>
            <a:pPr marL="12700" marR="2907961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Read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inputs.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Transform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Outputs.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Nothing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complex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that.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9497771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3: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Reduce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Synchronization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Points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8536400" cy="2699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Collected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outputs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together</a:t>
            </a:r>
            <a:endParaRPr sz="2650">
              <a:latin typeface="Arial"/>
              <a:cs typeface="Arial"/>
            </a:endParaRPr>
          </a:p>
          <a:p>
            <a:pPr marL="12700" marR="809074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Collected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external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calls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together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command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buffer</a:t>
            </a:r>
            <a:endParaRPr sz="2650">
              <a:latin typeface="Arial"/>
              <a:cs typeface="Arial"/>
            </a:endParaRPr>
          </a:p>
          <a:p>
            <a:pPr marL="12700" marR="4534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Separate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Query-Result</a:t>
            </a:r>
            <a:endParaRPr sz="2650">
              <a:latin typeface="Arial"/>
              <a:cs typeface="Arial"/>
            </a:endParaRPr>
          </a:p>
          <a:p>
            <a:pPr marL="12700" marR="4534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Effectively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between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Reduced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from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many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points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“object”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point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" y="432409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51180" y="4713374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00" y="352296"/>
            <a:ext cx="3597385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Before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Pattern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853677"/>
            <a:ext cx="2522050" cy="3089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Loop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Read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Input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0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Update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0</a:t>
            </a:r>
            <a:endParaRPr sz="2650">
              <a:latin typeface="Arial"/>
              <a:cs typeface="Arial"/>
            </a:endParaRPr>
          </a:p>
          <a:p>
            <a:pPr marL="520700" marR="31696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Write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Output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Read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Input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Update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  <a:p>
            <a:pPr marL="520700" marR="12054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Call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External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Block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(Sync)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12457" y="4189366"/>
            <a:ext cx="1374309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Function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2100" y="352296"/>
            <a:ext cx="3144926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After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Pattern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0443" y="352296"/>
            <a:ext cx="2814929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(Simplified)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1853677"/>
            <a:ext cx="3968834" cy="1531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Loop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Read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Input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0,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  <a:p>
            <a:pPr marL="520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Update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0,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Write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Output,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545" y="3021521"/>
            <a:ext cx="1468458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3800084"/>
            <a:ext cx="1975781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Block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(Sync)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2100" y="4578648"/>
            <a:ext cx="3687741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Empty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(Execute)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498850" y="450850"/>
            <a:ext cx="3162300" cy="671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9437624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Next: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Added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derived-class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functionality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8780917" cy="192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Similarly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simplified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derived-class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Update()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into</a:t>
            </a:r>
            <a:endParaRPr sz="2650">
              <a:latin typeface="Arial"/>
              <a:cs typeface="Arial"/>
            </a:endParaRPr>
          </a:p>
          <a:p>
            <a:pPr marL="12700" marR="4534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functions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with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clear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inputs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outputs.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Added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deferred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other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Advantage: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limit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derived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functionality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based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count,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LOD,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etc.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2100" y="352296"/>
            <a:ext cx="1220216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733" y="352296"/>
            <a:ext cx="5583326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4: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Move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to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PPU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thread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0" y="1853677"/>
            <a:ext cx="753533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Now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Now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1243" y="1853677"/>
            <a:ext cx="2277533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system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system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6387" y="1853677"/>
            <a:ext cx="5193114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has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external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dependencies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has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conflicting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areas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(with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2632240"/>
            <a:ext cx="3048677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other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systems)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Now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387" y="3021521"/>
            <a:ext cx="5663861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does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non-re-entrant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3410803"/>
            <a:ext cx="4308855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Simply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another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thread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00" y="352296"/>
            <a:ext cx="6846959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4: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Move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to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PPU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thread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1853677"/>
            <a:ext cx="8542189" cy="192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Add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literal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between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update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queue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execution</a:t>
            </a:r>
            <a:endParaRPr sz="2650">
              <a:latin typeface="Arial"/>
              <a:cs typeface="Arial"/>
            </a:endParaRPr>
          </a:p>
          <a:p>
            <a:pPr marL="12700" marR="398980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Sync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removed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because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single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reader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single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writer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Queue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emptied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while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filled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without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collision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2100" y="5357211"/>
            <a:ext cx="9614407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See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also: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R&amp;D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page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insomniacgames.com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multi-threaded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optimization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5161212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Step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5: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Move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to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SPU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5476578" cy="1531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Now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completely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independent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thread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Can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run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anytime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Move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new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Using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Shaders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59180" y="3156248"/>
            <a:ext cx="142239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2239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59180" y="3545529"/>
            <a:ext cx="142239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2239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59180" y="3934811"/>
            <a:ext cx="142239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2239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59180" y="4324092"/>
            <a:ext cx="142239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2239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2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59180" y="4713374"/>
            <a:ext cx="142239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2239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19" y="142240"/>
                </a:lnTo>
                <a:lnTo>
                  <a:pt x="56645" y="140766"/>
                </a:lnTo>
                <a:lnTo>
                  <a:pt x="43177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19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39" y="71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3387140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SPU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Shaders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8712845" cy="3089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12700" marR="4534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Double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buffer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/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stream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same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520700" marR="1775967" indent="-508000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Very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easy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(No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special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libraries)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Compile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code</a:t>
            </a:r>
            <a:endParaRPr sz="2650">
              <a:latin typeface="Arial"/>
              <a:cs typeface="Arial"/>
            </a:endParaRPr>
          </a:p>
          <a:p>
            <a:pPr marL="520700" marR="4534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Dump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object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binary</a:t>
            </a:r>
            <a:endParaRPr sz="2650">
              <a:latin typeface="Arial"/>
              <a:cs typeface="Arial"/>
            </a:endParaRPr>
          </a:p>
          <a:p>
            <a:pPr marL="520700" marR="45349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Load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binary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520700">
              <a:lnSpc>
                <a:spcPct val="96400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Jump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binary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location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(e.g.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Normal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function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pointer)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Pass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everything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parameters,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ABI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won't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change.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2100" y="352296"/>
            <a:ext cx="4229743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256K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Barrier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1853677"/>
            <a:ext cx="3424258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solution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simple: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2242958"/>
            <a:ext cx="1156345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Upload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Upload</a:t>
            </a:r>
            <a:endParaRPr sz="2650">
              <a:latin typeface="Arial"/>
              <a:cs typeface="Arial"/>
            </a:endParaRPr>
          </a:p>
          <a:p>
            <a:pPr marL="12700" marR="26892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806" y="2242958"/>
            <a:ext cx="2578946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more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when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363" y="2242958"/>
            <a:ext cx="1825751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you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it.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3" y="2632240"/>
            <a:ext cx="4610946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42" marR="5079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more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when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you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it.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managed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traditional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means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3410803"/>
            <a:ext cx="5304197" cy="75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i.e.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Double,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triple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fixed-buffers,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etc.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Code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just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data.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1180" y="3156248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354552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19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19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3934811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1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1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352296"/>
            <a:ext cx="2153310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End</a:t>
            </a:r>
            <a:endParaRPr sz="4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0100" y="1853677"/>
            <a:ext cx="8182525" cy="231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Programming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the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SPUs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is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really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differentThese</a:t>
            </a:r>
            <a:endParaRPr sz="2650">
              <a:latin typeface="Arial"/>
              <a:cs typeface="Arial"/>
            </a:endParaRPr>
          </a:p>
          <a:p>
            <a:pPr marL="12700" marR="2448252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issues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are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going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go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away.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Teams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need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practice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experience.</a:t>
            </a:r>
            <a:endParaRPr sz="2650">
              <a:latin typeface="Arial"/>
              <a:cs typeface="Arial"/>
            </a:endParaRPr>
          </a:p>
          <a:p>
            <a:pPr marL="12700" marR="174106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Modern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systems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still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benefit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from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heavy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optimization.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Design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around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asynchronous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processing.</a:t>
            </a:r>
            <a:endParaRPr sz="2650">
              <a:latin typeface="Arial"/>
              <a:cs typeface="Arial"/>
            </a:endParaRPr>
          </a:p>
          <a:p>
            <a:pPr marL="12700" marR="50799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Don't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afraid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learn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and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change.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11120" y="381000"/>
            <a:ext cx="493775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51180" y="198840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180" y="2377685"/>
            <a:ext cx="142240" cy="142239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8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7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2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1180" y="27669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142240" y="71120"/>
                </a:moveTo>
                <a:lnTo>
                  <a:pt x="140766" y="85594"/>
                </a:lnTo>
                <a:lnTo>
                  <a:pt x="136540" y="99062"/>
                </a:lnTo>
                <a:lnTo>
                  <a:pt x="129859" y="111228"/>
                </a:lnTo>
                <a:lnTo>
                  <a:pt x="121015" y="121799"/>
                </a:lnTo>
                <a:lnTo>
                  <a:pt x="110305" y="130480"/>
                </a:lnTo>
                <a:lnTo>
                  <a:pt x="98023" y="136975"/>
                </a:lnTo>
                <a:lnTo>
                  <a:pt x="84463" y="140990"/>
                </a:lnTo>
                <a:lnTo>
                  <a:pt x="71120" y="142240"/>
                </a:lnTo>
                <a:lnTo>
                  <a:pt x="56645" y="140766"/>
                </a:lnTo>
                <a:lnTo>
                  <a:pt x="43177" y="136540"/>
                </a:lnTo>
                <a:lnTo>
                  <a:pt x="31011" y="129859"/>
                </a:lnTo>
                <a:lnTo>
                  <a:pt x="20440" y="121015"/>
                </a:lnTo>
                <a:lnTo>
                  <a:pt x="11759" y="110305"/>
                </a:lnTo>
                <a:lnTo>
                  <a:pt x="5264" y="98023"/>
                </a:lnTo>
                <a:lnTo>
                  <a:pt x="1249" y="84463"/>
                </a:lnTo>
                <a:lnTo>
                  <a:pt x="0" y="71120"/>
                </a:lnTo>
                <a:lnTo>
                  <a:pt x="1473" y="56645"/>
                </a:lnTo>
                <a:lnTo>
                  <a:pt x="5699" y="43178"/>
                </a:lnTo>
                <a:lnTo>
                  <a:pt x="12380" y="31011"/>
                </a:lnTo>
                <a:lnTo>
                  <a:pt x="21224" y="20440"/>
                </a:lnTo>
                <a:lnTo>
                  <a:pt x="31934" y="11759"/>
                </a:lnTo>
                <a:lnTo>
                  <a:pt x="44216" y="5264"/>
                </a:lnTo>
                <a:lnTo>
                  <a:pt x="57776" y="1249"/>
                </a:lnTo>
                <a:lnTo>
                  <a:pt x="71120" y="0"/>
                </a:lnTo>
                <a:lnTo>
                  <a:pt x="85594" y="1473"/>
                </a:lnTo>
                <a:lnTo>
                  <a:pt x="99061" y="5699"/>
                </a:lnTo>
                <a:lnTo>
                  <a:pt x="111228" y="12380"/>
                </a:lnTo>
                <a:lnTo>
                  <a:pt x="121799" y="21224"/>
                </a:lnTo>
                <a:lnTo>
                  <a:pt x="130480" y="31934"/>
                </a:lnTo>
                <a:lnTo>
                  <a:pt x="136975" y="44216"/>
                </a:lnTo>
                <a:lnTo>
                  <a:pt x="140990" y="57776"/>
                </a:lnTo>
                <a:lnTo>
                  <a:pt x="142240" y="7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2100" y="352296"/>
            <a:ext cx="3114581" cy="56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60"/>
              </a:lnSpc>
              <a:spcBef>
                <a:spcPts val="223"/>
              </a:spcBef>
            </a:pPr>
            <a:r>
              <a:rPr dirty="0" smtClean="0" sz="4250" spc="0">
                <a:latin typeface="Arial"/>
                <a:cs typeface="Arial"/>
              </a:rPr>
              <a:t>The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Cell</a:t>
            </a:r>
            <a:r>
              <a:rPr dirty="0" smtClean="0" sz="4250" spc="0">
                <a:latin typeface="Arial"/>
                <a:cs typeface="Arial"/>
              </a:rPr>
              <a:t> </a:t>
            </a:r>
            <a:r>
              <a:rPr dirty="0" smtClean="0" sz="4250" spc="0">
                <a:latin typeface="Arial"/>
                <a:cs typeface="Arial"/>
              </a:rPr>
              <a:t>is...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1853677"/>
            <a:ext cx="357631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...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650" spc="0">
                <a:latin typeface="Arial"/>
                <a:cs typeface="Arial"/>
              </a:rPr>
              <a:t>...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2650" spc="0">
                <a:latin typeface="Arial"/>
                <a:cs typeface="Arial"/>
              </a:rPr>
              <a:t>...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342" y="1853677"/>
            <a:ext cx="546607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not</a:t>
            </a:r>
            <a:endParaRPr sz="2650">
              <a:latin typeface="Arial"/>
              <a:cs typeface="Arial"/>
            </a:endParaRPr>
          </a:p>
          <a:p>
            <a:pPr marL="12700" marR="545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not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fun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561" y="1853677"/>
            <a:ext cx="2554869" cy="1142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349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magic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bullet.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96400"/>
              </a:lnSpc>
            </a:pPr>
            <a:r>
              <a:rPr dirty="0" smtClean="0" sz="2650" spc="0">
                <a:latin typeface="Arial"/>
                <a:cs typeface="Arial"/>
              </a:rPr>
              <a:t>a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radical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change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to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program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for!</a:t>
            </a:r>
            <a:endParaRPr sz="2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17491" y="2242958"/>
            <a:ext cx="4272279" cy="364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dirty="0" smtClean="0" sz="2650" spc="0">
                <a:latin typeface="Arial"/>
                <a:cs typeface="Arial"/>
              </a:rPr>
              <a:t>in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high-performance</a:t>
            </a:r>
            <a:r>
              <a:rPr dirty="0" smtClean="0" sz="2650" spc="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design.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