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315" r:id="rId4"/>
    <p:sldId id="259" r:id="rId5"/>
    <p:sldId id="260" r:id="rId6"/>
    <p:sldId id="268" r:id="rId7"/>
    <p:sldId id="314" r:id="rId8"/>
    <p:sldId id="261" r:id="rId9"/>
    <p:sldId id="264" r:id="rId10"/>
    <p:sldId id="265" r:id="rId11"/>
    <p:sldId id="266" r:id="rId12"/>
    <p:sldId id="267" r:id="rId13"/>
    <p:sldId id="295" r:id="rId14"/>
    <p:sldId id="313" r:id="rId15"/>
    <p:sldId id="271" r:id="rId16"/>
    <p:sldId id="272" r:id="rId17"/>
    <p:sldId id="273" r:id="rId18"/>
    <p:sldId id="302" r:id="rId19"/>
    <p:sldId id="274" r:id="rId20"/>
    <p:sldId id="275" r:id="rId21"/>
    <p:sldId id="312" r:id="rId22"/>
    <p:sldId id="317" r:id="rId23"/>
    <p:sldId id="276" r:id="rId24"/>
    <p:sldId id="335" r:id="rId25"/>
    <p:sldId id="286" r:id="rId26"/>
    <p:sldId id="323" r:id="rId27"/>
    <p:sldId id="326" r:id="rId28"/>
    <p:sldId id="327" r:id="rId29"/>
    <p:sldId id="328" r:id="rId30"/>
    <p:sldId id="324" r:id="rId31"/>
    <p:sldId id="330" r:id="rId32"/>
    <p:sldId id="331" r:id="rId33"/>
    <p:sldId id="334" r:id="rId34"/>
    <p:sldId id="332" r:id="rId35"/>
    <p:sldId id="333" r:id="rId36"/>
    <p:sldId id="277" r:id="rId37"/>
    <p:sldId id="318" r:id="rId38"/>
    <p:sldId id="281" r:id="rId39"/>
    <p:sldId id="290" r:id="rId40"/>
    <p:sldId id="289" r:id="rId41"/>
    <p:sldId id="298" r:id="rId42"/>
    <p:sldId id="291" r:id="rId43"/>
    <p:sldId id="301" r:id="rId44"/>
    <p:sldId id="279" r:id="rId45"/>
    <p:sldId id="283" r:id="rId46"/>
    <p:sldId id="284" r:id="rId47"/>
    <p:sldId id="280" r:id="rId48"/>
    <p:sldId id="285" r:id="rId49"/>
    <p:sldId id="305" r:id="rId50"/>
    <p:sldId id="306" r:id="rId51"/>
    <p:sldId id="307" r:id="rId52"/>
    <p:sldId id="308" r:id="rId53"/>
    <p:sldId id="310" r:id="rId54"/>
    <p:sldId id="293" r:id="rId55"/>
    <p:sldId id="294" r:id="rId56"/>
    <p:sldId id="296" r:id="rId57"/>
    <p:sldId id="303" r:id="rId58"/>
    <p:sldId id="304" r:id="rId59"/>
    <p:sldId id="336" r:id="rId60"/>
    <p:sldId id="311" r:id="rId61"/>
    <p:sldId id="297" r:id="rId62"/>
    <p:sldId id="299" r:id="rId63"/>
    <p:sldId id="309" r:id="rId64"/>
    <p:sldId id="300" r:id="rId65"/>
    <p:sldId id="316" r:id="rId66"/>
    <p:sldId id="319" r:id="rId67"/>
    <p:sldId id="320" r:id="rId68"/>
    <p:sldId id="321" r:id="rId69"/>
    <p:sldId id="32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h@insomniacgames.com" TargetMode="External"/><Relationship Id="rId2" Type="http://schemas.openxmlformats.org/officeDocument/2006/relationships/hyperlink" Target="mailto:mday@insomniacgame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cton@insomniacgames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CSM Scrolling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 acceleration technique for the rendering of cascaded shadow maps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1869248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Geometry which has changed from the previous frame can be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1869248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The light direction </a:t>
            </a:r>
            <a:r>
              <a:rPr lang="en-US" dirty="0" smtClean="0"/>
              <a:t>is </a:t>
            </a:r>
            <a:r>
              <a:rPr lang="en-US" dirty="0" smtClean="0"/>
              <a:t>relatively stable across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1869248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Results of spatial queries can be used in the same frame as shadow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1869248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Geometry is divided into small*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3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8" y="492676"/>
            <a:ext cx="2185038" cy="17156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1946" y="606246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Store “static” geometry from previous frame in cached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2638926" y="1350515"/>
            <a:ext cx="365760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5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15389"/>
            <a:ext cx="2201081" cy="16540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3092" y="2321924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Scroll cached map to account for change in camera view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54968" y="3272589"/>
            <a:ext cx="3708125" cy="188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5142322"/>
            <a:ext cx="2209102" cy="15793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69068" y="4679452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additional “static” geometry into edges exposed by scrolling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2989" y="5648948"/>
            <a:ext cx="32051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25" y="650958"/>
            <a:ext cx="3695700" cy="31337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08168" y="770021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966157" y="2217821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5142322"/>
            <a:ext cx="2209102" cy="15793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3026" y="498722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newly “static” geometry in cached area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2989" y="5648948"/>
            <a:ext cx="32051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25" y="650958"/>
            <a:ext cx="3695700" cy="31337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700210" y="1042737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458199" y="2544065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9016" y="5123468"/>
            <a:ext cx="2235762" cy="15671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1679" y="4751641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Copy map to use as final shadow map for current frame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84777" y="5721137"/>
            <a:ext cx="1246219" cy="139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147" y="273651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CSM Scrolling by:</a:t>
            </a:r>
            <a:br>
              <a:rPr lang="en-US" sz="3200" dirty="0" smtClean="0"/>
            </a:br>
            <a:r>
              <a:rPr lang="en-US" sz="3200" dirty="0" smtClean="0"/>
              <a:t>	Mike Day		</a:t>
            </a:r>
            <a:r>
              <a:rPr lang="en-US" sz="3200" dirty="0" smtClean="0">
                <a:hlinkClick r:id="rId2"/>
              </a:rPr>
              <a:t>mday@insomniacgames.com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CSM </a:t>
            </a:r>
            <a:r>
              <a:rPr lang="en-US" sz="3200" dirty="0" smtClean="0"/>
              <a:t>Caching by: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Al Hastings 		</a:t>
            </a:r>
            <a:r>
              <a:rPr lang="en-US" sz="3200" dirty="0" smtClean="0">
                <a:hlinkClick r:id="rId3"/>
              </a:rPr>
              <a:t>afh@insomniacgames.com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Who am </a:t>
            </a:r>
            <a:r>
              <a:rPr lang="en-US" sz="3200" dirty="0" smtClean="0"/>
              <a:t>I?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Mike </a:t>
            </a:r>
            <a:r>
              <a:rPr lang="en-US" sz="3200" dirty="0"/>
              <a:t>Acton 		</a:t>
            </a:r>
            <a:r>
              <a:rPr lang="en-US" sz="3200" dirty="0">
                <a:hlinkClick r:id="rId4"/>
              </a:rPr>
              <a:t>macton@insomniacgames.com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978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76468" y="2876993"/>
            <a:ext cx="2208310" cy="16147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6492" y="2876993"/>
            <a:ext cx="554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non-static geometry into final shadow map for frame 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884777" y="3846489"/>
            <a:ext cx="1641715" cy="36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8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CSM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4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23772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Assumption: Camera is not moving (much)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596819"/>
            <a:ext cx="2479662" cy="54673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3348" y="596819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Store “static” geometry from previous frame in cached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950591" y="1555423"/>
            <a:ext cx="3572757" cy="108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1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596819"/>
            <a:ext cx="2479662" cy="54673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3348" y="596819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Store “static” geometry from previous frame in cached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950591" y="1555423"/>
            <a:ext cx="3572757" cy="108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0185" y="3629756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“static” = not moved for t time. (e.g. 5 seconds) </a:t>
            </a:r>
          </a:p>
        </p:txBody>
      </p:sp>
    </p:spTree>
    <p:extLst>
      <p:ext uri="{BB962C8B-B14F-4D97-AF65-F5344CB8AC3E}">
        <p14:creationId xmlns:p14="http://schemas.microsoft.com/office/powerpoint/2010/main" val="301596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3621" y="596819"/>
            <a:ext cx="2637770" cy="54673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3348" y="596819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Each frame, render non-static geometry on to cached copy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541391" y="1564105"/>
            <a:ext cx="981957" cy="22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1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1211179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2209" y="88883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Cache of previous frame shadow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839453" y="1550558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0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1211179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2209" y="88883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Cache of previous frame shadow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839453" y="1550558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95473" y="2366211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Invalid if…</a:t>
            </a:r>
          </a:p>
        </p:txBody>
      </p:sp>
    </p:spTree>
    <p:extLst>
      <p:ext uri="{BB962C8B-B14F-4D97-AF65-F5344CB8AC3E}">
        <p14:creationId xmlns:p14="http://schemas.microsoft.com/office/powerpoint/2010/main" val="15732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1211179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2209" y="88883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Cache of previous frame shadow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839453" y="1550558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95473" y="2366211"/>
            <a:ext cx="51412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Invalid if…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Camera moves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Camera FOV changes</a:t>
            </a:r>
          </a:p>
        </p:txBody>
      </p:sp>
    </p:spTree>
    <p:extLst>
      <p:ext uri="{BB962C8B-B14F-4D97-AF65-F5344CB8AC3E}">
        <p14:creationId xmlns:p14="http://schemas.microsoft.com/office/powerpoint/2010/main" val="35638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1211179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2209" y="88883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Cache of previous frame shadow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839453" y="1550558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95473" y="2366211"/>
            <a:ext cx="5942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Invalid if…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Camera moves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Camera FOV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“Static” geometry moves</a:t>
            </a:r>
          </a:p>
        </p:txBody>
      </p:sp>
    </p:spTree>
    <p:extLst>
      <p:ext uri="{BB962C8B-B14F-4D97-AF65-F5344CB8AC3E}">
        <p14:creationId xmlns:p14="http://schemas.microsoft.com/office/powerpoint/2010/main" val="232486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Quick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7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3826042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39453" y="5189765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1" y="368717"/>
            <a:ext cx="4257675" cy="3762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2209" y="4541310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newly “static” geometry in cached area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8448151" y="596819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06140" y="2098147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41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3826042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39453" y="5189765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1" y="368717"/>
            <a:ext cx="4257675" cy="3762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2209" y="4541310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Query for </a:t>
            </a:r>
            <a:r>
              <a:rPr lang="en-US" sz="4000" dirty="0"/>
              <a:t>state of “static” geometry</a:t>
            </a:r>
          </a:p>
        </p:txBody>
      </p:sp>
      <p:sp>
        <p:nvSpPr>
          <p:cNvPr id="11" name="Oval 10"/>
          <p:cNvSpPr/>
          <p:nvPr/>
        </p:nvSpPr>
        <p:spPr>
          <a:xfrm>
            <a:off x="8448151" y="596819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06140" y="2098147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09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3826042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39453" y="5189765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1" y="368717"/>
            <a:ext cx="4257675" cy="3762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2209" y="4541310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Diff current “static” versus previous “static” query results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8448151" y="596819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06140" y="2098147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7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791" y="3826042"/>
            <a:ext cx="2479662" cy="18127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39453" y="5189765"/>
            <a:ext cx="3572756" cy="2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1" y="368717"/>
            <a:ext cx="4257675" cy="3762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2209" y="4541310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Dynamic occlusion system used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8448151" y="596819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06140" y="2098147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9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3621" y="3826041"/>
            <a:ext cx="2637770" cy="17967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3347" y="3858305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Create copy new map cache to use this frame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541391" y="4515853"/>
            <a:ext cx="981956" cy="41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9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" y="596819"/>
            <a:ext cx="5181600" cy="546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79557" y="1203157"/>
            <a:ext cx="2637770" cy="17967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3347" y="1036818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“Dynamic” geometry rendered to temporary shadow map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541391" y="1989221"/>
            <a:ext cx="981956" cy="170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4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CSM Scrolling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23772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Assumption: Camera moves a lot (but slowly*)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2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17953"/>
            <a:ext cx="2193060" cy="395181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2060" y="2145461"/>
            <a:ext cx="556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Insert in to CSM Caching: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Scroll map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Render into exposed edges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46947" y="3219230"/>
            <a:ext cx="32051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87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15389"/>
            <a:ext cx="2201081" cy="16540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3092" y="2321924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Scroll cached map to account for change in camera view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54968" y="3272589"/>
            <a:ext cx="3708125" cy="188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1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1" y="18503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light POV, imagine whole world as single mega shadow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8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3092" y="2297074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Sample shadow </a:t>
            </a:r>
            <a:r>
              <a:rPr lang="en-US" sz="4000" dirty="0" err="1" smtClean="0"/>
              <a:t>texels</a:t>
            </a:r>
            <a:r>
              <a:rPr lang="en-US" sz="4000" dirty="0" smtClean="0"/>
              <a:t> from previous frame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46947" y="3399810"/>
            <a:ext cx="3716145" cy="291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107" y="3668640"/>
            <a:ext cx="30289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8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9516" y="5282654"/>
            <a:ext cx="7084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Scrolled area is clamp-to-border (color=1.0)</a:t>
            </a:r>
            <a:endParaRPr lang="en-US" sz="4000" dirty="0"/>
          </a:p>
        </p:txBody>
      </p:sp>
      <p:pic>
        <p:nvPicPr>
          <p:cNvPr id="6" name="Picture 5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8" idx="0"/>
            <a:endCxn id="2" idx="3"/>
          </p:cNvCxnSpPr>
          <p:nvPr/>
        </p:nvCxnSpPr>
        <p:spPr>
          <a:xfrm rot="16200000" flipV="1">
            <a:off x="7804055" y="4244697"/>
            <a:ext cx="1581419" cy="494495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16" y="21772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8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3092" y="2767280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Observe: </a:t>
            </a:r>
            <a:endParaRPr lang="en-US" sz="4000" dirty="0"/>
          </a:p>
          <a:p>
            <a:r>
              <a:rPr lang="en-US" sz="4000" dirty="0"/>
              <a:t>Camera motion is 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46947" y="3399810"/>
            <a:ext cx="3716145" cy="291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8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3092" y="2767280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Observe: </a:t>
            </a:r>
            <a:endParaRPr lang="en-US" sz="4000" dirty="0"/>
          </a:p>
          <a:p>
            <a:r>
              <a:rPr lang="en-US" sz="4000" dirty="0"/>
              <a:t>Camera motion is 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46947" y="3399810"/>
            <a:ext cx="3716145" cy="291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33410" y="4283241"/>
            <a:ext cx="4796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Lateral scrolling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Depth scrolling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4302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7" y="1846180"/>
            <a:ext cx="6486525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937" y="219748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Lateral scrolling</a:t>
            </a:r>
          </a:p>
          <a:p>
            <a:r>
              <a:rPr lang="en-US" sz="4000" i="1" dirty="0" smtClean="0"/>
              <a:t>Translation perpendicular to light rays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5024486" y="1734531"/>
            <a:ext cx="1244340" cy="6881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3199" y="4004486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UV translated by delta camera in light frame</a:t>
            </a:r>
            <a:endParaRPr lang="en-US" sz="4000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646656" y="2422688"/>
            <a:ext cx="0" cy="15817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4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7" y="1846180"/>
            <a:ext cx="6486525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937" y="219748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Lateral scrolling</a:t>
            </a:r>
          </a:p>
          <a:p>
            <a:r>
              <a:rPr lang="en-US" sz="4000" i="1" dirty="0" smtClean="0"/>
              <a:t>Translation perpendicular to light rays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328859" y="2721774"/>
            <a:ext cx="2705054" cy="5304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8859" y="4004486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Simple texture lookup</a:t>
            </a:r>
          </a:p>
          <a:p>
            <a:r>
              <a:rPr lang="en-US" sz="4000" dirty="0" smtClean="0"/>
              <a:t>(Point sampling)</a:t>
            </a:r>
            <a:endParaRPr lang="en-US" sz="4000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3667027" y="3252248"/>
            <a:ext cx="14359" cy="7522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63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4" y="1837096"/>
            <a:ext cx="6715125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Depth scrolling</a:t>
            </a:r>
          </a:p>
          <a:p>
            <a:r>
              <a:rPr lang="en-US" sz="4000" i="1" dirty="0" smtClean="0"/>
              <a:t>Translation parallel to light rays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00660" y="4167775"/>
            <a:ext cx="5495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Additional handling needed for depth scroll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2505" y="2848163"/>
            <a:ext cx="1283203" cy="128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2504" y="3394778"/>
            <a:ext cx="1283203" cy="128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01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4" y="1837096"/>
            <a:ext cx="6715125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Depth scrolling</a:t>
            </a:r>
          </a:p>
          <a:p>
            <a:r>
              <a:rPr lang="en-US" sz="4000" i="1" dirty="0" smtClean="0"/>
              <a:t>Translation parallel to light rays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34671" y="2620652"/>
            <a:ext cx="1244340" cy="43363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7336" y="4364610"/>
            <a:ext cx="759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Delta camera depth in light frame</a:t>
            </a:r>
            <a:endParaRPr lang="en-US" sz="4000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4656841" y="3054285"/>
            <a:ext cx="0" cy="13103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14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4" y="1837096"/>
            <a:ext cx="6715125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Depth scrolling</a:t>
            </a:r>
          </a:p>
          <a:p>
            <a:r>
              <a:rPr lang="en-US" sz="4000" i="1" dirty="0" smtClean="0"/>
              <a:t>Translation parallel to light rays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271858" y="3233394"/>
            <a:ext cx="3289955" cy="48076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7336" y="4364610"/>
            <a:ext cx="7598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Offset all previous depths </a:t>
            </a:r>
          </a:p>
          <a:p>
            <a:r>
              <a:rPr lang="en-US" sz="4000" dirty="0" smtClean="0"/>
              <a:t>(scroll depth)</a:t>
            </a:r>
            <a:endParaRPr lang="en-US" sz="4000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3916836" y="3714161"/>
            <a:ext cx="4715" cy="65044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1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Depth scrolling</a:t>
            </a:r>
          </a:p>
          <a:p>
            <a:r>
              <a:rPr lang="en-US" sz="4000" i="1" dirty="0"/>
              <a:t>Translation parallel to light 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09" y="2137159"/>
            <a:ext cx="7598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Gotchas: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Near plane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Far plane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960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7149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On </a:t>
            </a:r>
            <a:r>
              <a:rPr lang="en-US" dirty="0"/>
              <a:t>any particular frame, a shadow map represents a 2D rectangular </a:t>
            </a:r>
            <a:r>
              <a:rPr lang="en-US" dirty="0" smtClean="0"/>
              <a:t>slice of </a:t>
            </a:r>
            <a:r>
              <a:rPr lang="en-US" dirty="0"/>
              <a:t>that volume.</a:t>
            </a:r>
          </a:p>
        </p:txBody>
      </p:sp>
    </p:spTree>
    <p:extLst>
      <p:ext uri="{BB962C8B-B14F-4D97-AF65-F5344CB8AC3E}">
        <p14:creationId xmlns:p14="http://schemas.microsoft.com/office/powerpoint/2010/main" val="984026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Depth scrolling</a:t>
            </a:r>
          </a:p>
          <a:p>
            <a:r>
              <a:rPr lang="en-US" sz="4000" i="1" dirty="0"/>
              <a:t>Translation parallel to light 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09" y="2137159"/>
            <a:ext cx="7598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Gotchas: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Near plane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Far plane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19802" y="2783489"/>
            <a:ext cx="2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Clamp to 0.0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flipV="1">
            <a:off x="3473116" y="3106655"/>
            <a:ext cx="1746686" cy="135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39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Depth scrolling</a:t>
            </a:r>
          </a:p>
          <a:p>
            <a:r>
              <a:rPr lang="en-US" sz="4000" i="1" dirty="0"/>
              <a:t>Translation parallel to light 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09" y="2137159"/>
            <a:ext cx="7598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Gotchas: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Near plane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Far plane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19802" y="3409518"/>
            <a:ext cx="518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 1.0 = buffer clear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3116" y="3732684"/>
            <a:ext cx="1746686" cy="135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6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554" y="276309"/>
            <a:ext cx="849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Depth scrolling</a:t>
            </a:r>
          </a:p>
          <a:p>
            <a:r>
              <a:rPr lang="en-US" sz="4000" i="1" dirty="0"/>
              <a:t>Translation parallel to light 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09" y="2137159"/>
            <a:ext cx="7598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Gotchas: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Near plane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Far plane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19802" y="3409518"/>
            <a:ext cx="518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 1.0 = buffer clear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3116" y="3732684"/>
            <a:ext cx="1746686" cy="135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8" y="4076150"/>
            <a:ext cx="6506839" cy="22925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346459" y="5885921"/>
            <a:ext cx="1746686" cy="135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7343" y="5562755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 offset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8058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5142322"/>
            <a:ext cx="2209102" cy="15793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69068" y="4679452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additional “static” geometry into edges exposed by scrolling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2989" y="5648948"/>
            <a:ext cx="32051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25" y="650958"/>
            <a:ext cx="3695700" cy="31337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08168" y="770021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966157" y="2217821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91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18421" y="5282654"/>
            <a:ext cx="5366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Scrolled in area divided into slabs (thin OBBs)</a:t>
            </a:r>
            <a:endParaRPr lang="en-US" sz="4000" dirty="0"/>
          </a:p>
        </p:txBody>
      </p:sp>
      <p:pic>
        <p:nvPicPr>
          <p:cNvPr id="6" name="Picture 5" descr="scrolle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66" y="2205811"/>
            <a:ext cx="3028950" cy="299085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8" idx="0"/>
            <a:endCxn id="3" idx="3"/>
          </p:cNvCxnSpPr>
          <p:nvPr/>
        </p:nvCxnSpPr>
        <p:spPr>
          <a:xfrm rot="16200000" flipV="1">
            <a:off x="8233781" y="3814971"/>
            <a:ext cx="1581418" cy="135394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2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0779" y="5282654"/>
            <a:ext cx="6753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‘Static’ </a:t>
            </a:r>
            <a:r>
              <a:rPr lang="en-US" sz="4000" dirty="0" err="1" smtClean="0"/>
              <a:t>geom</a:t>
            </a:r>
            <a:r>
              <a:rPr lang="en-US" sz="4000" dirty="0" smtClean="0"/>
              <a:t> with overlapping bounding volume rendered</a:t>
            </a:r>
            <a:endParaRPr lang="en-US" sz="4000" dirty="0"/>
          </a:p>
        </p:txBody>
      </p:sp>
      <p:cxnSp>
        <p:nvCxnSpPr>
          <p:cNvPr id="12" name="Elbow Connector 11"/>
          <p:cNvCxnSpPr>
            <a:stCxn id="8" idx="0"/>
            <a:endCxn id="2" idx="3"/>
          </p:cNvCxnSpPr>
          <p:nvPr/>
        </p:nvCxnSpPr>
        <p:spPr>
          <a:xfrm rot="16200000" flipV="1">
            <a:off x="7870572" y="4145584"/>
            <a:ext cx="1614014" cy="66012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elt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459" y="467644"/>
            <a:ext cx="5943600" cy="1527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91" y="2144640"/>
            <a:ext cx="3057525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89855" y="3088104"/>
            <a:ext cx="5718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Observe: Coarseness of geometry relative to view</a:t>
            </a:r>
            <a:endParaRPr lang="en-US" sz="4000" dirty="0"/>
          </a:p>
        </p:txBody>
      </p:sp>
      <p:pic>
        <p:nvPicPr>
          <p:cNvPr id="11" name="Picture 10" descr="delt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459" y="467644"/>
            <a:ext cx="5943600" cy="15271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8936259" y="2002768"/>
            <a:ext cx="16039" cy="10773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9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0778" y="5828086"/>
            <a:ext cx="675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Lots of overlapping volumes</a:t>
            </a:r>
            <a:endParaRPr lang="en-US" sz="4000" dirty="0"/>
          </a:p>
        </p:txBody>
      </p:sp>
      <p:cxnSp>
        <p:nvCxnSpPr>
          <p:cNvPr id="12" name="Elbow Connector 11"/>
          <p:cNvCxnSpPr>
            <a:stCxn id="8" idx="0"/>
            <a:endCxn id="2" idx="3"/>
          </p:cNvCxnSpPr>
          <p:nvPr/>
        </p:nvCxnSpPr>
        <p:spPr>
          <a:xfrm rot="16200000" flipV="1">
            <a:off x="7870571" y="4691016"/>
            <a:ext cx="1614014" cy="66012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elt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459" y="467644"/>
            <a:ext cx="5943600" cy="1527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90" y="2690072"/>
            <a:ext cx="3057525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89558" y="1243263"/>
            <a:ext cx="88231" cy="144680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14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0779" y="5771938"/>
            <a:ext cx="675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Very few overlapping volumes</a:t>
            </a:r>
            <a:endParaRPr lang="en-US" sz="4000" dirty="0"/>
          </a:p>
        </p:txBody>
      </p:sp>
      <p:cxnSp>
        <p:nvCxnSpPr>
          <p:cNvPr id="12" name="Elbow Connector 11"/>
          <p:cNvCxnSpPr>
            <a:stCxn id="8" idx="0"/>
          </p:cNvCxnSpPr>
          <p:nvPr/>
        </p:nvCxnSpPr>
        <p:spPr>
          <a:xfrm rot="16200000" flipV="1">
            <a:off x="7870572" y="4634868"/>
            <a:ext cx="1614014" cy="66012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elt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459" y="467644"/>
            <a:ext cx="5943600" cy="152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47516" y="1315453"/>
            <a:ext cx="2825812" cy="13279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66" y="2643448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64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0779" y="5374140"/>
            <a:ext cx="6753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Jagged pattern not relevant: Using square </a:t>
            </a:r>
            <a:r>
              <a:rPr lang="en-US" sz="4000" dirty="0" err="1" smtClean="0"/>
              <a:t>geom</a:t>
            </a:r>
            <a:r>
              <a:rPr lang="en-US" sz="4000" dirty="0" smtClean="0"/>
              <a:t> tiles</a:t>
            </a:r>
          </a:p>
        </p:txBody>
      </p:sp>
      <p:cxnSp>
        <p:nvCxnSpPr>
          <p:cNvPr id="12" name="Elbow Connector 11"/>
          <p:cNvCxnSpPr>
            <a:stCxn id="8" idx="0"/>
            <a:endCxn id="2" idx="3"/>
          </p:cNvCxnSpPr>
          <p:nvPr/>
        </p:nvCxnSpPr>
        <p:spPr>
          <a:xfrm rot="16200000" flipV="1">
            <a:off x="7837472" y="4203970"/>
            <a:ext cx="1543857" cy="79648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elt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459" y="467644"/>
            <a:ext cx="5943600" cy="152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887" y="5142322"/>
            <a:ext cx="220910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11158" y="1231231"/>
            <a:ext cx="1406084" cy="11357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33" y="2315808"/>
            <a:ext cx="3057525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61621" y="3376863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(Aside)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50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147" y="492935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Cascade refers to multiple resolutions of that slice</a:t>
            </a:r>
            <a:endParaRPr lang="en-US" dirty="0"/>
          </a:p>
        </p:txBody>
      </p:sp>
      <p:pic>
        <p:nvPicPr>
          <p:cNvPr id="4" name="Picture 3" descr="full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5347" y="2880535"/>
            <a:ext cx="5943600" cy="1527175"/>
          </a:xfrm>
          <a:prstGeom prst="rect">
            <a:avLst/>
          </a:prstGeom>
        </p:spPr>
      </p:pic>
      <p:pic>
        <p:nvPicPr>
          <p:cNvPr id="5" name="Picture 4" descr="full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5347" y="4622549"/>
            <a:ext cx="5943600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7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887" y="5142322"/>
            <a:ext cx="2209102" cy="15793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3026" y="4987228"/>
            <a:ext cx="55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Render newly “static” geometry in cached area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2989" y="5648948"/>
            <a:ext cx="32051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25" y="650958"/>
            <a:ext cx="3695700" cy="31337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700210" y="1042737"/>
            <a:ext cx="1515979" cy="144779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458199" y="2544065"/>
            <a:ext cx="1" cy="22980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25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9016" y="5123468"/>
            <a:ext cx="2235762" cy="15671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1679" y="4751641"/>
            <a:ext cx="55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Copy map to use as final shadow map for current frame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40968" y="5719011"/>
            <a:ext cx="1190028" cy="21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ll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0210" y="484214"/>
            <a:ext cx="5943600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38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pic>
        <p:nvPicPr>
          <p:cNvPr id="13" name="Picture 12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pic>
        <p:nvPicPr>
          <p:cNvPr id="14" name="Picture 13" descr="delta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307" y="2176128"/>
            <a:ext cx="5943600" cy="1527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03096" y="5142322"/>
            <a:ext cx="218168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199" y="5866567"/>
            <a:ext cx="556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CSM Scrolling</a:t>
            </a:r>
            <a:endParaRPr lang="en-US" sz="4000" dirty="0"/>
          </a:p>
        </p:txBody>
      </p:sp>
      <p:pic>
        <p:nvPicPr>
          <p:cNvPr id="6" name="Picture 5" descr="full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1307" y="3805605"/>
            <a:ext cx="5943600" cy="1527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3887" y="5142322"/>
            <a:ext cx="214394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0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pic>
        <p:nvPicPr>
          <p:cNvPr id="13" name="Picture 12" descr="scrol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7" y="494147"/>
            <a:ext cx="5943600" cy="1527175"/>
          </a:xfrm>
          <a:prstGeom prst="rect">
            <a:avLst/>
          </a:prstGeom>
        </p:spPr>
      </p:pic>
      <p:pic>
        <p:nvPicPr>
          <p:cNvPr id="14" name="Picture 13" descr="delta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307" y="2176128"/>
            <a:ext cx="5943600" cy="1527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03096" y="5142322"/>
            <a:ext cx="218168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3363" y="5674062"/>
            <a:ext cx="619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Each map (512x512) PS3/360</a:t>
            </a:r>
            <a:endParaRPr lang="en-US" sz="4000" dirty="0"/>
          </a:p>
        </p:txBody>
      </p:sp>
      <p:pic>
        <p:nvPicPr>
          <p:cNvPr id="6" name="Picture 5" descr="full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1307" y="3805605"/>
            <a:ext cx="5943600" cy="1527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3887" y="5142322"/>
            <a:ext cx="214394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0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ull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306" y="3805604"/>
            <a:ext cx="5943600" cy="1527175"/>
          </a:xfrm>
          <a:prstGeom prst="rect">
            <a:avLst/>
          </a:prstGeom>
        </p:spPr>
      </p:pic>
      <p:pic>
        <p:nvPicPr>
          <p:cNvPr id="15" name="Picture 14" descr="delta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306" y="2176128"/>
            <a:ext cx="5943600" cy="1527175"/>
          </a:xfrm>
          <a:prstGeom prst="rect">
            <a:avLst/>
          </a:prstGeom>
        </p:spPr>
      </p:pic>
      <p:pic>
        <p:nvPicPr>
          <p:cNvPr id="16" name="Picture 15" descr="scrolled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306" y="494147"/>
            <a:ext cx="5943600" cy="152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199" y="5866567"/>
            <a:ext cx="556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Another view…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73" y="32101"/>
            <a:ext cx="4589004" cy="68018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03096" y="5142322"/>
            <a:ext cx="218168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3887" y="5142322"/>
            <a:ext cx="2143942" cy="1555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887" y="2853512"/>
            <a:ext cx="2193060" cy="16302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1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7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23772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Straightforward addition to CSM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1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23772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Key: </a:t>
            </a:r>
            <a:br>
              <a:rPr lang="en-US" dirty="0" smtClean="0"/>
            </a:br>
            <a:r>
              <a:rPr lang="en-US" dirty="0" smtClean="0"/>
              <a:t>Like 2D bitmap scrolling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1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958" y="21111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not render ~70% of </a:t>
            </a:r>
            <a:br>
              <a:rPr lang="en-US" dirty="0"/>
            </a:br>
            <a:r>
              <a:rPr lang="en-US" dirty="0"/>
              <a:t>‘static’ geometry in to CSM</a:t>
            </a:r>
          </a:p>
        </p:txBody>
      </p:sp>
    </p:spTree>
    <p:extLst>
      <p:ext uri="{BB962C8B-B14F-4D97-AF65-F5344CB8AC3E}">
        <p14:creationId xmlns:p14="http://schemas.microsoft.com/office/powerpoint/2010/main" val="3991241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32" y="304800"/>
            <a:ext cx="5754899" cy="137962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Detailed paper: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2401" y="1684421"/>
            <a:ext cx="4230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bit.ly/QIoBr9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64" y="994611"/>
            <a:ext cx="5434289" cy="5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en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968" y="2189748"/>
            <a:ext cx="5943600" cy="40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68" y="890680"/>
            <a:ext cx="9144000" cy="12990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23772"/>
            <a:ext cx="91440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Most of the time, the </a:t>
            </a:r>
            <a:r>
              <a:rPr lang="en-US" dirty="0"/>
              <a:t>camera does not make radical </a:t>
            </a:r>
            <a:r>
              <a:rPr lang="en-US" dirty="0" smtClean="0"/>
              <a:t>changes across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1869248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Most geometry is relatively static across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734</TotalTime>
  <Words>642</Words>
  <Application>Microsoft Office PowerPoint</Application>
  <PresentationFormat>Widescreen</PresentationFormat>
  <Paragraphs>120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Wingdings 2</vt:lpstr>
      <vt:lpstr>Office Theme Dark</vt:lpstr>
      <vt:lpstr>CSM Scrolling</vt:lpstr>
      <vt:lpstr> CSM Scrolling by:  Mike Day  mday@insomniacgames.com  CSM Caching by:  Al Hastings   afh@insomniacgames.com  Who am I?  Mike Acton   macton@insomniacgames.com </vt:lpstr>
      <vt:lpstr>Quick Background</vt:lpstr>
      <vt:lpstr>From light POV, imagine whole world as single mega shadow texture</vt:lpstr>
      <vt:lpstr>On any particular frame, a shadow map represents a 2D rectangular slice of that volume.</vt:lpstr>
      <vt:lpstr>Cascade refers to multiple resolutions of that slice</vt:lpstr>
      <vt:lpstr>Assumptions</vt:lpstr>
      <vt:lpstr>Most of the time, the camera does not make radical changes across frames</vt:lpstr>
      <vt:lpstr>Most geometry is relatively static across frames</vt:lpstr>
      <vt:lpstr>Geometry which has changed from the previous frame can be identified</vt:lpstr>
      <vt:lpstr>The light direction is relatively stable across frames</vt:lpstr>
      <vt:lpstr>Results of spatial queries can be used in the same frame as shadow rendering</vt:lpstr>
      <vt:lpstr>Geometry is divided into small* instances</vt:lpstr>
      <vt:lpstr>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 Caching</vt:lpstr>
      <vt:lpstr>Assumption: Camera is not moving (much)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 Scrolling</vt:lpstr>
      <vt:lpstr>Assumption: Camera moves a lot (but slowly*)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 up</vt:lpstr>
      <vt:lpstr>Straightforward addition to CSM Caching</vt:lpstr>
      <vt:lpstr>Key:  Like 2D bitmap scrolling</vt:lpstr>
      <vt:lpstr>Do not render ~70% of  ‘static’ geometry in to CSM</vt:lpstr>
      <vt:lpstr>Detailed paper: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 Scrolling</dc:title>
  <dc:creator>Mike Acton</dc:creator>
  <cp:lastModifiedBy>Mike Acton</cp:lastModifiedBy>
  <cp:revision>42</cp:revision>
  <dcterms:created xsi:type="dcterms:W3CDTF">2012-07-31T22:17:29Z</dcterms:created>
  <dcterms:modified xsi:type="dcterms:W3CDTF">2012-08-10T20:21:07Z</dcterms:modified>
</cp:coreProperties>
</file>