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6" r:id="rId38"/>
    <p:sldId id="294" r:id="rId39"/>
    <p:sldId id="295" r:id="rId40"/>
    <p:sldId id="298" r:id="rId41"/>
    <p:sldId id="300" r:id="rId42"/>
    <p:sldId id="299" r:id="rId43"/>
    <p:sldId id="301" r:id="rId44"/>
    <p:sldId id="302" r:id="rId45"/>
    <p:sldId id="304" r:id="rId46"/>
    <p:sldId id="305" r:id="rId47"/>
    <p:sldId id="306" r:id="rId48"/>
    <p:sldId id="307" r:id="rId49"/>
    <p:sldId id="310" r:id="rId50"/>
    <p:sldId id="311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E91D-37FF-4A10-8EEF-7DD839B15EC7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oices.yahoo.com/how-xbox-live-achievement-whores-screwing-xbox-6557084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voices.yahoo.com/how-xbox-live-achievement-whores-screwing-xbox-6557084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/>
              <a:t> </a:t>
            </a:r>
            <a:r>
              <a:rPr lang="en-US" dirty="0" smtClean="0"/>
              <a:t>means having a legitimate economic system.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39" idx="2"/>
          </p:cNvCxnSpPr>
          <p:nvPr/>
        </p:nvCxnSpPr>
        <p:spPr>
          <a:xfrm rot="5400000">
            <a:off x="4019550" y="3448050"/>
            <a:ext cx="1905000" cy="2933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Uniform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0480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57200"/>
            <a:ext cx="3352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XBL or PSN?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57200"/>
            <a:ext cx="3352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XBL or PSN?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1600200"/>
            <a:ext cx="33528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72200" y="9906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Broken normalization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609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[0]/1000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2133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N[1]/1000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1000" y="3657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N[2]/1000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51054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N[3]/1000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72200" y="9906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Broken normalization function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2200" y="19050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of 1000pts?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876800" y="533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53000" y="2057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53000" y="3581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53000" y="5029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concrete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609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[0]/1000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2133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N[1]/1000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1000" y="3657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N[2]/1000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51054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N[3]/1000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72200" y="9906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Broken normalization function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2200" y="19050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of 1000pts?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72200" y="28194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of N[0-3]?</a:t>
            </a:r>
            <a:endParaRPr lang="en-US" dirty="0"/>
          </a:p>
        </p:txBody>
      </p:sp>
      <p:pic>
        <p:nvPicPr>
          <p:cNvPr id="2050" name="Picture 2" descr="http://collingswoodfoodies.com/mastercontrol/wp-content/uploads/2011/05/achievement_wh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733800"/>
            <a:ext cx="2819400" cy="2013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Whoring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“Unfortunately</a:t>
            </a:r>
            <a:r>
              <a:rPr lang="en-US" dirty="0"/>
              <a:t>, Achievement Whoring is out </a:t>
            </a:r>
            <a:r>
              <a:rPr lang="en-US" dirty="0" smtClean="0"/>
              <a:t>of Microsoft's </a:t>
            </a:r>
            <a:r>
              <a:rPr lang="en-US" dirty="0"/>
              <a:t>hands at this point and there's little to nothing Microsoft to do to stop Achievement </a:t>
            </a:r>
            <a:r>
              <a:rPr lang="en-US" dirty="0" smtClean="0"/>
              <a:t>only </a:t>
            </a:r>
            <a:r>
              <a:rPr lang="en-US" dirty="0"/>
              <a:t>players</a:t>
            </a:r>
            <a:r>
              <a:rPr lang="en-US" dirty="0" smtClean="0"/>
              <a:t>.”</a:t>
            </a:r>
          </a:p>
          <a:p>
            <a:pPr algn="r">
              <a:buNone/>
            </a:pPr>
            <a:r>
              <a:rPr lang="en-US" sz="1600" dirty="0" smtClean="0">
                <a:hlinkClick r:id="rId2"/>
              </a:rPr>
              <a:t>http://voices.yahoo.com/how-xbox-live-achievement-whores-screwing-xbox-6557084.html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Whoring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“Unfortunately</a:t>
            </a:r>
            <a:r>
              <a:rPr lang="en-US" dirty="0"/>
              <a:t>, Achievement Whoring is out </a:t>
            </a:r>
            <a:r>
              <a:rPr lang="en-US" dirty="0" smtClean="0"/>
              <a:t>of Microsoft's </a:t>
            </a:r>
            <a:r>
              <a:rPr lang="en-US" dirty="0"/>
              <a:t>hands at this point and there's little to nothing Microsoft to do to stop Achievement </a:t>
            </a:r>
            <a:r>
              <a:rPr lang="en-US" dirty="0" smtClean="0"/>
              <a:t>only </a:t>
            </a:r>
            <a:r>
              <a:rPr lang="en-US" dirty="0"/>
              <a:t>players</a:t>
            </a:r>
            <a:r>
              <a:rPr lang="en-US" dirty="0" smtClean="0"/>
              <a:t>.”</a:t>
            </a:r>
          </a:p>
          <a:p>
            <a:pPr algn="r">
              <a:buNone/>
            </a:pPr>
            <a:r>
              <a:rPr lang="en-US" sz="1600" dirty="0" smtClean="0">
                <a:hlinkClick r:id="rId2"/>
              </a:rPr>
              <a:t>http://voices.yahoo.com/how-xbox-live-achievement-whores-screwing-xbox-6557084.html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04800" y="4038600"/>
            <a:ext cx="8534400" cy="2438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Wrong! </a:t>
            </a:r>
          </a:p>
          <a:p>
            <a:pPr algn="ctr"/>
            <a:r>
              <a:rPr lang="en-US" sz="3600" dirty="0" smtClean="0"/>
              <a:t>Fundamental </a:t>
            </a:r>
            <a:r>
              <a:rPr lang="en-US" sz="3600" i="1" dirty="0" smtClean="0"/>
              <a:t>misunderstanding</a:t>
            </a:r>
            <a:r>
              <a:rPr lang="en-US" sz="3600" dirty="0" smtClean="0"/>
              <a:t> of “achievement economics”</a:t>
            </a:r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pic>
        <p:nvPicPr>
          <p:cNvPr id="2050" name="Picture 2" descr="http://collingswoodfoodies.com/mastercontrol/wp-content/uploads/2011/05/achievement_wh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990600"/>
            <a:ext cx="2819400" cy="201385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3124200" y="228600"/>
            <a:ext cx="1066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4724400"/>
            <a:ext cx="1066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9600" y="2819400"/>
            <a:ext cx="16002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Devalues</a:t>
            </a:r>
            <a:endParaRPr lang="en-US" dirty="0"/>
          </a:p>
        </p:txBody>
      </p:sp>
      <p:cxnSp>
        <p:nvCxnSpPr>
          <p:cNvPr id="25" name="Shape 24"/>
          <p:cNvCxnSpPr>
            <a:stCxn id="8" idx="3"/>
            <a:endCxn id="22" idx="0"/>
          </p:cNvCxnSpPr>
          <p:nvPr/>
        </p:nvCxnSpPr>
        <p:spPr>
          <a:xfrm>
            <a:off x="4038600" y="876300"/>
            <a:ext cx="1181100" cy="1943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2" idx="2"/>
            <a:endCxn id="11" idx="3"/>
          </p:cNvCxnSpPr>
          <p:nvPr/>
        </p:nvCxnSpPr>
        <p:spPr>
          <a:xfrm rot="5400000">
            <a:off x="3771900" y="3924300"/>
            <a:ext cx="179070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pic>
        <p:nvPicPr>
          <p:cNvPr id="2050" name="Picture 2" descr="http://collingswoodfoodies.com/mastercontrol/wp-content/uploads/2011/05/achievement_wh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990600"/>
            <a:ext cx="2819400" cy="201385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3124200" y="228600"/>
            <a:ext cx="1066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4724400"/>
            <a:ext cx="1066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9600" y="2819400"/>
            <a:ext cx="16002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Devalues</a:t>
            </a:r>
            <a:endParaRPr lang="en-US" dirty="0"/>
          </a:p>
        </p:txBody>
      </p:sp>
      <p:cxnSp>
        <p:nvCxnSpPr>
          <p:cNvPr id="25" name="Shape 24"/>
          <p:cNvCxnSpPr>
            <a:stCxn id="8" idx="3"/>
            <a:endCxn id="22" idx="0"/>
          </p:cNvCxnSpPr>
          <p:nvPr/>
        </p:nvCxnSpPr>
        <p:spPr>
          <a:xfrm>
            <a:off x="4038600" y="876300"/>
            <a:ext cx="1181100" cy="1943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2" idx="2"/>
            <a:endCxn id="11" idx="3"/>
          </p:cNvCxnSpPr>
          <p:nvPr/>
        </p:nvCxnSpPr>
        <p:spPr>
          <a:xfrm rot="5400000">
            <a:off x="3771900" y="3924300"/>
            <a:ext cx="179070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62600" y="3810000"/>
            <a:ext cx="32766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Because they exist in the same economy!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48200" y="4419600"/>
            <a:ext cx="41910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becomes unworkable*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*except in </a:t>
            </a:r>
            <a:r>
              <a:rPr lang="en-US" sz="1600" i="1" dirty="0" smtClean="0"/>
              <a:t>extremely</a:t>
            </a:r>
            <a:r>
              <a:rPr lang="en-US" sz="1600" dirty="0" smtClean="0"/>
              <a:t> limited cases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48200" y="4419600"/>
            <a:ext cx="41910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becomes unworkable*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*except in </a:t>
            </a:r>
            <a:r>
              <a:rPr lang="en-US" sz="1600" i="1" dirty="0" smtClean="0"/>
              <a:t>extremely</a:t>
            </a:r>
            <a:r>
              <a:rPr lang="en-US" sz="1600" dirty="0" smtClean="0"/>
              <a:t> limited cases</a:t>
            </a:r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8200" y="2667000"/>
            <a:ext cx="4191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</a:t>
            </a:r>
          </a:p>
          <a:p>
            <a:pPr algn="ctr"/>
            <a:r>
              <a:rPr lang="en-US" dirty="0" smtClean="0"/>
              <a:t>Achievement values cannot be correlated. All meta-achievements must be customized case-by-case.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48200" y="4419600"/>
            <a:ext cx="41910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becomes unworkable*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*except in </a:t>
            </a:r>
            <a:r>
              <a:rPr lang="en-US" sz="1600" i="1" dirty="0" smtClean="0"/>
              <a:t>extremely</a:t>
            </a:r>
            <a:r>
              <a:rPr lang="en-US" sz="1600" dirty="0" smtClean="0"/>
              <a:t> limited cases</a:t>
            </a:r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8200" y="2667000"/>
            <a:ext cx="4191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</a:t>
            </a:r>
          </a:p>
          <a:p>
            <a:pPr algn="ctr"/>
            <a:r>
              <a:rPr lang="en-US" dirty="0" smtClean="0"/>
              <a:t>Achievement values cannot be correlated. All meta-achievements must be customized case-by-case.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48200" y="1676400"/>
            <a:ext cx="4191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i.e. NOT an economy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81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game example…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81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game example…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143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“bootstrapping”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81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game example…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143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“bootstrapping”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3048000"/>
            <a:ext cx="3200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determine value?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81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game example…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143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“bootstrapping”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3048000"/>
            <a:ext cx="3200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determine value?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62600" y="3657600"/>
            <a:ext cx="3200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838200"/>
            <a:ext cx="29718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a game?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4267200" y="1219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7848600" y="1219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investment in terms of…</a:t>
            </a:r>
          </a:p>
          <a:p>
            <a:pPr algn="ctr"/>
            <a:r>
              <a:rPr lang="en-US" dirty="0" smtClean="0"/>
              <a:t>(Reasonable)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investment in terms of…</a:t>
            </a:r>
          </a:p>
          <a:p>
            <a:pPr algn="ctr"/>
            <a:r>
              <a:rPr lang="en-US" dirty="0" smtClean="0"/>
              <a:t>(Reasonable)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19050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Average-player time-to-accomplish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 events e.g. Button press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37338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count beyond a significance threshold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investment in terms of…</a:t>
            </a:r>
          </a:p>
          <a:p>
            <a:pPr algn="ctr"/>
            <a:r>
              <a:rPr lang="en-US" dirty="0" smtClean="0"/>
              <a:t>(Reasonable)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1905000"/>
            <a:ext cx="44958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Average-player time-to-accomplish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 events e.g. Button press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37338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count beyond a significance threshold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(APT)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609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2400" y="2133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15min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609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11430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4.25hr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2400" y="2133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15min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657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20min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38600" y="51054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609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11430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4.25hr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2400" y="2133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15min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143000"/>
            <a:ext cx="3124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(60*1.06)/(20*.75)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657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20min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38600" y="51054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38800" y="3657600"/>
            <a:ext cx="3048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TTP + link time + interaction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38800" y="5105400"/>
            <a:ext cx="3048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console update,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590800"/>
            <a:ext cx="3733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Good/Bad has actual value in terms of “investment currency.”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47244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Discouraged via “over-pricing”</a:t>
            </a:r>
            <a:endParaRPr lang="en-US" dirty="0"/>
          </a:p>
        </p:txBody>
      </p:sp>
      <p:cxnSp>
        <p:nvCxnSpPr>
          <p:cNvPr id="16" name="Elbow Connector 15"/>
          <p:cNvCxnSpPr>
            <a:stCxn id="12" idx="3"/>
            <a:endCxn id="14" idx="3"/>
          </p:cNvCxnSpPr>
          <p:nvPr/>
        </p:nvCxnSpPr>
        <p:spPr>
          <a:xfrm>
            <a:off x="7162800" y="3390900"/>
            <a:ext cx="12700" cy="1600200"/>
          </a:xfrm>
          <a:prstGeom prst="bentConnector3">
            <a:avLst>
              <a:gd name="adj1" fmla="val 466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4" idx="3"/>
          </p:cNvCxnSpPr>
          <p:nvPr/>
        </p:nvCxnSpPr>
        <p:spPr>
          <a:xfrm>
            <a:off x="7162800" y="2781300"/>
            <a:ext cx="12700" cy="2209800"/>
          </a:xfrm>
          <a:prstGeom prst="bentConnector3">
            <a:avLst>
              <a:gd name="adj1" fmla="val 466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47244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Discouraged via “over-pricing”</a:t>
            </a:r>
            <a:endParaRPr lang="en-US" dirty="0"/>
          </a:p>
        </p:txBody>
      </p:sp>
      <p:cxnSp>
        <p:nvCxnSpPr>
          <p:cNvPr id="16" name="Elbow Connector 15"/>
          <p:cNvCxnSpPr>
            <a:stCxn id="12" idx="3"/>
            <a:endCxn id="14" idx="3"/>
          </p:cNvCxnSpPr>
          <p:nvPr/>
        </p:nvCxnSpPr>
        <p:spPr>
          <a:xfrm>
            <a:off x="7162800" y="3390900"/>
            <a:ext cx="12700" cy="1600200"/>
          </a:xfrm>
          <a:prstGeom prst="bentConnector3">
            <a:avLst>
              <a:gd name="adj1" fmla="val 466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4" idx="3"/>
          </p:cNvCxnSpPr>
          <p:nvPr/>
        </p:nvCxnSpPr>
        <p:spPr>
          <a:xfrm>
            <a:off x="7162800" y="2781300"/>
            <a:ext cx="12700" cy="2209800"/>
          </a:xfrm>
          <a:prstGeom prst="bentConnector3">
            <a:avLst>
              <a:gd name="adj1" fmla="val 466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05400" y="5638800"/>
            <a:ext cx="36576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Affects game enjoyment!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4419600"/>
            <a:ext cx="3581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respond to this via price adjustment</a:t>
            </a:r>
            <a:endParaRPr lang="en-US" dirty="0"/>
          </a:p>
        </p:txBody>
      </p:sp>
      <p:cxnSp>
        <p:nvCxnSpPr>
          <p:cNvPr id="19" name="Elbow Connector 18"/>
          <p:cNvCxnSpPr>
            <a:stCxn id="12" idx="2"/>
            <a:endCxn id="17" idx="0"/>
          </p:cNvCxnSpPr>
          <p:nvPr/>
        </p:nvCxnSpPr>
        <p:spPr>
          <a:xfrm rot="16200000" flipH="1">
            <a:off x="5505450" y="3562350"/>
            <a:ext cx="762000" cy="952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4419600"/>
            <a:ext cx="3581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respond to this via price adjustment</a:t>
            </a:r>
            <a:endParaRPr lang="en-US" dirty="0"/>
          </a:p>
        </p:txBody>
      </p:sp>
      <p:cxnSp>
        <p:nvCxnSpPr>
          <p:cNvPr id="19" name="Elbow Connector 18"/>
          <p:cNvCxnSpPr>
            <a:stCxn id="12" idx="2"/>
            <a:endCxn id="17" idx="0"/>
          </p:cNvCxnSpPr>
          <p:nvPr/>
        </p:nvCxnSpPr>
        <p:spPr>
          <a:xfrm rot="16200000" flipH="1">
            <a:off x="5505450" y="3562350"/>
            <a:ext cx="762000" cy="952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5334000"/>
            <a:ext cx="3581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Over-inflation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4419600"/>
            <a:ext cx="3581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respond to this via price adjustment</a:t>
            </a:r>
            <a:endParaRPr lang="en-US" dirty="0"/>
          </a:p>
        </p:txBody>
      </p:sp>
      <p:cxnSp>
        <p:nvCxnSpPr>
          <p:cNvPr id="19" name="Elbow Connector 18"/>
          <p:cNvCxnSpPr>
            <a:stCxn id="12" idx="2"/>
            <a:endCxn id="17" idx="0"/>
          </p:cNvCxnSpPr>
          <p:nvPr/>
        </p:nvCxnSpPr>
        <p:spPr>
          <a:xfrm rot="16200000" flipH="1">
            <a:off x="5505450" y="3562350"/>
            <a:ext cx="762000" cy="952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5334000"/>
            <a:ext cx="3581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Over-inflation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5943600"/>
            <a:ext cx="3581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pricing still “broken”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investment in terms of…</a:t>
            </a:r>
          </a:p>
          <a:p>
            <a:pPr algn="ctr"/>
            <a:r>
              <a:rPr lang="en-US" dirty="0" smtClean="0"/>
              <a:t>(Reasonable)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19050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Average-player time-to-accomplish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 events e.g. Button press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37338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count beyond a significance threshold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53340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“balance” </a:t>
            </a:r>
          </a:p>
          <a:p>
            <a:pPr algn="ctr"/>
            <a:r>
              <a:rPr lang="en-US" dirty="0" smtClean="0"/>
              <a:t>(Desired play function)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3581400"/>
            <a:ext cx="990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2"/>
            <a:endCxn id="12" idx="0"/>
          </p:cNvCxnSpPr>
          <p:nvPr/>
        </p:nvCxnSpPr>
        <p:spPr>
          <a:xfrm>
            <a:off x="2247900" y="2667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1" idx="0"/>
          </p:cNvCxnSpPr>
          <p:nvPr/>
        </p:nvCxnSpPr>
        <p:spPr>
          <a:xfrm>
            <a:off x="2247900" y="4191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exchange value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47244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exchange value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32004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  <a:endParaRPr lang="en-US" dirty="0"/>
          </a:p>
        </p:txBody>
      </p:sp>
      <p:cxnSp>
        <p:nvCxnSpPr>
          <p:cNvPr id="16" name="Shape 15"/>
          <p:cNvCxnSpPr>
            <a:stCxn id="12" idx="3"/>
            <a:endCxn id="14" idx="0"/>
          </p:cNvCxnSpPr>
          <p:nvPr/>
        </p:nvCxnSpPr>
        <p:spPr>
          <a:xfrm>
            <a:off x="7162800" y="2781300"/>
            <a:ext cx="8382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14" idx="2"/>
            <a:endCxn id="13" idx="3"/>
          </p:cNvCxnSpPr>
          <p:nvPr/>
        </p:nvCxnSpPr>
        <p:spPr>
          <a:xfrm rot="5400000">
            <a:off x="6991350" y="3981450"/>
            <a:ext cx="11811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91200" y="5638800"/>
            <a:ext cx="3048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affect on gameplay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4" idx="2"/>
          </p:cNvCxnSpPr>
          <p:nvPr/>
        </p:nvCxnSpPr>
        <p:spPr>
          <a:xfrm>
            <a:off x="8001000" y="3810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86400" y="1828800"/>
            <a:ext cx="2895600" cy="1524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Notification</a:t>
            </a:r>
            <a:endParaRPr lang="en-US" dirty="0"/>
          </a:p>
        </p:txBody>
      </p:sp>
      <p:cxnSp>
        <p:nvCxnSpPr>
          <p:cNvPr id="22" name="Elbow Connector 21"/>
          <p:cNvCxnSpPr>
            <a:stCxn id="13" idx="2"/>
            <a:endCxn id="19" idx="0"/>
          </p:cNvCxnSpPr>
          <p:nvPr/>
        </p:nvCxnSpPr>
        <p:spPr>
          <a:xfrm rot="16200000" flipH="1">
            <a:off x="6343650" y="1238250"/>
            <a:ext cx="7620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6"/>
          </p:cNvCxnSpPr>
          <p:nvPr/>
        </p:nvCxnSpPr>
        <p:spPr>
          <a:xfrm>
            <a:off x="83820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43600" y="4114800"/>
            <a:ext cx="2819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modifier</a:t>
            </a:r>
          </a:p>
          <a:p>
            <a:pPr algn="ctr"/>
            <a:r>
              <a:rPr lang="en-US" dirty="0" smtClean="0"/>
              <a:t>e.g. Weapon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43600" y="4800600"/>
            <a:ext cx="2819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</a:t>
            </a:r>
          </a:p>
          <a:p>
            <a:pPr algn="ctr"/>
            <a:r>
              <a:rPr lang="en-US" dirty="0" smtClean="0"/>
              <a:t>e.g. Monocle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1288</Words>
  <Application>Microsoft Office PowerPoint</Application>
  <PresentationFormat>On-screen Show (4:3)</PresentationFormat>
  <Paragraphs>477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GaaS means having a legitimate economic system.</vt:lpstr>
      <vt:lpstr>What do we want?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Uniform events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Achievement Whoring</vt:lpstr>
      <vt:lpstr>Achievement Whoring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Acton</dc:creator>
  <cp:lastModifiedBy>Mike Acton</cp:lastModifiedBy>
  <cp:revision>15</cp:revision>
  <dcterms:created xsi:type="dcterms:W3CDTF">2012-02-24T21:25:59Z</dcterms:created>
  <dcterms:modified xsi:type="dcterms:W3CDTF">2012-02-24T23:59:59Z</dcterms:modified>
</cp:coreProperties>
</file>