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2" r:id="rId2"/>
    <p:sldId id="435" r:id="rId3"/>
    <p:sldId id="401" r:id="rId4"/>
    <p:sldId id="256" r:id="rId5"/>
    <p:sldId id="276" r:id="rId6"/>
    <p:sldId id="258" r:id="rId7"/>
    <p:sldId id="257" r:id="rId8"/>
    <p:sldId id="260" r:id="rId9"/>
    <p:sldId id="259" r:id="rId10"/>
    <p:sldId id="293" r:id="rId11"/>
    <p:sldId id="277" r:id="rId12"/>
    <p:sldId id="355" r:id="rId13"/>
    <p:sldId id="356" r:id="rId14"/>
    <p:sldId id="357" r:id="rId15"/>
    <p:sldId id="358" r:id="rId16"/>
    <p:sldId id="359" r:id="rId17"/>
    <p:sldId id="360" r:id="rId18"/>
    <p:sldId id="361" r:id="rId19"/>
    <p:sldId id="362" r:id="rId20"/>
    <p:sldId id="363" r:id="rId21"/>
    <p:sldId id="364" r:id="rId22"/>
    <p:sldId id="285" r:id="rId23"/>
    <p:sldId id="283" r:id="rId24"/>
    <p:sldId id="365" r:id="rId25"/>
    <p:sldId id="403" r:id="rId26"/>
    <p:sldId id="278" r:id="rId27"/>
    <p:sldId id="281" r:id="rId28"/>
    <p:sldId id="279" r:id="rId29"/>
    <p:sldId id="366" r:id="rId30"/>
    <p:sldId id="290"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404" r:id="rId44"/>
    <p:sldId id="405" r:id="rId45"/>
    <p:sldId id="287" r:id="rId46"/>
    <p:sldId id="286" r:id="rId47"/>
    <p:sldId id="289" r:id="rId48"/>
    <p:sldId id="288" r:id="rId49"/>
    <p:sldId id="291" r:id="rId50"/>
    <p:sldId id="292" r:id="rId51"/>
    <p:sldId id="294" r:id="rId52"/>
    <p:sldId id="295" r:id="rId53"/>
    <p:sldId id="297" r:id="rId54"/>
    <p:sldId id="296" r:id="rId55"/>
    <p:sldId id="298" r:id="rId56"/>
    <p:sldId id="299"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437" r:id="rId73"/>
    <p:sldId id="407" r:id="rId74"/>
    <p:sldId id="316" r:id="rId75"/>
    <p:sldId id="317" r:id="rId76"/>
    <p:sldId id="322" r:id="rId77"/>
    <p:sldId id="320" r:id="rId78"/>
    <p:sldId id="323" r:id="rId79"/>
    <p:sldId id="319"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82" r:id="rId93"/>
    <p:sldId id="383" r:id="rId94"/>
    <p:sldId id="384" r:id="rId95"/>
    <p:sldId id="385" r:id="rId96"/>
    <p:sldId id="386" r:id="rId97"/>
    <p:sldId id="390" r:id="rId98"/>
    <p:sldId id="387" r:id="rId99"/>
    <p:sldId id="388" r:id="rId100"/>
    <p:sldId id="389" r:id="rId101"/>
    <p:sldId id="336" r:id="rId102"/>
    <p:sldId id="391" r:id="rId103"/>
    <p:sldId id="318" r:id="rId104"/>
    <p:sldId id="321" r:id="rId105"/>
    <p:sldId id="406" r:id="rId106"/>
    <p:sldId id="337" r:id="rId107"/>
    <p:sldId id="338" r:id="rId108"/>
    <p:sldId id="392" r:id="rId109"/>
    <p:sldId id="393" r:id="rId110"/>
    <p:sldId id="394" r:id="rId111"/>
    <p:sldId id="395" r:id="rId112"/>
    <p:sldId id="399" r:id="rId113"/>
    <p:sldId id="340" r:id="rId114"/>
    <p:sldId id="408" r:id="rId115"/>
    <p:sldId id="409" r:id="rId116"/>
    <p:sldId id="410" r:id="rId117"/>
    <p:sldId id="341" r:id="rId118"/>
    <p:sldId id="411" r:id="rId119"/>
    <p:sldId id="412" r:id="rId120"/>
    <p:sldId id="344" r:id="rId121"/>
    <p:sldId id="342" r:id="rId122"/>
    <p:sldId id="413" r:id="rId123"/>
    <p:sldId id="352" r:id="rId124"/>
    <p:sldId id="414" r:id="rId125"/>
    <p:sldId id="415" r:id="rId126"/>
    <p:sldId id="416" r:id="rId127"/>
    <p:sldId id="421" r:id="rId128"/>
    <p:sldId id="417" r:id="rId129"/>
    <p:sldId id="418" r:id="rId130"/>
    <p:sldId id="419" r:id="rId131"/>
    <p:sldId id="420" r:id="rId132"/>
    <p:sldId id="422" r:id="rId133"/>
    <p:sldId id="424" r:id="rId134"/>
    <p:sldId id="423" r:id="rId135"/>
    <p:sldId id="425" r:id="rId136"/>
    <p:sldId id="426" r:id="rId137"/>
    <p:sldId id="427" r:id="rId138"/>
    <p:sldId id="430" r:id="rId139"/>
    <p:sldId id="432" r:id="rId140"/>
    <p:sldId id="353" r:id="rId141"/>
    <p:sldId id="434" r:id="rId142"/>
    <p:sldId id="433" r:id="rId143"/>
    <p:sldId id="438" r:id="rId144"/>
    <p:sldId id="396" r:id="rId145"/>
    <p:sldId id="429" r:id="rId146"/>
    <p:sldId id="397" r:id="rId147"/>
    <p:sldId id="398" r:id="rId148"/>
    <p:sldId id="436" r:id="rId1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varScale="1">
        <p:scale>
          <a:sx n="103" d="100"/>
          <a:sy n="103" d="100"/>
        </p:scale>
        <p:origin x="11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427406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140633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14725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105606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30B8E-8EF2-41E2-811C-3C8F7A64C2CF}" type="datetimeFigureOut">
              <a:rPr lang="en-US" smtClean="0"/>
              <a:t>3/21/2014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28579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30B8E-8EF2-41E2-811C-3C8F7A64C2CF}" type="datetimeFigureOut">
              <a:rPr lang="en-US" smtClean="0"/>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35464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30B8E-8EF2-41E2-811C-3C8F7A64C2CF}" type="datetimeFigureOut">
              <a:rPr lang="en-US" smtClean="0"/>
              <a:t>3/21/2014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6367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30B8E-8EF2-41E2-811C-3C8F7A64C2CF}" type="datetimeFigureOut">
              <a:rPr lang="en-US" smtClean="0"/>
              <a:t>3/21/2014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426932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30B8E-8EF2-41E2-811C-3C8F7A64C2CF}" type="datetimeFigureOut">
              <a:rPr lang="en-US" smtClean="0"/>
              <a:t>3/21/2014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73224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30B8E-8EF2-41E2-811C-3C8F7A64C2CF}" type="datetimeFigureOut">
              <a:rPr lang="en-US" smtClean="0"/>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63468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30B8E-8EF2-41E2-811C-3C8F7A64C2CF}" type="datetimeFigureOut">
              <a:rPr lang="en-US" smtClean="0"/>
              <a:t>3/21/2014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231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30B8E-8EF2-41E2-811C-3C8F7A64C2CF}" type="datetimeFigureOut">
              <a:rPr lang="en-US" smtClean="0"/>
              <a:t>3/21/2014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DBA31-E71A-474D-BA69-D43CAC319ED5}" type="slidenum">
              <a:rPr lang="en-US" smtClean="0"/>
              <a:t>‹#›</a:t>
            </a:fld>
            <a:endParaRPr lang="en-US"/>
          </a:p>
        </p:txBody>
      </p:sp>
    </p:spTree>
    <p:extLst>
      <p:ext uri="{BB962C8B-B14F-4D97-AF65-F5344CB8AC3E}">
        <p14:creationId xmlns:p14="http://schemas.microsoft.com/office/powerpoint/2010/main" val="256852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0060" y="1123840"/>
            <a:ext cx="11460741" cy="5063599"/>
          </a:xfrm>
          <a:prstGeom prst="rect">
            <a:avLst/>
          </a:prstGeom>
        </p:spPr>
      </p:pic>
      <p:pic>
        <p:nvPicPr>
          <p:cNvPr id="3" name="Picture 2"/>
          <p:cNvPicPr>
            <a:picLocks noChangeAspect="1"/>
          </p:cNvPicPr>
          <p:nvPr/>
        </p:nvPicPr>
        <p:blipFill>
          <a:blip r:embed="rId3"/>
          <a:stretch>
            <a:fillRect/>
          </a:stretch>
        </p:blipFill>
        <p:spPr>
          <a:xfrm>
            <a:off x="480060" y="3345401"/>
            <a:ext cx="11239500" cy="2842038"/>
          </a:xfrm>
          <a:prstGeom prst="rect">
            <a:avLst/>
          </a:prstGeom>
        </p:spPr>
      </p:pic>
    </p:spTree>
    <p:extLst>
      <p:ext uri="{BB962C8B-B14F-4D97-AF65-F5344CB8AC3E}">
        <p14:creationId xmlns:p14="http://schemas.microsoft.com/office/powerpoint/2010/main" val="1886255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10686938" y="2971800"/>
            <a:ext cx="0" cy="281940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52800" y="2895600"/>
            <a:ext cx="0" cy="2819400"/>
          </a:xfrm>
          <a:prstGeom prst="line">
            <a:avLst/>
          </a:prstGeom>
          <a:ln w="381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The Battle of North Bridge</a:t>
            </a:r>
            <a:endParaRPr lang="en-US" dirty="0"/>
          </a:p>
        </p:txBody>
      </p:sp>
      <p:sp>
        <p:nvSpPr>
          <p:cNvPr id="6" name="Rounded Rectangle 5"/>
          <p:cNvSpPr/>
          <p:nvPr/>
        </p:nvSpPr>
        <p:spPr>
          <a:xfrm>
            <a:off x="3200400" y="32385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800" y="3206234"/>
            <a:ext cx="533400" cy="369332"/>
          </a:xfrm>
          <a:prstGeom prst="rect">
            <a:avLst/>
          </a:prstGeom>
          <a:noFill/>
        </p:spPr>
        <p:txBody>
          <a:bodyPr wrap="square" rtlCol="0">
            <a:spAutoFit/>
          </a:bodyPr>
          <a:lstStyle/>
          <a:p>
            <a:pPr algn="ctr"/>
            <a:r>
              <a:rPr lang="en-US" dirty="0"/>
              <a:t>L1</a:t>
            </a:r>
          </a:p>
        </p:txBody>
      </p:sp>
      <p:sp>
        <p:nvSpPr>
          <p:cNvPr id="5" name="Rounded Rectangle 4"/>
          <p:cNvSpPr/>
          <p:nvPr/>
        </p:nvSpPr>
        <p:spPr>
          <a:xfrm>
            <a:off x="3200400" y="41529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09800" y="4120634"/>
            <a:ext cx="533400" cy="369332"/>
          </a:xfrm>
          <a:prstGeom prst="rect">
            <a:avLst/>
          </a:prstGeom>
          <a:noFill/>
        </p:spPr>
        <p:txBody>
          <a:bodyPr wrap="square" rtlCol="0">
            <a:spAutoFit/>
          </a:bodyPr>
          <a:lstStyle/>
          <a:p>
            <a:pPr algn="ctr"/>
            <a:r>
              <a:rPr lang="en-US" dirty="0"/>
              <a:t>L2</a:t>
            </a:r>
          </a:p>
        </p:txBody>
      </p:sp>
      <p:sp>
        <p:nvSpPr>
          <p:cNvPr id="4" name="Rounded Rectangle 3"/>
          <p:cNvSpPr/>
          <p:nvPr/>
        </p:nvSpPr>
        <p:spPr>
          <a:xfrm>
            <a:off x="3200400" y="50673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33600" y="5035034"/>
            <a:ext cx="762000" cy="369332"/>
          </a:xfrm>
          <a:prstGeom prst="rect">
            <a:avLst/>
          </a:prstGeom>
          <a:noFill/>
        </p:spPr>
        <p:txBody>
          <a:bodyPr wrap="square" rtlCol="0">
            <a:spAutoFit/>
          </a:bodyPr>
          <a:lstStyle/>
          <a:p>
            <a:pPr algn="ctr"/>
            <a:r>
              <a:rPr lang="en-US" dirty="0"/>
              <a:t>RAM</a:t>
            </a:r>
          </a:p>
        </p:txBody>
      </p:sp>
      <p:pic>
        <p:nvPicPr>
          <p:cNvPr id="2050" name="Picture 2" descr="http://cdn.overclock.net/4/40/40f1c1d8_1a04d148dee1.jpeg"/>
          <p:cNvPicPr>
            <a:picLocks noChangeAspect="1" noChangeArrowheads="1"/>
          </p:cNvPicPr>
          <p:nvPr/>
        </p:nvPicPr>
        <p:blipFill>
          <a:blip r:embed="rId2" cstate="print"/>
          <a:srcRect/>
          <a:stretch>
            <a:fillRect/>
          </a:stretch>
        </p:blipFill>
        <p:spPr bwMode="auto">
          <a:xfrm>
            <a:off x="10001138" y="2133600"/>
            <a:ext cx="1352662" cy="762000"/>
          </a:xfrm>
          <a:prstGeom prst="rect">
            <a:avLst/>
          </a:prstGeom>
          <a:noFill/>
        </p:spPr>
      </p:pic>
      <p:pic>
        <p:nvPicPr>
          <p:cNvPr id="3" name="Picture 2"/>
          <p:cNvPicPr>
            <a:picLocks noChangeAspect="1"/>
          </p:cNvPicPr>
          <p:nvPr/>
        </p:nvPicPr>
        <p:blipFill>
          <a:blip r:embed="rId3"/>
          <a:stretch>
            <a:fillRect/>
          </a:stretch>
        </p:blipFill>
        <p:spPr>
          <a:xfrm>
            <a:off x="7600950" y="-34776"/>
            <a:ext cx="4591050" cy="2124075"/>
          </a:xfrm>
          <a:prstGeom prst="rect">
            <a:avLst/>
          </a:prstGeom>
        </p:spPr>
      </p:pic>
    </p:spTree>
    <p:extLst>
      <p:ext uri="{BB962C8B-B14F-4D97-AF65-F5344CB8AC3E}">
        <p14:creationId xmlns:p14="http://schemas.microsoft.com/office/powerpoint/2010/main" val="4475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 -4.44444E-6 L 0.6 -4.44444E-6 " pathEditMode="relative" rAng="0" ptsTypes="AA">
                                      <p:cBhvr>
                                        <p:cTn id="12" dur="300" fill="hold"/>
                                        <p:tgtEl>
                                          <p:spTgt spid="6"/>
                                        </p:tgtEl>
                                        <p:attrNameLst>
                                          <p:attrName>ppt_x</p:attrName>
                                          <p:attrName>ppt_y</p:attrName>
                                        </p:attrNameLst>
                                      </p:cBhvr>
                                      <p:rCtr x="300" y="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0 2.22222E-6 L 0.6 2.22222E-6 " pathEditMode="relative" rAng="0" ptsTypes="AA">
                                      <p:cBhvr>
                                        <p:cTn id="22" dur="2500" fill="hold"/>
                                        <p:tgtEl>
                                          <p:spTgt spid="5"/>
                                        </p:tgtEl>
                                        <p:attrNameLst>
                                          <p:attrName>ppt_x</p:attrName>
                                          <p:attrName>ppt_y</p:attrName>
                                        </p:attrNameLst>
                                      </p:cBhvr>
                                      <p:rCtr x="30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1" nodeType="clickEffect">
                                  <p:stCondLst>
                                    <p:cond delay="0"/>
                                  </p:stCondLst>
                                  <p:childTnLst>
                                    <p:animMotion origin="layout" path="M 0 -1.11111E-6 L 0.6 -1.11111E-6 " pathEditMode="relative" rAng="0" ptsTypes="AA">
                                      <p:cBhvr>
                                        <p:cTn id="32" dur="16000" fill="hold"/>
                                        <p:tgtEl>
                                          <p:spTgt spid="4"/>
                                        </p:tgtEl>
                                        <p:attrNameLst>
                                          <p:attrName>ppt_x</p:attrName>
                                          <p:attrName>ppt_y</p:attrName>
                                        </p:attrNameLst>
                                      </p:cBhvr>
                                      <p:rCtr x="3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5" grpId="0" animBg="1"/>
      <p:bldP spid="5" grpId="1" animBg="1"/>
      <p:bldP spid="9" grpId="0"/>
      <p:bldP spid="4" grpId="0" animBg="1"/>
      <p:bldP spid="4" grpId="1" animBg="1"/>
      <p:bldP spid="1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
        <p:nvSpPr>
          <p:cNvPr id="2" name="TextBox 1"/>
          <p:cNvSpPr txBox="1"/>
          <p:nvPr/>
        </p:nvSpPr>
        <p:spPr>
          <a:xfrm>
            <a:off x="1844040" y="1691640"/>
            <a:ext cx="2772106" cy="369332"/>
          </a:xfrm>
          <a:prstGeom prst="rect">
            <a:avLst/>
          </a:prstGeom>
          <a:noFill/>
        </p:spPr>
        <p:txBody>
          <a:bodyPr wrap="none" rtlCol="0">
            <a:spAutoFit/>
          </a:bodyPr>
          <a:lstStyle/>
          <a:p>
            <a:r>
              <a:rPr lang="en-US" dirty="0" smtClean="0"/>
              <a:t>i.e. Only read when needed</a:t>
            </a:r>
            <a:endParaRPr lang="en-US" dirty="0"/>
          </a:p>
        </p:txBody>
      </p:sp>
      <p:pic>
        <p:nvPicPr>
          <p:cNvPr id="3" name="Picture 2"/>
          <p:cNvPicPr>
            <a:picLocks noChangeAspect="1"/>
          </p:cNvPicPr>
          <p:nvPr/>
        </p:nvPicPr>
        <p:blipFill>
          <a:blip r:embed="rId2"/>
          <a:stretch>
            <a:fillRect/>
          </a:stretch>
        </p:blipFill>
        <p:spPr>
          <a:xfrm>
            <a:off x="2932747" y="2385060"/>
            <a:ext cx="8353425" cy="3771900"/>
          </a:xfrm>
          <a:prstGeom prst="rect">
            <a:avLst/>
          </a:prstGeom>
        </p:spPr>
      </p:pic>
      <p:pic>
        <p:nvPicPr>
          <p:cNvPr id="5" name="Picture 4"/>
          <p:cNvPicPr>
            <a:picLocks noChangeAspect="1"/>
          </p:cNvPicPr>
          <p:nvPr/>
        </p:nvPicPr>
        <p:blipFill>
          <a:blip r:embed="rId3"/>
          <a:stretch>
            <a:fillRect/>
          </a:stretch>
        </p:blipFill>
        <p:spPr>
          <a:xfrm>
            <a:off x="406096" y="3004185"/>
            <a:ext cx="7471055" cy="1994535"/>
          </a:xfrm>
          <a:prstGeom prst="rect">
            <a:avLst/>
          </a:prstGeom>
        </p:spPr>
      </p:pic>
      <p:sp>
        <p:nvSpPr>
          <p:cNvPr id="6" name="TextBox 5"/>
          <p:cNvSpPr txBox="1"/>
          <p:nvPr/>
        </p:nvSpPr>
        <p:spPr>
          <a:xfrm>
            <a:off x="406096" y="2634853"/>
            <a:ext cx="527004" cy="369332"/>
          </a:xfrm>
          <a:prstGeom prst="rect">
            <a:avLst/>
          </a:prstGeom>
          <a:noFill/>
        </p:spPr>
        <p:txBody>
          <a:bodyPr wrap="none" rtlCol="0">
            <a:spAutoFit/>
          </a:bodyPr>
          <a:lstStyle/>
          <a:p>
            <a:r>
              <a:rPr lang="en-US" dirty="0" smtClean="0"/>
              <a:t>e.g.</a:t>
            </a:r>
            <a:endParaRPr lang="en-US" dirty="0"/>
          </a:p>
        </p:txBody>
      </p:sp>
      <p:cxnSp>
        <p:nvCxnSpPr>
          <p:cNvPr id="8" name="Straight Arrow Connector 7"/>
          <p:cNvCxnSpPr/>
          <p:nvPr/>
        </p:nvCxnSpPr>
        <p:spPr>
          <a:xfrm flipV="1">
            <a:off x="7574280" y="2819520"/>
            <a:ext cx="2834640" cy="17448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09722" y="569167"/>
            <a:ext cx="38535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Arrays of command buffers for future frames…</a:t>
            </a:r>
            <a:endParaRPr lang="en-US" dirty="0"/>
          </a:p>
        </p:txBody>
      </p:sp>
    </p:spTree>
    <p:extLst>
      <p:ext uri="{BB962C8B-B14F-4D97-AF65-F5344CB8AC3E}">
        <p14:creationId xmlns:p14="http://schemas.microsoft.com/office/powerpoint/2010/main" val="42339283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9250680" y="3959908"/>
            <a:ext cx="2084585" cy="584775"/>
          </a:xfrm>
          <a:prstGeom prst="rect">
            <a:avLst/>
          </a:prstGeom>
          <a:noFill/>
        </p:spPr>
        <p:txBody>
          <a:bodyPr wrap="square" rtlCol="0">
            <a:spAutoFit/>
          </a:bodyPr>
          <a:lstStyle/>
          <a:p>
            <a:r>
              <a:rPr lang="en-US" sz="3200" b="1" dirty="0" smtClean="0">
                <a:solidFill>
                  <a:srgbClr val="FF0000"/>
                </a:solidFill>
              </a:rPr>
              <a:t>(Try it.)</a:t>
            </a:r>
            <a:endParaRPr lang="en-US" sz="3200" b="1" dirty="0">
              <a:solidFill>
                <a:srgbClr val="FF0000"/>
              </a:solidFill>
            </a:endParaRPr>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676768" y="29347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6061239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9250680" y="3959908"/>
            <a:ext cx="2084585" cy="584775"/>
          </a:xfrm>
          <a:prstGeom prst="rect">
            <a:avLst/>
          </a:prstGeom>
          <a:noFill/>
        </p:spPr>
        <p:txBody>
          <a:bodyPr wrap="square" rtlCol="0">
            <a:spAutoFit/>
          </a:bodyPr>
          <a:lstStyle/>
          <a:p>
            <a:r>
              <a:rPr lang="en-US" sz="3200" b="1" dirty="0" smtClean="0">
                <a:solidFill>
                  <a:srgbClr val="FF0000"/>
                </a:solidFill>
              </a:rPr>
              <a:t>(Try it.)</a:t>
            </a:r>
            <a:endParaRPr lang="en-US" sz="3200" b="1" dirty="0">
              <a:solidFill>
                <a:srgbClr val="FF0000"/>
              </a:solidFill>
            </a:endParaRPr>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676768" y="29347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6" name="Rectangle 5"/>
          <p:cNvSpPr/>
          <p:nvPr/>
        </p:nvSpPr>
        <p:spPr>
          <a:xfrm>
            <a:off x="6750908" y="4604720"/>
            <a:ext cx="5151120" cy="128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these “code smells” can be viewed as symptoms of information density problems…</a:t>
            </a:r>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7937345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3" name="TextBox 12"/>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8158198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3" name="TextBox 12"/>
          <p:cNvSpPr txBox="1"/>
          <p:nvPr/>
        </p:nvSpPr>
        <p:spPr>
          <a:xfrm>
            <a:off x="6524368" y="349266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40627016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2" name="TextBox 11"/>
          <p:cNvSpPr txBox="1"/>
          <p:nvPr/>
        </p:nvSpPr>
        <p:spPr>
          <a:xfrm>
            <a:off x="6524368" y="315612"/>
            <a:ext cx="4582537" cy="369332"/>
          </a:xfrm>
          <a:prstGeom prst="rect">
            <a:avLst/>
          </a:prstGeom>
          <a:noFill/>
        </p:spPr>
        <p:txBody>
          <a:bodyPr wrap="none" rtlCol="0">
            <a:spAutoFit/>
          </a:bodyPr>
          <a:lstStyle/>
          <a:p>
            <a:r>
              <a:rPr lang="en-US" dirty="0" smtClean="0"/>
              <a:t>The story so far… The compiler can’t help with:</a:t>
            </a:r>
            <a:endParaRPr lang="en-US" dirty="0"/>
          </a:p>
        </p:txBody>
      </p:sp>
      <p:sp>
        <p:nvSpPr>
          <p:cNvPr id="13" name="TextBox 12"/>
          <p:cNvSpPr txBox="1"/>
          <p:nvPr/>
        </p:nvSpPr>
        <p:spPr>
          <a:xfrm>
            <a:off x="6524368" y="3492668"/>
            <a:ext cx="5333576" cy="1200329"/>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p>
          <a:p>
            <a:endParaRPr lang="en-US" dirty="0"/>
          </a:p>
          <a:p>
            <a:r>
              <a:rPr lang="en-US" dirty="0" smtClean="0"/>
              <a:t>Easy to confuse compiler, even within the 10% space</a:t>
            </a:r>
            <a:endParaRPr lang="en-US" dirty="0"/>
          </a:p>
        </p:txBody>
      </p:sp>
      <p:sp>
        <p:nvSpPr>
          <p:cNvPr id="14" name="TextBox 13"/>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11610071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Tree>
    <p:extLst>
      <p:ext uri="{BB962C8B-B14F-4D97-AF65-F5344CB8AC3E}">
        <p14:creationId xmlns:p14="http://schemas.microsoft.com/office/powerpoint/2010/main" val="26198238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Tree>
    <p:extLst>
      <p:ext uri="{BB962C8B-B14F-4D97-AF65-F5344CB8AC3E}">
        <p14:creationId xmlns:p14="http://schemas.microsoft.com/office/powerpoint/2010/main" val="24444137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119846" cy="923330"/>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endParaRPr lang="en-US" dirty="0"/>
          </a:p>
        </p:txBody>
      </p:sp>
    </p:spTree>
    <p:extLst>
      <p:ext uri="{BB962C8B-B14F-4D97-AF65-F5344CB8AC3E}">
        <p14:creationId xmlns:p14="http://schemas.microsoft.com/office/powerpoint/2010/main" val="38584741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247958" cy="1200329"/>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endParaRPr lang="en-US" dirty="0"/>
          </a:p>
        </p:txBody>
      </p:sp>
    </p:spTree>
    <p:extLst>
      <p:ext uri="{BB962C8B-B14F-4D97-AF65-F5344CB8AC3E}">
        <p14:creationId xmlns:p14="http://schemas.microsoft.com/office/powerpoint/2010/main" val="3215335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L2 cache misses/frame</a:t>
            </a:r>
            <a:endParaRPr lang="en-US" dirty="0"/>
          </a:p>
        </p:txBody>
      </p:sp>
      <p:sp>
        <p:nvSpPr>
          <p:cNvPr id="3" name="Subtitle 2"/>
          <p:cNvSpPr>
            <a:spLocks noGrp="1"/>
          </p:cNvSpPr>
          <p:nvPr>
            <p:ph type="subTitle" idx="1"/>
          </p:nvPr>
        </p:nvSpPr>
        <p:spPr/>
        <p:txBody>
          <a:bodyPr/>
          <a:lstStyle/>
          <a:p>
            <a:r>
              <a:rPr lang="en-US" dirty="0" smtClean="0"/>
              <a:t>(Most significant component)</a:t>
            </a:r>
            <a:endParaRPr lang="en-US" dirty="0"/>
          </a:p>
        </p:txBody>
      </p:sp>
    </p:spTree>
    <p:extLst>
      <p:ext uri="{BB962C8B-B14F-4D97-AF65-F5344CB8AC3E}">
        <p14:creationId xmlns:p14="http://schemas.microsoft.com/office/powerpoint/2010/main" val="18990131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247958" cy="1754326"/>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endParaRPr lang="en-US" dirty="0"/>
          </a:p>
        </p:txBody>
      </p:sp>
    </p:spTree>
    <p:extLst>
      <p:ext uri="{BB962C8B-B14F-4D97-AF65-F5344CB8AC3E}">
        <p14:creationId xmlns:p14="http://schemas.microsoft.com/office/powerpoint/2010/main" val="2761750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5513048" cy="2585323"/>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pPr marL="285750" indent="-285750">
              <a:buFontTx/>
              <a:buChar char="-"/>
            </a:pPr>
            <a:r>
              <a:rPr lang="en-US" dirty="0" smtClean="0"/>
              <a:t>Unnecessarily complex state machines (back to </a:t>
            </a:r>
            <a:r>
              <a:rPr lang="en-US" dirty="0" err="1" smtClean="0"/>
              <a:t>bools</a:t>
            </a:r>
            <a:r>
              <a:rPr lang="en-US" dirty="0" smtClean="0"/>
              <a:t>)</a:t>
            </a:r>
          </a:p>
          <a:p>
            <a:pPr marL="742950" lvl="1" indent="-285750">
              <a:buFontTx/>
              <a:buChar char="-"/>
            </a:pPr>
            <a:r>
              <a:rPr lang="en-US" dirty="0" smtClean="0"/>
              <a:t>E.g. 2^7 states</a:t>
            </a:r>
          </a:p>
          <a:p>
            <a:endParaRPr lang="en-US" dirty="0" smtClean="0"/>
          </a:p>
          <a:p>
            <a:endParaRPr lang="en-US" dirty="0"/>
          </a:p>
        </p:txBody>
      </p:sp>
      <p:sp>
        <p:nvSpPr>
          <p:cNvPr id="7" name="Rectangle 6"/>
          <p:cNvSpPr/>
          <p:nvPr/>
        </p:nvSpPr>
        <p:spPr>
          <a:xfrm>
            <a:off x="1677752" y="1796880"/>
            <a:ext cx="3145708" cy="74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7752" y="3065712"/>
            <a:ext cx="314570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7752" y="4490652"/>
            <a:ext cx="384674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9313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5513048" cy="2585323"/>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pPr marL="285750" indent="-285750">
              <a:buFontTx/>
              <a:buChar char="-"/>
            </a:pPr>
            <a:r>
              <a:rPr lang="en-US" dirty="0" smtClean="0"/>
              <a:t>Unnecessarily complex state machines (back to </a:t>
            </a:r>
            <a:r>
              <a:rPr lang="en-US" dirty="0" err="1" smtClean="0"/>
              <a:t>bools</a:t>
            </a:r>
            <a:r>
              <a:rPr lang="en-US" dirty="0" smtClean="0"/>
              <a:t>)</a:t>
            </a:r>
          </a:p>
          <a:p>
            <a:pPr marL="742950" lvl="1" indent="-285750">
              <a:buFontTx/>
              <a:buChar char="-"/>
            </a:pPr>
            <a:r>
              <a:rPr lang="en-US" dirty="0" smtClean="0"/>
              <a:t>E.g. 2^7 states</a:t>
            </a:r>
          </a:p>
          <a:p>
            <a:endParaRPr lang="en-US" dirty="0" smtClean="0"/>
          </a:p>
          <a:p>
            <a:endParaRPr lang="en-US" dirty="0"/>
          </a:p>
        </p:txBody>
      </p:sp>
      <p:sp>
        <p:nvSpPr>
          <p:cNvPr id="7" name="Rectangle 6"/>
          <p:cNvSpPr/>
          <p:nvPr/>
        </p:nvSpPr>
        <p:spPr>
          <a:xfrm>
            <a:off x="1677752" y="1796880"/>
            <a:ext cx="3145708" cy="74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7752" y="3065712"/>
            <a:ext cx="314570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7752" y="4490652"/>
            <a:ext cx="384674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61860" y="4640580"/>
            <a:ext cx="4404360" cy="179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of thumb:</a:t>
            </a:r>
          </a:p>
          <a:p>
            <a:pPr algn="ctr"/>
            <a:r>
              <a:rPr lang="en-US" dirty="0" smtClean="0"/>
              <a:t>Store each state type separately</a:t>
            </a:r>
          </a:p>
          <a:p>
            <a:pPr algn="ctr"/>
            <a:r>
              <a:rPr lang="en-US" dirty="0" smtClean="0"/>
              <a:t>Store same states together</a:t>
            </a:r>
          </a:p>
          <a:p>
            <a:pPr algn="ctr"/>
            <a:r>
              <a:rPr lang="en-US" dirty="0" smtClean="0"/>
              <a:t>(No state value needed)</a:t>
            </a:r>
          </a:p>
        </p:txBody>
      </p:sp>
    </p:spTree>
    <p:extLst>
      <p:ext uri="{BB962C8B-B14F-4D97-AF65-F5344CB8AC3E}">
        <p14:creationId xmlns:p14="http://schemas.microsoft.com/office/powerpoint/2010/main" val="42022818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Tree>
    <p:extLst>
      <p:ext uri="{BB962C8B-B14F-4D97-AF65-F5344CB8AC3E}">
        <p14:creationId xmlns:p14="http://schemas.microsoft.com/office/powerpoint/2010/main" val="10703119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646331"/>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endParaRPr lang="en-US" dirty="0"/>
          </a:p>
        </p:txBody>
      </p:sp>
    </p:spTree>
    <p:extLst>
      <p:ext uri="{BB962C8B-B14F-4D97-AF65-F5344CB8AC3E}">
        <p14:creationId xmlns:p14="http://schemas.microsoft.com/office/powerpoint/2010/main" val="330953077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1200329"/>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p>
          <a:p>
            <a:endParaRPr lang="en-US" dirty="0"/>
          </a:p>
          <a:p>
            <a:r>
              <a:rPr lang="en-US" dirty="0" smtClean="0"/>
              <a:t>e.g. Strings, generally. Filenames, in particular.</a:t>
            </a:r>
          </a:p>
        </p:txBody>
      </p:sp>
    </p:spTree>
    <p:extLst>
      <p:ext uri="{BB962C8B-B14F-4D97-AF65-F5344CB8AC3E}">
        <p14:creationId xmlns:p14="http://schemas.microsoft.com/office/powerpoint/2010/main" val="128536712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1200329"/>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p>
          <a:p>
            <a:endParaRPr lang="en-US" dirty="0"/>
          </a:p>
          <a:p>
            <a:r>
              <a:rPr lang="en-US" dirty="0" smtClean="0"/>
              <a:t>e.g. Strings, generally. Filenames, in particular.</a:t>
            </a:r>
          </a:p>
        </p:txBody>
      </p:sp>
      <p:sp>
        <p:nvSpPr>
          <p:cNvPr id="8" name="Rectangle 7"/>
          <p:cNvSpPr/>
          <p:nvPr/>
        </p:nvSpPr>
        <p:spPr>
          <a:xfrm>
            <a:off x="6654224" y="4067020"/>
            <a:ext cx="5113909" cy="179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of thumb:</a:t>
            </a:r>
          </a:p>
          <a:p>
            <a:pPr algn="ctr"/>
            <a:r>
              <a:rPr lang="en-US" dirty="0" smtClean="0"/>
              <a:t>The best code is code that doesn’t need to exist. </a:t>
            </a:r>
          </a:p>
          <a:p>
            <a:pPr algn="ctr"/>
            <a:r>
              <a:rPr lang="en-US" dirty="0" smtClean="0"/>
              <a:t>Do it offline. Do it once</a:t>
            </a:r>
            <a:r>
              <a:rPr lang="en-US" dirty="0" smtClean="0"/>
              <a:t>.</a:t>
            </a:r>
          </a:p>
          <a:p>
            <a:pPr algn="ctr"/>
            <a:r>
              <a:rPr lang="en-US" dirty="0" smtClean="0"/>
              <a:t>e.g. precompiled string hashes</a:t>
            </a:r>
            <a:endParaRPr lang="en-US" dirty="0" smtClean="0"/>
          </a:p>
        </p:txBody>
      </p:sp>
    </p:spTree>
    <p:extLst>
      <p:ext uri="{BB962C8B-B14F-4D97-AF65-F5344CB8AC3E}">
        <p14:creationId xmlns:p14="http://schemas.microsoft.com/office/powerpoint/2010/main" val="15725465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646331"/>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endParaRPr lang="en-US" dirty="0"/>
          </a:p>
        </p:txBody>
      </p:sp>
    </p:spTree>
    <p:extLst>
      <p:ext uri="{BB962C8B-B14F-4D97-AF65-F5344CB8AC3E}">
        <p14:creationId xmlns:p14="http://schemas.microsoft.com/office/powerpoint/2010/main" val="663962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1754326"/>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p>
          <a:p>
            <a:endParaRPr lang="en-US" dirty="0"/>
          </a:p>
          <a:p>
            <a:r>
              <a:rPr lang="en-US" dirty="0" smtClean="0"/>
              <a:t>But you can make simple tools that do…</a:t>
            </a:r>
          </a:p>
          <a:p>
            <a:pPr marL="285750" indent="-285750">
              <a:buFontTx/>
              <a:buChar char="-"/>
            </a:pPr>
            <a:r>
              <a:rPr lang="en-US" dirty="0" smtClean="0"/>
              <a:t>E.g. </a:t>
            </a:r>
            <a:r>
              <a:rPr lang="en-US" dirty="0" err="1" smtClean="0"/>
              <a:t>Premultiply</a:t>
            </a:r>
            <a:r>
              <a:rPr lang="en-US" dirty="0" smtClean="0"/>
              <a:t> matrices</a:t>
            </a:r>
          </a:p>
          <a:p>
            <a:pPr marL="285750" indent="-285750">
              <a:buFontTx/>
              <a:buChar char="-"/>
            </a:pPr>
            <a:endParaRPr lang="en-US" dirty="0"/>
          </a:p>
        </p:txBody>
      </p:sp>
    </p:spTree>
    <p:extLst>
      <p:ext uri="{BB962C8B-B14F-4D97-AF65-F5344CB8AC3E}">
        <p14:creationId xmlns:p14="http://schemas.microsoft.com/office/powerpoint/2010/main" val="33837472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2585323"/>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p>
          <a:p>
            <a:endParaRPr lang="en-US" dirty="0"/>
          </a:p>
          <a:p>
            <a:r>
              <a:rPr lang="en-US" dirty="0" smtClean="0"/>
              <a:t>But you can make simple tools that do…</a:t>
            </a:r>
          </a:p>
          <a:p>
            <a:pPr marL="285750" indent="-285750">
              <a:buFontTx/>
              <a:buChar char="-"/>
            </a:pPr>
            <a:r>
              <a:rPr lang="en-US" dirty="0" smtClean="0"/>
              <a:t>E.g. </a:t>
            </a:r>
            <a:r>
              <a:rPr lang="en-US" dirty="0" err="1" smtClean="0"/>
              <a:t>Premultiply</a:t>
            </a:r>
            <a:r>
              <a:rPr lang="en-US" dirty="0" smtClean="0"/>
              <a:t> matrices</a:t>
            </a:r>
          </a:p>
          <a:p>
            <a:endParaRPr lang="en-US" dirty="0" smtClean="0"/>
          </a:p>
          <a:p>
            <a:r>
              <a:rPr lang="en-US" dirty="0" smtClean="0"/>
              <a:t>Work with the (actual) data you have.</a:t>
            </a:r>
          </a:p>
          <a:p>
            <a:pPr marL="285750" indent="-285750">
              <a:buFontTx/>
              <a:buChar char="-"/>
            </a:pPr>
            <a:r>
              <a:rPr lang="en-US" dirty="0" smtClean="0"/>
              <a:t>E.g. Sparse or affine matrices</a:t>
            </a:r>
          </a:p>
          <a:p>
            <a:endParaRPr lang="en-US" dirty="0" smtClean="0"/>
          </a:p>
        </p:txBody>
      </p:sp>
    </p:spTree>
    <p:extLst>
      <p:ext uri="{BB962C8B-B14F-4D97-AF65-F5344CB8AC3E}">
        <p14:creationId xmlns:p14="http://schemas.microsoft.com/office/powerpoint/2010/main" val="314205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572" y="1445741"/>
            <a:ext cx="4610100" cy="4724400"/>
          </a:xfrm>
          <a:prstGeom prst="rect">
            <a:avLst/>
          </a:prstGeom>
        </p:spPr>
      </p:pic>
      <p:pic>
        <p:nvPicPr>
          <p:cNvPr id="5" name="Picture 4"/>
          <p:cNvPicPr>
            <a:picLocks noChangeAspect="1"/>
          </p:cNvPicPr>
          <p:nvPr/>
        </p:nvPicPr>
        <p:blipFill>
          <a:blip r:embed="rId3"/>
          <a:stretch>
            <a:fillRect/>
          </a:stretch>
        </p:blipFill>
        <p:spPr>
          <a:xfrm>
            <a:off x="7600950" y="-34776"/>
            <a:ext cx="4591050" cy="2124075"/>
          </a:xfrm>
          <a:prstGeom prst="rect">
            <a:avLst/>
          </a:prstGeom>
        </p:spPr>
      </p:pic>
      <p:sp>
        <p:nvSpPr>
          <p:cNvPr id="6" name="TextBox 5"/>
          <p:cNvSpPr txBox="1"/>
          <p:nvPr/>
        </p:nvSpPr>
        <p:spPr>
          <a:xfrm>
            <a:off x="660572" y="799070"/>
            <a:ext cx="6514540" cy="369332"/>
          </a:xfrm>
          <a:prstGeom prst="rect">
            <a:avLst/>
          </a:prstGeom>
          <a:noFill/>
        </p:spPr>
        <p:txBody>
          <a:bodyPr wrap="none" rtlCol="0">
            <a:spAutoFit/>
          </a:bodyPr>
          <a:lstStyle/>
          <a:p>
            <a:r>
              <a:rPr lang="en-US" dirty="0"/>
              <a:t>http://deplinenoise.wordpress.com/2013/12/28/optimizable-code/</a:t>
            </a:r>
          </a:p>
        </p:txBody>
      </p:sp>
    </p:spTree>
    <p:extLst>
      <p:ext uri="{BB962C8B-B14F-4D97-AF65-F5344CB8AC3E}">
        <p14:creationId xmlns:p14="http://schemas.microsoft.com/office/powerpoint/2010/main" val="18016996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72450" y="0"/>
            <a:ext cx="4019550" cy="1981200"/>
          </a:xfrm>
          <a:prstGeom prst="rect">
            <a:avLst/>
          </a:prstGeom>
        </p:spPr>
      </p:pic>
      <p:pic>
        <p:nvPicPr>
          <p:cNvPr id="5" name="Picture 4"/>
          <p:cNvPicPr>
            <a:picLocks noChangeAspect="1"/>
          </p:cNvPicPr>
          <p:nvPr/>
        </p:nvPicPr>
        <p:blipFill>
          <a:blip r:embed="rId3"/>
          <a:stretch>
            <a:fillRect/>
          </a:stretch>
        </p:blipFill>
        <p:spPr>
          <a:xfrm>
            <a:off x="389881" y="566737"/>
            <a:ext cx="3800475" cy="847725"/>
          </a:xfrm>
          <a:prstGeom prst="rect">
            <a:avLst/>
          </a:prstGeom>
        </p:spPr>
      </p:pic>
      <p:sp>
        <p:nvSpPr>
          <p:cNvPr id="6" name="TextBox 5"/>
          <p:cNvSpPr txBox="1"/>
          <p:nvPr/>
        </p:nvSpPr>
        <p:spPr>
          <a:xfrm>
            <a:off x="389881" y="1414462"/>
            <a:ext cx="7154779" cy="369332"/>
          </a:xfrm>
          <a:prstGeom prst="rect">
            <a:avLst/>
          </a:prstGeom>
          <a:noFill/>
        </p:spPr>
        <p:txBody>
          <a:bodyPr wrap="none" rtlCol="0">
            <a:spAutoFit/>
          </a:bodyPr>
          <a:lstStyle/>
          <a:p>
            <a:r>
              <a:rPr lang="en-US" dirty="0" smtClean="0"/>
              <a:t>http://fgiesen.wordpress.com/2010/10/21/finish-your-derivations-please/</a:t>
            </a:r>
            <a:endParaRPr lang="en-US" dirty="0"/>
          </a:p>
        </p:txBody>
      </p:sp>
      <p:pic>
        <p:nvPicPr>
          <p:cNvPr id="7" name="Picture 6"/>
          <p:cNvPicPr>
            <a:picLocks noChangeAspect="1"/>
          </p:cNvPicPr>
          <p:nvPr/>
        </p:nvPicPr>
        <p:blipFill>
          <a:blip r:embed="rId4"/>
          <a:stretch>
            <a:fillRect/>
          </a:stretch>
        </p:blipFill>
        <p:spPr>
          <a:xfrm>
            <a:off x="389881" y="2487570"/>
            <a:ext cx="8943975" cy="1619250"/>
          </a:xfrm>
          <a:prstGeom prst="rect">
            <a:avLst/>
          </a:prstGeom>
        </p:spPr>
      </p:pic>
      <p:pic>
        <p:nvPicPr>
          <p:cNvPr id="8" name="Picture 7"/>
          <p:cNvPicPr>
            <a:picLocks noChangeAspect="1"/>
          </p:cNvPicPr>
          <p:nvPr/>
        </p:nvPicPr>
        <p:blipFill>
          <a:blip r:embed="rId5"/>
          <a:stretch>
            <a:fillRect/>
          </a:stretch>
        </p:blipFill>
        <p:spPr>
          <a:xfrm>
            <a:off x="389881" y="4613190"/>
            <a:ext cx="8829675" cy="1876425"/>
          </a:xfrm>
          <a:prstGeom prst="rect">
            <a:avLst/>
          </a:prstGeom>
        </p:spPr>
      </p:pic>
      <p:sp>
        <p:nvSpPr>
          <p:cNvPr id="9" name="TextBox 8"/>
          <p:cNvSpPr txBox="1"/>
          <p:nvPr/>
        </p:nvSpPr>
        <p:spPr>
          <a:xfrm>
            <a:off x="321405" y="2105498"/>
            <a:ext cx="3937425" cy="369332"/>
          </a:xfrm>
          <a:prstGeom prst="rect">
            <a:avLst/>
          </a:prstGeom>
          <a:noFill/>
        </p:spPr>
        <p:txBody>
          <a:bodyPr wrap="none" rtlCol="0">
            <a:spAutoFit/>
          </a:bodyPr>
          <a:lstStyle/>
          <a:p>
            <a:r>
              <a:rPr lang="en-US" dirty="0" smtClean="0"/>
              <a:t>Is the compiler going to transform this…</a:t>
            </a:r>
            <a:endParaRPr lang="en-US" dirty="0"/>
          </a:p>
        </p:txBody>
      </p:sp>
      <p:sp>
        <p:nvSpPr>
          <p:cNvPr id="10" name="TextBox 9"/>
          <p:cNvSpPr txBox="1"/>
          <p:nvPr/>
        </p:nvSpPr>
        <p:spPr>
          <a:xfrm>
            <a:off x="321405" y="4308389"/>
            <a:ext cx="1952073" cy="369332"/>
          </a:xfrm>
          <a:prstGeom prst="rect">
            <a:avLst/>
          </a:prstGeom>
          <a:noFill/>
        </p:spPr>
        <p:txBody>
          <a:bodyPr wrap="none" rtlCol="0">
            <a:spAutoFit/>
          </a:bodyPr>
          <a:lstStyle/>
          <a:p>
            <a:r>
              <a:rPr lang="en-US" dirty="0" smtClean="0"/>
              <a:t>Into this… for you?</a:t>
            </a:r>
            <a:endParaRPr lang="en-US" dirty="0"/>
          </a:p>
        </p:txBody>
      </p:sp>
    </p:spTree>
    <p:extLst>
      <p:ext uri="{BB962C8B-B14F-4D97-AF65-F5344CB8AC3E}">
        <p14:creationId xmlns:p14="http://schemas.microsoft.com/office/powerpoint/2010/main" val="19992223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7339" y="2676654"/>
            <a:ext cx="10563225" cy="1076325"/>
          </a:xfrm>
          <a:prstGeom prst="rect">
            <a:avLst/>
          </a:prstGeom>
        </p:spPr>
      </p:pic>
      <p:pic>
        <p:nvPicPr>
          <p:cNvPr id="6" name="Picture 5"/>
          <p:cNvPicPr>
            <a:picLocks noChangeAspect="1"/>
          </p:cNvPicPr>
          <p:nvPr/>
        </p:nvPicPr>
        <p:blipFill>
          <a:blip r:embed="rId3"/>
          <a:stretch>
            <a:fillRect/>
          </a:stretch>
        </p:blipFill>
        <p:spPr>
          <a:xfrm>
            <a:off x="847339" y="373020"/>
            <a:ext cx="4724400" cy="2190750"/>
          </a:xfrm>
          <a:prstGeom prst="rect">
            <a:avLst/>
          </a:prstGeom>
        </p:spPr>
      </p:pic>
      <p:sp>
        <p:nvSpPr>
          <p:cNvPr id="7" name="TextBox 6"/>
          <p:cNvSpPr txBox="1"/>
          <p:nvPr/>
        </p:nvSpPr>
        <p:spPr>
          <a:xfrm>
            <a:off x="5236047" y="4061254"/>
            <a:ext cx="4807085" cy="369332"/>
          </a:xfrm>
          <a:prstGeom prst="rect">
            <a:avLst/>
          </a:prstGeom>
          <a:noFill/>
        </p:spPr>
        <p:txBody>
          <a:bodyPr wrap="none" rtlCol="0">
            <a:spAutoFit/>
          </a:bodyPr>
          <a:lstStyle/>
          <a:p>
            <a:r>
              <a:rPr lang="en-US" dirty="0" smtClean="0"/>
              <a:t>http://realtimecollisiondetection.net/blog/?p=81</a:t>
            </a:r>
            <a:endParaRPr lang="en-US" dirty="0"/>
          </a:p>
        </p:txBody>
      </p:sp>
      <p:sp>
        <p:nvSpPr>
          <p:cNvPr id="8" name="TextBox 7"/>
          <p:cNvSpPr txBox="1"/>
          <p:nvPr/>
        </p:nvSpPr>
        <p:spPr>
          <a:xfrm>
            <a:off x="5236047" y="4430586"/>
            <a:ext cx="4807085" cy="369332"/>
          </a:xfrm>
          <a:prstGeom prst="rect">
            <a:avLst/>
          </a:prstGeom>
          <a:noFill/>
        </p:spPr>
        <p:txBody>
          <a:bodyPr wrap="none" rtlCol="0">
            <a:spAutoFit/>
          </a:bodyPr>
          <a:lstStyle/>
          <a:p>
            <a:r>
              <a:rPr lang="en-US" dirty="0" smtClean="0"/>
              <a:t>http://realtimecollisiondetection.net/blog/?p=44</a:t>
            </a:r>
            <a:endParaRPr lang="en-US" dirty="0"/>
          </a:p>
        </p:txBody>
      </p:sp>
      <p:sp>
        <p:nvSpPr>
          <p:cNvPr id="9" name="TextBox 8"/>
          <p:cNvSpPr txBox="1"/>
          <p:nvPr/>
        </p:nvSpPr>
        <p:spPr>
          <a:xfrm>
            <a:off x="6936259" y="593124"/>
            <a:ext cx="2862771" cy="646331"/>
          </a:xfrm>
          <a:prstGeom prst="rect">
            <a:avLst/>
          </a:prstGeom>
          <a:noFill/>
        </p:spPr>
        <p:txBody>
          <a:bodyPr wrap="none" rtlCol="0">
            <a:spAutoFit/>
          </a:bodyPr>
          <a:lstStyle/>
          <a:p>
            <a:r>
              <a:rPr lang="en-US" dirty="0" smtClean="0"/>
              <a:t>While we’re on the subject…</a:t>
            </a:r>
          </a:p>
          <a:p>
            <a:r>
              <a:rPr lang="en-US" dirty="0" smtClean="0"/>
              <a:t>DESIGN PATTERNS:</a:t>
            </a:r>
            <a:endParaRPr lang="en-US" dirty="0"/>
          </a:p>
        </p:txBody>
      </p:sp>
      <p:sp>
        <p:nvSpPr>
          <p:cNvPr id="10" name="TextBox 9"/>
          <p:cNvSpPr txBox="1"/>
          <p:nvPr/>
        </p:nvSpPr>
        <p:spPr>
          <a:xfrm>
            <a:off x="308409" y="2563770"/>
            <a:ext cx="53893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5562779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Okay… Now a quick pass through some other functions.</a:t>
            </a:r>
            <a:endParaRPr lang="en-US" dirty="0"/>
          </a:p>
        </p:txBody>
      </p:sp>
    </p:spTree>
    <p:extLst>
      <p:ext uri="{BB962C8B-B14F-4D97-AF65-F5344CB8AC3E}">
        <p14:creationId xmlns:p14="http://schemas.microsoft.com/office/powerpoint/2010/main" val="18404649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2367"/>
            <a:ext cx="8058150" cy="5476875"/>
          </a:xfrm>
          <a:prstGeom prst="rect">
            <a:avLst/>
          </a:prstGeom>
        </p:spPr>
      </p:pic>
    </p:spTree>
    <p:extLst>
      <p:ext uri="{BB962C8B-B14F-4D97-AF65-F5344CB8AC3E}">
        <p14:creationId xmlns:p14="http://schemas.microsoft.com/office/powerpoint/2010/main" val="1234582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2367"/>
            <a:ext cx="8058150" cy="5476875"/>
          </a:xfrm>
          <a:prstGeom prst="rect">
            <a:avLst/>
          </a:prstGeom>
        </p:spPr>
      </p:pic>
      <p:sp>
        <p:nvSpPr>
          <p:cNvPr id="3" name="Rectangle 2"/>
          <p:cNvSpPr/>
          <p:nvPr/>
        </p:nvSpPr>
        <p:spPr>
          <a:xfrm>
            <a:off x="6829168" y="822367"/>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5" name="Rectangle 4"/>
          <p:cNvSpPr/>
          <p:nvPr/>
        </p:nvSpPr>
        <p:spPr>
          <a:xfrm>
            <a:off x="1229908" y="1374302"/>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8918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38242565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8" name="Rectangle 7"/>
          <p:cNvSpPr/>
          <p:nvPr/>
        </p:nvSpPr>
        <p:spPr>
          <a:xfrm>
            <a:off x="4422688" y="68641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22688" y="2187755"/>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2228" y="493837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2281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121" y="515728"/>
            <a:ext cx="7929562" cy="6017469"/>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8" name="Rectangle 7"/>
          <p:cNvSpPr/>
          <p:nvPr/>
        </p:nvSpPr>
        <p:spPr>
          <a:xfrm>
            <a:off x="4483648" y="637493"/>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22688" y="2187755"/>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2228" y="493837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03920" y="5029200"/>
            <a:ext cx="2508764" cy="369332"/>
          </a:xfrm>
          <a:prstGeom prst="rect">
            <a:avLst/>
          </a:prstGeom>
          <a:noFill/>
        </p:spPr>
        <p:txBody>
          <a:bodyPr wrap="none" rtlCol="0">
            <a:spAutoFit/>
          </a:bodyPr>
          <a:lstStyle/>
          <a:p>
            <a:r>
              <a:rPr lang="en-US" dirty="0" smtClean="0"/>
              <a:t>e.g. in-game vs. in-editor</a:t>
            </a:r>
            <a:endParaRPr lang="en-US" dirty="0"/>
          </a:p>
        </p:txBody>
      </p:sp>
    </p:spTree>
    <p:extLst>
      <p:ext uri="{BB962C8B-B14F-4D97-AF65-F5344CB8AC3E}">
        <p14:creationId xmlns:p14="http://schemas.microsoft.com/office/powerpoint/2010/main" val="246006572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7" name="Rectangle 6"/>
          <p:cNvSpPr/>
          <p:nvPr/>
        </p:nvSpPr>
        <p:spPr>
          <a:xfrm>
            <a:off x="125008" y="560379"/>
            <a:ext cx="6435812" cy="13633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2320" y="3566055"/>
            <a:ext cx="2140009" cy="646331"/>
          </a:xfrm>
          <a:prstGeom prst="rect">
            <a:avLst/>
          </a:prstGeom>
          <a:noFill/>
        </p:spPr>
        <p:txBody>
          <a:bodyPr wrap="none" rtlCol="0">
            <a:spAutoFit/>
          </a:bodyPr>
          <a:lstStyle/>
          <a:p>
            <a:r>
              <a:rPr lang="en-US" dirty="0" smtClean="0">
                <a:solidFill>
                  <a:srgbClr val="FF0000"/>
                </a:solidFill>
              </a:rPr>
              <a:t>Step 3: reduce waste</a:t>
            </a:r>
          </a:p>
          <a:p>
            <a:endParaRPr lang="en-US" dirty="0" smtClean="0">
              <a:solidFill>
                <a:srgbClr val="FF0000"/>
              </a:solidFill>
            </a:endParaRPr>
          </a:p>
        </p:txBody>
      </p:sp>
    </p:spTree>
    <p:extLst>
      <p:ext uri="{BB962C8B-B14F-4D97-AF65-F5344CB8AC3E}">
        <p14:creationId xmlns:p14="http://schemas.microsoft.com/office/powerpoint/2010/main" val="17989355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765" y="144780"/>
            <a:ext cx="6229350" cy="1295400"/>
          </a:xfrm>
          <a:prstGeom prst="rect">
            <a:avLst/>
          </a:prstGeom>
        </p:spPr>
      </p:pic>
      <p:sp>
        <p:nvSpPr>
          <p:cNvPr id="6" name="Rectangle 5"/>
          <p:cNvSpPr/>
          <p:nvPr/>
        </p:nvSpPr>
        <p:spPr>
          <a:xfrm>
            <a:off x="673648" y="854058"/>
            <a:ext cx="3928832" cy="288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Tree>
    <p:extLst>
      <p:ext uri="{BB962C8B-B14F-4D97-AF65-F5344CB8AC3E}">
        <p14:creationId xmlns:p14="http://schemas.microsoft.com/office/powerpoint/2010/main" val="1608385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Tree>
    <p:extLst>
      <p:ext uri="{BB962C8B-B14F-4D97-AF65-F5344CB8AC3E}">
        <p14:creationId xmlns:p14="http://schemas.microsoft.com/office/powerpoint/2010/main" val="378858907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765" y="144780"/>
            <a:ext cx="6229350" cy="1295400"/>
          </a:xfrm>
          <a:prstGeom prst="rect">
            <a:avLst/>
          </a:prstGeom>
        </p:spPr>
      </p:pic>
      <p:sp>
        <p:nvSpPr>
          <p:cNvPr id="6" name="Rectangle 5"/>
          <p:cNvSpPr/>
          <p:nvPr/>
        </p:nvSpPr>
        <p:spPr>
          <a:xfrm>
            <a:off x="673648" y="854058"/>
            <a:ext cx="3928832" cy="288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pic>
        <p:nvPicPr>
          <p:cNvPr id="10" name="Picture 9"/>
          <p:cNvPicPr>
            <a:picLocks noChangeAspect="1"/>
          </p:cNvPicPr>
          <p:nvPr/>
        </p:nvPicPr>
        <p:blipFill>
          <a:blip r:embed="rId3"/>
          <a:stretch>
            <a:fillRect/>
          </a:stretch>
        </p:blipFill>
        <p:spPr>
          <a:xfrm>
            <a:off x="321946" y="1646472"/>
            <a:ext cx="8677274" cy="2766877"/>
          </a:xfrm>
          <a:prstGeom prst="rect">
            <a:avLst/>
          </a:prstGeom>
        </p:spPr>
      </p:pic>
    </p:spTree>
    <p:extLst>
      <p:ext uri="{BB962C8B-B14F-4D97-AF65-F5344CB8AC3E}">
        <p14:creationId xmlns:p14="http://schemas.microsoft.com/office/powerpoint/2010/main" val="234784026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21946" y="1646472"/>
            <a:ext cx="8677274" cy="2766877"/>
          </a:xfrm>
          <a:prstGeom prst="rect">
            <a:avLst/>
          </a:prstGeom>
        </p:spPr>
      </p:pic>
      <p:pic>
        <p:nvPicPr>
          <p:cNvPr id="5" name="Picture 4"/>
          <p:cNvPicPr>
            <a:picLocks noChangeAspect="1"/>
          </p:cNvPicPr>
          <p:nvPr/>
        </p:nvPicPr>
        <p:blipFill>
          <a:blip r:embed="rId3"/>
          <a:stretch>
            <a:fillRect/>
          </a:stretch>
        </p:blipFill>
        <p:spPr>
          <a:xfrm>
            <a:off x="405765" y="144780"/>
            <a:ext cx="6229350" cy="1295400"/>
          </a:xfrm>
          <a:prstGeom prst="rect">
            <a:avLst/>
          </a:prstGeom>
        </p:spPr>
      </p:pic>
      <p:sp>
        <p:nvSpPr>
          <p:cNvPr id="6" name="Rectangle 5"/>
          <p:cNvSpPr/>
          <p:nvPr/>
        </p:nvSpPr>
        <p:spPr>
          <a:xfrm>
            <a:off x="3077546" y="37210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
        <p:nvSpPr>
          <p:cNvPr id="3" name="TextBox 2"/>
          <p:cNvSpPr txBox="1"/>
          <p:nvPr/>
        </p:nvSpPr>
        <p:spPr>
          <a:xfrm>
            <a:off x="2796540" y="5059680"/>
            <a:ext cx="4871847" cy="646331"/>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t = </a:t>
            </a:r>
            <a:r>
              <a:rPr lang="fr-FR" dirty="0" smtClean="0">
                <a:latin typeface="Courier New" panose="02070309020205020404" pitchFamily="49" charset="0"/>
                <a:cs typeface="Courier New" panose="02070309020205020404" pitchFamily="49" charset="0"/>
              </a:rPr>
              <a:t>2 </a:t>
            </a:r>
            <a:r>
              <a:rPr lang="fr-FR" dirty="0">
                <a:latin typeface="Courier New" panose="02070309020205020404" pitchFamily="49" charset="0"/>
                <a:cs typeface="Courier New" panose="02070309020205020404" pitchFamily="49" charset="0"/>
              </a:rPr>
              <a:t>*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v)</a:t>
            </a:r>
          </a:p>
          <a:p>
            <a:r>
              <a:rPr lang="fr-FR" dirty="0">
                <a:latin typeface="Courier New" panose="02070309020205020404" pitchFamily="49" charset="0"/>
                <a:cs typeface="Courier New" panose="02070309020205020404" pitchFamily="49" charset="0"/>
              </a:rPr>
              <a:t>v' = v + </a:t>
            </a:r>
            <a:r>
              <a:rPr lang="fr-FR" dirty="0" err="1">
                <a:latin typeface="Courier New" panose="02070309020205020404" pitchFamily="49" charset="0"/>
                <a:cs typeface="Courier New" panose="02070309020205020404" pitchFamily="49" charset="0"/>
              </a:rPr>
              <a:t>q.w</a:t>
            </a:r>
            <a:r>
              <a:rPr lang="fr-FR" dirty="0">
                <a:latin typeface="Courier New" panose="02070309020205020404" pitchFamily="49" charset="0"/>
                <a:cs typeface="Courier New" panose="02070309020205020404" pitchFamily="49" charset="0"/>
              </a:rPr>
              <a:t> * t +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t)</a:t>
            </a:r>
            <a:endParaRPr lang="en-US"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3680460" y="3992880"/>
            <a:ext cx="32766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49062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21946" y="1646472"/>
            <a:ext cx="8677274" cy="2766877"/>
          </a:xfrm>
          <a:prstGeom prst="rect">
            <a:avLst/>
          </a:prstGeom>
        </p:spPr>
      </p:pic>
      <p:pic>
        <p:nvPicPr>
          <p:cNvPr id="5" name="Picture 4"/>
          <p:cNvPicPr>
            <a:picLocks noChangeAspect="1"/>
          </p:cNvPicPr>
          <p:nvPr/>
        </p:nvPicPr>
        <p:blipFill>
          <a:blip r:embed="rId3"/>
          <a:stretch>
            <a:fillRect/>
          </a:stretch>
        </p:blipFill>
        <p:spPr>
          <a:xfrm>
            <a:off x="405765" y="144780"/>
            <a:ext cx="6229350" cy="1295400"/>
          </a:xfrm>
          <a:prstGeom prst="rect">
            <a:avLst/>
          </a:prstGeom>
        </p:spPr>
      </p:pic>
      <p:sp>
        <p:nvSpPr>
          <p:cNvPr id="6" name="Rectangle 5"/>
          <p:cNvSpPr/>
          <p:nvPr/>
        </p:nvSpPr>
        <p:spPr>
          <a:xfrm>
            <a:off x="3077546" y="37210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
        <p:nvSpPr>
          <p:cNvPr id="3" name="TextBox 2"/>
          <p:cNvSpPr txBox="1"/>
          <p:nvPr/>
        </p:nvSpPr>
        <p:spPr>
          <a:xfrm>
            <a:off x="2796540" y="5059680"/>
            <a:ext cx="4871847" cy="646331"/>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t = </a:t>
            </a:r>
            <a:r>
              <a:rPr lang="fr-FR" dirty="0" smtClean="0">
                <a:latin typeface="Courier New" panose="02070309020205020404" pitchFamily="49" charset="0"/>
                <a:cs typeface="Courier New" panose="02070309020205020404" pitchFamily="49" charset="0"/>
              </a:rPr>
              <a:t>2 </a:t>
            </a:r>
            <a:r>
              <a:rPr lang="fr-FR" dirty="0">
                <a:latin typeface="Courier New" panose="02070309020205020404" pitchFamily="49" charset="0"/>
                <a:cs typeface="Courier New" panose="02070309020205020404" pitchFamily="49" charset="0"/>
              </a:rPr>
              <a:t>*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v)</a:t>
            </a:r>
          </a:p>
          <a:p>
            <a:r>
              <a:rPr lang="fr-FR" dirty="0">
                <a:latin typeface="Courier New" panose="02070309020205020404" pitchFamily="49" charset="0"/>
                <a:cs typeface="Courier New" panose="02070309020205020404" pitchFamily="49" charset="0"/>
              </a:rPr>
              <a:t>v' = v + </a:t>
            </a:r>
            <a:r>
              <a:rPr lang="fr-FR" dirty="0" err="1">
                <a:latin typeface="Courier New" panose="02070309020205020404" pitchFamily="49" charset="0"/>
                <a:cs typeface="Courier New" panose="02070309020205020404" pitchFamily="49" charset="0"/>
              </a:rPr>
              <a:t>q.w</a:t>
            </a:r>
            <a:r>
              <a:rPr lang="fr-FR" dirty="0">
                <a:latin typeface="Courier New" panose="02070309020205020404" pitchFamily="49" charset="0"/>
                <a:cs typeface="Courier New" panose="02070309020205020404" pitchFamily="49" charset="0"/>
              </a:rPr>
              <a:t> * t +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t)</a:t>
            </a:r>
            <a:endParaRPr lang="en-US"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3680460" y="3992880"/>
            <a:ext cx="32766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04960" y="4328160"/>
            <a:ext cx="2718373" cy="646331"/>
          </a:xfrm>
          <a:prstGeom prst="rect">
            <a:avLst/>
          </a:prstGeom>
          <a:noFill/>
        </p:spPr>
        <p:txBody>
          <a:bodyPr wrap="none" rtlCol="0">
            <a:spAutoFit/>
          </a:bodyPr>
          <a:lstStyle/>
          <a:p>
            <a:r>
              <a:rPr lang="en-US" dirty="0" smtClean="0"/>
              <a:t>(close enough to dig in and</a:t>
            </a:r>
          </a:p>
          <a:p>
            <a:r>
              <a:rPr lang="en-US" dirty="0"/>
              <a:t>m</a:t>
            </a:r>
            <a:r>
              <a:rPr lang="en-US" dirty="0" smtClean="0"/>
              <a:t>easure)</a:t>
            </a:r>
          </a:p>
        </p:txBody>
      </p:sp>
      <p:cxnSp>
        <p:nvCxnSpPr>
          <p:cNvPr id="16" name="Straight Arrow Connector 15"/>
          <p:cNvCxnSpPr>
            <a:endCxn id="15" idx="1"/>
          </p:cNvCxnSpPr>
          <p:nvPr/>
        </p:nvCxnSpPr>
        <p:spPr>
          <a:xfrm flipV="1">
            <a:off x="7581900" y="4651326"/>
            <a:ext cx="1623060" cy="8045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669780" y="2836455"/>
            <a:ext cx="82836" cy="1576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877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149113" y="548640"/>
            <a:ext cx="9010650" cy="3086100"/>
          </a:xfrm>
          <a:prstGeom prst="rect">
            <a:avLst/>
          </a:prstGeom>
        </p:spPr>
      </p:pic>
    </p:spTree>
    <p:extLst>
      <p:ext uri="{BB962C8B-B14F-4D97-AF65-F5344CB8AC3E}">
        <p14:creationId xmlns:p14="http://schemas.microsoft.com/office/powerpoint/2010/main" val="349779438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9113" y="548640"/>
            <a:ext cx="9010650" cy="3086100"/>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410546" y="17398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0" y="4213860"/>
            <a:ext cx="5497723" cy="369332"/>
          </a:xfrm>
          <a:prstGeom prst="rect">
            <a:avLst/>
          </a:prstGeom>
          <a:noFill/>
        </p:spPr>
        <p:txBody>
          <a:bodyPr wrap="none" rtlCol="0">
            <a:spAutoFit/>
          </a:bodyPr>
          <a:lstStyle/>
          <a:p>
            <a:r>
              <a:rPr lang="en-US" dirty="0" smtClean="0"/>
              <a:t>Root or not; Calling function with context can distinguish</a:t>
            </a:r>
            <a:endParaRPr lang="en-US" dirty="0"/>
          </a:p>
        </p:txBody>
      </p:sp>
    </p:spTree>
    <p:extLst>
      <p:ext uri="{BB962C8B-B14F-4D97-AF65-F5344CB8AC3E}">
        <p14:creationId xmlns:p14="http://schemas.microsoft.com/office/powerpoint/2010/main" val="41522754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9113" y="548640"/>
            <a:ext cx="9010650" cy="3086100"/>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410546" y="17398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0" y="4213860"/>
            <a:ext cx="5497723" cy="369332"/>
          </a:xfrm>
          <a:prstGeom prst="rect">
            <a:avLst/>
          </a:prstGeom>
          <a:noFill/>
        </p:spPr>
        <p:txBody>
          <a:bodyPr wrap="none" rtlCol="0">
            <a:spAutoFit/>
          </a:bodyPr>
          <a:lstStyle/>
          <a:p>
            <a:r>
              <a:rPr lang="en-US" dirty="0" smtClean="0"/>
              <a:t>Root or not; Calling function with context can distinguish</a:t>
            </a:r>
            <a:endParaRPr lang="en-US" dirty="0"/>
          </a:p>
        </p:txBody>
      </p:sp>
    </p:spTree>
    <p:extLst>
      <p:ext uri="{BB962C8B-B14F-4D97-AF65-F5344CB8AC3E}">
        <p14:creationId xmlns:p14="http://schemas.microsoft.com/office/powerpoint/2010/main" val="1388036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7487" y="524827"/>
            <a:ext cx="9534525" cy="4067175"/>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178216174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17487" y="524827"/>
            <a:ext cx="9534525" cy="4067175"/>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2902286" y="3804852"/>
            <a:ext cx="5883574"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12826" y="4861560"/>
            <a:ext cx="3964099" cy="369332"/>
          </a:xfrm>
          <a:prstGeom prst="rect">
            <a:avLst/>
          </a:prstGeom>
          <a:noFill/>
        </p:spPr>
        <p:txBody>
          <a:bodyPr wrap="none" rtlCol="0">
            <a:spAutoFit/>
          </a:bodyPr>
          <a:lstStyle/>
          <a:p>
            <a:r>
              <a:rPr lang="en-US" dirty="0" smtClean="0"/>
              <a:t>Can’t reason well about the cost from…</a:t>
            </a:r>
            <a:endParaRPr lang="en-US" dirty="0"/>
          </a:p>
        </p:txBody>
      </p:sp>
    </p:spTree>
    <p:extLst>
      <p:ext uri="{BB962C8B-B14F-4D97-AF65-F5344CB8AC3E}">
        <p14:creationId xmlns:p14="http://schemas.microsoft.com/office/powerpoint/2010/main" val="22413289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0" y="292099"/>
            <a:ext cx="9251950" cy="5299298"/>
          </a:xfrm>
          <a:prstGeom prst="rect">
            <a:avLst/>
          </a:prstGeom>
        </p:spPr>
      </p:pic>
      <p:sp>
        <p:nvSpPr>
          <p:cNvPr id="5" name="TextBox 4"/>
          <p:cNvSpPr txBox="1"/>
          <p:nvPr/>
        </p:nvSpPr>
        <p:spPr>
          <a:xfrm>
            <a:off x="7094220" y="75311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17366415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0" y="292099"/>
            <a:ext cx="9251950" cy="5299298"/>
          </a:xfrm>
          <a:prstGeom prst="rect">
            <a:avLst/>
          </a:prstGeom>
        </p:spPr>
      </p:pic>
      <p:sp>
        <p:nvSpPr>
          <p:cNvPr id="5" name="TextBox 4"/>
          <p:cNvSpPr txBox="1"/>
          <p:nvPr/>
        </p:nvSpPr>
        <p:spPr>
          <a:xfrm>
            <a:off x="7094220" y="75311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7" name="TextBox 6"/>
          <p:cNvSpPr txBox="1"/>
          <p:nvPr/>
        </p:nvSpPr>
        <p:spPr>
          <a:xfrm>
            <a:off x="7132320" y="3566055"/>
            <a:ext cx="2140009" cy="646331"/>
          </a:xfrm>
          <a:prstGeom prst="rect">
            <a:avLst/>
          </a:prstGeom>
          <a:noFill/>
        </p:spPr>
        <p:txBody>
          <a:bodyPr wrap="none" rtlCol="0">
            <a:spAutoFit/>
          </a:bodyPr>
          <a:lstStyle/>
          <a:p>
            <a:r>
              <a:rPr lang="en-US" dirty="0" smtClean="0">
                <a:solidFill>
                  <a:srgbClr val="FF0000"/>
                </a:solidFill>
              </a:rPr>
              <a:t>Step 3: reduce waste</a:t>
            </a:r>
          </a:p>
          <a:p>
            <a:endParaRPr lang="en-US" dirty="0" smtClean="0">
              <a:solidFill>
                <a:srgbClr val="FF0000"/>
              </a:solidFill>
            </a:endParaRPr>
          </a:p>
        </p:txBody>
      </p:sp>
    </p:spTree>
    <p:extLst>
      <p:ext uri="{BB962C8B-B14F-4D97-AF65-F5344CB8AC3E}">
        <p14:creationId xmlns:p14="http://schemas.microsoft.com/office/powerpoint/2010/main" val="394875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21275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212758"/>
            <a:ext cx="3861826" cy="369332"/>
          </a:xfrm>
          <a:prstGeom prst="rect">
            <a:avLst/>
          </a:prstGeom>
          <a:noFill/>
        </p:spPr>
        <p:txBody>
          <a:bodyPr wrap="none" rtlCol="0">
            <a:spAutoFit/>
          </a:bodyPr>
          <a:lstStyle/>
          <a:p>
            <a:r>
              <a:rPr lang="en-US" dirty="0" smtClean="0">
                <a:solidFill>
                  <a:srgbClr val="FF0000"/>
                </a:solidFill>
              </a:rPr>
              <a:t>2 x 32bit read; same cache line = ~200</a:t>
            </a:r>
            <a:endParaRPr lang="en-US" dirty="0">
              <a:solidFill>
                <a:srgbClr val="FF0000"/>
              </a:solidFill>
            </a:endParaRPr>
          </a:p>
        </p:txBody>
      </p:sp>
    </p:spTree>
    <p:extLst>
      <p:ext uri="{BB962C8B-B14F-4D97-AF65-F5344CB8AC3E}">
        <p14:creationId xmlns:p14="http://schemas.microsoft.com/office/powerpoint/2010/main" val="36465748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16" y="1063453"/>
            <a:ext cx="8591550" cy="4895850"/>
          </a:xfrm>
          <a:prstGeom prst="rect">
            <a:avLst/>
          </a:prstGeom>
        </p:spPr>
      </p:pic>
      <p:sp>
        <p:nvSpPr>
          <p:cNvPr id="2" name="TextBox 1"/>
          <p:cNvSpPr txBox="1"/>
          <p:nvPr/>
        </p:nvSpPr>
        <p:spPr>
          <a:xfrm>
            <a:off x="400050" y="349250"/>
            <a:ext cx="1202765" cy="369332"/>
          </a:xfrm>
          <a:prstGeom prst="rect">
            <a:avLst/>
          </a:prstGeom>
          <a:noFill/>
        </p:spPr>
        <p:txBody>
          <a:bodyPr wrap="none" rtlCol="0">
            <a:spAutoFit/>
          </a:bodyPr>
          <a:lstStyle/>
          <a:p>
            <a:r>
              <a:rPr lang="en-US" dirty="0" smtClean="0">
                <a:solidFill>
                  <a:srgbClr val="FF0000"/>
                </a:solidFill>
              </a:rPr>
              <a:t>And here…</a:t>
            </a:r>
            <a:endParaRPr lang="en-US" dirty="0">
              <a:solidFill>
                <a:srgbClr val="FF0000"/>
              </a:solidFill>
            </a:endParaRPr>
          </a:p>
        </p:txBody>
      </p:sp>
    </p:spTree>
    <p:extLst>
      <p:ext uri="{BB962C8B-B14F-4D97-AF65-F5344CB8AC3E}">
        <p14:creationId xmlns:p14="http://schemas.microsoft.com/office/powerpoint/2010/main" val="37926030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a:bodyPr>
          <a:lstStyle/>
          <a:p>
            <a:r>
              <a:rPr lang="en-US" dirty="0" smtClean="0"/>
              <a:t>Before we close, let’s revisit…</a:t>
            </a:r>
            <a:endParaRPr lang="en-US" dirty="0"/>
          </a:p>
        </p:txBody>
      </p:sp>
    </p:spTree>
    <p:extLst>
      <p:ext uri="{BB962C8B-B14F-4D97-AF65-F5344CB8AC3E}">
        <p14:creationId xmlns:p14="http://schemas.microsoft.com/office/powerpoint/2010/main" val="25837074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Tree>
    <p:extLst>
      <p:ext uri="{BB962C8B-B14F-4D97-AF65-F5344CB8AC3E}">
        <p14:creationId xmlns:p14="http://schemas.microsoft.com/office/powerpoint/2010/main" val="306776101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2" name="Rectangle 1"/>
          <p:cNvSpPr/>
          <p:nvPr/>
        </p:nvSpPr>
        <p:spPr>
          <a:xfrm>
            <a:off x="6466114" y="4581331"/>
            <a:ext cx="5169159" cy="155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 use zip trick to determine that information density of input is still pretty low…</a:t>
            </a:r>
          </a:p>
          <a:p>
            <a:pPr algn="ctr"/>
            <a:endParaRPr lang="en-US" dirty="0" smtClean="0"/>
          </a:p>
          <a:p>
            <a:pPr algn="ctr"/>
            <a:r>
              <a:rPr lang="en-US" dirty="0" smtClean="0"/>
              <a:t>Use knowledge of constraints (how fast can velocity be *really*?) to reduce further.</a:t>
            </a:r>
            <a:endParaRPr lang="en-US" dirty="0"/>
          </a:p>
        </p:txBody>
      </p:sp>
    </p:spTree>
    <p:extLst>
      <p:ext uri="{BB962C8B-B14F-4D97-AF65-F5344CB8AC3E}">
        <p14:creationId xmlns:p14="http://schemas.microsoft.com/office/powerpoint/2010/main" val="17644534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Most problems are </a:t>
            </a:r>
            <a:br>
              <a:rPr lang="en-US" dirty="0" smtClean="0"/>
            </a:br>
            <a:r>
              <a:rPr lang="en-US" dirty="0" smtClean="0"/>
              <a:t>easy to see.</a:t>
            </a:r>
            <a:endParaRPr lang="en-US" dirty="0"/>
          </a:p>
        </p:txBody>
      </p:sp>
    </p:spTree>
    <p:extLst>
      <p:ext uri="{BB962C8B-B14F-4D97-AF65-F5344CB8AC3E}">
        <p14:creationId xmlns:p14="http://schemas.microsoft.com/office/powerpoint/2010/main" val="33349746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Side-effect of solving the 90% well, compiler can solve the 10% better.</a:t>
            </a:r>
            <a:endParaRPr lang="en-US" dirty="0"/>
          </a:p>
        </p:txBody>
      </p:sp>
    </p:spTree>
    <p:extLst>
      <p:ext uri="{BB962C8B-B14F-4D97-AF65-F5344CB8AC3E}">
        <p14:creationId xmlns:p14="http://schemas.microsoft.com/office/powerpoint/2010/main" val="32831253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Organized data makes maintenance, debugging and concurrency much easier</a:t>
            </a:r>
            <a:endParaRPr lang="en-US" dirty="0"/>
          </a:p>
        </p:txBody>
      </p:sp>
    </p:spTree>
    <p:extLst>
      <p:ext uri="{BB962C8B-B14F-4D97-AF65-F5344CB8AC3E}">
        <p14:creationId xmlns:p14="http://schemas.microsoft.com/office/powerpoint/2010/main" val="30033873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Bad News:</a:t>
            </a:r>
            <a:br>
              <a:rPr lang="en-US" dirty="0" smtClean="0"/>
            </a:br>
            <a:r>
              <a:rPr lang="en-US" dirty="0" smtClean="0"/>
              <a:t>Good programming is hard.</a:t>
            </a:r>
            <a:br>
              <a:rPr lang="en-US" dirty="0" smtClean="0"/>
            </a:br>
            <a:r>
              <a:rPr lang="en-US" dirty="0" smtClean="0"/>
              <a:t>Bad programming is easy.</a:t>
            </a:r>
            <a:endParaRPr lang="en-US" dirty="0"/>
          </a:p>
        </p:txBody>
      </p:sp>
    </p:spTree>
    <p:extLst>
      <p:ext uri="{BB962C8B-B14F-4D97-AF65-F5344CB8AC3E}">
        <p14:creationId xmlns:p14="http://schemas.microsoft.com/office/powerpoint/2010/main" val="15080581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 Let’s get more women in tech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3773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582090"/>
            <a:ext cx="4621427" cy="594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510005"/>
            <a:ext cx="2151038" cy="369332"/>
          </a:xfrm>
          <a:prstGeom prst="rect">
            <a:avLst/>
          </a:prstGeom>
          <a:noFill/>
        </p:spPr>
        <p:txBody>
          <a:bodyPr wrap="none" rtlCol="0">
            <a:spAutoFit/>
          </a:bodyPr>
          <a:lstStyle/>
          <a:p>
            <a:r>
              <a:rPr lang="en-US" dirty="0" smtClean="0">
                <a:solidFill>
                  <a:srgbClr val="FF0000"/>
                </a:solidFill>
              </a:rPr>
              <a:t>Float </a:t>
            </a:r>
            <a:r>
              <a:rPr lang="en-US" dirty="0" err="1" smtClean="0">
                <a:solidFill>
                  <a:srgbClr val="FF0000"/>
                </a:solidFill>
              </a:rPr>
              <a:t>mul</a:t>
            </a:r>
            <a:r>
              <a:rPr lang="en-US" dirty="0" smtClean="0">
                <a:solidFill>
                  <a:srgbClr val="FF0000"/>
                </a:solidFill>
              </a:rPr>
              <a:t>, add = ~10</a:t>
            </a:r>
            <a:endParaRPr lang="en-US" dirty="0">
              <a:solidFill>
                <a:srgbClr val="FF0000"/>
              </a:solidFill>
            </a:endParaRPr>
          </a:p>
        </p:txBody>
      </p:sp>
    </p:spTree>
    <p:extLst>
      <p:ext uri="{BB962C8B-B14F-4D97-AF65-F5344CB8AC3E}">
        <p14:creationId xmlns:p14="http://schemas.microsoft.com/office/powerpoint/2010/main" val="3700364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62681" y="4107943"/>
            <a:ext cx="4621427" cy="29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90963" y="4029673"/>
            <a:ext cx="3993978" cy="369332"/>
          </a:xfrm>
          <a:prstGeom prst="rect">
            <a:avLst/>
          </a:prstGeom>
          <a:noFill/>
        </p:spPr>
        <p:txBody>
          <a:bodyPr wrap="none" rtlCol="0">
            <a:spAutoFit/>
          </a:bodyPr>
          <a:lstStyle/>
          <a:p>
            <a:r>
              <a:rPr lang="en-US" dirty="0" smtClean="0">
                <a:solidFill>
                  <a:srgbClr val="FF0000"/>
                </a:solidFill>
              </a:rPr>
              <a:t>Let’s assume </a:t>
            </a:r>
            <a:r>
              <a:rPr lang="en-US" dirty="0" err="1" smtClean="0">
                <a:solidFill>
                  <a:srgbClr val="FF0000"/>
                </a:solidFill>
              </a:rPr>
              <a:t>callq</a:t>
            </a:r>
            <a:r>
              <a:rPr lang="en-US" dirty="0" smtClean="0">
                <a:solidFill>
                  <a:srgbClr val="FF0000"/>
                </a:solidFill>
              </a:rPr>
              <a:t> is replaced. </a:t>
            </a:r>
            <a:r>
              <a:rPr lang="en-US" dirty="0" err="1" smtClean="0">
                <a:solidFill>
                  <a:srgbClr val="FF0000"/>
                </a:solidFill>
              </a:rPr>
              <a:t>Sqrt</a:t>
            </a:r>
            <a:r>
              <a:rPr lang="en-US" dirty="0" smtClean="0">
                <a:solidFill>
                  <a:srgbClr val="FF0000"/>
                </a:solidFill>
              </a:rPr>
              <a:t> = ~30</a:t>
            </a:r>
            <a:endParaRPr lang="en-US" dirty="0">
              <a:solidFill>
                <a:srgbClr val="FF0000"/>
              </a:solidFill>
            </a:endParaRPr>
          </a:p>
        </p:txBody>
      </p:sp>
    </p:spTree>
    <p:extLst>
      <p:ext uri="{BB962C8B-B14F-4D97-AF65-F5344CB8AC3E}">
        <p14:creationId xmlns:p14="http://schemas.microsoft.com/office/powerpoint/2010/main" val="662290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62681" y="4285054"/>
            <a:ext cx="4621427" cy="29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03159" y="4484824"/>
            <a:ext cx="3407664" cy="369332"/>
          </a:xfrm>
          <a:prstGeom prst="rect">
            <a:avLst/>
          </a:prstGeom>
          <a:noFill/>
        </p:spPr>
        <p:txBody>
          <a:bodyPr wrap="none" rtlCol="0">
            <a:spAutoFit/>
          </a:bodyPr>
          <a:lstStyle/>
          <a:p>
            <a:r>
              <a:rPr lang="en-US" dirty="0" err="1" smtClean="0">
                <a:solidFill>
                  <a:srgbClr val="FF0000"/>
                </a:solidFill>
              </a:rPr>
              <a:t>Mul</a:t>
            </a:r>
            <a:r>
              <a:rPr lang="en-US" dirty="0" smtClean="0">
                <a:solidFill>
                  <a:srgbClr val="FF0000"/>
                </a:solidFill>
              </a:rPr>
              <a:t> back to same </a:t>
            </a:r>
            <a:r>
              <a:rPr lang="en-US" dirty="0" err="1" smtClean="0">
                <a:solidFill>
                  <a:srgbClr val="FF0000"/>
                </a:solidFill>
              </a:rPr>
              <a:t>addr</a:t>
            </a:r>
            <a:r>
              <a:rPr lang="en-US" dirty="0" smtClean="0">
                <a:solidFill>
                  <a:srgbClr val="FF0000"/>
                </a:solidFill>
              </a:rPr>
              <a:t>; in L1; = ~3</a:t>
            </a:r>
          </a:p>
        </p:txBody>
      </p:sp>
    </p:spTree>
    <p:extLst>
      <p:ext uri="{BB962C8B-B14F-4D97-AF65-F5344CB8AC3E}">
        <p14:creationId xmlns:p14="http://schemas.microsoft.com/office/powerpoint/2010/main" val="2910801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24607"/>
            <a:ext cx="9449180" cy="5619621"/>
          </a:xfrm>
          <a:prstGeom prst="rect">
            <a:avLst/>
          </a:prstGeom>
        </p:spPr>
      </p:pic>
      <p:sp>
        <p:nvSpPr>
          <p:cNvPr id="3" name="Rectangle 2"/>
          <p:cNvSpPr/>
          <p:nvPr/>
        </p:nvSpPr>
        <p:spPr>
          <a:xfrm>
            <a:off x="1013254" y="4520524"/>
            <a:ext cx="4621427" cy="430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03159" y="4484824"/>
            <a:ext cx="2479268" cy="646331"/>
          </a:xfrm>
          <a:prstGeom prst="rect">
            <a:avLst/>
          </a:prstGeom>
          <a:noFill/>
        </p:spPr>
        <p:txBody>
          <a:bodyPr wrap="none" rtlCol="0">
            <a:spAutoFit/>
          </a:bodyPr>
          <a:lstStyle/>
          <a:p>
            <a:r>
              <a:rPr lang="en-US" dirty="0" err="1" smtClean="0">
                <a:solidFill>
                  <a:srgbClr val="FF0000"/>
                </a:solidFill>
              </a:rPr>
              <a:t>Read+add</a:t>
            </a:r>
            <a:r>
              <a:rPr lang="en-US" dirty="0" smtClean="0">
                <a:solidFill>
                  <a:srgbClr val="FF0000"/>
                </a:solidFill>
              </a:rPr>
              <a:t> from new line</a:t>
            </a:r>
          </a:p>
          <a:p>
            <a:r>
              <a:rPr lang="en-US" dirty="0" smtClean="0">
                <a:solidFill>
                  <a:srgbClr val="FF0000"/>
                </a:solidFill>
              </a:rPr>
              <a:t>= ~200</a:t>
            </a:r>
          </a:p>
        </p:txBody>
      </p:sp>
    </p:spTree>
    <p:extLst>
      <p:ext uri="{BB962C8B-B14F-4D97-AF65-F5344CB8AC3E}">
        <p14:creationId xmlns:p14="http://schemas.microsoft.com/office/powerpoint/2010/main" val="4021269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Tree>
    <p:extLst>
      <p:ext uri="{BB962C8B-B14F-4D97-AF65-F5344CB8AC3E}">
        <p14:creationId xmlns:p14="http://schemas.microsoft.com/office/powerpoint/2010/main" val="279792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a:t>
            </a:r>
            <a:br>
              <a:rPr lang="en-US" dirty="0" smtClean="0"/>
            </a:br>
            <a:r>
              <a:rPr lang="en-US" dirty="0" smtClean="0"/>
              <a:t>Yet another privileged CIS white male in the AAA space talking </a:t>
            </a:r>
            <a:r>
              <a:rPr lang="en-US" dirty="0" smtClean="0"/>
              <a:t>about </a:t>
            </a:r>
            <a:r>
              <a:rPr lang="en-US" dirty="0" smtClean="0"/>
              <a:t>data.</a:t>
            </a:r>
            <a:endParaRPr lang="en-US" dirty="0"/>
          </a:p>
        </p:txBody>
      </p:sp>
    </p:spTree>
    <p:extLst>
      <p:ext uri="{BB962C8B-B14F-4D97-AF65-F5344CB8AC3E}">
        <p14:creationId xmlns:p14="http://schemas.microsoft.com/office/powerpoint/2010/main" val="3513249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
        <p:nvSpPr>
          <p:cNvPr id="2" name="Oval 1"/>
          <p:cNvSpPr/>
          <p:nvPr/>
        </p:nvSpPr>
        <p:spPr>
          <a:xfrm>
            <a:off x="7330440" y="2026920"/>
            <a:ext cx="640080" cy="7010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38900" y="3398520"/>
            <a:ext cx="2791790" cy="369332"/>
          </a:xfrm>
          <a:prstGeom prst="rect">
            <a:avLst/>
          </a:prstGeom>
          <a:noFill/>
        </p:spPr>
        <p:txBody>
          <a:bodyPr wrap="none" rtlCol="0">
            <a:spAutoFit/>
          </a:bodyPr>
          <a:lstStyle/>
          <a:p>
            <a:r>
              <a:rPr lang="en-US" dirty="0" smtClean="0">
                <a:solidFill>
                  <a:srgbClr val="FF0000"/>
                </a:solidFill>
              </a:rPr>
              <a:t>This is the compiler’s space.</a:t>
            </a:r>
            <a:endParaRPr lang="en-US" dirty="0">
              <a:solidFill>
                <a:srgbClr val="FF0000"/>
              </a:solidFill>
            </a:endParaRPr>
          </a:p>
        </p:txBody>
      </p:sp>
    </p:spTree>
    <p:extLst>
      <p:ext uri="{BB962C8B-B14F-4D97-AF65-F5344CB8AC3E}">
        <p14:creationId xmlns:p14="http://schemas.microsoft.com/office/powerpoint/2010/main" val="1588085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
        <p:nvSpPr>
          <p:cNvPr id="2" name="Oval 1"/>
          <p:cNvSpPr/>
          <p:nvPr/>
        </p:nvSpPr>
        <p:spPr>
          <a:xfrm>
            <a:off x="7330440" y="2026920"/>
            <a:ext cx="640080" cy="7010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38900" y="3398520"/>
            <a:ext cx="2791790" cy="369332"/>
          </a:xfrm>
          <a:prstGeom prst="rect">
            <a:avLst/>
          </a:prstGeom>
          <a:noFill/>
        </p:spPr>
        <p:txBody>
          <a:bodyPr wrap="none" rtlCol="0">
            <a:spAutoFit/>
          </a:bodyPr>
          <a:lstStyle/>
          <a:p>
            <a:r>
              <a:rPr lang="en-US" dirty="0" smtClean="0">
                <a:solidFill>
                  <a:srgbClr val="FF0000"/>
                </a:solidFill>
              </a:rPr>
              <a:t>This is the compiler’s space.</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1404937" y="3812410"/>
            <a:ext cx="10067925" cy="1266825"/>
          </a:xfrm>
          <a:prstGeom prst="rect">
            <a:avLst/>
          </a:prstGeom>
        </p:spPr>
      </p:pic>
    </p:spTree>
    <p:extLst>
      <p:ext uri="{BB962C8B-B14F-4D97-AF65-F5344CB8AC3E}">
        <p14:creationId xmlns:p14="http://schemas.microsoft.com/office/powerpoint/2010/main" val="148817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9650" y="47625"/>
            <a:ext cx="10172700" cy="6762750"/>
          </a:xfrm>
          <a:prstGeom prst="rect">
            <a:avLst/>
          </a:prstGeom>
        </p:spPr>
      </p:pic>
      <p:sp>
        <p:nvSpPr>
          <p:cNvPr id="3" name="Rectangle 2"/>
          <p:cNvSpPr/>
          <p:nvPr/>
        </p:nvSpPr>
        <p:spPr>
          <a:xfrm>
            <a:off x="4497860" y="5049795"/>
            <a:ext cx="6227806" cy="114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Compiler </a:t>
            </a:r>
            <a:r>
              <a:rPr lang="en-US" sz="3200" i="1" dirty="0" smtClean="0"/>
              <a:t>cannot</a:t>
            </a:r>
            <a:r>
              <a:rPr lang="en-US" sz="3200" dirty="0" smtClean="0"/>
              <a:t> solve the most significant problems.</a:t>
            </a:r>
            <a:endParaRPr lang="en-US" sz="3200" dirty="0"/>
          </a:p>
        </p:txBody>
      </p:sp>
    </p:spTree>
    <p:extLst>
      <p:ext uri="{BB962C8B-B14F-4D97-AF65-F5344CB8AC3E}">
        <p14:creationId xmlns:p14="http://schemas.microsoft.com/office/powerpoint/2010/main" val="2117740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5699" y="838715"/>
            <a:ext cx="3438525" cy="4076700"/>
          </a:xfrm>
          <a:prstGeom prst="rect">
            <a:avLst/>
          </a:prstGeom>
        </p:spPr>
      </p:pic>
      <p:sp>
        <p:nvSpPr>
          <p:cNvPr id="6" name="TextBox 5"/>
          <p:cNvSpPr txBox="1"/>
          <p:nvPr/>
        </p:nvSpPr>
        <p:spPr>
          <a:xfrm>
            <a:off x="1015699" y="469383"/>
            <a:ext cx="2924433" cy="369332"/>
          </a:xfrm>
          <a:prstGeom prst="rect">
            <a:avLst/>
          </a:prstGeom>
          <a:noFill/>
        </p:spPr>
        <p:txBody>
          <a:bodyPr wrap="square" rtlCol="0">
            <a:spAutoFit/>
          </a:bodyPr>
          <a:lstStyle/>
          <a:p>
            <a:r>
              <a:rPr lang="en-US" dirty="0" smtClean="0"/>
              <a:t>See also:</a:t>
            </a:r>
            <a:endParaRPr lang="en-US" dirty="0"/>
          </a:p>
        </p:txBody>
      </p:sp>
      <p:sp>
        <p:nvSpPr>
          <p:cNvPr id="7" name="TextBox 6"/>
          <p:cNvSpPr txBox="1"/>
          <p:nvPr/>
        </p:nvSpPr>
        <p:spPr>
          <a:xfrm>
            <a:off x="1968844" y="5189837"/>
            <a:ext cx="7628238" cy="369332"/>
          </a:xfrm>
          <a:prstGeom prst="rect">
            <a:avLst/>
          </a:prstGeom>
          <a:noFill/>
        </p:spPr>
        <p:txBody>
          <a:bodyPr wrap="square" rtlCol="0">
            <a:spAutoFit/>
          </a:bodyPr>
          <a:lstStyle/>
          <a:p>
            <a:r>
              <a:rPr lang="en-US" dirty="0" smtClean="0"/>
              <a:t>https://plus.google.com/u/0/+Dataorienteddesign/posts</a:t>
            </a:r>
            <a:endParaRPr lang="en-US" dirty="0"/>
          </a:p>
        </p:txBody>
      </p:sp>
      <p:pic>
        <p:nvPicPr>
          <p:cNvPr id="3" name="Picture 2"/>
          <p:cNvPicPr>
            <a:picLocks noChangeAspect="1"/>
          </p:cNvPicPr>
          <p:nvPr/>
        </p:nvPicPr>
        <p:blipFill>
          <a:blip r:embed="rId3"/>
          <a:stretch>
            <a:fillRect/>
          </a:stretch>
        </p:blipFill>
        <p:spPr>
          <a:xfrm>
            <a:off x="4146067" y="2243265"/>
            <a:ext cx="8056804" cy="2306337"/>
          </a:xfrm>
          <a:prstGeom prst="rect">
            <a:avLst/>
          </a:prstGeom>
        </p:spPr>
      </p:pic>
      <p:pic>
        <p:nvPicPr>
          <p:cNvPr id="8" name="Picture 7"/>
          <p:cNvPicPr>
            <a:picLocks noChangeAspect="1"/>
          </p:cNvPicPr>
          <p:nvPr/>
        </p:nvPicPr>
        <p:blipFill>
          <a:blip r:embed="rId4"/>
          <a:stretch>
            <a:fillRect/>
          </a:stretch>
        </p:blipFill>
        <p:spPr>
          <a:xfrm>
            <a:off x="7573721" y="0"/>
            <a:ext cx="4629150" cy="2133600"/>
          </a:xfrm>
          <a:prstGeom prst="rect">
            <a:avLst/>
          </a:prstGeom>
        </p:spPr>
      </p:pic>
    </p:spTree>
    <p:extLst>
      <p:ext uri="{BB962C8B-B14F-4D97-AF65-F5344CB8AC3E}">
        <p14:creationId xmlns:p14="http://schemas.microsoft.com/office/powerpoint/2010/main" val="1052235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120" y="1998663"/>
            <a:ext cx="9144000" cy="2387600"/>
          </a:xfrm>
        </p:spPr>
        <p:txBody>
          <a:bodyPr>
            <a:normAutofit fontScale="90000"/>
          </a:bodyPr>
          <a:lstStyle/>
          <a:p>
            <a:r>
              <a:rPr lang="en-US" dirty="0" smtClean="0"/>
              <a:t>Today’s subject: </a:t>
            </a:r>
            <a:br>
              <a:rPr lang="en-US" dirty="0" smtClean="0"/>
            </a:br>
            <a:r>
              <a:rPr lang="en-US" dirty="0" smtClean="0"/>
              <a:t>The 90% of problem space we need to solve that the compiler cannot.</a:t>
            </a:r>
            <a:endParaRPr lang="en-US" dirty="0"/>
          </a:p>
        </p:txBody>
      </p:sp>
      <p:sp>
        <p:nvSpPr>
          <p:cNvPr id="4" name="TextBox 3"/>
          <p:cNvSpPr txBox="1"/>
          <p:nvPr/>
        </p:nvSpPr>
        <p:spPr>
          <a:xfrm>
            <a:off x="2148840" y="5585460"/>
            <a:ext cx="8507714" cy="584775"/>
          </a:xfrm>
          <a:prstGeom prst="rect">
            <a:avLst/>
          </a:prstGeom>
          <a:noFill/>
        </p:spPr>
        <p:txBody>
          <a:bodyPr wrap="none" rtlCol="0">
            <a:spAutoFit/>
          </a:bodyPr>
          <a:lstStyle/>
          <a:p>
            <a:r>
              <a:rPr lang="en-US" sz="3200" dirty="0" smtClean="0"/>
              <a:t>(And how we can help it with the 10% that it can.)</a:t>
            </a:r>
            <a:endParaRPr lang="en-US" sz="3200" dirty="0"/>
          </a:p>
        </p:txBody>
      </p:sp>
    </p:spTree>
    <p:extLst>
      <p:ext uri="{BB962C8B-B14F-4D97-AF65-F5344CB8AC3E}">
        <p14:creationId xmlns:p14="http://schemas.microsoft.com/office/powerpoint/2010/main" val="293148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 y="1991043"/>
            <a:ext cx="10081260" cy="2387600"/>
          </a:xfrm>
        </p:spPr>
        <p:txBody>
          <a:bodyPr>
            <a:normAutofit fontScale="90000"/>
          </a:bodyPr>
          <a:lstStyle/>
          <a:p>
            <a:r>
              <a:rPr lang="en-US" dirty="0" smtClean="0"/>
              <a:t>Simple, obvious things to look for </a:t>
            </a:r>
            <a:br>
              <a:rPr lang="en-US" dirty="0" smtClean="0"/>
            </a:br>
            <a:r>
              <a:rPr lang="en-US" dirty="0" smtClean="0"/>
              <a:t>+ Back of the envelope calculations</a:t>
            </a:r>
            <a:br>
              <a:rPr lang="en-US" dirty="0" smtClean="0"/>
            </a:br>
            <a:r>
              <a:rPr lang="en-US" dirty="0" smtClean="0"/>
              <a:t> = Substantial wins</a:t>
            </a:r>
            <a:endParaRPr lang="en-US" dirty="0"/>
          </a:p>
        </p:txBody>
      </p:sp>
    </p:spTree>
    <p:extLst>
      <p:ext uri="{BB962C8B-B14F-4D97-AF65-F5344CB8AC3E}">
        <p14:creationId xmlns:p14="http://schemas.microsoft.com/office/powerpoint/2010/main" val="3935595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most common cause of waste?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5557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cause?</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52575" y="2029619"/>
            <a:ext cx="9115425" cy="2400300"/>
          </a:xfrm>
          <a:prstGeom prst="rect">
            <a:avLst/>
          </a:prstGeom>
        </p:spPr>
      </p:pic>
      <p:sp>
        <p:nvSpPr>
          <p:cNvPr id="5" name="TextBox 4"/>
          <p:cNvSpPr txBox="1"/>
          <p:nvPr/>
        </p:nvSpPr>
        <p:spPr>
          <a:xfrm>
            <a:off x="1524000" y="4888468"/>
            <a:ext cx="9753600" cy="369332"/>
          </a:xfrm>
          <a:prstGeom prst="rect">
            <a:avLst/>
          </a:prstGeom>
          <a:noFill/>
        </p:spPr>
        <p:txBody>
          <a:bodyPr wrap="square" rtlCol="0">
            <a:spAutoFit/>
          </a:bodyPr>
          <a:lstStyle/>
          <a:p>
            <a:r>
              <a:rPr lang="en-US" dirty="0" smtClean="0"/>
              <a:t>http://www.insomniacgames.com/three-big-lies-typical-design-failures-in-game-programming-gdc10/</a:t>
            </a:r>
            <a:endParaRPr lang="en-US" dirty="0"/>
          </a:p>
        </p:txBody>
      </p:sp>
    </p:spTree>
    <p:extLst>
      <p:ext uri="{BB962C8B-B14F-4D97-AF65-F5344CB8AC3E}">
        <p14:creationId xmlns:p14="http://schemas.microsoft.com/office/powerpoint/2010/main" val="2639595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5362" y="19050"/>
            <a:ext cx="10201275" cy="6819900"/>
          </a:xfrm>
          <a:prstGeom prst="rect">
            <a:avLst/>
          </a:prstGeom>
        </p:spPr>
      </p:pic>
    </p:spTree>
    <p:extLst>
      <p:ext uri="{BB962C8B-B14F-4D97-AF65-F5344CB8AC3E}">
        <p14:creationId xmlns:p14="http://schemas.microsoft.com/office/powerpoint/2010/main" val="1418311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572" y="1445741"/>
            <a:ext cx="4610100" cy="4724400"/>
          </a:xfrm>
          <a:prstGeom prst="rect">
            <a:avLst/>
          </a:prstGeom>
        </p:spPr>
      </p:pic>
      <p:pic>
        <p:nvPicPr>
          <p:cNvPr id="5" name="Picture 4"/>
          <p:cNvPicPr>
            <a:picLocks noChangeAspect="1"/>
          </p:cNvPicPr>
          <p:nvPr/>
        </p:nvPicPr>
        <p:blipFill>
          <a:blip r:embed="rId3"/>
          <a:stretch>
            <a:fillRect/>
          </a:stretch>
        </p:blipFill>
        <p:spPr>
          <a:xfrm>
            <a:off x="7600950" y="-34776"/>
            <a:ext cx="4591050" cy="2124075"/>
          </a:xfrm>
          <a:prstGeom prst="rect">
            <a:avLst/>
          </a:prstGeom>
        </p:spPr>
      </p:pic>
      <p:sp>
        <p:nvSpPr>
          <p:cNvPr id="6" name="TextBox 5"/>
          <p:cNvSpPr txBox="1"/>
          <p:nvPr/>
        </p:nvSpPr>
        <p:spPr>
          <a:xfrm>
            <a:off x="660572" y="799070"/>
            <a:ext cx="6514540" cy="369332"/>
          </a:xfrm>
          <a:prstGeom prst="rect">
            <a:avLst/>
          </a:prstGeom>
          <a:noFill/>
        </p:spPr>
        <p:txBody>
          <a:bodyPr wrap="none" rtlCol="0">
            <a:spAutoFit/>
          </a:bodyPr>
          <a:lstStyle/>
          <a:p>
            <a:r>
              <a:rPr lang="en-US" dirty="0"/>
              <a:t>http://deplinenoise.wordpress.com/2013/12/28/optimizable-code/</a:t>
            </a:r>
          </a:p>
        </p:txBody>
      </p:sp>
      <p:sp>
        <p:nvSpPr>
          <p:cNvPr id="2" name="Rectangle 1"/>
          <p:cNvSpPr/>
          <p:nvPr/>
        </p:nvSpPr>
        <p:spPr>
          <a:xfrm>
            <a:off x="5989320" y="2956560"/>
            <a:ext cx="3451860" cy="135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 how do we solve for it?</a:t>
            </a:r>
            <a:endParaRPr lang="en-US" dirty="0"/>
          </a:p>
        </p:txBody>
      </p:sp>
    </p:spTree>
    <p:extLst>
      <p:ext uri="{BB962C8B-B14F-4D97-AF65-F5344CB8AC3E}">
        <p14:creationId xmlns:p14="http://schemas.microsoft.com/office/powerpoint/2010/main" val="440705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good code?</a:t>
            </a:r>
            <a:endParaRPr lang="en-US" dirty="0"/>
          </a:p>
        </p:txBody>
      </p:sp>
      <p:sp>
        <p:nvSpPr>
          <p:cNvPr id="4" name="TextBox 3"/>
          <p:cNvSpPr txBox="1"/>
          <p:nvPr/>
        </p:nvSpPr>
        <p:spPr>
          <a:xfrm>
            <a:off x="1507525" y="1565190"/>
            <a:ext cx="9316995" cy="4893647"/>
          </a:xfrm>
          <a:prstGeom prst="rect">
            <a:avLst/>
          </a:prstGeom>
          <a:noFill/>
        </p:spPr>
        <p:txBody>
          <a:bodyPr wrap="square" rtlCol="0">
            <a:spAutoFit/>
          </a:bodyPr>
          <a:lstStyle/>
          <a:p>
            <a:r>
              <a:rPr lang="en-US" sz="2400" dirty="0" smtClean="0"/>
              <a:t>Our role is not to write "good" code. Our role is to solve our problems well. </a:t>
            </a:r>
          </a:p>
          <a:p>
            <a:endParaRPr lang="en-US" sz="2400" dirty="0"/>
          </a:p>
          <a:p>
            <a:r>
              <a:rPr lang="en-US" sz="2400" dirty="0" smtClean="0"/>
              <a:t>With fixed hardware resources, that often means reducing waste or at least having the potential to reduce waste (i.e. </a:t>
            </a:r>
            <a:r>
              <a:rPr lang="en-US" sz="2400" dirty="0" err="1" smtClean="0"/>
              <a:t>optimizable</a:t>
            </a:r>
            <a:r>
              <a:rPr lang="en-US" sz="2400" dirty="0" smtClean="0"/>
              <a:t>) so that we can solve bigger and more interesting problems in the same space. </a:t>
            </a:r>
          </a:p>
          <a:p>
            <a:endParaRPr lang="en-US" sz="2400" dirty="0"/>
          </a:p>
          <a:p>
            <a:r>
              <a:rPr lang="en-US" sz="2400" dirty="0" smtClean="0"/>
              <a:t>"Good" code in that context is the code that was written based on a rational and reasoned analysis of the actual problems that need solving, hardware resources, and available production time. </a:t>
            </a:r>
          </a:p>
          <a:p>
            <a:endParaRPr lang="en-US" sz="2400" dirty="0"/>
          </a:p>
          <a:p>
            <a:r>
              <a:rPr lang="en-US" sz="2400" dirty="0" smtClean="0"/>
              <a:t>i.e. At the very least not using the "pull it out your ass" design method combined with a goal to "solve all problems for everyone, everywhere."</a:t>
            </a:r>
            <a:endParaRPr lang="en-US" sz="2400" dirty="0"/>
          </a:p>
        </p:txBody>
      </p:sp>
    </p:spTree>
    <p:extLst>
      <p:ext uri="{BB962C8B-B14F-4D97-AF65-F5344CB8AC3E}">
        <p14:creationId xmlns:p14="http://schemas.microsoft.com/office/powerpoint/2010/main" val="2978444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L2 cache misses/frame</a:t>
            </a:r>
            <a:endParaRPr lang="en-US" dirty="0"/>
          </a:p>
        </p:txBody>
      </p:sp>
      <p:sp>
        <p:nvSpPr>
          <p:cNvPr id="3" name="Subtitle 2"/>
          <p:cNvSpPr>
            <a:spLocks noGrp="1"/>
          </p:cNvSpPr>
          <p:nvPr>
            <p:ph type="subTitle" idx="1"/>
          </p:nvPr>
        </p:nvSpPr>
        <p:spPr/>
        <p:txBody>
          <a:bodyPr/>
          <a:lstStyle/>
          <a:p>
            <a:r>
              <a:rPr lang="en-US" dirty="0" smtClean="0"/>
              <a:t>(Don’t waste them!)</a:t>
            </a:r>
            <a:endParaRPr lang="en-US" dirty="0"/>
          </a:p>
        </p:txBody>
      </p:sp>
    </p:spTree>
    <p:extLst>
      <p:ext uri="{BB962C8B-B14F-4D97-AF65-F5344CB8AC3E}">
        <p14:creationId xmlns:p14="http://schemas.microsoft.com/office/powerpoint/2010/main" val="1049173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21275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212758"/>
            <a:ext cx="2708947" cy="369332"/>
          </a:xfrm>
          <a:prstGeom prst="rect">
            <a:avLst/>
          </a:prstGeom>
          <a:noFill/>
        </p:spPr>
        <p:txBody>
          <a:bodyPr wrap="none" rtlCol="0">
            <a:spAutoFit/>
          </a:bodyPr>
          <a:lstStyle/>
          <a:p>
            <a:r>
              <a:rPr lang="en-US" dirty="0" smtClean="0">
                <a:solidFill>
                  <a:srgbClr val="FF0000"/>
                </a:solidFill>
              </a:rPr>
              <a:t>Waste 56 bytes / 64 bytes </a:t>
            </a:r>
            <a:endParaRPr lang="en-US" dirty="0">
              <a:solidFill>
                <a:srgbClr val="FF0000"/>
              </a:solidFill>
            </a:endParaRPr>
          </a:p>
        </p:txBody>
      </p:sp>
    </p:spTree>
    <p:extLst>
      <p:ext uri="{BB962C8B-B14F-4D97-AF65-F5344CB8AC3E}">
        <p14:creationId xmlns:p14="http://schemas.microsoft.com/office/powerpoint/2010/main" val="317929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109019" y="453101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99496" y="4630078"/>
            <a:ext cx="2656048" cy="369332"/>
          </a:xfrm>
          <a:prstGeom prst="rect">
            <a:avLst/>
          </a:prstGeom>
          <a:noFill/>
        </p:spPr>
        <p:txBody>
          <a:bodyPr wrap="none" rtlCol="0">
            <a:spAutoFit/>
          </a:bodyPr>
          <a:lstStyle/>
          <a:p>
            <a:r>
              <a:rPr lang="en-US" dirty="0" smtClean="0">
                <a:solidFill>
                  <a:srgbClr val="FF0000"/>
                </a:solidFill>
              </a:rPr>
              <a:t>Waste 60 bytes / 64 bytes </a:t>
            </a:r>
            <a:endParaRPr lang="en-US" dirty="0">
              <a:solidFill>
                <a:srgbClr val="FF0000"/>
              </a:solidFill>
            </a:endParaRPr>
          </a:p>
        </p:txBody>
      </p:sp>
    </p:spTree>
    <p:extLst>
      <p:ext uri="{BB962C8B-B14F-4D97-AF65-F5344CB8AC3E}">
        <p14:creationId xmlns:p14="http://schemas.microsoft.com/office/powerpoint/2010/main" val="4166769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5" name="Rectangle 4"/>
          <p:cNvSpPr/>
          <p:nvPr/>
        </p:nvSpPr>
        <p:spPr>
          <a:xfrm>
            <a:off x="5076242" y="1879166"/>
            <a:ext cx="306324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 waste!</a:t>
            </a:r>
            <a:endParaRPr lang="en-US" dirty="0"/>
          </a:p>
        </p:txBody>
      </p:sp>
    </p:spTree>
    <p:extLst>
      <p:ext uri="{BB962C8B-B14F-4D97-AF65-F5344CB8AC3E}">
        <p14:creationId xmlns:p14="http://schemas.microsoft.com/office/powerpoint/2010/main" val="3531374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5" name="Rectangle 4"/>
          <p:cNvSpPr/>
          <p:nvPr/>
        </p:nvSpPr>
        <p:spPr>
          <a:xfrm>
            <a:off x="5221022" y="1879166"/>
            <a:ext cx="306324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Alternatively,</a:t>
            </a:r>
          </a:p>
          <a:p>
            <a:pPr algn="ctr"/>
            <a:r>
              <a:rPr lang="en-US" dirty="0" smtClean="0"/>
              <a:t>Only 10% capacity used*</a:t>
            </a:r>
            <a:endParaRPr lang="en-US" dirty="0"/>
          </a:p>
        </p:txBody>
      </p:sp>
      <p:sp>
        <p:nvSpPr>
          <p:cNvPr id="2" name="Rectangle 1"/>
          <p:cNvSpPr/>
          <p:nvPr/>
        </p:nvSpPr>
        <p:spPr>
          <a:xfrm>
            <a:off x="4084320" y="5692140"/>
            <a:ext cx="5250180"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Not the same as “used well”, but we’ll start here.</a:t>
            </a:r>
            <a:endParaRPr lang="en-US" dirty="0"/>
          </a:p>
        </p:txBody>
      </p:sp>
    </p:spTree>
    <p:extLst>
      <p:ext uri="{BB962C8B-B14F-4D97-AF65-F5344CB8AC3E}">
        <p14:creationId xmlns:p14="http://schemas.microsoft.com/office/powerpoint/2010/main" val="2684189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Tree>
    <p:extLst>
      <p:ext uri="{BB962C8B-B14F-4D97-AF65-F5344CB8AC3E}">
        <p14:creationId xmlns:p14="http://schemas.microsoft.com/office/powerpoint/2010/main" val="495909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2484847" cy="369332"/>
          </a:xfrm>
          <a:prstGeom prst="rect">
            <a:avLst/>
          </a:prstGeom>
          <a:noFill/>
        </p:spPr>
        <p:txBody>
          <a:bodyPr wrap="none" rtlCol="0">
            <a:spAutoFit/>
          </a:bodyPr>
          <a:lstStyle/>
          <a:p>
            <a:r>
              <a:rPr lang="en-US" dirty="0" smtClean="0">
                <a:solidFill>
                  <a:srgbClr val="FF0000"/>
                </a:solidFill>
              </a:rPr>
              <a:t>12 bytes x count(5) = 72 </a:t>
            </a:r>
            <a:endParaRPr lang="en-US" dirty="0">
              <a:solidFill>
                <a:srgbClr val="FF0000"/>
              </a:solidFill>
            </a:endParaRPr>
          </a:p>
        </p:txBody>
      </p:sp>
    </p:spTree>
    <p:extLst>
      <p:ext uri="{BB962C8B-B14F-4D97-AF65-F5344CB8AC3E}">
        <p14:creationId xmlns:p14="http://schemas.microsoft.com/office/powerpoint/2010/main" val="3888869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2484847" cy="369332"/>
          </a:xfrm>
          <a:prstGeom prst="rect">
            <a:avLst/>
          </a:prstGeom>
          <a:noFill/>
        </p:spPr>
        <p:txBody>
          <a:bodyPr wrap="none" rtlCol="0">
            <a:spAutoFit/>
          </a:bodyPr>
          <a:lstStyle/>
          <a:p>
            <a:r>
              <a:rPr lang="en-US" dirty="0" smtClean="0">
                <a:solidFill>
                  <a:srgbClr val="FF0000"/>
                </a:solidFill>
              </a:rPr>
              <a:t>12 bytes x count(5) = 72 </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2367828"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count(5) = 20 </a:t>
            </a:r>
            <a:endParaRPr lang="en-US" dirty="0">
              <a:solidFill>
                <a:srgbClr val="FF0000"/>
              </a:solidFill>
            </a:endParaRPr>
          </a:p>
        </p:txBody>
      </p:sp>
    </p:spTree>
    <p:extLst>
      <p:ext uri="{BB962C8B-B14F-4D97-AF65-F5344CB8AC3E}">
        <p14:creationId xmlns:p14="http://schemas.microsoft.com/office/powerpoint/2010/main" val="455193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Tree>
    <p:extLst>
      <p:ext uri="{BB962C8B-B14F-4D97-AF65-F5344CB8AC3E}">
        <p14:creationId xmlns:p14="http://schemas.microsoft.com/office/powerpoint/2010/main" val="1682354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714836" y="42719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Tree>
    <p:extLst>
      <p:ext uri="{BB962C8B-B14F-4D97-AF65-F5344CB8AC3E}">
        <p14:creationId xmlns:p14="http://schemas.microsoft.com/office/powerpoint/2010/main" val="3134307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Can’t the compiler do it?</a:t>
            </a:r>
            <a:endParaRPr lang="en-US" dirty="0"/>
          </a:p>
        </p:txBody>
      </p:sp>
    </p:spTree>
    <p:extLst>
      <p:ext uri="{BB962C8B-B14F-4D97-AF65-F5344CB8AC3E}">
        <p14:creationId xmlns:p14="http://schemas.microsoft.com/office/powerpoint/2010/main" val="3511819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Tree>
    <p:extLst>
      <p:ext uri="{BB962C8B-B14F-4D97-AF65-F5344CB8AC3E}">
        <p14:creationId xmlns:p14="http://schemas.microsoft.com/office/powerpoint/2010/main" val="793350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Tree>
    <p:extLst>
      <p:ext uri="{BB962C8B-B14F-4D97-AF65-F5344CB8AC3E}">
        <p14:creationId xmlns:p14="http://schemas.microsoft.com/office/powerpoint/2010/main" val="3425934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2567940" y="3948351"/>
            <a:ext cx="3794760" cy="245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cache line to capacity* =</a:t>
            </a:r>
          </a:p>
          <a:p>
            <a:pPr algn="ctr"/>
            <a:r>
              <a:rPr lang="en-US" dirty="0" smtClean="0"/>
              <a:t>10x speedup</a:t>
            </a:r>
          </a:p>
          <a:p>
            <a:pPr algn="ctr"/>
            <a:endParaRPr lang="en-US" dirty="0"/>
          </a:p>
          <a:p>
            <a:pPr algn="ctr"/>
            <a:endParaRPr lang="en-US" dirty="0" smtClean="0"/>
          </a:p>
          <a:p>
            <a:pPr algn="ctr"/>
            <a:endParaRPr lang="en-US" dirty="0" smtClean="0"/>
          </a:p>
          <a:p>
            <a:pPr algn="ctr"/>
            <a:r>
              <a:rPr lang="en-US" dirty="0" smtClean="0"/>
              <a:t>* Used. Still not necessarily as efficiently as possible</a:t>
            </a:r>
            <a:endParaRPr lang="en-US" dirty="0"/>
          </a:p>
        </p:txBody>
      </p:sp>
    </p:spTree>
    <p:extLst>
      <p:ext uri="{BB962C8B-B14F-4D97-AF65-F5344CB8AC3E}">
        <p14:creationId xmlns:p14="http://schemas.microsoft.com/office/powerpoint/2010/main" val="213920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3421380" y="652345"/>
            <a:ext cx="7597140" cy="1328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a:t>
            </a:r>
          </a:p>
          <a:p>
            <a:pPr marL="342900" indent="-342900" algn="ctr">
              <a:buAutoNum type="arabicPeriod"/>
            </a:pPr>
            <a:r>
              <a:rPr lang="en-US" dirty="0" smtClean="0"/>
              <a:t>Code is maintainable</a:t>
            </a:r>
          </a:p>
          <a:p>
            <a:pPr marL="342900" indent="-342900" algn="ctr">
              <a:buAutoNum type="arabicPeriod"/>
            </a:pPr>
            <a:r>
              <a:rPr lang="en-US" dirty="0" smtClean="0"/>
              <a:t>Code is </a:t>
            </a:r>
            <a:r>
              <a:rPr lang="en-US" dirty="0" err="1" smtClean="0"/>
              <a:t>debugable</a:t>
            </a:r>
            <a:endParaRPr lang="en-US" dirty="0"/>
          </a:p>
          <a:p>
            <a:pPr marL="342900" indent="-342900" algn="ctr">
              <a:buAutoNum type="arabicPeriod"/>
            </a:pPr>
            <a:r>
              <a:rPr lang="en-US" dirty="0" smtClean="0"/>
              <a:t>Can REASON about cost of change</a:t>
            </a:r>
          </a:p>
        </p:txBody>
      </p:sp>
    </p:spTree>
    <p:extLst>
      <p:ext uri="{BB962C8B-B14F-4D97-AF65-F5344CB8AC3E}">
        <p14:creationId xmlns:p14="http://schemas.microsoft.com/office/powerpoint/2010/main" val="3170922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3421380" y="652345"/>
            <a:ext cx="7597140" cy="1328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a:t>
            </a:r>
          </a:p>
          <a:p>
            <a:pPr marL="342900" indent="-342900" algn="ctr">
              <a:buAutoNum type="arabicPeriod"/>
            </a:pPr>
            <a:r>
              <a:rPr lang="en-US" dirty="0" smtClean="0"/>
              <a:t>Code is maintainable</a:t>
            </a:r>
          </a:p>
          <a:p>
            <a:pPr marL="342900" indent="-342900" algn="ctr">
              <a:buAutoNum type="arabicPeriod"/>
            </a:pPr>
            <a:r>
              <a:rPr lang="en-US" dirty="0" smtClean="0"/>
              <a:t>Code is </a:t>
            </a:r>
            <a:r>
              <a:rPr lang="en-US" dirty="0" err="1" smtClean="0"/>
              <a:t>debugable</a:t>
            </a:r>
            <a:endParaRPr lang="en-US" dirty="0"/>
          </a:p>
          <a:p>
            <a:pPr marL="342900" indent="-342900" algn="ctr">
              <a:buAutoNum type="arabicPeriod"/>
            </a:pPr>
            <a:r>
              <a:rPr lang="en-US" dirty="0" smtClean="0"/>
              <a:t>Can REASON about cost of change</a:t>
            </a:r>
          </a:p>
        </p:txBody>
      </p:sp>
      <p:sp>
        <p:nvSpPr>
          <p:cNvPr id="3" name="Rectangle 2"/>
          <p:cNvSpPr/>
          <p:nvPr/>
        </p:nvSpPr>
        <p:spPr>
          <a:xfrm>
            <a:off x="3444240" y="2125980"/>
            <a:ext cx="7566660" cy="8915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Ignoring inconvenient facts is not engineering;</a:t>
            </a:r>
          </a:p>
          <a:p>
            <a:pPr algn="ctr"/>
            <a:r>
              <a:rPr lang="en-US" dirty="0"/>
              <a:t>I</a:t>
            </a:r>
            <a:r>
              <a:rPr lang="en-US" dirty="0" smtClean="0"/>
              <a:t>t’s dogma.</a:t>
            </a:r>
          </a:p>
        </p:txBody>
      </p:sp>
    </p:spTree>
    <p:extLst>
      <p:ext uri="{BB962C8B-B14F-4D97-AF65-F5344CB8AC3E}">
        <p14:creationId xmlns:p14="http://schemas.microsoft.com/office/powerpoint/2010/main" val="1292976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review some code…</a:t>
            </a:r>
            <a:endParaRPr lang="en-US" dirty="0"/>
          </a:p>
        </p:txBody>
      </p:sp>
    </p:spTree>
    <p:extLst>
      <p:ext uri="{BB962C8B-B14F-4D97-AF65-F5344CB8AC3E}">
        <p14:creationId xmlns:p14="http://schemas.microsoft.com/office/powerpoint/2010/main" val="464536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47875" y="1957387"/>
            <a:ext cx="8096250" cy="2943225"/>
          </a:xfrm>
          <a:prstGeom prst="rect">
            <a:avLst/>
          </a:prstGeom>
        </p:spPr>
      </p:pic>
    </p:spTree>
    <p:extLst>
      <p:ext uri="{BB962C8B-B14F-4D97-AF65-F5344CB8AC3E}">
        <p14:creationId xmlns:p14="http://schemas.microsoft.com/office/powerpoint/2010/main" val="125600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011" y="605995"/>
            <a:ext cx="4400550" cy="2400300"/>
          </a:xfrm>
          <a:prstGeom prst="rect">
            <a:avLst/>
          </a:prstGeom>
        </p:spPr>
      </p:pic>
      <p:pic>
        <p:nvPicPr>
          <p:cNvPr id="3" name="Picture 2"/>
          <p:cNvPicPr>
            <a:picLocks noChangeAspect="1"/>
          </p:cNvPicPr>
          <p:nvPr/>
        </p:nvPicPr>
        <p:blipFill>
          <a:blip r:embed="rId3"/>
          <a:stretch>
            <a:fillRect/>
          </a:stretch>
        </p:blipFill>
        <p:spPr>
          <a:xfrm>
            <a:off x="823011" y="3252272"/>
            <a:ext cx="9067800" cy="2066925"/>
          </a:xfrm>
          <a:prstGeom prst="rect">
            <a:avLst/>
          </a:prstGeom>
        </p:spPr>
      </p:pic>
      <p:sp>
        <p:nvSpPr>
          <p:cNvPr id="4" name="TextBox 3"/>
          <p:cNvSpPr txBox="1"/>
          <p:nvPr/>
        </p:nvSpPr>
        <p:spPr>
          <a:xfrm>
            <a:off x="823011" y="5565174"/>
            <a:ext cx="8246076" cy="369332"/>
          </a:xfrm>
          <a:prstGeom prst="rect">
            <a:avLst/>
          </a:prstGeom>
          <a:noFill/>
        </p:spPr>
        <p:txBody>
          <a:bodyPr wrap="square" rtlCol="0">
            <a:spAutoFit/>
          </a:bodyPr>
          <a:lstStyle/>
          <a:p>
            <a:r>
              <a:rPr lang="en-US" dirty="0" smtClean="0"/>
              <a:t>http://yosoygames.com.ar/wp/2013/11/on-mike-actons-review-of-ogrenode-cpp/</a:t>
            </a:r>
            <a:endParaRPr lang="en-US" dirty="0"/>
          </a:p>
        </p:txBody>
      </p:sp>
    </p:spTree>
    <p:extLst>
      <p:ext uri="{BB962C8B-B14F-4D97-AF65-F5344CB8AC3E}">
        <p14:creationId xmlns:p14="http://schemas.microsoft.com/office/powerpoint/2010/main" val="3880009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Tree>
    <p:extLst>
      <p:ext uri="{BB962C8B-B14F-4D97-AF65-F5344CB8AC3E}">
        <p14:creationId xmlns:p14="http://schemas.microsoft.com/office/powerpoint/2010/main" val="1599153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Limited by ABI</a:t>
            </a:r>
            <a:endParaRPr lang="en-US" dirty="0"/>
          </a:p>
        </p:txBody>
      </p:sp>
      <p:sp>
        <p:nvSpPr>
          <p:cNvPr id="7" name="Rectangle 6"/>
          <p:cNvSpPr/>
          <p:nvPr/>
        </p:nvSpPr>
        <p:spPr>
          <a:xfrm>
            <a:off x="6524366" y="2098590"/>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Can’t limit unused reads</a:t>
            </a:r>
            <a:endParaRPr lang="en-US" dirty="0"/>
          </a:p>
        </p:txBody>
      </p:sp>
      <p:sp>
        <p:nvSpPr>
          <p:cNvPr id="8" name="Rectangle 7"/>
          <p:cNvSpPr/>
          <p:nvPr/>
        </p:nvSpPr>
        <p:spPr>
          <a:xfrm>
            <a:off x="6524366" y="2792113"/>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 padding</a:t>
            </a:r>
            <a:endParaRPr lang="en-US" dirty="0"/>
          </a:p>
        </p:txBody>
      </p:sp>
    </p:spTree>
    <p:extLst>
      <p:ext uri="{BB962C8B-B14F-4D97-AF65-F5344CB8AC3E}">
        <p14:creationId xmlns:p14="http://schemas.microsoft.com/office/powerpoint/2010/main" val="154279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little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2665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4209" y="430297"/>
            <a:ext cx="5514975" cy="428625"/>
          </a:xfrm>
          <a:prstGeom prst="rect">
            <a:avLst/>
          </a:prstGeom>
        </p:spPr>
      </p:pic>
      <p:sp>
        <p:nvSpPr>
          <p:cNvPr id="5" name="TextBox 4"/>
          <p:cNvSpPr txBox="1"/>
          <p:nvPr/>
        </p:nvSpPr>
        <p:spPr>
          <a:xfrm>
            <a:off x="930876" y="858922"/>
            <a:ext cx="8896865" cy="369332"/>
          </a:xfrm>
          <a:prstGeom prst="rect">
            <a:avLst/>
          </a:prstGeom>
          <a:noFill/>
        </p:spPr>
        <p:txBody>
          <a:bodyPr wrap="square" rtlCol="0">
            <a:spAutoFit/>
          </a:bodyPr>
          <a:lstStyle/>
          <a:p>
            <a:r>
              <a:rPr lang="en-US" smtClean="0"/>
              <a:t>http://stackoverflow.com/questions/916600/can-a-c-compiler-re-order-elements-in-a-struct</a:t>
            </a:r>
            <a:endParaRPr lang="en-US" dirty="0"/>
          </a:p>
        </p:txBody>
      </p:sp>
      <p:sp>
        <p:nvSpPr>
          <p:cNvPr id="6" name="TextBox 5"/>
          <p:cNvSpPr txBox="1"/>
          <p:nvPr/>
        </p:nvSpPr>
        <p:spPr>
          <a:xfrm>
            <a:off x="370703" y="1556951"/>
            <a:ext cx="2206694" cy="646331"/>
          </a:xfrm>
          <a:prstGeom prst="rect">
            <a:avLst/>
          </a:prstGeom>
          <a:noFill/>
        </p:spPr>
        <p:txBody>
          <a:bodyPr wrap="none" rtlCol="0">
            <a:spAutoFit/>
          </a:bodyPr>
          <a:lstStyle/>
          <a:p>
            <a:r>
              <a:rPr lang="en-US" sz="3600" dirty="0" smtClean="0"/>
              <a:t>In theory…</a:t>
            </a:r>
            <a:endParaRPr lang="en-US" sz="3600" dirty="0"/>
          </a:p>
        </p:txBody>
      </p:sp>
      <p:pic>
        <p:nvPicPr>
          <p:cNvPr id="7" name="Picture 6"/>
          <p:cNvPicPr>
            <a:picLocks noChangeAspect="1"/>
          </p:cNvPicPr>
          <p:nvPr/>
        </p:nvPicPr>
        <p:blipFill>
          <a:blip r:embed="rId3"/>
          <a:stretch>
            <a:fillRect/>
          </a:stretch>
        </p:blipFill>
        <p:spPr>
          <a:xfrm>
            <a:off x="930875" y="2356149"/>
            <a:ext cx="9680345" cy="3212629"/>
          </a:xfrm>
          <a:prstGeom prst="rect">
            <a:avLst/>
          </a:prstGeom>
        </p:spPr>
      </p:pic>
    </p:spTree>
    <p:extLst>
      <p:ext uri="{BB962C8B-B14F-4D97-AF65-F5344CB8AC3E}">
        <p14:creationId xmlns:p14="http://schemas.microsoft.com/office/powerpoint/2010/main" val="828264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1804" y="1302094"/>
            <a:ext cx="3390900" cy="4533900"/>
          </a:xfrm>
          <a:prstGeom prst="rect">
            <a:avLst/>
          </a:prstGeom>
        </p:spPr>
      </p:pic>
      <p:sp>
        <p:nvSpPr>
          <p:cNvPr id="6" name="TextBox 5"/>
          <p:cNvSpPr txBox="1"/>
          <p:nvPr/>
        </p:nvSpPr>
        <p:spPr>
          <a:xfrm>
            <a:off x="330560" y="655763"/>
            <a:ext cx="2493118" cy="646331"/>
          </a:xfrm>
          <a:prstGeom prst="rect">
            <a:avLst/>
          </a:prstGeom>
          <a:noFill/>
        </p:spPr>
        <p:txBody>
          <a:bodyPr wrap="none" rtlCol="0">
            <a:spAutoFit/>
          </a:bodyPr>
          <a:lstStyle/>
          <a:p>
            <a:r>
              <a:rPr lang="en-US" sz="3600" dirty="0" smtClean="0"/>
              <a:t>In practice…</a:t>
            </a:r>
            <a:endParaRPr lang="en-US" sz="3600" dirty="0"/>
          </a:p>
        </p:txBody>
      </p:sp>
    </p:spTree>
    <p:extLst>
      <p:ext uri="{BB962C8B-B14F-4D97-AF65-F5344CB8AC3E}">
        <p14:creationId xmlns:p14="http://schemas.microsoft.com/office/powerpoint/2010/main" val="2453109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1804" y="1302094"/>
            <a:ext cx="3390900" cy="4533900"/>
          </a:xfrm>
          <a:prstGeom prst="rect">
            <a:avLst/>
          </a:prstGeom>
        </p:spPr>
      </p:pic>
      <p:sp>
        <p:nvSpPr>
          <p:cNvPr id="6" name="TextBox 5"/>
          <p:cNvSpPr txBox="1"/>
          <p:nvPr/>
        </p:nvSpPr>
        <p:spPr>
          <a:xfrm>
            <a:off x="330560" y="655763"/>
            <a:ext cx="2493118" cy="646331"/>
          </a:xfrm>
          <a:prstGeom prst="rect">
            <a:avLst/>
          </a:prstGeom>
          <a:noFill/>
        </p:spPr>
        <p:txBody>
          <a:bodyPr wrap="none" rtlCol="0">
            <a:spAutoFit/>
          </a:bodyPr>
          <a:lstStyle/>
          <a:p>
            <a:r>
              <a:rPr lang="en-US" sz="3600" dirty="0" smtClean="0"/>
              <a:t>In practice…</a:t>
            </a:r>
            <a:endParaRPr lang="en-US" sz="3600" dirty="0"/>
          </a:p>
        </p:txBody>
      </p:sp>
      <p:pic>
        <p:nvPicPr>
          <p:cNvPr id="7" name="Picture 6"/>
          <p:cNvPicPr>
            <a:picLocks noChangeAspect="1"/>
          </p:cNvPicPr>
          <p:nvPr/>
        </p:nvPicPr>
        <p:blipFill>
          <a:blip r:embed="rId3"/>
          <a:stretch>
            <a:fillRect/>
          </a:stretch>
        </p:blipFill>
        <p:spPr>
          <a:xfrm>
            <a:off x="6766869" y="1321143"/>
            <a:ext cx="2019300" cy="3733800"/>
          </a:xfrm>
          <a:prstGeom prst="rect">
            <a:avLst/>
          </a:prstGeom>
        </p:spPr>
      </p:pic>
      <p:sp>
        <p:nvSpPr>
          <p:cNvPr id="2" name="Right Arrow 1"/>
          <p:cNvSpPr/>
          <p:nvPr/>
        </p:nvSpPr>
        <p:spPr>
          <a:xfrm>
            <a:off x="4563762" y="2759676"/>
            <a:ext cx="2051222" cy="856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9422155" y="1302094"/>
            <a:ext cx="2162175" cy="1504950"/>
          </a:xfrm>
          <a:prstGeom prst="rect">
            <a:avLst/>
          </a:prstGeom>
        </p:spPr>
      </p:pic>
    </p:spTree>
    <p:extLst>
      <p:ext uri="{BB962C8B-B14F-4D97-AF65-F5344CB8AC3E}">
        <p14:creationId xmlns:p14="http://schemas.microsoft.com/office/powerpoint/2010/main" val="2935918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4" name="Rectangle 3"/>
          <p:cNvSpPr/>
          <p:nvPr/>
        </p:nvSpPr>
        <p:spPr>
          <a:xfrm>
            <a:off x="1482811" y="1688757"/>
            <a:ext cx="4621427" cy="807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3912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Tree>
    <p:extLst>
      <p:ext uri="{BB962C8B-B14F-4D97-AF65-F5344CB8AC3E}">
        <p14:creationId xmlns:p14="http://schemas.microsoft.com/office/powerpoint/2010/main" val="1724652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Tree>
    <p:extLst>
      <p:ext uri="{BB962C8B-B14F-4D97-AF65-F5344CB8AC3E}">
        <p14:creationId xmlns:p14="http://schemas.microsoft.com/office/powerpoint/2010/main" val="485322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2" name="Picture 1"/>
          <p:cNvPicPr>
            <a:picLocks noChangeAspect="1"/>
          </p:cNvPicPr>
          <p:nvPr/>
        </p:nvPicPr>
        <p:blipFill>
          <a:blip r:embed="rId4"/>
          <a:stretch>
            <a:fillRect/>
          </a:stretch>
        </p:blipFill>
        <p:spPr>
          <a:xfrm>
            <a:off x="5610522" y="4100126"/>
            <a:ext cx="4057687" cy="2012349"/>
          </a:xfrm>
          <a:prstGeom prst="rect">
            <a:avLst/>
          </a:prstGeom>
        </p:spPr>
      </p:pic>
      <p:pic>
        <p:nvPicPr>
          <p:cNvPr id="5" name="Picture 4"/>
          <p:cNvPicPr>
            <a:picLocks noChangeAspect="1"/>
          </p:cNvPicPr>
          <p:nvPr/>
        </p:nvPicPr>
        <p:blipFill>
          <a:blip r:embed="rId5"/>
          <a:stretch>
            <a:fillRect/>
          </a:stretch>
        </p:blipFill>
        <p:spPr>
          <a:xfrm>
            <a:off x="1563516" y="4100125"/>
            <a:ext cx="3755440" cy="2012349"/>
          </a:xfrm>
          <a:prstGeom prst="rect">
            <a:avLst/>
          </a:prstGeom>
        </p:spPr>
      </p:pic>
      <p:sp>
        <p:nvSpPr>
          <p:cNvPr id="11" name="Rectangle 10"/>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big is your cache line?</a:t>
            </a:r>
            <a:endParaRPr lang="en-US" dirty="0"/>
          </a:p>
        </p:txBody>
      </p:sp>
    </p:spTree>
    <p:extLst>
      <p:ext uri="{BB962C8B-B14F-4D97-AF65-F5344CB8AC3E}">
        <p14:creationId xmlns:p14="http://schemas.microsoft.com/office/powerpoint/2010/main" val="1774596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2" name="Picture 1"/>
          <p:cNvPicPr>
            <a:picLocks noChangeAspect="1"/>
          </p:cNvPicPr>
          <p:nvPr/>
        </p:nvPicPr>
        <p:blipFill>
          <a:blip r:embed="rId4"/>
          <a:stretch>
            <a:fillRect/>
          </a:stretch>
        </p:blipFill>
        <p:spPr>
          <a:xfrm>
            <a:off x="5610522" y="4100126"/>
            <a:ext cx="4057687" cy="2012349"/>
          </a:xfrm>
          <a:prstGeom prst="rect">
            <a:avLst/>
          </a:prstGeom>
        </p:spPr>
      </p:pic>
      <p:pic>
        <p:nvPicPr>
          <p:cNvPr id="5" name="Picture 4"/>
          <p:cNvPicPr>
            <a:picLocks noChangeAspect="1"/>
          </p:cNvPicPr>
          <p:nvPr/>
        </p:nvPicPr>
        <p:blipFill>
          <a:blip r:embed="rId5"/>
          <a:stretch>
            <a:fillRect/>
          </a:stretch>
        </p:blipFill>
        <p:spPr>
          <a:xfrm>
            <a:off x="1563516" y="4100125"/>
            <a:ext cx="3755440" cy="2012349"/>
          </a:xfrm>
          <a:prstGeom prst="rect">
            <a:avLst/>
          </a:prstGeom>
        </p:spPr>
      </p:pic>
      <p:sp>
        <p:nvSpPr>
          <p:cNvPr id="11" name="Rectangle 10"/>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big is your cache line?</a:t>
            </a:r>
            <a:endParaRPr lang="en-US" dirty="0"/>
          </a:p>
        </p:txBody>
      </p:sp>
      <p:sp>
        <p:nvSpPr>
          <p:cNvPr id="12" name="Rectangle 11"/>
          <p:cNvSpPr/>
          <p:nvPr/>
        </p:nvSpPr>
        <p:spPr>
          <a:xfrm>
            <a:off x="5757019" y="5207340"/>
            <a:ext cx="3444645" cy="4685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24367" y="2080054"/>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What’s the most commonly accessed data?</a:t>
            </a:r>
            <a:endParaRPr lang="en-US" dirty="0"/>
          </a:p>
        </p:txBody>
      </p:sp>
      <p:sp>
        <p:nvSpPr>
          <p:cNvPr id="14" name="Rectangle 13"/>
          <p:cNvSpPr/>
          <p:nvPr/>
        </p:nvSpPr>
        <p:spPr>
          <a:xfrm>
            <a:off x="9814706" y="5165636"/>
            <a:ext cx="1981199"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64b?</a:t>
            </a:r>
            <a:endParaRPr lang="en-US" dirty="0"/>
          </a:p>
        </p:txBody>
      </p:sp>
    </p:spTree>
    <p:extLst>
      <p:ext uri="{BB962C8B-B14F-4D97-AF65-F5344CB8AC3E}">
        <p14:creationId xmlns:p14="http://schemas.microsoft.com/office/powerpoint/2010/main" val="4253175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9724" y="1285103"/>
            <a:ext cx="4034611" cy="3100280"/>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6" name="TextBox 5"/>
          <p:cNvSpPr txBox="1"/>
          <p:nvPr/>
        </p:nvSpPr>
        <p:spPr>
          <a:xfrm>
            <a:off x="576649" y="807308"/>
            <a:ext cx="3846053" cy="369332"/>
          </a:xfrm>
          <a:prstGeom prst="rect">
            <a:avLst/>
          </a:prstGeom>
          <a:noFill/>
        </p:spPr>
        <p:txBody>
          <a:bodyPr wrap="none" rtlCol="0">
            <a:spAutoFit/>
          </a:bodyPr>
          <a:lstStyle/>
          <a:p>
            <a:r>
              <a:rPr lang="en-US" dirty="0" smtClean="0"/>
              <a:t>How is it used? What does it generate?</a:t>
            </a:r>
            <a:endParaRPr lang="en-US" dirty="0"/>
          </a:p>
        </p:txBody>
      </p:sp>
    </p:spTree>
    <p:extLst>
      <p:ext uri="{BB962C8B-B14F-4D97-AF65-F5344CB8AC3E}">
        <p14:creationId xmlns:p14="http://schemas.microsoft.com/office/powerpoint/2010/main" val="1205361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5" name="Rectangle 4"/>
          <p:cNvSpPr/>
          <p:nvPr/>
        </p:nvSpPr>
        <p:spPr>
          <a:xfrm>
            <a:off x="6450226" y="487705"/>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MSVC</a:t>
            </a:r>
            <a:endParaRPr lang="en-US" dirty="0"/>
          </a:p>
        </p:txBody>
      </p:sp>
    </p:spTree>
    <p:extLst>
      <p:ext uri="{BB962C8B-B14F-4D97-AF65-F5344CB8AC3E}">
        <p14:creationId xmlns:p14="http://schemas.microsoft.com/office/powerpoint/2010/main" val="11850256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5" name="Rectangle 4"/>
          <p:cNvSpPr/>
          <p:nvPr/>
        </p:nvSpPr>
        <p:spPr>
          <a:xfrm>
            <a:off x="6450226" y="487705"/>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MSVC</a:t>
            </a:r>
            <a:endParaRPr lang="en-US" dirty="0"/>
          </a:p>
        </p:txBody>
      </p:sp>
      <p:sp>
        <p:nvSpPr>
          <p:cNvPr id="6" name="Rectangle 5"/>
          <p:cNvSpPr/>
          <p:nvPr/>
        </p:nvSpPr>
        <p:spPr>
          <a:xfrm>
            <a:off x="641134" y="2395280"/>
            <a:ext cx="4515751" cy="1608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478162" y="2611395"/>
            <a:ext cx="2166875" cy="369332"/>
          </a:xfrm>
          <a:prstGeom prst="rect">
            <a:avLst/>
          </a:prstGeom>
          <a:noFill/>
        </p:spPr>
        <p:txBody>
          <a:bodyPr wrap="none" rtlCol="0">
            <a:spAutoFit/>
          </a:bodyPr>
          <a:lstStyle/>
          <a:p>
            <a:r>
              <a:rPr lang="en-US" dirty="0" smtClean="0"/>
              <a:t>Re-read and re-test…</a:t>
            </a:r>
            <a:endParaRPr lang="en-US" dirty="0"/>
          </a:p>
        </p:txBody>
      </p:sp>
      <p:sp>
        <p:nvSpPr>
          <p:cNvPr id="7" name="Rectangle 6"/>
          <p:cNvSpPr/>
          <p:nvPr/>
        </p:nvSpPr>
        <p:spPr>
          <a:xfrm>
            <a:off x="624657" y="4302855"/>
            <a:ext cx="4515751" cy="14059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8162" y="4367816"/>
            <a:ext cx="2202526" cy="369332"/>
          </a:xfrm>
          <a:prstGeom prst="rect">
            <a:avLst/>
          </a:prstGeom>
          <a:noFill/>
        </p:spPr>
        <p:txBody>
          <a:bodyPr wrap="none" rtlCol="0">
            <a:spAutoFit/>
          </a:bodyPr>
          <a:lstStyle/>
          <a:p>
            <a:r>
              <a:rPr lang="en-US" dirty="0" smtClean="0"/>
              <a:t>Increment and loop…</a:t>
            </a:r>
            <a:endParaRPr lang="en-US" dirty="0"/>
          </a:p>
        </p:txBody>
      </p:sp>
    </p:spTree>
    <p:extLst>
      <p:ext uri="{BB962C8B-B14F-4D97-AF65-F5344CB8AC3E}">
        <p14:creationId xmlns:p14="http://schemas.microsoft.com/office/powerpoint/2010/main" val="318869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5178" y="1194486"/>
            <a:ext cx="5175713" cy="3172211"/>
          </a:xfrm>
          <a:prstGeom prst="rect">
            <a:avLst/>
          </a:prstGeom>
        </p:spPr>
      </p:pic>
      <p:sp>
        <p:nvSpPr>
          <p:cNvPr id="5" name="TextBox 4"/>
          <p:cNvSpPr txBox="1"/>
          <p:nvPr/>
        </p:nvSpPr>
        <p:spPr>
          <a:xfrm>
            <a:off x="3797643" y="4934464"/>
            <a:ext cx="5297476" cy="369332"/>
          </a:xfrm>
          <a:prstGeom prst="rect">
            <a:avLst/>
          </a:prstGeom>
          <a:noFill/>
        </p:spPr>
        <p:txBody>
          <a:bodyPr wrap="none" rtlCol="0">
            <a:spAutoFit/>
          </a:bodyPr>
          <a:lstStyle/>
          <a:p>
            <a:r>
              <a:rPr lang="en-US" dirty="0" smtClean="0"/>
              <a:t>http://www.agner.org/optimize/instruction_tables.pdf</a:t>
            </a:r>
            <a:endParaRPr lang="en-US" dirty="0"/>
          </a:p>
        </p:txBody>
      </p:sp>
      <p:sp>
        <p:nvSpPr>
          <p:cNvPr id="7" name="TextBox 6"/>
          <p:cNvSpPr txBox="1"/>
          <p:nvPr/>
        </p:nvSpPr>
        <p:spPr>
          <a:xfrm>
            <a:off x="3435178" y="749643"/>
            <a:ext cx="1743747" cy="369332"/>
          </a:xfrm>
          <a:prstGeom prst="rect">
            <a:avLst/>
          </a:prstGeom>
          <a:noFill/>
        </p:spPr>
        <p:txBody>
          <a:bodyPr wrap="none" rtlCol="0">
            <a:spAutoFit/>
          </a:bodyPr>
          <a:lstStyle/>
          <a:p>
            <a:r>
              <a:rPr lang="en-US" dirty="0" smtClean="0"/>
              <a:t>(AMD </a:t>
            </a:r>
            <a:r>
              <a:rPr lang="en-US" dirty="0" err="1" smtClean="0"/>
              <a:t>Piledriver</a:t>
            </a:r>
            <a:r>
              <a:rPr lang="en-US" dirty="0" smtClean="0"/>
              <a:t>)</a:t>
            </a:r>
            <a:endParaRPr lang="en-US" dirty="0"/>
          </a:p>
        </p:txBody>
      </p:sp>
      <p:pic>
        <p:nvPicPr>
          <p:cNvPr id="8" name="Picture 7"/>
          <p:cNvPicPr>
            <a:picLocks noChangeAspect="1"/>
          </p:cNvPicPr>
          <p:nvPr/>
        </p:nvPicPr>
        <p:blipFill>
          <a:blip r:embed="rId3"/>
          <a:stretch>
            <a:fillRect/>
          </a:stretch>
        </p:blipFill>
        <p:spPr>
          <a:xfrm>
            <a:off x="6956756" y="351397"/>
            <a:ext cx="4276725" cy="523875"/>
          </a:xfrm>
          <a:prstGeom prst="rect">
            <a:avLst/>
          </a:prstGeom>
        </p:spPr>
      </p:pic>
    </p:spTree>
    <p:extLst>
      <p:ext uri="{BB962C8B-B14F-4D97-AF65-F5344CB8AC3E}">
        <p14:creationId xmlns:p14="http://schemas.microsoft.com/office/powerpoint/2010/main" val="4123616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6" name="Rectangle 5"/>
          <p:cNvSpPr/>
          <p:nvPr/>
        </p:nvSpPr>
        <p:spPr>
          <a:xfrm>
            <a:off x="641134" y="2395280"/>
            <a:ext cx="4515751" cy="1608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478162" y="2611395"/>
            <a:ext cx="2166875" cy="369332"/>
          </a:xfrm>
          <a:prstGeom prst="rect">
            <a:avLst/>
          </a:prstGeom>
          <a:noFill/>
        </p:spPr>
        <p:txBody>
          <a:bodyPr wrap="none" rtlCol="0">
            <a:spAutoFit/>
          </a:bodyPr>
          <a:lstStyle/>
          <a:p>
            <a:r>
              <a:rPr lang="en-US" dirty="0" smtClean="0"/>
              <a:t>Re-read and re-test…</a:t>
            </a:r>
            <a:endParaRPr lang="en-US" dirty="0"/>
          </a:p>
        </p:txBody>
      </p:sp>
      <p:sp>
        <p:nvSpPr>
          <p:cNvPr id="7" name="Rectangle 6"/>
          <p:cNvSpPr/>
          <p:nvPr/>
        </p:nvSpPr>
        <p:spPr>
          <a:xfrm>
            <a:off x="624657" y="4302855"/>
            <a:ext cx="4515751" cy="14059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8162" y="4367816"/>
            <a:ext cx="2202526" cy="369332"/>
          </a:xfrm>
          <a:prstGeom prst="rect">
            <a:avLst/>
          </a:prstGeom>
          <a:noFill/>
        </p:spPr>
        <p:txBody>
          <a:bodyPr wrap="none" rtlCol="0">
            <a:spAutoFit/>
          </a:bodyPr>
          <a:lstStyle/>
          <a:p>
            <a:r>
              <a:rPr lang="en-US" dirty="0" smtClean="0"/>
              <a:t>Increment and loop…</a:t>
            </a:r>
            <a:endParaRPr lang="en-US" dirty="0"/>
          </a:p>
        </p:txBody>
      </p:sp>
      <p:sp>
        <p:nvSpPr>
          <p:cNvPr id="9" name="Rectangle 8"/>
          <p:cNvSpPr/>
          <p:nvPr/>
        </p:nvSpPr>
        <p:spPr>
          <a:xfrm>
            <a:off x="8316098" y="1843345"/>
            <a:ext cx="3478824"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a:t>
            </a:r>
            <a:endParaRPr lang="en-US" dirty="0"/>
          </a:p>
        </p:txBody>
      </p:sp>
      <p:sp>
        <p:nvSpPr>
          <p:cNvPr id="10" name="TextBox 9"/>
          <p:cNvSpPr txBox="1"/>
          <p:nvPr/>
        </p:nvSpPr>
        <p:spPr>
          <a:xfrm>
            <a:off x="8316098" y="2519062"/>
            <a:ext cx="3516155" cy="646331"/>
          </a:xfrm>
          <a:prstGeom prst="rect">
            <a:avLst/>
          </a:prstGeom>
          <a:noFill/>
        </p:spPr>
        <p:txBody>
          <a:bodyPr wrap="none" rtlCol="0">
            <a:spAutoFit/>
          </a:bodyPr>
          <a:lstStyle/>
          <a:p>
            <a:r>
              <a:rPr lang="en-US" dirty="0" smtClean="0"/>
              <a:t>Super-conservative aliasing rules…?</a:t>
            </a:r>
          </a:p>
          <a:p>
            <a:r>
              <a:rPr lang="en-US" dirty="0" smtClean="0"/>
              <a:t>Member value might change?</a:t>
            </a:r>
            <a:endParaRPr lang="en-US" dirty="0"/>
          </a:p>
        </p:txBody>
      </p:sp>
      <p:pic>
        <p:nvPicPr>
          <p:cNvPr id="2050"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99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socpp.org/images/uploads/gn12-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275" y="90616"/>
            <a:ext cx="2303566" cy="1728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58275" y="1819189"/>
            <a:ext cx="3829050" cy="438150"/>
          </a:xfrm>
          <a:prstGeom prst="rect">
            <a:avLst/>
          </a:prstGeom>
        </p:spPr>
      </p:pic>
      <p:pic>
        <p:nvPicPr>
          <p:cNvPr id="5" name="Picture 4"/>
          <p:cNvPicPr>
            <a:picLocks noChangeAspect="1"/>
          </p:cNvPicPr>
          <p:nvPr/>
        </p:nvPicPr>
        <p:blipFill>
          <a:blip r:embed="rId4"/>
          <a:stretch>
            <a:fillRect/>
          </a:stretch>
        </p:blipFill>
        <p:spPr>
          <a:xfrm>
            <a:off x="327712" y="2565442"/>
            <a:ext cx="6600370" cy="2747963"/>
          </a:xfrm>
          <a:prstGeom prst="rect">
            <a:avLst/>
          </a:prstGeom>
        </p:spPr>
      </p:pic>
      <p:sp>
        <p:nvSpPr>
          <p:cNvPr id="7" name="TextBox 6"/>
          <p:cNvSpPr txBox="1"/>
          <p:nvPr/>
        </p:nvSpPr>
        <p:spPr>
          <a:xfrm>
            <a:off x="327712" y="682024"/>
            <a:ext cx="4192302" cy="369332"/>
          </a:xfrm>
          <a:prstGeom prst="rect">
            <a:avLst/>
          </a:prstGeom>
          <a:noFill/>
        </p:spPr>
        <p:txBody>
          <a:bodyPr wrap="none" rtlCol="0">
            <a:spAutoFit/>
          </a:bodyPr>
          <a:lstStyle/>
          <a:p>
            <a:r>
              <a:rPr lang="en-US" dirty="0" smtClean="0"/>
              <a:t>What about something more aggressive…?</a:t>
            </a:r>
            <a:endParaRPr lang="en-US" dirty="0"/>
          </a:p>
        </p:txBody>
      </p:sp>
    </p:spTree>
    <p:extLst>
      <p:ext uri="{BB962C8B-B14F-4D97-AF65-F5344CB8AC3E}">
        <p14:creationId xmlns:p14="http://schemas.microsoft.com/office/powerpoint/2010/main" val="4185911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socpp.org/images/uploads/gn12-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275" y="90616"/>
            <a:ext cx="2303566" cy="1728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58275" y="1819189"/>
            <a:ext cx="3829050" cy="438150"/>
          </a:xfrm>
          <a:prstGeom prst="rect">
            <a:avLst/>
          </a:prstGeom>
        </p:spPr>
      </p:pic>
      <p:pic>
        <p:nvPicPr>
          <p:cNvPr id="5" name="Picture 4"/>
          <p:cNvPicPr>
            <a:picLocks noChangeAspect="1"/>
          </p:cNvPicPr>
          <p:nvPr/>
        </p:nvPicPr>
        <p:blipFill>
          <a:blip r:embed="rId4"/>
          <a:stretch>
            <a:fillRect/>
          </a:stretch>
        </p:blipFill>
        <p:spPr>
          <a:xfrm>
            <a:off x="327712" y="2565442"/>
            <a:ext cx="6600370" cy="2747963"/>
          </a:xfrm>
          <a:prstGeom prst="rect">
            <a:avLst/>
          </a:prstGeom>
        </p:spPr>
      </p:pic>
      <p:sp>
        <p:nvSpPr>
          <p:cNvPr id="6" name="Rectangle 5"/>
          <p:cNvSpPr/>
          <p:nvPr/>
        </p:nvSpPr>
        <p:spPr>
          <a:xfrm>
            <a:off x="641134" y="3130378"/>
            <a:ext cx="4515751" cy="683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41504" y="3102916"/>
            <a:ext cx="2290948" cy="369332"/>
          </a:xfrm>
          <a:prstGeom prst="rect">
            <a:avLst/>
          </a:prstGeom>
          <a:noFill/>
        </p:spPr>
        <p:txBody>
          <a:bodyPr wrap="none" rtlCol="0">
            <a:spAutoFit/>
          </a:bodyPr>
          <a:lstStyle/>
          <a:p>
            <a:r>
              <a:rPr lang="en-US" dirty="0" smtClean="0"/>
              <a:t>Test once and return…</a:t>
            </a:r>
            <a:endParaRPr lang="en-US" dirty="0"/>
          </a:p>
        </p:txBody>
      </p:sp>
      <p:sp>
        <p:nvSpPr>
          <p:cNvPr id="8" name="TextBox 7"/>
          <p:cNvSpPr txBox="1"/>
          <p:nvPr/>
        </p:nvSpPr>
        <p:spPr>
          <a:xfrm>
            <a:off x="327712" y="682024"/>
            <a:ext cx="4192302" cy="369332"/>
          </a:xfrm>
          <a:prstGeom prst="rect">
            <a:avLst/>
          </a:prstGeom>
          <a:noFill/>
        </p:spPr>
        <p:txBody>
          <a:bodyPr wrap="none" rtlCol="0">
            <a:spAutoFit/>
          </a:bodyPr>
          <a:lstStyle/>
          <a:p>
            <a:r>
              <a:rPr lang="en-US" dirty="0" smtClean="0"/>
              <a:t>What about something more aggressive…?</a:t>
            </a:r>
            <a:endParaRPr lang="en-US" dirty="0"/>
          </a:p>
        </p:txBody>
      </p:sp>
    </p:spTree>
    <p:extLst>
      <p:ext uri="{BB962C8B-B14F-4D97-AF65-F5344CB8AC3E}">
        <p14:creationId xmlns:p14="http://schemas.microsoft.com/office/powerpoint/2010/main" val="882964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1447" y="856863"/>
            <a:ext cx="5222661" cy="5469158"/>
          </a:xfrm>
          <a:prstGeom prst="rect">
            <a:avLst/>
          </a:prstGeom>
        </p:spPr>
      </p:pic>
      <p:sp>
        <p:nvSpPr>
          <p:cNvPr id="5" name="TextBox 4"/>
          <p:cNvSpPr txBox="1"/>
          <p:nvPr/>
        </p:nvSpPr>
        <p:spPr>
          <a:xfrm>
            <a:off x="461447" y="363964"/>
            <a:ext cx="2421796" cy="369332"/>
          </a:xfrm>
          <a:prstGeom prst="rect">
            <a:avLst/>
          </a:prstGeom>
          <a:noFill/>
        </p:spPr>
        <p:txBody>
          <a:bodyPr wrap="square" rtlCol="0">
            <a:spAutoFit/>
          </a:bodyPr>
          <a:lstStyle/>
          <a:p>
            <a:r>
              <a:rPr lang="en-US" dirty="0" smtClean="0"/>
              <a:t>Okay, so what about…</a:t>
            </a:r>
            <a:endParaRPr lang="en-US" dirty="0"/>
          </a:p>
        </p:txBody>
      </p:sp>
    </p:spTree>
    <p:extLst>
      <p:ext uri="{BB962C8B-B14F-4D97-AF65-F5344CB8AC3E}">
        <p14:creationId xmlns:p14="http://schemas.microsoft.com/office/powerpoint/2010/main" val="9955334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2038" y="411377"/>
            <a:ext cx="6067425" cy="6134100"/>
          </a:xfrm>
          <a:prstGeom prst="rect">
            <a:avLst/>
          </a:prstGeom>
        </p:spPr>
      </p:pic>
      <p:pic>
        <p:nvPicPr>
          <p:cNvPr id="6" name="Picture 5"/>
          <p:cNvPicPr>
            <a:picLocks noChangeAspect="1"/>
          </p:cNvPicPr>
          <p:nvPr/>
        </p:nvPicPr>
        <p:blipFill>
          <a:blip r:embed="rId3"/>
          <a:stretch>
            <a:fillRect/>
          </a:stretch>
        </p:blipFill>
        <p:spPr>
          <a:xfrm>
            <a:off x="8242729" y="192302"/>
            <a:ext cx="3829050" cy="438150"/>
          </a:xfrm>
          <a:prstGeom prst="rect">
            <a:avLst/>
          </a:prstGeom>
        </p:spPr>
      </p:pic>
      <p:sp>
        <p:nvSpPr>
          <p:cNvPr id="8" name="TextBox 7"/>
          <p:cNvSpPr txBox="1"/>
          <p:nvPr/>
        </p:nvSpPr>
        <p:spPr>
          <a:xfrm>
            <a:off x="8690919" y="1169773"/>
            <a:ext cx="2627322" cy="369332"/>
          </a:xfrm>
          <a:prstGeom prst="rect">
            <a:avLst/>
          </a:prstGeom>
          <a:noFill/>
        </p:spPr>
        <p:txBody>
          <a:bodyPr wrap="none" rtlCol="0">
            <a:spAutoFit/>
          </a:bodyPr>
          <a:lstStyle/>
          <a:p>
            <a:r>
              <a:rPr lang="en-US" dirty="0" smtClean="0"/>
              <a:t>…well at least it </a:t>
            </a:r>
            <a:r>
              <a:rPr lang="en-US" dirty="0" err="1" smtClean="0"/>
              <a:t>inlined</a:t>
            </a:r>
            <a:r>
              <a:rPr lang="en-US" dirty="0" smtClean="0"/>
              <a:t> it?</a:t>
            </a:r>
            <a:endParaRPr lang="en-US" dirty="0"/>
          </a:p>
        </p:txBody>
      </p:sp>
    </p:spTree>
    <p:extLst>
      <p:ext uri="{BB962C8B-B14F-4D97-AF65-F5344CB8AC3E}">
        <p14:creationId xmlns:p14="http://schemas.microsoft.com/office/powerpoint/2010/main" val="8117108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04401"/>
            <a:ext cx="4676775" cy="7200900"/>
          </a:xfrm>
          <a:prstGeom prst="rect">
            <a:avLst/>
          </a:prstGeom>
        </p:spPr>
      </p:pic>
      <p:pic>
        <p:nvPicPr>
          <p:cNvPr id="6"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45037" y="1548713"/>
            <a:ext cx="3086935" cy="369332"/>
          </a:xfrm>
          <a:prstGeom prst="rect">
            <a:avLst/>
          </a:prstGeom>
          <a:noFill/>
        </p:spPr>
        <p:txBody>
          <a:bodyPr wrap="none" rtlCol="0">
            <a:spAutoFit/>
          </a:bodyPr>
          <a:lstStyle/>
          <a:p>
            <a:r>
              <a:rPr lang="en-US" dirty="0" smtClean="0"/>
              <a:t>MSVC doesn’t fare any better…</a:t>
            </a:r>
            <a:endParaRPr lang="en-US" dirty="0"/>
          </a:p>
        </p:txBody>
      </p:sp>
    </p:spTree>
    <p:extLst>
      <p:ext uri="{BB962C8B-B14F-4D97-AF65-F5344CB8AC3E}">
        <p14:creationId xmlns:p14="http://schemas.microsoft.com/office/powerpoint/2010/main" val="1476276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109" y="402881"/>
            <a:ext cx="4930544" cy="5734307"/>
          </a:xfrm>
          <a:prstGeom prst="rect">
            <a:avLst/>
          </a:prstGeom>
        </p:spPr>
      </p:pic>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7" name="Rectangle 6"/>
          <p:cNvSpPr/>
          <p:nvPr/>
        </p:nvSpPr>
        <p:spPr>
          <a:xfrm>
            <a:off x="829902" y="1276864"/>
            <a:ext cx="4515751" cy="280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685" y="4131275"/>
            <a:ext cx="4515751" cy="280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Tree>
    <p:extLst>
      <p:ext uri="{BB962C8B-B14F-4D97-AF65-F5344CB8AC3E}">
        <p14:creationId xmlns:p14="http://schemas.microsoft.com/office/powerpoint/2010/main" val="17638407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939" y="1929713"/>
            <a:ext cx="8268376" cy="3070654"/>
          </a:xfrm>
          <a:prstGeom prst="rect">
            <a:avLst/>
          </a:prstGeom>
        </p:spPr>
      </p:pic>
      <p:pic>
        <p:nvPicPr>
          <p:cNvPr id="5" name="Picture 4"/>
          <p:cNvPicPr>
            <a:picLocks noChangeAspect="1"/>
          </p:cNvPicPr>
          <p:nvPr/>
        </p:nvPicPr>
        <p:blipFill>
          <a:blip r:embed="rId3"/>
          <a:stretch>
            <a:fillRect/>
          </a:stretch>
        </p:blipFill>
        <p:spPr>
          <a:xfrm>
            <a:off x="8242729" y="192302"/>
            <a:ext cx="3829050" cy="438150"/>
          </a:xfrm>
          <a:prstGeom prst="rect">
            <a:avLst/>
          </a:prstGeom>
        </p:spPr>
      </p:pic>
      <p:sp>
        <p:nvSpPr>
          <p:cNvPr id="6" name="TextBox 5"/>
          <p:cNvSpPr txBox="1"/>
          <p:nvPr/>
        </p:nvSpPr>
        <p:spPr>
          <a:xfrm>
            <a:off x="313939" y="1062680"/>
            <a:ext cx="1244571" cy="646331"/>
          </a:xfrm>
          <a:prstGeom prst="rect">
            <a:avLst/>
          </a:prstGeom>
          <a:noFill/>
        </p:spPr>
        <p:txBody>
          <a:bodyPr wrap="none" rtlCol="0">
            <a:spAutoFit/>
          </a:bodyPr>
          <a:lstStyle/>
          <a:p>
            <a:r>
              <a:rPr lang="en-US" sz="3600" i="1" dirty="0" smtClean="0"/>
              <a:t>BAM!</a:t>
            </a:r>
            <a:endParaRPr lang="en-US" sz="3600" i="1" dirty="0"/>
          </a:p>
        </p:txBody>
      </p:sp>
    </p:spTree>
    <p:extLst>
      <p:ext uri="{BB962C8B-B14F-4D97-AF65-F5344CB8AC3E}">
        <p14:creationId xmlns:p14="http://schemas.microsoft.com/office/powerpoint/2010/main" val="27009562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19989"/>
            <a:ext cx="5114925" cy="7448550"/>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20856235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434" y="412020"/>
            <a:ext cx="5438003" cy="6194706"/>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9" name="TextBox 8"/>
          <p:cNvSpPr txBox="1"/>
          <p:nvPr/>
        </p:nvSpPr>
        <p:spPr>
          <a:xfrm>
            <a:off x="6524368" y="2318951"/>
            <a:ext cx="5392758" cy="646331"/>
          </a:xfrm>
          <a:prstGeom prst="rect">
            <a:avLst/>
          </a:prstGeom>
          <a:noFill/>
        </p:spPr>
        <p:txBody>
          <a:bodyPr wrap="none" rtlCol="0">
            <a:spAutoFit/>
          </a:bodyPr>
          <a:lstStyle/>
          <a:p>
            <a:r>
              <a:rPr lang="en-US" dirty="0" smtClean="0"/>
              <a:t>Hoist all loop-invariant reads and branches. Even super-</a:t>
            </a:r>
            <a:br>
              <a:rPr lang="en-US" dirty="0" smtClean="0"/>
            </a:br>
            <a:r>
              <a:rPr lang="en-US" dirty="0" smtClean="0"/>
              <a:t>obvious ones that should already be in registers. </a:t>
            </a:r>
            <a:endParaRPr lang="en-US" dirty="0"/>
          </a:p>
        </p:txBody>
      </p:sp>
      <p:sp>
        <p:nvSpPr>
          <p:cNvPr id="10" name="Rectangle 9"/>
          <p:cNvSpPr/>
          <p:nvPr/>
        </p:nvSpPr>
        <p:spPr>
          <a:xfrm>
            <a:off x="829902" y="1276864"/>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559" y="4345459"/>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19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5178" y="1155444"/>
            <a:ext cx="5024309" cy="3476279"/>
          </a:xfrm>
          <a:prstGeom prst="rect">
            <a:avLst/>
          </a:prstGeom>
        </p:spPr>
      </p:pic>
      <p:sp>
        <p:nvSpPr>
          <p:cNvPr id="5" name="TextBox 4"/>
          <p:cNvSpPr txBox="1"/>
          <p:nvPr/>
        </p:nvSpPr>
        <p:spPr>
          <a:xfrm>
            <a:off x="3797643" y="4934464"/>
            <a:ext cx="5297476" cy="369332"/>
          </a:xfrm>
          <a:prstGeom prst="rect">
            <a:avLst/>
          </a:prstGeom>
          <a:noFill/>
        </p:spPr>
        <p:txBody>
          <a:bodyPr wrap="none" rtlCol="0">
            <a:spAutoFit/>
          </a:bodyPr>
          <a:lstStyle/>
          <a:p>
            <a:r>
              <a:rPr lang="en-US" dirty="0" smtClean="0"/>
              <a:t>http://www.agner.org/optimize/instruction_tables.pdf</a:t>
            </a:r>
            <a:endParaRPr lang="en-US" dirty="0"/>
          </a:p>
        </p:txBody>
      </p:sp>
      <p:sp>
        <p:nvSpPr>
          <p:cNvPr id="6" name="TextBox 5"/>
          <p:cNvSpPr txBox="1"/>
          <p:nvPr/>
        </p:nvSpPr>
        <p:spPr>
          <a:xfrm>
            <a:off x="3435178" y="749643"/>
            <a:ext cx="1743747" cy="369332"/>
          </a:xfrm>
          <a:prstGeom prst="rect">
            <a:avLst/>
          </a:prstGeom>
          <a:noFill/>
        </p:spPr>
        <p:txBody>
          <a:bodyPr wrap="none" rtlCol="0">
            <a:spAutoFit/>
          </a:bodyPr>
          <a:lstStyle/>
          <a:p>
            <a:r>
              <a:rPr lang="en-US" dirty="0" smtClean="0"/>
              <a:t>(AMD </a:t>
            </a:r>
            <a:r>
              <a:rPr lang="en-US" dirty="0" err="1" smtClean="0"/>
              <a:t>Piledriver</a:t>
            </a:r>
            <a:r>
              <a:rPr lang="en-US" dirty="0" smtClean="0"/>
              <a:t>)</a:t>
            </a:r>
            <a:endParaRPr lang="en-US" dirty="0"/>
          </a:p>
        </p:txBody>
      </p:sp>
      <p:pic>
        <p:nvPicPr>
          <p:cNvPr id="7" name="Picture 6"/>
          <p:cNvPicPr>
            <a:picLocks noChangeAspect="1"/>
          </p:cNvPicPr>
          <p:nvPr/>
        </p:nvPicPr>
        <p:blipFill>
          <a:blip r:embed="rId3"/>
          <a:stretch>
            <a:fillRect/>
          </a:stretch>
        </p:blipFill>
        <p:spPr>
          <a:xfrm>
            <a:off x="6956756" y="351397"/>
            <a:ext cx="4276725" cy="523875"/>
          </a:xfrm>
          <a:prstGeom prst="rect">
            <a:avLst/>
          </a:prstGeom>
        </p:spPr>
      </p:pic>
    </p:spTree>
    <p:extLst>
      <p:ext uri="{BB962C8B-B14F-4D97-AF65-F5344CB8AC3E}">
        <p14:creationId xmlns:p14="http://schemas.microsoft.com/office/powerpoint/2010/main" val="19385685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482" y="508171"/>
            <a:ext cx="5480479" cy="5950234"/>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8596884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482" y="508171"/>
            <a:ext cx="5480479" cy="5950234"/>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
        <p:nvSpPr>
          <p:cNvPr id="7" name="Rectangle 6"/>
          <p:cNvSpPr/>
          <p:nvPr/>
        </p:nvSpPr>
        <p:spPr>
          <a:xfrm>
            <a:off x="302482" y="2774833"/>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962400" y="3608173"/>
            <a:ext cx="5851345" cy="369332"/>
          </a:xfrm>
          <a:prstGeom prst="rect">
            <a:avLst/>
          </a:prstGeom>
          <a:noFill/>
        </p:spPr>
        <p:txBody>
          <a:bodyPr wrap="none" rtlCol="0">
            <a:spAutoFit/>
          </a:bodyPr>
          <a:lstStyle/>
          <a:p>
            <a:r>
              <a:rPr lang="en-US" dirty="0" smtClean="0"/>
              <a:t>A bit of unnecessary branching, but more-or-less equivalent.</a:t>
            </a:r>
            <a:endParaRPr lang="en-US" dirty="0"/>
          </a:p>
        </p:txBody>
      </p:sp>
      <p:sp>
        <p:nvSpPr>
          <p:cNvPr id="10" name="Rectangle 9"/>
          <p:cNvSpPr/>
          <p:nvPr/>
        </p:nvSpPr>
        <p:spPr>
          <a:xfrm>
            <a:off x="302482" y="3893903"/>
            <a:ext cx="3182124" cy="340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638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9045" y="2164701"/>
            <a:ext cx="10254341" cy="2276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Note I’m not picking on MSVC in particular. It’s an arbitrary example that could have gone either way for either compiler. The point to note is that all compilers are limited in their ability to reason about the problem and can’t solve nearly as sophisticated problems even within their space as people imagine.</a:t>
            </a:r>
            <a:endParaRPr lang="en-US" dirty="0"/>
          </a:p>
        </p:txBody>
      </p:sp>
    </p:spTree>
    <p:extLst>
      <p:ext uri="{BB962C8B-B14F-4D97-AF65-F5344CB8AC3E}">
        <p14:creationId xmlns:p14="http://schemas.microsoft.com/office/powerpoint/2010/main" val="4060354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434" y="412020"/>
            <a:ext cx="5438003" cy="6194706"/>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9" name="TextBox 8"/>
          <p:cNvSpPr txBox="1"/>
          <p:nvPr/>
        </p:nvSpPr>
        <p:spPr>
          <a:xfrm>
            <a:off x="6524368" y="2318951"/>
            <a:ext cx="5392758" cy="646331"/>
          </a:xfrm>
          <a:prstGeom prst="rect">
            <a:avLst/>
          </a:prstGeom>
          <a:noFill/>
        </p:spPr>
        <p:txBody>
          <a:bodyPr wrap="none" rtlCol="0">
            <a:spAutoFit/>
          </a:bodyPr>
          <a:lstStyle/>
          <a:p>
            <a:r>
              <a:rPr lang="en-US" dirty="0" smtClean="0"/>
              <a:t>Hoist all loop-invariant reads and branches. Even super-</a:t>
            </a:r>
            <a:br>
              <a:rPr lang="en-US" dirty="0" smtClean="0"/>
            </a:br>
            <a:r>
              <a:rPr lang="en-US" dirty="0" smtClean="0"/>
              <a:t>obvious ones that should already be in registers. </a:t>
            </a:r>
            <a:endParaRPr lang="en-US" dirty="0"/>
          </a:p>
        </p:txBody>
      </p:sp>
      <p:sp>
        <p:nvSpPr>
          <p:cNvPr id="10" name="Rectangle 9"/>
          <p:cNvSpPr/>
          <p:nvPr/>
        </p:nvSpPr>
        <p:spPr>
          <a:xfrm>
            <a:off x="829902" y="1276864"/>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559" y="4345459"/>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644640" y="3520440"/>
            <a:ext cx="407670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Applies to any member fields especially. </a:t>
            </a:r>
          </a:p>
          <a:p>
            <a:pPr algn="ctr"/>
            <a:r>
              <a:rPr lang="en-US" dirty="0" smtClean="0"/>
              <a:t>(Not particular to </a:t>
            </a:r>
            <a:r>
              <a:rPr lang="en-US" dirty="0" err="1" smtClean="0"/>
              <a:t>bools</a:t>
            </a:r>
            <a:r>
              <a:rPr lang="en-US" dirty="0" smtClean="0"/>
              <a:t>) </a:t>
            </a:r>
            <a:endParaRPr lang="en-US" dirty="0"/>
          </a:p>
        </p:txBody>
      </p:sp>
    </p:spTree>
    <p:extLst>
      <p:ext uri="{BB962C8B-B14F-4D97-AF65-F5344CB8AC3E}">
        <p14:creationId xmlns:p14="http://schemas.microsoft.com/office/powerpoint/2010/main" val="22080782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1781633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6839170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24368" y="1449860"/>
            <a:ext cx="4094205" cy="369332"/>
          </a:xfrm>
          <a:prstGeom prst="rect">
            <a:avLst/>
          </a:prstGeom>
          <a:noFill/>
        </p:spPr>
        <p:txBody>
          <a:bodyPr wrap="square" rtlCol="0">
            <a:spAutoFit/>
          </a:bodyPr>
          <a:lstStyle/>
          <a:p>
            <a:r>
              <a:rPr lang="en-US" dirty="0" smtClean="0"/>
              <a:t>Arrange memory by probability of access.</a:t>
            </a:r>
            <a:endParaRPr lang="en-US" dirty="0"/>
          </a:p>
        </p:txBody>
      </p:sp>
      <p:sp>
        <p:nvSpPr>
          <p:cNvPr id="8" name="TextBox 7"/>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122638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8" name="TextBox 7"/>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1581882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6" name="TextBox 5"/>
          <p:cNvSpPr txBox="1"/>
          <p:nvPr/>
        </p:nvSpPr>
        <p:spPr>
          <a:xfrm>
            <a:off x="6524368" y="2120214"/>
            <a:ext cx="4522573" cy="369332"/>
          </a:xfrm>
          <a:prstGeom prst="rect">
            <a:avLst/>
          </a:prstGeom>
          <a:noFill/>
        </p:spPr>
        <p:txBody>
          <a:bodyPr wrap="square" rtlCol="0">
            <a:spAutoFit/>
          </a:bodyPr>
          <a:lstStyle/>
          <a:p>
            <a:r>
              <a:rPr lang="en-US" dirty="0" smtClean="0"/>
              <a:t>Hoist decision making to first-opportunity.</a:t>
            </a:r>
            <a:endParaRPr lang="en-US" dirty="0"/>
          </a:p>
        </p:txBody>
      </p:sp>
      <p:sp>
        <p:nvSpPr>
          <p:cNvPr id="10" name="TextBox 9"/>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1864858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1628608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00187" y="838200"/>
            <a:ext cx="9191625" cy="5181600"/>
          </a:xfrm>
          <a:prstGeom prst="rect">
            <a:avLst/>
          </a:prstGeom>
        </p:spPr>
      </p:pic>
      <p:sp>
        <p:nvSpPr>
          <p:cNvPr id="6" name="TextBox 5"/>
          <p:cNvSpPr txBox="1"/>
          <p:nvPr/>
        </p:nvSpPr>
        <p:spPr>
          <a:xfrm>
            <a:off x="402673" y="6107185"/>
            <a:ext cx="11789327" cy="369332"/>
          </a:xfrm>
          <a:prstGeom prst="rect">
            <a:avLst/>
          </a:prstGeom>
          <a:noFill/>
        </p:spPr>
        <p:txBody>
          <a:bodyPr wrap="square" rtlCol="0">
            <a:spAutoFit/>
          </a:bodyPr>
          <a:lstStyle/>
          <a:p>
            <a:r>
              <a:rPr lang="en-US" smtClean="0"/>
              <a:t>http://research.scee.net/files/presentations/gcapaustralia09/Pitfalls_of_Object_Oriented_Programming_GCAP_09.pdf</a:t>
            </a:r>
            <a:endParaRPr lang="en-US" dirty="0"/>
          </a:p>
        </p:txBody>
      </p:sp>
      <p:pic>
        <p:nvPicPr>
          <p:cNvPr id="8" name="Picture 7"/>
          <p:cNvPicPr>
            <a:picLocks noChangeAspect="1"/>
          </p:cNvPicPr>
          <p:nvPr/>
        </p:nvPicPr>
        <p:blipFill>
          <a:blip r:embed="rId3"/>
          <a:stretch>
            <a:fillRect/>
          </a:stretch>
        </p:blipFill>
        <p:spPr>
          <a:xfrm>
            <a:off x="6378560" y="198233"/>
            <a:ext cx="5038725" cy="790575"/>
          </a:xfrm>
          <a:prstGeom prst="rect">
            <a:avLst/>
          </a:prstGeom>
        </p:spPr>
      </p:pic>
    </p:spTree>
    <p:extLst>
      <p:ext uri="{BB962C8B-B14F-4D97-AF65-F5344CB8AC3E}">
        <p14:creationId xmlns:p14="http://schemas.microsoft.com/office/powerpoint/2010/main" val="11684304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27823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3" name="TextBox 12"/>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5636545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27823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627741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Tree>
    <p:extLst>
      <p:ext uri="{BB962C8B-B14F-4D97-AF65-F5344CB8AC3E}">
        <p14:creationId xmlns:p14="http://schemas.microsoft.com/office/powerpoint/2010/main" val="16169427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4" name="Rectangle 3"/>
          <p:cNvSpPr/>
          <p:nvPr/>
        </p:nvSpPr>
        <p:spPr>
          <a:xfrm>
            <a:off x="1227437" y="1919415"/>
            <a:ext cx="1252151" cy="469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249297" y="1672281"/>
            <a:ext cx="4394857" cy="646331"/>
          </a:xfrm>
          <a:prstGeom prst="rect">
            <a:avLst/>
          </a:prstGeom>
          <a:noFill/>
        </p:spPr>
        <p:txBody>
          <a:bodyPr wrap="none" rtlCol="0">
            <a:spAutoFit/>
          </a:bodyPr>
          <a:lstStyle/>
          <a:p>
            <a:r>
              <a:rPr lang="en-US" dirty="0" smtClean="0"/>
              <a:t>What is the information density for </a:t>
            </a:r>
            <a:r>
              <a:rPr lang="en-US" dirty="0" err="1" smtClean="0"/>
              <a:t>is_spawn</a:t>
            </a:r>
            <a:endParaRPr lang="en-US" dirty="0" smtClean="0"/>
          </a:p>
          <a:p>
            <a:r>
              <a:rPr lang="en-US" dirty="0"/>
              <a:t>o</a:t>
            </a:r>
            <a:r>
              <a:rPr lang="en-US" dirty="0" smtClean="0"/>
              <a:t>ver time?</a:t>
            </a:r>
            <a:endParaRPr lang="en-US" dirty="0"/>
          </a:p>
        </p:txBody>
      </p:sp>
    </p:spTree>
    <p:extLst>
      <p:ext uri="{BB962C8B-B14F-4D97-AF65-F5344CB8AC3E}">
        <p14:creationId xmlns:p14="http://schemas.microsoft.com/office/powerpoint/2010/main" val="22729279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1275" y="1065768"/>
            <a:ext cx="6370978" cy="3517311"/>
          </a:xfrm>
          <a:prstGeom prst="rect">
            <a:avLst/>
          </a:prstGeom>
        </p:spPr>
      </p:pic>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4" name="Rectangle 3"/>
          <p:cNvSpPr/>
          <p:nvPr/>
        </p:nvSpPr>
        <p:spPr>
          <a:xfrm>
            <a:off x="486032" y="2186806"/>
            <a:ext cx="3690552" cy="263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249297" y="1672281"/>
            <a:ext cx="4394857" cy="646331"/>
          </a:xfrm>
          <a:prstGeom prst="rect">
            <a:avLst/>
          </a:prstGeom>
          <a:noFill/>
        </p:spPr>
        <p:txBody>
          <a:bodyPr wrap="none" rtlCol="0">
            <a:spAutoFit/>
          </a:bodyPr>
          <a:lstStyle/>
          <a:p>
            <a:r>
              <a:rPr lang="en-US" dirty="0" smtClean="0"/>
              <a:t>What is the information density for </a:t>
            </a:r>
            <a:r>
              <a:rPr lang="en-US" dirty="0" err="1" smtClean="0"/>
              <a:t>is_spawn</a:t>
            </a:r>
            <a:endParaRPr lang="en-US" dirty="0" smtClean="0"/>
          </a:p>
          <a:p>
            <a:r>
              <a:rPr lang="en-US" dirty="0"/>
              <a:t>o</a:t>
            </a:r>
            <a:r>
              <a:rPr lang="en-US" dirty="0" smtClean="0"/>
              <a:t>ver time?</a:t>
            </a:r>
            <a:endParaRPr lang="en-US" dirty="0"/>
          </a:p>
        </p:txBody>
      </p:sp>
      <p:sp>
        <p:nvSpPr>
          <p:cNvPr id="7" name="TextBox 6"/>
          <p:cNvSpPr txBox="1"/>
          <p:nvPr/>
        </p:nvSpPr>
        <p:spPr>
          <a:xfrm>
            <a:off x="7895968" y="3181183"/>
            <a:ext cx="2936789" cy="584775"/>
          </a:xfrm>
          <a:prstGeom prst="rect">
            <a:avLst/>
          </a:prstGeom>
          <a:noFill/>
        </p:spPr>
        <p:txBody>
          <a:bodyPr wrap="square" rtlCol="0">
            <a:spAutoFit/>
          </a:bodyPr>
          <a:lstStyle/>
          <a:p>
            <a:r>
              <a:rPr lang="en-US" sz="3200" dirty="0" smtClean="0"/>
              <a:t>The easy way.</a:t>
            </a:r>
            <a:endParaRPr lang="en-US" sz="3200" dirty="0"/>
          </a:p>
        </p:txBody>
      </p:sp>
    </p:spTree>
    <p:extLst>
      <p:ext uri="{BB962C8B-B14F-4D97-AF65-F5344CB8AC3E}">
        <p14:creationId xmlns:p14="http://schemas.microsoft.com/office/powerpoint/2010/main" val="866753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Tree>
    <p:extLst>
      <p:ext uri="{BB962C8B-B14F-4D97-AF65-F5344CB8AC3E}">
        <p14:creationId xmlns:p14="http://schemas.microsoft.com/office/powerpoint/2010/main" val="14357016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
        <p:nvSpPr>
          <p:cNvPr id="5" name="Rectangle 4"/>
          <p:cNvSpPr/>
          <p:nvPr/>
        </p:nvSpPr>
        <p:spPr>
          <a:xfrm>
            <a:off x="8575591" y="-82378"/>
            <a:ext cx="3062286" cy="199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Zip the output</a:t>
            </a:r>
          </a:p>
          <a:p>
            <a:r>
              <a:rPr lang="en-US" dirty="0" smtClean="0"/>
              <a:t>10,000 frames</a:t>
            </a:r>
          </a:p>
          <a:p>
            <a:r>
              <a:rPr lang="en-US" dirty="0" smtClean="0"/>
              <a:t>= 915 bytes</a:t>
            </a:r>
          </a:p>
          <a:p>
            <a:r>
              <a:rPr lang="en-US" dirty="0" smtClean="0"/>
              <a:t>= (915*8)/10,000</a:t>
            </a:r>
          </a:p>
          <a:p>
            <a:r>
              <a:rPr lang="en-US" dirty="0" smtClean="0"/>
              <a:t>= 0.732 bits/frame</a:t>
            </a:r>
            <a:endParaRPr lang="en-US" dirty="0"/>
          </a:p>
        </p:txBody>
      </p:sp>
    </p:spTree>
    <p:extLst>
      <p:ext uri="{BB962C8B-B14F-4D97-AF65-F5344CB8AC3E}">
        <p14:creationId xmlns:p14="http://schemas.microsoft.com/office/powerpoint/2010/main" val="4026121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
        <p:nvSpPr>
          <p:cNvPr id="5" name="Rectangle 4"/>
          <p:cNvSpPr/>
          <p:nvPr/>
        </p:nvSpPr>
        <p:spPr>
          <a:xfrm>
            <a:off x="8575591" y="-82378"/>
            <a:ext cx="3062286" cy="199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Zip the output</a:t>
            </a:r>
          </a:p>
          <a:p>
            <a:r>
              <a:rPr lang="en-US" dirty="0" smtClean="0"/>
              <a:t>10,000 frames</a:t>
            </a:r>
          </a:p>
          <a:p>
            <a:r>
              <a:rPr lang="en-US" dirty="0" smtClean="0"/>
              <a:t>= 915 bytes</a:t>
            </a:r>
          </a:p>
          <a:p>
            <a:r>
              <a:rPr lang="en-US" dirty="0" smtClean="0"/>
              <a:t>= (915*8)/10,000</a:t>
            </a:r>
          </a:p>
          <a:p>
            <a:r>
              <a:rPr lang="en-US" dirty="0" smtClean="0"/>
              <a:t>= 0.732 bits/frame</a:t>
            </a:r>
            <a:endParaRPr lang="en-US" dirty="0"/>
          </a:p>
        </p:txBody>
      </p:sp>
      <p:pic>
        <p:nvPicPr>
          <p:cNvPr id="2" name="Picture 1"/>
          <p:cNvPicPr>
            <a:picLocks noChangeAspect="1"/>
          </p:cNvPicPr>
          <p:nvPr/>
        </p:nvPicPr>
        <p:blipFill>
          <a:blip r:embed="rId3"/>
          <a:stretch>
            <a:fillRect/>
          </a:stretch>
        </p:blipFill>
        <p:spPr>
          <a:xfrm>
            <a:off x="8575591" y="3023287"/>
            <a:ext cx="3238500" cy="781050"/>
          </a:xfrm>
          <a:prstGeom prst="rect">
            <a:avLst/>
          </a:prstGeom>
        </p:spPr>
      </p:pic>
      <p:sp>
        <p:nvSpPr>
          <p:cNvPr id="6" name="Rectangle 5"/>
          <p:cNvSpPr/>
          <p:nvPr/>
        </p:nvSpPr>
        <p:spPr>
          <a:xfrm>
            <a:off x="8575591" y="2063579"/>
            <a:ext cx="3062286" cy="9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Alternatively,</a:t>
            </a:r>
          </a:p>
          <a:p>
            <a:r>
              <a:rPr lang="en-US" dirty="0" smtClean="0"/>
              <a:t>Calculate Shannon Entropy:</a:t>
            </a:r>
            <a:endParaRPr lang="en-US" dirty="0"/>
          </a:p>
        </p:txBody>
      </p:sp>
    </p:spTree>
    <p:extLst>
      <p:ext uri="{BB962C8B-B14F-4D97-AF65-F5344CB8AC3E}">
        <p14:creationId xmlns:p14="http://schemas.microsoft.com/office/powerpoint/2010/main" val="19282803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Tree>
    <p:extLst>
      <p:ext uri="{BB962C8B-B14F-4D97-AF65-F5344CB8AC3E}">
        <p14:creationId xmlns:p14="http://schemas.microsoft.com/office/powerpoint/2010/main" val="7084884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Tree>
    <p:extLst>
      <p:ext uri="{BB962C8B-B14F-4D97-AF65-F5344CB8AC3E}">
        <p14:creationId xmlns:p14="http://schemas.microsoft.com/office/powerpoint/2010/main" val="1774514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dualshockers.com/wp-content/uploads/2014/03/NDPS4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290" y="224325"/>
            <a:ext cx="7888215" cy="59292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243520" y="5169019"/>
            <a:ext cx="3084631" cy="1523998"/>
          </a:xfrm>
          <a:prstGeom prst="rect">
            <a:avLst/>
          </a:prstGeom>
        </p:spPr>
      </p:pic>
      <p:sp>
        <p:nvSpPr>
          <p:cNvPr id="5" name="TextBox 4"/>
          <p:cNvSpPr txBox="1"/>
          <p:nvPr/>
        </p:nvSpPr>
        <p:spPr>
          <a:xfrm flipH="1">
            <a:off x="2193300" y="6323685"/>
            <a:ext cx="4702450" cy="369332"/>
          </a:xfrm>
          <a:prstGeom prst="rect">
            <a:avLst/>
          </a:prstGeom>
          <a:noFill/>
        </p:spPr>
        <p:txBody>
          <a:bodyPr wrap="square" rtlCol="0">
            <a:spAutoFit/>
          </a:bodyPr>
          <a:lstStyle/>
          <a:p>
            <a:r>
              <a:rPr lang="en-US" dirty="0" smtClean="0"/>
              <a:t>http://www.gameenginebook.com/SINFO.pdf</a:t>
            </a:r>
            <a:endParaRPr lang="en-US" dirty="0"/>
          </a:p>
        </p:txBody>
      </p:sp>
    </p:spTree>
    <p:extLst>
      <p:ext uri="{BB962C8B-B14F-4D97-AF65-F5344CB8AC3E}">
        <p14:creationId xmlns:p14="http://schemas.microsoft.com/office/powerpoint/2010/main" val="19075412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
        <p:nvSpPr>
          <p:cNvPr id="3" name="TextBox 2"/>
          <p:cNvSpPr txBox="1"/>
          <p:nvPr/>
        </p:nvSpPr>
        <p:spPr>
          <a:xfrm>
            <a:off x="7578810" y="2883243"/>
            <a:ext cx="4415481" cy="923330"/>
          </a:xfrm>
          <a:prstGeom prst="rect">
            <a:avLst/>
          </a:prstGeom>
          <a:noFill/>
        </p:spPr>
        <p:txBody>
          <a:bodyPr wrap="square" rtlCol="0">
            <a:spAutoFit/>
          </a:bodyPr>
          <a:lstStyle/>
          <a:p>
            <a:r>
              <a:rPr lang="en-US" dirty="0" smtClean="0"/>
              <a:t>If </a:t>
            </a:r>
            <a:r>
              <a:rPr lang="en-US" dirty="0" err="1" smtClean="0"/>
              <a:t>avg</a:t>
            </a:r>
            <a:r>
              <a:rPr lang="en-US" dirty="0" smtClean="0"/>
              <a:t> information content = 0.732bits/frame</a:t>
            </a:r>
          </a:p>
          <a:p>
            <a:r>
              <a:rPr lang="en-US" dirty="0" smtClean="0"/>
              <a:t>X 10,000 = 7320 bits</a:t>
            </a:r>
          </a:p>
          <a:p>
            <a:r>
              <a:rPr lang="en-US" dirty="0" smtClean="0"/>
              <a:t>/ 8 = 915 bytes</a:t>
            </a:r>
            <a:endParaRPr lang="en-US" dirty="0"/>
          </a:p>
        </p:txBody>
      </p:sp>
    </p:spTree>
    <p:extLst>
      <p:ext uri="{BB962C8B-B14F-4D97-AF65-F5344CB8AC3E}">
        <p14:creationId xmlns:p14="http://schemas.microsoft.com/office/powerpoint/2010/main" val="35797527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
        <p:nvSpPr>
          <p:cNvPr id="3" name="TextBox 2"/>
          <p:cNvSpPr txBox="1"/>
          <p:nvPr/>
        </p:nvSpPr>
        <p:spPr>
          <a:xfrm>
            <a:off x="7578810" y="2883243"/>
            <a:ext cx="4415481" cy="923330"/>
          </a:xfrm>
          <a:prstGeom prst="rect">
            <a:avLst/>
          </a:prstGeom>
          <a:noFill/>
        </p:spPr>
        <p:txBody>
          <a:bodyPr wrap="square" rtlCol="0">
            <a:spAutoFit/>
          </a:bodyPr>
          <a:lstStyle/>
          <a:p>
            <a:r>
              <a:rPr lang="en-US" dirty="0" smtClean="0"/>
              <a:t>If </a:t>
            </a:r>
            <a:r>
              <a:rPr lang="en-US" dirty="0" err="1" smtClean="0"/>
              <a:t>avg</a:t>
            </a:r>
            <a:r>
              <a:rPr lang="en-US" dirty="0" smtClean="0"/>
              <a:t> information content = 0.732bits/frame</a:t>
            </a:r>
          </a:p>
          <a:p>
            <a:r>
              <a:rPr lang="en-US" dirty="0" smtClean="0"/>
              <a:t>X 10,000 = 7320 bits</a:t>
            </a:r>
          </a:p>
          <a:p>
            <a:r>
              <a:rPr lang="en-US" dirty="0" smtClean="0"/>
              <a:t>/ 8 = 915 bytes</a:t>
            </a:r>
            <a:endParaRPr lang="en-US" dirty="0"/>
          </a:p>
        </p:txBody>
      </p:sp>
      <p:sp>
        <p:nvSpPr>
          <p:cNvPr id="4" name="TextBox 3"/>
          <p:cNvSpPr txBox="1"/>
          <p:nvPr/>
        </p:nvSpPr>
        <p:spPr>
          <a:xfrm>
            <a:off x="7765203" y="4415481"/>
            <a:ext cx="3403432" cy="646331"/>
          </a:xfrm>
          <a:prstGeom prst="rect">
            <a:avLst/>
          </a:prstGeom>
          <a:noFill/>
        </p:spPr>
        <p:txBody>
          <a:bodyPr wrap="none" rtlCol="0">
            <a:spAutoFit/>
          </a:bodyPr>
          <a:lstStyle/>
          <a:p>
            <a:r>
              <a:rPr lang="en-US" dirty="0" smtClean="0"/>
              <a:t>Percentage waste (Noise::Signal) =</a:t>
            </a:r>
          </a:p>
          <a:p>
            <a:r>
              <a:rPr lang="en-US" dirty="0" smtClean="0"/>
              <a:t>(1,280,000-915)/1,280,000</a:t>
            </a:r>
            <a:endParaRPr lang="en-US" dirty="0"/>
          </a:p>
        </p:txBody>
      </p:sp>
      <p:pic>
        <p:nvPicPr>
          <p:cNvPr id="8" name="Picture 7"/>
          <p:cNvPicPr>
            <a:picLocks noChangeAspect="1"/>
          </p:cNvPicPr>
          <p:nvPr/>
        </p:nvPicPr>
        <p:blipFill>
          <a:blip r:embed="rId3"/>
          <a:stretch>
            <a:fillRect/>
          </a:stretch>
        </p:blipFill>
        <p:spPr>
          <a:xfrm>
            <a:off x="7947613" y="5061812"/>
            <a:ext cx="2314575" cy="466725"/>
          </a:xfrm>
          <a:prstGeom prst="rect">
            <a:avLst/>
          </a:prstGeom>
        </p:spPr>
      </p:pic>
    </p:spTree>
    <p:extLst>
      <p:ext uri="{BB962C8B-B14F-4D97-AF65-F5344CB8AC3E}">
        <p14:creationId xmlns:p14="http://schemas.microsoft.com/office/powerpoint/2010/main" val="11105123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What’re the alternatives?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25308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Tree>
    <p:extLst>
      <p:ext uri="{BB962C8B-B14F-4D97-AF65-F5344CB8AC3E}">
        <p14:creationId xmlns:p14="http://schemas.microsoft.com/office/powerpoint/2010/main" val="7806810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Tree>
    <p:extLst>
      <p:ext uri="{BB962C8B-B14F-4D97-AF65-F5344CB8AC3E}">
        <p14:creationId xmlns:p14="http://schemas.microsoft.com/office/powerpoint/2010/main" val="23313843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Tree>
    <p:extLst>
      <p:ext uri="{BB962C8B-B14F-4D97-AF65-F5344CB8AC3E}">
        <p14:creationId xmlns:p14="http://schemas.microsoft.com/office/powerpoint/2010/main" val="3570383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
        <p:nvSpPr>
          <p:cNvPr id="8" name="TextBox 7"/>
          <p:cNvSpPr txBox="1"/>
          <p:nvPr/>
        </p:nvSpPr>
        <p:spPr>
          <a:xfrm>
            <a:off x="2042160" y="3314700"/>
            <a:ext cx="4038600" cy="369332"/>
          </a:xfrm>
          <a:prstGeom prst="rect">
            <a:avLst/>
          </a:prstGeom>
          <a:noFill/>
        </p:spPr>
        <p:txBody>
          <a:bodyPr wrap="square" rtlCol="0">
            <a:spAutoFit/>
          </a:bodyPr>
          <a:lstStyle/>
          <a:p>
            <a:r>
              <a:rPr lang="en-US" dirty="0" smtClean="0"/>
              <a:t>(b) Combine with other reads / </a:t>
            </a:r>
            <a:r>
              <a:rPr lang="en-US" dirty="0" err="1" smtClean="0"/>
              <a:t>xforms</a:t>
            </a:r>
            <a:endParaRPr lang="en-US" dirty="0"/>
          </a:p>
        </p:txBody>
      </p:sp>
    </p:spTree>
    <p:extLst>
      <p:ext uri="{BB962C8B-B14F-4D97-AF65-F5344CB8AC3E}">
        <p14:creationId xmlns:p14="http://schemas.microsoft.com/office/powerpoint/2010/main" val="21512063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
        <p:nvSpPr>
          <p:cNvPr id="8" name="TextBox 7"/>
          <p:cNvSpPr txBox="1"/>
          <p:nvPr/>
        </p:nvSpPr>
        <p:spPr>
          <a:xfrm>
            <a:off x="2042160" y="3314700"/>
            <a:ext cx="4038600" cy="369332"/>
          </a:xfrm>
          <a:prstGeom prst="rect">
            <a:avLst/>
          </a:prstGeom>
          <a:noFill/>
        </p:spPr>
        <p:txBody>
          <a:bodyPr wrap="square" rtlCol="0">
            <a:spAutoFit/>
          </a:bodyPr>
          <a:lstStyle/>
          <a:p>
            <a:r>
              <a:rPr lang="en-US" dirty="0" smtClean="0"/>
              <a:t>(b) Combine with other reads / </a:t>
            </a:r>
            <a:r>
              <a:rPr lang="en-US" dirty="0" err="1" smtClean="0"/>
              <a:t>xforms</a:t>
            </a:r>
            <a:endParaRPr lang="en-US" dirty="0"/>
          </a:p>
        </p:txBody>
      </p:sp>
      <p:sp>
        <p:nvSpPr>
          <p:cNvPr id="9" name="Rectangle 8"/>
          <p:cNvSpPr/>
          <p:nvPr/>
        </p:nvSpPr>
        <p:spPr>
          <a:xfrm>
            <a:off x="1974197" y="3229714"/>
            <a:ext cx="4022743" cy="526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93720" y="4071486"/>
            <a:ext cx="4408194" cy="923330"/>
          </a:xfrm>
          <a:prstGeom prst="rect">
            <a:avLst/>
          </a:prstGeom>
          <a:noFill/>
        </p:spPr>
        <p:txBody>
          <a:bodyPr wrap="none" rtlCol="0">
            <a:spAutoFit/>
          </a:bodyPr>
          <a:lstStyle/>
          <a:p>
            <a:r>
              <a:rPr lang="en-US" dirty="0" smtClean="0"/>
              <a:t>Generally simplest. </a:t>
            </a:r>
          </a:p>
          <a:p>
            <a:pPr marL="285750" indent="-285750">
              <a:buFontTx/>
              <a:buChar char="-"/>
            </a:pPr>
            <a:r>
              <a:rPr lang="en-US" dirty="0" smtClean="0"/>
              <a:t>But things cannot exist in abstract bubble.</a:t>
            </a:r>
          </a:p>
          <a:p>
            <a:pPr marL="285750" indent="-285750">
              <a:buFontTx/>
              <a:buChar char="-"/>
            </a:pPr>
            <a:r>
              <a:rPr lang="en-US" dirty="0" smtClean="0"/>
              <a:t>Will require context.</a:t>
            </a:r>
            <a:endParaRPr lang="en-US" dirty="0"/>
          </a:p>
        </p:txBody>
      </p:sp>
    </p:spTree>
    <p:extLst>
      <p:ext uri="{BB962C8B-B14F-4D97-AF65-F5344CB8AC3E}">
        <p14:creationId xmlns:p14="http://schemas.microsoft.com/office/powerpoint/2010/main" val="30178261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Tree>
    <p:extLst>
      <p:ext uri="{BB962C8B-B14F-4D97-AF65-F5344CB8AC3E}">
        <p14:creationId xmlns:p14="http://schemas.microsoft.com/office/powerpoint/2010/main" val="22325640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
        <p:nvSpPr>
          <p:cNvPr id="2" name="TextBox 1"/>
          <p:cNvSpPr txBox="1"/>
          <p:nvPr/>
        </p:nvSpPr>
        <p:spPr>
          <a:xfrm>
            <a:off x="1844040" y="1691640"/>
            <a:ext cx="2772106" cy="369332"/>
          </a:xfrm>
          <a:prstGeom prst="rect">
            <a:avLst/>
          </a:prstGeom>
          <a:noFill/>
        </p:spPr>
        <p:txBody>
          <a:bodyPr wrap="none" rtlCol="0">
            <a:spAutoFit/>
          </a:bodyPr>
          <a:lstStyle/>
          <a:p>
            <a:r>
              <a:rPr lang="en-US" dirty="0" smtClean="0"/>
              <a:t>i.e. Only read when needed</a:t>
            </a:r>
            <a:endParaRPr lang="en-US" dirty="0"/>
          </a:p>
        </p:txBody>
      </p:sp>
    </p:spTree>
    <p:extLst>
      <p:ext uri="{BB962C8B-B14F-4D97-AF65-F5344CB8AC3E}">
        <p14:creationId xmlns:p14="http://schemas.microsoft.com/office/powerpoint/2010/main" val="168186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5138</TotalTime>
  <Words>3142</Words>
  <Application>Microsoft Office PowerPoint</Application>
  <PresentationFormat>Widescreen</PresentationFormat>
  <Paragraphs>478</Paragraphs>
  <Slides>148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148</vt:i4>
      </vt:variant>
    </vt:vector>
  </HeadingPairs>
  <TitlesOfParts>
    <vt:vector size="153" baseType="lpstr">
      <vt:lpstr>Arial</vt:lpstr>
      <vt:lpstr>Calibri</vt:lpstr>
      <vt:lpstr>Calibri Light</vt:lpstr>
      <vt:lpstr>Courier New</vt:lpstr>
      <vt:lpstr>Office Theme</vt:lpstr>
      <vt:lpstr>PowerPoint Presentation</vt:lpstr>
      <vt:lpstr>Or… Yet another privileged CIS white male in the AAA space talking about data.</vt:lpstr>
      <vt:lpstr>What is good code?</vt:lpstr>
      <vt:lpstr>Can’t the compiler do it?</vt:lpstr>
      <vt:lpstr>A little review…</vt:lpstr>
      <vt:lpstr>PowerPoint Presentation</vt:lpstr>
      <vt:lpstr>PowerPoint Presentation</vt:lpstr>
      <vt:lpstr>PowerPoint Presentation</vt:lpstr>
      <vt:lpstr>PowerPoint Presentation</vt:lpstr>
      <vt:lpstr>The Battle of North Bridge</vt:lpstr>
      <vt:lpstr>L2 cache misses/frame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Today’s subject:  The 90% of problem space we need to solve that the compiler cannot.</vt:lpstr>
      <vt:lpstr>Simple, obvious things to look for  + Back of the envelope calculations  = Substantial wins</vt:lpstr>
      <vt:lpstr>What’s the most common cause of waste?</vt:lpstr>
      <vt:lpstr>What’s the cause?</vt:lpstr>
      <vt:lpstr>PowerPoint Presentation</vt:lpstr>
      <vt:lpstr>PowerPoint Presentation</vt:lpstr>
      <vt:lpstr>L2 cache misses/frame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review some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What’re the alternatives?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Okay… Now a quick pass through some other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we close, let’s revisit…</vt:lpstr>
      <vt:lpstr>PowerPoint Presentation</vt:lpstr>
      <vt:lpstr>PowerPoint Presentation</vt:lpstr>
      <vt:lpstr>Good News: Most problems are  easy to see.</vt:lpstr>
      <vt:lpstr>Good News: Side-effect of solving the 90% well, compiler can solve the 10% better.</vt:lpstr>
      <vt:lpstr>Good News: Organized data makes maintenance, debugging and concurrency much easier</vt:lpstr>
      <vt:lpstr>Bad News: Good programming is hard. Bad programming is easy.</vt:lpstr>
      <vt:lpstr>PS: Let’s get more women in tech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the compiler do it?</dc:title>
  <dc:creator>Mike Acton</dc:creator>
  <cp:lastModifiedBy>Mike Acton</cp:lastModifiedBy>
  <cp:revision>94</cp:revision>
  <dcterms:created xsi:type="dcterms:W3CDTF">2014-03-15T21:15:03Z</dcterms:created>
  <dcterms:modified xsi:type="dcterms:W3CDTF">2014-03-22T06:07:50Z</dcterms:modified>
</cp:coreProperties>
</file>