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6" r:id="rId10"/>
    <p:sldId id="265" r:id="rId11"/>
    <p:sldId id="261" r:id="rId12"/>
    <p:sldId id="268" r:id="rId13"/>
    <p:sldId id="269" r:id="rId14"/>
    <p:sldId id="267"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7/14/20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7/14/20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7/14/20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7/14/20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7/14/20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7/14/20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7/14/20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7/14/20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A49E-CDD7-DE41-8C52-DDB7B07BD39A}"/>
              </a:ext>
            </a:extLst>
          </p:cNvPr>
          <p:cNvSpPr>
            <a:spLocks noGrp="1"/>
          </p:cNvSpPr>
          <p:nvPr>
            <p:ph type="ctrTitle"/>
          </p:nvPr>
        </p:nvSpPr>
        <p:spPr/>
        <p:txBody>
          <a:bodyPr/>
          <a:lstStyle/>
          <a:p>
            <a:r>
              <a:rPr lang="en-US" dirty="0"/>
              <a:t>Mustard Ferrets </a:t>
            </a:r>
          </a:p>
        </p:txBody>
      </p:sp>
      <p:sp>
        <p:nvSpPr>
          <p:cNvPr id="3" name="Subtitle 2">
            <a:extLst>
              <a:ext uri="{FF2B5EF4-FFF2-40B4-BE49-F238E27FC236}">
                <a16:creationId xmlns:a16="http://schemas.microsoft.com/office/drawing/2014/main" id="{EF4448E0-B112-9043-9CEE-29B37702AFCA}"/>
              </a:ext>
            </a:extLst>
          </p:cNvPr>
          <p:cNvSpPr>
            <a:spLocks noGrp="1"/>
          </p:cNvSpPr>
          <p:nvPr>
            <p:ph type="subTitle" idx="1"/>
          </p:nvPr>
        </p:nvSpPr>
        <p:spPr/>
        <p:txBody>
          <a:bodyPr/>
          <a:lstStyle/>
          <a:p>
            <a:r>
              <a:rPr lang="en-US" dirty="0"/>
              <a:t>Analysis of Australian Stock Market</a:t>
            </a:r>
          </a:p>
        </p:txBody>
      </p:sp>
    </p:spTree>
    <p:extLst>
      <p:ext uri="{BB962C8B-B14F-4D97-AF65-F5344CB8AC3E}">
        <p14:creationId xmlns:p14="http://schemas.microsoft.com/office/powerpoint/2010/main" val="2588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8"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9"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8" name="Group 27">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9" name="Rectangle 28">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Isosceles Triangle 29">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3" name="Rectangle 32">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6"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38"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9"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7"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4"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0CF28039-1AB7-8D43-BE86-E768D40FB97E}"/>
              </a:ext>
            </a:extLst>
          </p:cNvPr>
          <p:cNvSpPr>
            <a:spLocks noGrp="1"/>
          </p:cNvSpPr>
          <p:nvPr>
            <p:ph type="title"/>
          </p:nvPr>
        </p:nvSpPr>
        <p:spPr>
          <a:xfrm>
            <a:off x="2037374" y="1263404"/>
            <a:ext cx="8247189" cy="3115075"/>
          </a:xfrm>
        </p:spPr>
        <p:txBody>
          <a:bodyPr vert="horz" lIns="228600" tIns="228600" rIns="228600" bIns="0" rtlCol="0" anchor="b">
            <a:normAutofit/>
          </a:bodyPr>
          <a:lstStyle/>
          <a:p>
            <a:pPr algn="l">
              <a:lnSpc>
                <a:spcPct val="80000"/>
              </a:lnSpc>
            </a:pPr>
            <a:endParaRPr lang="en-US" sz="7200">
              <a:solidFill>
                <a:schemeClr val="accent1"/>
              </a:solidFill>
            </a:endParaRPr>
          </a:p>
        </p:txBody>
      </p:sp>
      <p:sp>
        <p:nvSpPr>
          <p:cNvPr id="56" name="Isosceles Triangle 55">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4" name="Picture 3" descr="A close up of a map&#10;&#10;Description automatically generated">
            <a:extLst>
              <a:ext uri="{FF2B5EF4-FFF2-40B4-BE49-F238E27FC236}">
                <a16:creationId xmlns:a16="http://schemas.microsoft.com/office/drawing/2014/main" id="{F0E93209-FB45-8A42-855B-1142F226A2C0}"/>
              </a:ext>
            </a:extLst>
          </p:cNvPr>
          <p:cNvPicPr>
            <a:picLocks noChangeAspect="1"/>
          </p:cNvPicPr>
          <p:nvPr/>
        </p:nvPicPr>
        <p:blipFill>
          <a:blip r:embed="rId2"/>
          <a:stretch>
            <a:fillRect/>
          </a:stretch>
        </p:blipFill>
        <p:spPr>
          <a:xfrm>
            <a:off x="0" y="381000"/>
            <a:ext cx="12192000" cy="6096000"/>
          </a:xfrm>
          <a:prstGeom prst="rect">
            <a:avLst/>
          </a:prstGeom>
        </p:spPr>
      </p:pic>
      <p:pic>
        <p:nvPicPr>
          <p:cNvPr id="6" name="Picture 5" descr="A close up of a map&#10;&#10;Description automatically generated">
            <a:extLst>
              <a:ext uri="{FF2B5EF4-FFF2-40B4-BE49-F238E27FC236}">
                <a16:creationId xmlns:a16="http://schemas.microsoft.com/office/drawing/2014/main" id="{B0924024-FF8A-0643-8EF8-AF1EF9EBAFB9}"/>
              </a:ext>
            </a:extLst>
          </p:cNvPr>
          <p:cNvPicPr>
            <a:picLocks noChangeAspect="1"/>
          </p:cNvPicPr>
          <p:nvPr/>
        </p:nvPicPr>
        <p:blipFill>
          <a:blip r:embed="rId3"/>
          <a:stretch>
            <a:fillRect/>
          </a:stretch>
        </p:blipFill>
        <p:spPr>
          <a:xfrm>
            <a:off x="903813" y="-6706"/>
            <a:ext cx="10287000" cy="6858000"/>
          </a:xfrm>
          <a:prstGeom prst="rect">
            <a:avLst/>
          </a:prstGeom>
        </p:spPr>
      </p:pic>
    </p:spTree>
    <p:extLst>
      <p:ext uri="{BB962C8B-B14F-4D97-AF65-F5344CB8AC3E}">
        <p14:creationId xmlns:p14="http://schemas.microsoft.com/office/powerpoint/2010/main" val="3271790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8"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9"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8" name="Group 27">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9" name="Rectangle 28">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Isosceles Triangle 29">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3" name="Rectangle 32">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6"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38"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9"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7"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4"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0CF28039-1AB7-8D43-BE86-E768D40FB97E}"/>
              </a:ext>
            </a:extLst>
          </p:cNvPr>
          <p:cNvSpPr>
            <a:spLocks noGrp="1"/>
          </p:cNvSpPr>
          <p:nvPr>
            <p:ph type="title"/>
          </p:nvPr>
        </p:nvSpPr>
        <p:spPr>
          <a:xfrm>
            <a:off x="1897462" y="522073"/>
            <a:ext cx="8247189" cy="853862"/>
          </a:xfrm>
        </p:spPr>
        <p:txBody>
          <a:bodyPr vert="horz" lIns="228600" tIns="228600" rIns="228600" bIns="0" rtlCol="0" anchor="b">
            <a:normAutofit/>
          </a:bodyPr>
          <a:lstStyle/>
          <a:p>
            <a:pPr algn="l"/>
            <a:r>
              <a:rPr lang="en-AU" sz="1600" dirty="0">
                <a:solidFill>
                  <a:schemeClr val="tx1"/>
                </a:solidFill>
                <a:latin typeface="Times New Roman" panose="02020603050405020304" pitchFamily="18" charset="0"/>
                <a:cs typeface="Times New Roman" panose="02020603050405020304" pitchFamily="18" charset="0"/>
              </a:rPr>
              <a:t>Our conclusion was that graph to difficult to discern anything meaningful.  We then preformed a pairwise analysis using the Pearson’s Correlation and see which industries have the closest correlation to the market. </a:t>
            </a:r>
            <a:br>
              <a:rPr lang="en-AU" sz="1600" dirty="0">
                <a:solidFill>
                  <a:schemeClr val="tx1"/>
                </a:solidFill>
                <a:latin typeface="Times New Roman" panose="02020603050405020304" pitchFamily="18" charset="0"/>
                <a:cs typeface="Times New Roman" panose="02020603050405020304" pitchFamily="18" charset="0"/>
              </a:rPr>
            </a:br>
            <a:r>
              <a:rPr lang="en-AU" sz="1600" dirty="0">
                <a:solidFill>
                  <a:schemeClr val="tx1"/>
                </a:solidFill>
                <a:latin typeface="Times New Roman" panose="02020603050405020304" pitchFamily="18" charset="0"/>
                <a:cs typeface="Times New Roman" panose="02020603050405020304" pitchFamily="18" charset="0"/>
              </a:rPr>
              <a:t>We identified that real estate had the highest correlation to the ASX 200 closely followed by IT sector </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56" name="Isosceles Triangle 55">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4" name="Picture 3">
            <a:extLst>
              <a:ext uri="{FF2B5EF4-FFF2-40B4-BE49-F238E27FC236}">
                <a16:creationId xmlns:a16="http://schemas.microsoft.com/office/drawing/2014/main" id="{4443EC25-6116-4F4D-B362-B54ED539783B}"/>
              </a:ext>
            </a:extLst>
          </p:cNvPr>
          <p:cNvPicPr>
            <a:picLocks noChangeAspect="1"/>
          </p:cNvPicPr>
          <p:nvPr/>
        </p:nvPicPr>
        <p:blipFill>
          <a:blip r:embed="rId2"/>
          <a:stretch>
            <a:fillRect/>
          </a:stretch>
        </p:blipFill>
        <p:spPr>
          <a:xfrm>
            <a:off x="1054169" y="1406496"/>
            <a:ext cx="9858861" cy="4929431"/>
          </a:xfrm>
          <a:prstGeom prst="rect">
            <a:avLst/>
          </a:prstGeom>
        </p:spPr>
      </p:pic>
    </p:spTree>
    <p:extLst>
      <p:ext uri="{BB962C8B-B14F-4D97-AF65-F5344CB8AC3E}">
        <p14:creationId xmlns:p14="http://schemas.microsoft.com/office/powerpoint/2010/main" val="4149879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8"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9"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8" name="Group 27">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9" name="Rectangle 28">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Isosceles Triangle 29">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3" name="Rectangle 32">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6"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38"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9"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7"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4"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6" name="Isosceles Triangle 55">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Title 3">
            <a:extLst>
              <a:ext uri="{FF2B5EF4-FFF2-40B4-BE49-F238E27FC236}">
                <a16:creationId xmlns:a16="http://schemas.microsoft.com/office/drawing/2014/main" id="{0A9CB269-EB08-7847-89FC-C0394D6F9569}"/>
              </a:ext>
            </a:extLst>
          </p:cNvPr>
          <p:cNvSpPr>
            <a:spLocks noGrp="1"/>
          </p:cNvSpPr>
          <p:nvPr>
            <p:ph type="title"/>
          </p:nvPr>
        </p:nvSpPr>
        <p:spPr/>
        <p:txBody>
          <a:bodyPr/>
          <a:lstStyle/>
          <a:p>
            <a:endParaRPr lang="en-US"/>
          </a:p>
        </p:txBody>
      </p:sp>
      <p:pic>
        <p:nvPicPr>
          <p:cNvPr id="6" name="Picture 5" descr="A close up of text on a white background&#10;&#10;Description automatically generated">
            <a:extLst>
              <a:ext uri="{FF2B5EF4-FFF2-40B4-BE49-F238E27FC236}">
                <a16:creationId xmlns:a16="http://schemas.microsoft.com/office/drawing/2014/main" id="{C681133B-BD26-0D4E-938E-67C50BE2BA2C}"/>
              </a:ext>
            </a:extLst>
          </p:cNvPr>
          <p:cNvPicPr>
            <a:picLocks noChangeAspect="1"/>
          </p:cNvPicPr>
          <p:nvPr/>
        </p:nvPicPr>
        <p:blipFill>
          <a:blip r:embed="rId2"/>
          <a:stretch>
            <a:fillRect/>
          </a:stretch>
        </p:blipFill>
        <p:spPr>
          <a:xfrm>
            <a:off x="0" y="381000"/>
            <a:ext cx="12192000" cy="6096000"/>
          </a:xfrm>
          <a:prstGeom prst="rect">
            <a:avLst/>
          </a:prstGeom>
        </p:spPr>
      </p:pic>
    </p:spTree>
    <p:extLst>
      <p:ext uri="{BB962C8B-B14F-4D97-AF65-F5344CB8AC3E}">
        <p14:creationId xmlns:p14="http://schemas.microsoft.com/office/powerpoint/2010/main" val="1497221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8"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9"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8" name="Group 27">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9" name="Rectangle 28">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Isosceles Triangle 29">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3" name="Rectangle 32">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6"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38"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9"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7"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4"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734063FE-442D-1541-83BC-2894C9458676}"/>
              </a:ext>
            </a:extLst>
          </p:cNvPr>
          <p:cNvSpPr>
            <a:spLocks noGrp="1"/>
          </p:cNvSpPr>
          <p:nvPr>
            <p:ph type="title"/>
          </p:nvPr>
        </p:nvSpPr>
        <p:spPr>
          <a:xfrm>
            <a:off x="1970067" y="1999516"/>
            <a:ext cx="8247189" cy="1965208"/>
          </a:xfrm>
        </p:spPr>
        <p:txBody>
          <a:bodyPr vert="horz" lIns="228600" tIns="228600" rIns="228600" bIns="0" rtlCol="0" anchor="b">
            <a:normAutofit fontScale="90000"/>
          </a:bodyPr>
          <a:lstStyle/>
          <a:p>
            <a:pPr algn="l"/>
            <a:r>
              <a:rPr lang="en-AU" sz="1600" dirty="0">
                <a:solidFill>
                  <a:schemeClr val="tx1"/>
                </a:solidFill>
                <a:latin typeface="Times New Roman" panose="02020603050405020304" pitchFamily="18" charset="0"/>
                <a:cs typeface="Times New Roman" panose="02020603050405020304" pitchFamily="18" charset="0"/>
              </a:rPr>
              <a:t> It is noted that unemployment data is quarterly and there is a clear drop in most recent quarter.  It is important to note that unemployed data being used is Job vacancies listings and therefore a of report total number of jobs advertised. </a:t>
            </a:r>
            <a:br>
              <a:rPr lang="en-AU" sz="1600" dirty="0">
                <a:solidFill>
                  <a:schemeClr val="tx1"/>
                </a:solidFill>
                <a:latin typeface="Times New Roman" panose="02020603050405020304" pitchFamily="18" charset="0"/>
                <a:cs typeface="Times New Roman" panose="02020603050405020304" pitchFamily="18" charset="0"/>
              </a:rPr>
            </a:br>
            <a:br>
              <a:rPr lang="en-AU" sz="1600" dirty="0">
                <a:solidFill>
                  <a:schemeClr val="tx1"/>
                </a:solidFill>
                <a:latin typeface="Times New Roman" panose="02020603050405020304" pitchFamily="18" charset="0"/>
                <a:cs typeface="Times New Roman" panose="02020603050405020304" pitchFamily="18" charset="0"/>
              </a:rPr>
            </a:br>
            <a:r>
              <a:rPr lang="en-AU" sz="1600" dirty="0">
                <a:solidFill>
                  <a:schemeClr val="tx1"/>
                </a:solidFill>
                <a:latin typeface="Times New Roman" panose="02020603050405020304" pitchFamily="18" charset="0"/>
                <a:cs typeface="Times New Roman" panose="02020603050405020304" pitchFamily="18" charset="0"/>
              </a:rPr>
              <a:t>We can see that they while the market is operating normally the vacancies are buoyant.  As market has contracted the less job </a:t>
            </a:r>
            <a:br>
              <a:rPr lang="en-AU" sz="1600" dirty="0">
                <a:solidFill>
                  <a:schemeClr val="tx1"/>
                </a:solidFill>
                <a:latin typeface="Times New Roman" panose="02020603050405020304" pitchFamily="18" charset="0"/>
                <a:cs typeface="Times New Roman" panose="02020603050405020304" pitchFamily="18" charset="0"/>
              </a:rPr>
            </a:br>
            <a:r>
              <a:rPr lang="en-AU" sz="1600" dirty="0">
                <a:solidFill>
                  <a:schemeClr val="tx1"/>
                </a:solidFill>
                <a:latin typeface="Times New Roman" panose="02020603050405020304" pitchFamily="18" charset="0"/>
                <a:cs typeface="Times New Roman" panose="02020603050405020304" pitchFamily="18" charset="0"/>
              </a:rPr>
              <a:t>are available. </a:t>
            </a:r>
            <a:br>
              <a:rPr lang="en-AU" sz="1600" dirty="0">
                <a:solidFill>
                  <a:schemeClr val="tx1"/>
                </a:solidFill>
                <a:latin typeface="Times New Roman" panose="02020603050405020304" pitchFamily="18" charset="0"/>
                <a:cs typeface="Times New Roman" panose="02020603050405020304" pitchFamily="18" charset="0"/>
              </a:rPr>
            </a:br>
            <a:br>
              <a:rPr lang="en-AU" sz="1600" dirty="0">
                <a:solidFill>
                  <a:schemeClr val="tx1"/>
                </a:solidFill>
                <a:latin typeface="Times New Roman" panose="02020603050405020304" pitchFamily="18" charset="0"/>
                <a:cs typeface="Times New Roman" panose="02020603050405020304" pitchFamily="18" charset="0"/>
              </a:rPr>
            </a:br>
            <a:br>
              <a:rPr lang="en-AU" sz="1600" dirty="0">
                <a:solidFill>
                  <a:schemeClr val="tx1"/>
                </a:solidFill>
                <a:latin typeface="Times New Roman" panose="02020603050405020304" pitchFamily="18" charset="0"/>
                <a:cs typeface="Times New Roman" panose="02020603050405020304" pitchFamily="18" charset="0"/>
              </a:rPr>
            </a:br>
            <a:endParaRPr lang="en-AU" sz="1600" dirty="0">
              <a:solidFill>
                <a:schemeClr val="tx1"/>
              </a:solidFill>
              <a:latin typeface="Times New Roman" panose="02020603050405020304" pitchFamily="18" charset="0"/>
              <a:cs typeface="Times New Roman" panose="02020603050405020304" pitchFamily="18" charset="0"/>
            </a:endParaRPr>
          </a:p>
        </p:txBody>
      </p:sp>
      <p:sp>
        <p:nvSpPr>
          <p:cNvPr id="56" name="Isosceles Triangle 55">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749280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8"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9"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8" name="Group 27">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9" name="Rectangle 28">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Isosceles Triangle 29">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3" name="Rectangle 32">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6"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38"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9"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7"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4"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6" name="Isosceles Triangle 55">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3" name="Picture 2">
            <a:extLst>
              <a:ext uri="{FF2B5EF4-FFF2-40B4-BE49-F238E27FC236}">
                <a16:creationId xmlns:a16="http://schemas.microsoft.com/office/drawing/2014/main" id="{81002F43-C185-DC4A-95DC-6C9DA7B173C3}"/>
              </a:ext>
            </a:extLst>
          </p:cNvPr>
          <p:cNvPicPr>
            <a:picLocks noChangeAspect="1"/>
          </p:cNvPicPr>
          <p:nvPr/>
        </p:nvPicPr>
        <p:blipFill>
          <a:blip r:embed="rId2"/>
          <a:stretch>
            <a:fillRect/>
          </a:stretch>
        </p:blipFill>
        <p:spPr>
          <a:xfrm>
            <a:off x="1081371" y="602074"/>
            <a:ext cx="10009432" cy="5062343"/>
          </a:xfrm>
          <a:prstGeom prst="rect">
            <a:avLst/>
          </a:prstGeom>
        </p:spPr>
      </p:pic>
    </p:spTree>
    <p:extLst>
      <p:ext uri="{BB962C8B-B14F-4D97-AF65-F5344CB8AC3E}">
        <p14:creationId xmlns:p14="http://schemas.microsoft.com/office/powerpoint/2010/main" val="1620553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8"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9"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8" name="Group 27">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9" name="Rectangle 28">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Isosceles Triangle 29">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3" name="Rectangle 32">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6"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38"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9"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7"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4"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C6795C25-B4D2-7C40-B084-D8CE3A13665F}"/>
              </a:ext>
            </a:extLst>
          </p:cNvPr>
          <p:cNvSpPr>
            <a:spLocks noGrp="1"/>
          </p:cNvSpPr>
          <p:nvPr>
            <p:ph type="title"/>
          </p:nvPr>
        </p:nvSpPr>
        <p:spPr>
          <a:xfrm>
            <a:off x="2037374" y="1263404"/>
            <a:ext cx="8247189" cy="835581"/>
          </a:xfrm>
        </p:spPr>
        <p:txBody>
          <a:bodyPr vert="horz" lIns="228600" tIns="228600" rIns="228600" bIns="0" rtlCol="0" anchor="b">
            <a:normAutofit fontScale="90000"/>
          </a:bodyPr>
          <a:lstStyle/>
          <a:p>
            <a:pPr>
              <a:lnSpc>
                <a:spcPct val="80000"/>
              </a:lnSpc>
            </a:pPr>
            <a:r>
              <a:rPr lang="en-US" sz="7200" dirty="0">
                <a:solidFill>
                  <a:schemeClr val="accent1"/>
                </a:solidFill>
              </a:rPr>
              <a:t>Conclusion</a:t>
            </a:r>
          </a:p>
        </p:txBody>
      </p:sp>
      <p:sp>
        <p:nvSpPr>
          <p:cNvPr id="56" name="Isosceles Triangle 55">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TextBox 2">
            <a:extLst>
              <a:ext uri="{FF2B5EF4-FFF2-40B4-BE49-F238E27FC236}">
                <a16:creationId xmlns:a16="http://schemas.microsoft.com/office/drawing/2014/main" id="{EBCA8188-590B-E24E-AA5F-8078679FAD23}"/>
              </a:ext>
            </a:extLst>
          </p:cNvPr>
          <p:cNvSpPr txBox="1"/>
          <p:nvPr/>
        </p:nvSpPr>
        <p:spPr>
          <a:xfrm>
            <a:off x="3067393" y="2380978"/>
            <a:ext cx="6484773" cy="1200329"/>
          </a:xfrm>
          <a:prstGeom prst="rect">
            <a:avLst/>
          </a:prstGeom>
          <a:noFill/>
        </p:spPr>
        <p:txBody>
          <a:bodyPr wrap="square" rtlCol="0">
            <a:spAutoFit/>
          </a:bodyPr>
          <a:lstStyle/>
          <a:p>
            <a:pPr algn="ctr"/>
            <a:r>
              <a:rPr lang="en-AU" dirty="0"/>
              <a:t>As we see a common trend in all five industries. We concluded that there is a correlation between both Foreign Exchange and Unemployed and the performance of the industries selected. </a:t>
            </a:r>
          </a:p>
        </p:txBody>
      </p:sp>
    </p:spTree>
    <p:extLst>
      <p:ext uri="{BB962C8B-B14F-4D97-AF65-F5344CB8AC3E}">
        <p14:creationId xmlns:p14="http://schemas.microsoft.com/office/powerpoint/2010/main" val="2633265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8"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9"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8" name="Group 27">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9" name="Rectangle 28">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Isosceles Triangle 29">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3" name="Rectangle 32">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6"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38"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9"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7"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4"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C46FCD8E-0FFF-BE44-B0B0-CEDE7E3A7F78}"/>
              </a:ext>
            </a:extLst>
          </p:cNvPr>
          <p:cNvSpPr>
            <a:spLocks noGrp="1"/>
          </p:cNvSpPr>
          <p:nvPr>
            <p:ph type="title"/>
          </p:nvPr>
        </p:nvSpPr>
        <p:spPr>
          <a:xfrm>
            <a:off x="2037374" y="1263405"/>
            <a:ext cx="8247189" cy="849514"/>
          </a:xfrm>
        </p:spPr>
        <p:txBody>
          <a:bodyPr vert="horz" lIns="228600" tIns="228600" rIns="228600" bIns="0" rtlCol="0" anchor="b">
            <a:normAutofit fontScale="90000"/>
          </a:bodyPr>
          <a:lstStyle/>
          <a:p>
            <a:pPr>
              <a:lnSpc>
                <a:spcPct val="80000"/>
              </a:lnSpc>
            </a:pPr>
            <a:r>
              <a:rPr lang="en-US" sz="7200" dirty="0">
                <a:solidFill>
                  <a:schemeClr val="accent1"/>
                </a:solidFill>
              </a:rPr>
              <a:t>Further Investigation </a:t>
            </a:r>
          </a:p>
        </p:txBody>
      </p:sp>
      <p:sp>
        <p:nvSpPr>
          <p:cNvPr id="56" name="Isosceles Triangle 55">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TextBox 2">
            <a:extLst>
              <a:ext uri="{FF2B5EF4-FFF2-40B4-BE49-F238E27FC236}">
                <a16:creationId xmlns:a16="http://schemas.microsoft.com/office/drawing/2014/main" id="{80E65DC1-6187-0949-BECB-9DA57DD4BC71}"/>
              </a:ext>
            </a:extLst>
          </p:cNvPr>
          <p:cNvSpPr txBox="1"/>
          <p:nvPr/>
        </p:nvSpPr>
        <p:spPr>
          <a:xfrm>
            <a:off x="2119641" y="2442141"/>
            <a:ext cx="8542536" cy="1477328"/>
          </a:xfrm>
          <a:prstGeom prst="rect">
            <a:avLst/>
          </a:prstGeom>
          <a:noFill/>
        </p:spPr>
        <p:txBody>
          <a:bodyPr wrap="square" rtlCol="0">
            <a:spAutoFit/>
          </a:bodyPr>
          <a:lstStyle/>
          <a:p>
            <a:r>
              <a:rPr lang="en-AU" dirty="0"/>
              <a:t>It may be interesting to see if we applied the Pearson Correlation test to the top ten currencies against the ASX. </a:t>
            </a:r>
          </a:p>
          <a:p>
            <a:endParaRPr lang="en-AU" dirty="0"/>
          </a:p>
          <a:p>
            <a:r>
              <a:rPr lang="en-AU" dirty="0"/>
              <a:t>In order to see if there any strong correlations with any particular currencies, similar to observations from the real estate industry against the ASX. </a:t>
            </a:r>
          </a:p>
        </p:txBody>
      </p:sp>
    </p:spTree>
    <p:extLst>
      <p:ext uri="{BB962C8B-B14F-4D97-AF65-F5344CB8AC3E}">
        <p14:creationId xmlns:p14="http://schemas.microsoft.com/office/powerpoint/2010/main" val="1275235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8"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9"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8" name="Group 27">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9" name="Rectangle 28">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Isosceles Triangle 29">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3" name="Rectangle 32">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6"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38"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9"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7"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4"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D1DFA341-34A4-D04F-899B-BE1C190CDE51}"/>
              </a:ext>
            </a:extLst>
          </p:cNvPr>
          <p:cNvSpPr>
            <a:spLocks noGrp="1"/>
          </p:cNvSpPr>
          <p:nvPr>
            <p:ph type="title"/>
          </p:nvPr>
        </p:nvSpPr>
        <p:spPr>
          <a:xfrm>
            <a:off x="2037374" y="1263404"/>
            <a:ext cx="8247189" cy="1037825"/>
          </a:xfrm>
        </p:spPr>
        <p:txBody>
          <a:bodyPr vert="horz" lIns="228600" tIns="228600" rIns="228600" bIns="0" rtlCol="0" anchor="b">
            <a:normAutofit fontScale="90000"/>
          </a:bodyPr>
          <a:lstStyle/>
          <a:p>
            <a:pPr>
              <a:lnSpc>
                <a:spcPct val="80000"/>
              </a:lnSpc>
            </a:pPr>
            <a:r>
              <a:rPr lang="en-US" sz="7200" dirty="0">
                <a:solidFill>
                  <a:schemeClr val="accent1"/>
                </a:solidFill>
              </a:rPr>
              <a:t>Difficulties</a:t>
            </a:r>
          </a:p>
        </p:txBody>
      </p:sp>
      <p:sp>
        <p:nvSpPr>
          <p:cNvPr id="56" name="Isosceles Triangle 55">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229795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9"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2" name="Rectangle 31">
              <a:extLst>
                <a:ext uri="{FF2B5EF4-FFF2-40B4-BE49-F238E27FC236}">
                  <a16:creationId xmlns:a16="http://schemas.microsoft.com/office/drawing/2014/main" id="{CFF42BAE-3249-46C8-9108-A83C87206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3"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39"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0"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1" name="Rectangle 60">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A8071B-2B27-2C4A-83AE-6696B7254104}"/>
              </a:ext>
            </a:extLst>
          </p:cNvPr>
          <p:cNvSpPr>
            <a:spLocks noGrp="1"/>
          </p:cNvSpPr>
          <p:nvPr>
            <p:ph type="title"/>
          </p:nvPr>
        </p:nvSpPr>
        <p:spPr>
          <a:xfrm>
            <a:off x="645459" y="960120"/>
            <a:ext cx="3865695" cy="4171278"/>
          </a:xfrm>
        </p:spPr>
        <p:txBody>
          <a:bodyPr vert="horz" lIns="228600" tIns="228600" rIns="228600" bIns="228600" rtlCol="0" anchor="ctr">
            <a:normAutofit/>
          </a:bodyPr>
          <a:lstStyle/>
          <a:p>
            <a:pPr algn="r"/>
            <a:r>
              <a:rPr lang="en-US" sz="4400">
                <a:solidFill>
                  <a:schemeClr val="tx1"/>
                </a:solidFill>
              </a:rPr>
              <a:t>Question ? </a:t>
            </a:r>
          </a:p>
        </p:txBody>
      </p:sp>
      <p:cxnSp>
        <p:nvCxnSpPr>
          <p:cNvPr id="63" name="Straight Connector 62">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281C980-1396-4C4A-A69C-1ADF1CF2A465}"/>
              </a:ext>
            </a:extLst>
          </p:cNvPr>
          <p:cNvSpPr>
            <a:spLocks noGrp="1"/>
          </p:cNvSpPr>
          <p:nvPr>
            <p:ph idx="4294967295"/>
          </p:nvPr>
        </p:nvSpPr>
        <p:spPr>
          <a:xfrm>
            <a:off x="4983164" y="960120"/>
            <a:ext cx="5511800" cy="4171278"/>
          </a:xfrm>
        </p:spPr>
        <p:txBody>
          <a:bodyPr vert="horz" lIns="91440" tIns="45720" rIns="91440" bIns="45720" rtlCol="0" anchor="ctr">
            <a:normAutofit/>
          </a:bodyPr>
          <a:lstStyle/>
          <a:p>
            <a:r>
              <a:rPr lang="en-US" dirty="0"/>
              <a:t>Is there a correlation between macro economic indicators and performance of the top 5 companies on the Australia stock exchange by their industry type ? </a:t>
            </a:r>
          </a:p>
        </p:txBody>
      </p:sp>
    </p:spTree>
    <p:extLst>
      <p:ext uri="{BB962C8B-B14F-4D97-AF65-F5344CB8AC3E}">
        <p14:creationId xmlns:p14="http://schemas.microsoft.com/office/powerpoint/2010/main" val="2296800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8"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9"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8" name="Group 27">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9" name="Rectangle 28">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Isosceles Triangle 29">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3" name="Rectangle 32">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6"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38"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9"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7"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4"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43463684-68DC-7245-AF41-79E9037D1E48}"/>
              </a:ext>
            </a:extLst>
          </p:cNvPr>
          <p:cNvSpPr>
            <a:spLocks noGrp="1"/>
          </p:cNvSpPr>
          <p:nvPr>
            <p:ph type="title"/>
          </p:nvPr>
        </p:nvSpPr>
        <p:spPr>
          <a:xfrm>
            <a:off x="1993278" y="1718580"/>
            <a:ext cx="8247189" cy="3322196"/>
          </a:xfrm>
        </p:spPr>
        <p:txBody>
          <a:bodyPr vert="horz" lIns="228600" tIns="228600" rIns="228600" bIns="0" rtlCol="0" anchor="b">
            <a:normAutofit fontScale="90000"/>
          </a:bodyPr>
          <a:lstStyle/>
          <a:p>
            <a:pPr algn="l"/>
            <a:br>
              <a:rPr lang="en-US" sz="1600" dirty="0">
                <a:solidFill>
                  <a:schemeClr val="tx1"/>
                </a:solidFill>
                <a:latin typeface="+mn-lt"/>
              </a:rPr>
            </a:br>
            <a:br>
              <a:rPr lang="en-US" sz="1600" dirty="0">
                <a:solidFill>
                  <a:schemeClr val="tx1"/>
                </a:solidFill>
                <a:latin typeface="+mn-lt"/>
              </a:rPr>
            </a:br>
            <a:br>
              <a:rPr lang="en-US" sz="16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 </a:t>
            </a:r>
            <a:r>
              <a:rPr lang="en-AU" sz="1800" dirty="0">
                <a:solidFill>
                  <a:schemeClr val="tx1"/>
                </a:solidFill>
                <a:latin typeface="Times New Roman" panose="02020603050405020304" pitchFamily="18" charset="0"/>
                <a:cs typeface="Times New Roman" panose="02020603050405020304" pitchFamily="18" charset="0"/>
              </a:rPr>
              <a:t>Health Care Sector – referred to as  HC</a:t>
            </a:r>
            <a:br>
              <a:rPr lang="en-AU" sz="1800" dirty="0">
                <a:solidFill>
                  <a:schemeClr val="tx1"/>
                </a:solidFill>
                <a:latin typeface="Times New Roman" panose="02020603050405020304" pitchFamily="18" charset="0"/>
                <a:cs typeface="Times New Roman" panose="02020603050405020304" pitchFamily="18" charset="0"/>
              </a:rPr>
            </a:br>
            <a:r>
              <a:rPr lang="en-AU" sz="1800" dirty="0">
                <a:solidFill>
                  <a:schemeClr val="tx1"/>
                </a:solidFill>
                <a:latin typeface="Times New Roman" panose="02020603050405020304" pitchFamily="18" charset="0"/>
                <a:cs typeface="Times New Roman" panose="02020603050405020304" pitchFamily="18" charset="0"/>
              </a:rPr>
              <a:t>- Real Estate Sector – referred to as  RE</a:t>
            </a:r>
            <a:br>
              <a:rPr lang="en-AU" sz="1800" dirty="0">
                <a:solidFill>
                  <a:schemeClr val="tx1"/>
                </a:solidFill>
                <a:latin typeface="Times New Roman" panose="02020603050405020304" pitchFamily="18" charset="0"/>
                <a:cs typeface="Times New Roman" panose="02020603050405020304" pitchFamily="18" charset="0"/>
              </a:rPr>
            </a:br>
            <a:r>
              <a:rPr lang="en-AU" sz="1800" dirty="0">
                <a:solidFill>
                  <a:schemeClr val="tx1"/>
                </a:solidFill>
                <a:latin typeface="Times New Roman" panose="02020603050405020304" pitchFamily="18" charset="0"/>
                <a:cs typeface="Times New Roman" panose="02020603050405020304" pitchFamily="18" charset="0"/>
              </a:rPr>
              <a:t>- Utilities Sector – referred to as  UL</a:t>
            </a:r>
            <a:br>
              <a:rPr lang="en-AU" sz="1800" dirty="0">
                <a:solidFill>
                  <a:schemeClr val="tx1"/>
                </a:solidFill>
                <a:latin typeface="Times New Roman" panose="02020603050405020304" pitchFamily="18" charset="0"/>
                <a:cs typeface="Times New Roman" panose="02020603050405020304" pitchFamily="18" charset="0"/>
              </a:rPr>
            </a:br>
            <a:r>
              <a:rPr lang="en-AU" sz="1800" dirty="0">
                <a:solidFill>
                  <a:schemeClr val="tx1"/>
                </a:solidFill>
                <a:latin typeface="Times New Roman" panose="02020603050405020304" pitchFamily="18" charset="0"/>
                <a:cs typeface="Times New Roman" panose="02020603050405020304" pitchFamily="18" charset="0"/>
              </a:rPr>
              <a:t>- Consumer Staples Sector – referred to as  CS</a:t>
            </a:r>
            <a:br>
              <a:rPr lang="en-AU" sz="1800" dirty="0">
                <a:solidFill>
                  <a:schemeClr val="tx1"/>
                </a:solidFill>
                <a:latin typeface="Times New Roman" panose="02020603050405020304" pitchFamily="18" charset="0"/>
                <a:cs typeface="Times New Roman" panose="02020603050405020304" pitchFamily="18" charset="0"/>
              </a:rPr>
            </a:br>
            <a:r>
              <a:rPr lang="en-AU" sz="1800" dirty="0">
                <a:solidFill>
                  <a:schemeClr val="tx1"/>
                </a:solidFill>
                <a:latin typeface="Times New Roman" panose="02020603050405020304" pitchFamily="18" charset="0"/>
                <a:cs typeface="Times New Roman" panose="02020603050405020304" pitchFamily="18" charset="0"/>
              </a:rPr>
              <a:t>- Information Technology Sector – referred to as  IT</a:t>
            </a:r>
            <a:br>
              <a:rPr lang="en-AU" sz="1600" dirty="0">
                <a:solidFill>
                  <a:schemeClr val="tx1"/>
                </a:solidFill>
                <a:latin typeface="Times New Roman" panose="02020603050405020304" pitchFamily="18" charset="0"/>
                <a:cs typeface="Times New Roman" panose="02020603050405020304" pitchFamily="18" charset="0"/>
              </a:rPr>
            </a:br>
            <a:r>
              <a:rPr lang="en-AU" sz="1600" dirty="0">
                <a:solidFill>
                  <a:schemeClr val="tx1"/>
                </a:solidFill>
                <a:latin typeface="Times New Roman" panose="02020603050405020304" pitchFamily="18" charset="0"/>
                <a:cs typeface="Times New Roman" panose="02020603050405020304" pitchFamily="18" charset="0"/>
              </a:rPr>
              <a:t> </a:t>
            </a:r>
            <a:br>
              <a:rPr lang="en-AU" sz="2000" dirty="0">
                <a:solidFill>
                  <a:schemeClr val="tx1"/>
                </a:solidFill>
                <a:latin typeface="Times New Roman" panose="02020603050405020304" pitchFamily="18" charset="0"/>
                <a:cs typeface="Times New Roman" panose="02020603050405020304" pitchFamily="18" charset="0"/>
              </a:rPr>
            </a:br>
            <a:r>
              <a:rPr lang="en-AU" sz="1600" dirty="0">
                <a:solidFill>
                  <a:schemeClr val="tx1"/>
                </a:solidFill>
                <a:latin typeface="Times New Roman" panose="02020603050405020304" pitchFamily="18" charset="0"/>
                <a:cs typeface="Times New Roman" panose="02020603050405020304" pitchFamily="18" charset="0"/>
              </a:rPr>
              <a:t>This information was sourced from the Australian Stock exchange via the yahoo finance </a:t>
            </a:r>
            <a:r>
              <a:rPr lang="en-AU" sz="1600" dirty="0" err="1">
                <a:solidFill>
                  <a:schemeClr val="tx1"/>
                </a:solidFill>
                <a:latin typeface="Times New Roman" panose="02020603050405020304" pitchFamily="18" charset="0"/>
                <a:cs typeface="Times New Roman" panose="02020603050405020304" pitchFamily="18" charset="0"/>
              </a:rPr>
              <a:t>api</a:t>
            </a:r>
            <a:r>
              <a:rPr lang="en-AU" sz="1600" dirty="0">
                <a:solidFill>
                  <a:schemeClr val="tx1"/>
                </a:solidFill>
                <a:latin typeface="Times New Roman" panose="02020603050405020304" pitchFamily="18" charset="0"/>
                <a:cs typeface="Times New Roman" panose="02020603050405020304" pitchFamily="18" charset="0"/>
              </a:rPr>
              <a:t> </a:t>
            </a:r>
            <a:br>
              <a:rPr lang="en-AU" sz="1600" dirty="0">
                <a:solidFill>
                  <a:schemeClr val="tx1"/>
                </a:solidFill>
                <a:latin typeface="Times New Roman" panose="02020603050405020304" pitchFamily="18" charset="0"/>
                <a:cs typeface="Times New Roman" panose="02020603050405020304" pitchFamily="18" charset="0"/>
              </a:rPr>
            </a:br>
            <a:br>
              <a:rPr lang="en-AU" sz="1800" dirty="0">
                <a:solidFill>
                  <a:schemeClr val="tx1"/>
                </a:solidFill>
                <a:latin typeface="Times New Roman" panose="02020603050405020304" pitchFamily="18" charset="0"/>
                <a:cs typeface="Times New Roman" panose="02020603050405020304" pitchFamily="18" charset="0"/>
              </a:rPr>
            </a:br>
            <a:br>
              <a:rPr lang="en-AU" sz="1800" dirty="0">
                <a:solidFill>
                  <a:schemeClr val="tx1"/>
                </a:solidFill>
                <a:latin typeface="Times New Roman" panose="02020603050405020304" pitchFamily="18" charset="0"/>
                <a:cs typeface="Times New Roman" panose="02020603050405020304" pitchFamily="18" charset="0"/>
              </a:rPr>
            </a:br>
            <a:r>
              <a:rPr lang="en-AU" sz="1800" dirty="0">
                <a:solidFill>
                  <a:schemeClr val="tx1"/>
                </a:solidFill>
                <a:latin typeface="Times New Roman" panose="02020603050405020304" pitchFamily="18" charset="0"/>
                <a:cs typeface="Times New Roman" panose="02020603050405020304" pitchFamily="18" charset="0"/>
              </a:rPr>
              <a:t>The two Marco economic indicators we choose to review was the unemployment data and foreign exchange rates over the same time period. </a:t>
            </a:r>
            <a:br>
              <a:rPr lang="en-AU" sz="1800" dirty="0">
                <a:solidFill>
                  <a:schemeClr val="tx1"/>
                </a:solidFill>
                <a:latin typeface="Times New Roman" panose="02020603050405020304" pitchFamily="18" charset="0"/>
                <a:cs typeface="Times New Roman" panose="02020603050405020304" pitchFamily="18" charset="0"/>
              </a:rPr>
            </a:br>
            <a:br>
              <a:rPr lang="en-AU" sz="1800" dirty="0">
                <a:solidFill>
                  <a:schemeClr val="tx1"/>
                </a:solidFill>
                <a:latin typeface="Times New Roman" panose="02020603050405020304" pitchFamily="18" charset="0"/>
                <a:cs typeface="Times New Roman" panose="02020603050405020304" pitchFamily="18" charset="0"/>
              </a:rPr>
            </a:br>
            <a:r>
              <a:rPr lang="en-AU" sz="1800" dirty="0">
                <a:solidFill>
                  <a:schemeClr val="tx1"/>
                </a:solidFill>
                <a:latin typeface="Times New Roman" panose="02020603050405020304" pitchFamily="18" charset="0"/>
                <a:cs typeface="Times New Roman" panose="02020603050405020304" pitchFamily="18" charset="0"/>
              </a:rPr>
              <a:t>- Job Vacancies Data from ABS website </a:t>
            </a:r>
            <a:br>
              <a:rPr lang="en-AU" sz="1800" dirty="0">
                <a:solidFill>
                  <a:schemeClr val="tx1"/>
                </a:solidFill>
                <a:latin typeface="Times New Roman" panose="02020603050405020304" pitchFamily="18" charset="0"/>
                <a:cs typeface="Times New Roman" panose="02020603050405020304" pitchFamily="18" charset="0"/>
              </a:rPr>
            </a:br>
            <a:r>
              <a:rPr lang="en-AU" sz="1800" dirty="0">
                <a:solidFill>
                  <a:schemeClr val="tx1"/>
                </a:solidFill>
                <a:latin typeface="Times New Roman" panose="02020603050405020304" pitchFamily="18" charset="0"/>
                <a:cs typeface="Times New Roman" panose="02020603050405020304" pitchFamily="18" charset="0"/>
              </a:rPr>
              <a:t>- AUD against multiple currency sourced Reserve Bank of Australia website </a:t>
            </a:r>
            <a:br>
              <a:rPr lang="en-AU" sz="1800" dirty="0">
                <a:solidFill>
                  <a:schemeClr val="tx1"/>
                </a:solidFill>
                <a:latin typeface="Times New Roman" panose="02020603050405020304" pitchFamily="18" charset="0"/>
                <a:cs typeface="Times New Roman" panose="02020603050405020304" pitchFamily="18" charset="0"/>
              </a:rPr>
            </a:b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56" name="Isosceles Triangle 55">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TextBox 2">
            <a:extLst>
              <a:ext uri="{FF2B5EF4-FFF2-40B4-BE49-F238E27FC236}">
                <a16:creationId xmlns:a16="http://schemas.microsoft.com/office/drawing/2014/main" id="{E19FA0AD-58D0-F14E-BD2E-BD8877DF9036}"/>
              </a:ext>
            </a:extLst>
          </p:cNvPr>
          <p:cNvSpPr txBox="1"/>
          <p:nvPr/>
        </p:nvSpPr>
        <p:spPr>
          <a:xfrm>
            <a:off x="2229879" y="561162"/>
            <a:ext cx="6629447" cy="646331"/>
          </a:xfrm>
          <a:prstGeom prst="rect">
            <a:avLst/>
          </a:prstGeom>
          <a:noFill/>
        </p:spPr>
        <p:txBody>
          <a:bodyPr wrap="square" rtlCol="0">
            <a:spAutoFit/>
          </a:bodyPr>
          <a:lstStyle/>
          <a:p>
            <a:pPr algn="ctr"/>
            <a:r>
              <a:rPr lang="en-AU" dirty="0"/>
              <a:t>We compared the top five companies in the following industries with daily stocks over the past 2 years. </a:t>
            </a:r>
          </a:p>
        </p:txBody>
      </p:sp>
    </p:spTree>
    <p:extLst>
      <p:ext uri="{BB962C8B-B14F-4D97-AF65-F5344CB8AC3E}">
        <p14:creationId xmlns:p14="http://schemas.microsoft.com/office/powerpoint/2010/main" val="2046932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8"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9"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8" name="Group 27">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9" name="Rectangle 28">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Isosceles Triangle 29">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3" name="Rectangle 32">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6"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38"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9"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7"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4"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6" name="Isosceles Triangle 55">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4" name="Picture 3" descr="A close up of a map&#10;&#10;Description automatically generated">
            <a:extLst>
              <a:ext uri="{FF2B5EF4-FFF2-40B4-BE49-F238E27FC236}">
                <a16:creationId xmlns:a16="http://schemas.microsoft.com/office/drawing/2014/main" id="{71006E08-55D0-D043-828F-A338A9921585}"/>
              </a:ext>
            </a:extLst>
          </p:cNvPr>
          <p:cNvPicPr>
            <a:picLocks noChangeAspect="1"/>
          </p:cNvPicPr>
          <p:nvPr/>
        </p:nvPicPr>
        <p:blipFill>
          <a:blip r:embed="rId2"/>
          <a:stretch>
            <a:fillRect/>
          </a:stretch>
        </p:blipFill>
        <p:spPr>
          <a:xfrm>
            <a:off x="317484" y="365614"/>
            <a:ext cx="11341132" cy="5670566"/>
          </a:xfrm>
          <a:prstGeom prst="rect">
            <a:avLst/>
          </a:prstGeom>
        </p:spPr>
      </p:pic>
    </p:spTree>
    <p:extLst>
      <p:ext uri="{BB962C8B-B14F-4D97-AF65-F5344CB8AC3E}">
        <p14:creationId xmlns:p14="http://schemas.microsoft.com/office/powerpoint/2010/main" val="1626751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8"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9"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8" name="Group 27">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9" name="Rectangle 28">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Isosceles Triangle 29">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3" name="Rectangle 32">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6"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38"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9"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7"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4"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6" name="Isosceles Triangle 55">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5" name="Picture 4" descr="A close up of a map&#10;&#10;Description automatically generated">
            <a:extLst>
              <a:ext uri="{FF2B5EF4-FFF2-40B4-BE49-F238E27FC236}">
                <a16:creationId xmlns:a16="http://schemas.microsoft.com/office/drawing/2014/main" id="{18F6F9C5-7D65-634A-AC61-92DD0D2DD8DB}"/>
              </a:ext>
            </a:extLst>
          </p:cNvPr>
          <p:cNvPicPr>
            <a:picLocks noChangeAspect="1"/>
          </p:cNvPicPr>
          <p:nvPr/>
        </p:nvPicPr>
        <p:blipFill>
          <a:blip r:embed="rId2"/>
          <a:stretch>
            <a:fillRect/>
          </a:stretch>
        </p:blipFill>
        <p:spPr>
          <a:xfrm>
            <a:off x="0" y="381000"/>
            <a:ext cx="12192000" cy="6096000"/>
          </a:xfrm>
          <a:prstGeom prst="rect">
            <a:avLst/>
          </a:prstGeom>
        </p:spPr>
      </p:pic>
    </p:spTree>
    <p:extLst>
      <p:ext uri="{BB962C8B-B14F-4D97-AF65-F5344CB8AC3E}">
        <p14:creationId xmlns:p14="http://schemas.microsoft.com/office/powerpoint/2010/main" val="410471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8"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9"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8" name="Group 27">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9" name="Rectangle 28">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Isosceles Triangle 29">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3" name="Rectangle 32">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6"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38"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9"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7"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4"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0CF28039-1AB7-8D43-BE86-E768D40FB97E}"/>
              </a:ext>
            </a:extLst>
          </p:cNvPr>
          <p:cNvSpPr>
            <a:spLocks noGrp="1"/>
          </p:cNvSpPr>
          <p:nvPr>
            <p:ph type="title"/>
          </p:nvPr>
        </p:nvSpPr>
        <p:spPr>
          <a:xfrm>
            <a:off x="2037374" y="1263404"/>
            <a:ext cx="8247189" cy="3115075"/>
          </a:xfrm>
        </p:spPr>
        <p:txBody>
          <a:bodyPr vert="horz" lIns="228600" tIns="228600" rIns="228600" bIns="0" rtlCol="0" anchor="b">
            <a:normAutofit/>
          </a:bodyPr>
          <a:lstStyle/>
          <a:p>
            <a:pPr algn="l">
              <a:lnSpc>
                <a:spcPct val="80000"/>
              </a:lnSpc>
            </a:pPr>
            <a:endParaRPr lang="en-US" sz="7200">
              <a:solidFill>
                <a:schemeClr val="accent1"/>
              </a:solidFill>
            </a:endParaRPr>
          </a:p>
        </p:txBody>
      </p:sp>
      <p:sp>
        <p:nvSpPr>
          <p:cNvPr id="56" name="Isosceles Triangle 55">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4" name="Picture 3" descr="A close up of a map&#10;&#10;Description automatically generated">
            <a:extLst>
              <a:ext uri="{FF2B5EF4-FFF2-40B4-BE49-F238E27FC236}">
                <a16:creationId xmlns:a16="http://schemas.microsoft.com/office/drawing/2014/main" id="{4900E1A9-2DE2-E946-ABA1-17997257054A}"/>
              </a:ext>
            </a:extLst>
          </p:cNvPr>
          <p:cNvPicPr>
            <a:picLocks noChangeAspect="1"/>
          </p:cNvPicPr>
          <p:nvPr/>
        </p:nvPicPr>
        <p:blipFill>
          <a:blip r:embed="rId2"/>
          <a:stretch>
            <a:fillRect/>
          </a:stretch>
        </p:blipFill>
        <p:spPr>
          <a:xfrm>
            <a:off x="0" y="381000"/>
            <a:ext cx="12192000" cy="6096000"/>
          </a:xfrm>
          <a:prstGeom prst="rect">
            <a:avLst/>
          </a:prstGeom>
        </p:spPr>
      </p:pic>
    </p:spTree>
    <p:extLst>
      <p:ext uri="{BB962C8B-B14F-4D97-AF65-F5344CB8AC3E}">
        <p14:creationId xmlns:p14="http://schemas.microsoft.com/office/powerpoint/2010/main" val="541086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8"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9"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8" name="Group 27">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9" name="Rectangle 28">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Isosceles Triangle 29">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3" name="Rectangle 32">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6"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38"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9"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7"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4"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0CF28039-1AB7-8D43-BE86-E768D40FB97E}"/>
              </a:ext>
            </a:extLst>
          </p:cNvPr>
          <p:cNvSpPr>
            <a:spLocks noGrp="1"/>
          </p:cNvSpPr>
          <p:nvPr>
            <p:ph type="title"/>
          </p:nvPr>
        </p:nvSpPr>
        <p:spPr>
          <a:xfrm>
            <a:off x="2037374" y="1263404"/>
            <a:ext cx="8247189" cy="3115075"/>
          </a:xfrm>
        </p:spPr>
        <p:txBody>
          <a:bodyPr vert="horz" lIns="228600" tIns="228600" rIns="228600" bIns="0" rtlCol="0" anchor="b">
            <a:normAutofit/>
          </a:bodyPr>
          <a:lstStyle/>
          <a:p>
            <a:pPr algn="l">
              <a:lnSpc>
                <a:spcPct val="80000"/>
              </a:lnSpc>
            </a:pPr>
            <a:endParaRPr lang="en-US" sz="7200">
              <a:solidFill>
                <a:schemeClr val="accent1"/>
              </a:solidFill>
            </a:endParaRPr>
          </a:p>
        </p:txBody>
      </p:sp>
      <p:sp>
        <p:nvSpPr>
          <p:cNvPr id="56" name="Isosceles Triangle 55">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4" name="Picture 3" descr="A close up of a map&#10;&#10;Description automatically generated">
            <a:extLst>
              <a:ext uri="{FF2B5EF4-FFF2-40B4-BE49-F238E27FC236}">
                <a16:creationId xmlns:a16="http://schemas.microsoft.com/office/drawing/2014/main" id="{C2D938E1-45C7-4249-B8F3-B5057D81ADFD}"/>
              </a:ext>
            </a:extLst>
          </p:cNvPr>
          <p:cNvPicPr>
            <a:picLocks noChangeAspect="1"/>
          </p:cNvPicPr>
          <p:nvPr/>
        </p:nvPicPr>
        <p:blipFill>
          <a:blip r:embed="rId2"/>
          <a:stretch>
            <a:fillRect/>
          </a:stretch>
        </p:blipFill>
        <p:spPr>
          <a:xfrm>
            <a:off x="0" y="381000"/>
            <a:ext cx="12192000" cy="6096000"/>
          </a:xfrm>
          <a:prstGeom prst="rect">
            <a:avLst/>
          </a:prstGeom>
        </p:spPr>
      </p:pic>
    </p:spTree>
    <p:extLst>
      <p:ext uri="{BB962C8B-B14F-4D97-AF65-F5344CB8AC3E}">
        <p14:creationId xmlns:p14="http://schemas.microsoft.com/office/powerpoint/2010/main" val="4233485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8"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9"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8" name="Group 27">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9" name="Rectangle 28">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Isosceles Triangle 29">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3" name="Rectangle 32">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6"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38"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9"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7"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4"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0CF28039-1AB7-8D43-BE86-E768D40FB97E}"/>
              </a:ext>
            </a:extLst>
          </p:cNvPr>
          <p:cNvSpPr>
            <a:spLocks noGrp="1"/>
          </p:cNvSpPr>
          <p:nvPr>
            <p:ph type="title"/>
          </p:nvPr>
        </p:nvSpPr>
        <p:spPr>
          <a:xfrm>
            <a:off x="2037374" y="1263404"/>
            <a:ext cx="8247189" cy="3115075"/>
          </a:xfrm>
        </p:spPr>
        <p:txBody>
          <a:bodyPr vert="horz" lIns="228600" tIns="228600" rIns="228600" bIns="0" rtlCol="0" anchor="b">
            <a:normAutofit/>
          </a:bodyPr>
          <a:lstStyle/>
          <a:p>
            <a:pPr algn="l">
              <a:lnSpc>
                <a:spcPct val="80000"/>
              </a:lnSpc>
            </a:pPr>
            <a:endParaRPr lang="en-US" sz="7200">
              <a:solidFill>
                <a:schemeClr val="accent1"/>
              </a:solidFill>
            </a:endParaRPr>
          </a:p>
        </p:txBody>
      </p:sp>
      <p:sp>
        <p:nvSpPr>
          <p:cNvPr id="56" name="Isosceles Triangle 55">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4" name="Picture 3" descr="A close up of a map&#10;&#10;Description automatically generated">
            <a:extLst>
              <a:ext uri="{FF2B5EF4-FFF2-40B4-BE49-F238E27FC236}">
                <a16:creationId xmlns:a16="http://schemas.microsoft.com/office/drawing/2014/main" id="{8DF755BB-83CA-5546-9F88-8AC82474F85B}"/>
              </a:ext>
            </a:extLst>
          </p:cNvPr>
          <p:cNvPicPr>
            <a:picLocks noChangeAspect="1"/>
          </p:cNvPicPr>
          <p:nvPr/>
        </p:nvPicPr>
        <p:blipFill>
          <a:blip r:embed="rId2"/>
          <a:stretch>
            <a:fillRect/>
          </a:stretch>
        </p:blipFill>
        <p:spPr>
          <a:xfrm>
            <a:off x="0" y="381000"/>
            <a:ext cx="12192000" cy="6096000"/>
          </a:xfrm>
          <a:prstGeom prst="rect">
            <a:avLst/>
          </a:prstGeom>
        </p:spPr>
      </p:pic>
    </p:spTree>
    <p:extLst>
      <p:ext uri="{BB962C8B-B14F-4D97-AF65-F5344CB8AC3E}">
        <p14:creationId xmlns:p14="http://schemas.microsoft.com/office/powerpoint/2010/main" val="2162238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8"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9"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8" name="Group 27">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9" name="Rectangle 28">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Isosceles Triangle 29">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3" name="Rectangle 32">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6"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38"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9"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7"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4"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0CF28039-1AB7-8D43-BE86-E768D40FB97E}"/>
              </a:ext>
            </a:extLst>
          </p:cNvPr>
          <p:cNvSpPr>
            <a:spLocks noGrp="1"/>
          </p:cNvSpPr>
          <p:nvPr>
            <p:ph type="title"/>
          </p:nvPr>
        </p:nvSpPr>
        <p:spPr>
          <a:xfrm>
            <a:off x="1930800" y="2087896"/>
            <a:ext cx="8247189" cy="1900784"/>
          </a:xfrm>
        </p:spPr>
        <p:txBody>
          <a:bodyPr vert="horz" lIns="228600" tIns="228600" rIns="228600" bIns="0" rtlCol="0" anchor="b">
            <a:noAutofit/>
          </a:bodyPr>
          <a:lstStyle/>
          <a:p>
            <a:pPr algn="l"/>
            <a:r>
              <a:rPr lang="en-AU" sz="1800" dirty="0">
                <a:solidFill>
                  <a:schemeClr val="tx1"/>
                </a:solidFill>
                <a:latin typeface="+mn-lt"/>
              </a:rPr>
              <a:t>Before comparing our stock information against our indicators.  We wanted to gauge how each industry performed in comparison to the market as a whole.  In order to identify any over or under performing industries (i.e. outliers). </a:t>
            </a:r>
            <a:br>
              <a:rPr lang="en-AU" sz="1800" dirty="0">
                <a:solidFill>
                  <a:schemeClr val="tx1"/>
                </a:solidFill>
                <a:latin typeface="+mn-lt"/>
              </a:rPr>
            </a:br>
            <a:r>
              <a:rPr lang="en-AU" sz="1800" dirty="0">
                <a:solidFill>
                  <a:schemeClr val="tx1"/>
                </a:solidFill>
                <a:latin typeface="+mn-lt"/>
              </a:rPr>
              <a:t> </a:t>
            </a:r>
            <a:br>
              <a:rPr lang="en-AU" sz="1800" dirty="0">
                <a:solidFill>
                  <a:schemeClr val="tx1"/>
                </a:solidFill>
                <a:latin typeface="+mn-lt"/>
              </a:rPr>
            </a:br>
            <a:r>
              <a:rPr lang="en-AU" sz="1800" dirty="0">
                <a:solidFill>
                  <a:schemeClr val="tx1"/>
                </a:solidFill>
                <a:latin typeface="+mn-lt"/>
              </a:rPr>
              <a:t>We needed to transform the individual stock information into a weighted average time series.  This combined our into one line per industry type.  Then the ASX 200 was overlay against all of the industries.  </a:t>
            </a:r>
          </a:p>
        </p:txBody>
      </p:sp>
      <p:sp>
        <p:nvSpPr>
          <p:cNvPr id="56" name="Isosceles Triangle 55">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08808476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48</TotalTime>
  <Words>466</Words>
  <Application>Microsoft Macintosh PowerPoint</Application>
  <PresentationFormat>Widescreen</PresentationFormat>
  <Paragraphs>16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 Light</vt:lpstr>
      <vt:lpstr>Rockwell</vt:lpstr>
      <vt:lpstr>Times New Roman</vt:lpstr>
      <vt:lpstr>Wingdings</vt:lpstr>
      <vt:lpstr>Atlas</vt:lpstr>
      <vt:lpstr>Mustard Ferrets </vt:lpstr>
      <vt:lpstr>Question ? </vt:lpstr>
      <vt:lpstr>   - Health Care Sector – referred to as  HC - Real Estate Sector – referred to as  RE - Utilities Sector – referred to as  UL - Consumer Staples Sector – referred to as  CS - Information Technology Sector – referred to as  IT   This information was sourced from the Australian Stock exchange via the yahoo finance api    The two Marco economic indicators we choose to review was the unemployment data and foreign exchange rates over the same time period.   - Job Vacancies Data from ABS website  - AUD against multiple currency sourced Reserve Bank of Australia website  </vt:lpstr>
      <vt:lpstr>PowerPoint Presentation</vt:lpstr>
      <vt:lpstr>PowerPoint Presentation</vt:lpstr>
      <vt:lpstr>PowerPoint Presentation</vt:lpstr>
      <vt:lpstr>PowerPoint Presentation</vt:lpstr>
      <vt:lpstr>PowerPoint Presentation</vt:lpstr>
      <vt:lpstr>Before comparing our stock information against our indicators.  We wanted to gauge how each industry performed in comparison to the market as a whole.  In order to identify any over or under performing industries (i.e. outliers).    We needed to transform the individual stock information into a weighted average time series.  This combined our into one line per industry type.  Then the ASX 200 was overlay against all of the industries.  </vt:lpstr>
      <vt:lpstr>PowerPoint Presentation</vt:lpstr>
      <vt:lpstr>Our conclusion was that graph to difficult to discern anything meaningful.  We then preformed a pairwise analysis using the Pearson’s Correlation and see which industries have the closest correlation to the market.  We identified that real estate had the highest correlation to the ASX 200 closely followed by IT sector </vt:lpstr>
      <vt:lpstr>PowerPoint Presentation</vt:lpstr>
      <vt:lpstr> It is noted that unemployment data is quarterly and there is a clear drop in most recent quarter.  It is important to note that unemployed data being used is Job vacancies listings and therefore a of report total number of jobs advertised.   We can see that they while the market is operating normally the vacancies are buoyant.  As market has contracted the less job  are available.    </vt:lpstr>
      <vt:lpstr>PowerPoint Presentation</vt:lpstr>
      <vt:lpstr>Conclusion</vt:lpstr>
      <vt:lpstr>Further Investigation </vt:lpstr>
      <vt:lpstr>Difficulties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Mustard Ferrets </dc:title>
  <dc:creator>Eamonn McCallum</dc:creator>
  <cp:lastModifiedBy>Eamonn McCallum</cp:lastModifiedBy>
  <cp:revision>6</cp:revision>
  <dcterms:created xsi:type="dcterms:W3CDTF">2020-07-14T05:43:56Z</dcterms:created>
  <dcterms:modified xsi:type="dcterms:W3CDTF">2020-07-14T06:32:44Z</dcterms:modified>
</cp:coreProperties>
</file>