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43"/>
  </p:normalViewPr>
  <p:slideViewPr>
    <p:cSldViewPr snapToGrid="0">
      <p:cViewPr>
        <p:scale>
          <a:sx n="136" d="100"/>
          <a:sy n="136" d="100"/>
        </p:scale>
        <p:origin x="39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301F2-AAD7-4E9B-AE1D-724CBEA52D84}" type="doc">
      <dgm:prSet loTypeId="urn:microsoft.com/office/officeart/2005/8/layout/process1" loCatId="process" qsTypeId="urn:microsoft.com/office/officeart/2005/8/quickstyle/simple1" qsCatId="simple" csTypeId="urn:microsoft.com/office/officeart/2005/8/colors/accent1_2" csCatId="accent1" phldr="1"/>
      <dgm:spPr/>
    </dgm:pt>
    <dgm:pt modelId="{6AC0E6D6-C5A9-4A5E-BF22-406C5057849D}">
      <dgm:prSet phldrT="[Text]"/>
      <dgm:spPr>
        <a:solidFill>
          <a:schemeClr val="accent2"/>
        </a:solidFill>
      </dgm:spPr>
      <dgm:t>
        <a:bodyPr/>
        <a:lstStyle/>
        <a:p>
          <a:r>
            <a:rPr lang="en-US" dirty="0"/>
            <a:t>Problem Definition (</a:t>
          </a:r>
          <a:r>
            <a:rPr lang="en-US" dirty="0" smtClean="0"/>
            <a:t>Analysis)</a:t>
          </a:r>
          <a:endParaRPr lang="en-US" dirty="0"/>
        </a:p>
      </dgm:t>
    </dgm:pt>
    <dgm:pt modelId="{DA678372-FE66-4530-B9B0-BAFFFF7B728A}" type="parTrans" cxnId="{50E4BCDB-2F7E-4134-910C-CDF2E253B2E4}">
      <dgm:prSet/>
      <dgm:spPr/>
      <dgm:t>
        <a:bodyPr/>
        <a:lstStyle/>
        <a:p>
          <a:endParaRPr lang="en-US"/>
        </a:p>
      </dgm:t>
    </dgm:pt>
    <dgm:pt modelId="{58A62DE2-EACA-470E-93B4-ADF7F0F6AC7E}" type="sibTrans" cxnId="{50E4BCDB-2F7E-4134-910C-CDF2E253B2E4}">
      <dgm:prSet/>
      <dgm:spPr/>
      <dgm:t>
        <a:bodyPr/>
        <a:lstStyle/>
        <a:p>
          <a:endParaRPr lang="en-US"/>
        </a:p>
      </dgm:t>
    </dgm:pt>
    <dgm:pt modelId="{E18233F9-215A-BF43-8256-C85106755FC7}">
      <dgm:prSet phldrT="[Text]"/>
      <dgm:spPr>
        <a:solidFill>
          <a:schemeClr val="accent3"/>
        </a:solidFill>
      </dgm:spPr>
      <dgm:t>
        <a:bodyPr/>
        <a:lstStyle/>
        <a:p>
          <a:r>
            <a:rPr lang="en-MY" dirty="0" smtClean="0"/>
            <a:t>Algorithm Design</a:t>
          </a:r>
          <a:endParaRPr lang="en-US" dirty="0"/>
        </a:p>
      </dgm:t>
    </dgm:pt>
    <dgm:pt modelId="{8B29B2F2-E60D-8345-A9E1-43BC4EA0BD37}" type="parTrans" cxnId="{F4445659-2880-734E-AEBF-F4401E50A5FB}">
      <dgm:prSet/>
      <dgm:spPr/>
      <dgm:t>
        <a:bodyPr/>
        <a:lstStyle/>
        <a:p>
          <a:endParaRPr lang="en-US"/>
        </a:p>
      </dgm:t>
    </dgm:pt>
    <dgm:pt modelId="{582B5D9E-27F8-0449-A3E0-F0AFF41B5A6F}" type="sibTrans" cxnId="{F4445659-2880-734E-AEBF-F4401E50A5FB}">
      <dgm:prSet/>
      <dgm:spPr/>
      <dgm:t>
        <a:bodyPr/>
        <a:lstStyle/>
        <a:p>
          <a:endParaRPr lang="en-US"/>
        </a:p>
      </dgm:t>
    </dgm:pt>
    <dgm:pt modelId="{6DD420AC-61F3-9840-9FAB-0345A5E5C387}">
      <dgm:prSet phldrT="[Text]"/>
      <dgm:spPr>
        <a:solidFill>
          <a:schemeClr val="accent6"/>
        </a:solidFill>
      </dgm:spPr>
      <dgm:t>
        <a:bodyPr/>
        <a:lstStyle/>
        <a:p>
          <a:r>
            <a:rPr lang="en-MY" dirty="0" smtClean="0"/>
            <a:t>Algorithm Implementation</a:t>
          </a:r>
          <a:endParaRPr lang="en-US" dirty="0"/>
        </a:p>
      </dgm:t>
    </dgm:pt>
    <dgm:pt modelId="{EDCAAB8B-8E5B-B24C-B741-99E1D534B6D0}" type="parTrans" cxnId="{31AB9048-705A-1942-9F1F-48B2B2A2B5FB}">
      <dgm:prSet/>
      <dgm:spPr/>
      <dgm:t>
        <a:bodyPr/>
        <a:lstStyle/>
        <a:p>
          <a:endParaRPr lang="en-US"/>
        </a:p>
      </dgm:t>
    </dgm:pt>
    <dgm:pt modelId="{4723C0BE-A75A-7F4E-A26A-48F2EE9A0AC0}" type="sibTrans" cxnId="{31AB9048-705A-1942-9F1F-48B2B2A2B5FB}">
      <dgm:prSet/>
      <dgm:spPr/>
      <dgm:t>
        <a:bodyPr/>
        <a:lstStyle/>
        <a:p>
          <a:endParaRPr lang="en-US"/>
        </a:p>
      </dgm:t>
    </dgm:pt>
    <dgm:pt modelId="{303F7C1C-9186-B340-9244-31C37153E2E6}">
      <dgm:prSet phldrT="[Text]"/>
      <dgm:spPr>
        <a:solidFill>
          <a:schemeClr val="accent5">
            <a:lumMod val="75000"/>
          </a:schemeClr>
        </a:solidFill>
      </dgm:spPr>
      <dgm:t>
        <a:bodyPr/>
        <a:lstStyle/>
        <a:p>
          <a:r>
            <a:rPr lang="en-MY" dirty="0" smtClean="0"/>
            <a:t>Program testing</a:t>
          </a:r>
          <a:endParaRPr lang="en-US" dirty="0"/>
        </a:p>
      </dgm:t>
    </dgm:pt>
    <dgm:pt modelId="{31D2A6EA-2819-FA4C-B9DD-A5E040E83BF1}" type="parTrans" cxnId="{E8AC8BBB-EC5C-1C4C-B24E-100ECFC33C9F}">
      <dgm:prSet/>
      <dgm:spPr/>
      <dgm:t>
        <a:bodyPr/>
        <a:lstStyle/>
        <a:p>
          <a:endParaRPr lang="en-US"/>
        </a:p>
      </dgm:t>
    </dgm:pt>
    <dgm:pt modelId="{BBC5443E-2E19-2D42-9470-C5F3CD376CF3}" type="sibTrans" cxnId="{E8AC8BBB-EC5C-1C4C-B24E-100ECFC33C9F}">
      <dgm:prSet/>
      <dgm:spPr/>
      <dgm:t>
        <a:bodyPr/>
        <a:lstStyle/>
        <a:p>
          <a:endParaRPr lang="en-US"/>
        </a:p>
      </dgm:t>
    </dgm:pt>
    <dgm:pt modelId="{F57F08D9-3ECB-2247-B862-E04BFFC34CF1}">
      <dgm:prSet phldrT="[Text]"/>
      <dgm:spPr>
        <a:solidFill>
          <a:srgbClr val="92D050"/>
        </a:solidFill>
      </dgm:spPr>
      <dgm:t>
        <a:bodyPr/>
        <a:lstStyle/>
        <a:p>
          <a:r>
            <a:rPr lang="en-US" dirty="0" smtClean="0"/>
            <a:t>Program Maintenance</a:t>
          </a:r>
          <a:endParaRPr lang="en-US" dirty="0"/>
        </a:p>
      </dgm:t>
    </dgm:pt>
    <dgm:pt modelId="{FBC829E9-72C6-B146-89F1-2AA61891CF82}" type="parTrans" cxnId="{59541384-0374-3A41-8495-B517B6195321}">
      <dgm:prSet/>
      <dgm:spPr/>
      <dgm:t>
        <a:bodyPr/>
        <a:lstStyle/>
        <a:p>
          <a:endParaRPr lang="en-US"/>
        </a:p>
      </dgm:t>
    </dgm:pt>
    <dgm:pt modelId="{76814595-87F5-7A43-969C-8C62FD5625C0}" type="sibTrans" cxnId="{59541384-0374-3A41-8495-B517B6195321}">
      <dgm:prSet/>
      <dgm:spPr/>
      <dgm:t>
        <a:bodyPr/>
        <a:lstStyle/>
        <a:p>
          <a:endParaRPr lang="en-US"/>
        </a:p>
      </dgm:t>
    </dgm:pt>
    <dgm:pt modelId="{A567230B-66D9-4BA5-BF3F-5FD1E44A8EFC}" type="pres">
      <dgm:prSet presAssocID="{B7D301F2-AAD7-4E9B-AE1D-724CBEA52D84}" presName="Name0" presStyleCnt="0">
        <dgm:presLayoutVars>
          <dgm:dir/>
          <dgm:resizeHandles val="exact"/>
        </dgm:presLayoutVars>
      </dgm:prSet>
      <dgm:spPr/>
    </dgm:pt>
    <dgm:pt modelId="{75AFFC09-FD87-433F-A735-08824A91A928}" type="pres">
      <dgm:prSet presAssocID="{6AC0E6D6-C5A9-4A5E-BF22-406C5057849D}" presName="node" presStyleLbl="node1" presStyleIdx="0" presStyleCnt="5">
        <dgm:presLayoutVars>
          <dgm:bulletEnabled val="1"/>
        </dgm:presLayoutVars>
      </dgm:prSet>
      <dgm:spPr/>
      <dgm:t>
        <a:bodyPr/>
        <a:lstStyle/>
        <a:p>
          <a:endParaRPr lang="en-US"/>
        </a:p>
      </dgm:t>
    </dgm:pt>
    <dgm:pt modelId="{35A006E8-D329-4C49-ABD4-8A40BDFA3381}" type="pres">
      <dgm:prSet presAssocID="{58A62DE2-EACA-470E-93B4-ADF7F0F6AC7E}" presName="sibTrans" presStyleLbl="sibTrans2D1" presStyleIdx="0" presStyleCnt="4"/>
      <dgm:spPr/>
      <dgm:t>
        <a:bodyPr/>
        <a:lstStyle/>
        <a:p>
          <a:endParaRPr lang="en-US"/>
        </a:p>
      </dgm:t>
    </dgm:pt>
    <dgm:pt modelId="{34DA3EDB-17C3-45CE-88B0-43C14AA0977C}" type="pres">
      <dgm:prSet presAssocID="{58A62DE2-EACA-470E-93B4-ADF7F0F6AC7E}" presName="connectorText" presStyleLbl="sibTrans2D1" presStyleIdx="0" presStyleCnt="4"/>
      <dgm:spPr/>
      <dgm:t>
        <a:bodyPr/>
        <a:lstStyle/>
        <a:p>
          <a:endParaRPr lang="en-US"/>
        </a:p>
      </dgm:t>
    </dgm:pt>
    <dgm:pt modelId="{65A0C167-69D2-2D48-BB13-92B1DD13B1F4}" type="pres">
      <dgm:prSet presAssocID="{E18233F9-215A-BF43-8256-C85106755FC7}" presName="node" presStyleLbl="node1" presStyleIdx="1" presStyleCnt="5">
        <dgm:presLayoutVars>
          <dgm:bulletEnabled val="1"/>
        </dgm:presLayoutVars>
      </dgm:prSet>
      <dgm:spPr/>
      <dgm:t>
        <a:bodyPr/>
        <a:lstStyle/>
        <a:p>
          <a:endParaRPr lang="en-US"/>
        </a:p>
      </dgm:t>
    </dgm:pt>
    <dgm:pt modelId="{32B3C2CF-F91D-6041-A7B4-1087B4849EA8}" type="pres">
      <dgm:prSet presAssocID="{582B5D9E-27F8-0449-A3E0-F0AFF41B5A6F}" presName="sibTrans" presStyleLbl="sibTrans2D1" presStyleIdx="1" presStyleCnt="4"/>
      <dgm:spPr/>
      <dgm:t>
        <a:bodyPr/>
        <a:lstStyle/>
        <a:p>
          <a:endParaRPr lang="en-US"/>
        </a:p>
      </dgm:t>
    </dgm:pt>
    <dgm:pt modelId="{8E5638BF-110B-5C47-9968-08BEBC9D555D}" type="pres">
      <dgm:prSet presAssocID="{582B5D9E-27F8-0449-A3E0-F0AFF41B5A6F}" presName="connectorText" presStyleLbl="sibTrans2D1" presStyleIdx="1" presStyleCnt="4"/>
      <dgm:spPr/>
      <dgm:t>
        <a:bodyPr/>
        <a:lstStyle/>
        <a:p>
          <a:endParaRPr lang="en-US"/>
        </a:p>
      </dgm:t>
    </dgm:pt>
    <dgm:pt modelId="{1F5E8A5C-317B-5F4E-B4A2-75ED95CCDEC7}" type="pres">
      <dgm:prSet presAssocID="{6DD420AC-61F3-9840-9FAB-0345A5E5C387}" presName="node" presStyleLbl="node1" presStyleIdx="2" presStyleCnt="5">
        <dgm:presLayoutVars>
          <dgm:bulletEnabled val="1"/>
        </dgm:presLayoutVars>
      </dgm:prSet>
      <dgm:spPr/>
      <dgm:t>
        <a:bodyPr/>
        <a:lstStyle/>
        <a:p>
          <a:endParaRPr lang="en-US"/>
        </a:p>
      </dgm:t>
    </dgm:pt>
    <dgm:pt modelId="{BFD3A36C-1321-2E43-BA65-C400511E4361}" type="pres">
      <dgm:prSet presAssocID="{4723C0BE-A75A-7F4E-A26A-48F2EE9A0AC0}" presName="sibTrans" presStyleLbl="sibTrans2D1" presStyleIdx="2" presStyleCnt="4"/>
      <dgm:spPr/>
      <dgm:t>
        <a:bodyPr/>
        <a:lstStyle/>
        <a:p>
          <a:endParaRPr lang="en-US"/>
        </a:p>
      </dgm:t>
    </dgm:pt>
    <dgm:pt modelId="{C811C882-751F-804F-A7E5-62FBF6FCAF14}" type="pres">
      <dgm:prSet presAssocID="{4723C0BE-A75A-7F4E-A26A-48F2EE9A0AC0}" presName="connectorText" presStyleLbl="sibTrans2D1" presStyleIdx="2" presStyleCnt="4"/>
      <dgm:spPr/>
      <dgm:t>
        <a:bodyPr/>
        <a:lstStyle/>
        <a:p>
          <a:endParaRPr lang="en-US"/>
        </a:p>
      </dgm:t>
    </dgm:pt>
    <dgm:pt modelId="{CCA9FDC1-95D7-8E48-941F-3776A329A96B}" type="pres">
      <dgm:prSet presAssocID="{303F7C1C-9186-B340-9244-31C37153E2E6}" presName="node" presStyleLbl="node1" presStyleIdx="3" presStyleCnt="5">
        <dgm:presLayoutVars>
          <dgm:bulletEnabled val="1"/>
        </dgm:presLayoutVars>
      </dgm:prSet>
      <dgm:spPr/>
      <dgm:t>
        <a:bodyPr/>
        <a:lstStyle/>
        <a:p>
          <a:endParaRPr lang="en-US"/>
        </a:p>
      </dgm:t>
    </dgm:pt>
    <dgm:pt modelId="{891BE649-6783-5D47-A51E-7DF1AAD658FA}" type="pres">
      <dgm:prSet presAssocID="{BBC5443E-2E19-2D42-9470-C5F3CD376CF3}" presName="sibTrans" presStyleLbl="sibTrans2D1" presStyleIdx="3" presStyleCnt="4"/>
      <dgm:spPr/>
      <dgm:t>
        <a:bodyPr/>
        <a:lstStyle/>
        <a:p>
          <a:endParaRPr lang="en-US"/>
        </a:p>
      </dgm:t>
    </dgm:pt>
    <dgm:pt modelId="{631E4588-552B-7B40-B7F2-6E9840398B94}" type="pres">
      <dgm:prSet presAssocID="{BBC5443E-2E19-2D42-9470-C5F3CD376CF3}" presName="connectorText" presStyleLbl="sibTrans2D1" presStyleIdx="3" presStyleCnt="4"/>
      <dgm:spPr/>
      <dgm:t>
        <a:bodyPr/>
        <a:lstStyle/>
        <a:p>
          <a:endParaRPr lang="en-US"/>
        </a:p>
      </dgm:t>
    </dgm:pt>
    <dgm:pt modelId="{73E245F6-4434-1248-9991-6D97D9F4C24A}" type="pres">
      <dgm:prSet presAssocID="{F57F08D9-3ECB-2247-B862-E04BFFC34CF1}" presName="node" presStyleLbl="node1" presStyleIdx="4" presStyleCnt="5">
        <dgm:presLayoutVars>
          <dgm:bulletEnabled val="1"/>
        </dgm:presLayoutVars>
      </dgm:prSet>
      <dgm:spPr/>
      <dgm:t>
        <a:bodyPr/>
        <a:lstStyle/>
        <a:p>
          <a:endParaRPr lang="en-US"/>
        </a:p>
      </dgm:t>
    </dgm:pt>
  </dgm:ptLst>
  <dgm:cxnLst>
    <dgm:cxn modelId="{00B8ADAB-0688-4D4C-A60B-4CB8BC25F3E8}" type="presOf" srcId="{58A62DE2-EACA-470E-93B4-ADF7F0F6AC7E}" destId="{35A006E8-D329-4C49-ABD4-8A40BDFA3381}" srcOrd="0" destOrd="0" presId="urn:microsoft.com/office/officeart/2005/8/layout/process1"/>
    <dgm:cxn modelId="{9A84BADF-E2F1-244D-8BE4-2D1007A8C16E}" type="presOf" srcId="{582B5D9E-27F8-0449-A3E0-F0AFF41B5A6F}" destId="{32B3C2CF-F91D-6041-A7B4-1087B4849EA8}" srcOrd="0" destOrd="0" presId="urn:microsoft.com/office/officeart/2005/8/layout/process1"/>
    <dgm:cxn modelId="{4F69B254-A9A7-FE40-8A67-229DF46FBF73}" type="presOf" srcId="{BBC5443E-2E19-2D42-9470-C5F3CD376CF3}" destId="{631E4588-552B-7B40-B7F2-6E9840398B94}" srcOrd="1" destOrd="0" presId="urn:microsoft.com/office/officeart/2005/8/layout/process1"/>
    <dgm:cxn modelId="{31AB9048-705A-1942-9F1F-48B2B2A2B5FB}" srcId="{B7D301F2-AAD7-4E9B-AE1D-724CBEA52D84}" destId="{6DD420AC-61F3-9840-9FAB-0345A5E5C387}" srcOrd="2" destOrd="0" parTransId="{EDCAAB8B-8E5B-B24C-B741-99E1D534B6D0}" sibTransId="{4723C0BE-A75A-7F4E-A26A-48F2EE9A0AC0}"/>
    <dgm:cxn modelId="{097F0069-6FDC-4D2C-B06C-C455D469E0F0}" type="presOf" srcId="{58A62DE2-EACA-470E-93B4-ADF7F0F6AC7E}" destId="{34DA3EDB-17C3-45CE-88B0-43C14AA0977C}" srcOrd="1" destOrd="0" presId="urn:microsoft.com/office/officeart/2005/8/layout/process1"/>
    <dgm:cxn modelId="{50E4BCDB-2F7E-4134-910C-CDF2E253B2E4}" srcId="{B7D301F2-AAD7-4E9B-AE1D-724CBEA52D84}" destId="{6AC0E6D6-C5A9-4A5E-BF22-406C5057849D}" srcOrd="0" destOrd="0" parTransId="{DA678372-FE66-4530-B9B0-BAFFFF7B728A}" sibTransId="{58A62DE2-EACA-470E-93B4-ADF7F0F6AC7E}"/>
    <dgm:cxn modelId="{DD967594-2E11-9E4C-BCCF-9A6C94D0BE0D}" type="presOf" srcId="{582B5D9E-27F8-0449-A3E0-F0AFF41B5A6F}" destId="{8E5638BF-110B-5C47-9968-08BEBC9D555D}" srcOrd="1" destOrd="0" presId="urn:microsoft.com/office/officeart/2005/8/layout/process1"/>
    <dgm:cxn modelId="{A3AC4D23-0F56-4528-A67D-811E52D6A657}" type="presOf" srcId="{6AC0E6D6-C5A9-4A5E-BF22-406C5057849D}" destId="{75AFFC09-FD87-433F-A735-08824A91A928}" srcOrd="0" destOrd="0" presId="urn:microsoft.com/office/officeart/2005/8/layout/process1"/>
    <dgm:cxn modelId="{59541384-0374-3A41-8495-B517B6195321}" srcId="{B7D301F2-AAD7-4E9B-AE1D-724CBEA52D84}" destId="{F57F08D9-3ECB-2247-B862-E04BFFC34CF1}" srcOrd="4" destOrd="0" parTransId="{FBC829E9-72C6-B146-89F1-2AA61891CF82}" sibTransId="{76814595-87F5-7A43-969C-8C62FD5625C0}"/>
    <dgm:cxn modelId="{F9FA3937-C5A9-3E46-8123-B95A960B669C}" type="presOf" srcId="{4723C0BE-A75A-7F4E-A26A-48F2EE9A0AC0}" destId="{BFD3A36C-1321-2E43-BA65-C400511E4361}" srcOrd="0" destOrd="0" presId="urn:microsoft.com/office/officeart/2005/8/layout/process1"/>
    <dgm:cxn modelId="{5B44E1EE-D35B-D74B-8E64-A9510EDFAF8F}" type="presOf" srcId="{BBC5443E-2E19-2D42-9470-C5F3CD376CF3}" destId="{891BE649-6783-5D47-A51E-7DF1AAD658FA}" srcOrd="0" destOrd="0" presId="urn:microsoft.com/office/officeart/2005/8/layout/process1"/>
    <dgm:cxn modelId="{B2FE27E4-D88D-4043-8D0F-81CF5F37DBA4}" type="presOf" srcId="{6DD420AC-61F3-9840-9FAB-0345A5E5C387}" destId="{1F5E8A5C-317B-5F4E-B4A2-75ED95CCDEC7}" srcOrd="0" destOrd="0" presId="urn:microsoft.com/office/officeart/2005/8/layout/process1"/>
    <dgm:cxn modelId="{E8AC8BBB-EC5C-1C4C-B24E-100ECFC33C9F}" srcId="{B7D301F2-AAD7-4E9B-AE1D-724CBEA52D84}" destId="{303F7C1C-9186-B340-9244-31C37153E2E6}" srcOrd="3" destOrd="0" parTransId="{31D2A6EA-2819-FA4C-B9DD-A5E040E83BF1}" sibTransId="{BBC5443E-2E19-2D42-9470-C5F3CD376CF3}"/>
    <dgm:cxn modelId="{FFC0F297-FC87-BC4E-888E-F19C9C64B1FB}" type="presOf" srcId="{4723C0BE-A75A-7F4E-A26A-48F2EE9A0AC0}" destId="{C811C882-751F-804F-A7E5-62FBF6FCAF14}" srcOrd="1" destOrd="0" presId="urn:microsoft.com/office/officeart/2005/8/layout/process1"/>
    <dgm:cxn modelId="{56F8FCEC-7D60-D04A-B44C-775C1933A84E}" type="presOf" srcId="{E18233F9-215A-BF43-8256-C85106755FC7}" destId="{65A0C167-69D2-2D48-BB13-92B1DD13B1F4}" srcOrd="0" destOrd="0" presId="urn:microsoft.com/office/officeart/2005/8/layout/process1"/>
    <dgm:cxn modelId="{F4445659-2880-734E-AEBF-F4401E50A5FB}" srcId="{B7D301F2-AAD7-4E9B-AE1D-724CBEA52D84}" destId="{E18233F9-215A-BF43-8256-C85106755FC7}" srcOrd="1" destOrd="0" parTransId="{8B29B2F2-E60D-8345-A9E1-43BC4EA0BD37}" sibTransId="{582B5D9E-27F8-0449-A3E0-F0AFF41B5A6F}"/>
    <dgm:cxn modelId="{3235FB0B-B3A8-C94D-966C-41E0D769D581}" type="presOf" srcId="{303F7C1C-9186-B340-9244-31C37153E2E6}" destId="{CCA9FDC1-95D7-8E48-941F-3776A329A96B}" srcOrd="0" destOrd="0" presId="urn:microsoft.com/office/officeart/2005/8/layout/process1"/>
    <dgm:cxn modelId="{9E1DB9AA-0038-E440-91A9-A5AE03D25D80}" type="presOf" srcId="{F57F08D9-3ECB-2247-B862-E04BFFC34CF1}" destId="{73E245F6-4434-1248-9991-6D97D9F4C24A}" srcOrd="0" destOrd="0" presId="urn:microsoft.com/office/officeart/2005/8/layout/process1"/>
    <dgm:cxn modelId="{7AA6AF9E-86D3-4D0D-BD3C-EF8F46704ADB}" type="presOf" srcId="{B7D301F2-AAD7-4E9B-AE1D-724CBEA52D84}" destId="{A567230B-66D9-4BA5-BF3F-5FD1E44A8EFC}" srcOrd="0" destOrd="0" presId="urn:microsoft.com/office/officeart/2005/8/layout/process1"/>
    <dgm:cxn modelId="{022DCADD-8C3E-430D-9CA1-63C993345ED9}" type="presParOf" srcId="{A567230B-66D9-4BA5-BF3F-5FD1E44A8EFC}" destId="{75AFFC09-FD87-433F-A735-08824A91A928}" srcOrd="0" destOrd="0" presId="urn:microsoft.com/office/officeart/2005/8/layout/process1"/>
    <dgm:cxn modelId="{26CAA544-1340-4986-AC81-010EE7104356}" type="presParOf" srcId="{A567230B-66D9-4BA5-BF3F-5FD1E44A8EFC}" destId="{35A006E8-D329-4C49-ABD4-8A40BDFA3381}" srcOrd="1" destOrd="0" presId="urn:microsoft.com/office/officeart/2005/8/layout/process1"/>
    <dgm:cxn modelId="{3F3FFDFE-FD57-4985-BD3E-62FC750A9274}" type="presParOf" srcId="{35A006E8-D329-4C49-ABD4-8A40BDFA3381}" destId="{34DA3EDB-17C3-45CE-88B0-43C14AA0977C}" srcOrd="0" destOrd="0" presId="urn:microsoft.com/office/officeart/2005/8/layout/process1"/>
    <dgm:cxn modelId="{84AA797B-C9D7-7543-A293-28FD72BD22F1}" type="presParOf" srcId="{A567230B-66D9-4BA5-BF3F-5FD1E44A8EFC}" destId="{65A0C167-69D2-2D48-BB13-92B1DD13B1F4}" srcOrd="2" destOrd="0" presId="urn:microsoft.com/office/officeart/2005/8/layout/process1"/>
    <dgm:cxn modelId="{3406E3B7-A214-7340-BA9B-2F38148C1297}" type="presParOf" srcId="{A567230B-66D9-4BA5-BF3F-5FD1E44A8EFC}" destId="{32B3C2CF-F91D-6041-A7B4-1087B4849EA8}" srcOrd="3" destOrd="0" presId="urn:microsoft.com/office/officeart/2005/8/layout/process1"/>
    <dgm:cxn modelId="{66D31C5A-694F-F742-B9EF-9FE4674D03FD}" type="presParOf" srcId="{32B3C2CF-F91D-6041-A7B4-1087B4849EA8}" destId="{8E5638BF-110B-5C47-9968-08BEBC9D555D}" srcOrd="0" destOrd="0" presId="urn:microsoft.com/office/officeart/2005/8/layout/process1"/>
    <dgm:cxn modelId="{4359862A-6AB3-CF45-B474-EC8AE1BAF00C}" type="presParOf" srcId="{A567230B-66D9-4BA5-BF3F-5FD1E44A8EFC}" destId="{1F5E8A5C-317B-5F4E-B4A2-75ED95CCDEC7}" srcOrd="4" destOrd="0" presId="urn:microsoft.com/office/officeart/2005/8/layout/process1"/>
    <dgm:cxn modelId="{91878C4B-DFEA-FC42-9C0A-2A7AFD371EA2}" type="presParOf" srcId="{A567230B-66D9-4BA5-BF3F-5FD1E44A8EFC}" destId="{BFD3A36C-1321-2E43-BA65-C400511E4361}" srcOrd="5" destOrd="0" presId="urn:microsoft.com/office/officeart/2005/8/layout/process1"/>
    <dgm:cxn modelId="{67241669-9C59-C24E-A134-EF1EF9BE8E59}" type="presParOf" srcId="{BFD3A36C-1321-2E43-BA65-C400511E4361}" destId="{C811C882-751F-804F-A7E5-62FBF6FCAF14}" srcOrd="0" destOrd="0" presId="urn:microsoft.com/office/officeart/2005/8/layout/process1"/>
    <dgm:cxn modelId="{BC040B57-93A0-3F45-BBFD-AAAD3F581AF5}" type="presParOf" srcId="{A567230B-66D9-4BA5-BF3F-5FD1E44A8EFC}" destId="{CCA9FDC1-95D7-8E48-941F-3776A329A96B}" srcOrd="6" destOrd="0" presId="urn:microsoft.com/office/officeart/2005/8/layout/process1"/>
    <dgm:cxn modelId="{B7447513-3A94-A14C-ABC7-AB9E434303C0}" type="presParOf" srcId="{A567230B-66D9-4BA5-BF3F-5FD1E44A8EFC}" destId="{891BE649-6783-5D47-A51E-7DF1AAD658FA}" srcOrd="7" destOrd="0" presId="urn:microsoft.com/office/officeart/2005/8/layout/process1"/>
    <dgm:cxn modelId="{C240D0BE-7482-0B4A-8170-FB4AEB5BFF56}" type="presParOf" srcId="{891BE649-6783-5D47-A51E-7DF1AAD658FA}" destId="{631E4588-552B-7B40-B7F2-6E9840398B94}" srcOrd="0" destOrd="0" presId="urn:microsoft.com/office/officeart/2005/8/layout/process1"/>
    <dgm:cxn modelId="{FBB84E52-8460-284A-8198-B0E4FA9BDC1C}" type="presParOf" srcId="{A567230B-66D9-4BA5-BF3F-5FD1E44A8EFC}" destId="{73E245F6-4434-1248-9991-6D97D9F4C24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FC09-FD87-433F-A735-08824A91A928}">
      <dsp:nvSpPr>
        <dsp:cNvPr id="0" name=""/>
        <dsp:cNvSpPr/>
      </dsp:nvSpPr>
      <dsp:spPr>
        <a:xfrm>
          <a:off x="4167" y="1615714"/>
          <a:ext cx="1291907" cy="77514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Problem Definition (</a:t>
          </a:r>
          <a:r>
            <a:rPr lang="en-US" sz="1200" kern="1200" dirty="0" smtClean="0"/>
            <a:t>Analysis)</a:t>
          </a:r>
          <a:endParaRPr lang="en-US" sz="1200" kern="1200" dirty="0"/>
        </a:p>
      </dsp:txBody>
      <dsp:txXfrm>
        <a:off x="26870" y="1638417"/>
        <a:ext cx="1246501" cy="729738"/>
      </dsp:txXfrm>
    </dsp:sp>
    <dsp:sp modelId="{35A006E8-D329-4C49-ABD4-8A40BDFA3381}">
      <dsp:nvSpPr>
        <dsp:cNvPr id="0" name=""/>
        <dsp:cNvSpPr/>
      </dsp:nvSpPr>
      <dsp:spPr>
        <a:xfrm>
          <a:off x="1425265"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25265" y="1907169"/>
        <a:ext cx="191719" cy="192235"/>
      </dsp:txXfrm>
    </dsp:sp>
    <dsp:sp modelId="{65A0C167-69D2-2D48-BB13-92B1DD13B1F4}">
      <dsp:nvSpPr>
        <dsp:cNvPr id="0" name=""/>
        <dsp:cNvSpPr/>
      </dsp:nvSpPr>
      <dsp:spPr>
        <a:xfrm>
          <a:off x="1812837" y="1615714"/>
          <a:ext cx="1291907" cy="775144"/>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MY" sz="1200" kern="1200" dirty="0" smtClean="0"/>
            <a:t>Algorithm Design</a:t>
          </a:r>
          <a:endParaRPr lang="en-US" sz="1200" kern="1200" dirty="0"/>
        </a:p>
      </dsp:txBody>
      <dsp:txXfrm>
        <a:off x="1835540" y="1638417"/>
        <a:ext cx="1246501" cy="729738"/>
      </dsp:txXfrm>
    </dsp:sp>
    <dsp:sp modelId="{32B3C2CF-F91D-6041-A7B4-1087B4849EA8}">
      <dsp:nvSpPr>
        <dsp:cNvPr id="0" name=""/>
        <dsp:cNvSpPr/>
      </dsp:nvSpPr>
      <dsp:spPr>
        <a:xfrm>
          <a:off x="3233936"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233936" y="1907169"/>
        <a:ext cx="191719" cy="192235"/>
      </dsp:txXfrm>
    </dsp:sp>
    <dsp:sp modelId="{1F5E8A5C-317B-5F4E-B4A2-75ED95CCDEC7}">
      <dsp:nvSpPr>
        <dsp:cNvPr id="0" name=""/>
        <dsp:cNvSpPr/>
      </dsp:nvSpPr>
      <dsp:spPr>
        <a:xfrm>
          <a:off x="3621508" y="1615714"/>
          <a:ext cx="1291907" cy="775144"/>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MY" sz="1200" kern="1200" dirty="0" smtClean="0"/>
            <a:t>Algorithm Implementation</a:t>
          </a:r>
          <a:endParaRPr lang="en-US" sz="1200" kern="1200" dirty="0"/>
        </a:p>
      </dsp:txBody>
      <dsp:txXfrm>
        <a:off x="3644211" y="1638417"/>
        <a:ext cx="1246501" cy="729738"/>
      </dsp:txXfrm>
    </dsp:sp>
    <dsp:sp modelId="{BFD3A36C-1321-2E43-BA65-C400511E4361}">
      <dsp:nvSpPr>
        <dsp:cNvPr id="0" name=""/>
        <dsp:cNvSpPr/>
      </dsp:nvSpPr>
      <dsp:spPr>
        <a:xfrm>
          <a:off x="5042606"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042606" y="1907169"/>
        <a:ext cx="191719" cy="192235"/>
      </dsp:txXfrm>
    </dsp:sp>
    <dsp:sp modelId="{CCA9FDC1-95D7-8E48-941F-3776A329A96B}">
      <dsp:nvSpPr>
        <dsp:cNvPr id="0" name=""/>
        <dsp:cNvSpPr/>
      </dsp:nvSpPr>
      <dsp:spPr>
        <a:xfrm>
          <a:off x="5430178" y="1615714"/>
          <a:ext cx="1291907" cy="775144"/>
        </a:xfrm>
        <a:prstGeom prst="roundRect">
          <a:avLst>
            <a:gd name="adj" fmla="val 10000"/>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MY" sz="1200" kern="1200" dirty="0" smtClean="0"/>
            <a:t>Program testing</a:t>
          </a:r>
          <a:endParaRPr lang="en-US" sz="1200" kern="1200" dirty="0"/>
        </a:p>
      </dsp:txBody>
      <dsp:txXfrm>
        <a:off x="5452881" y="1638417"/>
        <a:ext cx="1246501" cy="729738"/>
      </dsp:txXfrm>
    </dsp:sp>
    <dsp:sp modelId="{891BE649-6783-5D47-A51E-7DF1AAD658FA}">
      <dsp:nvSpPr>
        <dsp:cNvPr id="0" name=""/>
        <dsp:cNvSpPr/>
      </dsp:nvSpPr>
      <dsp:spPr>
        <a:xfrm>
          <a:off x="6851276"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851276" y="1907169"/>
        <a:ext cx="191719" cy="192235"/>
      </dsp:txXfrm>
    </dsp:sp>
    <dsp:sp modelId="{73E245F6-4434-1248-9991-6D97D9F4C24A}">
      <dsp:nvSpPr>
        <dsp:cNvPr id="0" name=""/>
        <dsp:cNvSpPr/>
      </dsp:nvSpPr>
      <dsp:spPr>
        <a:xfrm>
          <a:off x="7238849" y="1615714"/>
          <a:ext cx="1291907" cy="775144"/>
        </a:xfrm>
        <a:prstGeom prst="roundRect">
          <a:avLst>
            <a:gd name="adj" fmla="val 10000"/>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Program Maintenance</a:t>
          </a:r>
          <a:endParaRPr lang="en-US" sz="1200" kern="1200" dirty="0"/>
        </a:p>
      </dsp:txBody>
      <dsp:txXfrm>
        <a:off x="7261552" y="1638417"/>
        <a:ext cx="1246501" cy="7297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3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69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30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07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2893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3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7192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91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25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65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2266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38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83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4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2916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7498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12/7/16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4504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Csc</a:t>
            </a:r>
            <a:r>
              <a:rPr lang="en-US" dirty="0"/>
              <a:t> 128 Fundamentals To Computer Solving</a:t>
            </a:r>
          </a:p>
        </p:txBody>
      </p:sp>
      <p:sp>
        <p:nvSpPr>
          <p:cNvPr id="3" name="Subtitle 2"/>
          <p:cNvSpPr>
            <a:spLocks noGrp="1"/>
          </p:cNvSpPr>
          <p:nvPr>
            <p:ph type="subTitle" idx="1"/>
          </p:nvPr>
        </p:nvSpPr>
        <p:spPr/>
        <p:txBody>
          <a:bodyPr>
            <a:normAutofit lnSpcReduction="10000"/>
          </a:bodyPr>
          <a:lstStyle/>
          <a:p>
            <a:r>
              <a:rPr lang="en-US" dirty="0" err="1"/>
              <a:t>Mohd</a:t>
            </a:r>
            <a:r>
              <a:rPr lang="en-US" dirty="0"/>
              <a:t> </a:t>
            </a:r>
            <a:r>
              <a:rPr lang="en-US" dirty="0" err="1"/>
              <a:t>Yazid</a:t>
            </a:r>
            <a:r>
              <a:rPr lang="en-US" dirty="0"/>
              <a:t> </a:t>
            </a:r>
            <a:r>
              <a:rPr lang="en-US" dirty="0" err="1"/>
              <a:t>Mohd</a:t>
            </a:r>
            <a:r>
              <a:rPr lang="en-US" dirty="0"/>
              <a:t> Anas Khan</a:t>
            </a:r>
          </a:p>
          <a:p>
            <a:r>
              <a:rPr lang="en-US" dirty="0"/>
              <a:t>WhatsApp: 019 - 8285105</a:t>
            </a:r>
          </a:p>
          <a:p>
            <a:r>
              <a:rPr lang="en-US" dirty="0"/>
              <a:t>FKE </a:t>
            </a:r>
            <a:r>
              <a:rPr lang="en-US" dirty="0" err="1"/>
              <a:t>UiTM</a:t>
            </a:r>
            <a:r>
              <a:rPr lang="en-US" dirty="0"/>
              <a:t> Sarawak KS1</a:t>
            </a:r>
          </a:p>
        </p:txBody>
      </p:sp>
    </p:spTree>
    <p:extLst>
      <p:ext uri="{BB962C8B-B14F-4D97-AF65-F5344CB8AC3E}">
        <p14:creationId xmlns:p14="http://schemas.microsoft.com/office/powerpoint/2010/main" val="13083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t>Source code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MY" sz="2800" dirty="0"/>
              <a:t>The original program written in assembly or high level languages. </a:t>
            </a:r>
            <a:endParaRPr lang="en-MY" sz="2800" dirty="0" smtClean="0"/>
          </a:p>
          <a:p>
            <a:endParaRPr lang="en-MY" sz="2800" dirty="0"/>
          </a:p>
          <a:p>
            <a:r>
              <a:rPr lang="en-MY" sz="2800" dirty="0" smtClean="0"/>
              <a:t>The </a:t>
            </a:r>
            <a:r>
              <a:rPr lang="en-MY" sz="2800" dirty="0"/>
              <a:t>file containing the source code is called the source file, and in C++ it uses the filename extension </a:t>
            </a:r>
            <a:r>
              <a:rPr lang="en-MY" sz="2800" b="1" dirty="0"/>
              <a:t>.</a:t>
            </a:r>
            <a:r>
              <a:rPr lang="en-MY" sz="2800" b="1" dirty="0" err="1"/>
              <a:t>cpp</a:t>
            </a:r>
            <a:r>
              <a:rPr lang="en-MY" sz="2800" dirty="0"/>
              <a:t> (C plus plus)</a:t>
            </a:r>
            <a:endParaRPr lang="en-US" sz="2800" dirty="0"/>
          </a:p>
          <a:p>
            <a:endParaRPr lang="en-US" sz="2800" dirty="0"/>
          </a:p>
        </p:txBody>
      </p:sp>
    </p:spTree>
    <p:extLst>
      <p:ext uri="{BB962C8B-B14F-4D97-AF65-F5344CB8AC3E}">
        <p14:creationId xmlns:p14="http://schemas.microsoft.com/office/powerpoint/2010/main" val="224397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10435"/>
            <a:ext cx="6347713" cy="1320800"/>
          </a:xfrm>
        </p:spPr>
        <p:txBody>
          <a:bodyPr/>
          <a:lstStyle/>
          <a:p>
            <a:r>
              <a:rPr lang="en-MY" b="1" dirty="0"/>
              <a:t>Object code</a:t>
            </a:r>
            <a:r>
              <a:rPr lang="en-US" dirty="0"/>
              <a:t/>
            </a:r>
            <a:br>
              <a:rPr lang="en-US" dirty="0"/>
            </a:br>
            <a:endParaRPr lang="en-US" dirty="0"/>
          </a:p>
        </p:txBody>
      </p:sp>
      <p:sp>
        <p:nvSpPr>
          <p:cNvPr id="3" name="Content Placeholder 2"/>
          <p:cNvSpPr>
            <a:spLocks noGrp="1"/>
          </p:cNvSpPr>
          <p:nvPr>
            <p:ph idx="1"/>
          </p:nvPr>
        </p:nvSpPr>
        <p:spPr>
          <a:xfrm>
            <a:off x="609599" y="1431235"/>
            <a:ext cx="6970644" cy="5128591"/>
          </a:xfrm>
        </p:spPr>
        <p:txBody>
          <a:bodyPr>
            <a:normAutofit/>
          </a:bodyPr>
          <a:lstStyle/>
          <a:p>
            <a:pPr lvl="0"/>
            <a:r>
              <a:rPr lang="en-MY" sz="2000" dirty="0"/>
              <a:t>Created from the compilation process in machine readable form. </a:t>
            </a:r>
            <a:endParaRPr lang="en-MY" sz="2000" dirty="0" smtClean="0"/>
          </a:p>
          <a:p>
            <a:pPr marL="0" lvl="0" indent="0">
              <a:buNone/>
            </a:pPr>
            <a:endParaRPr lang="en-US" sz="2000" dirty="0"/>
          </a:p>
          <a:p>
            <a:pPr lvl="0"/>
            <a:r>
              <a:rPr lang="en-MY" sz="2000" dirty="0"/>
              <a:t>The file containing the object code is called the object file and it uses the file extension </a:t>
            </a:r>
            <a:r>
              <a:rPr lang="en-MY" sz="2000" b="1" dirty="0"/>
              <a:t>.</a:t>
            </a:r>
            <a:r>
              <a:rPr lang="en-MY" sz="2000" b="1" dirty="0" err="1"/>
              <a:t>obj</a:t>
            </a:r>
            <a:r>
              <a:rPr lang="en-MY" sz="2000" dirty="0"/>
              <a:t> (object</a:t>
            </a:r>
            <a:r>
              <a:rPr lang="en-MY" sz="2000" dirty="0" smtClean="0"/>
              <a:t>)</a:t>
            </a:r>
          </a:p>
          <a:p>
            <a:pPr marL="0" lvl="0" indent="0">
              <a:buNone/>
            </a:pPr>
            <a:endParaRPr lang="en-US" sz="2000" dirty="0"/>
          </a:p>
          <a:p>
            <a:pPr lvl="0"/>
            <a:r>
              <a:rPr lang="en-MY" sz="2000" dirty="0"/>
              <a:t>After the compiler creates the object file, it then invokes another program called a linker. </a:t>
            </a:r>
            <a:endParaRPr lang="en-MY" sz="2000" dirty="0" smtClean="0"/>
          </a:p>
          <a:p>
            <a:pPr marL="0" lvl="0" indent="0">
              <a:buNone/>
            </a:pPr>
            <a:endParaRPr lang="en-US" sz="2000" dirty="0"/>
          </a:p>
          <a:p>
            <a:pPr lvl="0"/>
            <a:r>
              <a:rPr lang="en-MY" sz="2000" dirty="0"/>
              <a:t>The </a:t>
            </a:r>
            <a:r>
              <a:rPr lang="en-MY" sz="2000" b="1" dirty="0"/>
              <a:t>linker</a:t>
            </a:r>
            <a:r>
              <a:rPr lang="en-MY" sz="2000" dirty="0"/>
              <a:t> combines the object file with other machine code necessary for C++ program to run correctly. It then produces an executable that has an extension of </a:t>
            </a:r>
            <a:r>
              <a:rPr lang="en-MY" sz="2000" b="1" dirty="0"/>
              <a:t>.exe</a:t>
            </a:r>
            <a:r>
              <a:rPr lang="en-MY" sz="2000" dirty="0"/>
              <a:t> (executable)</a:t>
            </a:r>
            <a:endParaRPr lang="en-US" sz="2000" dirty="0"/>
          </a:p>
          <a:p>
            <a:endParaRPr lang="en-US" sz="2000" dirty="0"/>
          </a:p>
        </p:txBody>
      </p:sp>
    </p:spTree>
    <p:extLst>
      <p:ext uri="{BB962C8B-B14F-4D97-AF65-F5344CB8AC3E}">
        <p14:creationId xmlns:p14="http://schemas.microsoft.com/office/powerpoint/2010/main" val="149934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Process for C++</a:t>
            </a:r>
          </a:p>
        </p:txBody>
      </p:sp>
      <p:pic>
        <p:nvPicPr>
          <p:cNvPr id="4" name="Content Placeholder 3"/>
          <p:cNvPicPr>
            <a:picLocks noGrp="1" noChangeAspect="1"/>
          </p:cNvPicPr>
          <p:nvPr>
            <p:ph idx="1"/>
          </p:nvPr>
        </p:nvPicPr>
        <p:blipFill>
          <a:blip r:embed="rId2"/>
          <a:stretch>
            <a:fillRect/>
          </a:stretch>
        </p:blipFill>
        <p:spPr>
          <a:xfrm>
            <a:off x="1959916" y="1916029"/>
            <a:ext cx="4995586" cy="3948093"/>
          </a:xfrm>
        </p:spPr>
      </p:pic>
      <p:sp>
        <p:nvSpPr>
          <p:cNvPr id="6" name="Left Brace 5"/>
          <p:cNvSpPr/>
          <p:nvPr/>
        </p:nvSpPr>
        <p:spPr>
          <a:xfrm>
            <a:off x="1564106" y="2144629"/>
            <a:ext cx="395810" cy="5053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 name="TextBox 6"/>
          <p:cNvSpPr txBox="1"/>
          <p:nvPr/>
        </p:nvSpPr>
        <p:spPr>
          <a:xfrm>
            <a:off x="479433" y="2258792"/>
            <a:ext cx="1132041" cy="300082"/>
          </a:xfrm>
          <a:prstGeom prst="rect">
            <a:avLst/>
          </a:prstGeom>
          <a:noFill/>
        </p:spPr>
        <p:txBody>
          <a:bodyPr wrap="none" rtlCol="0">
            <a:spAutoFit/>
          </a:bodyPr>
          <a:lstStyle/>
          <a:p>
            <a:r>
              <a:rPr lang="en-US" sz="1350" i="1" dirty="0"/>
              <a:t>Done by you</a:t>
            </a:r>
          </a:p>
        </p:txBody>
      </p:sp>
      <p:sp>
        <p:nvSpPr>
          <p:cNvPr id="8" name="Left Brace 7"/>
          <p:cNvSpPr/>
          <p:nvPr/>
        </p:nvSpPr>
        <p:spPr>
          <a:xfrm>
            <a:off x="1564105" y="2974807"/>
            <a:ext cx="395810" cy="25988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 name="TextBox 8"/>
          <p:cNvSpPr txBox="1"/>
          <p:nvPr/>
        </p:nvSpPr>
        <p:spPr>
          <a:xfrm>
            <a:off x="59255" y="4118539"/>
            <a:ext cx="1603324" cy="300082"/>
          </a:xfrm>
          <a:prstGeom prst="rect">
            <a:avLst/>
          </a:prstGeom>
          <a:noFill/>
        </p:spPr>
        <p:txBody>
          <a:bodyPr wrap="none" rtlCol="0">
            <a:spAutoFit/>
          </a:bodyPr>
          <a:lstStyle/>
          <a:p>
            <a:r>
              <a:rPr lang="en-US" sz="1350" i="1" dirty="0"/>
              <a:t>Done by computer</a:t>
            </a:r>
          </a:p>
        </p:txBody>
      </p:sp>
    </p:spTree>
    <p:extLst>
      <p:ext uri="{BB962C8B-B14F-4D97-AF65-F5344CB8AC3E}">
        <p14:creationId xmlns:p14="http://schemas.microsoft.com/office/powerpoint/2010/main" val="296387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812" y="227772"/>
            <a:ext cx="6447501" cy="721895"/>
          </a:xfrm>
        </p:spPr>
        <p:txBody>
          <a:bodyPr>
            <a:normAutofit fontScale="90000"/>
          </a:bodyPr>
          <a:lstStyle/>
          <a:p>
            <a:r>
              <a:rPr lang="en-MY" dirty="0"/>
              <a:t> </a:t>
            </a:r>
            <a:r>
              <a:rPr lang="en-US" dirty="0"/>
              <a:t/>
            </a:r>
            <a:br>
              <a:rPr lang="en-US" dirty="0"/>
            </a:br>
            <a:r>
              <a:rPr lang="en-US"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Chapter1 :</a:t>
            </a:r>
            <a:br>
              <a:rPr lang="en-US"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br>
            <a:r>
              <a:rPr lang="en-MY" b="1"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PROGRAM DEVELOPMENT LIFE CYCLE</a:t>
            </a:r>
            <a:r>
              <a:rPr lang="en-US" dirty="0"/>
              <a:t/>
            </a:r>
            <a:br>
              <a:rPr lang="en-US" dirty="0"/>
            </a:br>
            <a:endParaRPr lang="en-US" dirty="0"/>
          </a:p>
        </p:txBody>
      </p:sp>
      <p:sp>
        <p:nvSpPr>
          <p:cNvPr id="3" name="Content Placeholder 2"/>
          <p:cNvSpPr>
            <a:spLocks noGrp="1"/>
          </p:cNvSpPr>
          <p:nvPr>
            <p:ph idx="1"/>
          </p:nvPr>
        </p:nvSpPr>
        <p:spPr>
          <a:xfrm>
            <a:off x="609599" y="2690677"/>
            <a:ext cx="6347714" cy="3880773"/>
          </a:xfrm>
        </p:spPr>
        <p:txBody>
          <a:bodyPr>
            <a:normAutofit/>
          </a:bodyPr>
          <a:lstStyle/>
          <a:p>
            <a:r>
              <a:rPr lang="en-MY" sz="2400" dirty="0"/>
              <a:t>there is no complete set of rules or specific algorithm to follow in designing </a:t>
            </a:r>
            <a:r>
              <a:rPr lang="en-MY" sz="2400" dirty="0" smtClean="0"/>
              <a:t>program</a:t>
            </a:r>
          </a:p>
          <a:p>
            <a:pPr marL="0" indent="0">
              <a:buNone/>
            </a:pPr>
            <a:endParaRPr lang="en-MY" sz="2400" dirty="0"/>
          </a:p>
          <a:p>
            <a:r>
              <a:rPr lang="en-MY" sz="2400" dirty="0"/>
              <a:t>software developers try to use a reasonably consistent problem solving approach for constructing computer programs</a:t>
            </a:r>
            <a:endParaRPr lang="en-US" sz="2400" dirty="0"/>
          </a:p>
        </p:txBody>
      </p:sp>
    </p:spTree>
    <p:extLst>
      <p:ext uri="{BB962C8B-B14F-4D97-AF65-F5344CB8AC3E}">
        <p14:creationId xmlns:p14="http://schemas.microsoft.com/office/powerpoint/2010/main" val="278573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a:t>
            </a:r>
            <a:r>
              <a:rPr lang="en-MY" dirty="0" smtClean="0"/>
              <a:t>hases </a:t>
            </a:r>
            <a:r>
              <a:rPr lang="en-MY" dirty="0"/>
              <a:t>in the problem solving approach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81093"/>
              </p:ext>
            </p:extLst>
          </p:nvPr>
        </p:nvGraphicFramePr>
        <p:xfrm>
          <a:off x="212035" y="1930400"/>
          <a:ext cx="8534924" cy="4006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48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Problem Definition (Analysis)</a:t>
            </a:r>
            <a:r>
              <a:rPr lang="en-US" dirty="0"/>
              <a:t/>
            </a:r>
            <a:br>
              <a:rPr lang="en-US" dirty="0"/>
            </a:br>
            <a:endParaRPr lang="en-US" dirty="0"/>
          </a:p>
        </p:txBody>
      </p:sp>
      <p:sp>
        <p:nvSpPr>
          <p:cNvPr id="3" name="Content Placeholder 2"/>
          <p:cNvSpPr>
            <a:spLocks noGrp="1"/>
          </p:cNvSpPr>
          <p:nvPr>
            <p:ph idx="1"/>
          </p:nvPr>
        </p:nvSpPr>
        <p:spPr>
          <a:xfrm>
            <a:off x="609599" y="1577010"/>
            <a:ext cx="6347714" cy="4464354"/>
          </a:xfrm>
        </p:spPr>
        <p:txBody>
          <a:bodyPr>
            <a:noAutofit/>
          </a:bodyPr>
          <a:lstStyle/>
          <a:p>
            <a:pPr lvl="0"/>
            <a:r>
              <a:rPr lang="en-MY" sz="2000" dirty="0"/>
              <a:t>The problem is defines to obtain a clear understanding of the problem requirement</a:t>
            </a:r>
            <a:r>
              <a:rPr lang="en-MY" sz="2000" dirty="0" smtClean="0"/>
              <a:t>.</a:t>
            </a:r>
          </a:p>
          <a:p>
            <a:pPr marL="0" lvl="0" indent="0">
              <a:buNone/>
            </a:pPr>
            <a:endParaRPr lang="en-US" sz="2000" dirty="0"/>
          </a:p>
          <a:p>
            <a:pPr lvl="0"/>
            <a:r>
              <a:rPr lang="en-MY" sz="2000" dirty="0"/>
              <a:t>The following questions should be asked </a:t>
            </a:r>
            <a:r>
              <a:rPr lang="en-MY" sz="2000" dirty="0" smtClean="0"/>
              <a:t>to </a:t>
            </a:r>
            <a:r>
              <a:rPr lang="en-MY" sz="2000" dirty="0"/>
              <a:t>get a complete problem specification:</a:t>
            </a:r>
            <a:endParaRPr lang="en-US" sz="2000" dirty="0"/>
          </a:p>
          <a:p>
            <a:pPr lvl="1">
              <a:buFont typeface="Wingdings" charset="2"/>
              <a:buChar char="Ø"/>
            </a:pPr>
            <a:r>
              <a:rPr lang="en-MY" sz="1800" dirty="0"/>
              <a:t>What are the input data?</a:t>
            </a:r>
            <a:endParaRPr lang="en-US" sz="1800" dirty="0"/>
          </a:p>
          <a:p>
            <a:pPr lvl="1">
              <a:buFont typeface="Wingdings" charset="2"/>
              <a:buChar char="Ø"/>
            </a:pPr>
            <a:r>
              <a:rPr lang="en-MY" sz="1800" dirty="0"/>
              <a:t>What are the output (desired data)?</a:t>
            </a:r>
            <a:endParaRPr lang="en-US" sz="1800" dirty="0"/>
          </a:p>
          <a:p>
            <a:pPr lvl="1">
              <a:buFont typeface="Wingdings" charset="2"/>
              <a:buChar char="Ø"/>
            </a:pPr>
            <a:r>
              <a:rPr lang="en-MY" sz="1800" dirty="0"/>
              <a:t>What formula is to be used?</a:t>
            </a:r>
            <a:endParaRPr lang="en-US" sz="1800" dirty="0"/>
          </a:p>
          <a:p>
            <a:pPr lvl="1">
              <a:buFont typeface="Wingdings" charset="2"/>
              <a:buChar char="Ø"/>
            </a:pPr>
            <a:r>
              <a:rPr lang="en-MY" sz="1800" dirty="0"/>
              <a:t>What other assumptions or constraints can be made?</a:t>
            </a:r>
            <a:endParaRPr lang="en-US" sz="1800" dirty="0"/>
          </a:p>
          <a:p>
            <a:pPr lvl="1">
              <a:buFont typeface="Wingdings" charset="2"/>
              <a:buChar char="Ø"/>
            </a:pPr>
            <a:r>
              <a:rPr lang="en-MY" sz="1800" dirty="0"/>
              <a:t>What is the expected output screen?</a:t>
            </a:r>
            <a:endParaRPr lang="en-US" sz="1800" dirty="0"/>
          </a:p>
          <a:p>
            <a:endParaRPr lang="en-US" sz="2000" dirty="0"/>
          </a:p>
        </p:txBody>
      </p:sp>
    </p:spTree>
    <p:extLst>
      <p:ext uri="{BB962C8B-B14F-4D97-AF65-F5344CB8AC3E}">
        <p14:creationId xmlns:p14="http://schemas.microsoft.com/office/powerpoint/2010/main" val="208367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97183"/>
            <a:ext cx="6347713" cy="1320800"/>
          </a:xfrm>
        </p:spPr>
        <p:txBody>
          <a:bodyPr/>
          <a:lstStyle/>
          <a:p>
            <a:r>
              <a:rPr lang="en-MY" dirty="0"/>
              <a:t>Algorithm Design</a:t>
            </a:r>
            <a:r>
              <a:rPr lang="en-US" dirty="0"/>
              <a:t/>
            </a:r>
            <a:br>
              <a:rPr lang="en-US" dirty="0"/>
            </a:br>
            <a:endParaRPr lang="en-US" dirty="0"/>
          </a:p>
        </p:txBody>
      </p:sp>
      <p:sp>
        <p:nvSpPr>
          <p:cNvPr id="3" name="Content Placeholder 2"/>
          <p:cNvSpPr>
            <a:spLocks noGrp="1"/>
          </p:cNvSpPr>
          <p:nvPr>
            <p:ph idx="1"/>
          </p:nvPr>
        </p:nvSpPr>
        <p:spPr>
          <a:xfrm>
            <a:off x="64014" y="757583"/>
            <a:ext cx="7297529" cy="4969565"/>
          </a:xfrm>
        </p:spPr>
        <p:txBody>
          <a:bodyPr>
            <a:noAutofit/>
          </a:bodyPr>
          <a:lstStyle/>
          <a:p>
            <a:endParaRPr lang="en-US" sz="2000" dirty="0"/>
          </a:p>
          <a:p>
            <a:pPr lvl="1"/>
            <a:r>
              <a:rPr lang="en-MY" sz="1800" dirty="0"/>
              <a:t>The specifications derived earlier in analysis phase are translated into algorithm</a:t>
            </a:r>
            <a:r>
              <a:rPr lang="en-MY" sz="1800" dirty="0" smtClean="0"/>
              <a:t>.</a:t>
            </a:r>
          </a:p>
          <a:p>
            <a:pPr marL="457200" lvl="1" indent="0">
              <a:buNone/>
            </a:pPr>
            <a:endParaRPr lang="en-US" sz="1800" dirty="0"/>
          </a:p>
          <a:p>
            <a:pPr lvl="1"/>
            <a:r>
              <a:rPr lang="en-MY" sz="1800" dirty="0"/>
              <a:t>An </a:t>
            </a:r>
            <a:r>
              <a:rPr lang="en-MY" sz="1800" b="1" dirty="0"/>
              <a:t>algorithm</a:t>
            </a:r>
            <a:r>
              <a:rPr lang="en-MY" sz="1800" dirty="0"/>
              <a:t> is a </a:t>
            </a:r>
            <a:r>
              <a:rPr lang="en-MY" sz="1800" i="1" dirty="0">
                <a:solidFill>
                  <a:srgbClr val="00B0F0"/>
                </a:solidFill>
              </a:rPr>
              <a:t>step-by-step sequence of precise instructions </a:t>
            </a:r>
            <a:r>
              <a:rPr lang="en-MY" sz="1800" dirty="0"/>
              <a:t>that must terminate and describes how the data is to be processed to produce the desired outputs. </a:t>
            </a:r>
            <a:endParaRPr lang="en-MY" sz="1800" dirty="0" smtClean="0"/>
          </a:p>
          <a:p>
            <a:pPr lvl="1"/>
            <a:endParaRPr lang="en-MY" sz="1800" dirty="0"/>
          </a:p>
          <a:p>
            <a:pPr lvl="1"/>
            <a:r>
              <a:rPr lang="en-MY" sz="1800" dirty="0" smtClean="0"/>
              <a:t>An </a:t>
            </a:r>
            <a:r>
              <a:rPr lang="en-MY" sz="1800" dirty="0"/>
              <a:t>algorithm must satisfy some requirements:</a:t>
            </a:r>
            <a:endParaRPr lang="en-US" sz="1800" dirty="0"/>
          </a:p>
          <a:p>
            <a:pPr lvl="2"/>
            <a:r>
              <a:rPr lang="en-MY" sz="1600" dirty="0"/>
              <a:t>Input and output – it must have input and must produce at least one output</a:t>
            </a:r>
            <a:endParaRPr lang="en-US" sz="1600" dirty="0"/>
          </a:p>
          <a:p>
            <a:pPr lvl="2"/>
            <a:r>
              <a:rPr lang="en-MY" sz="1600" dirty="0"/>
              <a:t>Unambiguous – every step is an algorithm must be clear as to what it is supposed to do and how many times it is expected to be executed.</a:t>
            </a:r>
            <a:endParaRPr lang="en-US" sz="1600" dirty="0"/>
          </a:p>
          <a:p>
            <a:pPr lvl="2"/>
            <a:r>
              <a:rPr lang="en-MY" sz="1600" dirty="0"/>
              <a:t>Correct and efficient - </a:t>
            </a:r>
            <a:r>
              <a:rPr lang="en-US" sz="1600" dirty="0"/>
              <a:t>It must be correct and efficiently solve the problem for which it is designed</a:t>
            </a:r>
          </a:p>
          <a:p>
            <a:pPr lvl="2"/>
            <a:r>
              <a:rPr lang="en-MY" sz="1600" dirty="0"/>
              <a:t>Finite – it must execute its instruction and terminate in a finite time</a:t>
            </a:r>
            <a:r>
              <a:rPr lang="en-MY" sz="1600" dirty="0" smtClean="0"/>
              <a:t>.</a:t>
            </a:r>
            <a:endParaRPr lang="en-US" sz="1600" dirty="0"/>
          </a:p>
        </p:txBody>
      </p:sp>
    </p:spTree>
    <p:extLst>
      <p:ext uri="{BB962C8B-B14F-4D97-AF65-F5344CB8AC3E}">
        <p14:creationId xmlns:p14="http://schemas.microsoft.com/office/powerpoint/2010/main" val="306497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704" y="914400"/>
            <a:ext cx="7550626" cy="5274365"/>
          </a:xfrm>
        </p:spPr>
        <p:txBody>
          <a:bodyPr>
            <a:normAutofit/>
          </a:bodyPr>
          <a:lstStyle/>
          <a:p>
            <a:r>
              <a:rPr lang="en-US" sz="2400" dirty="0"/>
              <a:t>Guides to create pseudo code</a:t>
            </a:r>
            <a:r>
              <a:rPr lang="en-US" sz="2400" dirty="0" smtClean="0"/>
              <a:t>:</a:t>
            </a:r>
          </a:p>
          <a:p>
            <a:pPr marL="0" indent="0">
              <a:buNone/>
            </a:pPr>
            <a:endParaRPr lang="en-US" sz="2400" dirty="0"/>
          </a:p>
          <a:p>
            <a:pPr lvl="1">
              <a:buFont typeface="Courier New" charset="0"/>
              <a:buChar char="o"/>
            </a:pPr>
            <a:r>
              <a:rPr lang="en-US" sz="1800" dirty="0"/>
              <a:t>Each step in an algorithm have not more than 2 actions.</a:t>
            </a:r>
          </a:p>
          <a:p>
            <a:pPr lvl="1">
              <a:buFont typeface="Courier New" charset="0"/>
              <a:buChar char="o"/>
            </a:pPr>
            <a:r>
              <a:rPr lang="en-US" sz="1800" dirty="0"/>
              <a:t>Steps are done sequentially in an algorithm.</a:t>
            </a:r>
          </a:p>
          <a:p>
            <a:pPr lvl="1">
              <a:buFont typeface="Courier New" charset="0"/>
              <a:buChar char="o"/>
            </a:pPr>
            <a:r>
              <a:rPr lang="en-US" sz="1800" dirty="0"/>
              <a:t>Use “Start”, “End” to indicate the starting and ending point.</a:t>
            </a:r>
          </a:p>
          <a:p>
            <a:pPr lvl="1">
              <a:buFont typeface="Courier New" charset="0"/>
              <a:buChar char="o"/>
            </a:pPr>
            <a:r>
              <a:rPr lang="en-US" sz="1800" dirty="0"/>
              <a:t>Create variable names.</a:t>
            </a:r>
          </a:p>
          <a:p>
            <a:pPr lvl="1">
              <a:buFont typeface="Courier New" charset="0"/>
              <a:buChar char="o"/>
            </a:pPr>
            <a:r>
              <a:rPr lang="en-US" sz="1800" dirty="0"/>
              <a:t>Use arithmetic symbols for mathematical operations(+, -, /, *).</a:t>
            </a:r>
          </a:p>
          <a:p>
            <a:pPr lvl="1">
              <a:buFont typeface="Courier New" charset="0"/>
              <a:buChar char="o"/>
            </a:pPr>
            <a:r>
              <a:rPr lang="en-US" sz="1800" dirty="0"/>
              <a:t>A </a:t>
            </a:r>
            <a:r>
              <a:rPr lang="en-US" sz="1800" dirty="0">
                <a:sym typeface="Wingdings" panose="05000000000000000000" pitchFamily="2" charset="2"/>
              </a:rPr>
              <a:t></a:t>
            </a:r>
            <a:r>
              <a:rPr lang="en-US" sz="1800" dirty="0"/>
              <a:t> B is used to represent the process of assigning B value to A.</a:t>
            </a:r>
          </a:p>
          <a:p>
            <a:pPr lvl="1">
              <a:buFont typeface="Courier New" charset="0"/>
              <a:buChar char="o"/>
            </a:pPr>
            <a:r>
              <a:rPr lang="en-US" sz="1800" dirty="0"/>
              <a:t>Use relationship operators(&lt;, &lt;=, &gt;, &gt;=, !=, ==) to represent the relationship between 2 values.</a:t>
            </a:r>
          </a:p>
          <a:p>
            <a:pPr marL="0" indent="0">
              <a:buNone/>
            </a:pPr>
            <a:endParaRPr lang="en-US" sz="2400" dirty="0"/>
          </a:p>
        </p:txBody>
      </p:sp>
      <p:sp>
        <p:nvSpPr>
          <p:cNvPr id="4" name="Title 1"/>
          <p:cNvSpPr txBox="1">
            <a:spLocks/>
          </p:cNvSpPr>
          <p:nvPr/>
        </p:nvSpPr>
        <p:spPr>
          <a:xfrm>
            <a:off x="559705" y="156542"/>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Pseudocode</a:t>
            </a:r>
            <a:r>
              <a:rPr lang="en-US" sz="2700" dirty="0"/>
              <a:t/>
            </a:r>
            <a:br>
              <a:rPr lang="en-US" sz="2700" dirty="0"/>
            </a:br>
            <a:endParaRPr lang="en-US" sz="2700" dirty="0"/>
          </a:p>
        </p:txBody>
      </p:sp>
    </p:spTree>
    <p:extLst>
      <p:ext uri="{BB962C8B-B14F-4D97-AF65-F5344CB8AC3E}">
        <p14:creationId xmlns:p14="http://schemas.microsoft.com/office/powerpoint/2010/main" val="271121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374958"/>
            <a:ext cx="6939721" cy="4760799"/>
          </a:xfrm>
        </p:spPr>
        <p:txBody>
          <a:bodyPr>
            <a:normAutofit/>
          </a:bodyPr>
          <a:lstStyle/>
          <a:p>
            <a:pPr lvl="0"/>
            <a:r>
              <a:rPr lang="en-US" sz="1800" b="1" u="sng" dirty="0"/>
              <a:t>Example of pseudocode</a:t>
            </a:r>
            <a:r>
              <a:rPr lang="en-US" sz="1800" dirty="0"/>
              <a:t> for the car starting process:</a:t>
            </a:r>
          </a:p>
          <a:p>
            <a:pPr lvl="1">
              <a:buFont typeface="+mj-lt"/>
              <a:buAutoNum type="arabicPeriod"/>
            </a:pPr>
            <a:r>
              <a:rPr lang="en-US" sz="1650" b="1" dirty="0">
                <a:solidFill>
                  <a:srgbClr val="0070C0"/>
                </a:solidFill>
              </a:rPr>
              <a:t>Start</a:t>
            </a:r>
          </a:p>
          <a:p>
            <a:pPr lvl="1">
              <a:buFont typeface="+mj-lt"/>
              <a:buAutoNum type="arabicPeriod"/>
            </a:pPr>
            <a:r>
              <a:rPr lang="en-US" sz="1650" dirty="0"/>
              <a:t>Insert the key.</a:t>
            </a:r>
          </a:p>
          <a:p>
            <a:pPr lvl="1">
              <a:buFont typeface="+mj-lt"/>
              <a:buAutoNum type="arabicPeriod"/>
            </a:pPr>
            <a:r>
              <a:rPr lang="en-US" sz="1650" dirty="0"/>
              <a:t>Transmission is in Park (or neutral).</a:t>
            </a:r>
          </a:p>
          <a:p>
            <a:pPr lvl="1">
              <a:buFont typeface="+mj-lt"/>
              <a:buAutoNum type="arabicPeriod"/>
            </a:pPr>
            <a:r>
              <a:rPr lang="en-US" sz="1650" dirty="0"/>
              <a:t>Depress the gas pedal.</a:t>
            </a:r>
          </a:p>
          <a:p>
            <a:pPr lvl="1">
              <a:buFont typeface="+mj-lt"/>
              <a:buAutoNum type="arabicPeriod"/>
            </a:pPr>
            <a:r>
              <a:rPr lang="en-US" sz="1650" dirty="0"/>
              <a:t>Turn the key to the start position.</a:t>
            </a:r>
          </a:p>
          <a:p>
            <a:pPr lvl="1">
              <a:buFont typeface="+mj-lt"/>
              <a:buAutoNum type="arabicPeriod"/>
            </a:pPr>
            <a:r>
              <a:rPr lang="en-US" sz="1650" dirty="0"/>
              <a:t>If the engine starts within 6 second,</a:t>
            </a:r>
          </a:p>
          <a:p>
            <a:pPr marL="985838" lvl="3" indent="0">
              <a:buNone/>
            </a:pPr>
            <a:r>
              <a:rPr lang="en-US" sz="1200" dirty="0"/>
              <a:t>a) release the key to the ignition position.</a:t>
            </a:r>
          </a:p>
          <a:p>
            <a:pPr marL="300038" lvl="1" indent="0">
              <a:buNone/>
            </a:pPr>
            <a:r>
              <a:rPr lang="en-MY" sz="1650" dirty="0"/>
              <a:t> 7. </a:t>
            </a:r>
            <a:r>
              <a:rPr lang="en-US" sz="1650" dirty="0"/>
              <a:t>else</a:t>
            </a:r>
          </a:p>
          <a:p>
            <a:pPr marL="942975" lvl="3" indent="0">
              <a:buNone/>
            </a:pPr>
            <a:r>
              <a:rPr lang="en-US" sz="1200" dirty="0"/>
              <a:t>a) repeat step 5 and 6, not more than 5 times.</a:t>
            </a:r>
          </a:p>
          <a:p>
            <a:pPr marL="942975" lvl="3" indent="0">
              <a:buNone/>
            </a:pPr>
            <a:r>
              <a:rPr lang="en-US" sz="1200" dirty="0"/>
              <a:t>b) If more than 5 times, call the garage.</a:t>
            </a:r>
          </a:p>
          <a:p>
            <a:pPr marL="300038" lvl="1" indent="0">
              <a:buNone/>
            </a:pPr>
            <a:r>
              <a:rPr lang="en-US" sz="1650" dirty="0"/>
              <a:t>8. </a:t>
            </a:r>
            <a:r>
              <a:rPr lang="en-US" sz="1650" b="1" dirty="0">
                <a:solidFill>
                  <a:srgbClr val="0070C0"/>
                </a:solidFill>
              </a:rPr>
              <a:t>End</a:t>
            </a:r>
          </a:p>
          <a:p>
            <a:endParaRPr lang="en-US" dirty="0"/>
          </a:p>
        </p:txBody>
      </p:sp>
      <p:sp>
        <p:nvSpPr>
          <p:cNvPr id="4" name="Title 1"/>
          <p:cNvSpPr txBox="1">
            <a:spLocks/>
          </p:cNvSpPr>
          <p:nvPr/>
        </p:nvSpPr>
        <p:spPr>
          <a:xfrm>
            <a:off x="508001" y="384358"/>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Pseudocode</a:t>
            </a:r>
            <a:r>
              <a:rPr lang="en-US" sz="2700" dirty="0"/>
              <a:t/>
            </a:r>
            <a:br>
              <a:rPr lang="en-US" sz="2700" dirty="0"/>
            </a:br>
            <a:endParaRPr lang="en-US" sz="2700" dirty="0"/>
          </a:p>
        </p:txBody>
      </p:sp>
    </p:spTree>
    <p:extLst>
      <p:ext uri="{BB962C8B-B14F-4D97-AF65-F5344CB8AC3E}">
        <p14:creationId xmlns:p14="http://schemas.microsoft.com/office/powerpoint/2010/main" val="307355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759619"/>
            <a:ext cx="6447501" cy="3628653"/>
          </a:xfrm>
        </p:spPr>
        <p:txBody>
          <a:bodyPr/>
          <a:lstStyle/>
          <a:p>
            <a:endParaRPr lang="en-US" sz="1500" dirty="0"/>
          </a:p>
          <a:p>
            <a:pPr lvl="1"/>
            <a:r>
              <a:rPr lang="en-US" sz="1350" dirty="0"/>
              <a:t>A graphical representation of geometrical symbols used to show the sequence of an algorithm.</a:t>
            </a:r>
          </a:p>
          <a:p>
            <a:endParaRPr lang="en-US" dirty="0"/>
          </a:p>
        </p:txBody>
      </p:sp>
      <p:sp>
        <p:nvSpPr>
          <p:cNvPr id="4" name="Title 1"/>
          <p:cNvSpPr txBox="1">
            <a:spLocks/>
          </p:cNvSpPr>
          <p:nvPr/>
        </p:nvSpPr>
        <p:spPr>
          <a:xfrm>
            <a:off x="508001" y="1033714"/>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Flowchart</a:t>
            </a:r>
            <a:r>
              <a:rPr lang="en-US" sz="2700" dirty="0"/>
              <a:t/>
            </a:r>
            <a:br>
              <a:rPr lang="en-US" sz="2700" dirty="0"/>
            </a:br>
            <a:endParaRPr lang="en-US" sz="2700" dirty="0"/>
          </a:p>
        </p:txBody>
      </p:sp>
      <p:pic>
        <p:nvPicPr>
          <p:cNvPr id="3074" name="Object 1"/>
          <p:cNvPicPr>
            <a:picLocks noChangeArrowheads="1"/>
          </p:cNvPicPr>
          <p:nvPr/>
        </p:nvPicPr>
        <p:blipFill>
          <a:blip r:embed="rId2">
            <a:extLst>
              <a:ext uri="{28A0092B-C50C-407E-A947-70E740481C1C}">
                <a14:useLocalDpi xmlns:a14="http://schemas.microsoft.com/office/drawing/2010/main" val="0"/>
              </a:ext>
            </a:extLst>
          </a:blip>
          <a:srcRect t="-215" r="-8369" b="-323"/>
          <a:stretch>
            <a:fillRect/>
          </a:stretch>
        </p:blipFill>
        <p:spPr bwMode="auto">
          <a:xfrm>
            <a:off x="1026714" y="2665998"/>
            <a:ext cx="6047855" cy="295575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71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 y="381000"/>
            <a:ext cx="6347713" cy="1320800"/>
          </a:xfrm>
        </p:spPr>
        <p:txBody>
          <a:bodyPr/>
          <a:lstStyle/>
          <a:p>
            <a:r>
              <a:rPr lang="en-US"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Chapter 1 : INTRODUCTION</a:t>
            </a:r>
          </a:p>
        </p:txBody>
      </p:sp>
      <p:sp>
        <p:nvSpPr>
          <p:cNvPr id="3" name="Content Placeholder 2"/>
          <p:cNvSpPr>
            <a:spLocks noGrp="1"/>
          </p:cNvSpPr>
          <p:nvPr>
            <p:ph idx="1"/>
          </p:nvPr>
        </p:nvSpPr>
        <p:spPr>
          <a:xfrm>
            <a:off x="0" y="1371600"/>
            <a:ext cx="7893423" cy="5284693"/>
          </a:xfrm>
        </p:spPr>
        <p:txBody>
          <a:bodyPr>
            <a:normAutofit/>
          </a:bodyPr>
          <a:lstStyle/>
          <a:p>
            <a:pPr>
              <a:buFont typeface="Wingdings" panose="05000000000000000000" pitchFamily="2" charset="2"/>
              <a:buChar char="v"/>
            </a:pPr>
            <a:r>
              <a:rPr lang="en-MY" sz="2800" b="1" dirty="0">
                <a:solidFill>
                  <a:srgbClr val="0070C0"/>
                </a:solidFill>
              </a:rPr>
              <a:t>WHAT IS A COMPUTER PROGRAM?</a:t>
            </a:r>
            <a:endParaRPr lang="en-US" sz="2800" dirty="0">
              <a:solidFill>
                <a:srgbClr val="0070C0"/>
              </a:solidFill>
            </a:endParaRPr>
          </a:p>
          <a:p>
            <a:pPr lvl="2"/>
            <a:r>
              <a:rPr lang="en-MY" sz="1800" b="1" dirty="0"/>
              <a:t>Program</a:t>
            </a:r>
            <a:endParaRPr lang="en-US" sz="1800" dirty="0"/>
          </a:p>
          <a:p>
            <a:pPr marL="942975" lvl="3" indent="0">
              <a:buNone/>
            </a:pPr>
            <a:r>
              <a:rPr lang="en-MY" sz="1400" dirty="0"/>
              <a:t>A set of instructions that directs the computer to perform specific tasks</a:t>
            </a:r>
            <a:endParaRPr lang="en-US" sz="1400" dirty="0"/>
          </a:p>
          <a:p>
            <a:pPr marL="942975" lvl="3" indent="0">
              <a:buNone/>
            </a:pPr>
            <a:r>
              <a:rPr lang="en-MY" sz="1400" dirty="0"/>
              <a:t>Another term : </a:t>
            </a:r>
            <a:r>
              <a:rPr lang="en-MY" sz="1400" b="1" dirty="0"/>
              <a:t>software</a:t>
            </a:r>
            <a:r>
              <a:rPr lang="en-MY" sz="1400" dirty="0"/>
              <a:t> (program installed in a computer)</a:t>
            </a:r>
          </a:p>
          <a:p>
            <a:pPr marL="942975" lvl="3" indent="0">
              <a:buNone/>
            </a:pPr>
            <a:r>
              <a:rPr lang="en-MY" sz="1400" dirty="0"/>
              <a:t> </a:t>
            </a:r>
            <a:endParaRPr lang="en-US" sz="1400" dirty="0"/>
          </a:p>
          <a:p>
            <a:pPr lvl="2"/>
            <a:r>
              <a:rPr lang="en-MY" sz="1800" b="1" dirty="0"/>
              <a:t>Programming language</a:t>
            </a:r>
            <a:endParaRPr lang="en-US" sz="1800" dirty="0"/>
          </a:p>
          <a:p>
            <a:pPr marL="985838" lvl="3" indent="0">
              <a:buNone/>
            </a:pPr>
            <a:r>
              <a:rPr lang="en-MY" sz="1400" dirty="0"/>
              <a:t>program written in programming languages that </a:t>
            </a:r>
            <a:r>
              <a:rPr lang="en-MY" sz="1400" b="1" dirty="0">
                <a:solidFill>
                  <a:srgbClr val="00B0F0"/>
                </a:solidFill>
              </a:rPr>
              <a:t>contain the set of instructions, data and rules</a:t>
            </a:r>
            <a:r>
              <a:rPr lang="en-MY" sz="1400" dirty="0"/>
              <a:t> </a:t>
            </a:r>
            <a:endParaRPr lang="en-US" sz="1400" dirty="0"/>
          </a:p>
          <a:p>
            <a:pPr marL="985838" lvl="3" indent="0">
              <a:buNone/>
            </a:pPr>
            <a:r>
              <a:rPr lang="en-MY" sz="1400" dirty="0"/>
              <a:t>Examples of programming languages are </a:t>
            </a:r>
            <a:r>
              <a:rPr lang="en-MY" sz="1400" dirty="0">
                <a:solidFill>
                  <a:srgbClr val="FF0000"/>
                </a:solidFill>
              </a:rPr>
              <a:t>C/C++, COBOL, Visual Basic, Python, JavaScript.</a:t>
            </a:r>
            <a:endParaRPr lang="en-US" sz="1400" dirty="0">
              <a:solidFill>
                <a:srgbClr val="FF0000"/>
              </a:solidFill>
            </a:endParaRPr>
          </a:p>
          <a:p>
            <a:pPr marL="985838" lvl="3" indent="0">
              <a:buNone/>
            </a:pPr>
            <a:r>
              <a:rPr lang="en-MY" sz="1400" dirty="0"/>
              <a:t> </a:t>
            </a:r>
            <a:endParaRPr lang="en-US" sz="1400" dirty="0"/>
          </a:p>
          <a:p>
            <a:pPr lvl="2"/>
            <a:r>
              <a:rPr lang="en-MY" sz="1800" b="1" dirty="0"/>
              <a:t>Programming, Programmers, Users</a:t>
            </a:r>
            <a:endParaRPr lang="en-US" sz="1800" dirty="0"/>
          </a:p>
          <a:p>
            <a:pPr marL="1157288" lvl="3">
              <a:buFont typeface="Wingdings" panose="05000000000000000000" pitchFamily="2" charset="2"/>
              <a:buChar char="q"/>
            </a:pPr>
            <a:r>
              <a:rPr lang="en-MY" sz="1400" dirty="0">
                <a:solidFill>
                  <a:srgbClr val="00B0F0"/>
                </a:solidFill>
              </a:rPr>
              <a:t>process of writing or coding programs </a:t>
            </a:r>
            <a:r>
              <a:rPr lang="en-MY" sz="1400" dirty="0"/>
              <a:t>is called </a:t>
            </a:r>
            <a:r>
              <a:rPr lang="en-MY" sz="1400" dirty="0">
                <a:solidFill>
                  <a:srgbClr val="00B0F0"/>
                </a:solidFill>
              </a:rPr>
              <a:t>programming</a:t>
            </a:r>
            <a:endParaRPr lang="en-US" sz="1400" dirty="0">
              <a:solidFill>
                <a:srgbClr val="00B0F0"/>
              </a:solidFill>
            </a:endParaRPr>
          </a:p>
          <a:p>
            <a:pPr marL="1157288" lvl="3">
              <a:buFont typeface="Wingdings" panose="05000000000000000000" pitchFamily="2" charset="2"/>
              <a:buChar char="q"/>
            </a:pPr>
            <a:r>
              <a:rPr lang="en-MY" sz="1400" dirty="0">
                <a:solidFill>
                  <a:srgbClr val="00B0F0"/>
                </a:solidFill>
              </a:rPr>
              <a:t>individuals who write programs </a:t>
            </a:r>
            <a:r>
              <a:rPr lang="en-MY" sz="1400" dirty="0"/>
              <a:t>are called programmers</a:t>
            </a:r>
            <a:endParaRPr lang="en-US" sz="1400" dirty="0"/>
          </a:p>
          <a:p>
            <a:pPr marL="1157288" lvl="3">
              <a:buFont typeface="Wingdings" panose="05000000000000000000" pitchFamily="2" charset="2"/>
              <a:buChar char="q"/>
            </a:pPr>
            <a:r>
              <a:rPr lang="en-MY" sz="1400" dirty="0">
                <a:solidFill>
                  <a:srgbClr val="00B0F0"/>
                </a:solidFill>
              </a:rPr>
              <a:t>Users</a:t>
            </a:r>
            <a:r>
              <a:rPr lang="en-MY" sz="1400" dirty="0"/>
              <a:t> on the other hand are </a:t>
            </a:r>
            <a:r>
              <a:rPr lang="en-MY" sz="1400" dirty="0">
                <a:solidFill>
                  <a:srgbClr val="00B0F0"/>
                </a:solidFill>
              </a:rPr>
              <a:t>individuals who use the program</a:t>
            </a:r>
            <a:endParaRPr lang="en-US" sz="1400" dirty="0">
              <a:solidFill>
                <a:srgbClr val="00B0F0"/>
              </a:solidFill>
            </a:endParaRPr>
          </a:p>
          <a:p>
            <a:endParaRPr lang="en-US" sz="2800" dirty="0"/>
          </a:p>
        </p:txBody>
      </p:sp>
    </p:spTree>
    <p:extLst>
      <p:ext uri="{BB962C8B-B14F-4D97-AF65-F5344CB8AC3E}">
        <p14:creationId xmlns:p14="http://schemas.microsoft.com/office/powerpoint/2010/main" val="4140009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1" y="0"/>
            <a:ext cx="6447501" cy="300790"/>
          </a:xfrm>
        </p:spPr>
        <p:txBody>
          <a:bodyPr>
            <a:normAutofit fontScale="90000"/>
          </a:bodyPr>
          <a:lstStyle/>
          <a:p>
            <a:r>
              <a:rPr lang="en-US" dirty="0"/>
              <a:t/>
            </a:r>
            <a:br>
              <a:rPr lang="en-US" dirty="0"/>
            </a:br>
            <a:r>
              <a:rPr lang="en-MY" b="1" u="sng" dirty="0"/>
              <a:t>Example of Flowchart</a:t>
            </a:r>
            <a:r>
              <a:rPr lang="en-US" dirty="0"/>
              <a:t/>
            </a:r>
            <a:br>
              <a:rPr lang="en-US" dirty="0"/>
            </a:br>
            <a:endParaRPr lang="en-US" dirty="0"/>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33" y="1342523"/>
            <a:ext cx="5471342" cy="451520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7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800" dirty="0"/>
          </a:p>
          <a:p>
            <a:pPr lvl="1"/>
            <a:r>
              <a:rPr lang="en-MY" sz="2400" dirty="0"/>
              <a:t>Most computer algorithms consist of at least the following processes:</a:t>
            </a:r>
            <a:endParaRPr lang="en-US" sz="2400" dirty="0"/>
          </a:p>
          <a:p>
            <a:pPr lvl="2">
              <a:buFont typeface="Wingdings" charset="2"/>
              <a:buChar char="Ø"/>
            </a:pPr>
            <a:r>
              <a:rPr lang="en-MY" sz="2000" dirty="0"/>
              <a:t>Get the data</a:t>
            </a:r>
            <a:endParaRPr lang="en-US" sz="2000" dirty="0"/>
          </a:p>
          <a:p>
            <a:pPr lvl="2">
              <a:buFont typeface="Wingdings" charset="2"/>
              <a:buChar char="Ø"/>
            </a:pPr>
            <a:r>
              <a:rPr lang="en-MY" sz="2000" dirty="0"/>
              <a:t>Perform the computations</a:t>
            </a:r>
            <a:endParaRPr lang="en-US" sz="2000" dirty="0"/>
          </a:p>
          <a:p>
            <a:pPr lvl="2">
              <a:buFont typeface="Wingdings" charset="2"/>
              <a:buChar char="Ø"/>
            </a:pPr>
            <a:r>
              <a:rPr lang="en-MY" sz="2000" dirty="0"/>
              <a:t>Display the results</a:t>
            </a:r>
            <a:endParaRPr lang="en-US" sz="2000" dirty="0"/>
          </a:p>
          <a:p>
            <a:endParaRPr lang="en-US" sz="2800" dirty="0"/>
          </a:p>
        </p:txBody>
      </p:sp>
      <p:sp>
        <p:nvSpPr>
          <p:cNvPr id="4" name="Title 1"/>
          <p:cNvSpPr txBox="1">
            <a:spLocks/>
          </p:cNvSpPr>
          <p:nvPr/>
        </p:nvSpPr>
        <p:spPr>
          <a:xfrm>
            <a:off x="508001" y="1033714"/>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Flowchart (</a:t>
            </a:r>
            <a:r>
              <a:rPr lang="en-MY" sz="2700" dirty="0" err="1"/>
              <a:t>cont</a:t>
            </a:r>
            <a:r>
              <a:rPr lang="en-MY" sz="2700" dirty="0"/>
              <a:t>)</a:t>
            </a:r>
            <a:r>
              <a:rPr lang="en-US" sz="2700" dirty="0"/>
              <a:t/>
            </a:r>
            <a:br>
              <a:rPr lang="en-US" sz="2700" dirty="0"/>
            </a:br>
            <a:endParaRPr lang="en-US" sz="2700" dirty="0"/>
          </a:p>
        </p:txBody>
      </p:sp>
    </p:spTree>
    <p:extLst>
      <p:ext uri="{BB962C8B-B14F-4D97-AF65-F5344CB8AC3E}">
        <p14:creationId xmlns:p14="http://schemas.microsoft.com/office/powerpoint/2010/main" val="63816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Algorithm Implementation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It means now you start coding based on the algorithm using C++ or other programming languages</a:t>
            </a:r>
          </a:p>
          <a:p>
            <a:pPr marL="0" indent="0">
              <a:buNone/>
            </a:pPr>
            <a:endParaRPr lang="en-US" dirty="0"/>
          </a:p>
          <a:p>
            <a:pPr marL="457200" lvl="1" indent="0">
              <a:buNone/>
            </a:pPr>
            <a:endParaRPr lang="en-MY" sz="2700" dirty="0"/>
          </a:p>
          <a:p>
            <a:pPr lvl="1"/>
            <a:r>
              <a:rPr lang="en-MY" sz="2700" dirty="0" smtClean="0"/>
              <a:t>The </a:t>
            </a:r>
            <a:r>
              <a:rPr lang="en-MY" sz="2700" dirty="0"/>
              <a:t>process is called coding which involves </a:t>
            </a:r>
            <a:r>
              <a:rPr lang="en-MY" sz="2700" i="1" dirty="0">
                <a:solidFill>
                  <a:srgbClr val="00B0F0"/>
                </a:solidFill>
              </a:rPr>
              <a:t>editing, compiling and </a:t>
            </a:r>
            <a:r>
              <a:rPr lang="en-MY" sz="2700" i="1" dirty="0" smtClean="0">
                <a:solidFill>
                  <a:srgbClr val="00B0F0"/>
                </a:solidFill>
              </a:rPr>
              <a:t>debugging</a:t>
            </a:r>
            <a:endParaRPr lang="en-US" sz="2700" i="1" dirty="0">
              <a:solidFill>
                <a:srgbClr val="00B0F0"/>
              </a:solidFill>
            </a:endParaRPr>
          </a:p>
          <a:p>
            <a:endParaRPr lang="en-US" dirty="0"/>
          </a:p>
        </p:txBody>
      </p:sp>
    </p:spTree>
    <p:extLst>
      <p:ext uri="{BB962C8B-B14F-4D97-AF65-F5344CB8AC3E}">
        <p14:creationId xmlns:p14="http://schemas.microsoft.com/office/powerpoint/2010/main" val="296308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Program </a:t>
            </a:r>
            <a:r>
              <a:rPr lang="en-MY" dirty="0" smtClean="0"/>
              <a:t>Testing</a:t>
            </a:r>
            <a:r>
              <a:rPr lang="en-US" dirty="0"/>
              <a:t/>
            </a:r>
            <a:br>
              <a:rPr lang="en-US" dirty="0"/>
            </a:br>
            <a:endParaRPr lang="en-US" dirty="0"/>
          </a:p>
        </p:txBody>
      </p:sp>
      <p:sp>
        <p:nvSpPr>
          <p:cNvPr id="3" name="Content Placeholder 2"/>
          <p:cNvSpPr>
            <a:spLocks noGrp="1"/>
          </p:cNvSpPr>
          <p:nvPr>
            <p:ph idx="1"/>
          </p:nvPr>
        </p:nvSpPr>
        <p:spPr/>
        <p:txBody>
          <a:bodyPr/>
          <a:lstStyle/>
          <a:p>
            <a:endParaRPr lang="en-US" sz="2700" dirty="0"/>
          </a:p>
          <a:p>
            <a:pPr lvl="1"/>
            <a:r>
              <a:rPr lang="en-MY" sz="2400" dirty="0"/>
              <a:t>Requires testing the completed program to verify that it produces expected output. </a:t>
            </a:r>
            <a:endParaRPr lang="en-MY" sz="2400" dirty="0" smtClean="0"/>
          </a:p>
          <a:p>
            <a:pPr lvl="1"/>
            <a:endParaRPr lang="en-MY" sz="2400" dirty="0"/>
          </a:p>
          <a:p>
            <a:pPr lvl="1"/>
            <a:r>
              <a:rPr lang="en-MY" sz="2400" dirty="0" smtClean="0"/>
              <a:t>A </a:t>
            </a:r>
            <a:r>
              <a:rPr lang="en-MY" sz="2400" dirty="0"/>
              <a:t>different set of testing data is normally used to verify that the program works properly and that it is indeed solving the given problem.</a:t>
            </a:r>
            <a:endParaRPr lang="en-US" sz="2400" dirty="0"/>
          </a:p>
          <a:p>
            <a:endParaRPr lang="en-US" dirty="0"/>
          </a:p>
        </p:txBody>
      </p:sp>
    </p:spTree>
    <p:extLst>
      <p:ext uri="{BB962C8B-B14F-4D97-AF65-F5344CB8AC3E}">
        <p14:creationId xmlns:p14="http://schemas.microsoft.com/office/powerpoint/2010/main" val="418800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Program Maintenance</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pPr lvl="1"/>
            <a:r>
              <a:rPr lang="en-MY" sz="2400" dirty="0"/>
              <a:t>Often there may be new requirements to be added into the current program. Making revisions to meet the changing needs with ongoing correction of problems are the major efforts in the program maintenance. As a result the program codes may be modified, added or deleted accordingly.</a:t>
            </a:r>
            <a:endParaRPr lang="en-US" sz="2400" dirty="0"/>
          </a:p>
          <a:p>
            <a:endParaRPr lang="en-US" dirty="0"/>
          </a:p>
        </p:txBody>
      </p:sp>
    </p:spTree>
    <p:extLst>
      <p:ext uri="{BB962C8B-B14F-4D97-AF65-F5344CB8AC3E}">
        <p14:creationId xmlns:p14="http://schemas.microsoft.com/office/powerpoint/2010/main" val="183114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u="sng" dirty="0"/>
              <a:t>EXAMPLE of Program Development :</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MY" sz="4400" b="1" dirty="0"/>
              <a:t>Write a program to </a:t>
            </a:r>
            <a:r>
              <a:rPr lang="en-MY" sz="4400" b="1" dirty="0">
                <a:solidFill>
                  <a:srgbClr val="00B0F0"/>
                </a:solidFill>
              </a:rPr>
              <a:t>compute sum of two integer numbers</a:t>
            </a:r>
            <a:r>
              <a:rPr lang="en-MY" sz="4400" b="1" dirty="0"/>
              <a:t>.</a:t>
            </a:r>
            <a:endParaRPr lang="en-US" sz="4400" b="1" dirty="0"/>
          </a:p>
          <a:p>
            <a:endParaRPr lang="en-US" sz="4000" dirty="0"/>
          </a:p>
        </p:txBody>
      </p:sp>
    </p:spTree>
    <p:extLst>
      <p:ext uri="{BB962C8B-B14F-4D97-AF65-F5344CB8AC3E}">
        <p14:creationId xmlns:p14="http://schemas.microsoft.com/office/powerpoint/2010/main" val="1503197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5737" y="201898"/>
            <a:ext cx="3832194" cy="2838177"/>
          </a:xfrm>
          <a:prstGeom prst="rect">
            <a:avLst/>
          </a:prstGeom>
        </p:spPr>
      </p:pic>
      <p:pic>
        <p:nvPicPr>
          <p:cNvPr id="5" name="Picture 4"/>
          <p:cNvPicPr>
            <a:picLocks noChangeAspect="1"/>
          </p:cNvPicPr>
          <p:nvPr/>
        </p:nvPicPr>
        <p:blipFill>
          <a:blip r:embed="rId3"/>
          <a:stretch>
            <a:fillRect/>
          </a:stretch>
        </p:blipFill>
        <p:spPr>
          <a:xfrm>
            <a:off x="540524" y="3246783"/>
            <a:ext cx="3435128" cy="3582660"/>
          </a:xfrm>
          <a:prstGeom prst="rect">
            <a:avLst/>
          </a:prstGeom>
        </p:spPr>
      </p:pic>
      <p:pic>
        <p:nvPicPr>
          <p:cNvPr id="7" name="Picture 6"/>
          <p:cNvPicPr>
            <a:picLocks noChangeAspect="1"/>
          </p:cNvPicPr>
          <p:nvPr/>
        </p:nvPicPr>
        <p:blipFill>
          <a:blip r:embed="rId4"/>
          <a:stretch>
            <a:fillRect/>
          </a:stretch>
        </p:blipFill>
        <p:spPr>
          <a:xfrm>
            <a:off x="4228761" y="5038113"/>
            <a:ext cx="4711634" cy="17095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033" y="201898"/>
            <a:ext cx="4313206" cy="4738275"/>
          </a:xfrm>
          <a:prstGeom prst="rect">
            <a:avLst/>
          </a:prstGeom>
        </p:spPr>
      </p:pic>
    </p:spTree>
    <p:extLst>
      <p:ext uri="{BB962C8B-B14F-4D97-AF65-F5344CB8AC3E}">
        <p14:creationId xmlns:p14="http://schemas.microsoft.com/office/powerpoint/2010/main" val="258726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4" name="Text Box 2"/>
          <p:cNvSpPr txBox="1">
            <a:spLocks noChangeArrowheads="1"/>
          </p:cNvSpPr>
          <p:nvPr/>
        </p:nvSpPr>
        <p:spPr bwMode="auto">
          <a:xfrm>
            <a:off x="276726" y="1949617"/>
            <a:ext cx="7567864" cy="3599949"/>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ts val="750"/>
              </a:spcAft>
              <a:buFont typeface="Calibri" panose="020F0502020204030204" pitchFamily="34" charset="0"/>
              <a:buChar char="1"/>
            </a:pPr>
            <a:r>
              <a:rPr lang="en-US" altLang="en-US" dirty="0">
                <a:latin typeface="Calibri" panose="020F0502020204030204" pitchFamily="34" charset="0"/>
              </a:rPr>
              <a:t>. Find the difference of two integer numbers.</a:t>
            </a:r>
          </a:p>
          <a:p>
            <a:pPr defTabSz="685800" eaLnBrk="0" fontAlgn="base" hangingPunct="0">
              <a:spcBef>
                <a:spcPct val="0"/>
              </a:spcBef>
              <a:spcAft>
                <a:spcPct val="0"/>
              </a:spcAft>
              <a:buFont typeface="Calibri" panose="020F0502020204030204" pitchFamily="34" charset="0"/>
              <a:buChar char="2"/>
            </a:pPr>
            <a:r>
              <a:rPr lang="en-US" altLang="en-US" dirty="0">
                <a:latin typeface="Calibri" panose="020F0502020204030204" pitchFamily="34" charset="0"/>
              </a:rPr>
              <a:t>. Compute and output the average of two floating-point numbers entered from the keyboard.</a:t>
            </a:r>
          </a:p>
          <a:p>
            <a:pPr defTabSz="685800" eaLnBrk="0" fontAlgn="base" hangingPunct="0">
              <a:spcBef>
                <a:spcPct val="0"/>
              </a:spcBef>
              <a:spcAft>
                <a:spcPct val="0"/>
              </a:spcAft>
              <a:buFont typeface="Calibri" panose="020F0502020204030204" pitchFamily="34" charset="0"/>
              <a:buChar char="2"/>
            </a:pPr>
            <a:endParaRPr lang="en-US" altLang="en-US" dirty="0">
              <a:latin typeface="Times New Roman" panose="02020603050405020304" pitchFamily="18" charset="0"/>
            </a:endParaRPr>
          </a:p>
          <a:p>
            <a:pPr defTabSz="685800" eaLnBrk="0" fontAlgn="base" hangingPunct="0">
              <a:spcBef>
                <a:spcPct val="0"/>
              </a:spcBef>
              <a:spcAft>
                <a:spcPct val="0"/>
              </a:spcAft>
              <a:buFont typeface="Calibri" panose="020F0502020204030204" pitchFamily="34" charset="0"/>
              <a:buChar char="3"/>
            </a:pPr>
            <a:r>
              <a:rPr lang="en-US" altLang="en-US" dirty="0">
                <a:latin typeface="Calibri" panose="020F0502020204030204" pitchFamily="34" charset="0"/>
              </a:rPr>
              <a:t>. Write an algorithm for the metric conversion program to convert distance in kilometers to miles</a:t>
            </a:r>
            <a:r>
              <a:rPr lang="en-US" altLang="en-US" dirty="0" smtClean="0">
                <a:latin typeface="Calibri" panose="020F0502020204030204" pitchFamily="34" charset="0"/>
              </a:rPr>
              <a:t>. (do in class)</a:t>
            </a:r>
            <a:endParaRPr lang="en-US" altLang="en-US" dirty="0">
              <a:latin typeface="Calibri" panose="020F0502020204030204" pitchFamily="34" charset="0"/>
            </a:endParaRPr>
          </a:p>
          <a:p>
            <a:pPr defTabSz="685800" eaLnBrk="0" fontAlgn="base" hangingPunct="0">
              <a:spcBef>
                <a:spcPct val="0"/>
              </a:spcBef>
              <a:spcAft>
                <a:spcPts val="600"/>
              </a:spcAft>
            </a:pPr>
            <a:r>
              <a:rPr lang="en-US" altLang="en-US" dirty="0">
                <a:latin typeface="Times New Roman" panose="02020603050405020304" pitchFamily="18" charset="0"/>
              </a:rPr>
              <a:t>	</a:t>
            </a:r>
            <a:r>
              <a:rPr lang="en-US" altLang="en-US" dirty="0">
                <a:latin typeface="Calibri" panose="020F0502020204030204" pitchFamily="34" charset="0"/>
              </a:rPr>
              <a:t>(Hint: 1 kilometer = 0.6214 miles</a:t>
            </a:r>
            <a:r>
              <a:rPr lang="en-US" altLang="en-US" dirty="0" smtClean="0">
                <a:latin typeface="Calibri" panose="020F0502020204030204" pitchFamily="34" charset="0"/>
              </a:rPr>
              <a:t>)</a:t>
            </a:r>
          </a:p>
          <a:p>
            <a:pPr defTabSz="685800" eaLnBrk="0" fontAlgn="base" hangingPunct="0">
              <a:spcBef>
                <a:spcPct val="0"/>
              </a:spcBef>
              <a:spcAft>
                <a:spcPts val="600"/>
              </a:spcAft>
            </a:pPr>
            <a:endParaRPr lang="en-US" altLang="en-US" dirty="0">
              <a:latin typeface="Calibri" panose="020F0502020204030204" pitchFamily="34" charset="0"/>
            </a:endParaRPr>
          </a:p>
          <a:p>
            <a:pPr defTabSz="685800" eaLnBrk="0" fontAlgn="base" hangingPunct="0">
              <a:spcBef>
                <a:spcPct val="0"/>
              </a:spcBef>
              <a:spcAft>
                <a:spcPts val="600"/>
              </a:spcAft>
            </a:pPr>
            <a:r>
              <a:rPr lang="en-US" altLang="en-US" dirty="0">
                <a:latin typeface="Calibri" panose="020F0502020204030204" pitchFamily="34" charset="0"/>
              </a:rPr>
              <a:t>Answers: https://</a:t>
            </a:r>
            <a:r>
              <a:rPr lang="en-US" altLang="en-US" dirty="0" err="1">
                <a:latin typeface="Calibri" panose="020F0502020204030204" pitchFamily="34" charset="0"/>
              </a:rPr>
              <a:t>github.com</a:t>
            </a:r>
            <a:r>
              <a:rPr lang="en-US" altLang="en-US" dirty="0">
                <a:latin typeface="Calibri" panose="020F0502020204030204" pitchFamily="34" charset="0"/>
              </a:rPr>
              <a:t>/</a:t>
            </a:r>
            <a:r>
              <a:rPr lang="en-US" altLang="en-US" dirty="0" err="1">
                <a:latin typeface="Calibri" panose="020F0502020204030204" pitchFamily="34" charset="0"/>
              </a:rPr>
              <a:t>macunixs</a:t>
            </a:r>
            <a:r>
              <a:rPr lang="en-US" altLang="en-US" dirty="0">
                <a:latin typeface="Calibri" panose="020F0502020204030204" pitchFamily="34" charset="0"/>
              </a:rPr>
              <a:t>/csc128	</a:t>
            </a:r>
          </a:p>
          <a:p>
            <a:pPr defTabSz="685800" eaLnBrk="0" fontAlgn="base" hangingPunct="0">
              <a:spcBef>
                <a:spcPct val="0"/>
              </a:spcBef>
              <a:spcAft>
                <a:spcPct val="0"/>
              </a:spcAft>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72972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a:t>IMPORTANCE OF COMPUTER PROGRAMMING</a:t>
            </a:r>
            <a:endParaRPr lang="en-US" dirty="0"/>
          </a:p>
        </p:txBody>
      </p:sp>
      <p:sp>
        <p:nvSpPr>
          <p:cNvPr id="3" name="Content Placeholder 2"/>
          <p:cNvSpPr>
            <a:spLocks noGrp="1"/>
          </p:cNvSpPr>
          <p:nvPr>
            <p:ph idx="1"/>
          </p:nvPr>
        </p:nvSpPr>
        <p:spPr/>
        <p:txBody>
          <a:bodyPr>
            <a:normAutofit lnSpcReduction="10000"/>
          </a:bodyPr>
          <a:lstStyle/>
          <a:p>
            <a:pPr lvl="0"/>
            <a:r>
              <a:rPr lang="en-MY" dirty="0"/>
              <a:t>A computer without a program is useless.</a:t>
            </a:r>
            <a:endParaRPr lang="en-US" dirty="0"/>
          </a:p>
          <a:p>
            <a:pPr lvl="0"/>
            <a:r>
              <a:rPr lang="en-MY" dirty="0"/>
              <a:t>A computer must have a program to input, process and output data.</a:t>
            </a:r>
          </a:p>
          <a:p>
            <a:pPr lvl="1">
              <a:buFont typeface="Wingdings" charset="2"/>
              <a:buChar char="Ø"/>
            </a:pPr>
            <a:r>
              <a:rPr lang="en-MY" dirty="0"/>
              <a:t>Windows </a:t>
            </a:r>
            <a:r>
              <a:rPr lang="en-MY" dirty="0" smtClean="0"/>
              <a:t>asking user </a:t>
            </a:r>
            <a:r>
              <a:rPr lang="en-MY" dirty="0"/>
              <a:t>to enter password</a:t>
            </a:r>
          </a:p>
          <a:p>
            <a:pPr lvl="1">
              <a:buFont typeface="Wingdings" charset="2"/>
              <a:buChar char="Ø"/>
            </a:pPr>
            <a:r>
              <a:rPr lang="en-MY" dirty="0"/>
              <a:t>User turning on the computer (input to the computer’s BIOS)</a:t>
            </a:r>
            <a:endParaRPr lang="en-US" dirty="0"/>
          </a:p>
          <a:p>
            <a:pPr lvl="0"/>
            <a:r>
              <a:rPr lang="en-MY" dirty="0"/>
              <a:t>Before a program is written, a programmer analyses the requirements and designs a correct algorithm so that the program will produce the desired output.</a:t>
            </a:r>
            <a:endParaRPr lang="en-US" dirty="0"/>
          </a:p>
          <a:p>
            <a:pPr lvl="0"/>
            <a:r>
              <a:rPr lang="en-MY" dirty="0"/>
              <a:t>very important that programmers have a good understanding of computers, problem solving approaches and compositions of the chosen programming languages.</a:t>
            </a:r>
            <a:endParaRPr lang="en-US" dirty="0"/>
          </a:p>
          <a:p>
            <a:endParaRPr lang="en-US" dirty="0"/>
          </a:p>
        </p:txBody>
      </p:sp>
    </p:spTree>
    <p:extLst>
      <p:ext uri="{BB962C8B-B14F-4D97-AF65-F5344CB8AC3E}">
        <p14:creationId xmlns:p14="http://schemas.microsoft.com/office/powerpoint/2010/main" val="290127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143" y="199085"/>
            <a:ext cx="6447501" cy="990600"/>
          </a:xfrm>
        </p:spPr>
        <p:txBody>
          <a:bodyPr>
            <a:normAutofit fontScale="90000"/>
          </a:bodyPr>
          <a:lstStyle/>
          <a:p>
            <a:r>
              <a:rPr lang="en-MY" b="1" dirty="0"/>
              <a:t>THE IMPORTANCE OF GOOD PROGRAMS</a:t>
            </a:r>
            <a:endParaRPr lang="en-US" dirty="0"/>
          </a:p>
        </p:txBody>
      </p:sp>
      <p:sp>
        <p:nvSpPr>
          <p:cNvPr id="3" name="Content Placeholder 2"/>
          <p:cNvSpPr>
            <a:spLocks noGrp="1"/>
          </p:cNvSpPr>
          <p:nvPr>
            <p:ph idx="1"/>
          </p:nvPr>
        </p:nvSpPr>
        <p:spPr>
          <a:xfrm>
            <a:off x="239060" y="1492624"/>
            <a:ext cx="6941669" cy="5096435"/>
          </a:xfrm>
        </p:spPr>
        <p:txBody>
          <a:bodyPr>
            <a:normAutofit fontScale="77500" lnSpcReduction="20000"/>
          </a:bodyPr>
          <a:lstStyle/>
          <a:p>
            <a:r>
              <a:rPr lang="en-MY" dirty="0"/>
              <a:t>In order for a program to be considered as a good program, it must have the following criteria:</a:t>
            </a:r>
            <a:endParaRPr lang="en-US" dirty="0"/>
          </a:p>
          <a:p>
            <a:pPr lvl="1"/>
            <a:r>
              <a:rPr lang="en-MY" sz="1700" b="1" dirty="0"/>
              <a:t>Reliability of output</a:t>
            </a:r>
            <a:endParaRPr lang="en-US" sz="1700" dirty="0"/>
          </a:p>
          <a:p>
            <a:pPr lvl="2">
              <a:buFont typeface="Arial" charset="0"/>
              <a:buChar char="•"/>
            </a:pPr>
            <a:r>
              <a:rPr lang="en-MY" sz="1800" dirty="0"/>
              <a:t>M</a:t>
            </a:r>
            <a:r>
              <a:rPr lang="en-MY" sz="1800" dirty="0" smtClean="0"/>
              <a:t>ust </a:t>
            </a:r>
            <a:r>
              <a:rPr lang="en-MY" sz="1800" dirty="0"/>
              <a:t>be able to produce correct output. </a:t>
            </a:r>
            <a:endParaRPr lang="en-MY" sz="1800" dirty="0" smtClean="0"/>
          </a:p>
          <a:p>
            <a:pPr lvl="2">
              <a:buFont typeface="Arial" charset="0"/>
              <a:buChar char="•"/>
            </a:pPr>
            <a:r>
              <a:rPr lang="en-MY" sz="1800" dirty="0" smtClean="0"/>
              <a:t>A </a:t>
            </a:r>
            <a:r>
              <a:rPr lang="en-MY" sz="1800" dirty="0"/>
              <a:t>different set of input data is used to ensure the reliability of the output</a:t>
            </a:r>
            <a:r>
              <a:rPr lang="en-MY" sz="1800" dirty="0" smtClean="0"/>
              <a:t>.</a:t>
            </a:r>
            <a:endParaRPr lang="en-US" dirty="0"/>
          </a:p>
          <a:p>
            <a:pPr lvl="1"/>
            <a:r>
              <a:rPr lang="en-MY" sz="1700" b="1" dirty="0"/>
              <a:t>Program’s efficiency</a:t>
            </a:r>
            <a:endParaRPr lang="en-US" sz="1700" dirty="0"/>
          </a:p>
          <a:p>
            <a:pPr lvl="2">
              <a:buFont typeface="Arial" charset="0"/>
              <a:buChar char="•"/>
            </a:pPr>
            <a:r>
              <a:rPr lang="en-MY" sz="1800" dirty="0"/>
              <a:t>E</a:t>
            </a:r>
            <a:r>
              <a:rPr lang="en-MY" sz="1800" dirty="0" smtClean="0"/>
              <a:t>fficient </a:t>
            </a:r>
            <a:r>
              <a:rPr lang="en-MY" sz="1800" dirty="0"/>
              <a:t>and reliable in the sense that it produces no errors during execution process. The program must achieve its </a:t>
            </a:r>
            <a:r>
              <a:rPr lang="en-MY" sz="1800" dirty="0" smtClean="0"/>
              <a:t>purpose.</a:t>
            </a:r>
            <a:endParaRPr lang="en-US" sz="1425" dirty="0"/>
          </a:p>
          <a:p>
            <a:pPr lvl="1"/>
            <a:r>
              <a:rPr lang="en-MY" sz="1700" b="1" dirty="0"/>
              <a:t>Interactivity</a:t>
            </a:r>
            <a:endParaRPr lang="en-US" sz="1700" dirty="0"/>
          </a:p>
          <a:p>
            <a:pPr lvl="2">
              <a:buFont typeface="Arial" charset="0"/>
              <a:buChar char="•"/>
            </a:pPr>
            <a:r>
              <a:rPr lang="en-MY" sz="1900" dirty="0" smtClean="0"/>
              <a:t>Interaction between user </a:t>
            </a:r>
            <a:r>
              <a:rPr lang="en-MY" sz="1900" dirty="0"/>
              <a:t>and </a:t>
            </a:r>
            <a:r>
              <a:rPr lang="en-MY" sz="1900" dirty="0" smtClean="0"/>
              <a:t>program </a:t>
            </a:r>
            <a:r>
              <a:rPr lang="en-MY" sz="1900" dirty="0"/>
              <a:t>must be well defined. </a:t>
            </a:r>
            <a:r>
              <a:rPr lang="en-MY" sz="1900" dirty="0" smtClean="0"/>
              <a:t>--so </a:t>
            </a:r>
            <a:r>
              <a:rPr lang="en-MY" sz="1900" dirty="0"/>
              <a:t>that the user knows the processing status. </a:t>
            </a:r>
            <a:endParaRPr lang="en-US" sz="1900" dirty="0"/>
          </a:p>
          <a:p>
            <a:pPr lvl="2">
              <a:buFont typeface="Arial" charset="0"/>
              <a:buChar char="•"/>
            </a:pPr>
            <a:r>
              <a:rPr lang="en-MY" sz="1900" dirty="0"/>
              <a:t>U</a:t>
            </a:r>
            <a:r>
              <a:rPr lang="en-MY" sz="1900" dirty="0" smtClean="0"/>
              <a:t>ser </a:t>
            </a:r>
            <a:r>
              <a:rPr lang="en-MY" sz="1900" dirty="0"/>
              <a:t>friendly allow the users to respond to instruction correctly and this will help the users to key in valid </a:t>
            </a:r>
            <a:r>
              <a:rPr lang="en-MY" sz="1900" dirty="0" smtClean="0"/>
              <a:t>input not false input</a:t>
            </a:r>
            <a:endParaRPr lang="en-US" dirty="0"/>
          </a:p>
          <a:p>
            <a:pPr lvl="1"/>
            <a:r>
              <a:rPr lang="en-MY" sz="1700" b="1" dirty="0"/>
              <a:t>Program Readability</a:t>
            </a:r>
            <a:endParaRPr lang="en-US" sz="1700" dirty="0"/>
          </a:p>
          <a:p>
            <a:pPr lvl="2">
              <a:buFont typeface="Arial" charset="0"/>
              <a:buChar char="•"/>
            </a:pPr>
            <a:r>
              <a:rPr lang="en-MY" sz="1800" dirty="0"/>
              <a:t>Readability is concerned with how other person views one’s program. </a:t>
            </a:r>
            <a:endParaRPr lang="en-US" sz="1800" dirty="0"/>
          </a:p>
          <a:p>
            <a:pPr lvl="2">
              <a:buFont typeface="Arial" charset="0"/>
              <a:buChar char="•"/>
            </a:pPr>
            <a:r>
              <a:rPr lang="en-MY" sz="1800" dirty="0"/>
              <a:t>For programmers, the use of </a:t>
            </a:r>
            <a:r>
              <a:rPr lang="en-MY" sz="1800" b="1" i="1" dirty="0">
                <a:solidFill>
                  <a:srgbClr val="0070C0"/>
                </a:solidFill>
              </a:rPr>
              <a:t>indentation</a:t>
            </a:r>
            <a:r>
              <a:rPr lang="en-MY" sz="1800" dirty="0">
                <a:solidFill>
                  <a:srgbClr val="0070C0"/>
                </a:solidFill>
              </a:rPr>
              <a:t> </a:t>
            </a:r>
            <a:r>
              <a:rPr lang="en-MY" sz="1800" dirty="0"/>
              <a:t>and </a:t>
            </a:r>
            <a:r>
              <a:rPr lang="en-MY" sz="1800" b="1" i="1" dirty="0">
                <a:solidFill>
                  <a:srgbClr val="0070C0"/>
                </a:solidFill>
              </a:rPr>
              <a:t>comments</a:t>
            </a:r>
            <a:r>
              <a:rPr lang="en-MY" sz="1800" dirty="0">
                <a:solidFill>
                  <a:srgbClr val="0070C0"/>
                </a:solidFill>
              </a:rPr>
              <a:t> </a:t>
            </a:r>
            <a:r>
              <a:rPr lang="en-MY" sz="1800" dirty="0"/>
              <a:t>are common to improve the programs readability.</a:t>
            </a:r>
            <a:endParaRPr lang="en-US" sz="1800" dirty="0"/>
          </a:p>
          <a:p>
            <a:endParaRPr lang="en-US" dirty="0"/>
          </a:p>
          <a:p>
            <a:endParaRPr lang="en-US" dirty="0"/>
          </a:p>
        </p:txBody>
      </p:sp>
    </p:spTree>
    <p:extLst>
      <p:ext uri="{BB962C8B-B14F-4D97-AF65-F5344CB8AC3E}">
        <p14:creationId xmlns:p14="http://schemas.microsoft.com/office/powerpoint/2010/main" val="260509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08001" y="130205"/>
            <a:ext cx="6447501" cy="686224"/>
          </a:xfrm>
        </p:spPr>
        <p:txBody>
          <a:bodyPr>
            <a:noAutofit/>
          </a:bodyPr>
          <a:lstStyle/>
          <a:p>
            <a:r>
              <a:rPr lang="en-MY" sz="2400" b="1" dirty="0"/>
              <a:t>THE IMPORTANCE OF GOOD PROGRAMS (</a:t>
            </a:r>
            <a:r>
              <a:rPr lang="en-MY" sz="2400" b="1" dirty="0" err="1"/>
              <a:t>cont</a:t>
            </a:r>
            <a:r>
              <a:rPr lang="en-MY" sz="2400" b="1" dirty="0"/>
              <a:t>)</a:t>
            </a:r>
            <a:endParaRPr lang="en-US" sz="2400" dirty="0"/>
          </a:p>
        </p:txBody>
      </p:sp>
      <p:sp>
        <p:nvSpPr>
          <p:cNvPr id="3" name="Content Placeholder 2"/>
          <p:cNvSpPr>
            <a:spLocks noGrp="1"/>
          </p:cNvSpPr>
          <p:nvPr>
            <p:ph idx="1"/>
          </p:nvPr>
        </p:nvSpPr>
        <p:spPr>
          <a:xfrm>
            <a:off x="508001" y="1120805"/>
            <a:ext cx="6545942" cy="4468061"/>
          </a:xfrm>
        </p:spPr>
        <p:txBody>
          <a:bodyPr>
            <a:noAutofit/>
          </a:bodyPr>
          <a:lstStyle/>
          <a:p>
            <a:pPr lvl="0"/>
            <a:r>
              <a:rPr lang="en-MY" sz="1600" b="1" dirty="0" smtClean="0"/>
              <a:t>Indentation (using Tab key)</a:t>
            </a:r>
            <a:endParaRPr lang="en-US" sz="1600" dirty="0"/>
          </a:p>
          <a:p>
            <a:pPr lvl="1">
              <a:buFont typeface="Arial" charset="0"/>
              <a:buChar char="•"/>
            </a:pPr>
            <a:r>
              <a:rPr lang="en-MY" sz="1400" dirty="0" smtClean="0"/>
              <a:t>making </a:t>
            </a:r>
            <a:r>
              <a:rPr lang="en-MY" sz="1400" dirty="0"/>
              <a:t>the structure of the program clearer and easier to read. </a:t>
            </a:r>
            <a:endParaRPr lang="en-US" sz="1400" dirty="0"/>
          </a:p>
          <a:p>
            <a:pPr lvl="1">
              <a:buFont typeface="Arial" charset="0"/>
              <a:buChar char="•"/>
            </a:pPr>
            <a:r>
              <a:rPr lang="en-MY" sz="1400" dirty="0"/>
              <a:t>A </a:t>
            </a:r>
            <a:r>
              <a:rPr lang="en-MY" sz="1400" b="1" i="1" dirty="0">
                <a:solidFill>
                  <a:srgbClr val="0070C0"/>
                </a:solidFill>
              </a:rPr>
              <a:t>statement within a statement </a:t>
            </a:r>
            <a:r>
              <a:rPr lang="en-MY" sz="1400" dirty="0"/>
              <a:t>should be indented to show the user which statements are subordinate of the other</a:t>
            </a:r>
            <a:r>
              <a:rPr lang="en-MY" sz="1400" dirty="0" smtClean="0"/>
              <a:t>.</a:t>
            </a:r>
            <a:endParaRPr lang="en-US" dirty="0"/>
          </a:p>
          <a:p>
            <a:pPr lvl="0"/>
            <a:r>
              <a:rPr lang="en-MY" sz="1600" b="1" dirty="0"/>
              <a:t>Comments</a:t>
            </a:r>
            <a:endParaRPr lang="en-US" sz="1600" dirty="0"/>
          </a:p>
          <a:p>
            <a:pPr lvl="1"/>
            <a:r>
              <a:rPr lang="en-MY" sz="1400" dirty="0"/>
              <a:t>Comments (sometimes referred to as internal documentation) should be place in the program coding to improve its readability.</a:t>
            </a:r>
            <a:endParaRPr lang="en-US" sz="1400" dirty="0"/>
          </a:p>
          <a:p>
            <a:pPr lvl="1"/>
            <a:r>
              <a:rPr lang="en-MY" sz="1400" dirty="0" smtClean="0"/>
              <a:t>comments </a:t>
            </a:r>
            <a:r>
              <a:rPr lang="en-MY" sz="1400" dirty="0"/>
              <a:t>are there for the convenience of anyone reading the program.</a:t>
            </a:r>
            <a:endParaRPr lang="en-US" sz="1400" dirty="0"/>
          </a:p>
          <a:p>
            <a:pPr lvl="1"/>
            <a:r>
              <a:rPr lang="en-MY" sz="1400" dirty="0"/>
              <a:t>Two types of comments:</a:t>
            </a:r>
            <a:endParaRPr lang="en-US" sz="1400" dirty="0"/>
          </a:p>
          <a:p>
            <a:pPr lvl="2"/>
            <a:r>
              <a:rPr lang="en-MY" sz="1200" dirty="0"/>
              <a:t>Line comments – begins with two slashes (//) and continues to the end of line.</a:t>
            </a:r>
            <a:endParaRPr lang="en-US" sz="1200" dirty="0"/>
          </a:p>
          <a:p>
            <a:pPr marL="0" indent="0">
              <a:buNone/>
            </a:pPr>
            <a:r>
              <a:rPr lang="en-MY" sz="1600" b="1" i="1" dirty="0"/>
              <a:t>						//declare </a:t>
            </a:r>
            <a:r>
              <a:rPr lang="en-MY" sz="1600" b="1" i="1" dirty="0" smtClean="0"/>
              <a:t>variable</a:t>
            </a:r>
            <a:endParaRPr lang="en-US" sz="1600" dirty="0"/>
          </a:p>
          <a:p>
            <a:pPr lvl="2"/>
            <a:r>
              <a:rPr lang="en-MY" sz="1200" dirty="0"/>
              <a:t>Block comment – begin with the symbols </a:t>
            </a:r>
            <a:r>
              <a:rPr lang="en-MY" sz="1050" b="1" dirty="0">
                <a:solidFill>
                  <a:srgbClr val="0070C0"/>
                </a:solidFill>
              </a:rPr>
              <a:t>/* and end with symbols */. </a:t>
            </a:r>
            <a:r>
              <a:rPr lang="en-MY" sz="1200" dirty="0"/>
              <a:t>Block comments are conveniently used for statement that span across two or more lines.</a:t>
            </a:r>
            <a:endParaRPr lang="en-US" sz="1200" dirty="0"/>
          </a:p>
          <a:p>
            <a:pPr marL="1971675" lvl="6" indent="0">
              <a:buNone/>
            </a:pPr>
            <a:r>
              <a:rPr lang="en-MY" sz="1000" b="1" dirty="0">
                <a:solidFill>
                  <a:srgbClr val="FF0000"/>
                </a:solidFill>
              </a:rPr>
              <a:t>/* This program to display name, </a:t>
            </a:r>
          </a:p>
          <a:p>
            <a:pPr marL="1971675" lvl="6" indent="0">
              <a:buNone/>
            </a:pPr>
            <a:r>
              <a:rPr lang="en-MY" sz="1000" b="1" dirty="0">
                <a:solidFill>
                  <a:srgbClr val="FF0000"/>
                </a:solidFill>
              </a:rPr>
              <a:t>	address, IC No,</a:t>
            </a:r>
            <a:endParaRPr lang="en-US" sz="1000" b="1" dirty="0">
              <a:solidFill>
                <a:srgbClr val="FF0000"/>
              </a:solidFill>
            </a:endParaRPr>
          </a:p>
          <a:p>
            <a:pPr marL="1971675" lvl="6" indent="0">
              <a:buNone/>
            </a:pPr>
            <a:r>
              <a:rPr lang="en-MY" sz="1000" b="1" dirty="0">
                <a:solidFill>
                  <a:srgbClr val="FF0000"/>
                </a:solidFill>
              </a:rPr>
              <a:t>    And address. */</a:t>
            </a:r>
            <a:endParaRPr lang="en-US" sz="1000" b="1" dirty="0">
              <a:solidFill>
                <a:srgbClr val="FF0000"/>
              </a:solidFill>
            </a:endParaRPr>
          </a:p>
          <a:p>
            <a:endParaRPr lang="en-US" sz="1600" dirty="0"/>
          </a:p>
        </p:txBody>
      </p:sp>
    </p:spTree>
    <p:extLst>
      <p:ext uri="{BB962C8B-B14F-4D97-AF65-F5344CB8AC3E}">
        <p14:creationId xmlns:p14="http://schemas.microsoft.com/office/powerpoint/2010/main" val="283406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RELATIONSHIP BETWEEN COMPILERS, INTERPRETERS AND PROGRAMS</a:t>
            </a:r>
            <a:r>
              <a:rPr lang="en-US" dirty="0"/>
              <a:t/>
            </a:r>
            <a:br>
              <a:rPr lang="en-US" dirty="0"/>
            </a:br>
            <a:endParaRPr lang="en-US" dirty="0"/>
          </a:p>
        </p:txBody>
      </p:sp>
      <p:sp>
        <p:nvSpPr>
          <p:cNvPr id="3" name="Content Placeholder 2"/>
          <p:cNvSpPr>
            <a:spLocks noGrp="1"/>
          </p:cNvSpPr>
          <p:nvPr>
            <p:ph idx="1"/>
          </p:nvPr>
        </p:nvSpPr>
        <p:spPr>
          <a:xfrm>
            <a:off x="832853" y="2305050"/>
            <a:ext cx="6447501" cy="3333253"/>
          </a:xfrm>
        </p:spPr>
        <p:txBody>
          <a:bodyPr>
            <a:normAutofit/>
          </a:bodyPr>
          <a:lstStyle/>
          <a:p>
            <a:r>
              <a:rPr lang="en-MY" dirty="0"/>
              <a:t>Before the emergence of high-level languages, programmers write programs using the machine and assembly languages.</a:t>
            </a:r>
            <a:endParaRPr lang="en-US" dirty="0"/>
          </a:p>
          <a:p>
            <a:pPr lvl="0"/>
            <a:r>
              <a:rPr lang="en-MY" dirty="0"/>
              <a:t>Machine and high-level languages</a:t>
            </a:r>
            <a:endParaRPr lang="en-US" dirty="0"/>
          </a:p>
          <a:p>
            <a:pPr lvl="1"/>
            <a:r>
              <a:rPr lang="en-MY" dirty="0"/>
              <a:t>Computers can only understand machine language that is in binary form of 1’s and 0’s. </a:t>
            </a:r>
            <a:endParaRPr lang="en-US" dirty="0"/>
          </a:p>
          <a:p>
            <a:pPr lvl="1"/>
            <a:r>
              <a:rPr lang="en-MY" dirty="0"/>
              <a:t>However, programmers have hard times understanding the codes if they were to program in machine language.</a:t>
            </a:r>
            <a:endParaRPr lang="en-US" dirty="0"/>
          </a:p>
          <a:p>
            <a:pPr lvl="1"/>
            <a:r>
              <a:rPr lang="en-MY" dirty="0"/>
              <a:t>Example:</a:t>
            </a:r>
            <a:endParaRPr lang="en-US" dirty="0"/>
          </a:p>
          <a:p>
            <a:endParaRPr lang="en-US" dirty="0"/>
          </a:p>
        </p:txBody>
      </p:sp>
      <p:sp>
        <p:nvSpPr>
          <p:cNvPr id="4" name="Text Box 2"/>
          <p:cNvSpPr txBox="1">
            <a:spLocks noChangeArrowheads="1"/>
          </p:cNvSpPr>
          <p:nvPr/>
        </p:nvSpPr>
        <p:spPr bwMode="auto">
          <a:xfrm>
            <a:off x="2704497" y="5243015"/>
            <a:ext cx="2215846" cy="76993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en-US" altLang="en-US" sz="1400">
                <a:latin typeface="Calibri" panose="020F0502020204030204" pitchFamily="34" charset="0"/>
              </a:rPr>
              <a:t>1100 </a:t>
            </a:r>
          </a:p>
          <a:p>
            <a:pPr defTabSz="685800" eaLnBrk="0" fontAlgn="base" hangingPunct="0">
              <a:spcBef>
                <a:spcPct val="0"/>
              </a:spcBef>
              <a:spcAft>
                <a:spcPct val="0"/>
              </a:spcAft>
            </a:pPr>
            <a:r>
              <a:rPr lang="en-US" altLang="en-US" sz="1400">
                <a:latin typeface="Calibri" panose="020F0502020204030204" pitchFamily="34" charset="0"/>
              </a:rPr>
              <a:t>11001010 1000001 1000101 001011</a:t>
            </a:r>
            <a:endParaRPr lang="en-US" altLang="en-US" sz="2800">
              <a:latin typeface="Arial" panose="020B0604020202020204" pitchFamily="34" charset="0"/>
            </a:endParaRPr>
          </a:p>
        </p:txBody>
      </p:sp>
    </p:spTree>
    <p:extLst>
      <p:ext uri="{BB962C8B-B14F-4D97-AF65-F5344CB8AC3E}">
        <p14:creationId xmlns:p14="http://schemas.microsoft.com/office/powerpoint/2010/main" val="323424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505" y="997122"/>
            <a:ext cx="7708347" cy="5536199"/>
          </a:xfrm>
        </p:spPr>
        <p:txBody>
          <a:bodyPr>
            <a:normAutofit/>
          </a:bodyPr>
          <a:lstStyle/>
          <a:p>
            <a:pPr marL="342900" lvl="1" indent="0">
              <a:buNone/>
            </a:pPr>
            <a:endParaRPr lang="en-MY" sz="2000" dirty="0"/>
          </a:p>
          <a:p>
            <a:pPr marL="342900" lvl="1" indent="0">
              <a:buNone/>
            </a:pPr>
            <a:r>
              <a:rPr lang="en-MY" sz="2000" dirty="0"/>
              <a:t>To overcome this problem, other programming languages such </a:t>
            </a:r>
            <a:r>
              <a:rPr lang="en-MY" sz="2000" dirty="0">
                <a:solidFill>
                  <a:schemeClr val="tx1"/>
                </a:solidFill>
              </a:rPr>
              <a:t>as</a:t>
            </a:r>
            <a:r>
              <a:rPr lang="en-MY" sz="2000" dirty="0">
                <a:solidFill>
                  <a:srgbClr val="0070C0"/>
                </a:solidFill>
              </a:rPr>
              <a:t> </a:t>
            </a:r>
            <a:r>
              <a:rPr lang="en-MY" sz="2000" b="1" dirty="0">
                <a:solidFill>
                  <a:srgbClr val="FF0000"/>
                </a:solidFill>
              </a:rPr>
              <a:t>assembly language </a:t>
            </a:r>
            <a:r>
              <a:rPr lang="en-MY" sz="2000" dirty="0"/>
              <a:t>and </a:t>
            </a:r>
            <a:r>
              <a:rPr lang="en-MY" sz="2000" b="1" dirty="0">
                <a:solidFill>
                  <a:srgbClr val="00B0F0"/>
                </a:solidFill>
              </a:rPr>
              <a:t>high level languages </a:t>
            </a:r>
            <a:r>
              <a:rPr lang="en-MY" sz="2000" dirty="0"/>
              <a:t>developed. High level language resembles human languages in many ways.</a:t>
            </a:r>
            <a:endParaRPr lang="en-US" sz="2000" dirty="0"/>
          </a:p>
          <a:p>
            <a:pPr marL="0" indent="0">
              <a:buNone/>
            </a:pPr>
            <a:endParaRPr lang="en-US" sz="2400" dirty="0"/>
          </a:p>
          <a:p>
            <a:r>
              <a:rPr lang="en-MY" sz="2400" dirty="0"/>
              <a:t>Example of an assembly language:</a:t>
            </a:r>
          </a:p>
          <a:p>
            <a:endParaRPr lang="en-MY" sz="2400" dirty="0"/>
          </a:p>
          <a:p>
            <a:pPr marL="0" indent="0">
              <a:buNone/>
            </a:pPr>
            <a:endParaRPr lang="en-MY" sz="2400" dirty="0"/>
          </a:p>
          <a:p>
            <a:endParaRPr lang="en-MY" sz="2400" dirty="0" smtClean="0"/>
          </a:p>
          <a:p>
            <a:r>
              <a:rPr lang="en-MY" sz="2400" dirty="0" smtClean="0"/>
              <a:t>Example </a:t>
            </a:r>
            <a:r>
              <a:rPr lang="en-MY" sz="2400" dirty="0"/>
              <a:t>of high level language (C++)</a:t>
            </a:r>
            <a:endParaRPr lang="en-US" sz="2400" dirty="0"/>
          </a:p>
          <a:p>
            <a:endParaRPr lang="en-US" sz="2400" dirty="0"/>
          </a:p>
          <a:p>
            <a:endParaRPr lang="en-US" sz="2400" dirty="0"/>
          </a:p>
        </p:txBody>
      </p:sp>
      <p:sp>
        <p:nvSpPr>
          <p:cNvPr id="7" name="Text Box 4"/>
          <p:cNvSpPr txBox="1">
            <a:spLocks noChangeArrowheads="1"/>
          </p:cNvSpPr>
          <p:nvPr/>
        </p:nvSpPr>
        <p:spPr bwMode="auto">
          <a:xfrm>
            <a:off x="2676937" y="3453927"/>
            <a:ext cx="3299794" cy="1224090"/>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en-US" altLang="en-US" dirty="0" smtClean="0">
                <a:latin typeface="Calibri" panose="020F0502020204030204" pitchFamily="34" charset="0"/>
              </a:rPr>
              <a:t>MOVE      hours,  a</a:t>
            </a:r>
          </a:p>
          <a:p>
            <a:pPr defTabSz="685800" eaLnBrk="0" fontAlgn="base" hangingPunct="0">
              <a:spcBef>
                <a:spcPct val="0"/>
              </a:spcBef>
              <a:spcAft>
                <a:spcPct val="0"/>
              </a:spcAft>
            </a:pPr>
            <a:r>
              <a:rPr lang="en-US" altLang="en-US" dirty="0" smtClean="0">
                <a:latin typeface="Calibri" panose="020F0502020204030204" pitchFamily="34" charset="0"/>
              </a:rPr>
              <a:t>MOVE      rate, b</a:t>
            </a:r>
            <a:endParaRPr lang="en-US" altLang="en-US" dirty="0">
              <a:latin typeface="Calibri" panose="020F0502020204030204" pitchFamily="34" charset="0"/>
            </a:endParaRPr>
          </a:p>
          <a:p>
            <a:pPr defTabSz="685800" eaLnBrk="0" fontAlgn="base" hangingPunct="0">
              <a:spcBef>
                <a:spcPct val="0"/>
              </a:spcBef>
              <a:spcAft>
                <a:spcPct val="0"/>
              </a:spcAft>
            </a:pPr>
            <a:r>
              <a:rPr lang="en-US" altLang="en-US" dirty="0" smtClean="0">
                <a:latin typeface="Calibri" panose="020F0502020204030204" pitchFamily="34" charset="0"/>
              </a:rPr>
              <a:t>MUL         </a:t>
            </a:r>
            <a:r>
              <a:rPr lang="en-US" altLang="en-US" dirty="0" err="1" smtClean="0">
                <a:latin typeface="Calibri" panose="020F0502020204030204" pitchFamily="34" charset="0"/>
              </a:rPr>
              <a:t>grossWages,hours,rate</a:t>
            </a:r>
            <a:endParaRPr lang="en-US" altLang="en-US" sz="3600" dirty="0">
              <a:latin typeface="Arial" panose="020B0604020202020204" pitchFamily="34" charset="0"/>
            </a:endParaRPr>
          </a:p>
          <a:p>
            <a:pPr defTabSz="685800" eaLnBrk="0" fontAlgn="base" hangingPunct="0">
              <a:spcBef>
                <a:spcPct val="0"/>
              </a:spcBef>
              <a:spcAft>
                <a:spcPct val="0"/>
              </a:spcAft>
            </a:pPr>
            <a:r>
              <a:rPr lang="en-US" altLang="en-US" dirty="0" smtClean="0">
                <a:latin typeface="Calibri" charset="0"/>
                <a:ea typeface="Calibri" charset="0"/>
                <a:cs typeface="Calibri" charset="0"/>
              </a:rPr>
              <a:t>MUL         tax,0.07,grossWages</a:t>
            </a:r>
            <a:endParaRPr lang="en-US" altLang="en-US" sz="1050" dirty="0" smtClean="0">
              <a:latin typeface="Calibri" charset="0"/>
              <a:ea typeface="Calibri" charset="0"/>
              <a:cs typeface="Calibri" charset="0"/>
            </a:endParaRPr>
          </a:p>
        </p:txBody>
      </p:sp>
      <p:sp>
        <p:nvSpPr>
          <p:cNvPr id="8" name="Text Box 5"/>
          <p:cNvSpPr txBox="1">
            <a:spLocks noChangeArrowheads="1"/>
          </p:cNvSpPr>
          <p:nvPr/>
        </p:nvSpPr>
        <p:spPr bwMode="auto">
          <a:xfrm>
            <a:off x="2676936" y="5574037"/>
            <a:ext cx="2865840" cy="747249"/>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en-US" altLang="en-US" dirty="0" err="1">
                <a:latin typeface="Calibri" panose="020F0502020204030204" pitchFamily="34" charset="0"/>
              </a:rPr>
              <a:t>grossWages</a:t>
            </a:r>
            <a:r>
              <a:rPr lang="en-US" altLang="en-US" dirty="0">
                <a:latin typeface="Calibri" panose="020F0502020204030204" pitchFamily="34" charset="0"/>
              </a:rPr>
              <a:t> = hours * rate;</a:t>
            </a:r>
          </a:p>
          <a:p>
            <a:pPr defTabSz="685800" eaLnBrk="0" fontAlgn="base" hangingPunct="0">
              <a:spcBef>
                <a:spcPct val="0"/>
              </a:spcBef>
              <a:spcAft>
                <a:spcPct val="0"/>
              </a:spcAft>
            </a:pPr>
            <a:r>
              <a:rPr lang="en-US" altLang="en-US" dirty="0">
                <a:latin typeface="Calibri" panose="020F0502020204030204" pitchFamily="34" charset="0"/>
              </a:rPr>
              <a:t>tax= 0.07 * </a:t>
            </a:r>
            <a:r>
              <a:rPr lang="en-US" altLang="en-US" dirty="0" err="1">
                <a:latin typeface="Calibri" panose="020F0502020204030204" pitchFamily="34" charset="0"/>
              </a:rPr>
              <a:t>grossWages</a:t>
            </a:r>
            <a:endParaRPr lang="en-US" altLang="en-US" sz="3600" dirty="0">
              <a:latin typeface="Arial" panose="020B0604020202020204" pitchFamily="34" charset="0"/>
            </a:endParaRPr>
          </a:p>
        </p:txBody>
      </p:sp>
      <p:sp>
        <p:nvSpPr>
          <p:cNvPr id="9" name="Rectangle 8"/>
          <p:cNvSpPr/>
          <p:nvPr/>
        </p:nvSpPr>
        <p:spPr>
          <a:xfrm>
            <a:off x="699142" y="166126"/>
            <a:ext cx="6629309" cy="830997"/>
          </a:xfrm>
          <a:prstGeom prst="rect">
            <a:avLst/>
          </a:prstGeom>
        </p:spPr>
        <p:txBody>
          <a:bodyPr wrap="square">
            <a:spAutoFit/>
          </a:bodyPr>
          <a:lstStyle/>
          <a:p>
            <a:r>
              <a:rPr lang="en-MY" sz="2400" b="1" dirty="0"/>
              <a:t>RELATIONSHIP BETWEEN COMPILERS, INTERPRETERS AND PROGRAMS (</a:t>
            </a:r>
            <a:r>
              <a:rPr lang="en-MY" sz="2400" b="1" dirty="0" err="1"/>
              <a:t>cont</a:t>
            </a:r>
            <a:r>
              <a:rPr lang="en-MY" sz="2400" b="1" dirty="0"/>
              <a:t>)</a:t>
            </a:r>
            <a:endParaRPr lang="en-US" sz="2400" dirty="0"/>
          </a:p>
        </p:txBody>
      </p:sp>
    </p:spTree>
    <p:extLst>
      <p:ext uri="{BB962C8B-B14F-4D97-AF65-F5344CB8AC3E}">
        <p14:creationId xmlns:p14="http://schemas.microsoft.com/office/powerpoint/2010/main" val="133332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237" y="1271472"/>
            <a:ext cx="7615582" cy="5116076"/>
          </a:xfrm>
        </p:spPr>
        <p:txBody>
          <a:bodyPr>
            <a:normAutofit fontScale="92500" lnSpcReduction="10000"/>
          </a:bodyPr>
          <a:lstStyle/>
          <a:p>
            <a:endParaRPr lang="en-US" sz="2800" dirty="0"/>
          </a:p>
          <a:p>
            <a:pPr lvl="1"/>
            <a:r>
              <a:rPr lang="en-MY" sz="2400" dirty="0"/>
              <a:t>Both languages ease the process of writing programs. </a:t>
            </a:r>
            <a:endParaRPr lang="en-MY" sz="2400" dirty="0" smtClean="0"/>
          </a:p>
          <a:p>
            <a:pPr lvl="1"/>
            <a:endParaRPr lang="en-MY" sz="2400" dirty="0"/>
          </a:p>
          <a:p>
            <a:pPr lvl="1"/>
            <a:r>
              <a:rPr lang="en-MY" sz="2400" dirty="0" smtClean="0"/>
              <a:t>However </a:t>
            </a:r>
            <a:r>
              <a:rPr lang="en-MY" sz="2400" dirty="0"/>
              <a:t>computers still cannot understand these </a:t>
            </a:r>
            <a:r>
              <a:rPr lang="en-MY" sz="2400" dirty="0" smtClean="0"/>
              <a:t>languages</a:t>
            </a:r>
            <a:r>
              <a:rPr lang="en-MY" sz="2400" dirty="0"/>
              <a:t> </a:t>
            </a:r>
            <a:r>
              <a:rPr lang="en-MY" sz="2400" i="1" dirty="0" err="1" smtClean="0"/>
              <a:t>i.e</a:t>
            </a:r>
            <a:r>
              <a:rPr lang="en-MY" sz="2400" i="1" dirty="0" smtClean="0"/>
              <a:t> </a:t>
            </a:r>
            <a:r>
              <a:rPr lang="en-MY" sz="2400" i="1" dirty="0" smtClean="0">
                <a:solidFill>
                  <a:srgbClr val="0070C0"/>
                </a:solidFill>
              </a:rPr>
              <a:t>assembly and </a:t>
            </a:r>
            <a:r>
              <a:rPr lang="en-MY" sz="2400" i="1" dirty="0">
                <a:solidFill>
                  <a:srgbClr val="0070C0"/>
                </a:solidFill>
              </a:rPr>
              <a:t>C</a:t>
            </a:r>
            <a:r>
              <a:rPr lang="en-MY" sz="2400" i="1" dirty="0" smtClean="0">
                <a:solidFill>
                  <a:srgbClr val="0070C0"/>
                </a:solidFill>
              </a:rPr>
              <a:t>++</a:t>
            </a:r>
          </a:p>
          <a:p>
            <a:pPr marL="457200" lvl="1" indent="0">
              <a:buNone/>
            </a:pPr>
            <a:r>
              <a:rPr lang="en-MY" sz="2400" dirty="0" smtClean="0"/>
              <a:t> </a:t>
            </a:r>
            <a:endParaRPr lang="en-US" sz="2400" dirty="0"/>
          </a:p>
          <a:p>
            <a:pPr lvl="1"/>
            <a:r>
              <a:rPr lang="en-MY" sz="2400" dirty="0"/>
              <a:t>As a result these programs must be </a:t>
            </a:r>
            <a:r>
              <a:rPr lang="en-MY" sz="2400" b="1" dirty="0">
                <a:solidFill>
                  <a:srgbClr val="0070C0"/>
                </a:solidFill>
              </a:rPr>
              <a:t>translated</a:t>
            </a:r>
            <a:r>
              <a:rPr lang="en-MY" sz="2400" dirty="0">
                <a:solidFill>
                  <a:srgbClr val="0070C0"/>
                </a:solidFill>
              </a:rPr>
              <a:t> </a:t>
            </a:r>
            <a:r>
              <a:rPr lang="en-MY" sz="2400" dirty="0"/>
              <a:t>into </a:t>
            </a:r>
            <a:r>
              <a:rPr lang="en-MY" sz="2400" dirty="0">
                <a:solidFill>
                  <a:srgbClr val="FF0000"/>
                </a:solidFill>
              </a:rPr>
              <a:t>machine </a:t>
            </a:r>
            <a:r>
              <a:rPr lang="en-MY" sz="2400" dirty="0" smtClean="0">
                <a:solidFill>
                  <a:srgbClr val="FF0000"/>
                </a:solidFill>
              </a:rPr>
              <a:t>language (1s and 0s)</a:t>
            </a:r>
            <a:r>
              <a:rPr lang="en-MY" sz="2400" dirty="0" smtClean="0"/>
              <a:t>.</a:t>
            </a:r>
          </a:p>
          <a:p>
            <a:pPr marL="457200" lvl="1" indent="0">
              <a:buNone/>
            </a:pPr>
            <a:endParaRPr lang="en-US" sz="2400" dirty="0"/>
          </a:p>
          <a:p>
            <a:pPr lvl="1"/>
            <a:r>
              <a:rPr lang="en-MY" sz="2400" dirty="0"/>
              <a:t>Thus programs written in other language such as C++ need to go through a process called </a:t>
            </a:r>
            <a:r>
              <a:rPr lang="en-MY" sz="3500" b="1" dirty="0">
                <a:solidFill>
                  <a:srgbClr val="FF0000"/>
                </a:solidFill>
              </a:rPr>
              <a:t>COMPILING</a:t>
            </a:r>
            <a:r>
              <a:rPr lang="en-MY" sz="2400" dirty="0"/>
              <a:t>.</a:t>
            </a:r>
            <a:endParaRPr lang="en-US" sz="2400" dirty="0"/>
          </a:p>
          <a:p>
            <a:endParaRPr lang="en-US" sz="2800" dirty="0"/>
          </a:p>
        </p:txBody>
      </p:sp>
      <p:sp>
        <p:nvSpPr>
          <p:cNvPr id="4" name="Rectangle 3"/>
          <p:cNvSpPr/>
          <p:nvPr/>
        </p:nvSpPr>
        <p:spPr>
          <a:xfrm>
            <a:off x="591237" y="300064"/>
            <a:ext cx="6364265" cy="830997"/>
          </a:xfrm>
          <a:prstGeom prst="rect">
            <a:avLst/>
          </a:prstGeom>
        </p:spPr>
        <p:txBody>
          <a:bodyPr wrap="square">
            <a:spAutoFit/>
          </a:bodyPr>
          <a:lstStyle/>
          <a:p>
            <a:r>
              <a:rPr lang="en-MY" sz="2400" b="1" dirty="0"/>
              <a:t>RELATIONSHIP BETWEEN COMPILERS, INTERPRETERS AND PROGRAMS (</a:t>
            </a:r>
            <a:r>
              <a:rPr lang="en-MY" sz="2400" b="1" dirty="0" err="1"/>
              <a:t>cont</a:t>
            </a:r>
            <a:r>
              <a:rPr lang="en-MY" sz="2400" b="1" dirty="0"/>
              <a:t>)</a:t>
            </a:r>
            <a:endParaRPr lang="en-US" sz="2400" dirty="0"/>
          </a:p>
        </p:txBody>
      </p:sp>
    </p:spTree>
    <p:extLst>
      <p:ext uri="{BB962C8B-B14F-4D97-AF65-F5344CB8AC3E}">
        <p14:creationId xmlns:p14="http://schemas.microsoft.com/office/powerpoint/2010/main" val="297438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32522"/>
            <a:ext cx="6347713" cy="1320800"/>
          </a:xfrm>
        </p:spPr>
        <p:txBody>
          <a:bodyPr/>
          <a:lstStyle/>
          <a:p>
            <a:r>
              <a:rPr lang="en-MY" b="1" dirty="0"/>
              <a:t>Compiling a C++ program</a:t>
            </a:r>
            <a:r>
              <a:rPr lang="en-US" dirty="0"/>
              <a:t/>
            </a:r>
            <a:br>
              <a:rPr lang="en-US" dirty="0"/>
            </a:br>
            <a:endParaRPr lang="en-US" dirty="0"/>
          </a:p>
        </p:txBody>
      </p:sp>
      <p:sp>
        <p:nvSpPr>
          <p:cNvPr id="3" name="Content Placeholder 2"/>
          <p:cNvSpPr>
            <a:spLocks noGrp="1"/>
          </p:cNvSpPr>
          <p:nvPr>
            <p:ph idx="1"/>
          </p:nvPr>
        </p:nvSpPr>
        <p:spPr>
          <a:xfrm>
            <a:off x="609599" y="1270000"/>
            <a:ext cx="7328453" cy="4697410"/>
          </a:xfrm>
        </p:spPr>
        <p:txBody>
          <a:bodyPr>
            <a:normAutofit/>
          </a:bodyPr>
          <a:lstStyle/>
          <a:p>
            <a:r>
              <a:rPr lang="en-MY" sz="2400" b="1" dirty="0">
                <a:solidFill>
                  <a:srgbClr val="FF0000"/>
                </a:solidFill>
              </a:rPr>
              <a:t>Compiling</a:t>
            </a:r>
            <a:r>
              <a:rPr lang="en-MY" sz="2400" dirty="0">
                <a:solidFill>
                  <a:srgbClr val="FF0000"/>
                </a:solidFill>
              </a:rPr>
              <a:t> </a:t>
            </a:r>
            <a:r>
              <a:rPr lang="en-MY" sz="2400" dirty="0" smtClean="0"/>
              <a:t>= process </a:t>
            </a:r>
            <a:r>
              <a:rPr lang="en-MY" sz="2400" dirty="0"/>
              <a:t>to convert the program instructions into equivalent machine language</a:t>
            </a:r>
            <a:r>
              <a:rPr lang="en-MY" sz="2400" dirty="0" smtClean="0"/>
              <a:t>.</a:t>
            </a:r>
          </a:p>
          <a:p>
            <a:pPr marL="0" indent="0">
              <a:buNone/>
            </a:pPr>
            <a:endParaRPr lang="en-MY" sz="2400" dirty="0"/>
          </a:p>
          <a:p>
            <a:pPr lvl="0"/>
            <a:r>
              <a:rPr lang="en-MY" sz="2400" dirty="0"/>
              <a:t>During compilation of program, a </a:t>
            </a:r>
            <a:r>
              <a:rPr lang="en-MY" sz="2400" b="1" dirty="0"/>
              <a:t>compile</a:t>
            </a:r>
            <a:r>
              <a:rPr lang="en-MY" sz="2400" dirty="0"/>
              <a:t>r will convert the </a:t>
            </a:r>
            <a:r>
              <a:rPr lang="en-MY" sz="2400" b="1" dirty="0">
                <a:solidFill>
                  <a:srgbClr val="00B0F0"/>
                </a:solidFill>
              </a:rPr>
              <a:t>entire</a:t>
            </a:r>
            <a:r>
              <a:rPr lang="en-MY" sz="2400" dirty="0">
                <a:solidFill>
                  <a:srgbClr val="00B0F0"/>
                </a:solidFill>
              </a:rPr>
              <a:t> </a:t>
            </a:r>
            <a:r>
              <a:rPr lang="en-MY" sz="2400" dirty="0"/>
              <a:t>program into machine language</a:t>
            </a:r>
            <a:r>
              <a:rPr lang="en-MY" sz="2400" dirty="0" smtClean="0"/>
              <a:t>.</a:t>
            </a:r>
          </a:p>
          <a:p>
            <a:pPr lvl="0"/>
            <a:endParaRPr lang="en-US" sz="2400" dirty="0"/>
          </a:p>
          <a:p>
            <a:pPr lvl="0"/>
            <a:r>
              <a:rPr lang="en-MY" sz="2400" b="1" dirty="0"/>
              <a:t>Interpreter</a:t>
            </a:r>
            <a:r>
              <a:rPr lang="en-MY" sz="2400" dirty="0"/>
              <a:t> is also used to convert a program into machine language. But it will translate one program statement a time a time, instead of the entire program</a:t>
            </a:r>
            <a:r>
              <a:rPr lang="en-MY" sz="2400" dirty="0" smtClean="0"/>
              <a:t>. </a:t>
            </a:r>
            <a:r>
              <a:rPr lang="en-MY" sz="2400" dirty="0" err="1" smtClean="0">
                <a:solidFill>
                  <a:srgbClr val="00B0F0"/>
                </a:solidFill>
              </a:rPr>
              <a:t>E.g</a:t>
            </a:r>
            <a:r>
              <a:rPr lang="en-MY" sz="2400" dirty="0" smtClean="0">
                <a:solidFill>
                  <a:srgbClr val="00B0F0"/>
                </a:solidFill>
              </a:rPr>
              <a:t> </a:t>
            </a:r>
            <a:r>
              <a:rPr lang="en-MY" sz="2400" b="1" i="1" dirty="0" smtClean="0">
                <a:solidFill>
                  <a:srgbClr val="00B0F0"/>
                </a:solidFill>
              </a:rPr>
              <a:t>Python language</a:t>
            </a:r>
            <a:endParaRPr lang="en-US" sz="2400" b="1" i="1" dirty="0">
              <a:solidFill>
                <a:srgbClr val="00B0F0"/>
              </a:solidFill>
            </a:endParaRPr>
          </a:p>
          <a:p>
            <a:endParaRPr lang="en-US" sz="2400" dirty="0"/>
          </a:p>
          <a:p>
            <a:endParaRPr lang="en-US" sz="2400" dirty="0"/>
          </a:p>
        </p:txBody>
      </p:sp>
    </p:spTree>
    <p:extLst>
      <p:ext uri="{BB962C8B-B14F-4D97-AF65-F5344CB8AC3E}">
        <p14:creationId xmlns:p14="http://schemas.microsoft.com/office/powerpoint/2010/main" val="3762881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253</TotalTime>
  <Words>1470</Words>
  <Application>Microsoft Macintosh PowerPoint</Application>
  <PresentationFormat>On-screen Show (4:3)</PresentationFormat>
  <Paragraphs>191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Courier New</vt:lpstr>
      <vt:lpstr>Segoe UI Black</vt:lpstr>
      <vt:lpstr>Times New Roman</vt:lpstr>
      <vt:lpstr>Trebuchet MS</vt:lpstr>
      <vt:lpstr>Wingdings</vt:lpstr>
      <vt:lpstr>Wingdings 3</vt:lpstr>
      <vt:lpstr>Arial</vt:lpstr>
      <vt:lpstr>Facet</vt:lpstr>
      <vt:lpstr>Csc 128 Fundamentals To Computer Solving</vt:lpstr>
      <vt:lpstr>Chapter 1 : INTRODUCTION</vt:lpstr>
      <vt:lpstr>IMPORTANCE OF COMPUTER PROGRAMMING</vt:lpstr>
      <vt:lpstr>THE IMPORTANCE OF GOOD PROGRAMS</vt:lpstr>
      <vt:lpstr>THE IMPORTANCE OF GOOD PROGRAMS (cont)</vt:lpstr>
      <vt:lpstr>RELATIONSHIP BETWEEN COMPILERS, INTERPRETERS AND PROGRAMS </vt:lpstr>
      <vt:lpstr>PowerPoint Presentation</vt:lpstr>
      <vt:lpstr>PowerPoint Presentation</vt:lpstr>
      <vt:lpstr>Compiling a C++ program </vt:lpstr>
      <vt:lpstr>Source code </vt:lpstr>
      <vt:lpstr>Object code </vt:lpstr>
      <vt:lpstr>Translation Process for C++</vt:lpstr>
      <vt:lpstr>  Chapter1 : PROGRAM DEVELOPMENT LIFE CYCLE </vt:lpstr>
      <vt:lpstr>Phases in the problem solving approach </vt:lpstr>
      <vt:lpstr>Problem Definition (Analysis) </vt:lpstr>
      <vt:lpstr>Algorithm Design </vt:lpstr>
      <vt:lpstr>PowerPoint Presentation</vt:lpstr>
      <vt:lpstr>PowerPoint Presentation</vt:lpstr>
      <vt:lpstr>PowerPoint Presentation</vt:lpstr>
      <vt:lpstr> Example of Flowchart </vt:lpstr>
      <vt:lpstr>PowerPoint Presentation</vt:lpstr>
      <vt:lpstr>Algorithm Implementation </vt:lpstr>
      <vt:lpstr>Program Testing </vt:lpstr>
      <vt:lpstr>Program Maintenance </vt:lpstr>
      <vt:lpstr>EXAMPLE of Program Development : </vt:lpstr>
      <vt:lpstr>PowerPoint Presentation</vt:lpstr>
      <vt:lpstr>EXERCISES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128 Fundamentals To Computer Solving</dc:title>
  <dc:creator>macunixs</dc:creator>
  <cp:lastModifiedBy>Microsoft Office User</cp:lastModifiedBy>
  <cp:revision>81</cp:revision>
  <dcterms:created xsi:type="dcterms:W3CDTF">2016-12-06T09:57:58Z</dcterms:created>
  <dcterms:modified xsi:type="dcterms:W3CDTF">2016-12-07T13:27:25Z</dcterms:modified>
</cp:coreProperties>
</file>