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Impact of Decisions on Profit</a:t>
            </a:r>
          </a:p>
        </c:rich>
      </c:tx>
      <c:layout>
        <c:manualLayout>
          <c:xMode val="edge"/>
          <c:yMode val="edge"/>
          <c:x val="0.36896857962164553"/>
          <c:y val="4.5121276754489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06644199900973E-2"/>
          <c:y val="0.16708336272216076"/>
          <c:w val="0.87668326651866291"/>
          <c:h val="0.781000210599086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TomMacProfits!$D$3:$D$10</c:f>
              <c:strCache>
                <c:ptCount val="8"/>
                <c:pt idx="0">
                  <c:v>No Strategic Decisions </c:v>
                </c:pt>
                <c:pt idx="1">
                  <c:v>W</c:v>
                </c:pt>
                <c:pt idx="2">
                  <c:v>C</c:v>
                </c:pt>
                <c:pt idx="3">
                  <c:v>P</c:v>
                </c:pt>
                <c:pt idx="4">
                  <c:v>W, C</c:v>
                </c:pt>
                <c:pt idx="5">
                  <c:v>W, P</c:v>
                </c:pt>
                <c:pt idx="6">
                  <c:v>C, P</c:v>
                </c:pt>
                <c:pt idx="7">
                  <c:v>W, C, P</c:v>
                </c:pt>
              </c:strCache>
            </c:strRef>
          </c:cat>
          <c:val>
            <c:numRef>
              <c:f>TomMacProfits!$A$3:$A$10</c:f>
              <c:numCache>
                <c:formatCode>General</c:formatCode>
                <c:ptCount val="8"/>
                <c:pt idx="0">
                  <c:v>55008.408810000001</c:v>
                </c:pt>
                <c:pt idx="1">
                  <c:v>52008.408810000001</c:v>
                </c:pt>
                <c:pt idx="2">
                  <c:v>1306.2995249999999</c:v>
                </c:pt>
                <c:pt idx="3">
                  <c:v>55125.189899999998</c:v>
                </c:pt>
                <c:pt idx="4">
                  <c:v>-1693.7004750000001</c:v>
                </c:pt>
                <c:pt idx="5">
                  <c:v>52125.189899999998</c:v>
                </c:pt>
                <c:pt idx="6">
                  <c:v>1553.241035</c:v>
                </c:pt>
                <c:pt idx="7">
                  <c:v>-1446.758965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0-4DE5-B5D9-3F07DF5FEC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TomMacProfits!$D$3:$D$10</c:f>
              <c:strCache>
                <c:ptCount val="8"/>
                <c:pt idx="0">
                  <c:v>No Strategic Decisions </c:v>
                </c:pt>
                <c:pt idx="1">
                  <c:v>W</c:v>
                </c:pt>
                <c:pt idx="2">
                  <c:v>C</c:v>
                </c:pt>
                <c:pt idx="3">
                  <c:v>P</c:v>
                </c:pt>
                <c:pt idx="4">
                  <c:v>W, C</c:v>
                </c:pt>
                <c:pt idx="5">
                  <c:v>W, P</c:v>
                </c:pt>
                <c:pt idx="6">
                  <c:v>C, P</c:v>
                </c:pt>
                <c:pt idx="7">
                  <c:v>W, C, P</c:v>
                </c:pt>
              </c:strCache>
            </c:strRef>
          </c:cat>
          <c:val>
            <c:numRef>
              <c:f>TomMacProfits!$D$3:$D$10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0-4DE5-B5D9-3F07DF5FE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8262176"/>
        <c:axId val="1778262592"/>
      </c:barChart>
      <c:catAx>
        <c:axId val="177826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Decisions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262592"/>
        <c:crosses val="autoZero"/>
        <c:auto val="1"/>
        <c:lblAlgn val="ctr"/>
        <c:lblOffset val="100"/>
        <c:noMultiLvlLbl val="0"/>
      </c:catAx>
      <c:valAx>
        <c:axId val="1778262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Optimal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26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3021787"/>
            <a:ext cx="10994760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261461"/>
            <a:ext cx="10975163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7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7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189327"/>
            <a:ext cx="10994760" cy="1018035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60"/>
            <a:ext cx="10994760" cy="4275736"/>
          </a:xfrm>
        </p:spPr>
        <p:txBody>
          <a:bodyPr/>
          <a:lstStyle>
            <a:lvl1pPr algn="ctr">
              <a:defRPr sz="3733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6" y="374901"/>
            <a:ext cx="834787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6" y="1392934"/>
            <a:ext cx="8347873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3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1392934"/>
            <a:ext cx="10791153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1096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40828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1096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40828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1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9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0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708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02B-5CEA-4A4A-AEAF-EB76117F6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TomMac</a:t>
            </a:r>
            <a:r>
              <a:rPr lang="en-GB" dirty="0"/>
              <a:t> Consultation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98AD-0ED9-41A2-86E2-835F15E6F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Ed Grosvenor,  Sam Muir,  Mac Walker,  Matthew Forsyth</a:t>
            </a:r>
          </a:p>
        </p:txBody>
      </p:sp>
    </p:spTree>
    <p:extLst>
      <p:ext uri="{BB962C8B-B14F-4D97-AF65-F5344CB8AC3E}">
        <p14:creationId xmlns:p14="http://schemas.microsoft.com/office/powerpoint/2010/main" val="122729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00A7-6225-BBA2-18FA-40A2EF55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/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64C1-2037-10B6-AF6D-F3545CDC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E64A83-711A-4314-9777-8F0A1CE5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20741"/>
              </p:ext>
            </p:extLst>
          </p:nvPr>
        </p:nvGraphicFramePr>
        <p:xfrm>
          <a:off x="2851220" y="2768367"/>
          <a:ext cx="6661897" cy="3714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220">
                  <a:extLst>
                    <a:ext uri="{9D8B030D-6E8A-4147-A177-3AD203B41FA5}">
                      <a16:colId xmlns:a16="http://schemas.microsoft.com/office/drawing/2014/main" val="3914641538"/>
                    </a:ext>
                  </a:extLst>
                </a:gridCol>
                <a:gridCol w="581768">
                  <a:extLst>
                    <a:ext uri="{9D8B030D-6E8A-4147-A177-3AD203B41FA5}">
                      <a16:colId xmlns:a16="http://schemas.microsoft.com/office/drawing/2014/main" val="4290453879"/>
                    </a:ext>
                  </a:extLst>
                </a:gridCol>
                <a:gridCol w="576084">
                  <a:extLst>
                    <a:ext uri="{9D8B030D-6E8A-4147-A177-3AD203B41FA5}">
                      <a16:colId xmlns:a16="http://schemas.microsoft.com/office/drawing/2014/main" val="1786773575"/>
                    </a:ext>
                  </a:extLst>
                </a:gridCol>
                <a:gridCol w="4039825">
                  <a:extLst>
                    <a:ext uri="{9D8B030D-6E8A-4147-A177-3AD203B41FA5}">
                      <a16:colId xmlns:a16="http://schemas.microsoft.com/office/drawing/2014/main" val="3432809797"/>
                    </a:ext>
                  </a:extLst>
                </a:gridCol>
              </a:tblGrid>
              <a:tr h="1275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Value of Increasing Supply (£/kg)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6579306"/>
                  </a:ext>
                </a:extLst>
              </a:tr>
              <a:tr h="821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Quarter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 Beef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 Plum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 Moneymaker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6793044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Jan-Mar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1.018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0.08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0.6525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9763969"/>
                  </a:ext>
                </a:extLst>
              </a:tr>
              <a:tr h="2655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Apr-Jun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0.1556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3800199"/>
                  </a:ext>
                </a:extLst>
              </a:tr>
              <a:tr h="2655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Jul-Sep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0.1556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530446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Oct-Dec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1.028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0.6125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4888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8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0CAE-B230-46F7-6241-C7A5EE27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/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2653-FB1D-7A18-7A51-113D252E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26" y="2207362"/>
            <a:ext cx="10994760" cy="4275736"/>
          </a:xfrm>
        </p:spPr>
        <p:txBody>
          <a:bodyPr/>
          <a:lstStyle/>
          <a:p>
            <a:r>
              <a:rPr lang="en-GB" sz="2900" dirty="0"/>
              <a:t>It is worth buying beef tomatoes in Oct-Mar.</a:t>
            </a:r>
          </a:p>
          <a:p>
            <a:r>
              <a:rPr lang="en-GB" sz="2900" dirty="0"/>
              <a:t>We use up all tomatoes in Winter quarter.</a:t>
            </a:r>
          </a:p>
          <a:p>
            <a:r>
              <a:rPr lang="en-GB" sz="2900" dirty="0"/>
              <a:t>We would like to further investigate changing reduction factors. </a:t>
            </a:r>
          </a:p>
          <a:p>
            <a:endParaRPr lang="en-GB" sz="2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8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159F-3936-46DC-89A2-6B6B2A4D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D600-7404-469B-BAE8-6270711B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Aid the tomato processing company </a:t>
            </a:r>
            <a:r>
              <a:rPr lang="en-GB" dirty="0" err="1"/>
              <a:t>TomMac</a:t>
            </a:r>
            <a:r>
              <a:rPr lang="en-GB" dirty="0"/>
              <a:t> in the choice of three strategic decisions.</a:t>
            </a:r>
          </a:p>
          <a:p>
            <a:r>
              <a:rPr lang="en-GB" dirty="0"/>
              <a:t>For each three month period we must choose the amount of each tomato variety to purchase.</a:t>
            </a:r>
          </a:p>
          <a:p>
            <a:r>
              <a:rPr lang="en-GB" dirty="0"/>
              <a:t>These varieties are then made into 4 different products.</a:t>
            </a:r>
          </a:p>
          <a:p>
            <a:r>
              <a:rPr lang="en-GB" dirty="0"/>
              <a:t>In each period we had to abide by certain constraints.</a:t>
            </a:r>
          </a:p>
          <a:p>
            <a:r>
              <a:rPr lang="en-GB" dirty="0"/>
              <a:t>We find maximum profit detailing optimal decisions for each period.</a:t>
            </a:r>
          </a:p>
        </p:txBody>
      </p:sp>
    </p:spTree>
    <p:extLst>
      <p:ext uri="{BB962C8B-B14F-4D97-AF65-F5344CB8AC3E}">
        <p14:creationId xmlns:p14="http://schemas.microsoft.com/office/powerpoint/2010/main" val="19490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6F82-69A3-4679-8921-64669E22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EEFF-90E4-4E9A-AB92-C2DC507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/>
              <a:t>Upon maximizing profit, we obtained solutions to all three operation decisions. We should purchase the following amount of tomato. varieties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E0DD22-EFC4-4FCE-B38F-2D8D6F3A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32597"/>
              </p:ext>
            </p:extLst>
          </p:nvPr>
        </p:nvGraphicFramePr>
        <p:xfrm>
          <a:off x="1690667" y="3174998"/>
          <a:ext cx="8810666" cy="319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978">
                  <a:extLst>
                    <a:ext uri="{9D8B030D-6E8A-4147-A177-3AD203B41FA5}">
                      <a16:colId xmlns:a16="http://schemas.microsoft.com/office/drawing/2014/main" val="263621251"/>
                    </a:ext>
                  </a:extLst>
                </a:gridCol>
                <a:gridCol w="2724767">
                  <a:extLst>
                    <a:ext uri="{9D8B030D-6E8A-4147-A177-3AD203B41FA5}">
                      <a16:colId xmlns:a16="http://schemas.microsoft.com/office/drawing/2014/main" val="3923073496"/>
                    </a:ext>
                  </a:extLst>
                </a:gridCol>
                <a:gridCol w="2362244">
                  <a:extLst>
                    <a:ext uri="{9D8B030D-6E8A-4147-A177-3AD203B41FA5}">
                      <a16:colId xmlns:a16="http://schemas.microsoft.com/office/drawing/2014/main" val="3372307388"/>
                    </a:ext>
                  </a:extLst>
                </a:gridCol>
                <a:gridCol w="1121677">
                  <a:extLst>
                    <a:ext uri="{9D8B030D-6E8A-4147-A177-3AD203B41FA5}">
                      <a16:colId xmlns:a16="http://schemas.microsoft.com/office/drawing/2014/main" val="474269510"/>
                    </a:ext>
                  </a:extLst>
                </a:gridCol>
              </a:tblGrid>
              <a:tr h="5332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Variety Bought (kg)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21575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Period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Beef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Moneymaker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Plum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758421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Jan-Mar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1500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4183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704463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Apr-Jun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2644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5545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651835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Jul-Sep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8404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400474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Oct-Dec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1500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4410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57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4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5887-60DA-4FFB-B18B-7A9D8C5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2F9F-4548-4404-8544-2940B834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/>
              <a:t>In each period we must also produce the following goods.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B7B25-14A1-43B5-96D7-2BAA753D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20211"/>
              </p:ext>
            </p:extLst>
          </p:nvPr>
        </p:nvGraphicFramePr>
        <p:xfrm>
          <a:off x="1697937" y="2748119"/>
          <a:ext cx="8796126" cy="342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4393">
                  <a:extLst>
                    <a:ext uri="{9D8B030D-6E8A-4147-A177-3AD203B41FA5}">
                      <a16:colId xmlns:a16="http://schemas.microsoft.com/office/drawing/2014/main" val="4145820160"/>
                    </a:ext>
                  </a:extLst>
                </a:gridCol>
                <a:gridCol w="2000531">
                  <a:extLst>
                    <a:ext uri="{9D8B030D-6E8A-4147-A177-3AD203B41FA5}">
                      <a16:colId xmlns:a16="http://schemas.microsoft.com/office/drawing/2014/main" val="2031637375"/>
                    </a:ext>
                  </a:extLst>
                </a:gridCol>
                <a:gridCol w="1565675">
                  <a:extLst>
                    <a:ext uri="{9D8B030D-6E8A-4147-A177-3AD203B41FA5}">
                      <a16:colId xmlns:a16="http://schemas.microsoft.com/office/drawing/2014/main" val="750174737"/>
                    </a:ext>
                  </a:extLst>
                </a:gridCol>
                <a:gridCol w="1740395">
                  <a:extLst>
                    <a:ext uri="{9D8B030D-6E8A-4147-A177-3AD203B41FA5}">
                      <a16:colId xmlns:a16="http://schemas.microsoft.com/office/drawing/2014/main" val="3688246618"/>
                    </a:ext>
                  </a:extLst>
                </a:gridCol>
                <a:gridCol w="1385132">
                  <a:extLst>
                    <a:ext uri="{9D8B030D-6E8A-4147-A177-3AD203B41FA5}">
                      <a16:colId xmlns:a16="http://schemas.microsoft.com/office/drawing/2014/main" val="1872027424"/>
                    </a:ext>
                  </a:extLst>
                </a:gridCol>
              </a:tblGrid>
              <a:tr h="57147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Product Output (kg)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1407722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Period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Canned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Paste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Sauce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147236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Jan-Mar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867.7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1892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6777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Apr-Jun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3590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8218944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Jul-Sep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4410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4156436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Oct-Dec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1848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697.7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774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8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EB1-E089-4B52-B14E-854ECE88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8586-8E1A-44C8-8612-75350EAF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Apr-Jun, store 89.70kg paste.</a:t>
            </a:r>
          </a:p>
          <a:p>
            <a:r>
              <a:rPr lang="en-GB" dirty="0"/>
              <a:t>Jul-Sept, store 1410kg sauce and 3590kg paste.</a:t>
            </a:r>
          </a:p>
          <a:p>
            <a:r>
              <a:rPr lang="en-GB" dirty="0"/>
              <a:t>Oct-Dec, store 108kg sauce and 1633kg paste.</a:t>
            </a:r>
          </a:p>
          <a:p>
            <a:r>
              <a:rPr lang="en-GB" dirty="0"/>
              <a:t>Led to an income of £136,500, total cost of £112,000 and so our optimal profit is £24490</a:t>
            </a:r>
          </a:p>
        </p:txBody>
      </p:sp>
    </p:spTree>
    <p:extLst>
      <p:ext uri="{BB962C8B-B14F-4D97-AF65-F5344CB8AC3E}">
        <p14:creationId xmlns:p14="http://schemas.microsoft.com/office/powerpoint/2010/main" val="33996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4598-AE9B-4094-8F37-104DEB4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C799-0E94-4756-BC2A-46B9852A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900" dirty="0"/>
              <a:t>Best combination of three possible decisions:</a:t>
            </a:r>
          </a:p>
          <a:p>
            <a:endParaRPr lang="en-GB" sz="2900" dirty="0"/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Rent a second warehouse, 5000kg of storage costing £3000 per year.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Sign a new contract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Increase production capacity by 20%, machinery upgrade is available costing £400 per year.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12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BE39-16AF-43B6-A8AB-F23E9E78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715E-B1D6-490A-836D-E0C41820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8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sz="29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E5AC1A-1EA7-448D-875E-2CEBEBF95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18835"/>
              </p:ext>
            </p:extLst>
          </p:nvPr>
        </p:nvGraphicFramePr>
        <p:xfrm>
          <a:off x="1988871" y="2373577"/>
          <a:ext cx="8214255" cy="422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93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6915-1822-47DE-9E72-877A5324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D517-1544-410F-8661-BDA72A60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dirty="0"/>
              <a:t>Increasing production capacity increases optimal profit to £55130.</a:t>
            </a:r>
          </a:p>
          <a:p>
            <a:r>
              <a:rPr lang="en-GB" sz="2900" dirty="0"/>
              <a:t>No other combination of strategic decisions result in an increase in profit.</a:t>
            </a:r>
          </a:p>
          <a:p>
            <a:r>
              <a:rPr lang="en-GB" sz="2900" dirty="0"/>
              <a:t>Recommended that </a:t>
            </a:r>
            <a:r>
              <a:rPr lang="en-GB" sz="2900" dirty="0" err="1"/>
              <a:t>TomMac</a:t>
            </a:r>
            <a:r>
              <a:rPr lang="en-GB" sz="2900" dirty="0"/>
              <a:t> therefore only increases production capacity. </a:t>
            </a:r>
          </a:p>
        </p:txBody>
      </p:sp>
    </p:spTree>
    <p:extLst>
      <p:ext uri="{BB962C8B-B14F-4D97-AF65-F5344CB8AC3E}">
        <p14:creationId xmlns:p14="http://schemas.microsoft.com/office/powerpoint/2010/main" val="160085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160E-6798-472A-BDB8-C114BCEF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/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4F9F-D6B5-4D5E-90AD-3A4F00BD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/>
              <a:t>If </a:t>
            </a:r>
            <a:r>
              <a:rPr lang="en-GB" sz="2900" dirty="0" err="1"/>
              <a:t>TomMac’s</a:t>
            </a:r>
            <a:r>
              <a:rPr lang="en-GB" sz="2900" dirty="0"/>
              <a:t> predictions hold, the company is looking at doubling profit.</a:t>
            </a:r>
          </a:p>
          <a:p>
            <a:r>
              <a:rPr lang="en-GB" sz="2900" dirty="0"/>
              <a:t>Not taking any strategic decision results in £130 less profit.</a:t>
            </a:r>
          </a:p>
          <a:p>
            <a:r>
              <a:rPr lang="en-GB" sz="2900" dirty="0"/>
              <a:t>We investigated whether increasing supply of tomatoes is worthwhile and obtained the following results.</a:t>
            </a:r>
          </a:p>
          <a:p>
            <a:endParaRPr lang="en-GB" sz="2900" dirty="0"/>
          </a:p>
          <a:p>
            <a:pPr marL="0" indent="0">
              <a:buNone/>
            </a:pPr>
            <a:endParaRPr lang="en-GB" sz="2900" dirty="0"/>
          </a:p>
          <a:p>
            <a:endParaRPr lang="en-GB" sz="2900" dirty="0"/>
          </a:p>
          <a:p>
            <a:endParaRPr lang="en-GB" sz="29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66806"/>
      </p:ext>
    </p:extLst>
  </p:cSld>
  <p:clrMapOvr>
    <a:masterClrMapping/>
  </p:clrMapOvr>
</p:sld>
</file>

<file path=ppt/theme/theme1.xml><?xml version="1.0" encoding="utf-8"?>
<a:theme xmlns:a="http://schemas.openxmlformats.org/drawingml/2006/main" name="160527-tomato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160527-tomatoes-template-16x9</Template>
  <TotalTime>107</TotalTime>
  <Words>422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160527-tomatoes-template-16x9</vt:lpstr>
      <vt:lpstr>TomMac Consultation</vt:lpstr>
      <vt:lpstr>Overview</vt:lpstr>
      <vt:lpstr>Base Case</vt:lpstr>
      <vt:lpstr>Base Case </vt:lpstr>
      <vt:lpstr>Base Case</vt:lpstr>
      <vt:lpstr>Strategic Decisions</vt:lpstr>
      <vt:lpstr>Impact of Strategic Decisions</vt:lpstr>
      <vt:lpstr>Results</vt:lpstr>
      <vt:lpstr>Conclusions / Further Work</vt:lpstr>
      <vt:lpstr>Conclusions / Further Work</vt:lpstr>
      <vt:lpstr>Conclusions /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Forsyth</dc:creator>
  <cp:lastModifiedBy>Matthew Forsyth</cp:lastModifiedBy>
  <cp:revision>12</cp:revision>
  <dcterms:created xsi:type="dcterms:W3CDTF">2024-04-02T15:18:15Z</dcterms:created>
  <dcterms:modified xsi:type="dcterms:W3CDTF">2024-04-02T20:15:11Z</dcterms:modified>
</cp:coreProperties>
</file>